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6" r:id="rId2"/>
    <p:sldId id="265" r:id="rId3"/>
    <p:sldId id="256" r:id="rId4"/>
    <p:sldId id="262" r:id="rId5"/>
    <p:sldId id="272" r:id="rId6"/>
    <p:sldId id="267" r:id="rId7"/>
    <p:sldId id="273" r:id="rId8"/>
    <p:sldId id="268" r:id="rId9"/>
    <p:sldId id="278" r:id="rId10"/>
    <p:sldId id="277" r:id="rId1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3" autoAdjust="0"/>
    <p:restoredTop sz="94660"/>
  </p:normalViewPr>
  <p:slideViewPr>
    <p:cSldViewPr snapToGrid="0">
      <p:cViewPr varScale="1">
        <p:scale>
          <a:sx n="99" d="100"/>
          <a:sy n="99" d="100"/>
        </p:scale>
        <p:origin x="132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B7A0D-193C-4D16-82CB-C0EFDB35EF68}" type="datetimeFigureOut">
              <a:rPr lang="es-MX" smtClean="0"/>
              <a:t>24/04/2019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0F499-1A07-43BA-9D00-F6F62DDC7DB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3802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055EF-F5D2-4DF2-AC93-267D8940B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BEDF66-8AB5-4261-8381-14AD8276F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7E1AE-204A-460F-80D2-C0866743F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21FCB-09DE-4BC9-B88E-35B1A70BD759}" type="datetimeFigureOut">
              <a:rPr lang="es-MX" smtClean="0"/>
              <a:t>24/04/2019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4C601-4387-4C07-835F-9F4C5C833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6B026-F66E-411D-B7D9-E8A6485CF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BB79E-390C-4DB8-A2AB-DA55214ED44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1141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1AED3-C155-4530-8D64-C432F7F0C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EE6DD8-9E5B-4C7C-860C-D0CE305A98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E5602-A7FE-4C80-B6CB-56F4678D0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21FCB-09DE-4BC9-B88E-35B1A70BD759}" type="datetimeFigureOut">
              <a:rPr lang="es-MX" smtClean="0"/>
              <a:t>24/04/2019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A36AA-ECBF-4D22-8B43-77FCE1EB9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DFCF0-A6A8-4C71-A63B-CBCC0A6B3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BB79E-390C-4DB8-A2AB-DA55214ED44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8364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D1FBE4-F3D2-4394-94A6-4B29DE2650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743AB3-106A-4C0A-97BE-12D3F1F75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71C8E-B339-4D2B-B9C7-DCEEF5FC8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21FCB-09DE-4BC9-B88E-35B1A70BD759}" type="datetimeFigureOut">
              <a:rPr lang="es-MX" smtClean="0"/>
              <a:t>24/04/2019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0322E-CC23-4351-89C7-E22A98A41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36245-CF1A-434D-A913-2DC213099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BB79E-390C-4DB8-A2AB-DA55214ED44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3272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26CBA-E2F8-4B6B-A610-37CB6F46F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CBD76-D828-4616-8602-C64507877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9A701-96D0-40CC-BFA3-C232315A4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21FCB-09DE-4BC9-B88E-35B1A70BD759}" type="datetimeFigureOut">
              <a:rPr lang="es-MX" smtClean="0"/>
              <a:t>24/04/2019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20FF7-2FE2-4B2A-9D2C-FB34F4AE4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AAB3-1C29-4D96-B2AE-BE405607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BB79E-390C-4DB8-A2AB-DA55214ED44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3535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7FAB5-DE8C-48DB-ADEF-C06EF46D3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D8530-7F1B-4282-B835-B59867C1D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EAFEB-22A6-45A9-83E6-888816EB1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21FCB-09DE-4BC9-B88E-35B1A70BD759}" type="datetimeFigureOut">
              <a:rPr lang="es-MX" smtClean="0"/>
              <a:t>24/04/2019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C93D3-67A3-4290-8AEB-5C639719B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4FF46-38CF-4990-B1A1-4260E47F3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BB79E-390C-4DB8-A2AB-DA55214ED44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2430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606C4-AA40-4C71-A4EC-4AD006EA9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AB250-7AA1-47D4-BDFE-30822C415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ABB85-4F98-4754-82EF-15A56F3A8C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FFA6E8-1FBB-4285-ADBA-B0539BD37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21FCB-09DE-4BC9-B88E-35B1A70BD759}" type="datetimeFigureOut">
              <a:rPr lang="es-MX" smtClean="0"/>
              <a:t>24/04/2019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106BF1-5FCC-431C-8E4F-D25E8FAFC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8DC31-CE9D-49F1-9866-7C754708B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BB79E-390C-4DB8-A2AB-DA55214ED44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0693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E001-7CD0-4835-B8AC-A181FBADA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80864-C949-4B7D-B782-051A605FC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EB0033-9207-4F3C-A03E-843F99AF1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B72884-A164-49FE-880B-4DA63CD198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5A0FC5-735C-4285-B66C-268EC91D34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8C0FF5-A79D-4837-9561-D6D82735F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21FCB-09DE-4BC9-B88E-35B1A70BD759}" type="datetimeFigureOut">
              <a:rPr lang="es-MX" smtClean="0"/>
              <a:t>24/04/2019</a:t>
            </a:fld>
            <a:endParaRPr lang="es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05D04F-7CF6-4B09-90E9-97B18EE7E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50BC14-75BE-403D-80E2-391207576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BB79E-390C-4DB8-A2AB-DA55214ED44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9049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B04D9-E330-4392-80DC-1D1FC053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647924-862C-4E9E-972A-17093597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21FCB-09DE-4BC9-B88E-35B1A70BD759}" type="datetimeFigureOut">
              <a:rPr lang="es-MX" smtClean="0"/>
              <a:t>24/04/2019</a:t>
            </a:fld>
            <a:endParaRPr lang="es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10FD73-2EA0-4C8D-BF20-C9990A2F2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04A797-5E7D-4F50-9616-E9E21890C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BB79E-390C-4DB8-A2AB-DA55214ED44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793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F6E15-BC8A-4FF3-BA83-CAFCADED8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21FCB-09DE-4BC9-B88E-35B1A70BD759}" type="datetimeFigureOut">
              <a:rPr lang="es-MX" smtClean="0"/>
              <a:t>24/04/2019</a:t>
            </a:fld>
            <a:endParaRPr lang="es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D2627C-B2E8-43F6-BAA8-5BD110C3F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F4626-0220-486D-BC73-3995863B4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BB79E-390C-4DB8-A2AB-DA55214ED44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8160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3294F-97D5-4653-A396-EAD62DD06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34011-A4E4-402F-9D35-7F5113AA9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EF10DD-7449-4EEB-82D7-5EDA40556B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4086C-BC1F-4101-83AB-8B9CC902F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21FCB-09DE-4BC9-B88E-35B1A70BD759}" type="datetimeFigureOut">
              <a:rPr lang="es-MX" smtClean="0"/>
              <a:t>24/04/2019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FBD4A6-3A1D-4634-AF95-8EBB2D58B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97835-3162-4BD6-96EB-04495795E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BB79E-390C-4DB8-A2AB-DA55214ED44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0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97D4-4157-408F-95F2-47F646336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5F2F7F-E350-4E18-939E-309B1834DC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ACDDCB-52F5-4B83-8994-3E906E38C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83415E-48AC-4ECD-9612-C17BE8970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21FCB-09DE-4BC9-B88E-35B1A70BD759}" type="datetimeFigureOut">
              <a:rPr lang="es-MX" smtClean="0"/>
              <a:t>24/04/2019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B90BDD-96E0-4393-A0C3-DECF5546A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BD341-15F5-4453-9099-20950DB68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BB79E-390C-4DB8-A2AB-DA55214ED44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7097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5C74E-A557-419B-BC46-97966CA01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057B6-2194-405D-A095-45C5C4CFF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3A9FF-BADF-4676-9C09-428CBEE6D1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21FCB-09DE-4BC9-B88E-35B1A70BD759}" type="datetimeFigureOut">
              <a:rPr lang="es-MX" smtClean="0"/>
              <a:t>24/04/2019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FDA1C-DAD6-4E6A-9E98-1864120834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CEA10-CB3C-4F5C-BC94-70A886DBF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BB79E-390C-4DB8-A2AB-DA55214ED44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5859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2.wdp"/><Relationship Id="rId7" Type="http://schemas.openxmlformats.org/officeDocument/2006/relationships/image" Target="../media/image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1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7F49F6-BC3D-4092-8028-F6894EC438B5}"/>
              </a:ext>
            </a:extLst>
          </p:cNvPr>
          <p:cNvSpPr txBox="1"/>
          <p:nvPr/>
        </p:nvSpPr>
        <p:spPr>
          <a:xfrm>
            <a:off x="4284921" y="949654"/>
            <a:ext cx="591740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>
                <a:solidFill>
                  <a:srgbClr val="002060"/>
                </a:solidFill>
              </a:rPr>
              <a:t>El cáncer en los niños</a:t>
            </a:r>
          </a:p>
          <a:p>
            <a:endParaRPr lang="es-MX" sz="4800" dirty="0"/>
          </a:p>
          <a:p>
            <a:pPr algn="ctr"/>
            <a:r>
              <a:rPr lang="es-MX" sz="4000" b="1" i="1" dirty="0">
                <a:solidFill>
                  <a:srgbClr val="002060"/>
                </a:solidFill>
              </a:rPr>
              <a:t>El reto diagnóstico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pPr algn="just"/>
            <a:endParaRPr lang="es-MX" sz="2400" b="1" dirty="0"/>
          </a:p>
          <a:p>
            <a:pPr algn="just"/>
            <a:r>
              <a:rPr lang="es-MX" sz="2400" b="1" dirty="0"/>
              <a:t>		Dr. Pedro F Valencia Mayoral</a:t>
            </a:r>
          </a:p>
          <a:p>
            <a:pPr algn="just"/>
            <a:r>
              <a:rPr lang="es-MX" sz="2400" b="1" dirty="0"/>
              <a:t>		Departamento de Patología</a:t>
            </a:r>
          </a:p>
        </p:txBody>
      </p:sp>
      <p:pic>
        <p:nvPicPr>
          <p:cNvPr id="3" name="Imagen 1">
            <a:extLst>
              <a:ext uri="{FF2B5EF4-FFF2-40B4-BE49-F238E27FC236}">
                <a16:creationId xmlns:a16="http://schemas.microsoft.com/office/drawing/2014/main" id="{11E92E55-C13D-4A49-942E-D537F048277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-26988"/>
            <a:ext cx="173990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323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517644B-079E-46B7-B7AB-66409E4188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155006"/>
              </p:ext>
            </p:extLst>
          </p:nvPr>
        </p:nvGraphicFramePr>
        <p:xfrm>
          <a:off x="3135201" y="1939429"/>
          <a:ext cx="5724036" cy="43513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8012">
                  <a:extLst>
                    <a:ext uri="{9D8B030D-6E8A-4147-A177-3AD203B41FA5}">
                      <a16:colId xmlns:a16="http://schemas.microsoft.com/office/drawing/2014/main" val="721797714"/>
                    </a:ext>
                  </a:extLst>
                </a:gridCol>
                <a:gridCol w="1908012">
                  <a:extLst>
                    <a:ext uri="{9D8B030D-6E8A-4147-A177-3AD203B41FA5}">
                      <a16:colId xmlns:a16="http://schemas.microsoft.com/office/drawing/2014/main" val="2176224164"/>
                    </a:ext>
                  </a:extLst>
                </a:gridCol>
                <a:gridCol w="1908012">
                  <a:extLst>
                    <a:ext uri="{9D8B030D-6E8A-4147-A177-3AD203B41FA5}">
                      <a16:colId xmlns:a16="http://schemas.microsoft.com/office/drawing/2014/main" val="1867576371"/>
                    </a:ext>
                  </a:extLst>
                </a:gridCol>
              </a:tblGrid>
              <a:tr h="291764">
                <a:tc>
                  <a:txBody>
                    <a:bodyPr/>
                    <a:lstStyle/>
                    <a:p>
                      <a:pPr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Tumor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Altered genes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Therapy (selection)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extLst>
                  <a:ext uri="{0D108BD9-81ED-4DB2-BD59-A6C34878D82A}">
                    <a16:rowId xmlns:a16="http://schemas.microsoft.com/office/drawing/2014/main" val="1857248652"/>
                  </a:ext>
                </a:extLst>
              </a:tr>
              <a:tr h="447652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 err="1">
                          <a:effectLst/>
                        </a:rPr>
                        <a:t>Lung</a:t>
                      </a:r>
                      <a:r>
                        <a:rPr lang="es-MX" sz="1000" dirty="0">
                          <a:effectLst/>
                        </a:rPr>
                        <a:t> adenocarcinoma</a:t>
                      </a:r>
                      <a:endParaRPr lang="es-MX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EGFR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Gefitinib, erlotinib, afatinib, osimertinib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extLst>
                  <a:ext uri="{0D108BD9-81ED-4DB2-BD59-A6C34878D82A}">
                    <a16:rowId xmlns:a16="http://schemas.microsoft.com/office/drawing/2014/main" val="599052370"/>
                  </a:ext>
                </a:extLst>
              </a:tr>
              <a:tr h="28362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ALK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Crizotinib, ceritinib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extLst>
                  <a:ext uri="{0D108BD9-81ED-4DB2-BD59-A6C34878D82A}">
                    <a16:rowId xmlns:a16="http://schemas.microsoft.com/office/drawing/2014/main" val="2420913100"/>
                  </a:ext>
                </a:extLst>
              </a:tr>
              <a:tr h="28362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ROS1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Crizotinib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extLst>
                  <a:ext uri="{0D108BD9-81ED-4DB2-BD59-A6C34878D82A}">
                    <a16:rowId xmlns:a16="http://schemas.microsoft.com/office/drawing/2014/main" val="2093862917"/>
                  </a:ext>
                </a:extLst>
              </a:tr>
              <a:tr h="28362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MET exon 14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Crizotinib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extLst>
                  <a:ext uri="{0D108BD9-81ED-4DB2-BD59-A6C34878D82A}">
                    <a16:rowId xmlns:a16="http://schemas.microsoft.com/office/drawing/2014/main" val="1297143640"/>
                  </a:ext>
                </a:extLst>
              </a:tr>
              <a:tr h="283621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Gastrointestinal stroma tumor (GIST)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KIT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Imatinib, sunitinib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extLst>
                  <a:ext uri="{0D108BD9-81ED-4DB2-BD59-A6C34878D82A}">
                    <a16:rowId xmlns:a16="http://schemas.microsoft.com/office/drawing/2014/main" val="3558101406"/>
                  </a:ext>
                </a:extLst>
              </a:tr>
              <a:tr h="28362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PDGFRA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Imatinib, sunitinib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extLst>
                  <a:ext uri="{0D108BD9-81ED-4DB2-BD59-A6C34878D82A}">
                    <a16:rowId xmlns:a16="http://schemas.microsoft.com/office/drawing/2014/main" val="2222157291"/>
                  </a:ext>
                </a:extLst>
              </a:tr>
              <a:tr h="4476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Colorectal carcinoma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KRAS, NRAS, BRAF, MSI</a:t>
                      </a:r>
                      <a:r>
                        <a:rPr lang="es-MX" sz="800" baseline="30000">
                          <a:effectLst/>
                        </a:rPr>
                        <a:t>a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Cetuximab, panitumumab, immune checkpoint inhibitor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extLst>
                  <a:ext uri="{0D108BD9-81ED-4DB2-BD59-A6C34878D82A}">
                    <a16:rowId xmlns:a16="http://schemas.microsoft.com/office/drawing/2014/main" val="302461704"/>
                  </a:ext>
                </a:extLst>
              </a:tr>
              <a:tr h="44765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 err="1">
                          <a:effectLst/>
                        </a:rPr>
                        <a:t>Malignant</a:t>
                      </a:r>
                      <a:r>
                        <a:rPr lang="es-MX" sz="1000" dirty="0">
                          <a:effectLst/>
                        </a:rPr>
                        <a:t> melanoma</a:t>
                      </a:r>
                      <a:endParaRPr lang="es-MX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BRAF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Vemurafenib, dabrafenib, trametinib, cobimetinib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extLst>
                  <a:ext uri="{0D108BD9-81ED-4DB2-BD59-A6C34878D82A}">
                    <a16:rowId xmlns:a16="http://schemas.microsoft.com/office/drawing/2014/main" val="3535047163"/>
                  </a:ext>
                </a:extLst>
              </a:tr>
              <a:tr h="28362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KIT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Imatinib, sunitinib, dasatinib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extLst>
                  <a:ext uri="{0D108BD9-81ED-4DB2-BD59-A6C34878D82A}">
                    <a16:rowId xmlns:a16="http://schemas.microsoft.com/office/drawing/2014/main" val="1305974232"/>
                  </a:ext>
                </a:extLst>
              </a:tr>
              <a:tr h="2836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Breast carcinoma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HER2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Trastuzumab, pertuzumab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extLst>
                  <a:ext uri="{0D108BD9-81ED-4DB2-BD59-A6C34878D82A}">
                    <a16:rowId xmlns:a16="http://schemas.microsoft.com/office/drawing/2014/main" val="1938956165"/>
                  </a:ext>
                </a:extLst>
              </a:tr>
              <a:tr h="4476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Ovarian carcinoma; triple negative breast carcinoma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BRCA1/2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Olaparib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extLst>
                  <a:ext uri="{0D108BD9-81ED-4DB2-BD59-A6C34878D82A}">
                    <a16:rowId xmlns:a16="http://schemas.microsoft.com/office/drawing/2014/main" val="1281016065"/>
                  </a:ext>
                </a:extLst>
              </a:tr>
              <a:tr h="2836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Medullary thyroid cancer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RET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 err="1">
                          <a:effectLst/>
                        </a:rPr>
                        <a:t>Vandetanib</a:t>
                      </a:r>
                      <a:endParaRPr lang="es-MX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800" marR="95800" marT="63867" marB="63867"/>
                </a:tc>
                <a:extLst>
                  <a:ext uri="{0D108BD9-81ED-4DB2-BD59-A6C34878D82A}">
                    <a16:rowId xmlns:a16="http://schemas.microsoft.com/office/drawing/2014/main" val="1472289124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31C04ED6-129F-4FBD-BA91-112B82EE6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929" y="110737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MX" altLang="es-MX" sz="13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s-MX" altLang="es-MX" sz="13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Genes </a:t>
            </a:r>
            <a:r>
              <a:rPr kumimoji="0" lang="es-MX" altLang="es-MX" sz="13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routinely</a:t>
            </a:r>
            <a:r>
              <a:rPr kumimoji="0" lang="es-MX" altLang="es-MX" sz="13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MX" altLang="es-MX" sz="13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analysed</a:t>
            </a:r>
            <a:r>
              <a:rPr kumimoji="0" lang="es-MX" altLang="es-MX" sz="13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MX" altLang="es-MX" sz="13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kumimoji="0" lang="es-MX" altLang="es-MX" sz="13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MX" altLang="es-MX" sz="13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mutations</a:t>
            </a:r>
            <a:r>
              <a:rPr kumimoji="0" lang="es-MX" altLang="es-MX" sz="13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kumimoji="0" lang="es-MX" altLang="es-MX" sz="13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solid</a:t>
            </a:r>
            <a:r>
              <a:rPr kumimoji="0" lang="es-MX" altLang="es-MX" sz="13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MX" altLang="es-MX" sz="13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tumors</a:t>
            </a:r>
            <a:r>
              <a:rPr kumimoji="0" lang="es-MX" altLang="es-MX" sz="13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kumimoji="0" lang="es-MX" altLang="es-MX" sz="13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diagnostic</a:t>
            </a:r>
            <a:r>
              <a:rPr kumimoji="0" lang="es-MX" altLang="es-MX" sz="13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molecular </a:t>
            </a:r>
            <a:r>
              <a:rPr kumimoji="0" lang="es-MX" altLang="es-MX" sz="13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pathology</a:t>
            </a:r>
            <a:r>
              <a:rPr kumimoji="0" lang="es-MX" altLang="es-MX" sz="13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s-MX" altLang="es-MX" sz="13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selection</a:t>
            </a:r>
            <a:r>
              <a:rPr kumimoji="0" lang="es-MX" altLang="es-MX" sz="13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FFF3F6-97A5-474B-9FD7-5511F5448ECC}"/>
              </a:ext>
            </a:extLst>
          </p:cNvPr>
          <p:cNvGrpSpPr/>
          <p:nvPr/>
        </p:nvGrpSpPr>
        <p:grpSpPr>
          <a:xfrm>
            <a:off x="23813" y="-26988"/>
            <a:ext cx="11491247" cy="2252663"/>
            <a:chOff x="23813" y="-26988"/>
            <a:chExt cx="11491247" cy="2252663"/>
          </a:xfrm>
        </p:grpSpPr>
        <p:pic>
          <p:nvPicPr>
            <p:cNvPr id="7" name="Imagen 1">
              <a:extLst>
                <a:ext uri="{FF2B5EF4-FFF2-40B4-BE49-F238E27FC236}">
                  <a16:creationId xmlns:a16="http://schemas.microsoft.com/office/drawing/2014/main" id="{2356BE8B-4CE6-4108-832A-B1336D3F5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3" y="-26988"/>
              <a:ext cx="1739900" cy="2252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2C214DD-76F4-4EC4-8D33-E5316667EF0A}"/>
                </a:ext>
              </a:extLst>
            </p:cNvPr>
            <p:cNvSpPr/>
            <p:nvPr/>
          </p:nvSpPr>
          <p:spPr>
            <a:xfrm>
              <a:off x="8322593" y="209295"/>
              <a:ext cx="319246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2800" b="1" i="1" dirty="0">
                  <a:solidFill>
                    <a:srgbClr val="002060"/>
                  </a:solidFill>
                </a:rPr>
                <a:t>El reto diagnóstico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5589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A249EE-524E-4DC6-8280-5332D42783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03" t="42105" r="4386" b="18456"/>
          <a:stretch/>
        </p:blipFill>
        <p:spPr>
          <a:xfrm rot="10800000">
            <a:off x="3185513" y="2225675"/>
            <a:ext cx="7517330" cy="2704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8A3C34-D062-499F-B45D-E6F74B85EC61}"/>
              </a:ext>
            </a:extLst>
          </p:cNvPr>
          <p:cNvSpPr txBox="1"/>
          <p:nvPr/>
        </p:nvSpPr>
        <p:spPr>
          <a:xfrm>
            <a:off x="7201786" y="5066051"/>
            <a:ext cx="3773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>
                <a:solidFill>
                  <a:srgbClr val="002060"/>
                </a:solidFill>
              </a:rPr>
              <a:t>Santiago Ramón y Cajal. 2014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D6B422-1B47-405C-8B7F-560944229D16}"/>
              </a:ext>
            </a:extLst>
          </p:cNvPr>
          <p:cNvGrpSpPr/>
          <p:nvPr/>
        </p:nvGrpSpPr>
        <p:grpSpPr>
          <a:xfrm>
            <a:off x="23813" y="-26988"/>
            <a:ext cx="11491247" cy="2252663"/>
            <a:chOff x="23813" y="-26988"/>
            <a:chExt cx="11491247" cy="2252663"/>
          </a:xfrm>
        </p:grpSpPr>
        <p:pic>
          <p:nvPicPr>
            <p:cNvPr id="5" name="Imagen 1">
              <a:extLst>
                <a:ext uri="{FF2B5EF4-FFF2-40B4-BE49-F238E27FC236}">
                  <a16:creationId xmlns:a16="http://schemas.microsoft.com/office/drawing/2014/main" id="{6500FCF4-A0E4-4852-BC8E-5FFFD4AFB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3" y="-26988"/>
              <a:ext cx="1739900" cy="2252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61624DF-D328-4BE7-BE9A-CA8EEC098730}"/>
                </a:ext>
              </a:extLst>
            </p:cNvPr>
            <p:cNvSpPr/>
            <p:nvPr/>
          </p:nvSpPr>
          <p:spPr>
            <a:xfrm>
              <a:off x="8322593" y="209295"/>
              <a:ext cx="319246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2800" b="1" i="1" dirty="0">
                  <a:solidFill>
                    <a:srgbClr val="002060"/>
                  </a:solidFill>
                </a:rPr>
                <a:t>El reto diagnóstico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61613F6-2665-4FB9-B0AC-4163702E0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91" y="4233603"/>
            <a:ext cx="2315434" cy="17365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32EF0C-C9EB-42F5-BCAD-C0C22609F4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91" y="2361351"/>
            <a:ext cx="2315434" cy="17365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4BB0E9-0A9C-41B4-B71F-2FD51E009A73}"/>
              </a:ext>
            </a:extLst>
          </p:cNvPr>
          <p:cNvSpPr txBox="1"/>
          <p:nvPr/>
        </p:nvSpPr>
        <p:spPr>
          <a:xfrm>
            <a:off x="4764506" y="1161007"/>
            <a:ext cx="612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>
                <a:solidFill>
                  <a:srgbClr val="000099"/>
                </a:solidFill>
              </a:rPr>
              <a:t>Clínico, radiológico, bioquímico…</a:t>
            </a:r>
          </a:p>
        </p:txBody>
      </p:sp>
    </p:spTree>
    <p:extLst>
      <p:ext uri="{BB962C8B-B14F-4D97-AF65-F5344CB8AC3E}">
        <p14:creationId xmlns:p14="http://schemas.microsoft.com/office/powerpoint/2010/main" val="3680198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A6A487-6A9F-4C27-8C35-A48061959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21" y="-95693"/>
            <a:ext cx="9121698" cy="68635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983895-52D9-4B41-9574-C0B9A3568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21" y="-73393"/>
            <a:ext cx="9121698" cy="684127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BE8D88E-1917-46E4-A24D-7D34E0C59855}"/>
              </a:ext>
            </a:extLst>
          </p:cNvPr>
          <p:cNvSpPr txBox="1"/>
          <p:nvPr/>
        </p:nvSpPr>
        <p:spPr>
          <a:xfrm>
            <a:off x="9269129" y="404261"/>
            <a:ext cx="251665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rgbClr val="002060"/>
                </a:solidFill>
              </a:rPr>
              <a:t>Tumores </a:t>
            </a:r>
          </a:p>
          <a:p>
            <a:r>
              <a:rPr lang="es-MX" sz="2800" b="1" dirty="0">
                <a:solidFill>
                  <a:srgbClr val="002060"/>
                </a:solidFill>
              </a:rPr>
              <a:t>De</a:t>
            </a:r>
          </a:p>
          <a:p>
            <a:r>
              <a:rPr lang="es-MX" sz="2800" b="1" dirty="0">
                <a:solidFill>
                  <a:srgbClr val="002060"/>
                </a:solidFill>
              </a:rPr>
              <a:t>Células </a:t>
            </a:r>
          </a:p>
          <a:p>
            <a:r>
              <a:rPr lang="es-MX" sz="2800" b="1" dirty="0">
                <a:solidFill>
                  <a:srgbClr val="002060"/>
                </a:solidFill>
              </a:rPr>
              <a:t>Pequeñas,</a:t>
            </a:r>
          </a:p>
          <a:p>
            <a:r>
              <a:rPr lang="es-MX" sz="2800" b="1" dirty="0">
                <a:solidFill>
                  <a:srgbClr val="002060"/>
                </a:solidFill>
              </a:rPr>
              <a:t>Redondas y azules</a:t>
            </a:r>
          </a:p>
          <a:p>
            <a:endParaRPr lang="es-MX" sz="2800" dirty="0">
              <a:solidFill>
                <a:srgbClr val="002060"/>
              </a:solidFill>
            </a:endParaRPr>
          </a:p>
          <a:p>
            <a:r>
              <a:rPr lang="es-MX" sz="2800" i="1" dirty="0">
                <a:solidFill>
                  <a:srgbClr val="002060"/>
                </a:solidFill>
              </a:rPr>
              <a:t>Linfomas</a:t>
            </a:r>
          </a:p>
          <a:p>
            <a:r>
              <a:rPr lang="es-MX" sz="2800" i="1" dirty="0">
                <a:solidFill>
                  <a:srgbClr val="002060"/>
                </a:solidFill>
              </a:rPr>
              <a:t>Leucemias</a:t>
            </a:r>
          </a:p>
          <a:p>
            <a:r>
              <a:rPr lang="es-MX" sz="2800" i="1" dirty="0">
                <a:solidFill>
                  <a:srgbClr val="002060"/>
                </a:solidFill>
              </a:rPr>
              <a:t>Sarcomas</a:t>
            </a:r>
          </a:p>
          <a:p>
            <a:r>
              <a:rPr lang="es-MX" sz="2800" i="1" dirty="0" err="1">
                <a:solidFill>
                  <a:srgbClr val="002060"/>
                </a:solidFill>
              </a:rPr>
              <a:t>Blastomas</a:t>
            </a:r>
            <a:endParaRPr lang="es-MX" sz="2800" i="1" dirty="0">
              <a:solidFill>
                <a:srgbClr val="002060"/>
              </a:solidFill>
            </a:endParaRPr>
          </a:p>
          <a:p>
            <a:r>
              <a:rPr lang="es-MX" sz="2800" i="1" dirty="0">
                <a:solidFill>
                  <a:srgbClr val="002060"/>
                </a:solidFill>
              </a:rPr>
              <a:t>T Neurogénicos</a:t>
            </a:r>
          </a:p>
          <a:p>
            <a:r>
              <a:rPr lang="es-MX" sz="2800" i="1" dirty="0">
                <a:solidFill>
                  <a:srgbClr val="002060"/>
                </a:solidFill>
              </a:rPr>
              <a:t>Carcinomas</a:t>
            </a:r>
          </a:p>
        </p:txBody>
      </p:sp>
    </p:spTree>
    <p:extLst>
      <p:ext uri="{BB962C8B-B14F-4D97-AF65-F5344CB8AC3E}">
        <p14:creationId xmlns:p14="http://schemas.microsoft.com/office/powerpoint/2010/main" val="148065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123752-E2A9-40E5-9A0E-D6682526C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3999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E4A4E50-23E7-4342-8B2F-E2ED7FB5C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0"/>
            <a:ext cx="9143999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64B03BF-5581-43CD-AB35-646E5B149B7E}"/>
              </a:ext>
            </a:extLst>
          </p:cNvPr>
          <p:cNvSpPr txBox="1"/>
          <p:nvPr/>
        </p:nvSpPr>
        <p:spPr>
          <a:xfrm>
            <a:off x="412854" y="1546389"/>
            <a:ext cx="22413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Tumores </a:t>
            </a:r>
          </a:p>
          <a:p>
            <a:r>
              <a:rPr lang="es-MX" sz="3200" b="1" dirty="0">
                <a:solidFill>
                  <a:srgbClr val="002060"/>
                </a:solidFill>
              </a:rPr>
              <a:t>De</a:t>
            </a:r>
          </a:p>
          <a:p>
            <a:r>
              <a:rPr lang="es-MX" sz="3200" b="1" dirty="0">
                <a:solidFill>
                  <a:srgbClr val="002060"/>
                </a:solidFill>
              </a:rPr>
              <a:t>Células </a:t>
            </a:r>
          </a:p>
          <a:p>
            <a:r>
              <a:rPr lang="es-MX" sz="3200" b="1" dirty="0">
                <a:solidFill>
                  <a:srgbClr val="002060"/>
                </a:solidFill>
              </a:rPr>
              <a:t>Pequeñas,</a:t>
            </a:r>
          </a:p>
          <a:p>
            <a:r>
              <a:rPr lang="es-MX" sz="3200" b="1" dirty="0">
                <a:solidFill>
                  <a:srgbClr val="002060"/>
                </a:solidFill>
              </a:rPr>
              <a:t>Redondas y azules</a:t>
            </a:r>
          </a:p>
          <a:p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34973C9-65AF-45B0-8FBC-AD3AB607D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3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605426-245B-42EE-B895-DBD6A91D94C0}"/>
              </a:ext>
            </a:extLst>
          </p:cNvPr>
          <p:cNvSpPr txBox="1"/>
          <p:nvPr/>
        </p:nvSpPr>
        <p:spPr>
          <a:xfrm>
            <a:off x="879377" y="2724111"/>
            <a:ext cx="395868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Diagnóstico</a:t>
            </a:r>
          </a:p>
          <a:p>
            <a:r>
              <a:rPr lang="es-MX" dirty="0"/>
              <a:t>Morfológico convencional</a:t>
            </a:r>
          </a:p>
          <a:p>
            <a:r>
              <a:rPr lang="es-MX" dirty="0"/>
              <a:t>	Hematoxilina y eosina</a:t>
            </a:r>
          </a:p>
          <a:p>
            <a:endParaRPr lang="es-MX" dirty="0"/>
          </a:p>
          <a:p>
            <a:r>
              <a:rPr lang="es-MX" sz="2800" b="1" dirty="0">
                <a:solidFill>
                  <a:srgbClr val="002060"/>
                </a:solidFill>
              </a:rPr>
              <a:t>Ultraestructural</a:t>
            </a:r>
          </a:p>
          <a:p>
            <a:endParaRPr lang="es-MX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BC56F1-35A3-4142-9478-E554A2FA97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77" r="97" b="10468"/>
          <a:stretch/>
        </p:blipFill>
        <p:spPr>
          <a:xfrm>
            <a:off x="5088738" y="1109972"/>
            <a:ext cx="3288582" cy="26758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113F46-F198-4263-A211-E7FDFE5E51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3" t="43510" r="39695" b="25473"/>
          <a:stretch/>
        </p:blipFill>
        <p:spPr>
          <a:xfrm>
            <a:off x="8920644" y="1109972"/>
            <a:ext cx="2849078" cy="3067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23E9A1-EADA-43B9-A0A3-CCF8296F9D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772" b="23509"/>
          <a:stretch/>
        </p:blipFill>
        <p:spPr>
          <a:xfrm>
            <a:off x="5088738" y="3785795"/>
            <a:ext cx="3288582" cy="26758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1887A8-FA34-4C58-A212-B550468A0F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12" b="49509"/>
          <a:stretch/>
        </p:blipFill>
        <p:spPr>
          <a:xfrm>
            <a:off x="8920644" y="3699500"/>
            <a:ext cx="2849078" cy="276211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EB4DD5F-8939-4965-B0DA-ACE0CFDCE369}"/>
              </a:ext>
            </a:extLst>
          </p:cNvPr>
          <p:cNvGrpSpPr/>
          <p:nvPr/>
        </p:nvGrpSpPr>
        <p:grpSpPr>
          <a:xfrm>
            <a:off x="23813" y="-26988"/>
            <a:ext cx="11491247" cy="2252663"/>
            <a:chOff x="23813" y="-26988"/>
            <a:chExt cx="11491247" cy="2252663"/>
          </a:xfrm>
        </p:grpSpPr>
        <p:pic>
          <p:nvPicPr>
            <p:cNvPr id="10" name="Imagen 1">
              <a:extLst>
                <a:ext uri="{FF2B5EF4-FFF2-40B4-BE49-F238E27FC236}">
                  <a16:creationId xmlns:a16="http://schemas.microsoft.com/office/drawing/2014/main" id="{CED6D34E-E566-40F7-8F5F-A29C5C3D2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3" y="-26988"/>
              <a:ext cx="1739900" cy="2252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F95C9D-A453-43BE-97BE-089F1B018162}"/>
                </a:ext>
              </a:extLst>
            </p:cNvPr>
            <p:cNvSpPr/>
            <p:nvPr/>
          </p:nvSpPr>
          <p:spPr>
            <a:xfrm>
              <a:off x="8322593" y="209295"/>
              <a:ext cx="319246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2800" b="1" i="1" dirty="0">
                  <a:solidFill>
                    <a:srgbClr val="002060"/>
                  </a:solidFill>
                </a:rPr>
                <a:t>El reto diagnóstico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3965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605426-245B-42EE-B895-DBD6A91D94C0}"/>
              </a:ext>
            </a:extLst>
          </p:cNvPr>
          <p:cNvSpPr txBox="1"/>
          <p:nvPr/>
        </p:nvSpPr>
        <p:spPr>
          <a:xfrm>
            <a:off x="3217537" y="819987"/>
            <a:ext cx="670128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	</a:t>
            </a:r>
            <a:r>
              <a:rPr lang="es-MX" sz="2800" b="1" dirty="0">
                <a:highlight>
                  <a:srgbClr val="FFFF00"/>
                </a:highlight>
              </a:rPr>
              <a:t>Inmunohistoquímica</a:t>
            </a:r>
          </a:p>
          <a:p>
            <a:endParaRPr lang="es-MX" sz="2400" b="1" dirty="0">
              <a:solidFill>
                <a:srgbClr val="002060"/>
              </a:solidFill>
            </a:endParaRPr>
          </a:p>
          <a:p>
            <a:pPr algn="ctr"/>
            <a:r>
              <a:rPr lang="es-MX" sz="2400" b="1" dirty="0">
                <a:solidFill>
                  <a:srgbClr val="002060"/>
                </a:solidFill>
              </a:rPr>
              <a:t>“Paneles”</a:t>
            </a:r>
          </a:p>
          <a:p>
            <a:pPr algn="ctr"/>
            <a:endParaRPr lang="es-MX" sz="2400" b="1" dirty="0">
              <a:solidFill>
                <a:srgbClr val="002060"/>
              </a:solidFill>
            </a:endParaRPr>
          </a:p>
          <a:p>
            <a:r>
              <a:rPr lang="es-MX" sz="2400" b="1" dirty="0">
                <a:solidFill>
                  <a:srgbClr val="002060"/>
                </a:solidFill>
              </a:rPr>
              <a:t>Linfomas, Leucemias, Epiteliales, </a:t>
            </a:r>
          </a:p>
          <a:p>
            <a:r>
              <a:rPr lang="es-MX" sz="2400" b="1" dirty="0">
                <a:solidFill>
                  <a:srgbClr val="002060"/>
                </a:solidFill>
              </a:rPr>
              <a:t>Sarcomas, </a:t>
            </a:r>
            <a:r>
              <a:rPr lang="es-MX" sz="2400" b="1" dirty="0" err="1">
                <a:solidFill>
                  <a:srgbClr val="002060"/>
                </a:solidFill>
              </a:rPr>
              <a:t>Blastomas</a:t>
            </a:r>
            <a:r>
              <a:rPr lang="es-MX" sz="2400" b="1" dirty="0">
                <a:solidFill>
                  <a:srgbClr val="002060"/>
                </a:solidFill>
              </a:rPr>
              <a:t>, T Neurogénicos </a:t>
            </a:r>
            <a:r>
              <a:rPr lang="es-MX" sz="2000" dirty="0"/>
              <a:t> </a:t>
            </a:r>
          </a:p>
        </p:txBody>
      </p:sp>
      <p:pic>
        <p:nvPicPr>
          <p:cNvPr id="4" name="Picture 4" descr="CD99">
            <a:extLst>
              <a:ext uri="{FF2B5EF4-FFF2-40B4-BE49-F238E27FC236}">
                <a16:creationId xmlns:a16="http://schemas.microsoft.com/office/drawing/2014/main" id="{CBF98387-43F3-40D9-9657-B82AED039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8" y="3407090"/>
            <a:ext cx="4198603" cy="310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D20">
            <a:extLst>
              <a:ext uri="{FF2B5EF4-FFF2-40B4-BE49-F238E27FC236}">
                <a16:creationId xmlns:a16="http://schemas.microsoft.com/office/drawing/2014/main" id="{8E8D4E1A-EBF8-48A3-8548-6362CE293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476" y="3429000"/>
            <a:ext cx="4106489" cy="302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3">
            <a:extLst>
              <a:ext uri="{FF2B5EF4-FFF2-40B4-BE49-F238E27FC236}">
                <a16:creationId xmlns:a16="http://schemas.microsoft.com/office/drawing/2014/main" id="{31A43F01-9B8B-4854-95BB-6E2D0E29EDEC}"/>
              </a:ext>
            </a:extLst>
          </p:cNvPr>
          <p:cNvSpPr txBox="1"/>
          <p:nvPr/>
        </p:nvSpPr>
        <p:spPr>
          <a:xfrm>
            <a:off x="10707593" y="5768423"/>
            <a:ext cx="1484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CD20</a:t>
            </a:r>
          </a:p>
        </p:txBody>
      </p:sp>
      <p:sp>
        <p:nvSpPr>
          <p:cNvPr id="7" name="CuadroTexto 3">
            <a:extLst>
              <a:ext uri="{FF2B5EF4-FFF2-40B4-BE49-F238E27FC236}">
                <a16:creationId xmlns:a16="http://schemas.microsoft.com/office/drawing/2014/main" id="{2739C98A-22DA-476E-96E8-CA95F12BFD22}"/>
              </a:ext>
            </a:extLst>
          </p:cNvPr>
          <p:cNvSpPr txBox="1"/>
          <p:nvPr/>
        </p:nvSpPr>
        <p:spPr>
          <a:xfrm>
            <a:off x="2333448" y="5768423"/>
            <a:ext cx="1484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CD99</a:t>
            </a:r>
          </a:p>
        </p:txBody>
      </p:sp>
      <p:pic>
        <p:nvPicPr>
          <p:cNvPr id="8" name="Picture 5" descr="KI67">
            <a:extLst>
              <a:ext uri="{FF2B5EF4-FFF2-40B4-BE49-F238E27FC236}">
                <a16:creationId xmlns:a16="http://schemas.microsoft.com/office/drawing/2014/main" id="{A0141567-2404-421A-A3A7-54AA5ED61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953" y="3403335"/>
            <a:ext cx="4106488" cy="307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2">
            <a:extLst>
              <a:ext uri="{FF2B5EF4-FFF2-40B4-BE49-F238E27FC236}">
                <a16:creationId xmlns:a16="http://schemas.microsoft.com/office/drawing/2014/main" id="{CAD213CE-8FFF-4DDD-9DCF-63199A962B1C}"/>
              </a:ext>
            </a:extLst>
          </p:cNvPr>
          <p:cNvSpPr txBox="1"/>
          <p:nvPr/>
        </p:nvSpPr>
        <p:spPr>
          <a:xfrm>
            <a:off x="6772590" y="5775482"/>
            <a:ext cx="1866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KI67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283277-E9D6-437C-A4E7-A5179383DE58}"/>
              </a:ext>
            </a:extLst>
          </p:cNvPr>
          <p:cNvGrpSpPr/>
          <p:nvPr/>
        </p:nvGrpSpPr>
        <p:grpSpPr>
          <a:xfrm>
            <a:off x="23813" y="-26988"/>
            <a:ext cx="11491247" cy="2252663"/>
            <a:chOff x="23813" y="-26988"/>
            <a:chExt cx="11491247" cy="2252663"/>
          </a:xfrm>
        </p:grpSpPr>
        <p:pic>
          <p:nvPicPr>
            <p:cNvPr id="11" name="Imagen 1">
              <a:extLst>
                <a:ext uri="{FF2B5EF4-FFF2-40B4-BE49-F238E27FC236}">
                  <a16:creationId xmlns:a16="http://schemas.microsoft.com/office/drawing/2014/main" id="{C52EFF82-EB1F-47CA-821E-D80748A5E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3" y="-26988"/>
              <a:ext cx="1739900" cy="2252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993FAB-D23D-4311-AB46-A252F9D19EFD}"/>
                </a:ext>
              </a:extLst>
            </p:cNvPr>
            <p:cNvSpPr/>
            <p:nvPr/>
          </p:nvSpPr>
          <p:spPr>
            <a:xfrm>
              <a:off x="8322593" y="209295"/>
              <a:ext cx="319246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2800" b="1" i="1" dirty="0">
                  <a:solidFill>
                    <a:srgbClr val="002060"/>
                  </a:solidFill>
                </a:rPr>
                <a:t>El reto diagnóstico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8995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605426-245B-42EE-B895-DBD6A91D94C0}"/>
              </a:ext>
            </a:extLst>
          </p:cNvPr>
          <p:cNvSpPr txBox="1"/>
          <p:nvPr/>
        </p:nvSpPr>
        <p:spPr>
          <a:xfrm>
            <a:off x="2348565" y="1012342"/>
            <a:ext cx="4470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002060"/>
                </a:solidFill>
              </a:rPr>
              <a:t> </a:t>
            </a:r>
          </a:p>
          <a:p>
            <a:r>
              <a:rPr lang="es-MX" sz="2400" b="1" dirty="0">
                <a:solidFill>
                  <a:srgbClr val="002060"/>
                </a:solidFill>
              </a:rPr>
              <a:t>Biología molecular</a:t>
            </a:r>
          </a:p>
          <a:p>
            <a:r>
              <a:rPr lang="es-MX" sz="2400" b="1" dirty="0">
                <a:solidFill>
                  <a:srgbClr val="002060"/>
                </a:solidFill>
              </a:rPr>
              <a:t>	Genética y  epigenética</a:t>
            </a:r>
          </a:p>
          <a:p>
            <a:r>
              <a:rPr lang="es-MX" sz="2400" b="1" dirty="0">
                <a:solidFill>
                  <a:srgbClr val="002060"/>
                </a:solidFill>
              </a:rPr>
              <a:t>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9457DB-F7F1-494D-A257-F971E9FE3664}"/>
              </a:ext>
            </a:extLst>
          </p:cNvPr>
          <p:cNvGrpSpPr/>
          <p:nvPr/>
        </p:nvGrpSpPr>
        <p:grpSpPr>
          <a:xfrm>
            <a:off x="7056939" y="1172878"/>
            <a:ext cx="4879152" cy="3456384"/>
            <a:chOff x="6888581" y="236865"/>
            <a:chExt cx="4879152" cy="3456384"/>
          </a:xfrm>
        </p:grpSpPr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id="{E37F94E3-9F15-4C75-A391-007F5BA1C8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17" t="64403" r="23868" b="24809"/>
            <a:stretch>
              <a:fillRect/>
            </a:stretch>
          </p:blipFill>
          <p:spPr bwMode="auto">
            <a:xfrm rot="5400000">
              <a:off x="10031711" y="1859185"/>
              <a:ext cx="1949218" cy="1522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20 Grupo">
              <a:extLst>
                <a:ext uri="{FF2B5EF4-FFF2-40B4-BE49-F238E27FC236}">
                  <a16:creationId xmlns:a16="http://schemas.microsoft.com/office/drawing/2014/main" id="{8A880602-31D5-41B4-9794-203B2E177DF9}"/>
                </a:ext>
              </a:extLst>
            </p:cNvPr>
            <p:cNvGrpSpPr/>
            <p:nvPr/>
          </p:nvGrpSpPr>
          <p:grpSpPr>
            <a:xfrm>
              <a:off x="6888581" y="236865"/>
              <a:ext cx="4752528" cy="3456384"/>
              <a:chOff x="755576" y="332656"/>
              <a:chExt cx="4752528" cy="3456384"/>
            </a:xfrm>
          </p:grpSpPr>
          <p:pic>
            <p:nvPicPr>
              <p:cNvPr id="5" name="Picture 74">
                <a:extLst>
                  <a:ext uri="{FF2B5EF4-FFF2-40B4-BE49-F238E27FC236}">
                    <a16:creationId xmlns:a16="http://schemas.microsoft.com/office/drawing/2014/main" id="{2DCB9D6F-1B7D-4F32-9847-4057650DF4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>
              <a:xfrm>
                <a:off x="755576" y="332657"/>
                <a:ext cx="2376264" cy="1728191"/>
              </a:xfrm>
              <a:prstGeom prst="rect">
                <a:avLst/>
              </a:prstGeom>
              <a:noFill/>
              <a:ln/>
            </p:spPr>
          </p:pic>
          <p:pic>
            <p:nvPicPr>
              <p:cNvPr id="6" name="Picture 77">
                <a:extLst>
                  <a:ext uri="{FF2B5EF4-FFF2-40B4-BE49-F238E27FC236}">
                    <a16:creationId xmlns:a16="http://schemas.microsoft.com/office/drawing/2014/main" id="{B3D4EAF7-48A5-4F46-BC9A-52867D9C13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131840" y="332656"/>
                <a:ext cx="2376264" cy="17281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" name="Picture 2" descr="E:\cursopediatria\FISHTEJIDOARMS1.tif">
                <a:extLst>
                  <a:ext uri="{FF2B5EF4-FFF2-40B4-BE49-F238E27FC236}">
                    <a16:creationId xmlns:a16="http://schemas.microsoft.com/office/drawing/2014/main" id="{E4C88EA2-1024-4D80-B7F9-927A8C3CB66A}"/>
                  </a:ext>
                </a:extLst>
              </p:cNvPr>
              <p:cNvPicPr/>
              <p:nvPr/>
            </p:nvPicPr>
            <p:blipFill>
              <a:blip r:embed="rId6" cstate="print">
                <a:lum bright="6000" contrast="24000"/>
              </a:blip>
              <a:srcRect t="5766"/>
              <a:stretch>
                <a:fillRect/>
              </a:stretch>
            </p:blipFill>
            <p:spPr bwMode="auto">
              <a:xfrm rot="-43200000">
                <a:off x="755576" y="2060848"/>
                <a:ext cx="2376264" cy="1728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7 CuadroTexto">
                <a:extLst>
                  <a:ext uri="{FF2B5EF4-FFF2-40B4-BE49-F238E27FC236}">
                    <a16:creationId xmlns:a16="http://schemas.microsoft.com/office/drawing/2014/main" id="{C5C35AD1-B6B9-4CEB-9565-867CDBC969C4}"/>
                  </a:ext>
                </a:extLst>
              </p:cNvPr>
              <p:cNvSpPr txBox="1"/>
              <p:nvPr/>
            </p:nvSpPr>
            <p:spPr>
              <a:xfrm>
                <a:off x="755576" y="332656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dirty="0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9" name="8 CuadroTexto">
                <a:extLst>
                  <a:ext uri="{FF2B5EF4-FFF2-40B4-BE49-F238E27FC236}">
                    <a16:creationId xmlns:a16="http://schemas.microsoft.com/office/drawing/2014/main" id="{FE1CD777-1622-4A03-B620-6A9846440848}"/>
                  </a:ext>
                </a:extLst>
              </p:cNvPr>
              <p:cNvSpPr txBox="1"/>
              <p:nvPr/>
            </p:nvSpPr>
            <p:spPr>
              <a:xfrm>
                <a:off x="3059832" y="332656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10" name="9 CuadroTexto">
                <a:extLst>
                  <a:ext uri="{FF2B5EF4-FFF2-40B4-BE49-F238E27FC236}">
                    <a16:creationId xmlns:a16="http://schemas.microsoft.com/office/drawing/2014/main" id="{C9821653-E3E5-473F-B366-17591C3D83C2}"/>
                  </a:ext>
                </a:extLst>
              </p:cNvPr>
              <p:cNvSpPr txBox="1"/>
              <p:nvPr/>
            </p:nvSpPr>
            <p:spPr>
              <a:xfrm>
                <a:off x="755576" y="2060848"/>
                <a:ext cx="3080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dirty="0">
                    <a:solidFill>
                      <a:schemeClr val="bg1"/>
                    </a:solidFill>
                  </a:rPr>
                  <a:t>C</a:t>
                </a:r>
              </a:p>
            </p:txBody>
          </p:sp>
          <p:cxnSp>
            <p:nvCxnSpPr>
              <p:cNvPr id="11" name="11 Conector recto de flecha">
                <a:extLst>
                  <a:ext uri="{FF2B5EF4-FFF2-40B4-BE49-F238E27FC236}">
                    <a16:creationId xmlns:a16="http://schemas.microsoft.com/office/drawing/2014/main" id="{B8A11C8A-5C11-4E06-9BB4-5D7218F5479C}"/>
                  </a:ext>
                </a:extLst>
              </p:cNvPr>
              <p:cNvCxnSpPr/>
              <p:nvPr/>
            </p:nvCxnSpPr>
            <p:spPr>
              <a:xfrm flipV="1">
                <a:off x="2555776" y="3573016"/>
                <a:ext cx="0" cy="21602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17 Conector recto de flecha">
                <a:extLst>
                  <a:ext uri="{FF2B5EF4-FFF2-40B4-BE49-F238E27FC236}">
                    <a16:creationId xmlns:a16="http://schemas.microsoft.com/office/drawing/2014/main" id="{F994E0BE-4516-46C3-91D1-4284AADAB7E9}"/>
                  </a:ext>
                </a:extLst>
              </p:cNvPr>
              <p:cNvCxnSpPr/>
              <p:nvPr/>
            </p:nvCxnSpPr>
            <p:spPr>
              <a:xfrm flipV="1">
                <a:off x="1403648" y="2636912"/>
                <a:ext cx="0" cy="144016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CuadroTexto 1">
            <a:extLst>
              <a:ext uri="{FF2B5EF4-FFF2-40B4-BE49-F238E27FC236}">
                <a16:creationId xmlns:a16="http://schemas.microsoft.com/office/drawing/2014/main" id="{C99B5185-8951-4590-822D-1FAD98128246}"/>
              </a:ext>
            </a:extLst>
          </p:cNvPr>
          <p:cNvSpPr txBox="1"/>
          <p:nvPr/>
        </p:nvSpPr>
        <p:spPr>
          <a:xfrm>
            <a:off x="7142721" y="4858816"/>
            <a:ext cx="4454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C: Paciente con translocación ARMS, fusión de genes PAX3-FOX1 (flechas)</a:t>
            </a:r>
          </a:p>
        </p:txBody>
      </p:sp>
      <p:grpSp>
        <p:nvGrpSpPr>
          <p:cNvPr id="14" name="Group 8">
            <a:extLst>
              <a:ext uri="{FF2B5EF4-FFF2-40B4-BE49-F238E27FC236}">
                <a16:creationId xmlns:a16="http://schemas.microsoft.com/office/drawing/2014/main" id="{77463F64-3E80-4743-88AC-E031AAD2E529}"/>
              </a:ext>
            </a:extLst>
          </p:cNvPr>
          <p:cNvGrpSpPr>
            <a:grpSpLocks/>
          </p:cNvGrpSpPr>
          <p:nvPr/>
        </p:nvGrpSpPr>
        <p:grpSpPr bwMode="auto">
          <a:xfrm>
            <a:off x="424267" y="2991219"/>
            <a:ext cx="9198872" cy="2447724"/>
            <a:chOff x="-1380" y="2251"/>
            <a:chExt cx="4940" cy="1483"/>
          </a:xfrm>
        </p:grpSpPr>
        <p:graphicFrame>
          <p:nvGraphicFramePr>
            <p:cNvPr id="15" name="Object 4">
              <a:extLst>
                <a:ext uri="{FF2B5EF4-FFF2-40B4-BE49-F238E27FC236}">
                  <a16:creationId xmlns:a16="http://schemas.microsoft.com/office/drawing/2014/main" id="{B334EB7A-19F1-4B0E-A2FF-AF9B90B00DE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83269458"/>
                </p:ext>
              </p:extLst>
            </p:nvPr>
          </p:nvGraphicFramePr>
          <p:xfrm>
            <a:off x="-1352" y="2537"/>
            <a:ext cx="1502" cy="9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1" name="Fotografía de Photo Editor" r:id="rId7" imgW="1592718" imgH="1287619" progId="MSPhotoEd.3">
                    <p:embed/>
                  </p:oleObj>
                </mc:Choice>
                <mc:Fallback>
                  <p:oleObj name="Fotografía de Photo Editor" r:id="rId7" imgW="1592718" imgH="1287619" progId="MSPhotoEd.3">
                    <p:embed/>
                    <p:pic>
                      <p:nvPicPr>
                        <p:cNvPr id="14" name="Object 4">
                          <a:extLst>
                            <a:ext uri="{FF2B5EF4-FFF2-40B4-BE49-F238E27FC236}">
                              <a16:creationId xmlns:a16="http://schemas.microsoft.com/office/drawing/2014/main" id="{60E340F7-1DA1-4435-914F-0CBDC8FE151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352" y="2537"/>
                          <a:ext cx="1502" cy="9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Line 5">
              <a:extLst>
                <a:ext uri="{FF2B5EF4-FFF2-40B4-BE49-F238E27FC236}">
                  <a16:creationId xmlns:a16="http://schemas.microsoft.com/office/drawing/2014/main" id="{EA6E89ED-5F58-4E9B-9AF7-CBBBC087AC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24" y="2251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7" name="Text Box 7">
              <a:extLst>
                <a:ext uri="{FF2B5EF4-FFF2-40B4-BE49-F238E27FC236}">
                  <a16:creationId xmlns:a16="http://schemas.microsoft.com/office/drawing/2014/main" id="{5D6AF30F-7FD3-4AB4-A233-6C1D8D840A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380" y="3542"/>
              <a:ext cx="16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MX" altLang="es-MX" sz="1200" dirty="0"/>
                <a:t>PM    1    2      3     4      5      6    7   C+</a:t>
              </a:r>
              <a:r>
                <a:rPr lang="es-MX" altLang="es-MX" sz="1400" dirty="0"/>
                <a:t>    </a:t>
              </a:r>
              <a:endParaRPr lang="es-ES" altLang="es-MX" sz="1400" dirty="0"/>
            </a:p>
          </p:txBody>
        </p:sp>
      </p:grpSp>
      <p:sp>
        <p:nvSpPr>
          <p:cNvPr id="19" name="CuadroTexto 2">
            <a:extLst>
              <a:ext uri="{FF2B5EF4-FFF2-40B4-BE49-F238E27FC236}">
                <a16:creationId xmlns:a16="http://schemas.microsoft.com/office/drawing/2014/main" id="{1D8E7CBB-08A7-4FE6-8FD6-FFFCFC7AE658}"/>
              </a:ext>
            </a:extLst>
          </p:cNvPr>
          <p:cNvSpPr txBox="1"/>
          <p:nvPr/>
        </p:nvSpPr>
        <p:spPr>
          <a:xfrm>
            <a:off x="254497" y="5610891"/>
            <a:ext cx="624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Electroforesis gel de agarosa donde se observa la translocación t(2;13)(q35;q14) en el ARMS, producto de 147 pares de bases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7206DF-BE43-48F9-8AB4-4BF7721C413E}"/>
              </a:ext>
            </a:extLst>
          </p:cNvPr>
          <p:cNvGrpSpPr/>
          <p:nvPr/>
        </p:nvGrpSpPr>
        <p:grpSpPr>
          <a:xfrm>
            <a:off x="23813" y="-26988"/>
            <a:ext cx="11491247" cy="2252663"/>
            <a:chOff x="23813" y="-26988"/>
            <a:chExt cx="11491247" cy="2252663"/>
          </a:xfrm>
        </p:grpSpPr>
        <p:pic>
          <p:nvPicPr>
            <p:cNvPr id="21" name="Imagen 1">
              <a:extLst>
                <a:ext uri="{FF2B5EF4-FFF2-40B4-BE49-F238E27FC236}">
                  <a16:creationId xmlns:a16="http://schemas.microsoft.com/office/drawing/2014/main" id="{64A3837C-05A5-4C1E-B1FF-6499D3F41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3" y="-26988"/>
              <a:ext cx="1739900" cy="2252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AFA5C73-74DA-4989-A9ED-5E18F84EF1DB}"/>
                </a:ext>
              </a:extLst>
            </p:cNvPr>
            <p:cNvSpPr/>
            <p:nvPr/>
          </p:nvSpPr>
          <p:spPr>
            <a:xfrm>
              <a:off x="8322593" y="209295"/>
              <a:ext cx="319246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2800" b="1" i="1" dirty="0">
                  <a:solidFill>
                    <a:srgbClr val="002060"/>
                  </a:solidFill>
                </a:rPr>
                <a:t>El reto diagnóstico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9195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605426-245B-42EE-B895-DBD6A91D94C0}"/>
              </a:ext>
            </a:extLst>
          </p:cNvPr>
          <p:cNvSpPr txBox="1"/>
          <p:nvPr/>
        </p:nvSpPr>
        <p:spPr>
          <a:xfrm>
            <a:off x="2113921" y="1105933"/>
            <a:ext cx="395868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Diagnóstico</a:t>
            </a:r>
          </a:p>
          <a:p>
            <a:r>
              <a:rPr lang="es-MX" dirty="0"/>
              <a:t>	Morfológico convencional</a:t>
            </a:r>
          </a:p>
          <a:p>
            <a:r>
              <a:rPr lang="es-MX" dirty="0"/>
              <a:t>	Hematoxilina y eosina</a:t>
            </a:r>
          </a:p>
          <a:p>
            <a:r>
              <a:rPr lang="es-MX" dirty="0"/>
              <a:t>	Ultraestructural</a:t>
            </a:r>
          </a:p>
          <a:p>
            <a:r>
              <a:rPr lang="es-MX" dirty="0"/>
              <a:t>	Inmunohistoquímica</a:t>
            </a:r>
          </a:p>
          <a:p>
            <a:r>
              <a:rPr lang="es-MX" dirty="0"/>
              <a:t>	Biología molecular</a:t>
            </a:r>
          </a:p>
          <a:p>
            <a:r>
              <a:rPr lang="es-MX" dirty="0"/>
              <a:t>	Genética y  epigenética</a:t>
            </a:r>
          </a:p>
          <a:p>
            <a:endParaRPr lang="es-MX" dirty="0"/>
          </a:p>
          <a:p>
            <a:r>
              <a:rPr lang="es-MX" sz="2800" b="1" i="1" dirty="0">
                <a:solidFill>
                  <a:srgbClr val="002060"/>
                </a:solidFill>
              </a:rPr>
              <a:t>Heterogeneidad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640906-C091-4AB1-BE6E-9A96CB026394}"/>
              </a:ext>
            </a:extLst>
          </p:cNvPr>
          <p:cNvGrpSpPr/>
          <p:nvPr/>
        </p:nvGrpSpPr>
        <p:grpSpPr>
          <a:xfrm>
            <a:off x="1369651" y="4491931"/>
            <a:ext cx="9452697" cy="2064741"/>
            <a:chOff x="1144719" y="2350691"/>
            <a:chExt cx="9452697" cy="2064741"/>
          </a:xfrm>
        </p:grpSpPr>
        <p:grpSp>
          <p:nvGrpSpPr>
            <p:cNvPr id="4" name="Grupo 17">
              <a:extLst>
                <a:ext uri="{FF2B5EF4-FFF2-40B4-BE49-F238E27FC236}">
                  <a16:creationId xmlns:a16="http://schemas.microsoft.com/office/drawing/2014/main" id="{652D9744-9C6F-4805-929A-388A4E70136D}"/>
                </a:ext>
              </a:extLst>
            </p:cNvPr>
            <p:cNvGrpSpPr/>
            <p:nvPr/>
          </p:nvGrpSpPr>
          <p:grpSpPr>
            <a:xfrm>
              <a:off x="5953946" y="2442568"/>
              <a:ext cx="4643470" cy="1972864"/>
              <a:chOff x="4701543" y="3295833"/>
              <a:chExt cx="4643470" cy="1972864"/>
            </a:xfrm>
          </p:grpSpPr>
          <p:grpSp>
            <p:nvGrpSpPr>
              <p:cNvPr id="15" name="2 Grupo">
                <a:extLst>
                  <a:ext uri="{FF2B5EF4-FFF2-40B4-BE49-F238E27FC236}">
                    <a16:creationId xmlns:a16="http://schemas.microsoft.com/office/drawing/2014/main" id="{75414232-005A-4538-8C26-60D6680D7EB5}"/>
                  </a:ext>
                </a:extLst>
              </p:cNvPr>
              <p:cNvGrpSpPr/>
              <p:nvPr/>
            </p:nvGrpSpPr>
            <p:grpSpPr>
              <a:xfrm>
                <a:off x="5487361" y="3295833"/>
                <a:ext cx="3286148" cy="1714512"/>
                <a:chOff x="2143108" y="1198162"/>
                <a:chExt cx="4040188" cy="2237178"/>
              </a:xfrm>
            </p:grpSpPr>
            <p:sp>
              <p:nvSpPr>
                <p:cNvPr id="21" name="3 CuadroTexto">
                  <a:extLst>
                    <a:ext uri="{FF2B5EF4-FFF2-40B4-BE49-F238E27FC236}">
                      <a16:creationId xmlns:a16="http://schemas.microsoft.com/office/drawing/2014/main" id="{0716B317-B8F5-4227-B903-C53467B53D66}"/>
                    </a:ext>
                  </a:extLst>
                </p:cNvPr>
                <p:cNvSpPr txBox="1"/>
                <p:nvPr/>
              </p:nvSpPr>
              <p:spPr>
                <a:xfrm>
                  <a:off x="2214546" y="1198162"/>
                  <a:ext cx="3214710" cy="4819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MX" sz="1400" b="1" dirty="0">
                      <a:latin typeface="Cambria Math" pitchFamily="18" charset="0"/>
                      <a:ea typeface="Cambria Math" pitchFamily="18" charset="0"/>
                    </a:rPr>
                    <a:t>miR-21</a:t>
                  </a:r>
                  <a:r>
                    <a:rPr lang="es-MX" dirty="0">
                      <a:latin typeface="Cambria Math" pitchFamily="18" charset="0"/>
                      <a:ea typeface="Cambria Math" pitchFamily="18" charset="0"/>
                    </a:rPr>
                    <a:t> </a:t>
                  </a:r>
                </a:p>
              </p:txBody>
            </p:sp>
            <p:pic>
              <p:nvPicPr>
                <p:cNvPr id="22" name="Picture 3">
                  <a:extLst>
                    <a:ext uri="{FF2B5EF4-FFF2-40B4-BE49-F238E27FC236}">
                      <a16:creationId xmlns:a16="http://schemas.microsoft.com/office/drawing/2014/main" id="{45754677-A3D3-4B59-B2E7-CDFAFEC4DB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2214546" y="2000240"/>
                  <a:ext cx="3968750" cy="14351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23" name="5 CuadroTexto">
                  <a:extLst>
                    <a:ext uri="{FF2B5EF4-FFF2-40B4-BE49-F238E27FC236}">
                      <a16:creationId xmlns:a16="http://schemas.microsoft.com/office/drawing/2014/main" id="{46DED66B-9DD3-44C0-A58E-8703865B04BD}"/>
                    </a:ext>
                  </a:extLst>
                </p:cNvPr>
                <p:cNvSpPr txBox="1"/>
                <p:nvPr/>
              </p:nvSpPr>
              <p:spPr>
                <a:xfrm>
                  <a:off x="2143108" y="1643050"/>
                  <a:ext cx="3929090" cy="4016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MX" sz="1400" dirty="0">
                      <a:latin typeface="Cambria Math" pitchFamily="18" charset="0"/>
                      <a:ea typeface="Cambria Math" pitchFamily="18" charset="0"/>
                    </a:rPr>
                    <a:t>                 1                          2                3</a:t>
                  </a:r>
                </a:p>
              </p:txBody>
            </p:sp>
          </p:grpSp>
          <p:cxnSp>
            <p:nvCxnSpPr>
              <p:cNvPr id="16" name="6 Conector recto">
                <a:extLst>
                  <a:ext uri="{FF2B5EF4-FFF2-40B4-BE49-F238E27FC236}">
                    <a16:creationId xmlns:a16="http://schemas.microsoft.com/office/drawing/2014/main" id="{531245C0-83EA-43DE-BB03-321645D44C6A}"/>
                  </a:ext>
                </a:extLst>
              </p:cNvPr>
              <p:cNvCxnSpPr/>
              <p:nvPr/>
            </p:nvCxnSpPr>
            <p:spPr>
              <a:xfrm>
                <a:off x="5130171" y="4867469"/>
                <a:ext cx="35719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7 CuadroTexto">
                <a:extLst>
                  <a:ext uri="{FF2B5EF4-FFF2-40B4-BE49-F238E27FC236}">
                    <a16:creationId xmlns:a16="http://schemas.microsoft.com/office/drawing/2014/main" id="{7A8E5382-458A-4944-9A5D-7F444E5958F1}"/>
                  </a:ext>
                </a:extLst>
              </p:cNvPr>
              <p:cNvSpPr txBox="1"/>
              <p:nvPr/>
            </p:nvSpPr>
            <p:spPr>
              <a:xfrm>
                <a:off x="4701543" y="4724593"/>
                <a:ext cx="50006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000" dirty="0">
                    <a:latin typeface="Cambria Math" pitchFamily="18" charset="0"/>
                    <a:ea typeface="Cambria Math" pitchFamily="18" charset="0"/>
                  </a:rPr>
                  <a:t>50pb</a:t>
                </a:r>
              </a:p>
            </p:txBody>
          </p:sp>
          <p:cxnSp>
            <p:nvCxnSpPr>
              <p:cNvPr id="18" name="8 Conector recto">
                <a:extLst>
                  <a:ext uri="{FF2B5EF4-FFF2-40B4-BE49-F238E27FC236}">
                    <a16:creationId xmlns:a16="http://schemas.microsoft.com/office/drawing/2014/main" id="{0EDEA095-97A1-4C0F-B4BF-D22C53F1145E}"/>
                  </a:ext>
                </a:extLst>
              </p:cNvPr>
              <p:cNvCxnSpPr/>
              <p:nvPr/>
            </p:nvCxnSpPr>
            <p:spPr>
              <a:xfrm>
                <a:off x="5130171" y="4724593"/>
                <a:ext cx="35719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9 CuadroTexto">
                <a:extLst>
                  <a:ext uri="{FF2B5EF4-FFF2-40B4-BE49-F238E27FC236}">
                    <a16:creationId xmlns:a16="http://schemas.microsoft.com/office/drawing/2014/main" id="{378AA6F4-963D-4A39-9289-95A43E94F89A}"/>
                  </a:ext>
                </a:extLst>
              </p:cNvPr>
              <p:cNvSpPr txBox="1"/>
              <p:nvPr/>
            </p:nvSpPr>
            <p:spPr>
              <a:xfrm>
                <a:off x="4701543" y="4581717"/>
                <a:ext cx="5715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000" dirty="0">
                    <a:latin typeface="Cambria Math" pitchFamily="18" charset="0"/>
                    <a:ea typeface="Cambria Math" pitchFamily="18" charset="0"/>
                  </a:rPr>
                  <a:t>75pb</a:t>
                </a:r>
              </a:p>
            </p:txBody>
          </p:sp>
          <p:sp>
            <p:nvSpPr>
              <p:cNvPr id="20" name="15 CuadroTexto">
                <a:extLst>
                  <a:ext uri="{FF2B5EF4-FFF2-40B4-BE49-F238E27FC236}">
                    <a16:creationId xmlns:a16="http://schemas.microsoft.com/office/drawing/2014/main" id="{6501A0F6-AF0D-4144-827E-49386ECBD348}"/>
                  </a:ext>
                </a:extLst>
              </p:cNvPr>
              <p:cNvSpPr txBox="1"/>
              <p:nvPr/>
            </p:nvSpPr>
            <p:spPr>
              <a:xfrm>
                <a:off x="5130171" y="5037865"/>
                <a:ext cx="4214842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900" dirty="0">
                    <a:latin typeface="Cambria Math" pitchFamily="18" charset="0"/>
                    <a:ea typeface="Cambria Math" pitchFamily="18" charset="0"/>
                  </a:rPr>
                  <a:t>                       25   30   35    40          25    30    35   40           25   30    35   40        </a:t>
                </a:r>
              </a:p>
            </p:txBody>
          </p:sp>
        </p:grpSp>
        <p:grpSp>
          <p:nvGrpSpPr>
            <p:cNvPr id="5" name="Grupo 2">
              <a:extLst>
                <a:ext uri="{FF2B5EF4-FFF2-40B4-BE49-F238E27FC236}">
                  <a16:creationId xmlns:a16="http://schemas.microsoft.com/office/drawing/2014/main" id="{462A15A8-3125-4584-98BD-C0CDD6C77118}"/>
                </a:ext>
              </a:extLst>
            </p:cNvPr>
            <p:cNvGrpSpPr/>
            <p:nvPr/>
          </p:nvGrpSpPr>
          <p:grpSpPr>
            <a:xfrm>
              <a:off x="1144719" y="2350691"/>
              <a:ext cx="4714908" cy="1988253"/>
              <a:chOff x="4942371" y="801288"/>
              <a:chExt cx="4714908" cy="1988253"/>
            </a:xfrm>
          </p:grpSpPr>
          <p:grpSp>
            <p:nvGrpSpPr>
              <p:cNvPr id="6" name="Grupo 25">
                <a:extLst>
                  <a:ext uri="{FF2B5EF4-FFF2-40B4-BE49-F238E27FC236}">
                    <a16:creationId xmlns:a16="http://schemas.microsoft.com/office/drawing/2014/main" id="{C4426868-0A75-4013-8173-CF6161A6B0DE}"/>
                  </a:ext>
                </a:extLst>
              </p:cNvPr>
              <p:cNvGrpSpPr/>
              <p:nvPr/>
            </p:nvGrpSpPr>
            <p:grpSpPr>
              <a:xfrm>
                <a:off x="4942371" y="801288"/>
                <a:ext cx="4143404" cy="1714512"/>
                <a:chOff x="142844" y="3714752"/>
                <a:chExt cx="4143404" cy="1714512"/>
              </a:xfrm>
            </p:grpSpPr>
            <p:pic>
              <p:nvPicPr>
                <p:cNvPr id="8" name="Picture 2" descr="I:\miRNA imágenes2\20may10inv1,miR-124 en GIV M1-4.jpg">
                  <a:extLst>
                    <a:ext uri="{FF2B5EF4-FFF2-40B4-BE49-F238E27FC236}">
                      <a16:creationId xmlns:a16="http://schemas.microsoft.com/office/drawing/2014/main" id="{F3C4756E-8426-4558-A081-B949A048718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000100" y="4357694"/>
                  <a:ext cx="3286148" cy="1071570"/>
                </a:xfrm>
                <a:prstGeom prst="rect">
                  <a:avLst/>
                </a:prstGeom>
                <a:noFill/>
              </p:spPr>
            </p:pic>
            <p:sp>
              <p:nvSpPr>
                <p:cNvPr id="9" name="24 CuadroTexto">
                  <a:extLst>
                    <a:ext uri="{FF2B5EF4-FFF2-40B4-BE49-F238E27FC236}">
                      <a16:creationId xmlns:a16="http://schemas.microsoft.com/office/drawing/2014/main" id="{0E88A2B6-A4B3-477F-A32C-06A4C08C4B4B}"/>
                    </a:ext>
                  </a:extLst>
                </p:cNvPr>
                <p:cNvSpPr txBox="1"/>
                <p:nvPr/>
              </p:nvSpPr>
              <p:spPr>
                <a:xfrm>
                  <a:off x="1142976" y="4071942"/>
                  <a:ext cx="307183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MX" sz="1400" dirty="0">
                      <a:latin typeface="Cambria Math" pitchFamily="18" charset="0"/>
                      <a:ea typeface="Cambria Math" pitchFamily="18" charset="0"/>
                    </a:rPr>
                    <a:t>       1               2                     3                   4</a:t>
                  </a:r>
                </a:p>
              </p:txBody>
            </p:sp>
            <p:cxnSp>
              <p:nvCxnSpPr>
                <p:cNvPr id="10" name="27 Conector recto">
                  <a:extLst>
                    <a:ext uri="{FF2B5EF4-FFF2-40B4-BE49-F238E27FC236}">
                      <a16:creationId xmlns:a16="http://schemas.microsoft.com/office/drawing/2014/main" id="{EB013A11-8D8F-4163-8B5D-67DC11F3AC91}"/>
                    </a:ext>
                  </a:extLst>
                </p:cNvPr>
                <p:cNvCxnSpPr/>
                <p:nvPr/>
              </p:nvCxnSpPr>
              <p:spPr>
                <a:xfrm>
                  <a:off x="571472" y="5072074"/>
                  <a:ext cx="35719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28 Conector recto">
                  <a:extLst>
                    <a:ext uri="{FF2B5EF4-FFF2-40B4-BE49-F238E27FC236}">
                      <a16:creationId xmlns:a16="http://schemas.microsoft.com/office/drawing/2014/main" id="{303F678B-94C0-40D1-B184-98C435906ADC}"/>
                    </a:ext>
                  </a:extLst>
                </p:cNvPr>
                <p:cNvCxnSpPr/>
                <p:nvPr/>
              </p:nvCxnSpPr>
              <p:spPr>
                <a:xfrm>
                  <a:off x="571472" y="5214950"/>
                  <a:ext cx="35719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31 CuadroTexto">
                  <a:extLst>
                    <a:ext uri="{FF2B5EF4-FFF2-40B4-BE49-F238E27FC236}">
                      <a16:creationId xmlns:a16="http://schemas.microsoft.com/office/drawing/2014/main" id="{45B14369-8A78-4F75-AE1E-F6155E2CD0B6}"/>
                    </a:ext>
                  </a:extLst>
                </p:cNvPr>
                <p:cNvSpPr txBox="1"/>
                <p:nvPr/>
              </p:nvSpPr>
              <p:spPr>
                <a:xfrm>
                  <a:off x="142844" y="5072074"/>
                  <a:ext cx="500066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MX" sz="1000" dirty="0">
                      <a:latin typeface="Cambria Math" pitchFamily="18" charset="0"/>
                      <a:ea typeface="Cambria Math" pitchFamily="18" charset="0"/>
                    </a:rPr>
                    <a:t>50pb</a:t>
                  </a:r>
                </a:p>
              </p:txBody>
            </p:sp>
            <p:sp>
              <p:nvSpPr>
                <p:cNvPr id="13" name="32 CuadroTexto">
                  <a:extLst>
                    <a:ext uri="{FF2B5EF4-FFF2-40B4-BE49-F238E27FC236}">
                      <a16:creationId xmlns:a16="http://schemas.microsoft.com/office/drawing/2014/main" id="{C6ED1DED-310A-4362-97F1-3B3F7CC586E1}"/>
                    </a:ext>
                  </a:extLst>
                </p:cNvPr>
                <p:cNvSpPr txBox="1"/>
                <p:nvPr/>
              </p:nvSpPr>
              <p:spPr>
                <a:xfrm>
                  <a:off x="142844" y="4929198"/>
                  <a:ext cx="64294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MX" sz="1000" dirty="0">
                      <a:latin typeface="Cambria Math" pitchFamily="18" charset="0"/>
                      <a:ea typeface="Cambria Math" pitchFamily="18" charset="0"/>
                    </a:rPr>
                    <a:t>75pb</a:t>
                  </a:r>
                </a:p>
              </p:txBody>
            </p:sp>
            <p:sp>
              <p:nvSpPr>
                <p:cNvPr id="14" name="35 CuadroTexto">
                  <a:extLst>
                    <a:ext uri="{FF2B5EF4-FFF2-40B4-BE49-F238E27FC236}">
                      <a16:creationId xmlns:a16="http://schemas.microsoft.com/office/drawing/2014/main" id="{EAA5FA0F-425E-46DB-A98A-60F2C3390BC0}"/>
                    </a:ext>
                  </a:extLst>
                </p:cNvPr>
                <p:cNvSpPr txBox="1"/>
                <p:nvPr/>
              </p:nvSpPr>
              <p:spPr>
                <a:xfrm>
                  <a:off x="1000100" y="3714752"/>
                  <a:ext cx="141166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MX" sz="1400" dirty="0">
                      <a:latin typeface="Cambria Math" pitchFamily="18" charset="0"/>
                      <a:ea typeface="Cambria Math" pitchFamily="18" charset="0"/>
                    </a:rPr>
                    <a:t>miR-124</a:t>
                  </a:r>
                </a:p>
              </p:txBody>
            </p:sp>
          </p:grpSp>
          <p:sp>
            <p:nvSpPr>
              <p:cNvPr id="7" name="25 CuadroTexto">
                <a:extLst>
                  <a:ext uri="{FF2B5EF4-FFF2-40B4-BE49-F238E27FC236}">
                    <a16:creationId xmlns:a16="http://schemas.microsoft.com/office/drawing/2014/main" id="{9CD0506A-FF53-4B31-B06B-4B7C601D8AD6}"/>
                  </a:ext>
                </a:extLst>
              </p:cNvPr>
              <p:cNvSpPr txBox="1"/>
              <p:nvPr/>
            </p:nvSpPr>
            <p:spPr>
              <a:xfrm>
                <a:off x="5442437" y="2543320"/>
                <a:ext cx="421484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000" dirty="0">
                    <a:latin typeface="Cambria Math" pitchFamily="18" charset="0"/>
                    <a:ea typeface="Cambria Math" pitchFamily="18" charset="0"/>
                  </a:rPr>
                  <a:t>                25 30 35 40      25  30 35 40      25 30 35  40     25 30 35  40</a:t>
                </a:r>
              </a:p>
            </p:txBody>
          </p:sp>
        </p:grp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6CB2EC69-33CD-407D-B928-01BD45533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78" y="1245570"/>
            <a:ext cx="3105480" cy="232911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94E36BA-2845-4FF7-8895-D9641A4F9C1E}"/>
              </a:ext>
            </a:extLst>
          </p:cNvPr>
          <p:cNvGrpSpPr/>
          <p:nvPr/>
        </p:nvGrpSpPr>
        <p:grpSpPr>
          <a:xfrm>
            <a:off x="23813" y="-26988"/>
            <a:ext cx="11491247" cy="2252663"/>
            <a:chOff x="23813" y="-26988"/>
            <a:chExt cx="11491247" cy="2252663"/>
          </a:xfrm>
        </p:grpSpPr>
        <p:pic>
          <p:nvPicPr>
            <p:cNvPr id="28" name="Imagen 1">
              <a:extLst>
                <a:ext uri="{FF2B5EF4-FFF2-40B4-BE49-F238E27FC236}">
                  <a16:creationId xmlns:a16="http://schemas.microsoft.com/office/drawing/2014/main" id="{E0EE5951-3F43-43E7-8BE2-D5435E820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3" y="-26988"/>
              <a:ext cx="1739900" cy="2252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6467EA2-2F30-40AA-ACA1-BE279B5E4D8A}"/>
                </a:ext>
              </a:extLst>
            </p:cNvPr>
            <p:cNvSpPr/>
            <p:nvPr/>
          </p:nvSpPr>
          <p:spPr>
            <a:xfrm>
              <a:off x="8322593" y="209295"/>
              <a:ext cx="319246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2800" b="1" i="1" dirty="0">
                  <a:solidFill>
                    <a:srgbClr val="002060"/>
                  </a:solidFill>
                </a:rPr>
                <a:t>El reto diagnóstico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1A3C3A2-D49B-49B0-8CE3-7B240CDF0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503" y="2304955"/>
            <a:ext cx="3121152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88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B5FF93-B3F7-4FA6-B60D-821BA9F573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6" t="12350" r="23863" b="21544"/>
          <a:stretch/>
        </p:blipFill>
        <p:spPr>
          <a:xfrm>
            <a:off x="8248850" y="888531"/>
            <a:ext cx="2858703" cy="50809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F8F53C-CB92-4AAA-B841-012495F2AFB7}"/>
              </a:ext>
            </a:extLst>
          </p:cNvPr>
          <p:cNvSpPr/>
          <p:nvPr/>
        </p:nvSpPr>
        <p:spPr>
          <a:xfrm>
            <a:off x="713880" y="2607485"/>
            <a:ext cx="5221700" cy="3240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600" spc="10" dirty="0" err="1">
                <a:solidFill>
                  <a:srgbClr val="333333"/>
                </a:solidFill>
                <a:highlight>
                  <a:srgbClr val="FFFF00"/>
                </a:highligh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Autopsy</a:t>
            </a:r>
            <a:r>
              <a:rPr lang="fr-FR" sz="1600" spc="10" dirty="0">
                <a:solidFill>
                  <a:srgbClr val="333333"/>
                </a:solidFill>
                <a:highlight>
                  <a:srgbClr val="FFFF00"/>
                </a:highligh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600" spc="10" dirty="0" err="1">
                <a:solidFill>
                  <a:srgbClr val="333333"/>
                </a:solidFill>
                <a:highlight>
                  <a:srgbClr val="FFFF00"/>
                </a:highligh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histology</a:t>
            </a:r>
            <a:r>
              <a:rPr lang="fr-FR" sz="1600" spc="10" dirty="0">
                <a:solidFill>
                  <a:srgbClr val="333333"/>
                </a:solidFill>
                <a:highlight>
                  <a:srgbClr val="FFFF00"/>
                </a:highligh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fr-FR" sz="1600" spc="10" dirty="0" err="1">
                <a:solidFill>
                  <a:srgbClr val="333333"/>
                </a:solidFill>
                <a:highlight>
                  <a:srgbClr val="FFFF00"/>
                </a:highligh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cytology</a:t>
            </a:r>
            <a:r>
              <a:rPr lang="fr-FR" sz="1600" spc="10" dirty="0">
                <a:solidFill>
                  <a:srgbClr val="333333"/>
                </a:solidFill>
                <a:highlight>
                  <a:srgbClr val="FFFF00"/>
                </a:highligh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have been and </a:t>
            </a:r>
            <a:r>
              <a:rPr lang="fr-FR" sz="1600" spc="10" dirty="0" err="1">
                <a:solidFill>
                  <a:srgbClr val="333333"/>
                </a:solidFill>
                <a:highlight>
                  <a:srgbClr val="FFFF00"/>
                </a:highligh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histology</a:t>
            </a:r>
            <a:r>
              <a:rPr lang="fr-FR" sz="1600" spc="10" dirty="0">
                <a:solidFill>
                  <a:srgbClr val="333333"/>
                </a:solidFill>
                <a:highlight>
                  <a:srgbClr val="FFFF00"/>
                </a:highligh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fr-FR" sz="1600" spc="10" dirty="0" err="1">
                <a:solidFill>
                  <a:srgbClr val="333333"/>
                </a:solidFill>
                <a:highlight>
                  <a:srgbClr val="FFFF00"/>
                </a:highligh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cytology</a:t>
            </a:r>
            <a:r>
              <a:rPr lang="fr-FR" sz="1600" spc="10" dirty="0">
                <a:solidFill>
                  <a:srgbClr val="333333"/>
                </a:solidFill>
                <a:highlight>
                  <a:srgbClr val="FFFF00"/>
                </a:highligh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spc="10" dirty="0" err="1">
                <a:solidFill>
                  <a:srgbClr val="333333"/>
                </a:solidFill>
                <a:highlight>
                  <a:srgbClr val="FFFF00"/>
                </a:highligh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still</a:t>
            </a:r>
            <a:r>
              <a:rPr lang="fr-FR" sz="1600" spc="10" dirty="0">
                <a:solidFill>
                  <a:srgbClr val="333333"/>
                </a:solidFill>
                <a:highlight>
                  <a:srgbClr val="FFFF00"/>
                </a:highligh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are the main diagnostic </a:t>
            </a:r>
            <a:r>
              <a:rPr lang="fr-FR" sz="1600" spc="10" dirty="0" err="1">
                <a:solidFill>
                  <a:srgbClr val="333333"/>
                </a:solidFill>
                <a:highlight>
                  <a:srgbClr val="FFFF00"/>
                </a:highligh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tools</a:t>
            </a:r>
            <a:r>
              <a:rPr lang="fr-FR" sz="1600" spc="10" dirty="0">
                <a:solidFill>
                  <a:srgbClr val="333333"/>
                </a:solidFill>
                <a:highlight>
                  <a:srgbClr val="FFFF00"/>
                </a:highligh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fr-FR" sz="1600" spc="10" dirty="0" err="1">
                <a:solidFill>
                  <a:srgbClr val="333333"/>
                </a:solidFill>
                <a:highlight>
                  <a:srgbClr val="FFFF00"/>
                </a:highligh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surgical</a:t>
            </a:r>
            <a:r>
              <a:rPr lang="fr-FR" sz="1600" spc="10" dirty="0">
                <a:solidFill>
                  <a:srgbClr val="333333"/>
                </a:solidFill>
                <a:highlight>
                  <a:srgbClr val="FFFF00"/>
                </a:highligh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spc="10" dirty="0" err="1">
                <a:solidFill>
                  <a:srgbClr val="333333"/>
                </a:solidFill>
                <a:highlight>
                  <a:srgbClr val="FFFF00"/>
                </a:highligh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pathology</a:t>
            </a:r>
            <a:r>
              <a:rPr lang="fr-FR" sz="1600" spc="10" dirty="0">
                <a:solidFill>
                  <a:srgbClr val="333333"/>
                </a:solidFill>
                <a:highlight>
                  <a:srgbClr val="FFFF00"/>
                </a:highligh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fr-FR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During</a:t>
            </a:r>
            <a:r>
              <a:rPr lang="es-MX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MX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last</a:t>
            </a:r>
            <a:r>
              <a:rPr lang="es-MX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two</a:t>
            </a:r>
            <a:r>
              <a:rPr lang="es-MX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decades</a:t>
            </a:r>
            <a:r>
              <a:rPr lang="es-MX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molecular </a:t>
            </a:r>
            <a:r>
              <a:rPr lang="es-MX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biology</a:t>
            </a:r>
            <a:r>
              <a:rPr lang="es-MX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gradually</a:t>
            </a:r>
            <a:r>
              <a:rPr lang="es-MX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has extended </a:t>
            </a:r>
            <a:r>
              <a:rPr lang="es-MX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MX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diagnostic</a:t>
            </a:r>
            <a:r>
              <a:rPr lang="es-MX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armamentarium</a:t>
            </a:r>
            <a:r>
              <a:rPr lang="es-MX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fr-FR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tumor</a:t>
            </a:r>
            <a:r>
              <a:rPr lang="fr-FR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pathology</a:t>
            </a:r>
            <a:r>
              <a:rPr lang="fr-FR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molecular</a:t>
            </a:r>
            <a:r>
              <a:rPr lang="fr-FR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biology</a:t>
            </a:r>
            <a:r>
              <a:rPr lang="fr-FR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techniques are </a:t>
            </a:r>
            <a:r>
              <a:rPr lang="fr-FR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used</a:t>
            </a:r>
            <a:r>
              <a:rPr lang="fr-FR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diagnose and </a:t>
            </a:r>
            <a:r>
              <a:rPr lang="fr-FR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subclassify</a:t>
            </a:r>
            <a:r>
              <a:rPr lang="fr-FR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tumors</a:t>
            </a:r>
            <a:r>
              <a:rPr lang="fr-FR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predict</a:t>
            </a:r>
            <a:r>
              <a:rPr lang="fr-FR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response</a:t>
            </a:r>
            <a:r>
              <a:rPr lang="fr-FR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FR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therapies</a:t>
            </a:r>
            <a:r>
              <a:rPr lang="fr-FR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fr-FR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identify</a:t>
            </a:r>
            <a:r>
              <a:rPr lang="fr-FR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therapeutic</a:t>
            </a:r>
            <a:r>
              <a:rPr lang="fr-FR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targets</a:t>
            </a:r>
            <a:r>
              <a:rPr lang="fr-FR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Molecular</a:t>
            </a:r>
            <a:r>
              <a:rPr lang="fr-FR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pathology</a:t>
            </a:r>
            <a:r>
              <a:rPr lang="fr-FR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has </a:t>
            </a:r>
            <a:r>
              <a:rPr lang="fr-FR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evolved</a:t>
            </a:r>
            <a:r>
              <a:rPr lang="fr-FR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into</a:t>
            </a:r>
            <a:r>
              <a:rPr lang="fr-FR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 </a:t>
            </a:r>
            <a:r>
              <a:rPr lang="fr-FR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novel</a:t>
            </a:r>
            <a:r>
              <a:rPr lang="fr-FR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focus of </a:t>
            </a:r>
            <a:r>
              <a:rPr lang="fr-FR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clinical</a:t>
            </a:r>
            <a:r>
              <a:rPr lang="fr-FR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pathology</a:t>
            </a:r>
            <a:r>
              <a:rPr lang="fr-FR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fr-FR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transforms</a:t>
            </a:r>
            <a:r>
              <a:rPr lang="fr-FR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FR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historically</a:t>
            </a:r>
            <a:r>
              <a:rPr lang="fr-FR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morphology</a:t>
            </a:r>
            <a:r>
              <a:rPr lang="fr-FR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spc="10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based</a:t>
            </a:r>
            <a:r>
              <a:rPr lang="fr-FR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discipline. </a:t>
            </a:r>
            <a:r>
              <a:rPr lang="fr-FR" sz="1600" spc="10" dirty="0" err="1">
                <a:solidFill>
                  <a:srgbClr val="333333"/>
                </a:solidFill>
                <a:highlight>
                  <a:srgbClr val="FFFF00"/>
                </a:highligh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Traditional</a:t>
            </a:r>
            <a:r>
              <a:rPr lang="fr-FR" sz="1600" spc="10" dirty="0">
                <a:solidFill>
                  <a:srgbClr val="333333"/>
                </a:solidFill>
                <a:highlight>
                  <a:srgbClr val="FFFF00"/>
                </a:highligh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spc="10" dirty="0" err="1">
                <a:solidFill>
                  <a:srgbClr val="333333"/>
                </a:solidFill>
                <a:highlight>
                  <a:srgbClr val="FFFF00"/>
                </a:highligh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pathology</a:t>
            </a:r>
            <a:r>
              <a:rPr lang="fr-FR" sz="1600" spc="10" dirty="0">
                <a:solidFill>
                  <a:srgbClr val="333333"/>
                </a:solidFill>
                <a:highlight>
                  <a:srgbClr val="FFFF00"/>
                </a:highligh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fr-FR" sz="1600" spc="10" dirty="0" err="1">
                <a:solidFill>
                  <a:srgbClr val="333333"/>
                </a:solidFill>
                <a:highlight>
                  <a:srgbClr val="FFFF00"/>
                </a:highligh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molecular</a:t>
            </a:r>
            <a:r>
              <a:rPr lang="fr-FR" sz="1600" spc="10" dirty="0">
                <a:solidFill>
                  <a:srgbClr val="333333"/>
                </a:solidFill>
                <a:highlight>
                  <a:srgbClr val="FFFF00"/>
                </a:highligh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spc="10" dirty="0" err="1">
                <a:solidFill>
                  <a:srgbClr val="333333"/>
                </a:solidFill>
                <a:highlight>
                  <a:srgbClr val="FFFF00"/>
                </a:highligh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pathology</a:t>
            </a:r>
            <a:r>
              <a:rPr lang="fr-FR" sz="1600" spc="10" dirty="0">
                <a:solidFill>
                  <a:srgbClr val="333333"/>
                </a:solidFill>
                <a:highlight>
                  <a:srgbClr val="FFFF00"/>
                </a:highligh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combine and guide </a:t>
            </a:r>
            <a:r>
              <a:rPr lang="fr-FR" sz="1600" spc="10" dirty="0" err="1">
                <a:solidFill>
                  <a:srgbClr val="333333"/>
                </a:solidFill>
                <a:highlight>
                  <a:srgbClr val="FFFF00"/>
                </a:highligh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tumor</a:t>
            </a:r>
            <a:r>
              <a:rPr lang="fr-FR" sz="1600" spc="10" dirty="0">
                <a:solidFill>
                  <a:srgbClr val="333333"/>
                </a:solidFill>
                <a:highlight>
                  <a:srgbClr val="FFFF00"/>
                </a:highligh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spc="10" dirty="0" err="1">
                <a:solidFill>
                  <a:srgbClr val="333333"/>
                </a:solidFill>
                <a:highlight>
                  <a:srgbClr val="FFFF00"/>
                </a:highligh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therapy</a:t>
            </a:r>
            <a:r>
              <a:rPr lang="fr-FR" sz="1600" spc="1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MX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A46AC1B-AFEC-46A5-AAA5-3E16BB20889E}"/>
              </a:ext>
            </a:extLst>
          </p:cNvPr>
          <p:cNvGrpSpPr/>
          <p:nvPr/>
        </p:nvGrpSpPr>
        <p:grpSpPr>
          <a:xfrm>
            <a:off x="23813" y="-26988"/>
            <a:ext cx="11491247" cy="2252663"/>
            <a:chOff x="23813" y="-26988"/>
            <a:chExt cx="11491247" cy="2252663"/>
          </a:xfrm>
        </p:grpSpPr>
        <p:pic>
          <p:nvPicPr>
            <p:cNvPr id="6" name="Imagen 1">
              <a:extLst>
                <a:ext uri="{FF2B5EF4-FFF2-40B4-BE49-F238E27FC236}">
                  <a16:creationId xmlns:a16="http://schemas.microsoft.com/office/drawing/2014/main" id="{8CEF4DA5-B5A5-4F35-8369-1E4740D67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3" y="-26988"/>
              <a:ext cx="1739900" cy="2252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0EB115B-2387-4D39-BE2A-8860547E36C8}"/>
                </a:ext>
              </a:extLst>
            </p:cNvPr>
            <p:cNvSpPr/>
            <p:nvPr/>
          </p:nvSpPr>
          <p:spPr>
            <a:xfrm>
              <a:off x="8322593" y="209295"/>
              <a:ext cx="319246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2800" b="1" i="1" dirty="0">
                  <a:solidFill>
                    <a:srgbClr val="002060"/>
                  </a:solidFill>
                </a:rPr>
                <a:t>El reto diagnóstico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E67DABF-2918-4D3F-978F-BAECA6C65BCD}"/>
              </a:ext>
            </a:extLst>
          </p:cNvPr>
          <p:cNvSpPr txBox="1"/>
          <p:nvPr/>
        </p:nvSpPr>
        <p:spPr>
          <a:xfrm>
            <a:off x="8322593" y="6279373"/>
            <a:ext cx="3060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>
                <a:solidFill>
                  <a:srgbClr val="002060"/>
                </a:solidFill>
              </a:rPr>
              <a:t>M van de Rijn,2018</a:t>
            </a:r>
          </a:p>
        </p:txBody>
      </p:sp>
    </p:spTree>
    <p:extLst>
      <p:ext uri="{BB962C8B-B14F-4D97-AF65-F5344CB8AC3E}">
        <p14:creationId xmlns:p14="http://schemas.microsoft.com/office/powerpoint/2010/main" val="1265137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335</Words>
  <Application>Microsoft Office PowerPoint</Application>
  <PresentationFormat>Widescreen</PresentationFormat>
  <Paragraphs>119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Cambria Math</vt:lpstr>
      <vt:lpstr>Georgia</vt:lpstr>
      <vt:lpstr>Times New Roman</vt:lpstr>
      <vt:lpstr>Office Theme</vt:lpstr>
      <vt:lpstr>Fotografía de Photo Editor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Pedro Francisco Valencia Mayoral</dc:creator>
  <cp:lastModifiedBy>Pedro Francisco Valencia Mayoral</cp:lastModifiedBy>
  <cp:revision>23</cp:revision>
  <dcterms:created xsi:type="dcterms:W3CDTF">2019-04-01T18:20:34Z</dcterms:created>
  <dcterms:modified xsi:type="dcterms:W3CDTF">2019-04-24T22:22:20Z</dcterms:modified>
</cp:coreProperties>
</file>