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32" r:id="rId2"/>
    <p:sldId id="556" r:id="rId3"/>
    <p:sldId id="551" r:id="rId4"/>
    <p:sldId id="555" r:id="rId5"/>
    <p:sldId id="550" r:id="rId6"/>
    <p:sldId id="325" r:id="rId7"/>
    <p:sldId id="362" r:id="rId8"/>
    <p:sldId id="545" r:id="rId9"/>
    <p:sldId id="370" r:id="rId10"/>
    <p:sldId id="547" r:id="rId11"/>
    <p:sldId id="530" r:id="rId12"/>
    <p:sldId id="549" r:id="rId13"/>
    <p:sldId id="529" r:id="rId14"/>
    <p:sldId id="558" r:id="rId15"/>
    <p:sldId id="533" r:id="rId16"/>
    <p:sldId id="560" r:id="rId17"/>
    <p:sldId id="554" r:id="rId18"/>
    <p:sldId id="559" r:id="rId19"/>
  </p:sldIdLst>
  <p:sldSz cx="9144000" cy="6858000" type="screen4x3"/>
  <p:notesSz cx="7772400" cy="10058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76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F0DA5-8CE9-440E-AEAF-98DB87F13EBD}" type="doc">
      <dgm:prSet loTypeId="urn:microsoft.com/office/officeart/2005/8/layout/radial6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E0104DA8-DA20-4448-AAA4-98B834EEDADE}">
      <dgm:prSet phldrT="[Texto]"/>
      <dgm:spPr/>
      <dgm:t>
        <a:bodyPr/>
        <a:lstStyle/>
        <a:p>
          <a:r>
            <a:rPr lang="es-MX" dirty="0"/>
            <a:t>YY1</a:t>
          </a:r>
        </a:p>
      </dgm:t>
    </dgm:pt>
    <dgm:pt modelId="{B7F45F3D-0194-45E7-A291-7CEE2468FCE6}" type="parTrans" cxnId="{BE6FFD30-1DC8-4192-B624-61E47FCD8F6F}">
      <dgm:prSet/>
      <dgm:spPr/>
      <dgm:t>
        <a:bodyPr/>
        <a:lstStyle/>
        <a:p>
          <a:endParaRPr lang="es-MX"/>
        </a:p>
      </dgm:t>
    </dgm:pt>
    <dgm:pt modelId="{39A7E09F-FB6D-44EE-88D6-685AC93BAC5C}" type="sibTrans" cxnId="{BE6FFD30-1DC8-4192-B624-61E47FCD8F6F}">
      <dgm:prSet/>
      <dgm:spPr/>
      <dgm:t>
        <a:bodyPr/>
        <a:lstStyle/>
        <a:p>
          <a:endParaRPr lang="es-MX"/>
        </a:p>
      </dgm:t>
    </dgm:pt>
    <dgm:pt modelId="{0C0226C4-85B8-4219-8EEE-C3BE0EE1EA33}">
      <dgm:prSet phldrT="[Texto]"/>
      <dgm:spPr/>
      <dgm:t>
        <a:bodyPr/>
        <a:lstStyle/>
        <a:p>
          <a:r>
            <a:rPr lang="es-MX" dirty="0"/>
            <a:t>DETA </a:t>
          </a:r>
          <a:r>
            <a:rPr lang="es-MX" dirty="0" err="1"/>
            <a:t>NONOate</a:t>
          </a:r>
          <a:endParaRPr lang="es-MX" dirty="0"/>
        </a:p>
      </dgm:t>
    </dgm:pt>
    <dgm:pt modelId="{0D25F7C6-188D-4DE3-88FF-B5788E0F7350}" type="parTrans" cxnId="{036569C4-78C9-4C9D-B169-0C56D6631EA3}">
      <dgm:prSet/>
      <dgm:spPr/>
      <dgm:t>
        <a:bodyPr/>
        <a:lstStyle/>
        <a:p>
          <a:endParaRPr lang="es-MX"/>
        </a:p>
      </dgm:t>
    </dgm:pt>
    <dgm:pt modelId="{5C1210A3-EEDA-4DF7-8589-5783EB2C8D24}" type="sibTrans" cxnId="{036569C4-78C9-4C9D-B169-0C56D6631EA3}">
      <dgm:prSet/>
      <dgm:spPr/>
      <dgm:t>
        <a:bodyPr/>
        <a:lstStyle/>
        <a:p>
          <a:endParaRPr lang="es-MX"/>
        </a:p>
      </dgm:t>
    </dgm:pt>
    <dgm:pt modelId="{37EE1FCC-C4EA-4FC4-815D-61CA9E50257D}">
      <dgm:prSet phldrT="[Texto]"/>
      <dgm:spPr/>
      <dgm:t>
        <a:bodyPr/>
        <a:lstStyle/>
        <a:p>
          <a:r>
            <a:rPr lang="es-MX" dirty="0" err="1"/>
            <a:t>siRNA</a:t>
          </a:r>
          <a:r>
            <a:rPr lang="es-MX" dirty="0"/>
            <a:t> YY1</a:t>
          </a:r>
        </a:p>
      </dgm:t>
    </dgm:pt>
    <dgm:pt modelId="{34C78D45-80D3-46C5-A4C8-E1C400CCFB9C}" type="parTrans" cxnId="{FCEDBF0F-9E2F-4A11-A832-EC40BC75CF15}">
      <dgm:prSet/>
      <dgm:spPr/>
      <dgm:t>
        <a:bodyPr/>
        <a:lstStyle/>
        <a:p>
          <a:endParaRPr lang="es-MX"/>
        </a:p>
      </dgm:t>
    </dgm:pt>
    <dgm:pt modelId="{C67F09C3-17AC-4590-A42D-97A96E7482D9}" type="sibTrans" cxnId="{FCEDBF0F-9E2F-4A11-A832-EC40BC75CF15}">
      <dgm:prSet/>
      <dgm:spPr/>
      <dgm:t>
        <a:bodyPr/>
        <a:lstStyle/>
        <a:p>
          <a:endParaRPr lang="es-MX"/>
        </a:p>
      </dgm:t>
    </dgm:pt>
    <dgm:pt modelId="{2CC5983B-5FC3-4D2A-9AB7-BC1421D73EB6}">
      <dgm:prSet phldrT="[Texto]"/>
      <dgm:spPr/>
      <dgm:t>
        <a:bodyPr/>
        <a:lstStyle/>
        <a:p>
          <a:r>
            <a:rPr lang="es-MX" dirty="0" err="1"/>
            <a:t>Rituximab</a:t>
          </a:r>
          <a:endParaRPr lang="es-MX" dirty="0"/>
        </a:p>
      </dgm:t>
    </dgm:pt>
    <dgm:pt modelId="{B750EBFF-4AC1-4620-8E5A-904B7F2114EF}" type="sibTrans" cxnId="{F31E91F5-A580-4150-83F7-1DAD35A13CEB}">
      <dgm:prSet/>
      <dgm:spPr/>
      <dgm:t>
        <a:bodyPr/>
        <a:lstStyle/>
        <a:p>
          <a:endParaRPr lang="es-MX"/>
        </a:p>
      </dgm:t>
    </dgm:pt>
    <dgm:pt modelId="{E06AEC5F-4AFB-473D-8281-F91DF1000A4E}" type="parTrans" cxnId="{F31E91F5-A580-4150-83F7-1DAD35A13CEB}">
      <dgm:prSet/>
      <dgm:spPr/>
      <dgm:t>
        <a:bodyPr/>
        <a:lstStyle/>
        <a:p>
          <a:endParaRPr lang="es-MX"/>
        </a:p>
      </dgm:t>
    </dgm:pt>
    <dgm:pt modelId="{A512E158-AFB4-45E0-95E9-DD668F9A9678}" type="pres">
      <dgm:prSet presAssocID="{187F0DA5-8CE9-440E-AEAF-98DB87F13E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327364-90A6-4119-BF91-2E4F71526289}" type="pres">
      <dgm:prSet presAssocID="{E0104DA8-DA20-4448-AAA4-98B834EEDADE}" presName="centerShape" presStyleLbl="node0" presStyleIdx="0" presStyleCnt="1" custLinFactNeighborX="1221" custLinFactNeighborY="946"/>
      <dgm:spPr/>
    </dgm:pt>
    <dgm:pt modelId="{81665A4E-4857-4AB3-AE87-37662E6627E9}" type="pres">
      <dgm:prSet presAssocID="{0C0226C4-85B8-4219-8EEE-C3BE0EE1EA33}" presName="node" presStyleLbl="node1" presStyleIdx="0" presStyleCnt="3">
        <dgm:presLayoutVars>
          <dgm:bulletEnabled val="1"/>
        </dgm:presLayoutVars>
      </dgm:prSet>
      <dgm:spPr/>
    </dgm:pt>
    <dgm:pt modelId="{BD1A26C5-AF3E-4A9C-B28C-F43303398162}" type="pres">
      <dgm:prSet presAssocID="{0C0226C4-85B8-4219-8EEE-C3BE0EE1EA33}" presName="dummy" presStyleCnt="0"/>
      <dgm:spPr/>
    </dgm:pt>
    <dgm:pt modelId="{E52DA1CF-B591-4F15-9B93-52000D464ADD}" type="pres">
      <dgm:prSet presAssocID="{5C1210A3-EEDA-4DF7-8589-5783EB2C8D24}" presName="sibTrans" presStyleLbl="sibTrans2D1" presStyleIdx="0" presStyleCnt="3"/>
      <dgm:spPr/>
    </dgm:pt>
    <dgm:pt modelId="{6DAFBCE0-DDAB-4750-805F-5A2FACFC4353}" type="pres">
      <dgm:prSet presAssocID="{37EE1FCC-C4EA-4FC4-815D-61CA9E50257D}" presName="node" presStyleLbl="node1" presStyleIdx="1" presStyleCnt="3">
        <dgm:presLayoutVars>
          <dgm:bulletEnabled val="1"/>
        </dgm:presLayoutVars>
      </dgm:prSet>
      <dgm:spPr/>
    </dgm:pt>
    <dgm:pt modelId="{7D1991D8-4B0A-41A4-93BD-F92093F2A261}" type="pres">
      <dgm:prSet presAssocID="{37EE1FCC-C4EA-4FC4-815D-61CA9E50257D}" presName="dummy" presStyleCnt="0"/>
      <dgm:spPr/>
    </dgm:pt>
    <dgm:pt modelId="{1F7A70CE-47F1-48DA-852E-149D0413BA2A}" type="pres">
      <dgm:prSet presAssocID="{C67F09C3-17AC-4590-A42D-97A96E7482D9}" presName="sibTrans" presStyleLbl="sibTrans2D1" presStyleIdx="1" presStyleCnt="3"/>
      <dgm:spPr/>
    </dgm:pt>
    <dgm:pt modelId="{050F1CF0-FC21-43CE-9EB6-4C280B42B507}" type="pres">
      <dgm:prSet presAssocID="{2CC5983B-5FC3-4D2A-9AB7-BC1421D73EB6}" presName="node" presStyleLbl="node1" presStyleIdx="2" presStyleCnt="3">
        <dgm:presLayoutVars>
          <dgm:bulletEnabled val="1"/>
        </dgm:presLayoutVars>
      </dgm:prSet>
      <dgm:spPr/>
    </dgm:pt>
    <dgm:pt modelId="{8DD52414-8F77-4CBB-9D72-ACB9A8CC9CAD}" type="pres">
      <dgm:prSet presAssocID="{2CC5983B-5FC3-4D2A-9AB7-BC1421D73EB6}" presName="dummy" presStyleCnt="0"/>
      <dgm:spPr/>
    </dgm:pt>
    <dgm:pt modelId="{8D3B8636-5C80-4DC3-B2DF-A4891180274D}" type="pres">
      <dgm:prSet presAssocID="{B750EBFF-4AC1-4620-8E5A-904B7F2114EF}" presName="sibTrans" presStyleLbl="sibTrans2D1" presStyleIdx="2" presStyleCnt="3"/>
      <dgm:spPr/>
    </dgm:pt>
  </dgm:ptLst>
  <dgm:cxnLst>
    <dgm:cxn modelId="{FFA67B03-5469-48A4-984E-99D775F2A94F}" type="presOf" srcId="{E0104DA8-DA20-4448-AAA4-98B834EEDADE}" destId="{20327364-90A6-4119-BF91-2E4F71526289}" srcOrd="0" destOrd="0" presId="urn:microsoft.com/office/officeart/2005/8/layout/radial6"/>
    <dgm:cxn modelId="{FCEDBF0F-9E2F-4A11-A832-EC40BC75CF15}" srcId="{E0104DA8-DA20-4448-AAA4-98B834EEDADE}" destId="{37EE1FCC-C4EA-4FC4-815D-61CA9E50257D}" srcOrd="1" destOrd="0" parTransId="{34C78D45-80D3-46C5-A4C8-E1C400CCFB9C}" sibTransId="{C67F09C3-17AC-4590-A42D-97A96E7482D9}"/>
    <dgm:cxn modelId="{B1FD8617-2FFC-4734-AA32-151F9B60F505}" type="presOf" srcId="{0C0226C4-85B8-4219-8EEE-C3BE0EE1EA33}" destId="{81665A4E-4857-4AB3-AE87-37662E6627E9}" srcOrd="0" destOrd="0" presId="urn:microsoft.com/office/officeart/2005/8/layout/radial6"/>
    <dgm:cxn modelId="{3276C830-25FF-4D16-BFAD-562B7DCBA466}" type="presOf" srcId="{B750EBFF-4AC1-4620-8E5A-904B7F2114EF}" destId="{8D3B8636-5C80-4DC3-B2DF-A4891180274D}" srcOrd="0" destOrd="0" presId="urn:microsoft.com/office/officeart/2005/8/layout/radial6"/>
    <dgm:cxn modelId="{BE6FFD30-1DC8-4192-B624-61E47FCD8F6F}" srcId="{187F0DA5-8CE9-440E-AEAF-98DB87F13EBD}" destId="{E0104DA8-DA20-4448-AAA4-98B834EEDADE}" srcOrd="0" destOrd="0" parTransId="{B7F45F3D-0194-45E7-A291-7CEE2468FCE6}" sibTransId="{39A7E09F-FB6D-44EE-88D6-685AC93BAC5C}"/>
    <dgm:cxn modelId="{1BE53C32-152C-4899-9168-19E9197EAE5B}" type="presOf" srcId="{187F0DA5-8CE9-440E-AEAF-98DB87F13EBD}" destId="{A512E158-AFB4-45E0-95E9-DD668F9A9678}" srcOrd="0" destOrd="0" presId="urn:microsoft.com/office/officeart/2005/8/layout/radial6"/>
    <dgm:cxn modelId="{573C754B-DC90-4101-A719-6CF10A8D9B42}" type="presOf" srcId="{2CC5983B-5FC3-4D2A-9AB7-BC1421D73EB6}" destId="{050F1CF0-FC21-43CE-9EB6-4C280B42B507}" srcOrd="0" destOrd="0" presId="urn:microsoft.com/office/officeart/2005/8/layout/radial6"/>
    <dgm:cxn modelId="{D532C26D-EF8E-409F-AB8D-D60ABE295BE4}" type="presOf" srcId="{37EE1FCC-C4EA-4FC4-815D-61CA9E50257D}" destId="{6DAFBCE0-DDAB-4750-805F-5A2FACFC4353}" srcOrd="0" destOrd="0" presId="urn:microsoft.com/office/officeart/2005/8/layout/radial6"/>
    <dgm:cxn modelId="{87214991-763B-4A1E-9257-11BEFD7E2540}" type="presOf" srcId="{C67F09C3-17AC-4590-A42D-97A96E7482D9}" destId="{1F7A70CE-47F1-48DA-852E-149D0413BA2A}" srcOrd="0" destOrd="0" presId="urn:microsoft.com/office/officeart/2005/8/layout/radial6"/>
    <dgm:cxn modelId="{036569C4-78C9-4C9D-B169-0C56D6631EA3}" srcId="{E0104DA8-DA20-4448-AAA4-98B834EEDADE}" destId="{0C0226C4-85B8-4219-8EEE-C3BE0EE1EA33}" srcOrd="0" destOrd="0" parTransId="{0D25F7C6-188D-4DE3-88FF-B5788E0F7350}" sibTransId="{5C1210A3-EEDA-4DF7-8589-5783EB2C8D24}"/>
    <dgm:cxn modelId="{1E31C9EB-B0B4-4220-9E44-5112E915EFE7}" type="presOf" srcId="{5C1210A3-EEDA-4DF7-8589-5783EB2C8D24}" destId="{E52DA1CF-B591-4F15-9B93-52000D464ADD}" srcOrd="0" destOrd="0" presId="urn:microsoft.com/office/officeart/2005/8/layout/radial6"/>
    <dgm:cxn modelId="{F31E91F5-A580-4150-83F7-1DAD35A13CEB}" srcId="{E0104DA8-DA20-4448-AAA4-98B834EEDADE}" destId="{2CC5983B-5FC3-4D2A-9AB7-BC1421D73EB6}" srcOrd="2" destOrd="0" parTransId="{E06AEC5F-4AFB-473D-8281-F91DF1000A4E}" sibTransId="{B750EBFF-4AC1-4620-8E5A-904B7F2114EF}"/>
    <dgm:cxn modelId="{E11CE756-9008-4F08-B206-7DDB7822182A}" type="presParOf" srcId="{A512E158-AFB4-45E0-95E9-DD668F9A9678}" destId="{20327364-90A6-4119-BF91-2E4F71526289}" srcOrd="0" destOrd="0" presId="urn:microsoft.com/office/officeart/2005/8/layout/radial6"/>
    <dgm:cxn modelId="{AFC9EDE3-6286-4D7F-AFD8-232AEC1AA24C}" type="presParOf" srcId="{A512E158-AFB4-45E0-95E9-DD668F9A9678}" destId="{81665A4E-4857-4AB3-AE87-37662E6627E9}" srcOrd="1" destOrd="0" presId="urn:microsoft.com/office/officeart/2005/8/layout/radial6"/>
    <dgm:cxn modelId="{94A07686-FA74-452F-897F-4C14612CE72E}" type="presParOf" srcId="{A512E158-AFB4-45E0-95E9-DD668F9A9678}" destId="{BD1A26C5-AF3E-4A9C-B28C-F43303398162}" srcOrd="2" destOrd="0" presId="urn:microsoft.com/office/officeart/2005/8/layout/radial6"/>
    <dgm:cxn modelId="{89CA9F98-047F-44B2-B439-2EBE960E52F0}" type="presParOf" srcId="{A512E158-AFB4-45E0-95E9-DD668F9A9678}" destId="{E52DA1CF-B591-4F15-9B93-52000D464ADD}" srcOrd="3" destOrd="0" presId="urn:microsoft.com/office/officeart/2005/8/layout/radial6"/>
    <dgm:cxn modelId="{D0447282-1E28-4EDC-9405-F949BC6D3299}" type="presParOf" srcId="{A512E158-AFB4-45E0-95E9-DD668F9A9678}" destId="{6DAFBCE0-DDAB-4750-805F-5A2FACFC4353}" srcOrd="4" destOrd="0" presId="urn:microsoft.com/office/officeart/2005/8/layout/radial6"/>
    <dgm:cxn modelId="{DD155F17-4B2B-471B-A3FB-562EEFEC2B33}" type="presParOf" srcId="{A512E158-AFB4-45E0-95E9-DD668F9A9678}" destId="{7D1991D8-4B0A-41A4-93BD-F92093F2A261}" srcOrd="5" destOrd="0" presId="urn:microsoft.com/office/officeart/2005/8/layout/radial6"/>
    <dgm:cxn modelId="{54048F56-1729-4EEF-AC03-14B66988A580}" type="presParOf" srcId="{A512E158-AFB4-45E0-95E9-DD668F9A9678}" destId="{1F7A70CE-47F1-48DA-852E-149D0413BA2A}" srcOrd="6" destOrd="0" presId="urn:microsoft.com/office/officeart/2005/8/layout/radial6"/>
    <dgm:cxn modelId="{0D8689A6-0147-4345-AE1E-BA0874E442B5}" type="presParOf" srcId="{A512E158-AFB4-45E0-95E9-DD668F9A9678}" destId="{050F1CF0-FC21-43CE-9EB6-4C280B42B507}" srcOrd="7" destOrd="0" presId="urn:microsoft.com/office/officeart/2005/8/layout/radial6"/>
    <dgm:cxn modelId="{19F1CE8D-D420-4EF3-8E50-DF96F684586E}" type="presParOf" srcId="{A512E158-AFB4-45E0-95E9-DD668F9A9678}" destId="{8DD52414-8F77-4CBB-9D72-ACB9A8CC9CAD}" srcOrd="8" destOrd="0" presId="urn:microsoft.com/office/officeart/2005/8/layout/radial6"/>
    <dgm:cxn modelId="{1CCFABFA-76DF-4C7A-A352-D31CD9CAD4EC}" type="presParOf" srcId="{A512E158-AFB4-45E0-95E9-DD668F9A9678}" destId="{8D3B8636-5C80-4DC3-B2DF-A4891180274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8636-5C80-4DC3-B2DF-A4891180274D}">
      <dsp:nvSpPr>
        <dsp:cNvPr id="0" name=""/>
        <dsp:cNvSpPr/>
      </dsp:nvSpPr>
      <dsp:spPr>
        <a:xfrm>
          <a:off x="1203052" y="427711"/>
          <a:ext cx="2848252" cy="2848252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7A70CE-47F1-48DA-852E-149D0413BA2A}">
      <dsp:nvSpPr>
        <dsp:cNvPr id="0" name=""/>
        <dsp:cNvSpPr/>
      </dsp:nvSpPr>
      <dsp:spPr>
        <a:xfrm>
          <a:off x="1203052" y="427711"/>
          <a:ext cx="2848252" cy="2848252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DA1CF-B591-4F15-9B93-52000D464ADD}">
      <dsp:nvSpPr>
        <dsp:cNvPr id="0" name=""/>
        <dsp:cNvSpPr/>
      </dsp:nvSpPr>
      <dsp:spPr>
        <a:xfrm>
          <a:off x="1203052" y="427711"/>
          <a:ext cx="2848252" cy="2848252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27364-90A6-4119-BF91-2E4F71526289}">
      <dsp:nvSpPr>
        <dsp:cNvPr id="0" name=""/>
        <dsp:cNvSpPr/>
      </dsp:nvSpPr>
      <dsp:spPr>
        <a:xfrm>
          <a:off x="2005637" y="1222645"/>
          <a:ext cx="1311023" cy="13110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YY1</a:t>
          </a:r>
        </a:p>
      </dsp:txBody>
      <dsp:txXfrm>
        <a:off x="2197632" y="1414640"/>
        <a:ext cx="927033" cy="927033"/>
      </dsp:txXfrm>
    </dsp:sp>
    <dsp:sp modelId="{81665A4E-4857-4AB3-AE87-37662E6627E9}">
      <dsp:nvSpPr>
        <dsp:cNvPr id="0" name=""/>
        <dsp:cNvSpPr/>
      </dsp:nvSpPr>
      <dsp:spPr>
        <a:xfrm>
          <a:off x="2168320" y="1890"/>
          <a:ext cx="917716" cy="9177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DETA </a:t>
          </a:r>
          <a:r>
            <a:rPr lang="es-MX" sz="1000" kern="1200" dirty="0" err="1"/>
            <a:t>NONOate</a:t>
          </a:r>
          <a:endParaRPr lang="es-MX" sz="1000" kern="1200" dirty="0"/>
        </a:p>
      </dsp:txBody>
      <dsp:txXfrm>
        <a:off x="2302716" y="136286"/>
        <a:ext cx="648924" cy="648924"/>
      </dsp:txXfrm>
    </dsp:sp>
    <dsp:sp modelId="{6DAFBCE0-DDAB-4750-805F-5A2FACFC4353}">
      <dsp:nvSpPr>
        <dsp:cNvPr id="0" name=""/>
        <dsp:cNvSpPr/>
      </dsp:nvSpPr>
      <dsp:spPr>
        <a:xfrm>
          <a:off x="3373038" y="2088523"/>
          <a:ext cx="917716" cy="9177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 err="1"/>
            <a:t>siRNA</a:t>
          </a:r>
          <a:r>
            <a:rPr lang="es-MX" sz="1000" kern="1200" dirty="0"/>
            <a:t> YY1</a:t>
          </a:r>
        </a:p>
      </dsp:txBody>
      <dsp:txXfrm>
        <a:off x="3507434" y="2222919"/>
        <a:ext cx="648924" cy="648924"/>
      </dsp:txXfrm>
    </dsp:sp>
    <dsp:sp modelId="{050F1CF0-FC21-43CE-9EB6-4C280B42B507}">
      <dsp:nvSpPr>
        <dsp:cNvPr id="0" name=""/>
        <dsp:cNvSpPr/>
      </dsp:nvSpPr>
      <dsp:spPr>
        <a:xfrm>
          <a:off x="963602" y="2088523"/>
          <a:ext cx="917716" cy="9177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 err="1"/>
            <a:t>Rituximab</a:t>
          </a:r>
          <a:endParaRPr lang="es-MX" sz="1000" kern="1200" dirty="0"/>
        </a:p>
      </dsp:txBody>
      <dsp:txXfrm>
        <a:off x="1097998" y="2222919"/>
        <a:ext cx="648924" cy="648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BC06-9367-4F14-ACC1-6F4B408E9A5E}" type="datetimeFigureOut">
              <a:rPr lang="es-MX"/>
              <a:pPr>
                <a:defRPr/>
              </a:pPr>
              <a:t>24/04/2019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9032-962D-4FB2-ADA6-6290C1E48C9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37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B5FDE-D74C-4179-9E3C-A1F2EFD81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04D576-FA9E-4014-9805-AE7554117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8C20A9-0565-471E-A5C6-C98C143E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2F08-3AC1-470F-9F1A-E89CDA62F0F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A0EAD-537B-4655-A6CE-730D129F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1D4D1-FB35-4C5F-B588-DA7C9CF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ED0A-D872-4473-BFAD-A2F0DF462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9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F003A5-581A-4CED-AF39-B37BFAAB755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4/24/2019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42F68B0-7080-4C4E-B492-804228AE127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MX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0.emf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6.gif"/><Relationship Id="rId15" Type="http://schemas.openxmlformats.org/officeDocument/2006/relationships/image" Target="../media/image30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41.jpeg"/><Relationship Id="rId3" Type="http://schemas.openxmlformats.org/officeDocument/2006/relationships/image" Target="../media/image6.gi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11" Type="http://schemas.openxmlformats.org/officeDocument/2006/relationships/image" Target="../media/image35.emf"/><Relationship Id="rId5" Type="http://schemas.openxmlformats.org/officeDocument/2006/relationships/image" Target="../media/image37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10.wmf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397250" y="3744135"/>
            <a:ext cx="5688012" cy="73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s-MX" sz="2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MX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Dra.  Sara Huerta </a:t>
            </a:r>
            <a:r>
              <a:rPr lang="es-MX" sz="2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Yepez</a:t>
            </a:r>
            <a:endParaRPr lang="es-MX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 de Investigación en Enfermedades Oncológicas</a:t>
            </a:r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141663" y="1741488"/>
            <a:ext cx="5900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s-MX" sz="23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10" descr="imagenes instituto"/>
          <p:cNvPicPr>
            <a:picLocks noChangeAspect="1" noChangeArrowheads="1"/>
          </p:cNvPicPr>
          <p:nvPr/>
        </p:nvPicPr>
        <p:blipFill>
          <a:blip r:embed="rId2"/>
          <a:srcRect t="74065" r="488"/>
          <a:stretch>
            <a:fillRect/>
          </a:stretch>
        </p:blipFill>
        <p:spPr bwMode="auto">
          <a:xfrm>
            <a:off x="0" y="5378450"/>
            <a:ext cx="28432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imagenes instituto"/>
          <p:cNvPicPr>
            <a:picLocks noChangeAspect="1" noChangeArrowheads="1"/>
          </p:cNvPicPr>
          <p:nvPr/>
        </p:nvPicPr>
        <p:blipFill>
          <a:blip r:embed="rId2"/>
          <a:srcRect t="47589" r="38054" b="24762"/>
          <a:stretch>
            <a:fillRect/>
          </a:stretch>
        </p:blipFill>
        <p:spPr bwMode="auto">
          <a:xfrm>
            <a:off x="1619250" y="3001963"/>
            <a:ext cx="122396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9" descr="imagenes instituto"/>
          <p:cNvPicPr>
            <a:picLocks noChangeAspect="1" noChangeArrowheads="1"/>
          </p:cNvPicPr>
          <p:nvPr/>
        </p:nvPicPr>
        <p:blipFill>
          <a:blip r:embed="rId2"/>
          <a:srcRect r="465" b="71609"/>
          <a:stretch>
            <a:fillRect/>
          </a:stretch>
        </p:blipFill>
        <p:spPr bwMode="auto">
          <a:xfrm>
            <a:off x="0" y="1484783"/>
            <a:ext cx="2843213" cy="15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imagenes instituto"/>
          <p:cNvPicPr>
            <a:picLocks noChangeAspect="1" noChangeArrowheads="1"/>
          </p:cNvPicPr>
          <p:nvPr/>
        </p:nvPicPr>
        <p:blipFill>
          <a:blip r:embed="rId2"/>
          <a:srcRect l="59584" t="43988" r="465" b="23570"/>
          <a:stretch>
            <a:fillRect/>
          </a:stretch>
        </p:blipFill>
        <p:spPr bwMode="auto">
          <a:xfrm>
            <a:off x="2051050" y="4137025"/>
            <a:ext cx="7921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4" descr="imagenes instituto"/>
          <p:cNvPicPr>
            <a:picLocks noChangeAspect="1" noChangeArrowheads="1"/>
          </p:cNvPicPr>
          <p:nvPr/>
        </p:nvPicPr>
        <p:blipFill>
          <a:blip r:embed="rId2"/>
          <a:srcRect t="27171" r="66612" b="50000"/>
          <a:stretch>
            <a:fillRect/>
          </a:stretch>
        </p:blipFill>
        <p:spPr bwMode="auto">
          <a:xfrm>
            <a:off x="0" y="4083050"/>
            <a:ext cx="10652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s://lh3.googleusercontent.com/-_RokSzqFLi4/UtT-kh08p_I/AAAAAAAAAMM/EacdQTW547g/s0/2014-01-14"/>
          <p:cNvPicPr>
            <a:picLocks noChangeAspect="1" noChangeArrowheads="1"/>
          </p:cNvPicPr>
          <p:nvPr/>
        </p:nvPicPr>
        <p:blipFill>
          <a:blip r:embed="rId3"/>
          <a:srcRect l="40436" t="20003" b="22972"/>
          <a:stretch>
            <a:fillRect/>
          </a:stretch>
        </p:blipFill>
        <p:spPr bwMode="auto">
          <a:xfrm>
            <a:off x="0" y="3001963"/>
            <a:ext cx="1619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himfg.edu.mx/imgs1/murales/Aviondepape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425" y="4473574"/>
            <a:ext cx="936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17060" y="1782274"/>
            <a:ext cx="5845965" cy="1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Andalus"/>
                <a:cs typeface="Andalus"/>
              </a:rPr>
              <a:t>SIMPOSIO </a:t>
            </a:r>
          </a:p>
          <a:p>
            <a:pPr algn="ctr">
              <a:spcBef>
                <a:spcPct val="20000"/>
              </a:spcBef>
            </a:pP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/>
              </a:rPr>
              <a:t>CANCER EN LOS NIÑOS</a:t>
            </a:r>
          </a:p>
          <a:p>
            <a:pPr algn="ctr">
              <a:spcBef>
                <a:spcPct val="20000"/>
              </a:spcBef>
            </a:pPr>
            <a:endParaRPr lang="es-ES" sz="2000" b="1" dirty="0">
              <a:solidFill>
                <a:schemeClr val="hlink"/>
              </a:solidFill>
              <a:cs typeface="Andalus"/>
            </a:endParaRPr>
          </a:p>
          <a:p>
            <a:pPr algn="ctr">
              <a:spcBef>
                <a:spcPct val="20000"/>
              </a:spcBef>
            </a:pPr>
            <a:r>
              <a:rPr lang="es-ES" sz="2200" b="1" dirty="0">
                <a:solidFill>
                  <a:schemeClr val="hlink"/>
                </a:solidFill>
                <a:cs typeface="Andalus"/>
              </a:rPr>
              <a:t>Alternativas terapéuticas</a:t>
            </a:r>
            <a:endParaRPr lang="en-US" sz="2200" b="1" dirty="0">
              <a:solidFill>
                <a:schemeClr val="hlink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423856" y="392956"/>
            <a:ext cx="6434539" cy="5796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400" kern="1200" dirty="0">
                <a:solidFill>
                  <a:schemeClr val="accent1">
                    <a:lumMod val="50000"/>
                  </a:schemeClr>
                </a:solidFill>
                <a:effectLst/>
                <a:latin typeface="Berlin Sans FB Demi"/>
                <a:ea typeface="Times New Roman"/>
                <a:cs typeface="Times New Roman"/>
              </a:rPr>
              <a:t>HOSPITAL INFANTIL DE MÉXICO 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2400" kern="1200" dirty="0">
                <a:solidFill>
                  <a:schemeClr val="accent1">
                    <a:lumMod val="50000"/>
                  </a:schemeClr>
                </a:solidFill>
                <a:effectLst/>
                <a:latin typeface="Berlin Sans FB Demi"/>
                <a:ea typeface="Times New Roman"/>
                <a:cs typeface="Times New Roman"/>
              </a:rPr>
              <a:t>FEDERICO GÓMEZ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31" y="5378450"/>
            <a:ext cx="1689224" cy="12166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" y="51270"/>
            <a:ext cx="2332600" cy="13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6587" r="5729"/>
          <a:stretch/>
        </p:blipFill>
        <p:spPr>
          <a:xfrm>
            <a:off x="0" y="1552074"/>
            <a:ext cx="7086073" cy="530592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4" r="28365" b="22025"/>
          <a:stretch/>
        </p:blipFill>
        <p:spPr>
          <a:xfrm>
            <a:off x="6924886" y="1501865"/>
            <a:ext cx="2149540" cy="30225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3031" r="5729" b="86376"/>
          <a:stretch/>
        </p:blipFill>
        <p:spPr>
          <a:xfrm>
            <a:off x="1843974" y="228601"/>
            <a:ext cx="7086073" cy="673768"/>
          </a:xfrm>
          <a:prstGeom prst="rect">
            <a:avLst/>
          </a:prstGeom>
        </p:spPr>
      </p:pic>
      <p:pic>
        <p:nvPicPr>
          <p:cNvPr id="5" name="Picture 10" descr="gif ixtlilt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58"/>
            <a:ext cx="1223628" cy="12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29"/>
          <p:cNvCxnSpPr/>
          <p:nvPr/>
        </p:nvCxnSpPr>
        <p:spPr>
          <a:xfrm>
            <a:off x="1452563" y="980728"/>
            <a:ext cx="7058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2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4" y="1556792"/>
            <a:ext cx="67875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33265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Estrategia experimental para evaluar </a:t>
            </a:r>
            <a:r>
              <a:rPr lang="es-MX" sz="2000" b="1" dirty="0" err="1"/>
              <a:t>quimioresistencia</a:t>
            </a:r>
            <a:r>
              <a:rPr lang="es-MX" sz="2000" b="1" dirty="0"/>
              <a:t> inducida por el </a:t>
            </a:r>
            <a:r>
              <a:rPr lang="es-MX" sz="2000" b="1" i="1" dirty="0"/>
              <a:t>lead</a:t>
            </a:r>
            <a:r>
              <a:rPr lang="es-MX" sz="2000" b="1" dirty="0"/>
              <a:t> molecular (Inh-YY1)</a:t>
            </a:r>
            <a:endParaRPr lang="de-DE" sz="2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01634" y="1124744"/>
            <a:ext cx="7058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gif ixtlilt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995936" y="2524834"/>
            <a:ext cx="18694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000" dirty="0"/>
              <a:t>Línea celular de LLA</a:t>
            </a:r>
          </a:p>
          <a:p>
            <a:pPr algn="ctr"/>
            <a:r>
              <a:rPr lang="es-MX" sz="1000" dirty="0"/>
              <a:t>Células de pacientes con LLA</a:t>
            </a:r>
          </a:p>
        </p:txBody>
      </p:sp>
    </p:spTree>
    <p:extLst>
      <p:ext uri="{BB962C8B-B14F-4D97-AF65-F5344CB8AC3E}">
        <p14:creationId xmlns:p14="http://schemas.microsoft.com/office/powerpoint/2010/main" val="167185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NH YY1 MAYO 2017\CANIFARMA 2017\Resultsdos Julio_2018\Slide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1" t="56466" b="3554"/>
          <a:stretch/>
        </p:blipFill>
        <p:spPr bwMode="auto">
          <a:xfrm>
            <a:off x="6308535" y="2302098"/>
            <a:ext cx="2671068" cy="1696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F:\INH YY1 MAYO 2017\CANIFARMA 2017\Resultsdos Julio_2018\Slide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7287" r="8020" b="53745"/>
          <a:stretch/>
        </p:blipFill>
        <p:spPr bwMode="auto">
          <a:xfrm>
            <a:off x="5310554" y="1089994"/>
            <a:ext cx="3833445" cy="11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/>
          </p:cNvSpPr>
          <p:nvPr/>
        </p:nvSpPr>
        <p:spPr bwMode="auto">
          <a:xfrm>
            <a:off x="2161751" y="231534"/>
            <a:ext cx="576248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sz="2000" b="1" dirty="0"/>
              <a:t>El inh-YY1 induce sensibilización a la quimioterapia en células de LLA</a:t>
            </a:r>
          </a:p>
        </p:txBody>
      </p:sp>
      <p:cxnSp>
        <p:nvCxnSpPr>
          <p:cNvPr id="10" name="Straight Connector 5"/>
          <p:cNvCxnSpPr/>
          <p:nvPr/>
        </p:nvCxnSpPr>
        <p:spPr>
          <a:xfrm>
            <a:off x="1501951" y="1004522"/>
            <a:ext cx="7058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if ixtlilt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6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8D666DF3-F36E-46E1-88CC-43A7C7DF2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22303" r="3287" b="676"/>
          <a:stretch/>
        </p:blipFill>
        <p:spPr bwMode="auto">
          <a:xfrm>
            <a:off x="5963948" y="4362165"/>
            <a:ext cx="1569634" cy="110539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>
            <a:extLst>
              <a:ext uri="{FF2B5EF4-FFF2-40B4-BE49-F238E27FC236}">
                <a16:creationId xmlns:a16="http://schemas.microsoft.com/office/drawing/2014/main" id="{F81E5D02-EE1C-4BC0-9FDA-5137EDEF5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1" b="22222"/>
          <a:stretch/>
        </p:blipFill>
        <p:spPr bwMode="auto">
          <a:xfrm>
            <a:off x="7588134" y="4368068"/>
            <a:ext cx="1482249" cy="111858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CA585BB-8A34-4AF1-B426-B30E7204F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9" b="20190"/>
          <a:stretch/>
        </p:blipFill>
        <p:spPr>
          <a:xfrm>
            <a:off x="5961440" y="5529539"/>
            <a:ext cx="1577465" cy="119425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AD3905-DC43-48BC-99F9-BED2B78B44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2" r="2489" b="34319"/>
          <a:stretch/>
        </p:blipFill>
        <p:spPr>
          <a:xfrm>
            <a:off x="7588134" y="5531379"/>
            <a:ext cx="1482249" cy="119241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101D373-0757-4D95-93D1-93C2A835AF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" t="-1" r="24484" b="22029"/>
          <a:stretch/>
        </p:blipFill>
        <p:spPr>
          <a:xfrm>
            <a:off x="675474" y="5557951"/>
            <a:ext cx="1213339" cy="9260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7905398-19E2-4191-A2A1-305E82478C75}"/>
              </a:ext>
            </a:extLst>
          </p:cNvPr>
          <p:cNvSpPr txBox="1"/>
          <p:nvPr/>
        </p:nvSpPr>
        <p:spPr>
          <a:xfrm>
            <a:off x="190255" y="6012171"/>
            <a:ext cx="43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YY1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4344201-53DC-4353-B915-BFB67CC036D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3" b="21030"/>
          <a:stretch/>
        </p:blipFill>
        <p:spPr>
          <a:xfrm>
            <a:off x="683063" y="4546873"/>
            <a:ext cx="1189933" cy="94406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7905398-19E2-4191-A2A1-305E82478C75}"/>
              </a:ext>
            </a:extLst>
          </p:cNvPr>
          <p:cNvSpPr txBox="1"/>
          <p:nvPr/>
        </p:nvSpPr>
        <p:spPr>
          <a:xfrm>
            <a:off x="180044" y="4895792"/>
            <a:ext cx="43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CI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B3754F77-D773-40BF-9700-E02B70AF1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75954"/>
              </p:ext>
            </p:extLst>
          </p:nvPr>
        </p:nvGraphicFramePr>
        <p:xfrm>
          <a:off x="2161751" y="4525739"/>
          <a:ext cx="3305240" cy="219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rism 6" r:id="rId12" imgW="4866514" imgH="3238505" progId="Prism6.Document">
                  <p:embed/>
                </p:oleObj>
              </mc:Choice>
              <mc:Fallback>
                <p:oleObj name="Prism 6" r:id="rId12" imgW="4866514" imgH="3238505" progId="Prism6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3754F77-D773-40BF-9700-E02B70A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1751" y="4525739"/>
                        <a:ext cx="3305240" cy="219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5 CuadroTexto"/>
          <p:cNvSpPr txBox="1"/>
          <p:nvPr/>
        </p:nvSpPr>
        <p:spPr>
          <a:xfrm>
            <a:off x="5977257" y="4368068"/>
            <a:ext cx="10470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800" b="1" dirty="0"/>
              <a:t>Sin Tratamiento</a:t>
            </a:r>
          </a:p>
        </p:txBody>
      </p:sp>
      <p:sp>
        <p:nvSpPr>
          <p:cNvPr id="22" name="6 CuadroTexto"/>
          <p:cNvSpPr txBox="1"/>
          <p:nvPr/>
        </p:nvSpPr>
        <p:spPr>
          <a:xfrm>
            <a:off x="7660229" y="4368753"/>
            <a:ext cx="754739" cy="218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800" b="1" dirty="0"/>
              <a:t>Inh-YY1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5977257" y="5539968"/>
            <a:ext cx="945492" cy="218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800" b="1" dirty="0" err="1"/>
              <a:t>Vincristina</a:t>
            </a:r>
            <a:endParaRPr lang="es-MX" sz="800" b="1" dirty="0"/>
          </a:p>
        </p:txBody>
      </p:sp>
      <p:sp>
        <p:nvSpPr>
          <p:cNvPr id="24" name="8 CuadroTexto"/>
          <p:cNvSpPr txBox="1"/>
          <p:nvPr/>
        </p:nvSpPr>
        <p:spPr>
          <a:xfrm>
            <a:off x="7577449" y="5539968"/>
            <a:ext cx="11445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800" b="1" dirty="0" err="1"/>
              <a:t>Inh</a:t>
            </a:r>
            <a:r>
              <a:rPr lang="es-MX" sz="800" b="1" dirty="0"/>
              <a:t> YY1+Vincristina</a:t>
            </a:r>
          </a:p>
        </p:txBody>
      </p:sp>
      <p:pic>
        <p:nvPicPr>
          <p:cNvPr id="26" name="Picture 18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5900" r="69077" b="54667"/>
          <a:stretch/>
        </p:blipFill>
        <p:spPr>
          <a:xfrm>
            <a:off x="574359" y="2685821"/>
            <a:ext cx="1242128" cy="104949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7905398-19E2-4191-A2A1-305E82478C75}"/>
              </a:ext>
            </a:extLst>
          </p:cNvPr>
          <p:cNvSpPr txBox="1"/>
          <p:nvPr/>
        </p:nvSpPr>
        <p:spPr>
          <a:xfrm>
            <a:off x="143957" y="3106236"/>
            <a:ext cx="43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YY1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7905398-19E2-4191-A2A1-305E82478C75}"/>
              </a:ext>
            </a:extLst>
          </p:cNvPr>
          <p:cNvSpPr txBox="1"/>
          <p:nvPr/>
        </p:nvSpPr>
        <p:spPr>
          <a:xfrm>
            <a:off x="133746" y="1989857"/>
            <a:ext cx="43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CI</a:t>
            </a:r>
          </a:p>
        </p:txBody>
      </p:sp>
      <p:pic>
        <p:nvPicPr>
          <p:cNvPr id="29" name="Picture 18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7538" r="55045" b="73333"/>
          <a:stretch/>
        </p:blipFill>
        <p:spPr>
          <a:xfrm>
            <a:off x="611940" y="1683498"/>
            <a:ext cx="1204547" cy="10331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64152" y="1248419"/>
            <a:ext cx="695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FF0000"/>
                </a:solidFill>
              </a:rPr>
              <a:t>RS4;11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37693" y="4183714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FF0000"/>
                </a:solidFill>
              </a:rPr>
              <a:t>CCRF-SB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t="5301" r="32981" b="50165"/>
          <a:stretch/>
        </p:blipFill>
        <p:spPr>
          <a:xfrm>
            <a:off x="1914720" y="1565600"/>
            <a:ext cx="3395834" cy="279656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8154387" y="241142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7112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>
          <a:xfrm>
            <a:off x="1187624" y="1052736"/>
            <a:ext cx="7058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71438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693292" y="344850"/>
            <a:ext cx="604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El Inh-YY1induce disminución de la progresión tumoral </a:t>
            </a:r>
            <a:r>
              <a:rPr lang="es-MX" sz="2000" b="1" i="1" dirty="0"/>
              <a:t>in vivo</a:t>
            </a:r>
            <a:endParaRPr lang="es-MX" sz="2000" dirty="0"/>
          </a:p>
        </p:txBody>
      </p:sp>
      <p:pic>
        <p:nvPicPr>
          <p:cNvPr id="6" name="Picture 2" descr="F:\INH YY1 MAYO 2017\CANIFARMA 2017\Resultsdos Julio_2018\Slide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57951" r="27050" b="301"/>
          <a:stretch/>
        </p:blipFill>
        <p:spPr bwMode="auto">
          <a:xfrm>
            <a:off x="4396221" y="1752951"/>
            <a:ext cx="3744416" cy="26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044" y="250630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205777">
            <a:off x="2706996" y="2814209"/>
            <a:ext cx="581344" cy="56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4 CuadroTexto"/>
          <p:cNvSpPr txBox="1">
            <a:spLocks noChangeArrowheads="1"/>
          </p:cNvSpPr>
          <p:nvPr/>
        </p:nvSpPr>
        <p:spPr bwMode="auto">
          <a:xfrm>
            <a:off x="1240852" y="3259127"/>
            <a:ext cx="1046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 err="1">
                <a:latin typeface="Calibri" pitchFamily="34" charset="0"/>
              </a:rPr>
              <a:t>nu</a:t>
            </a:r>
            <a:r>
              <a:rPr lang="es-MX" dirty="0">
                <a:latin typeface="Calibri" pitchFamily="34" charset="0"/>
              </a:rPr>
              <a:t>/</a:t>
            </a:r>
            <a:r>
              <a:rPr lang="es-MX" dirty="0" err="1">
                <a:latin typeface="Calibri" pitchFamily="34" charset="0"/>
              </a:rPr>
              <a:t>nu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0" name="49 CuadroTexto"/>
          <p:cNvSpPr txBox="1">
            <a:spLocks noChangeArrowheads="1"/>
          </p:cNvSpPr>
          <p:nvPr/>
        </p:nvSpPr>
        <p:spPr bwMode="auto">
          <a:xfrm>
            <a:off x="2215314" y="2284335"/>
            <a:ext cx="1804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Inoculación de</a:t>
            </a:r>
          </a:p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células tumorales</a:t>
            </a:r>
          </a:p>
        </p:txBody>
      </p:sp>
    </p:spTree>
    <p:extLst>
      <p:ext uri="{BB962C8B-B14F-4D97-AF65-F5344CB8AC3E}">
        <p14:creationId xmlns:p14="http://schemas.microsoft.com/office/powerpoint/2010/main" val="38594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"/>
          <p:cNvCxnSpPr/>
          <p:nvPr/>
        </p:nvCxnSpPr>
        <p:spPr>
          <a:xfrm>
            <a:off x="1239326" y="1158579"/>
            <a:ext cx="7058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gif ixtlilt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71438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4 Rectángulo"/>
          <p:cNvSpPr/>
          <p:nvPr/>
        </p:nvSpPr>
        <p:spPr>
          <a:xfrm>
            <a:off x="1239326" y="274440"/>
            <a:ext cx="740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El Inh-YY1 induce sensibilidad al </a:t>
            </a:r>
            <a:r>
              <a:rPr lang="es-MX" b="1" dirty="0" err="1"/>
              <a:t>vincristina</a:t>
            </a:r>
            <a:r>
              <a:rPr lang="es-MX" b="1" dirty="0"/>
              <a:t> en células  de medula ósea derivadas de paciente pediátrico con LLA</a:t>
            </a:r>
            <a:endParaRPr lang="es-MX" i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381296" y="4116164"/>
            <a:ext cx="7119426" cy="2283603"/>
            <a:chOff x="568929" y="1347017"/>
            <a:chExt cx="7829973" cy="2567478"/>
          </a:xfrm>
        </p:grpSpPr>
        <p:pic>
          <p:nvPicPr>
            <p:cNvPr id="5124" name="Picture 4" descr="C:\Users\AnaBelén\Desktop\Resultados funsalud\MO 24 Y 48 HR INH VIN\MO-CAS3 INH+VIN  24H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937" y="2654909"/>
              <a:ext cx="1685965" cy="12595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C:\Users\AnaBelén\Desktop\Resultados funsalud\MO 24 Y 48 HR INH VIN\MO-CAS3 INH  24H-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937" y="1352477"/>
              <a:ext cx="1685965" cy="125958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Users\AnaBelén\Desktop\Resultados funsalud\MO 24 Y 48 HR INH VIN\MO-CAS3 VIN  24H-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698" y="2654909"/>
              <a:ext cx="1678459" cy="12539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065475"/>
                </p:ext>
              </p:extLst>
            </p:nvPr>
          </p:nvGraphicFramePr>
          <p:xfrm>
            <a:off x="568929" y="1347017"/>
            <a:ext cx="5773126" cy="2373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Prism 6" r:id="rId7" imgW="7912542" imgH="2634527" progId="Prism6.Document">
                    <p:embed/>
                  </p:oleObj>
                </mc:Choice>
                <mc:Fallback>
                  <p:oleObj name="Prism 6" r:id="rId7" imgW="7912542" imgH="2634527" progId="Prism6.Document">
                    <p:embed/>
                    <p:pic>
                      <p:nvPicPr>
                        <p:cNvPr id="4" name="3 Objeto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68929" y="1347017"/>
                          <a:ext cx="5773126" cy="2373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25" name="Picture 5" descr="C:\Users\AnaBelén\Desktop\Resultados funsalud\MO 24 Y 48 HR INH VIN\MO-CAS3 STX  24H-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986" y="1352476"/>
              <a:ext cx="1643884" cy="12553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xtLst/>
          </p:spPr>
        </p:pic>
        <p:sp>
          <p:nvSpPr>
            <p:cNvPr id="6" name="5 CuadroTexto"/>
            <p:cNvSpPr txBox="1"/>
            <p:nvPr/>
          </p:nvSpPr>
          <p:spPr>
            <a:xfrm>
              <a:off x="5039605" y="1352476"/>
              <a:ext cx="1483838" cy="242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800" b="1" dirty="0"/>
                <a:t>Sin Tratamiento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736041" y="1390392"/>
              <a:ext cx="8300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800" b="1" dirty="0"/>
                <a:t>Inh-YY1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997698" y="2661562"/>
              <a:ext cx="10398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000" b="1" dirty="0" err="1"/>
                <a:t>Vincristina</a:t>
              </a:r>
              <a:endParaRPr lang="es-MX" sz="10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714696" y="2654908"/>
              <a:ext cx="1486960" cy="2595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900" b="1" dirty="0" err="1"/>
                <a:t>Inh</a:t>
              </a:r>
              <a:r>
                <a:rPr lang="es-MX" sz="900" b="1" dirty="0"/>
                <a:t> YY1+Vincristina</a:t>
              </a:r>
            </a:p>
          </p:txBody>
        </p:sp>
      </p:grp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976091"/>
              </p:ext>
            </p:extLst>
          </p:nvPr>
        </p:nvGraphicFramePr>
        <p:xfrm>
          <a:off x="5000394" y="1576726"/>
          <a:ext cx="3976734" cy="204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rism 7" r:id="rId10" imgW="4788725" imgH="2463814" progId="Prism7.Document">
                  <p:embed/>
                </p:oleObj>
              </mc:Choice>
              <mc:Fallback>
                <p:oleObj name="Prism 7" r:id="rId10" imgW="4788725" imgH="2463814" progId="Prism7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394" y="1576726"/>
                        <a:ext cx="3976734" cy="2045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1"/>
          <p:cNvSpPr txBox="1"/>
          <p:nvPr/>
        </p:nvSpPr>
        <p:spPr>
          <a:xfrm rot="16200000">
            <a:off x="4481502" y="2348463"/>
            <a:ext cx="13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% de apoptosis</a:t>
            </a:r>
          </a:p>
        </p:txBody>
      </p:sp>
      <p:pic>
        <p:nvPicPr>
          <p:cNvPr id="18" name="Picture 4" descr="Resultado de imagen para kit apotox-glo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t="12694" r="11189" b="10234"/>
          <a:stretch/>
        </p:blipFill>
        <p:spPr bwMode="auto">
          <a:xfrm>
            <a:off x="1706623" y="1852500"/>
            <a:ext cx="2847794" cy="16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sultado de imagen para medio bonemarrow gibco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5" t="10658" r="26318" b="5681"/>
          <a:stretch/>
        </p:blipFill>
        <p:spPr bwMode="auto">
          <a:xfrm>
            <a:off x="370679" y="1777824"/>
            <a:ext cx="1086853" cy="16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3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0706" y="1498557"/>
            <a:ext cx="81777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molécula pequeña con características químicas para inhibir la actividad de YY1, denominado Inh-YY1, fue capaz de: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Revertir la resistencia a la quimioterapia en líneas celulares de LLA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Resultados preliminares sugieren que puede revertir la resistencia a la quimioterapia en células derivadas de pacientes pediátricos con LLA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Induce la disminución de volumen tumoral en un modelo experimental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r>
              <a:rPr lang="es-MX" dirty="0"/>
              <a:t>Fortaleciendo los resultados en muestras de pacientes, podríamos estar ofreciendo una nueva estrategia terapéutica. </a:t>
            </a:r>
          </a:p>
          <a:p>
            <a:r>
              <a:rPr lang="es-MX" dirty="0"/>
              <a:t> </a:t>
            </a:r>
          </a:p>
          <a:p>
            <a:br>
              <a:rPr lang="es-MX" b="1" dirty="0"/>
            </a:br>
            <a:r>
              <a:rPr lang="es-MX" b="1" dirty="0"/>
              <a:t> </a:t>
            </a:r>
            <a:endParaRPr lang="es-MX" dirty="0"/>
          </a:p>
        </p:txBody>
      </p:sp>
      <p:cxnSp>
        <p:nvCxnSpPr>
          <p:cNvPr id="3" name="Straight Connector 5"/>
          <p:cNvCxnSpPr/>
          <p:nvPr/>
        </p:nvCxnSpPr>
        <p:spPr>
          <a:xfrm>
            <a:off x="1187624" y="1052736"/>
            <a:ext cx="7058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0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475656" y="406404"/>
            <a:ext cx="604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Conclusiones</a:t>
            </a:r>
            <a:endParaRPr lang="es-MX" sz="2400" dirty="0"/>
          </a:p>
        </p:txBody>
      </p:sp>
      <p:sp>
        <p:nvSpPr>
          <p:cNvPr id="6" name="CuadroTexto 8"/>
          <p:cNvSpPr txBox="1"/>
          <p:nvPr/>
        </p:nvSpPr>
        <p:spPr>
          <a:xfrm>
            <a:off x="683568" y="610143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*En proceso de patente</a:t>
            </a:r>
          </a:p>
        </p:txBody>
      </p:sp>
    </p:spTree>
    <p:extLst>
      <p:ext uri="{BB962C8B-B14F-4D97-AF65-F5344CB8AC3E}">
        <p14:creationId xmlns:p14="http://schemas.microsoft.com/office/powerpoint/2010/main" val="74306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62391" y="287026"/>
            <a:ext cx="4417640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Arial" pitchFamily="34" charset="0"/>
                <a:cs typeface="Arial" pitchFamily="34" charset="0"/>
              </a:rPr>
              <a:t>Agradecimientos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2320" y="1331980"/>
            <a:ext cx="38192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Dr. Enrique Juárez Villegas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Jefe del Departamento de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Hemato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-Oncología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Hospital Infantil de México Federico Gómez.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Dra. Marta Zapata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Tarres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Departamento de oncología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Instituto Nacional de Pediatría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Dra. Lourdes Cabrea Muñoz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Departamento de Patología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Hospital Infantil de México Federico Gómez.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Dr.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Stanislaw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Sadowinski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 Pine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Departamento de Patología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Hospital Infantil de México Federico Gómez.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16576" y="1196752"/>
            <a:ext cx="4303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Dra. Ana Belén Tirado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Unidad de Investigación en Enfermedades Oncológicas. 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Hospital Infantil de México Federico Gómez.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Dra. Valentina López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Unidad de Investigación en Enfermedades Oncológicas. 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Hospital Infantil de México Federico Gómez.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M en C Gabriela Antonio Andrés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Unidad de Investigación en Enfermedades Oncológicas. </a:t>
            </a: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Hospital Infantil de México Federico Gómez.</a:t>
            </a: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Dr.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Benjamin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Bonavida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Department of Microbiology and Immunology at the University of California in Los Angeles. USA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Dr. Thomas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Efferth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Department of Pharmaceutical Biology, Institute of Pharmacy and Biochemistry, Johannes Gutenberg University, Mainz,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Germany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89857" y="991526"/>
            <a:ext cx="7058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71438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2" y="5083304"/>
            <a:ext cx="1616968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24" y="5279720"/>
            <a:ext cx="1069464" cy="13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7972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C:\Users\Gaby\Desktop\Johannes-Gutenberg-University-Mainz_ng_image_fu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68" y="5369990"/>
            <a:ext cx="2135435" cy="1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3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F269ECE-B67C-4546-B373-6B8D46F108BC}"/>
              </a:ext>
            </a:extLst>
          </p:cNvPr>
          <p:cNvGrpSpPr/>
          <p:nvPr/>
        </p:nvGrpSpPr>
        <p:grpSpPr>
          <a:xfrm>
            <a:off x="1328087" y="555560"/>
            <a:ext cx="6493688" cy="4980987"/>
            <a:chOff x="2849156" y="494014"/>
            <a:chExt cx="6493688" cy="4980987"/>
          </a:xfrm>
        </p:grpSpPr>
        <p:pic>
          <p:nvPicPr>
            <p:cNvPr id="11" name="Picture 2" descr="https://www.cancer.gov/images/cdr/live/CDR774647-75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610" y="494014"/>
              <a:ext cx="6226234" cy="498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751F159-3CA2-4FCC-9143-4A6E0654B588}"/>
                </a:ext>
              </a:extLst>
            </p:cNvPr>
            <p:cNvSpPr/>
            <p:nvPr/>
          </p:nvSpPr>
          <p:spPr>
            <a:xfrm>
              <a:off x="3206839" y="978794"/>
              <a:ext cx="1675111" cy="566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Obtención de células T de una muestra de sangre de paciente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DD6492C-63BB-477D-B66C-FFEF61C8760C}"/>
                </a:ext>
              </a:extLst>
            </p:cNvPr>
            <p:cNvSpPr/>
            <p:nvPr/>
          </p:nvSpPr>
          <p:spPr>
            <a:xfrm>
              <a:off x="6792884" y="955933"/>
              <a:ext cx="2390475" cy="414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Desarrollo de células CAR T en el laboratorio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4AD0AD7-494A-4CA2-BD45-AC41504C36F3}"/>
                </a:ext>
              </a:extLst>
            </p:cNvPr>
            <p:cNvSpPr/>
            <p:nvPr/>
          </p:nvSpPr>
          <p:spPr>
            <a:xfrm>
              <a:off x="2849156" y="2686232"/>
              <a:ext cx="2390475" cy="414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Células CAR T  unidad  a células cancerosas y eliminación de ellas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A33203C-C1BE-4084-94FC-66892FC312C2}"/>
                </a:ext>
              </a:extLst>
            </p:cNvPr>
            <p:cNvSpPr/>
            <p:nvPr/>
          </p:nvSpPr>
          <p:spPr>
            <a:xfrm>
              <a:off x="7251584" y="3694710"/>
              <a:ext cx="1931775" cy="414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Expansión de células CAR T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1EF0026-EABF-400C-96FF-B79C9B774F42}"/>
                </a:ext>
              </a:extLst>
            </p:cNvPr>
            <p:cNvSpPr/>
            <p:nvPr/>
          </p:nvSpPr>
          <p:spPr>
            <a:xfrm>
              <a:off x="5168749" y="4716797"/>
              <a:ext cx="1515387" cy="414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Transfusión de células CAR T  al paciente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57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ancer.gov/PublishedContent/Images/images/research/science/espanol-Pembrolizumab-article.__v400196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43" y="1488021"/>
            <a:ext cx="6317674" cy="50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985709" y="723063"/>
            <a:ext cx="735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FDA aprueba </a:t>
            </a:r>
            <a:r>
              <a:rPr lang="es-MX" dirty="0" err="1"/>
              <a:t>Pembrozilumab</a:t>
            </a:r>
            <a:r>
              <a:rPr lang="es-MX" dirty="0"/>
              <a:t> para el tratamiento de cáncer de pulmón</a:t>
            </a:r>
          </a:p>
        </p:txBody>
      </p:sp>
    </p:spTree>
    <p:extLst>
      <p:ext uri="{BB962C8B-B14F-4D97-AF65-F5344CB8AC3E}">
        <p14:creationId xmlns:p14="http://schemas.microsoft.com/office/powerpoint/2010/main" val="356930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1851FAE9-53CE-4002-ADDE-0821401B87CE}"/>
              </a:ext>
            </a:extLst>
          </p:cNvPr>
          <p:cNvSpPr/>
          <p:nvPr/>
        </p:nvSpPr>
        <p:spPr>
          <a:xfrm>
            <a:off x="2289215" y="389286"/>
            <a:ext cx="4728754" cy="51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</a:rPr>
              <a:t>Avances clave en la historia de la quimioterapia  en cáncer</a:t>
            </a:r>
          </a:p>
        </p:txBody>
      </p:sp>
      <p:pic>
        <p:nvPicPr>
          <p:cNvPr id="26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16"/>
          <p:cNvCxnSpPr/>
          <p:nvPr/>
        </p:nvCxnSpPr>
        <p:spPr>
          <a:xfrm>
            <a:off x="1367082" y="1223475"/>
            <a:ext cx="70564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1A48DD0F-8208-4420-9016-5F613D099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0" t="28235" r="16052" b="15831"/>
          <a:stretch/>
        </p:blipFill>
        <p:spPr>
          <a:xfrm>
            <a:off x="432810" y="1988955"/>
            <a:ext cx="8506653" cy="39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8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7977" y="155140"/>
            <a:ext cx="7509520" cy="114300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La necesidad de progresar en nuevas alternativas terapéuticas en niños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041740" cy="4525963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Los cánceres pediátricos tienden a ser más agresivos que  en adultos.</a:t>
            </a:r>
          </a:p>
          <a:p>
            <a:pPr marL="0" indent="0" algn="just">
              <a:buNone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En los últimos 20 años, la prevalencia de cáncer pediátrico ha aumentado en un 29%.  En la actualidad uno de cada cuatro niños no responderá al tratamiento. </a:t>
            </a:r>
          </a:p>
          <a:p>
            <a:pPr marL="0" indent="0" algn="just">
              <a:buNone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Hoy en día, los pacientes pediátricos con cáncer aún están siendo tratados con medicamentos que se desarrollaron en los años 50s, 60s y 70s. 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6"/>
          <p:cNvCxnSpPr/>
          <p:nvPr/>
        </p:nvCxnSpPr>
        <p:spPr>
          <a:xfrm>
            <a:off x="1367082" y="1223475"/>
            <a:ext cx="70564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7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7C34D32-2753-4C1C-B5FE-82DDE3F9AB4D}"/>
              </a:ext>
            </a:extLst>
          </p:cNvPr>
          <p:cNvSpPr txBox="1"/>
          <p:nvPr/>
        </p:nvSpPr>
        <p:spPr>
          <a:xfrm>
            <a:off x="1660441" y="450779"/>
            <a:ext cx="652519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/>
              <a:t>La eficacia del tratamiento ha mejorado, pero con mayores efectos secundarios</a:t>
            </a:r>
          </a:p>
        </p:txBody>
      </p:sp>
      <p:cxnSp>
        <p:nvCxnSpPr>
          <p:cNvPr id="15" name="Straight Connector 16"/>
          <p:cNvCxnSpPr/>
          <p:nvPr/>
        </p:nvCxnSpPr>
        <p:spPr>
          <a:xfrm>
            <a:off x="1586402" y="1223475"/>
            <a:ext cx="70564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31" y="79131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8391AFE6-71BD-4CCE-85D4-15342EC32A88}"/>
              </a:ext>
            </a:extLst>
          </p:cNvPr>
          <p:cNvGrpSpPr/>
          <p:nvPr/>
        </p:nvGrpSpPr>
        <p:grpSpPr>
          <a:xfrm>
            <a:off x="2753298" y="1808032"/>
            <a:ext cx="6390702" cy="3508433"/>
            <a:chOff x="2250106" y="1936747"/>
            <a:chExt cx="6390702" cy="3508433"/>
          </a:xfrm>
        </p:grpSpPr>
        <p:pic>
          <p:nvPicPr>
            <p:cNvPr id="18" name="Picture 2" descr="https://s-media-cache-ak0.pinimg.com/600x315/ea/38/20/ea3820b34691b874346514adea4ee94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64" b="5497"/>
            <a:stretch/>
          </p:blipFill>
          <p:spPr bwMode="auto">
            <a:xfrm>
              <a:off x="2250106" y="1977263"/>
              <a:ext cx="6390702" cy="343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63F8F80-87AE-4397-9F76-BA74339C7D51}"/>
                </a:ext>
              </a:extLst>
            </p:cNvPr>
            <p:cNvSpPr txBox="1"/>
            <p:nvPr/>
          </p:nvSpPr>
          <p:spPr>
            <a:xfrm>
              <a:off x="2542939" y="2016889"/>
              <a:ext cx="2756848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La eficacia ha mejorado..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B34D7F6-238C-48B9-9D55-E216F3A06A77}"/>
                </a:ext>
              </a:extLst>
            </p:cNvPr>
            <p:cNvSpPr txBox="1"/>
            <p:nvPr/>
          </p:nvSpPr>
          <p:spPr>
            <a:xfrm>
              <a:off x="5571705" y="1936747"/>
              <a:ext cx="2756848" cy="52322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Pero los efectos secundarios son cada vez más exigentes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C3EF2A3-643F-4641-8519-6C9480991BAF}"/>
                </a:ext>
              </a:extLst>
            </p:cNvPr>
            <p:cNvSpPr txBox="1"/>
            <p:nvPr/>
          </p:nvSpPr>
          <p:spPr>
            <a:xfrm>
              <a:off x="5654821" y="2477862"/>
              <a:ext cx="2743255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*Cáncer secundario</a:t>
              </a:r>
            </a:p>
            <a:p>
              <a:r>
                <a:rPr lang="es-MX" sz="1200" dirty="0"/>
                <a:t>*Daño cardiaco</a:t>
              </a:r>
            </a:p>
            <a:p>
              <a:r>
                <a:rPr lang="es-MX" sz="1200" dirty="0"/>
                <a:t>*Daño pulmonar</a:t>
              </a:r>
            </a:p>
            <a:p>
              <a:r>
                <a:rPr lang="es-MX" sz="1200" dirty="0"/>
                <a:t>*Infertilidad</a:t>
              </a:r>
            </a:p>
            <a:p>
              <a:r>
                <a:rPr lang="es-MX" sz="1200" dirty="0"/>
                <a:t>*Hepatitis Crónica</a:t>
              </a:r>
            </a:p>
            <a:p>
              <a:r>
                <a:rPr lang="es-MX" sz="1200" dirty="0"/>
                <a:t>*Alteraciones en el crecimiento y el desarrollo</a:t>
              </a:r>
            </a:p>
            <a:p>
              <a:r>
                <a:rPr lang="es-MX" sz="1200" dirty="0"/>
                <a:t>*Deterioro de las capacidades cognitivas y el impacto psicosocial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6933B66-40D4-45B1-9B3E-BC9E979FB652}"/>
                </a:ext>
              </a:extLst>
            </p:cNvPr>
            <p:cNvSpPr txBox="1"/>
            <p:nvPr/>
          </p:nvSpPr>
          <p:spPr>
            <a:xfrm>
              <a:off x="5622824" y="4798849"/>
              <a:ext cx="280725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b="1" dirty="0"/>
                <a:t>Dos tercios de los sobrevivientes </a:t>
              </a:r>
              <a:r>
                <a:rPr lang="es-MX" sz="1200" dirty="0"/>
                <a:t>experimentan al menos uno de estos efectos secundarios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2DAB6F3-B5B2-4F3C-87DF-029504296622}"/>
                </a:ext>
              </a:extLst>
            </p:cNvPr>
            <p:cNvSpPr txBox="1"/>
            <p:nvPr/>
          </p:nvSpPr>
          <p:spPr>
            <a:xfrm>
              <a:off x="2552133" y="2468359"/>
              <a:ext cx="23560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100" dirty="0"/>
                <a:t>Tasas de sobrevida a 5 años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B547BB4-CE59-4110-AD24-1BC7A2CEBE35}"/>
              </a:ext>
            </a:extLst>
          </p:cNvPr>
          <p:cNvGrpSpPr/>
          <p:nvPr/>
        </p:nvGrpSpPr>
        <p:grpSpPr>
          <a:xfrm>
            <a:off x="9763" y="2770895"/>
            <a:ext cx="2950832" cy="1958609"/>
            <a:chOff x="309996" y="3459877"/>
            <a:chExt cx="4699527" cy="2866493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EE949EF-5DF4-41CD-8A37-613A26CAE5CD}"/>
                </a:ext>
              </a:extLst>
            </p:cNvPr>
            <p:cNvSpPr txBox="1"/>
            <p:nvPr/>
          </p:nvSpPr>
          <p:spPr>
            <a:xfrm>
              <a:off x="787090" y="3459877"/>
              <a:ext cx="4019106" cy="4053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</a:rPr>
                <a:t>Terapia convencional anti- cáncer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CB0936D5-52CD-4C35-A61C-8289D1601BD0}"/>
                </a:ext>
              </a:extLst>
            </p:cNvPr>
            <p:cNvSpPr/>
            <p:nvPr/>
          </p:nvSpPr>
          <p:spPr>
            <a:xfrm>
              <a:off x="449504" y="3894321"/>
              <a:ext cx="4515876" cy="243204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4400FFC-E5AD-4757-9535-6D780626BFBC}"/>
                </a:ext>
              </a:extLst>
            </p:cNvPr>
            <p:cNvSpPr/>
            <p:nvPr/>
          </p:nvSpPr>
          <p:spPr>
            <a:xfrm>
              <a:off x="2184332" y="4663256"/>
              <a:ext cx="877186" cy="6166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Flecha: hacia abajo 5">
              <a:extLst>
                <a:ext uri="{FF2B5EF4-FFF2-40B4-BE49-F238E27FC236}">
                  <a16:creationId xmlns:a16="http://schemas.microsoft.com/office/drawing/2014/main" id="{318C3C56-553E-40F7-852E-E33E924FACA5}"/>
                </a:ext>
              </a:extLst>
            </p:cNvPr>
            <p:cNvSpPr/>
            <p:nvPr/>
          </p:nvSpPr>
          <p:spPr>
            <a:xfrm>
              <a:off x="2314581" y="4241624"/>
              <a:ext cx="616688" cy="382772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Flecha: hacia abajo 8">
              <a:extLst>
                <a:ext uri="{FF2B5EF4-FFF2-40B4-BE49-F238E27FC236}">
                  <a16:creationId xmlns:a16="http://schemas.microsoft.com/office/drawing/2014/main" id="{7DA1E062-41EB-40D3-B140-B54706A11154}"/>
                </a:ext>
              </a:extLst>
            </p:cNvPr>
            <p:cNvSpPr/>
            <p:nvPr/>
          </p:nvSpPr>
          <p:spPr>
            <a:xfrm rot="16200000">
              <a:off x="1644708" y="4815742"/>
              <a:ext cx="616688" cy="382771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Flecha: hacia abajo 9">
              <a:extLst>
                <a:ext uri="{FF2B5EF4-FFF2-40B4-BE49-F238E27FC236}">
                  <a16:creationId xmlns:a16="http://schemas.microsoft.com/office/drawing/2014/main" id="{14A93037-752D-47D0-9FC0-F6243EA0F9D8}"/>
                </a:ext>
              </a:extLst>
            </p:cNvPr>
            <p:cNvSpPr/>
            <p:nvPr/>
          </p:nvSpPr>
          <p:spPr>
            <a:xfrm rot="10800000">
              <a:off x="2368841" y="5380097"/>
              <a:ext cx="616688" cy="382772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Flecha: hacia abajo 10">
              <a:extLst>
                <a:ext uri="{FF2B5EF4-FFF2-40B4-BE49-F238E27FC236}">
                  <a16:creationId xmlns:a16="http://schemas.microsoft.com/office/drawing/2014/main" id="{58C3CD53-FEAF-4CA9-A9D8-6B23FE128514}"/>
                </a:ext>
              </a:extLst>
            </p:cNvPr>
            <p:cNvSpPr/>
            <p:nvPr/>
          </p:nvSpPr>
          <p:spPr>
            <a:xfrm rot="5400000">
              <a:off x="3025161" y="4819894"/>
              <a:ext cx="616688" cy="382771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5148A21F-0E51-4B7D-A956-9077FC76491C}"/>
                </a:ext>
              </a:extLst>
            </p:cNvPr>
            <p:cNvSpPr txBox="1"/>
            <p:nvPr/>
          </p:nvSpPr>
          <p:spPr>
            <a:xfrm>
              <a:off x="2188785" y="3894323"/>
              <a:ext cx="1215718" cy="36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rgbClr val="FFFF00"/>
                  </a:solidFill>
                </a:rPr>
                <a:t>Cirugía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B6BE73E2-0D80-4636-AECA-23B3A4D73D60}"/>
                </a:ext>
              </a:extLst>
            </p:cNvPr>
            <p:cNvSpPr txBox="1"/>
            <p:nvPr/>
          </p:nvSpPr>
          <p:spPr>
            <a:xfrm>
              <a:off x="309996" y="4803086"/>
              <a:ext cx="3082683" cy="36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rgbClr val="FFFF00"/>
                  </a:solidFill>
                </a:rPr>
                <a:t>Radio-terapia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8A4FCA32-484E-43E8-A734-7969B92EA482}"/>
                </a:ext>
              </a:extLst>
            </p:cNvPr>
            <p:cNvSpPr txBox="1"/>
            <p:nvPr/>
          </p:nvSpPr>
          <p:spPr>
            <a:xfrm>
              <a:off x="1965663" y="5755034"/>
              <a:ext cx="2643962" cy="36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rgbClr val="FFFF00"/>
                  </a:solidFill>
                </a:rPr>
                <a:t>Inmunoterapia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CD774239-43CE-4756-828E-D6ACBF15848F}"/>
                </a:ext>
              </a:extLst>
            </p:cNvPr>
            <p:cNvSpPr txBox="1"/>
            <p:nvPr/>
          </p:nvSpPr>
          <p:spPr>
            <a:xfrm>
              <a:off x="3457715" y="4858496"/>
              <a:ext cx="1551808" cy="36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rgbClr val="FFFF00"/>
                  </a:solidFill>
                </a:rPr>
                <a:t>Quimioterapia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83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24353" y="179735"/>
            <a:ext cx="7209693" cy="854968"/>
          </a:xfrm>
        </p:spPr>
        <p:txBody>
          <a:bodyPr>
            <a:normAutofit/>
          </a:bodyPr>
          <a:lstStyle/>
          <a:p>
            <a:r>
              <a:rPr lang="es-ES" sz="2200" b="1" dirty="0">
                <a:latin typeface="Arial" pitchFamily="34" charset="0"/>
                <a:cs typeface="Arial" pitchFamily="34" charset="0"/>
              </a:rPr>
              <a:t>Tratamiento del cáncer en adultos: una nueva era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89084" y="963143"/>
            <a:ext cx="7974624" cy="4567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Arial" pitchFamily="34" charset="0"/>
                <a:cs typeface="Arial" pitchFamily="34" charset="0"/>
              </a:rPr>
              <a:t>Inmunoterapia celular autóloga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: las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CPAs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activadas se reincorporan en el paciente para dirigir las células del sistema inmune contra las células tumorales (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sipuleucel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-T).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1800" b="1" dirty="0">
                <a:latin typeface="Arial" pitchFamily="34" charset="0"/>
                <a:cs typeface="Arial" pitchFamily="34" charset="0"/>
              </a:rPr>
              <a:t>Inhibidores del punto de control inmunitario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: modulación del sistema inmune, ejemplos: ipilimumab,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nivolumab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pembrolizumab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  <a:p>
            <a:r>
              <a:rPr lang="es-ES" sz="1800" b="1" dirty="0">
                <a:latin typeface="Arial" pitchFamily="34" charset="0"/>
                <a:cs typeface="Arial" pitchFamily="34" charset="0"/>
              </a:rPr>
              <a:t>Terapia de células T- CAR: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células T receptoras de antígeno quimérico (CAR).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1800" b="1" dirty="0" err="1">
                <a:latin typeface="Arial" pitchFamily="34" charset="0"/>
                <a:cs typeface="Arial" pitchFamily="34" charset="0"/>
              </a:rPr>
              <a:t>Inmunovirus</a:t>
            </a:r>
            <a:r>
              <a:rPr lang="es-E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- vacuna terapéutica contra el cáncer.</a:t>
            </a: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  <a:p>
            <a:r>
              <a:rPr lang="es-ES" sz="1800" b="1" dirty="0">
                <a:latin typeface="Arial" pitchFamily="34" charset="0"/>
                <a:cs typeface="Arial" pitchFamily="34" charset="0"/>
              </a:rPr>
              <a:t>Direcciones futuras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: anticuerpos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BiTE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, sello de metilación del DNA, puntuación TMEM, bloqueadores IDH2,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proteómica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, radiación </a:t>
            </a:r>
            <a:r>
              <a:rPr lang="es-ES" sz="1800" dirty="0" err="1">
                <a:latin typeface="Arial" pitchFamily="34" charset="0"/>
                <a:cs typeface="Arial" pitchFamily="34" charset="0"/>
              </a:rPr>
              <a:t>intraoperatoria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, tecnología CRISP-R</a:t>
            </a:r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r>
              <a:rPr lang="es-ES" sz="1800" dirty="0">
                <a:solidFill>
                  <a:srgbClr val="FF0000"/>
                </a:solidFill>
              </a:rPr>
              <a:t>En los últimos 20 años, la FDA solo ha aprobado UN nuevo medicamento para el tratamiento de pacientes pediátricos. </a:t>
            </a:r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16"/>
          <p:cNvCxnSpPr/>
          <p:nvPr/>
        </p:nvCxnSpPr>
        <p:spPr>
          <a:xfrm>
            <a:off x="1214438" y="898159"/>
            <a:ext cx="70564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957" y="-4406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0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32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ítulo 2"/>
          <p:cNvSpPr txBox="1">
            <a:spLocks/>
          </p:cNvSpPr>
          <p:nvPr/>
        </p:nvSpPr>
        <p:spPr>
          <a:xfrm>
            <a:off x="706438" y="322263"/>
            <a:ext cx="8229600" cy="568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Factor de transcripción Yin Yang 1 (YY1)</a:t>
            </a:r>
          </a:p>
        </p:txBody>
      </p:sp>
      <p:sp>
        <p:nvSpPr>
          <p:cNvPr id="108" name="2 Marcador de contenido"/>
          <p:cNvSpPr txBox="1">
            <a:spLocks/>
          </p:cNvSpPr>
          <p:nvPr/>
        </p:nvSpPr>
        <p:spPr bwMode="auto">
          <a:xfrm>
            <a:off x="138113" y="1844675"/>
            <a:ext cx="40068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dirty="0">
                <a:solidFill>
                  <a:schemeClr val="accent3">
                    <a:lumMod val="10000"/>
                  </a:schemeClr>
                </a:solidFill>
              </a:rPr>
              <a:t>Regulación del </a:t>
            </a:r>
            <a:r>
              <a:rPr lang="es-MX" sz="16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r>
              <a:rPr lang="es-MX" sz="160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s-MX" dirty="0">
                <a:solidFill>
                  <a:schemeClr val="accent3">
                    <a:lumMod val="10000"/>
                  </a:schemeClr>
                </a:solidFill>
              </a:rPr>
              <a:t>de los genes de los vertebrados</a:t>
            </a:r>
          </a:p>
          <a:p>
            <a:pPr marL="419100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s-MX" dirty="0">
              <a:solidFill>
                <a:schemeClr val="accent3">
                  <a:lumMod val="10000"/>
                </a:schemeClr>
              </a:solidFill>
            </a:endParaRPr>
          </a:p>
          <a:p>
            <a:pPr marL="1258888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dirty="0">
                <a:solidFill>
                  <a:schemeClr val="accent3">
                    <a:lumMod val="10000"/>
                  </a:schemeClr>
                </a:solidFill>
              </a:rPr>
              <a:t>Embriogénesis</a:t>
            </a:r>
          </a:p>
          <a:p>
            <a:pPr marL="1258888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dirty="0">
                <a:solidFill>
                  <a:schemeClr val="accent3">
                    <a:lumMod val="10000"/>
                  </a:schemeClr>
                </a:solidFill>
              </a:rPr>
              <a:t>Diferenciación</a:t>
            </a:r>
          </a:p>
          <a:p>
            <a:pPr marL="1258888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dirty="0">
                <a:solidFill>
                  <a:schemeClr val="accent3">
                    <a:lumMod val="10000"/>
                  </a:schemeClr>
                </a:solidFill>
              </a:rPr>
              <a:t>Proliferación</a:t>
            </a:r>
          </a:p>
          <a:p>
            <a:pPr marL="1258888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dirty="0">
                <a:solidFill>
                  <a:schemeClr val="accent3">
                    <a:lumMod val="10000"/>
                  </a:schemeClr>
                </a:solidFill>
              </a:rPr>
              <a:t>Apoptosis</a:t>
            </a:r>
          </a:p>
          <a:p>
            <a:pPr marL="1258888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dirty="0">
                <a:solidFill>
                  <a:schemeClr val="accent3">
                    <a:lumMod val="10000"/>
                  </a:schemeClr>
                </a:solidFill>
              </a:rPr>
              <a:t>Carcinogénesis </a:t>
            </a:r>
          </a:p>
          <a:p>
            <a:pPr marL="1258888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s-MX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9" name="8 Rectángulo"/>
          <p:cNvSpPr/>
          <p:nvPr/>
        </p:nvSpPr>
        <p:spPr>
          <a:xfrm>
            <a:off x="2344515" y="6573539"/>
            <a:ext cx="65915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1000" dirty="0">
                <a:solidFill>
                  <a:schemeClr val="accent3">
                    <a:lumMod val="25000"/>
                  </a:schemeClr>
                </a:solidFill>
              </a:rPr>
              <a:t>S Gordon</a:t>
            </a:r>
            <a:r>
              <a:rPr lang="es-MX" sz="1000" i="1" dirty="0">
                <a:solidFill>
                  <a:schemeClr val="accent3">
                    <a:lumMod val="25000"/>
                  </a:schemeClr>
                </a:solidFill>
              </a:rPr>
              <a:t>, et al., </a:t>
            </a:r>
            <a:r>
              <a:rPr lang="es-MX" sz="1000" dirty="0" err="1">
                <a:solidFill>
                  <a:schemeClr val="accent3">
                    <a:lumMod val="25000"/>
                  </a:schemeClr>
                </a:solidFill>
              </a:rPr>
              <a:t>Oncogene</a:t>
            </a:r>
            <a:r>
              <a:rPr lang="es-MX" sz="1000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es-MX" sz="1000" dirty="0"/>
              <a:t>25(8):1125-42 </a:t>
            </a:r>
            <a:r>
              <a:rPr lang="es-MX" sz="1000" dirty="0">
                <a:solidFill>
                  <a:schemeClr val="accent3">
                    <a:lumMod val="25000"/>
                  </a:schemeClr>
                </a:solidFill>
              </a:rPr>
              <a:t>2006; </a:t>
            </a:r>
            <a:r>
              <a:rPr lang="es-MX" sz="1000" dirty="0" err="1"/>
              <a:t>Petrella</a:t>
            </a:r>
            <a:r>
              <a:rPr lang="es-MX" sz="1000" dirty="0"/>
              <a:t> BL</a:t>
            </a:r>
            <a:r>
              <a:rPr lang="es-MX" sz="1000" i="1" dirty="0"/>
              <a:t>, et al</a:t>
            </a:r>
            <a:r>
              <a:rPr lang="es-MX" sz="1000" dirty="0"/>
              <a:t>, Can </a:t>
            </a:r>
            <a:r>
              <a:rPr lang="es-MX" sz="1000" dirty="0" err="1"/>
              <a:t>Biol</a:t>
            </a:r>
            <a:r>
              <a:rPr lang="es-MX" sz="1000" dirty="0"/>
              <a:t> </a:t>
            </a:r>
            <a:r>
              <a:rPr lang="es-MX" sz="1000" dirty="0" err="1"/>
              <a:t>Ther</a:t>
            </a:r>
            <a:r>
              <a:rPr lang="es-MX" sz="1000" dirty="0"/>
              <a:t>,</a:t>
            </a:r>
            <a:r>
              <a:rPr lang="es-MX" sz="1000" b="1" dirty="0"/>
              <a:t> </a:t>
            </a:r>
            <a:r>
              <a:rPr lang="es-MX" sz="1000" dirty="0"/>
              <a:t>8(14):1389-401, 2009 </a:t>
            </a:r>
            <a:endParaRPr lang="es-MX" sz="1050" dirty="0"/>
          </a:p>
        </p:txBody>
      </p:sp>
      <p:sp>
        <p:nvSpPr>
          <p:cNvPr id="111" name="Rectángulo 16"/>
          <p:cNvSpPr/>
          <p:nvPr/>
        </p:nvSpPr>
        <p:spPr>
          <a:xfrm>
            <a:off x="569913" y="4581525"/>
            <a:ext cx="309403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sz="1600" b="1" dirty="0" err="1">
                <a:solidFill>
                  <a:schemeClr val="accent3">
                    <a:lumMod val="10000"/>
                  </a:schemeClr>
                </a:solidFill>
              </a:rPr>
              <a:t>Quimiorresistencia</a:t>
            </a:r>
            <a:endParaRPr lang="es-MX" sz="16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6" name="115 Rectángulo"/>
          <p:cNvSpPr/>
          <p:nvPr/>
        </p:nvSpPr>
        <p:spPr>
          <a:xfrm>
            <a:off x="4765339" y="26856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MX" dirty="0"/>
          </a:p>
          <a:p>
            <a:pPr algn="ctr">
              <a:defRPr/>
            </a:pPr>
            <a:r>
              <a:rPr lang="es-MX" dirty="0"/>
              <a:t>Cáncer de próstata,</a:t>
            </a:r>
          </a:p>
          <a:p>
            <a:pPr algn="ctr">
              <a:defRPr/>
            </a:pPr>
            <a:r>
              <a:rPr lang="es-MX" dirty="0"/>
              <a:t>ovario, mama, TW, Mieloma múltiple,</a:t>
            </a:r>
          </a:p>
          <a:p>
            <a:pPr algn="ctr">
              <a:defRPr/>
            </a:pPr>
            <a:r>
              <a:rPr lang="es-MX" dirty="0"/>
              <a:t>Colon, LMA.</a:t>
            </a:r>
          </a:p>
          <a:p>
            <a:pPr algn="ctr">
              <a:defRPr/>
            </a:pPr>
            <a:r>
              <a:rPr lang="es-MX" dirty="0">
                <a:solidFill>
                  <a:srgbClr val="FF0000"/>
                </a:solidFill>
              </a:rPr>
              <a:t>TW, LNH Y </a:t>
            </a:r>
            <a:r>
              <a:rPr lang="es-MX" b="1" dirty="0">
                <a:solidFill>
                  <a:srgbClr val="FF0000"/>
                </a:solidFill>
              </a:rPr>
              <a:t>LLA</a:t>
            </a:r>
            <a:r>
              <a:rPr lang="es-MX" dirty="0"/>
              <a:t>.</a:t>
            </a:r>
            <a:endParaRPr lang="es-MX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7415" name="Rectángulo 6"/>
          <p:cNvSpPr>
            <a:spLocks noChangeArrowheads="1"/>
          </p:cNvSpPr>
          <p:nvPr/>
        </p:nvSpPr>
        <p:spPr bwMode="auto">
          <a:xfrm>
            <a:off x="5640276" y="2808315"/>
            <a:ext cx="392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sym typeface="Wingdings 3" pitchFamily="18" charset="2"/>
              </a:rPr>
              <a:t></a:t>
            </a:r>
            <a:endParaRPr lang="es-MX" sz="3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331913" y="890588"/>
            <a:ext cx="70564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1" descr="https://encrypted-tbn3.gstatic.com/images?q=tbn:ANd9GcTnVu42CXrCiic9UPyZtVxcvJj8pqeJQf7vKqUc-ygDISuxJyd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663" y="2830662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16866"/>
              </p:ext>
            </p:extLst>
          </p:nvPr>
        </p:nvGraphicFramePr>
        <p:xfrm>
          <a:off x="7385537" y="1954459"/>
          <a:ext cx="1876779" cy="127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rism Project" r:id="rId3" imgW="3584448" imgH="2427732" progId="Prism4.Document">
                  <p:embed/>
                </p:oleObj>
              </mc:Choice>
              <mc:Fallback>
                <p:oleObj name="Prism Project" r:id="rId3" imgW="3584448" imgH="2427732" progId="Prism4.Document">
                  <p:embed/>
                  <p:pic>
                    <p:nvPicPr>
                      <p:cNvPr id="1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537" y="1954459"/>
                        <a:ext cx="1876779" cy="12705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10" descr="gif ixtlilt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365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1476375" y="981075"/>
            <a:ext cx="70564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41479" r="30433" b="32003"/>
          <a:stretch/>
        </p:blipFill>
        <p:spPr bwMode="auto">
          <a:xfrm>
            <a:off x="0" y="2145128"/>
            <a:ext cx="2279906" cy="8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2366136" y="1613879"/>
            <a:ext cx="2447287" cy="1800364"/>
            <a:chOff x="4876978" y="1227200"/>
            <a:chExt cx="3266672" cy="22018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18" t="31192" r="4330" b="35876"/>
            <a:stretch/>
          </p:blipFill>
          <p:spPr bwMode="auto">
            <a:xfrm>
              <a:off x="4876978" y="1227200"/>
              <a:ext cx="3266672" cy="196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28" t="94040" r="4330" b="-83"/>
            <a:stretch/>
          </p:blipFill>
          <p:spPr bwMode="auto">
            <a:xfrm>
              <a:off x="5868144" y="3068960"/>
              <a:ext cx="227365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4" b="49079"/>
          <a:stretch/>
        </p:blipFill>
        <p:spPr bwMode="auto">
          <a:xfrm>
            <a:off x="4885429" y="1508961"/>
            <a:ext cx="2258895" cy="2082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 bwMode="auto">
          <a:xfrm>
            <a:off x="1101977" y="422895"/>
            <a:ext cx="7596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000" b="1" dirty="0">
                <a:latin typeface="Arial" pitchFamily="34" charset="0"/>
                <a:ea typeface="Andalus"/>
                <a:cs typeface="Arial" pitchFamily="34" charset="0"/>
              </a:rPr>
              <a:t>Importancia de YY1 en la fisiopatología del la LLA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37224" y="6574575"/>
            <a:ext cx="4744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1200" dirty="0"/>
              <a:t>Antonio-Andrés G </a:t>
            </a:r>
            <a:r>
              <a:rPr lang="es-MX" sz="1200" i="1" dirty="0"/>
              <a:t>et a</a:t>
            </a:r>
            <a:r>
              <a:rPr lang="es-MX" sz="1200" dirty="0"/>
              <a:t>l, </a:t>
            </a:r>
            <a:r>
              <a:rPr lang="nl-NL" sz="1200" dirty="0"/>
              <a:t>Leuk Lymphoma.</a:t>
            </a:r>
            <a:r>
              <a:rPr lang="es-MX" sz="1200" dirty="0"/>
              <a:t> 2018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2304" y="1909763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Controles     LLA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6200000">
            <a:off x="6376897" y="2306096"/>
            <a:ext cx="1793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n-US" sz="800" b="1" dirty="0"/>
              <a:t>Expresión relativa </a:t>
            </a:r>
          </a:p>
          <a:p>
            <a:pPr algn="ctr"/>
            <a:r>
              <a:rPr lang="es-ES" altLang="en-US" sz="800" b="1" dirty="0" err="1"/>
              <a:t>RNAm</a:t>
            </a:r>
            <a:r>
              <a:rPr lang="es-ES" altLang="en-US" sz="800" b="1" dirty="0"/>
              <a:t> YY1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689098" y="3034359"/>
            <a:ext cx="15779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900" b="1" dirty="0" err="1"/>
              <a:t>Controles</a:t>
            </a:r>
            <a:r>
              <a:rPr lang="en-US" altLang="en-US" sz="900" b="1" dirty="0"/>
              <a:t>         LLA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532813" y="1867912"/>
            <a:ext cx="18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n-US" b="1" dirty="0"/>
              <a:t>*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22" y="1532024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FF0000"/>
                </a:solidFill>
              </a:rPr>
              <a:t>Sangre periférica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808400" y="1640242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rgbClr val="FF0000"/>
                </a:solidFill>
              </a:rPr>
              <a:t>Medula ósea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5316" r="1629" b="6532"/>
          <a:stretch/>
        </p:blipFill>
        <p:spPr>
          <a:xfrm>
            <a:off x="2163707" y="3725836"/>
            <a:ext cx="4445563" cy="2725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3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Connector 15"/>
          <p:cNvCxnSpPr/>
          <p:nvPr/>
        </p:nvCxnSpPr>
        <p:spPr>
          <a:xfrm>
            <a:off x="1476375" y="981075"/>
            <a:ext cx="70564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2 Título"/>
          <p:cNvSpPr txBox="1">
            <a:spLocks/>
          </p:cNvSpPr>
          <p:nvPr/>
        </p:nvSpPr>
        <p:spPr bwMode="auto">
          <a:xfrm>
            <a:off x="988984" y="400315"/>
            <a:ext cx="7596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000" b="1" dirty="0">
                <a:latin typeface="Arial" pitchFamily="34" charset="0"/>
                <a:ea typeface="Andalus"/>
                <a:cs typeface="Arial" pitchFamily="34" charset="0"/>
              </a:rPr>
              <a:t>Importancia de YY1 en la fisiopatología del los TW</a:t>
            </a:r>
          </a:p>
        </p:txBody>
      </p:sp>
      <p:sp>
        <p:nvSpPr>
          <p:cNvPr id="68" name="2 Rectángulo"/>
          <p:cNvSpPr/>
          <p:nvPr/>
        </p:nvSpPr>
        <p:spPr>
          <a:xfrm>
            <a:off x="4323487" y="6436075"/>
            <a:ext cx="4744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1200" dirty="0"/>
              <a:t>Zapata-</a:t>
            </a:r>
            <a:r>
              <a:rPr lang="es-MX" sz="1200" dirty="0" err="1"/>
              <a:t>Tarres</a:t>
            </a:r>
            <a:r>
              <a:rPr lang="es-MX" sz="1200" dirty="0"/>
              <a:t> </a:t>
            </a:r>
            <a:r>
              <a:rPr lang="es-MX" sz="1200" i="1" dirty="0"/>
              <a:t>et a</a:t>
            </a:r>
            <a:r>
              <a:rPr lang="es-MX" sz="1200" dirty="0"/>
              <a:t>l, </a:t>
            </a:r>
            <a:r>
              <a:rPr lang="es-MX" sz="1200" dirty="0" err="1"/>
              <a:t>Future</a:t>
            </a:r>
            <a:r>
              <a:rPr lang="es-MX" sz="1200" dirty="0"/>
              <a:t> </a:t>
            </a:r>
            <a:r>
              <a:rPr lang="es-MX" sz="1200" dirty="0" err="1"/>
              <a:t>Oncology</a:t>
            </a:r>
            <a:r>
              <a:rPr lang="nl-NL" sz="1200" dirty="0"/>
              <a:t>.</a:t>
            </a:r>
            <a:r>
              <a:rPr lang="es-MX" sz="1200" dirty="0"/>
              <a:t> 2019</a:t>
            </a: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27544" r="13743" b="31404"/>
          <a:stretch/>
        </p:blipFill>
        <p:spPr>
          <a:xfrm>
            <a:off x="414713" y="3862137"/>
            <a:ext cx="3789067" cy="2850937"/>
          </a:xfrm>
          <a:prstGeom prst="rect">
            <a:avLst/>
          </a:prstGeom>
        </p:spPr>
      </p:pic>
      <p:graphicFrame>
        <p:nvGraphicFramePr>
          <p:cNvPr id="78" name="Tabla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15937"/>
              </p:ext>
            </p:extLst>
          </p:nvPr>
        </p:nvGraphicFramePr>
        <p:xfrm>
          <a:off x="4787078" y="2250668"/>
          <a:ext cx="4194238" cy="267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998">
                  <a:extLst>
                    <a:ext uri="{9D8B030D-6E8A-4147-A177-3AD203B41FA5}">
                      <a16:colId xmlns:a16="http://schemas.microsoft.com/office/drawing/2014/main" val="43938702"/>
                    </a:ext>
                  </a:extLst>
                </a:gridCol>
                <a:gridCol w="683400">
                  <a:extLst>
                    <a:ext uri="{9D8B030D-6E8A-4147-A177-3AD203B41FA5}">
                      <a16:colId xmlns:a16="http://schemas.microsoft.com/office/drawing/2014/main" val="2711254633"/>
                    </a:ext>
                  </a:extLst>
                </a:gridCol>
                <a:gridCol w="1105047">
                  <a:extLst>
                    <a:ext uri="{9D8B030D-6E8A-4147-A177-3AD203B41FA5}">
                      <a16:colId xmlns:a16="http://schemas.microsoft.com/office/drawing/2014/main" val="851461994"/>
                    </a:ext>
                  </a:extLst>
                </a:gridCol>
                <a:gridCol w="661793">
                  <a:extLst>
                    <a:ext uri="{9D8B030D-6E8A-4147-A177-3AD203B41FA5}">
                      <a16:colId xmlns:a16="http://schemas.microsoft.com/office/drawing/2014/main" val="943134650"/>
                    </a:ext>
                  </a:extLst>
                </a:gridCol>
              </a:tblGrid>
              <a:tr h="18435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  <a:latin typeface="+mn-lt"/>
                        </a:rPr>
                        <a:t>General Characteristics</a:t>
                      </a:r>
                      <a:endParaRPr lang="es-MX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  <a:latin typeface="+mn-lt"/>
                        </a:rPr>
                        <a:t>Total  n=79</a:t>
                      </a:r>
                      <a:endParaRPr lang="es-MX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  <a:latin typeface="+mn-lt"/>
                        </a:rPr>
                        <a:t>YY1 &gt; 190000 (n=40)</a:t>
                      </a:r>
                      <a:endParaRPr lang="es-MX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  <a:latin typeface="+mn-lt"/>
                        </a:rPr>
                        <a:t>p</a:t>
                      </a:r>
                      <a:endParaRPr lang="es-MX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1004849150"/>
                  </a:ext>
                </a:extLst>
              </a:tr>
              <a:tr h="11610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Sex (female)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39 (49.4%)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18 (45%)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0.42a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1562660656"/>
                  </a:ext>
                </a:extLst>
              </a:tr>
              <a:tr h="184358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Age in months (mean, DS)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40 (26.1) 9-156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40.8 (22.9) 12-108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0.84b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4211158036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Primary Site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0.665a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333251729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Right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40 (50.6%)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19 (47.5%)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3107305828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Left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36 (45.6%)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20 (50%)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2461270273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 Bilateral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3 (3.8%)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 (2.5%)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1352296519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Stage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0.301a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1832131196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I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13 (16.5%)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9 (22.5%)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867560834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II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24 (30.4%)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9 (22.5%)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 dirty="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3990771040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III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30 (38%)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15 (37.5%)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1344747356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IV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9 (11.4%)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6 (15%)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1246453286"/>
                  </a:ext>
                </a:extLst>
              </a:tr>
              <a:tr h="1417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V 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3 (3.8%)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 (2.5%)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800">
                        <a:effectLst/>
                        <a:latin typeface="+mn-lt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825034408"/>
                  </a:ext>
                </a:extLst>
              </a:tr>
              <a:tr h="11610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Metastases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21 (26.6%)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15(37.5%)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0.022a**</a:t>
                      </a:r>
                      <a:endParaRPr lang="es-MX" sz="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1397379828"/>
                  </a:ext>
                </a:extLst>
              </a:tr>
              <a:tr h="11610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Unfavorable Histology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3 (3.8%)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+mn-lt"/>
                        </a:rPr>
                        <a:t>1 (2.5%)</a:t>
                      </a:r>
                      <a:endParaRPr lang="es-MX" sz="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effectLst/>
                          <a:latin typeface="+mn-lt"/>
                        </a:rPr>
                        <a:t>0.54a</a:t>
                      </a:r>
                      <a:endParaRPr lang="es-MX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851" marR="47851" marT="23925" marB="23925" anchor="b"/>
                </a:tc>
                <a:extLst>
                  <a:ext uri="{0D108BD9-81ED-4DB2-BD59-A6C34878D82A}">
                    <a16:rowId xmlns:a16="http://schemas.microsoft.com/office/drawing/2014/main" val="517037979"/>
                  </a:ext>
                </a:extLst>
              </a:tr>
            </a:tbl>
          </a:graphicData>
        </a:graphic>
      </p:graphicFrame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4667249" y="1893377"/>
            <a:ext cx="44338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es-MX" altLang="es-MX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Asociación</a:t>
            </a:r>
            <a:r>
              <a:rPr kumimoji="0" lang="es-MX" altLang="es-MX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expresión de </a:t>
            </a:r>
            <a:r>
              <a:rPr kumimoji="0" lang="es-MX" altLang="es-MX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YY1 con las características clínicas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17827" r="6462" b="24590"/>
          <a:stretch/>
        </p:blipFill>
        <p:spPr>
          <a:xfrm>
            <a:off x="324854" y="1623943"/>
            <a:ext cx="4091046" cy="2084539"/>
          </a:xfrm>
          <a:prstGeom prst="rect">
            <a:avLst/>
          </a:prstGeom>
        </p:spPr>
      </p:pic>
      <p:cxnSp>
        <p:nvCxnSpPr>
          <p:cNvPr id="83" name="Conector recto 82"/>
          <p:cNvCxnSpPr/>
          <p:nvPr/>
        </p:nvCxnSpPr>
        <p:spPr>
          <a:xfrm>
            <a:off x="4787077" y="2250668"/>
            <a:ext cx="13523" cy="35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6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50" y="1412875"/>
            <a:ext cx="9048750" cy="532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8 Rectángulo"/>
          <p:cNvSpPr/>
          <p:nvPr/>
        </p:nvSpPr>
        <p:spPr>
          <a:xfrm>
            <a:off x="1751013" y="6167787"/>
            <a:ext cx="7315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100" dirty="0" err="1">
                <a:latin typeface="+mj-lt"/>
              </a:rPr>
              <a:t>Seligson</a:t>
            </a:r>
            <a:r>
              <a:rPr lang="en-US" sz="1100" dirty="0">
                <a:latin typeface="+mj-lt"/>
              </a:rPr>
              <a:t> D,  </a:t>
            </a:r>
            <a:r>
              <a:rPr lang="en-US" sz="1100" i="1" dirty="0">
                <a:latin typeface="+mj-lt"/>
              </a:rPr>
              <a:t>et al</a:t>
            </a:r>
            <a:r>
              <a:rPr lang="en-US" sz="1100" dirty="0">
                <a:latin typeface="+mj-lt"/>
              </a:rPr>
              <a:t>., </a:t>
            </a:r>
            <a:r>
              <a:rPr lang="sv-SE" sz="1100" dirty="0">
                <a:latin typeface="+mj-lt"/>
              </a:rPr>
              <a:t>Int J Oncol. 27(1):131-41, 2005. </a:t>
            </a:r>
            <a:endParaRPr lang="en-US" sz="1100" dirty="0">
              <a:latin typeface="+mj-lt"/>
            </a:endParaRPr>
          </a:p>
          <a:p>
            <a:pPr algn="r">
              <a:defRPr/>
            </a:pPr>
            <a:r>
              <a:rPr lang="es-MX" sz="1100" dirty="0">
                <a:latin typeface="+mj-lt"/>
              </a:rPr>
              <a:t>Huerta-Yepez, </a:t>
            </a:r>
            <a:r>
              <a:rPr lang="es-MX" sz="1100" i="1" dirty="0">
                <a:latin typeface="+mj-lt"/>
              </a:rPr>
              <a:t>et a</a:t>
            </a:r>
            <a:r>
              <a:rPr lang="es-MX" sz="1100" dirty="0">
                <a:latin typeface="+mj-lt"/>
              </a:rPr>
              <a:t>l., </a:t>
            </a:r>
            <a:r>
              <a:rPr lang="es-MX" sz="1100" i="1" dirty="0" err="1">
                <a:latin typeface="+mj-lt"/>
              </a:rPr>
              <a:t>Nitric</a:t>
            </a:r>
            <a:r>
              <a:rPr lang="es-MX" sz="1100" dirty="0">
                <a:latin typeface="+mj-lt"/>
              </a:rPr>
              <a:t> </a:t>
            </a:r>
            <a:r>
              <a:rPr lang="es-MX" sz="1100" i="1" dirty="0">
                <a:latin typeface="+mj-lt"/>
              </a:rPr>
              <a:t>Oxide</a:t>
            </a:r>
            <a:r>
              <a:rPr lang="es-MX" sz="1100" dirty="0">
                <a:latin typeface="+mj-lt"/>
              </a:rPr>
              <a:t>, 20(3):182-94,2009</a:t>
            </a:r>
          </a:p>
          <a:p>
            <a:pPr algn="r">
              <a:defRPr/>
            </a:pPr>
            <a:r>
              <a:rPr lang="es-MX" sz="1100" dirty="0">
                <a:latin typeface="+mj-lt"/>
              </a:rPr>
              <a:t> </a:t>
            </a:r>
            <a:r>
              <a:rPr lang="en-US" sz="1100" dirty="0">
                <a:latin typeface="+mj-lt"/>
              </a:rPr>
              <a:t>Liu H, Schmidt-</a:t>
            </a:r>
            <a:r>
              <a:rPr lang="en-US" sz="1100" dirty="0" err="1">
                <a:latin typeface="+mj-lt"/>
              </a:rPr>
              <a:t>Supprian</a:t>
            </a:r>
            <a:r>
              <a:rPr lang="en-US" sz="1100" dirty="0">
                <a:latin typeface="+mj-lt"/>
              </a:rPr>
              <a:t> </a:t>
            </a:r>
            <a:r>
              <a:rPr lang="en-US" sz="1100" i="1" dirty="0">
                <a:latin typeface="+mj-lt"/>
              </a:rPr>
              <a:t>, et al</a:t>
            </a:r>
            <a:r>
              <a:rPr lang="en-US" sz="1100" dirty="0">
                <a:latin typeface="+mj-lt"/>
              </a:rPr>
              <a:t>., Genes Dev</a:t>
            </a:r>
            <a:r>
              <a:rPr lang="es-MX" sz="1100" dirty="0">
                <a:latin typeface="+mj-lt"/>
              </a:rPr>
              <a:t>15;21(10):1179-89</a:t>
            </a:r>
            <a:r>
              <a:rPr lang="en-US" sz="1100" dirty="0">
                <a:latin typeface="+mj-lt"/>
              </a:rPr>
              <a:t>, 2007</a:t>
            </a:r>
          </a:p>
        </p:txBody>
      </p:sp>
      <p:pic>
        <p:nvPicPr>
          <p:cNvPr id="29699" name="Picture 10" descr="gif ixtlil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1 Título"/>
          <p:cNvSpPr>
            <a:spLocks/>
          </p:cNvSpPr>
          <p:nvPr/>
        </p:nvSpPr>
        <p:spPr bwMode="auto">
          <a:xfrm>
            <a:off x="1900604" y="335757"/>
            <a:ext cx="6084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sz="2000" b="1" dirty="0"/>
              <a:t>Papel de YY1 en </a:t>
            </a:r>
            <a:r>
              <a:rPr lang="es-MX" sz="2000" b="1" dirty="0" err="1"/>
              <a:t>quimiorresistencia</a:t>
            </a:r>
            <a:endParaRPr lang="es-MX" sz="2000" b="1" dirty="0"/>
          </a:p>
        </p:txBody>
      </p:sp>
      <p:graphicFrame>
        <p:nvGraphicFramePr>
          <p:cNvPr id="11" name="10 Diagrama"/>
          <p:cNvGraphicFramePr/>
          <p:nvPr>
            <p:extLst/>
          </p:nvPr>
        </p:nvGraphicFramePr>
        <p:xfrm>
          <a:off x="2091713" y="1772816"/>
          <a:ext cx="5254358" cy="346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Señal de prohibido"/>
          <p:cNvSpPr/>
          <p:nvPr/>
        </p:nvSpPr>
        <p:spPr>
          <a:xfrm>
            <a:off x="4102104" y="3007291"/>
            <a:ext cx="1225550" cy="1400175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07372" y="3357854"/>
            <a:ext cx="4324349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QUIMIOSENSIBILIDAD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476375" y="908050"/>
            <a:ext cx="70564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6042</TotalTime>
  <Words>1045</Words>
  <Application>Microsoft Office PowerPoint</Application>
  <PresentationFormat>Presentación en pantalla (4:3)</PresentationFormat>
  <Paragraphs>210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Berlin Sans FB Demi</vt:lpstr>
      <vt:lpstr>Calibri</vt:lpstr>
      <vt:lpstr>Symbol</vt:lpstr>
      <vt:lpstr>Times New Roman</vt:lpstr>
      <vt:lpstr>Wingdings</vt:lpstr>
      <vt:lpstr>Wingdings 2</vt:lpstr>
      <vt:lpstr>Office Theme</vt:lpstr>
      <vt:lpstr>Prism Project</vt:lpstr>
      <vt:lpstr>Prism 6</vt:lpstr>
      <vt:lpstr>Prism 7</vt:lpstr>
      <vt:lpstr>Presentación de PowerPoint</vt:lpstr>
      <vt:lpstr>Presentación de PowerPoint</vt:lpstr>
      <vt:lpstr>La necesidad de progresar en nuevas alternativas terapéuticas en niños</vt:lpstr>
      <vt:lpstr>Presentación de PowerPoint</vt:lpstr>
      <vt:lpstr>Tratamiento del cáncer en adultos: una nueva 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Ana Belén Tirado</dc:creator>
  <dc:description/>
  <cp:lastModifiedBy>Ana Belén Tirado</cp:lastModifiedBy>
  <cp:revision>431</cp:revision>
  <cp:lastPrinted>2017-01-17T21:02:27Z</cp:lastPrinted>
  <dcterms:created xsi:type="dcterms:W3CDTF">2013-08-28T19:08:08Z</dcterms:created>
  <dcterms:modified xsi:type="dcterms:W3CDTF">2019-04-24T22:22:32Z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