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2"/>
  </p:sldMasterIdLst>
  <p:notesMasterIdLst>
    <p:notesMasterId r:id="rId20"/>
  </p:notesMasterIdLst>
  <p:handoutMasterIdLst>
    <p:handoutMasterId r:id="rId21"/>
  </p:handoutMasterIdLst>
  <p:sldIdLst>
    <p:sldId id="295" r:id="rId3"/>
    <p:sldId id="377" r:id="rId4"/>
    <p:sldId id="375" r:id="rId5"/>
    <p:sldId id="334" r:id="rId6"/>
    <p:sldId id="340" r:id="rId7"/>
    <p:sldId id="335" r:id="rId8"/>
    <p:sldId id="348" r:id="rId9"/>
    <p:sldId id="349" r:id="rId10"/>
    <p:sldId id="351" r:id="rId11"/>
    <p:sldId id="343" r:id="rId12"/>
    <p:sldId id="342" r:id="rId13"/>
    <p:sldId id="369" r:id="rId14"/>
    <p:sldId id="359" r:id="rId15"/>
    <p:sldId id="360" r:id="rId16"/>
    <p:sldId id="353" r:id="rId17"/>
    <p:sldId id="354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E1A7C3-4AC9-4585-B354-A611C8B89568}">
          <p14:sldIdLst>
            <p14:sldId id="295"/>
            <p14:sldId id="377"/>
            <p14:sldId id="375"/>
            <p14:sldId id="334"/>
            <p14:sldId id="340"/>
            <p14:sldId id="335"/>
            <p14:sldId id="348"/>
            <p14:sldId id="349"/>
            <p14:sldId id="351"/>
            <p14:sldId id="343"/>
            <p14:sldId id="342"/>
            <p14:sldId id="369"/>
            <p14:sldId id="359"/>
            <p14:sldId id="360"/>
          </p14:sldIdLst>
        </p14:section>
        <p14:section name="Untitled Section" id="{F070C109-F0CB-4D09-9BDE-6B3A5AD2CEEA}">
          <p14:sldIdLst>
            <p14:sldId id="353"/>
            <p14:sldId id="354"/>
            <p14:sldId id="317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DA6"/>
    <a:srgbClr val="CC0000"/>
    <a:srgbClr val="ED145B"/>
    <a:srgbClr val="FFFFCC"/>
    <a:srgbClr val="0070C0"/>
    <a:srgbClr val="36A3BA"/>
    <a:srgbClr val="F0E71D"/>
    <a:srgbClr val="FF5050"/>
    <a:srgbClr val="5BC9E4"/>
    <a:srgbClr val="65C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87" autoAdjust="0"/>
  </p:normalViewPr>
  <p:slideViewPr>
    <p:cSldViewPr snapToGrid="0">
      <p:cViewPr varScale="1">
        <p:scale>
          <a:sx n="63" d="100"/>
          <a:sy n="63" d="100"/>
        </p:scale>
        <p:origin x="-16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5778"/>
    </p:cViewPr>
  </p:sorter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7/24/2019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7/24/2019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2229-0D24-4416-AFB9-DB257D3126E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09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5F065-D543-4B7C-97D0-E3A01F0F7CC6}" type="slidenum">
              <a:rPr lang="en-US" altLang="es-MX"/>
              <a:pPr/>
              <a:t>12</a:t>
            </a:fld>
            <a:endParaRPr lang="en-US" altLang="es-MX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950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s-MX" sz="900">
                <a:latin typeface="arial" panose="020B0604020202020204" pitchFamily="34" charset="0"/>
                <a:ea typeface="IPAMincho" charset="0"/>
                <a:cs typeface="IPAMincho" charset="0"/>
              </a:rPr>
              <a:t>Actual number of suspected cases of microcephaly by epidemiological week of birth, showing the estimated numbers of definite or highly probable, moderately or somewhat probable, and discarded cases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s-MX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s-MX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s-MX" sz="900">
              <a:latin typeface="arial" panose="020B0604020202020204" pitchFamily="34" charset="0"/>
              <a:ea typeface="IPAMincho" charset="0"/>
              <a:cs typeface="IPA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7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7AAD6B-673A-45A3-BB94-4E29448AC961}" type="slidenum">
              <a:rPr lang="en-US" altLang="es-MX"/>
              <a:pPr/>
              <a:t>13</a:t>
            </a:fld>
            <a:endParaRPr lang="en-US" altLang="es-MX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1363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s-MX" sz="900">
                <a:latin typeface="arial" panose="020B0604020202020204" pitchFamily="34" charset="0"/>
                <a:ea typeface="IPAMincho" charset="0"/>
                <a:cs typeface="IPAMincho" charset="0"/>
              </a:rPr>
              <a:t>Proposed overlap between Zika virus infection, rash during pregnancy, neuroimaging findings, and head size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s-MX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s-MX" sz="900">
                <a:latin typeface="arial" panose="020B0604020202020204" pitchFamily="34" charset="0"/>
                <a:ea typeface="IPAMincho" charset="0"/>
                <a:cs typeface="IPAMincho" charset="0"/>
              </a:rPr>
              <a:t>Note: areas are not drawn to proportion and will vary according to Zika virus incidence in the population. HC=head circumference.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s-MX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s-MX" sz="2000">
              <a:latin typeface="arial" panose="020B0604020202020204" pitchFamily="34" charset="0"/>
              <a:ea typeface="IPAMincho" charset="0"/>
              <a:cs typeface="IPAMincho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s-MX" sz="900">
              <a:latin typeface="arial" panose="020B0604020202020204" pitchFamily="34" charset="0"/>
              <a:ea typeface="IPAMincho" charset="0"/>
              <a:cs typeface="IPA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6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C5281B-9233-44C3-8BD9-065204D56AD1}" type="slidenum">
              <a:rPr lang="en-GB"/>
              <a:pPr/>
              <a:t>17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443D7A-A16B-411B-B407-CC89AA3EC024}" type="slidenum">
              <a:rPr lang="en-GB" sz="1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>
              <a:solidFill>
                <a:srgbClr val="000000"/>
              </a:solidFill>
              <a:latin typeface="Calibri" pitchFamily="32" charset="0"/>
              <a:ea typeface="DejaVu LGC Sans" charset="0"/>
              <a:cs typeface="DejaVu LGC Sans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9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5586C7-6BD6-4B14-A710-EDADAF46058A}" type="slidenum">
              <a:rPr lang="en-GB" sz="1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>
              <a:solidFill>
                <a:srgbClr val="000000"/>
              </a:solidFill>
              <a:latin typeface="Calibri" pitchFamily="32" charset="0"/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6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4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9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10970684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80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86603"/>
            <a:ext cx="10893829" cy="145075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5734"/>
            <a:ext cx="10893828" cy="436304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2400">
                <a:latin typeface="Arial Rounded MT Bold" panose="020F0704030504030204" pitchFamily="34" charset="0"/>
              </a:defRPr>
            </a:lvl2pPr>
            <a:lvl3pPr>
              <a:lnSpc>
                <a:spcPct val="100000"/>
              </a:lnSpc>
              <a:defRPr sz="1800">
                <a:latin typeface="Arial Rounded MT Bold" panose="020F0704030504030204" pitchFamily="34" charset="0"/>
              </a:defRPr>
            </a:lvl3pPr>
            <a:lvl4pPr>
              <a:lnSpc>
                <a:spcPct val="100000"/>
              </a:lnSpc>
              <a:defRPr sz="1800">
                <a:latin typeface="Arial Rounded MT Bold" panose="020F0704030504030204" pitchFamily="34" charset="0"/>
              </a:defRPr>
            </a:lvl4pPr>
            <a:lvl5pPr>
              <a:lnSpc>
                <a:spcPct val="100000"/>
              </a:lnSpc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 cap="none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9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1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4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7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3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ctr">
            <a:noAutofit/>
          </a:bodyPr>
          <a:lstStyle>
            <a:lvl1pPr algn="ctr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0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-50" baseline="0">
          <a:solidFill>
            <a:srgbClr val="C000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85267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rgbClr val="C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103555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s-MX" sz="2400" b="1" dirty="0" smtClean="0">
                <a:solidFill>
                  <a:schemeClr val="tx1"/>
                </a:solidFill>
              </a:rPr>
              <a:t>SIMPOSIO</a:t>
            </a:r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>Enfermedades transmitidas por artrópodos</a:t>
            </a:r>
            <a:endParaRPr lang="es-MX" sz="2400" b="1" dirty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241361" y="2330659"/>
            <a:ext cx="9379832" cy="1978121"/>
          </a:xfrm>
        </p:spPr>
        <p:txBody>
          <a:bodyPr anchor="t">
            <a:noAutofit/>
          </a:bodyPr>
          <a:lstStyle/>
          <a:p>
            <a:pPr algn="ctr"/>
            <a:r>
              <a:rPr lang="es-MX" sz="3200" b="1" dirty="0">
                <a:solidFill>
                  <a:srgbClr val="313DA6"/>
                </a:solidFill>
              </a:rPr>
              <a:t>Panorama global de las </a:t>
            </a:r>
            <a:r>
              <a:rPr lang="es-MX" sz="3200" b="1" dirty="0" err="1">
                <a:solidFill>
                  <a:srgbClr val="313DA6"/>
                </a:solidFill>
              </a:rPr>
              <a:t>arbovirosis</a:t>
            </a:r>
            <a:endParaRPr lang="es-MX" sz="3200" b="1" dirty="0">
              <a:solidFill>
                <a:srgbClr val="313DA6"/>
              </a:solidFill>
              <a:latin typeface="Century Gothic" panose="020B0502020202020204" pitchFamily="34" charset="0"/>
              <a:cs typeface="David" panose="020E0502060401010101" pitchFamily="34" charset="-79"/>
            </a:endParaRPr>
          </a:p>
          <a:p>
            <a:endParaRPr lang="es-MX" b="1" dirty="0">
              <a:solidFill>
                <a:srgbClr val="313DA6"/>
              </a:solidFill>
              <a:latin typeface="Century Gothic" panose="020B0502020202020204" pitchFamily="34" charset="0"/>
              <a:cs typeface="David" panose="020E0502060401010101" pitchFamily="34" charset="-79"/>
            </a:endParaRPr>
          </a:p>
          <a:p>
            <a:r>
              <a:rPr lang="es-MX" b="1" cap="none" dirty="0" smtClean="0">
                <a:solidFill>
                  <a:srgbClr val="CC0000"/>
                </a:solidFill>
                <a:latin typeface="Century Gothic" panose="020B0502020202020204" pitchFamily="34" charset="0"/>
                <a:cs typeface="David" panose="020E0502060401010101" pitchFamily="34" charset="-79"/>
              </a:rPr>
              <a:t>Dr</a:t>
            </a:r>
            <a:r>
              <a:rPr lang="es-MX" b="1" cap="none" dirty="0">
                <a:solidFill>
                  <a:srgbClr val="CC0000"/>
                </a:solidFill>
                <a:latin typeface="Century Gothic" panose="020B0502020202020204" pitchFamily="34" charset="0"/>
                <a:cs typeface="David" panose="020E0502060401010101" pitchFamily="34" charset="-79"/>
              </a:rPr>
              <a:t>. Javier </a:t>
            </a:r>
            <a:r>
              <a:rPr lang="es-MX" b="1" cap="none" dirty="0" smtClean="0">
                <a:solidFill>
                  <a:srgbClr val="CC0000"/>
                </a:solidFill>
                <a:latin typeface="Century Gothic" panose="020B0502020202020204" pitchFamily="34" charset="0"/>
                <a:cs typeface="David" panose="020E0502060401010101" pitchFamily="34" charset="-79"/>
              </a:rPr>
              <a:t>Mancilla Ramírez</a:t>
            </a:r>
            <a:endParaRPr lang="es-MX" b="1" cap="none" dirty="0">
              <a:solidFill>
                <a:srgbClr val="CC0000"/>
              </a:solidFill>
              <a:latin typeface="Century Gothic" panose="020B0502020202020204" pitchFamily="34" charset="0"/>
              <a:cs typeface="David" panose="020E0502060401010101" pitchFamily="34" charset="-79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53951" y="4287340"/>
            <a:ext cx="9738049" cy="1938992"/>
            <a:chOff x="2453951" y="4398180"/>
            <a:chExt cx="9738049" cy="1938992"/>
          </a:xfrm>
        </p:grpSpPr>
        <p:sp>
          <p:nvSpPr>
            <p:cNvPr id="22" name="Rectangle 21"/>
            <p:cNvSpPr/>
            <p:nvPr/>
          </p:nvSpPr>
          <p:spPr>
            <a:xfrm>
              <a:off x="9703838" y="5486400"/>
              <a:ext cx="2488162" cy="850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53951" y="4398180"/>
              <a:ext cx="919409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MX" sz="2000" b="1" dirty="0">
                  <a:latin typeface="Century Gothic" panose="020B0502020202020204" pitchFamily="34" charset="0"/>
                </a:rPr>
                <a:t>Académico Titular, Academia Nacional de Medicina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MX" sz="2000" b="1" dirty="0" smtClean="0">
                  <a:latin typeface="Century Gothic" panose="020B0502020202020204" pitchFamily="34" charset="0"/>
                </a:rPr>
                <a:t>Académico </a:t>
              </a:r>
              <a:r>
                <a:rPr lang="es-MX" sz="2000" b="1" dirty="0">
                  <a:latin typeface="Century Gothic" panose="020B0502020202020204" pitchFamily="34" charset="0"/>
                </a:rPr>
                <a:t>Titular, P</a:t>
              </a:r>
              <a:r>
                <a:rPr lang="es-MX" sz="2000" b="1" dirty="0" smtClean="0">
                  <a:latin typeface="Century Gothic" panose="020B0502020202020204" pitchFamily="34" charset="0"/>
                </a:rPr>
                <a:t>residente</a:t>
              </a:r>
              <a:r>
                <a:rPr lang="es-MX" sz="2000" b="1" dirty="0">
                  <a:latin typeface="Century Gothic" panose="020B0502020202020204" pitchFamily="34" charset="0"/>
                </a:rPr>
                <a:t>, Academia Mexicana de </a:t>
              </a:r>
              <a:r>
                <a:rPr lang="es-MX" sz="2000" b="1" dirty="0" smtClean="0">
                  <a:latin typeface="Century Gothic" panose="020B0502020202020204" pitchFamily="34" charset="0"/>
                </a:rPr>
                <a:t>Pediatría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MX" sz="2000" b="1" dirty="0" smtClean="0">
                  <a:latin typeface="Century Gothic" panose="020B0502020202020204" pitchFamily="34" charset="0"/>
                </a:rPr>
                <a:t>Académico correspondiente, Real Academia de Doctores de España</a:t>
              </a:r>
              <a:endParaRPr lang="es-MX" sz="2000" b="1" dirty="0">
                <a:latin typeface="Century Gothic" panose="020B0502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MX" sz="2000" b="1" dirty="0" smtClean="0">
                  <a:latin typeface="Century Gothic" panose="020B0502020202020204" pitchFamily="34" charset="0"/>
                </a:rPr>
                <a:t>Jefe de Investigación, </a:t>
              </a:r>
              <a:r>
                <a:rPr lang="es-MX" sz="2000" b="1" dirty="0">
                  <a:latin typeface="Century Gothic" panose="020B0502020202020204" pitchFamily="34" charset="0"/>
                </a:rPr>
                <a:t>Hospital de la </a:t>
              </a:r>
              <a:r>
                <a:rPr lang="es-MX" sz="2000" b="1" dirty="0" smtClean="0">
                  <a:latin typeface="Century Gothic" panose="020B0502020202020204" pitchFamily="34" charset="0"/>
                </a:rPr>
                <a:t>Mujer, Secretaría de Salud</a:t>
              </a:r>
              <a:endParaRPr lang="es-MX" sz="2000" b="1" dirty="0">
                <a:latin typeface="Century Gothic" panose="020B0502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MX" sz="2000" b="1" dirty="0">
                  <a:latin typeface="Century Gothic" panose="020B0502020202020204" pitchFamily="34" charset="0"/>
                </a:rPr>
                <a:t>Coordinador de Especialidades Médicas, </a:t>
              </a:r>
              <a:r>
                <a:rPr lang="es-MX" sz="2000" b="1" dirty="0" smtClean="0">
                  <a:latin typeface="Century Gothic" panose="020B0502020202020204" pitchFamily="34" charset="0"/>
                </a:rPr>
                <a:t>ESM-IPN</a:t>
              </a:r>
              <a:endParaRPr lang="es-MX" sz="20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Imagen 9">
            <a:extLst>
              <a:ext uri="{FF2B5EF4-FFF2-40B4-BE49-F238E27FC236}">
                <a16:creationId xmlns="" xmlns:a16="http://schemas.microsoft.com/office/drawing/2014/main" id="{B1713802-4CF4-487F-BEB0-AEE9A382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50" y="3994820"/>
            <a:ext cx="1993392" cy="20360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0" y="2065261"/>
            <a:ext cx="1516512" cy="1531753"/>
          </a:xfrm>
          <a:prstGeom prst="rect">
            <a:avLst/>
          </a:prstGeom>
        </p:spPr>
      </p:pic>
      <p:sp>
        <p:nvSpPr>
          <p:cNvPr id="14" name="CuadroTexto 9"/>
          <p:cNvSpPr txBox="1"/>
          <p:nvPr/>
        </p:nvSpPr>
        <p:spPr>
          <a:xfrm>
            <a:off x="1638578" y="6408263"/>
            <a:ext cx="911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24 de julio de 2019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43621"/>
            <a:ext cx="12192000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48" y="175767"/>
            <a:ext cx="5230091" cy="1450757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Distribución mundial </a:t>
            </a:r>
            <a:r>
              <a:rPr lang="es-ES" b="1" dirty="0" smtClean="0">
                <a:solidFill>
                  <a:srgbClr val="002060"/>
                </a:solidFill>
              </a:rPr>
              <a:t>de </a:t>
            </a:r>
            <a:r>
              <a:rPr lang="es-ES" b="1" dirty="0" err="1" smtClean="0">
                <a:solidFill>
                  <a:srgbClr val="002060"/>
                </a:solidFill>
              </a:rPr>
              <a:t>Zika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44520" y="6506963"/>
            <a:ext cx="7558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http://apps.who.int/iris/bitstream/10665/254507/1/zikasitrep2Feb17-eng.pdf?ua=1</a:t>
            </a:r>
          </a:p>
        </p:txBody>
      </p:sp>
    </p:spTree>
    <p:extLst>
      <p:ext uri="{BB962C8B-B14F-4D97-AF65-F5344CB8AC3E}">
        <p14:creationId xmlns:p14="http://schemas.microsoft.com/office/powerpoint/2010/main" val="36731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449" y="286603"/>
            <a:ext cx="8547179" cy="1450757"/>
          </a:xfrm>
        </p:spPr>
        <p:txBody>
          <a:bodyPr anchor="ctr"/>
          <a:lstStyle/>
          <a:p>
            <a:r>
              <a:rPr lang="en-US" dirty="0" err="1"/>
              <a:t>Microcefalia</a:t>
            </a:r>
            <a:r>
              <a:rPr lang="en-US" dirty="0"/>
              <a:t> </a:t>
            </a:r>
            <a:r>
              <a:rPr lang="en-US" dirty="0" err="1"/>
              <a:t>asociada</a:t>
            </a:r>
            <a:r>
              <a:rPr lang="en-US" dirty="0"/>
              <a:t> a </a:t>
            </a:r>
            <a:r>
              <a:rPr lang="en-US" dirty="0" err="1"/>
              <a:t>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84" y="1736266"/>
            <a:ext cx="5924743" cy="4580885"/>
          </a:xfrm>
          <a:noFill/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s-ES" sz="3500" dirty="0">
                <a:solidFill>
                  <a:srgbClr val="C00000"/>
                </a:solidFill>
              </a:rPr>
              <a:t>Antes del brote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/>
                </a:solidFill>
              </a:rPr>
              <a:t>&lt;200 casos/año de microcefalia en Brasil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C00000"/>
                </a:solidFill>
              </a:rPr>
              <a:t>Noviembre</a:t>
            </a:r>
            <a:r>
              <a:rPr lang="en-US" sz="3200" dirty="0">
                <a:solidFill>
                  <a:srgbClr val="C00000"/>
                </a:solidFill>
              </a:rPr>
              <a:t> 2015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/>
                </a:solidFill>
              </a:rPr>
              <a:t>Informes de aumento en ciertos Estados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/>
                </a:solidFill>
              </a:rPr>
              <a:t>ZIKV encontrado en líquido amniótico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C00000"/>
                </a:solidFill>
              </a:rPr>
              <a:t>Febrero</a:t>
            </a:r>
            <a:r>
              <a:rPr lang="en-US" sz="3200" dirty="0">
                <a:solidFill>
                  <a:srgbClr val="C00000"/>
                </a:solidFill>
              </a:rPr>
              <a:t> 2016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OMS </a:t>
            </a:r>
            <a:r>
              <a:rPr lang="en-US" sz="3200" dirty="0" err="1">
                <a:solidFill>
                  <a:schemeClr val="tx1"/>
                </a:solidFill>
              </a:rPr>
              <a:t>anuncia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s-ES" sz="3200" dirty="0">
                <a:solidFill>
                  <a:schemeClr val="tx1"/>
                </a:solidFill>
              </a:rPr>
              <a:t>emergencia de salud pública internacional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500" dirty="0" err="1">
                <a:solidFill>
                  <a:srgbClr val="C00000"/>
                </a:solidFill>
              </a:rPr>
              <a:t>Dudas</a:t>
            </a:r>
            <a:r>
              <a:rPr lang="en-US" sz="3500" dirty="0">
                <a:solidFill>
                  <a:srgbClr val="C00000"/>
                </a:solidFill>
              </a:rPr>
              <a:t>: </a:t>
            </a:r>
            <a:r>
              <a:rPr lang="es-ES" sz="3500" dirty="0">
                <a:solidFill>
                  <a:srgbClr val="C00000"/>
                </a:solidFill>
              </a:rPr>
              <a:t>¿Sobre-notificación de casos?</a:t>
            </a:r>
            <a:endParaRPr lang="en-US" sz="35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/>
                </a:solidFill>
              </a:rPr>
              <a:t>Descripción clínica y virológica de </a:t>
            </a:r>
            <a:r>
              <a:rPr lang="es-ES" sz="3200" dirty="0" err="1">
                <a:solidFill>
                  <a:schemeClr val="tx1"/>
                </a:solidFill>
              </a:rPr>
              <a:t>Zika</a:t>
            </a:r>
            <a:r>
              <a:rPr lang="es-ES" sz="3200" dirty="0">
                <a:solidFill>
                  <a:schemeClr val="tx1"/>
                </a:solidFill>
              </a:rPr>
              <a:t> en fetos con microcefalia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&gt;3,000 </a:t>
            </a:r>
            <a:r>
              <a:rPr lang="es-ES" sz="3200" dirty="0">
                <a:solidFill>
                  <a:schemeClr val="tx1"/>
                </a:solidFill>
              </a:rPr>
              <a:t>casos de microcefalia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solidFill>
                  <a:schemeClr val="tx1"/>
                </a:solidFill>
              </a:rPr>
              <a:t>       no debida a causas no-infecciosas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804" y="6452765"/>
            <a:ext cx="10907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http://www.paho.org/hq/index.php?option=com_docman&amp;task=doc_view&amp;Itemid=270&amp;gid=33296&amp;lang=en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238"/>
            <a:ext cx="4572000" cy="4488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" y="126118"/>
            <a:ext cx="305562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5653089" y="79375"/>
            <a:ext cx="887079" cy="30995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MX"/>
              <a:t>Figure 2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0113" y="6477001"/>
            <a:ext cx="10280341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s-MX" dirty="0">
                <a:solidFill>
                  <a:schemeClr val="bg1"/>
                </a:solidFill>
              </a:rPr>
              <a:t>Fuente: </a:t>
            </a:r>
            <a:r>
              <a:rPr lang="en-US" altLang="es-MX" dirty="0" err="1">
                <a:solidFill>
                  <a:schemeClr val="bg1"/>
                </a:solidFill>
              </a:rPr>
              <a:t>Secretaría</a:t>
            </a:r>
            <a:r>
              <a:rPr lang="en-US" altLang="es-MX" dirty="0">
                <a:solidFill>
                  <a:schemeClr val="bg1"/>
                </a:solidFill>
              </a:rPr>
              <a:t> de </a:t>
            </a:r>
            <a:r>
              <a:rPr lang="en-US" altLang="es-MX" dirty="0" err="1">
                <a:solidFill>
                  <a:schemeClr val="bg1"/>
                </a:solidFill>
              </a:rPr>
              <a:t>Salud</a:t>
            </a:r>
            <a:r>
              <a:rPr lang="en-US" altLang="es-MX" dirty="0">
                <a:solidFill>
                  <a:schemeClr val="bg1"/>
                </a:solidFill>
              </a:rPr>
              <a:t>, México, Julio 2016; http://www.epidemiologia.salud.gob.mx/dgae/avisos/zika.html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5799" y="286603"/>
            <a:ext cx="10893829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C0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s-MX" dirty="0" err="1"/>
              <a:t>Casos</a:t>
            </a:r>
            <a:r>
              <a:rPr lang="en-US" altLang="es-MX" dirty="0"/>
              <a:t> de </a:t>
            </a:r>
            <a:r>
              <a:rPr lang="en-US" altLang="es-MX" dirty="0" err="1"/>
              <a:t>microcefalia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México, 2010-2016</a:t>
            </a:r>
            <a:br>
              <a:rPr lang="en-US" altLang="es-MX" dirty="0"/>
            </a:br>
            <a:r>
              <a:rPr lang="en-US" altLang="es-MX" sz="2800" dirty="0">
                <a:solidFill>
                  <a:srgbClr val="002060"/>
                </a:solidFill>
              </a:rPr>
              <a:t>sin </a:t>
            </a:r>
            <a:r>
              <a:rPr lang="en-US" altLang="es-MX" sz="2800" dirty="0" err="1">
                <a:solidFill>
                  <a:srgbClr val="002060"/>
                </a:solidFill>
              </a:rPr>
              <a:t>evidencia</a:t>
            </a:r>
            <a:r>
              <a:rPr lang="en-US" altLang="es-MX" sz="2800" dirty="0">
                <a:solidFill>
                  <a:srgbClr val="002060"/>
                </a:solidFill>
              </a:rPr>
              <a:t> de </a:t>
            </a:r>
            <a:r>
              <a:rPr lang="en-US" altLang="es-MX" sz="2800" dirty="0" err="1">
                <a:solidFill>
                  <a:srgbClr val="002060"/>
                </a:solidFill>
              </a:rPr>
              <a:t>asociación</a:t>
            </a:r>
            <a:r>
              <a:rPr lang="en-US" altLang="es-MX" sz="2800" dirty="0">
                <a:solidFill>
                  <a:srgbClr val="002060"/>
                </a:solidFill>
              </a:rPr>
              <a:t> con </a:t>
            </a:r>
            <a:r>
              <a:rPr lang="en-US" altLang="es-MX" sz="2800" dirty="0" err="1">
                <a:solidFill>
                  <a:srgbClr val="002060"/>
                </a:solidFill>
              </a:rPr>
              <a:t>Zika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944589"/>
            <a:ext cx="8080582" cy="4092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1026" y="2952094"/>
            <a:ext cx="3209305" cy="295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MÉXICO</a:t>
            </a:r>
            <a:endParaRPr lang="es-ES" sz="1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1600" dirty="0">
                <a:latin typeface="Arial Rounded MT Bold" panose="020F0704030504030204" pitchFamily="34" charset="0"/>
              </a:rPr>
              <a:t>Dengue en 2018	          </a:t>
            </a:r>
            <a:r>
              <a:rPr lang="es-ES" sz="1600" dirty="0" smtClean="0">
                <a:latin typeface="Arial Rounded MT Bold" panose="020F0704030504030204" pitchFamily="34" charset="0"/>
              </a:rPr>
              <a:t>12,706</a:t>
            </a:r>
          </a:p>
          <a:p>
            <a:pPr>
              <a:spcAft>
                <a:spcPts val="600"/>
              </a:spcAft>
            </a:pPr>
            <a:r>
              <a:rPr lang="es-ES" sz="1600" dirty="0" smtClean="0">
                <a:latin typeface="Arial Rounded MT Bold" panose="020F0704030504030204" pitchFamily="34" charset="0"/>
              </a:rPr>
              <a:t>Muertes			45</a:t>
            </a:r>
            <a:endParaRPr lang="es-ES" sz="1600" dirty="0">
              <a:latin typeface="Arial Rounded MT Bold" panose="020F0704030504030204" pitchFamily="34" charset="0"/>
            </a:endParaRPr>
          </a:p>
          <a:p>
            <a:pPr>
              <a:spcAft>
                <a:spcPts val="600"/>
              </a:spcAft>
            </a:pPr>
            <a:endParaRPr lang="es-ES" sz="1600" dirty="0" smtClean="0">
              <a:latin typeface="Arial Rounded MT Bold" panose="020F07040305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1600" dirty="0" smtClean="0">
                <a:latin typeface="Arial Rounded MT Bold" panose="020F0704030504030204" pitchFamily="34" charset="0"/>
              </a:rPr>
              <a:t>Casos </a:t>
            </a:r>
            <a:r>
              <a:rPr lang="es-ES" sz="1600" dirty="0">
                <a:latin typeface="Arial Rounded MT Bold" panose="020F0704030504030204" pitchFamily="34" charset="0"/>
              </a:rPr>
              <a:t>Confirmados </a:t>
            </a:r>
            <a:r>
              <a:rPr lang="es-ES" sz="1600" dirty="0" smtClean="0">
                <a:latin typeface="Arial Rounded MT Bold" panose="020F0704030504030204" pitchFamily="34" charset="0"/>
              </a:rPr>
              <a:t>2015-2018</a:t>
            </a:r>
          </a:p>
          <a:p>
            <a:pPr>
              <a:spcAft>
                <a:spcPts val="600"/>
              </a:spcAft>
            </a:pPr>
            <a:r>
              <a:rPr lang="es-ES" sz="1600" dirty="0" smtClean="0">
                <a:latin typeface="Arial Rounded MT Bold" panose="020F0704030504030204" pitchFamily="34" charset="0"/>
              </a:rPr>
              <a:t>Autóctonos </a:t>
            </a:r>
            <a:r>
              <a:rPr lang="es-ES" sz="1600" dirty="0">
                <a:latin typeface="Arial Rounded MT Bold" panose="020F0704030504030204" pitchFamily="34" charset="0"/>
              </a:rPr>
              <a:t>de </a:t>
            </a:r>
            <a:r>
              <a:rPr lang="es-ES" sz="1600" b="1" dirty="0" err="1" smtClean="0">
                <a:latin typeface="Arial Rounded MT Bold" panose="020F0704030504030204" pitchFamily="34" charset="0"/>
              </a:rPr>
              <a:t>Zika</a:t>
            </a:r>
            <a:r>
              <a:rPr lang="es-ES" sz="1600" dirty="0" smtClean="0">
                <a:latin typeface="Arial Rounded MT Bold" panose="020F0704030504030204" pitchFamily="34" charset="0"/>
              </a:rPr>
              <a:t>	         </a:t>
            </a:r>
            <a:r>
              <a:rPr lang="es-ES" sz="1600" dirty="0" smtClean="0">
                <a:latin typeface="Arial Rounded MT Bold" panose="020F0704030504030204" pitchFamily="34" charset="0"/>
              </a:rPr>
              <a:t>12,794</a:t>
            </a:r>
          </a:p>
          <a:p>
            <a:pPr>
              <a:spcAft>
                <a:spcPts val="600"/>
              </a:spcAft>
            </a:pPr>
            <a:endParaRPr lang="es-ES" sz="1600" dirty="0" smtClean="0">
              <a:latin typeface="Arial Rounded MT Bold" panose="020F07040305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1600" dirty="0" smtClean="0">
                <a:latin typeface="Arial Rounded MT Bold" panose="020F0704030504030204" pitchFamily="34" charset="0"/>
              </a:rPr>
              <a:t>Julio 2019		33</a:t>
            </a:r>
            <a:endParaRPr lang="es-ES" sz="1600" dirty="0">
              <a:latin typeface="Arial Rounded MT Bold" panose="020F07040305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dirty="0">
                <a:latin typeface="Arial Rounded MT Bold" panose="020F0704030504030204" pitchFamily="34" charset="0"/>
              </a:rPr>
              <a:t>Embarazadas </a:t>
            </a:r>
            <a:r>
              <a:rPr lang="es-ES" dirty="0" smtClean="0">
                <a:latin typeface="Arial Rounded MT Bold" panose="020F0704030504030204" pitchFamily="34" charset="0"/>
              </a:rPr>
              <a:t>		  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endParaRPr lang="en-US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182550" y="3151761"/>
            <a:ext cx="905050" cy="554477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36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5653089" y="79375"/>
            <a:ext cx="887079" cy="30995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s-MX"/>
              <a:t>Figure 3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76500" y="6477001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s-MX" dirty="0" err="1">
                <a:solidFill>
                  <a:schemeClr val="bg1"/>
                </a:solidFill>
              </a:rPr>
              <a:t>França</a:t>
            </a:r>
            <a:r>
              <a:rPr lang="en-US" altLang="es-MX" dirty="0">
                <a:solidFill>
                  <a:schemeClr val="bg1"/>
                </a:solidFill>
              </a:rPr>
              <a:t> GVA, </a:t>
            </a:r>
            <a:r>
              <a:rPr lang="en-US" altLang="es-MX" i="1" dirty="0">
                <a:solidFill>
                  <a:schemeClr val="bg1"/>
                </a:solidFill>
              </a:rPr>
              <a:t>et al. </a:t>
            </a:r>
            <a:r>
              <a:rPr lang="en-US" altLang="es-MX" dirty="0">
                <a:solidFill>
                  <a:schemeClr val="bg1"/>
                </a:solidFill>
              </a:rPr>
              <a:t>The Lancet 2016; 388(10047):891-7. DOI: 10.1016/S0140-6736(16)30902-3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513341" y="2303487"/>
            <a:ext cx="4908909" cy="3322396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traslape entre la infección por </a:t>
            </a:r>
            <a:r>
              <a:rPr lang="es-MX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exantema en el embarazo, </a:t>
            </a:r>
            <a:r>
              <a:rPr lang="es-MX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neuroimagen</a:t>
            </a: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calcificaciones y tamaño de la cabeza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áreas varían según la incidencia de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población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 = perímetro cefálico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1065"/>
          <a:stretch/>
        </p:blipFill>
        <p:spPr>
          <a:xfrm>
            <a:off x="296214" y="420329"/>
            <a:ext cx="6070971" cy="5872277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5937161" y="389333"/>
            <a:ext cx="5910217" cy="180566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C0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s-MX" sz="3200" b="1" dirty="0" err="1"/>
              <a:t>Síndrome</a:t>
            </a:r>
            <a:r>
              <a:rPr lang="en-US" altLang="es-MX" sz="3200" b="1" dirty="0"/>
              <a:t> </a:t>
            </a:r>
            <a:r>
              <a:rPr lang="en-US" altLang="es-MX" sz="3200" b="1" dirty="0" err="1"/>
              <a:t>congénito</a:t>
            </a:r>
            <a:r>
              <a:rPr lang="en-US" altLang="es-MX" sz="3200" b="1" dirty="0"/>
              <a:t> del virus </a:t>
            </a:r>
            <a:r>
              <a:rPr lang="en-US" altLang="es-MX" sz="3200" b="1" dirty="0" err="1"/>
              <a:t>Zika</a:t>
            </a:r>
            <a:r>
              <a:rPr lang="en-US" altLang="es-MX" sz="3200" b="1" dirty="0"/>
              <a:t> </a:t>
            </a:r>
            <a:r>
              <a:rPr lang="en-US" altLang="es-MX" sz="3200" b="1" dirty="0" err="1"/>
              <a:t>en</a:t>
            </a:r>
            <a:r>
              <a:rPr lang="en-US" altLang="es-MX" sz="3200" b="1" dirty="0"/>
              <a:t> </a:t>
            </a:r>
            <a:r>
              <a:rPr lang="en-US" altLang="es-MX" sz="3200" b="1" dirty="0" err="1"/>
              <a:t>Brasil</a:t>
            </a:r>
            <a:endParaRPr lang="es-MX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0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" y="1523842"/>
            <a:ext cx="4000500" cy="252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La cepa brasileña del virus </a:t>
            </a:r>
            <a:r>
              <a:rPr lang="es-ES" dirty="0" err="1"/>
              <a:t>Zika</a:t>
            </a:r>
            <a:r>
              <a:rPr lang="es-ES" dirty="0"/>
              <a:t> causa defectos de nacimiento en modelos experimentales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1804" y="6452765"/>
            <a:ext cx="10907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Cugolla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FR,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Nature. June 9, 2016; 534:2677-71.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doi:10.1038/nature18296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845"/>
          <a:stretch/>
        </p:blipFill>
        <p:spPr>
          <a:xfrm>
            <a:off x="338613" y="4082535"/>
            <a:ext cx="2846070" cy="2219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9353" y="1838810"/>
            <a:ext cx="7435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lphaLcPeriod"/>
            </a:pPr>
            <a:r>
              <a:rPr lang="en-US" sz="2000" dirty="0" err="1">
                <a:latin typeface="Arial Rounded MT Bold" panose="020F0704030504030204" pitchFamily="34" charset="0"/>
              </a:rPr>
              <a:t>Zika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causó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retardo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en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crecimiento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intra-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uterino</a:t>
            </a:r>
            <a:endParaRPr lang="en-US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lphaLcPeriod"/>
            </a:pPr>
            <a:r>
              <a:rPr lang="en-US" sz="2000" dirty="0">
                <a:latin typeface="Arial Rounded MT Bold" panose="020F0704030504030204" pitchFamily="34" charset="0"/>
              </a:rPr>
              <a:t>Los </a:t>
            </a:r>
            <a:r>
              <a:rPr lang="en-US" sz="2000" dirty="0" err="1">
                <a:latin typeface="Arial Rounded MT Bold" panose="020F0704030504030204" pitchFamily="34" charset="0"/>
              </a:rPr>
              <a:t>fetos</a:t>
            </a:r>
            <a:r>
              <a:rPr lang="en-US" sz="2000" dirty="0">
                <a:latin typeface="Arial Rounded MT Bold" panose="020F0704030504030204" pitchFamily="34" charset="0"/>
              </a:rPr>
              <a:t> SJL </a:t>
            </a:r>
            <a:r>
              <a:rPr lang="en-US" sz="2000" dirty="0" err="1">
                <a:latin typeface="Arial Rounded MT Bold" panose="020F0704030504030204" pitchFamily="34" charset="0"/>
              </a:rPr>
              <a:t>infectados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desarrollaron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microcefalia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AutoNum type="alphaLcPeriod"/>
            </a:pPr>
            <a:r>
              <a:rPr lang="en-US" sz="2000" dirty="0">
                <a:latin typeface="Arial Rounded MT Bold" panose="020F0704030504030204" pitchFamily="34" charset="0"/>
              </a:rPr>
              <a:t>Se </a:t>
            </a:r>
            <a:r>
              <a:rPr lang="en-US" sz="2000" dirty="0" err="1">
                <a:latin typeface="Arial Rounded MT Bold" panose="020F0704030504030204" pitchFamily="34" charset="0"/>
              </a:rPr>
              <a:t>observó</a:t>
            </a:r>
            <a:r>
              <a:rPr lang="en-US" sz="2000" dirty="0">
                <a:latin typeface="Arial Rounded MT Bold" panose="020F0704030504030204" pitchFamily="34" charset="0"/>
              </a:rPr>
              <a:t> mayor </a:t>
            </a:r>
            <a:r>
              <a:rPr lang="en-US" sz="2000" dirty="0" err="1">
                <a:latin typeface="Arial Rounded MT Bold" panose="020F0704030504030204" pitchFamily="34" charset="0"/>
              </a:rPr>
              <a:t>número</a:t>
            </a:r>
            <a:r>
              <a:rPr lang="en-US" sz="2000" dirty="0">
                <a:latin typeface="Arial Rounded MT Bold" panose="020F0704030504030204" pitchFamily="34" charset="0"/>
              </a:rPr>
              <a:t> de </a:t>
            </a:r>
            <a:r>
              <a:rPr lang="en-US" sz="2000" dirty="0" err="1">
                <a:latin typeface="Arial Rounded MT Bold" panose="020F0704030504030204" pitchFamily="34" charset="0"/>
              </a:rPr>
              <a:t>partículas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virales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en</a:t>
            </a:r>
            <a:r>
              <a:rPr lang="en-US" sz="2000" dirty="0">
                <a:latin typeface="Arial Rounded MT Bold" panose="020F0704030504030204" pitchFamily="34" charset="0"/>
              </a:rPr>
              <a:t> el </a:t>
            </a:r>
            <a:r>
              <a:rPr lang="en-US" sz="2000" dirty="0" err="1">
                <a:latin typeface="Arial Rounded MT Bold" panose="020F0704030504030204" pitchFamily="34" charset="0"/>
              </a:rPr>
              <a:t>cerebro</a:t>
            </a:r>
            <a:r>
              <a:rPr lang="en-US" sz="2000" dirty="0">
                <a:latin typeface="Arial Rounded MT Bold" panose="020F0704030504030204" pitchFamily="34" charset="0"/>
              </a:rPr>
              <a:t>, lo </a:t>
            </a:r>
            <a:r>
              <a:rPr lang="en-US" sz="2000" dirty="0" err="1">
                <a:latin typeface="Arial Rounded MT Bold" panose="020F0704030504030204" pitchFamily="34" charset="0"/>
              </a:rPr>
              <a:t>cual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demuestra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neurotropismo</a:t>
            </a:r>
            <a:r>
              <a:rPr lang="en-US" sz="2000" dirty="0">
                <a:latin typeface="Arial Rounded MT Bold" panose="020F0704030504030204" pitchFamily="34" charset="0"/>
              </a:rPr>
              <a:t> de </a:t>
            </a:r>
            <a:r>
              <a:rPr lang="en-US" sz="2000" dirty="0" err="1">
                <a:latin typeface="Arial Rounded MT Bold" panose="020F0704030504030204" pitchFamily="34" charset="0"/>
              </a:rPr>
              <a:t>Zika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522" y="3692863"/>
            <a:ext cx="8740140" cy="26289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51422" y="4827743"/>
            <a:ext cx="1883242" cy="729575"/>
          </a:xfrm>
          <a:prstGeom prst="ellipse">
            <a:avLst/>
          </a:prstGeom>
          <a:noFill/>
          <a:ln>
            <a:solidFill>
              <a:srgbClr val="ED1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Zika</a:t>
            </a:r>
            <a:r>
              <a:rPr lang="en-US" dirty="0"/>
              <a:t> reduce la </a:t>
            </a:r>
            <a:r>
              <a:rPr lang="en-US" dirty="0" err="1"/>
              <a:t>corteza</a:t>
            </a:r>
            <a:r>
              <a:rPr lang="en-US" dirty="0"/>
              <a:t> cerebral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ratones</a:t>
            </a:r>
            <a:r>
              <a:rPr lang="en-US" dirty="0"/>
              <a:t> SJL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64" y="1957666"/>
            <a:ext cx="9302496" cy="3189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804" y="6452765"/>
            <a:ext cx="10907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Cugolla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FR,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Nature. June 9, 2016; 534:2677-71.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doi:10.1038/nature18296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552" y="5390586"/>
            <a:ext cx="8942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en-US" sz="2800" dirty="0" err="1">
                <a:latin typeface="Arial Rounded MT Bold" panose="020F0704030504030204" pitchFamily="34" charset="0"/>
              </a:rPr>
              <a:t>Zika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causó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malformaciones</a:t>
            </a: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oculares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en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los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fetos</a:t>
            </a:r>
            <a:r>
              <a:rPr lang="en-US" sz="2800" dirty="0">
                <a:latin typeface="Arial Rounded MT Bold" panose="020F0704030504030204" pitchFamily="34" charset="0"/>
              </a:rPr>
              <a:t> SJL </a:t>
            </a:r>
            <a:r>
              <a:rPr lang="en-US" sz="2800" dirty="0" err="1">
                <a:latin typeface="Arial Rounded MT Bold" panose="020F0704030504030204" pitchFamily="34" charset="0"/>
              </a:rPr>
              <a:t>infectados</a:t>
            </a:r>
            <a:r>
              <a:rPr lang="en-US" sz="2800" dirty="0">
                <a:latin typeface="Arial Rounded MT Bold" panose="020F0704030504030204" pitchFamily="34" charset="0"/>
              </a:rPr>
              <a:t>, </a:t>
            </a:r>
            <a:r>
              <a:rPr lang="en-US" sz="2800" dirty="0" err="1">
                <a:latin typeface="Arial Rounded MT Bold" panose="020F0704030504030204" pitchFamily="34" charset="0"/>
              </a:rPr>
              <a:t>similares</a:t>
            </a:r>
            <a:r>
              <a:rPr lang="en-US" sz="2800" dirty="0">
                <a:latin typeface="Arial Rounded MT Bold" panose="020F0704030504030204" pitchFamily="34" charset="0"/>
              </a:rPr>
              <a:t> a las </a:t>
            </a:r>
            <a:r>
              <a:rPr lang="en-US" sz="2800" dirty="0" err="1">
                <a:latin typeface="Arial Rounded MT Bold" panose="020F0704030504030204" pitchFamily="34" charset="0"/>
              </a:rPr>
              <a:t>observadas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en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humanos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1804" y="6452765"/>
            <a:ext cx="10907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Mlakar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2016; 374:951-8. DOI: 10.1056/NEJMoa1600651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12" y="92796"/>
            <a:ext cx="6193894" cy="427856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3" y="139451"/>
            <a:ext cx="5312664" cy="3259836"/>
          </a:xfrm>
          <a:prstGeom prst="rect">
            <a:avLst/>
          </a:prstGeom>
          <a:solidFill>
            <a:srgbClr val="FF9900"/>
          </a:solidFill>
          <a:ln>
            <a:solidFill>
              <a:srgbClr val="ED145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81" y="1871616"/>
            <a:ext cx="5312052" cy="4367697"/>
          </a:xfrm>
          <a:prstGeom prst="rect">
            <a:avLst/>
          </a:prstGeom>
          <a:solidFill>
            <a:srgbClr val="FF9900"/>
          </a:solidFill>
          <a:ln>
            <a:solidFill>
              <a:srgbClr val="ED145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038" y="2827679"/>
            <a:ext cx="4458841" cy="343962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144968" y="165794"/>
            <a:ext cx="1034028" cy="443412"/>
          </a:xfrm>
          <a:prstGeom prst="ellipse">
            <a:avLst/>
          </a:prstGeom>
          <a:noFill/>
          <a:ln>
            <a:solidFill>
              <a:srgbClr val="ED1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9"/>
          <p:cNvSpPr txBox="1"/>
          <p:nvPr/>
        </p:nvSpPr>
        <p:spPr>
          <a:xfrm>
            <a:off x="1638578" y="6408263"/>
            <a:ext cx="911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24 de julio de 2019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1" name="CuadroTexto 4"/>
          <p:cNvSpPr txBox="1"/>
          <p:nvPr/>
        </p:nvSpPr>
        <p:spPr>
          <a:xfrm>
            <a:off x="1869162" y="2340745"/>
            <a:ext cx="6473561" cy="142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4000" b="1" dirty="0">
                <a:solidFill>
                  <a:srgbClr val="C00000"/>
                </a:solidFill>
                <a:latin typeface="Arial Rounded MT Bold" panose="020F0704030504030204" pitchFamily="34" charset="0"/>
                <a:cs typeface="David" panose="020E0502060401010101" pitchFamily="34" charset="-79"/>
              </a:rPr>
              <a:t>GRACIAS</a:t>
            </a:r>
            <a:r>
              <a:rPr lang="es-ES" sz="3600" b="1" dirty="0">
                <a:solidFill>
                  <a:srgbClr val="002060"/>
                </a:solidFill>
                <a:latin typeface="Arial Rounded MT Bold" panose="020F0704030504030204" pitchFamily="34" charset="0"/>
                <a:cs typeface="David" panose="020E0502060401010101" pitchFamily="34" charset="-79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MX" sz="3200" b="1" dirty="0">
                <a:solidFill>
                  <a:srgbClr val="002060"/>
                </a:solidFill>
                <a:latin typeface="Arial Rounded MT Bold" panose="020F0704030504030204" pitchFamily="34" charset="0"/>
                <a:cs typeface="David" panose="020E0502060401010101" pitchFamily="34" charset="-79"/>
              </a:rPr>
              <a:t>drmancilla@gmail.com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409" y="3833106"/>
            <a:ext cx="2448306" cy="2368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28" y="3745198"/>
            <a:ext cx="4320540" cy="162877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0" y="3833106"/>
            <a:ext cx="2344731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09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/>
              <a:t>Definición</a:t>
            </a:r>
            <a:endParaRPr lang="es-MX" sz="4000" b="1" dirty="0"/>
          </a:p>
        </p:txBody>
      </p:sp>
      <p:pic>
        <p:nvPicPr>
          <p:cNvPr id="9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39" y="222614"/>
            <a:ext cx="1981200" cy="1319784"/>
          </a:xfrm>
        </p:spPr>
      </p:pic>
      <p:sp>
        <p:nvSpPr>
          <p:cNvPr id="4" name="3 Rectángulo"/>
          <p:cNvSpPr/>
          <p:nvPr/>
        </p:nvSpPr>
        <p:spPr>
          <a:xfrm>
            <a:off x="4096911" y="6449473"/>
            <a:ext cx="3980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https://conceptodefinicion.de/arbovirus/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14395" y="2510291"/>
            <a:ext cx="935182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MX" sz="2800" b="1" dirty="0" smtClean="0">
                <a:latin typeface="Arial Rounded MT Bold"/>
              </a:rPr>
              <a:t>Virus</a:t>
            </a:r>
            <a:r>
              <a:rPr lang="es-MX" sz="2800" b="1" dirty="0">
                <a:latin typeface="Arial Rounded MT Bold"/>
              </a:rPr>
              <a:t> que son transmitidos por vectores </a:t>
            </a:r>
            <a:r>
              <a:rPr lang="es-MX" sz="2800" b="1" dirty="0" smtClean="0">
                <a:latin typeface="Arial Rounded MT Bold"/>
              </a:rPr>
              <a:t>artrópodos</a:t>
            </a:r>
          </a:p>
          <a:p>
            <a:pPr algn="ctr">
              <a:spcAft>
                <a:spcPts val="1800"/>
              </a:spcAft>
            </a:pPr>
            <a:r>
              <a:rPr lang="es-MX" sz="3200" b="1" dirty="0" err="1">
                <a:solidFill>
                  <a:srgbClr val="C00000"/>
                </a:solidFill>
                <a:latin typeface="Arial Rounded MT Bold"/>
              </a:rPr>
              <a:t>Arbovirus</a:t>
            </a:r>
            <a:endParaRPr lang="es-MX" sz="2800" b="1" dirty="0" smtClean="0">
              <a:solidFill>
                <a:srgbClr val="C00000"/>
              </a:solidFill>
              <a:latin typeface="Arial Rounded MT Bold"/>
            </a:endParaRPr>
          </a:p>
          <a:p>
            <a:pPr algn="ctr">
              <a:spcAft>
                <a:spcPts val="1800"/>
              </a:spcAft>
            </a:pPr>
            <a:r>
              <a:rPr lang="es-MX" sz="2800" dirty="0" smtClean="0">
                <a:latin typeface="Arial Rounded MT Bold"/>
              </a:rPr>
              <a:t>Del </a:t>
            </a:r>
            <a:r>
              <a:rPr lang="es-MX" sz="2800" dirty="0">
                <a:latin typeface="Arial Rounded MT Bold"/>
              </a:rPr>
              <a:t>inglés </a:t>
            </a:r>
            <a:r>
              <a:rPr lang="es-MX" sz="2800" b="1" i="1" dirty="0" err="1" smtClean="0">
                <a:solidFill>
                  <a:srgbClr val="ED145B"/>
                </a:solidFill>
                <a:latin typeface="Arial Rounded MT Bold"/>
              </a:rPr>
              <a:t>Ar</a:t>
            </a:r>
            <a:r>
              <a:rPr lang="es-MX" sz="2800" b="1" i="1" dirty="0" err="1" smtClean="0">
                <a:latin typeface="Arial Rounded MT Bold"/>
              </a:rPr>
              <a:t>thropod</a:t>
            </a:r>
            <a:r>
              <a:rPr lang="es-MX" sz="2800" b="1" i="1" dirty="0" smtClean="0">
                <a:latin typeface="Arial Rounded MT Bold"/>
              </a:rPr>
              <a:t>-</a:t>
            </a:r>
            <a:r>
              <a:rPr lang="es-MX" sz="2800" b="1" i="1" dirty="0" smtClean="0">
                <a:solidFill>
                  <a:srgbClr val="ED145B"/>
                </a:solidFill>
                <a:latin typeface="Arial Rounded MT Bold"/>
              </a:rPr>
              <a:t>Bo</a:t>
            </a:r>
            <a:r>
              <a:rPr lang="es-MX" sz="2800" b="1" i="1" dirty="0" smtClean="0">
                <a:latin typeface="Arial Rounded MT Bold"/>
              </a:rPr>
              <a:t>rne </a:t>
            </a:r>
            <a:r>
              <a:rPr lang="es-MX" sz="2800" b="1" i="1" dirty="0" smtClean="0">
                <a:solidFill>
                  <a:srgbClr val="ED145B"/>
                </a:solidFill>
                <a:latin typeface="Arial Rounded MT Bold"/>
              </a:rPr>
              <a:t>Virus</a:t>
            </a:r>
            <a:endParaRPr lang="es-MX" sz="2800" b="1" dirty="0">
              <a:latin typeface="Arial Rounded MT Bold"/>
            </a:endParaRPr>
          </a:p>
          <a:p>
            <a:pPr algn="ctr">
              <a:spcAft>
                <a:spcPts val="1800"/>
              </a:spcAft>
            </a:pPr>
            <a:r>
              <a:rPr lang="es-MX" sz="2800" dirty="0" smtClean="0">
                <a:latin typeface="Arial Rounded MT Bold"/>
              </a:rPr>
              <a:t>«virus </a:t>
            </a:r>
            <a:r>
              <a:rPr lang="es-MX" sz="2800" dirty="0">
                <a:latin typeface="Arial Rounded MT Bold"/>
              </a:rPr>
              <a:t>transmitidos por artrópodos»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8" y="4669915"/>
            <a:ext cx="1516512" cy="153175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19" y="364121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Zoonosis y </a:t>
            </a:r>
            <a:r>
              <a:rPr lang="es-MX" b="1" dirty="0" err="1" smtClean="0"/>
              <a:t>Arbovirosis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2727" y="1856514"/>
            <a:ext cx="10557164" cy="44631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MX" sz="2400" b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Zoonosis</a:t>
            </a:r>
            <a:r>
              <a:rPr lang="es-MX" sz="2400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.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Enfermedad o infección que se transmite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2400" dirty="0" smtClean="0">
                <a:latin typeface="Arial Rounded MT Bold"/>
                <a:cs typeface="Arial" pitchFamily="34" charset="0"/>
              </a:rPr>
              <a:t>de animales a humanos o viceversa</a:t>
            </a:r>
          </a:p>
          <a:p>
            <a:pPr defTabSz="623888">
              <a:spcBef>
                <a:spcPts val="0"/>
              </a:spcBef>
              <a:spcAft>
                <a:spcPts val="1200"/>
              </a:spcAft>
            </a:pPr>
            <a:r>
              <a:rPr lang="es-MX" sz="2400" dirty="0" smtClean="0">
                <a:latin typeface="Arial Rounded MT Bold"/>
                <a:cs typeface="Arial" pitchFamily="34" charset="0"/>
              </a:rPr>
              <a:t>	Los </a:t>
            </a:r>
            <a:r>
              <a:rPr lang="es-MX" sz="2400" dirty="0">
                <a:latin typeface="Arial Rounded MT Bold"/>
                <a:cs typeface="Arial" pitchFamily="34" charset="0"/>
              </a:rPr>
              <a:t>virus </a:t>
            </a:r>
            <a:r>
              <a:rPr lang="es-MX" sz="2400" dirty="0" err="1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zoonóticos</a:t>
            </a:r>
            <a:r>
              <a:rPr lang="es-MX" sz="2400" dirty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se replican </a:t>
            </a:r>
            <a:r>
              <a:rPr lang="es-MX" sz="2400" dirty="0">
                <a:latin typeface="Arial Rounded MT Bold"/>
                <a:cs typeface="Arial" pitchFamily="34" charset="0"/>
              </a:rPr>
              <a:t>en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tejidos </a:t>
            </a:r>
            <a:r>
              <a:rPr lang="es-MX" sz="2400" dirty="0">
                <a:latin typeface="Arial Rounded MT Bold"/>
                <a:cs typeface="Arial" pitchFamily="34" charset="0"/>
              </a:rPr>
              <a:t>del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reservorio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sz="2400" b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Trasmisión</a:t>
            </a:r>
            <a:r>
              <a:rPr lang="es-MX" sz="2400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. </a:t>
            </a:r>
            <a:r>
              <a:rPr lang="es-MX" sz="2400" dirty="0" err="1" smtClean="0">
                <a:latin typeface="Arial Rounded MT Bold"/>
                <a:cs typeface="Arial" pitchFamily="34" charset="0"/>
              </a:rPr>
              <a:t>Fomites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, contacto directo </a:t>
            </a:r>
            <a:r>
              <a:rPr lang="es-MX" sz="2400" dirty="0">
                <a:latin typeface="Arial Rounded MT Bold"/>
                <a:cs typeface="Arial" pitchFamily="34" charset="0"/>
              </a:rPr>
              <a:t>o mordedura de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un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2400" dirty="0" smtClean="0">
                <a:latin typeface="Arial Rounded MT Bold"/>
                <a:cs typeface="Arial" pitchFamily="34" charset="0"/>
              </a:rPr>
              <a:t>artrópodo hematófago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sz="2400" b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Vector</a:t>
            </a:r>
            <a:r>
              <a:rPr lang="es-MX" sz="2400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.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La </a:t>
            </a:r>
            <a:r>
              <a:rPr lang="es-MX" sz="2400" dirty="0">
                <a:latin typeface="Arial Rounded MT Bold"/>
                <a:cs typeface="Arial" pitchFamily="34" charset="0"/>
              </a:rPr>
              <a:t>mayoría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requieren </a:t>
            </a:r>
            <a:r>
              <a:rPr lang="es-MX" sz="2400" dirty="0">
                <a:latin typeface="Arial Rounded MT Bold"/>
                <a:cs typeface="Arial" pitchFamily="34" charset="0"/>
              </a:rPr>
              <a:t>de un artrópodo hematófago para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la trasmisión </a:t>
            </a:r>
            <a:r>
              <a:rPr lang="es-MX" sz="2400" dirty="0">
                <a:latin typeface="Arial Rounded MT Bold"/>
                <a:cs typeface="Arial" pitchFamily="34" charset="0"/>
              </a:rPr>
              <a:t>a los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humanos</a:t>
            </a:r>
          </a:p>
          <a:p>
            <a:pPr defTabSz="623888">
              <a:spcBef>
                <a:spcPts val="0"/>
              </a:spcBef>
              <a:spcAft>
                <a:spcPts val="1200"/>
              </a:spcAft>
            </a:pPr>
            <a:r>
              <a:rPr lang="es-MX" sz="2400" dirty="0" smtClean="0">
                <a:latin typeface="Arial Rounded MT Bold"/>
                <a:cs typeface="Arial" pitchFamily="34" charset="0"/>
              </a:rPr>
              <a:t>	Los </a:t>
            </a:r>
            <a:r>
              <a:rPr lang="es-MX" sz="2400" dirty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mosquitos</a:t>
            </a:r>
            <a:r>
              <a:rPr lang="es-MX" sz="2400" dirty="0">
                <a:latin typeface="Arial Rounded MT Bold"/>
                <a:cs typeface="Arial" pitchFamily="34" charset="0"/>
              </a:rPr>
              <a:t> son los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más importantes; garrapatas y </a:t>
            </a:r>
            <a:r>
              <a:rPr lang="es-MX" sz="2400" dirty="0" err="1" smtClean="0">
                <a:latin typeface="Arial Rounded MT Bold"/>
                <a:cs typeface="Arial" pitchFamily="34" charset="0"/>
              </a:rPr>
              <a:t>flebotomos</a:t>
            </a:r>
            <a:endParaRPr lang="es-MX" sz="2400" dirty="0" smtClean="0">
              <a:latin typeface="Arial Rounded MT Bold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sz="2400" b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Ciclos de </a:t>
            </a:r>
            <a:r>
              <a:rPr lang="es-MX" sz="2400" b="1" dirty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vida </a:t>
            </a:r>
            <a:r>
              <a:rPr lang="es-MX" sz="2400" b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complejos</a:t>
            </a:r>
            <a:r>
              <a:rPr lang="es-MX" sz="2400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.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Hospedero </a:t>
            </a:r>
            <a:r>
              <a:rPr lang="es-MX" sz="2400" dirty="0">
                <a:latin typeface="Arial Rounded MT Bold"/>
                <a:cs typeface="Arial" pitchFamily="34" charset="0"/>
              </a:rPr>
              <a:t>primario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y un </a:t>
            </a:r>
            <a:r>
              <a:rPr lang="es-MX" sz="2400" dirty="0">
                <a:latin typeface="Arial Rounded MT Bold"/>
                <a:cs typeface="Arial" pitchFamily="34" charset="0"/>
              </a:rPr>
              <a:t>vector </a:t>
            </a:r>
            <a:r>
              <a:rPr lang="es-MX" sz="2400" dirty="0" smtClean="0">
                <a:latin typeface="Arial Rounded MT Bold"/>
                <a:cs typeface="Arial" pitchFamily="34" charset="0"/>
              </a:rPr>
              <a:t>artrópodo</a:t>
            </a:r>
            <a:endParaRPr lang="es-MX" sz="2400" dirty="0">
              <a:latin typeface="Arial Rounded MT Bold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152398"/>
            <a:ext cx="3779837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8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707"/>
          <a:stretch/>
        </p:blipFill>
        <p:spPr>
          <a:xfrm>
            <a:off x="3302" y="1132"/>
            <a:ext cx="4783301" cy="6869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95" y="931959"/>
            <a:ext cx="4222433" cy="3090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45" y="931959"/>
            <a:ext cx="23812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6525" y="4226477"/>
            <a:ext cx="4322826" cy="20055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Vectores</a:t>
            </a:r>
            <a:r>
              <a:rPr lang="en-US" b="1" dirty="0"/>
              <a:t> </a:t>
            </a:r>
            <a:r>
              <a:rPr lang="en-US" b="1" dirty="0" smtClean="0"/>
              <a:t>de </a:t>
            </a:r>
            <a:r>
              <a:rPr lang="en-US" b="1" dirty="0" err="1" smtClean="0"/>
              <a:t>Arbovirus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4988" y="1776829"/>
            <a:ext cx="9946432" cy="88239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Los </a:t>
            </a:r>
            <a:r>
              <a:rPr lang="en-US" sz="2400" dirty="0" err="1">
                <a:solidFill>
                  <a:srgbClr val="002060"/>
                </a:solidFill>
              </a:rPr>
              <a:t>vectores</a:t>
            </a:r>
            <a:r>
              <a:rPr lang="en-US" sz="2400" dirty="0"/>
              <a:t> son </a:t>
            </a:r>
            <a:r>
              <a:rPr lang="en-US" sz="2400" dirty="0" err="1"/>
              <a:t>organismos</a:t>
            </a:r>
            <a:r>
              <a:rPr lang="en-US" sz="2400" dirty="0"/>
              <a:t> </a:t>
            </a:r>
            <a:r>
              <a:rPr lang="en-US" sz="2400" dirty="0" err="1"/>
              <a:t>vivos</a:t>
            </a:r>
            <a:r>
              <a:rPr lang="en-US" sz="2400" dirty="0"/>
              <a:t> que </a:t>
            </a:r>
            <a:r>
              <a:rPr lang="en-US" sz="2400" dirty="0" err="1"/>
              <a:t>transmiten</a:t>
            </a:r>
            <a:r>
              <a:rPr lang="en-US" sz="2400" dirty="0"/>
              <a:t> </a:t>
            </a:r>
            <a:r>
              <a:rPr lang="en-US" sz="2400" dirty="0" err="1"/>
              <a:t>agentes</a:t>
            </a:r>
            <a:r>
              <a:rPr lang="en-US" sz="2400" dirty="0"/>
              <a:t> </a:t>
            </a:r>
            <a:r>
              <a:rPr lang="en-US" sz="2400" dirty="0" err="1"/>
              <a:t>infecciosos</a:t>
            </a:r>
            <a:r>
              <a:rPr lang="en-US" sz="2400" dirty="0"/>
              <a:t> entre personas o de </a:t>
            </a:r>
            <a:r>
              <a:rPr lang="en-US" sz="2400" dirty="0" err="1"/>
              <a:t>animales</a:t>
            </a:r>
            <a:r>
              <a:rPr lang="en-US" sz="2400" dirty="0"/>
              <a:t> a personas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84988" y="2698693"/>
            <a:ext cx="2399919" cy="3595829"/>
            <a:chOff x="298566" y="2771470"/>
            <a:chExt cx="2399919" cy="35958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34386"/>
            <a:stretch/>
          </p:blipFill>
          <p:spPr>
            <a:xfrm>
              <a:off x="298566" y="2771470"/>
              <a:ext cx="2399919" cy="20482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6718" y="4859194"/>
              <a:ext cx="172361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Aedes</a:t>
              </a:r>
              <a:endPara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  <a:p>
              <a:r>
                <a:rPr lang="en-US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Dengue</a:t>
              </a:r>
            </a:p>
            <a:p>
              <a:r>
                <a:rPr lang="en-US" dirty="0" err="1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Chikungunya</a:t>
              </a:r>
              <a:endParaRPr lang="en-US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  <a:p>
              <a:r>
                <a:rPr lang="en-US" dirty="0" err="1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Zika</a:t>
              </a:r>
              <a:endParaRPr lang="en-US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  <a:p>
              <a:r>
                <a:rPr lang="en-US" dirty="0" err="1">
                  <a:latin typeface="Arial Rounded MT Bold" panose="020F0704030504030204" pitchFamily="34" charset="0"/>
                </a:rPr>
                <a:t>Fiebre</a:t>
              </a:r>
              <a:r>
                <a:rPr lang="en-US" dirty="0"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latin typeface="Arial Rounded MT Bold" panose="020F0704030504030204" pitchFamily="34" charset="0"/>
                </a:rPr>
                <a:t>Amarilla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80186" y="2659224"/>
            <a:ext cx="2451234" cy="2775332"/>
            <a:chOff x="3921574" y="2798274"/>
            <a:chExt cx="2451234" cy="2775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34617"/>
            <a:stretch/>
          </p:blipFill>
          <p:spPr>
            <a:xfrm>
              <a:off x="3921574" y="2798274"/>
              <a:ext cx="2451234" cy="20794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92818" y="4896498"/>
              <a:ext cx="15087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Anopheles</a:t>
              </a:r>
            </a:p>
            <a:p>
              <a:r>
                <a:rPr lang="en-US" dirty="0" err="1">
                  <a:latin typeface="Arial Rounded MT Bold" panose="020F0704030504030204" pitchFamily="34" charset="0"/>
                </a:rPr>
                <a:t>Paludismo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3622" y="2659224"/>
            <a:ext cx="2453172" cy="3614377"/>
            <a:chOff x="7595897" y="2771470"/>
            <a:chExt cx="2453172" cy="36143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34497"/>
            <a:stretch/>
          </p:blipFill>
          <p:spPr>
            <a:xfrm>
              <a:off x="7595897" y="2771470"/>
              <a:ext cx="2453172" cy="212719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04227" y="4877742"/>
              <a:ext cx="2236510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Culex</a:t>
              </a:r>
              <a:endPara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  <a:p>
              <a:r>
                <a:rPr lang="en-US" dirty="0" err="1">
                  <a:latin typeface="Arial Rounded MT Bold" panose="020F0704030504030204" pitchFamily="34" charset="0"/>
                </a:rPr>
                <a:t>Encefalitis</a:t>
              </a:r>
              <a:r>
                <a:rPr lang="en-US" dirty="0"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latin typeface="Arial Rounded MT Bold" panose="020F0704030504030204" pitchFamily="34" charset="0"/>
                </a:rPr>
                <a:t>japonesa</a:t>
              </a:r>
              <a:endParaRPr lang="en-US" dirty="0">
                <a:latin typeface="Arial Rounded MT Bold" panose="020F0704030504030204" pitchFamily="34" charset="0"/>
              </a:endParaRPr>
            </a:p>
            <a:p>
              <a:r>
                <a:rPr lang="en-US" dirty="0" err="1">
                  <a:latin typeface="Arial Rounded MT Bold" panose="020F0704030504030204" pitchFamily="34" charset="0"/>
                </a:rPr>
                <a:t>Filariasis</a:t>
              </a:r>
              <a:r>
                <a:rPr lang="en-US" dirty="0">
                  <a:latin typeface="Arial Rounded MT Bold" panose="020F0704030504030204" pitchFamily="34" charset="0"/>
                </a:rPr>
                <a:t> </a:t>
              </a:r>
              <a:r>
                <a:rPr lang="en-US" dirty="0" err="1">
                  <a:latin typeface="Arial Rounded MT Bold" panose="020F0704030504030204" pitchFamily="34" charset="0"/>
                </a:rPr>
                <a:t>linfática</a:t>
              </a:r>
              <a:endParaRPr lang="en-US" dirty="0">
                <a:latin typeface="Arial Rounded MT Bold" panose="020F0704030504030204" pitchFamily="34" charset="0"/>
              </a:endParaRPr>
            </a:p>
            <a:p>
              <a:r>
                <a:rPr lang="en-US" dirty="0" err="1">
                  <a:latin typeface="Arial Rounded MT Bold" panose="020F0704030504030204" pitchFamily="34" charset="0"/>
                </a:rPr>
                <a:t>Nilo</a:t>
              </a:r>
              <a:r>
                <a:rPr lang="en-US" dirty="0">
                  <a:latin typeface="Arial Rounded MT Bold" panose="020F0704030504030204" pitchFamily="34" charset="0"/>
                </a:rPr>
                <a:t> Occidental</a:t>
              </a:r>
            </a:p>
            <a:p>
              <a:r>
                <a:rPr lang="en-US" dirty="0" err="1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Zika</a:t>
              </a:r>
              <a:endParaRPr lang="en-US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3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/>
              <a:t>Aedes</a:t>
            </a:r>
            <a:r>
              <a:rPr lang="en-US" dirty="0"/>
              <a:t> </a:t>
            </a:r>
            <a:r>
              <a:rPr lang="en-US" dirty="0" err="1"/>
              <a:t>aegypti</a:t>
            </a:r>
            <a:r>
              <a:rPr lang="en-US" dirty="0"/>
              <a:t> y </a:t>
            </a:r>
            <a:r>
              <a:rPr lang="en-US" dirty="0" err="1"/>
              <a:t>Aedes</a:t>
            </a:r>
            <a:r>
              <a:rPr lang="en-US" dirty="0"/>
              <a:t> </a:t>
            </a:r>
            <a:r>
              <a:rPr lang="en-US" dirty="0" err="1"/>
              <a:t>albopictus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err="1">
                <a:solidFill>
                  <a:srgbClr val="002060"/>
                </a:solidFill>
              </a:rPr>
              <a:t>Vectores</a:t>
            </a:r>
            <a:r>
              <a:rPr lang="en-US" sz="2800" dirty="0">
                <a:solidFill>
                  <a:srgbClr val="002060"/>
                </a:solidFill>
              </a:rPr>
              <a:t> de </a:t>
            </a:r>
            <a:r>
              <a:rPr lang="en-US" sz="2800" dirty="0" err="1">
                <a:solidFill>
                  <a:srgbClr val="002060"/>
                </a:solidFill>
              </a:rPr>
              <a:t>tres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diferentes</a:t>
            </a:r>
            <a:r>
              <a:rPr lang="en-US" sz="2800" dirty="0">
                <a:solidFill>
                  <a:srgbClr val="002060"/>
                </a:solidFill>
              </a:rPr>
              <a:t> virus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6454091"/>
            <a:ext cx="970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http://www.saude.go.gov.br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07" y="3170005"/>
            <a:ext cx="3048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79" y="1718505"/>
            <a:ext cx="8215427" cy="46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609053" cy="1450757"/>
          </a:xfrm>
        </p:spPr>
        <p:txBody>
          <a:bodyPr>
            <a:normAutofit/>
          </a:bodyPr>
          <a:lstStyle/>
          <a:p>
            <a:r>
              <a:rPr lang="en-US" sz="3200" dirty="0" err="1"/>
              <a:t>Distribución</a:t>
            </a:r>
            <a:r>
              <a:rPr lang="en-US" sz="3200" dirty="0"/>
              <a:t> global de mosquitos </a:t>
            </a:r>
            <a:br>
              <a:rPr lang="en-US" sz="3200" dirty="0"/>
            </a:br>
            <a:r>
              <a:rPr lang="en-US" sz="3200" dirty="0" err="1">
                <a:solidFill>
                  <a:srgbClr val="002060"/>
                </a:solidFill>
              </a:rPr>
              <a:t>Aedes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aegypti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669" y="1784014"/>
            <a:ext cx="10547147" cy="423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252" y="26281"/>
            <a:ext cx="248412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80" y="286603"/>
            <a:ext cx="8490564" cy="1450757"/>
          </a:xfrm>
        </p:spPr>
        <p:txBody>
          <a:bodyPr>
            <a:normAutofit/>
          </a:bodyPr>
          <a:lstStyle/>
          <a:p>
            <a:r>
              <a:rPr lang="en-US" sz="3200" dirty="0" err="1"/>
              <a:t>Distribución</a:t>
            </a:r>
            <a:r>
              <a:rPr lang="en-US" sz="3200" dirty="0"/>
              <a:t> global de mosquitos </a:t>
            </a:r>
            <a:br>
              <a:rPr lang="en-US" sz="3200" dirty="0"/>
            </a:br>
            <a:r>
              <a:rPr lang="en-US" sz="3200" dirty="0" err="1">
                <a:solidFill>
                  <a:srgbClr val="002060"/>
                </a:solidFill>
              </a:rPr>
              <a:t>Aedes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albopictus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760" y="1755422"/>
            <a:ext cx="10523830" cy="4298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816" y="16351"/>
            <a:ext cx="24917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82" y="286603"/>
            <a:ext cx="5915946" cy="1450757"/>
          </a:xfrm>
        </p:spPr>
        <p:txBody>
          <a:bodyPr>
            <a:normAutofit/>
          </a:bodyPr>
          <a:lstStyle/>
          <a:p>
            <a:r>
              <a:rPr lang="en-US" sz="3200" i="1" dirty="0" err="1"/>
              <a:t>Zika</a:t>
            </a:r>
            <a:r>
              <a:rPr lang="en-US" sz="3200" i="1" dirty="0"/>
              <a:t> Associated Congenital Syndrome </a:t>
            </a:r>
            <a:r>
              <a:rPr lang="en-US" sz="3200" dirty="0"/>
              <a:t>(ZACS)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48" t="11377" r="1197" b="4904"/>
          <a:stretch/>
        </p:blipFill>
        <p:spPr>
          <a:xfrm>
            <a:off x="229005" y="392747"/>
            <a:ext cx="5434677" cy="5806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804" y="6452765"/>
            <a:ext cx="10907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http://www.mountsinai.on.ca/care/placenta-clinic/complications/placentalinsufficiency/iugr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72" y="2121337"/>
            <a:ext cx="4547201" cy="3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64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AMP 2016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 AMP 2016" id="{31EB5CDF-7D6F-4289-BDB7-E393DFDB95A8}" vid="{9E8BFB48-43EC-4BD1-A85F-15E6D18EEAE2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497</Words>
  <Application>Microsoft Office PowerPoint</Application>
  <PresentationFormat>Personalizado</PresentationFormat>
  <Paragraphs>102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Theme1 AMP 2016</vt:lpstr>
      <vt:lpstr>SIMPOSIO Enfermedades transmitidas por artrópodos</vt:lpstr>
      <vt:lpstr>Definición</vt:lpstr>
      <vt:lpstr>Zoonosis y Arbovirosis</vt:lpstr>
      <vt:lpstr>Presentación de PowerPoint</vt:lpstr>
      <vt:lpstr>Vectores de Arbovirus</vt:lpstr>
      <vt:lpstr>Aedes aegypti y Aedes albopictus Vectores de tres diferentes virus</vt:lpstr>
      <vt:lpstr>Distribución global de mosquitos  Aedes aegypti </vt:lpstr>
      <vt:lpstr>Distribución global de mosquitos  Aedes albopictus </vt:lpstr>
      <vt:lpstr>Zika Associated Congenital Syndrome (ZACS)</vt:lpstr>
      <vt:lpstr>Distribución mundial de Zika</vt:lpstr>
      <vt:lpstr>Microcefalia asociada a Zika</vt:lpstr>
      <vt:lpstr>Presentación de PowerPoint</vt:lpstr>
      <vt:lpstr>Presentación de PowerPoint</vt:lpstr>
      <vt:lpstr>La cepa brasileña del virus Zika causa defectos de nacimiento en modelos experimentales</vt:lpstr>
      <vt:lpstr>Zika reduce la corteza cerebral en ratones SJL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2016-08-13T05:46:51Z</dcterms:created>
  <dcterms:modified xsi:type="dcterms:W3CDTF">2019-07-24T23:22:49Z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