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4" r:id="rId7"/>
    <p:sldId id="265" r:id="rId8"/>
    <p:sldId id="290" r:id="rId9"/>
    <p:sldId id="266" r:id="rId10"/>
    <p:sldId id="267" r:id="rId11"/>
    <p:sldId id="291" r:id="rId12"/>
    <p:sldId id="271" r:id="rId13"/>
    <p:sldId id="272" r:id="rId14"/>
    <p:sldId id="292" r:id="rId15"/>
    <p:sldId id="273" r:id="rId16"/>
    <p:sldId id="274" r:id="rId17"/>
    <p:sldId id="275" r:id="rId18"/>
    <p:sldId id="276" r:id="rId19"/>
    <p:sldId id="277" r:id="rId20"/>
    <p:sldId id="278" r:id="rId21"/>
    <p:sldId id="282" r:id="rId22"/>
    <p:sldId id="283" r:id="rId23"/>
    <p:sldId id="293" r:id="rId24"/>
    <p:sldId id="284" r:id="rId25"/>
    <p:sldId id="285" r:id="rId26"/>
    <p:sldId id="279" r:id="rId27"/>
    <p:sldId id="280" r:id="rId28"/>
    <p:sldId id="281" r:id="rId29"/>
    <p:sldId id="268" r:id="rId30"/>
    <p:sldId id="286" r:id="rId31"/>
    <p:sldId id="287" r:id="rId32"/>
    <p:sldId id="294" r:id="rId33"/>
    <p:sldId id="288" r:id="rId34"/>
    <p:sldId id="289" r:id="rId35"/>
    <p:sldId id="269" r:id="rId3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0"/>
    <p:restoredTop sz="94545"/>
  </p:normalViewPr>
  <p:slideViewPr>
    <p:cSldViewPr snapToGrid="0" snapToObjects="1">
      <p:cViewPr varScale="1">
        <p:scale>
          <a:sx n="68" d="100"/>
          <a:sy n="68" d="100"/>
        </p:scale>
        <p:origin x="151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4F513-F22D-B545-8290-86C231CEA85D}" type="datetimeFigureOut">
              <a:rPr lang="es-ES_tradnl" smtClean="0"/>
              <a:t>24/07/2019</a:t>
            </a:fld>
            <a:endParaRPr lang="es-ES_trad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4158A-111D-074E-A09D-6AEC03B5FA61}" type="slidenum">
              <a:rPr lang="es-ES_tradnl" smtClean="0"/>
              <a:t>‹Nº›</a:t>
            </a:fld>
            <a:endParaRPr lang="es-ES_tradnl"/>
          </a:p>
        </p:txBody>
      </p:sp>
    </p:spTree>
    <p:extLst>
      <p:ext uri="{BB962C8B-B14F-4D97-AF65-F5344CB8AC3E}">
        <p14:creationId xmlns:p14="http://schemas.microsoft.com/office/powerpoint/2010/main" val="114348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254200"/>
            <a:ext cx="7772400" cy="1470025"/>
          </a:xfrm>
        </p:spPr>
        <p:txBody>
          <a:bodyPr/>
          <a:lstStyle/>
          <a:p>
            <a:r>
              <a:rPr lang="es-ES_tradnl" dirty="0"/>
              <a:t>Clic para editar título</a:t>
            </a:r>
            <a:endParaRPr lang="es-ES" dirty="0"/>
          </a:p>
        </p:txBody>
      </p:sp>
      <p:sp>
        <p:nvSpPr>
          <p:cNvPr id="3" name="Subtítulo 2"/>
          <p:cNvSpPr>
            <a:spLocks noGrp="1"/>
          </p:cNvSpPr>
          <p:nvPr>
            <p:ph type="subTitle" idx="1"/>
          </p:nvPr>
        </p:nvSpPr>
        <p:spPr>
          <a:xfrm>
            <a:off x="1371600" y="5079831"/>
            <a:ext cx="6400800" cy="9609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308201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305305B-5FC7-7A4F-8F80-D1CEEB6A031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226904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305305B-5FC7-7A4F-8F80-D1CEEB6A031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238704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305305B-5FC7-7A4F-8F80-D1CEEB6A031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389516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305305B-5FC7-7A4F-8F80-D1CEEB6A031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51797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B305305B-5FC7-7A4F-8F80-D1CEEB6A0317}" type="datetimeFigureOut">
              <a:rPr lang="es-ES" smtClean="0"/>
              <a:t>24/07/2019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297616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B305305B-5FC7-7A4F-8F80-D1CEEB6A0317}" type="datetimeFigureOut">
              <a:rPr lang="es-ES" smtClean="0"/>
              <a:t>24/07/2019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221335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B305305B-5FC7-7A4F-8F80-D1CEEB6A0317}" type="datetimeFigureOut">
              <a:rPr lang="es-ES" smtClean="0"/>
              <a:t>24/07/2019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357489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305305B-5FC7-7A4F-8F80-D1CEEB6A0317}" type="datetimeFigureOut">
              <a:rPr lang="es-ES" smtClean="0"/>
              <a:t>24/07/2019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37791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305305B-5FC7-7A4F-8F80-D1CEEB6A0317}" type="datetimeFigureOut">
              <a:rPr lang="es-ES" smtClean="0"/>
              <a:t>24/07/2019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92605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305305B-5FC7-7A4F-8F80-D1CEEB6A0317}" type="datetimeFigureOut">
              <a:rPr lang="es-ES" smtClean="0"/>
              <a:t>24/07/2019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39B437-FE9E-0047-B5B8-4496B0308E27}" type="slidenum">
              <a:rPr lang="es-ES" smtClean="0"/>
              <a:t>‹Nº›</a:t>
            </a:fld>
            <a:endParaRPr lang="es-ES"/>
          </a:p>
        </p:txBody>
      </p:sp>
    </p:spTree>
    <p:extLst>
      <p:ext uri="{BB962C8B-B14F-4D97-AF65-F5344CB8AC3E}">
        <p14:creationId xmlns:p14="http://schemas.microsoft.com/office/powerpoint/2010/main" val="201411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05B-5FC7-7A4F-8F80-D1CEEB6A0317}" type="datetimeFigureOut">
              <a:rPr lang="es-ES" smtClean="0"/>
              <a:t>24/07/2019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9B437-FE9E-0047-B5B8-4496B0308E27}" type="slidenum">
              <a:rPr lang="es-ES" smtClean="0"/>
              <a:t>‹Nº›</a:t>
            </a:fld>
            <a:endParaRPr lang="es-ES"/>
          </a:p>
        </p:txBody>
      </p:sp>
    </p:spTree>
    <p:extLst>
      <p:ext uri="{BB962C8B-B14F-4D97-AF65-F5344CB8AC3E}">
        <p14:creationId xmlns:p14="http://schemas.microsoft.com/office/powerpoint/2010/main" val="15253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0-www-uptodate-com.millenium.itesm.mx/contents/dengue-virus-infection-epidemiology/abstract/13" TargetMode="External"/><Relationship Id="rId13" Type="http://schemas.openxmlformats.org/officeDocument/2006/relationships/hyperlink" Target="https://0-www-uptodate-com.millenium.itesm.mx/contents/dengue-virus-infection-epidemiology/abstract/21" TargetMode="External"/><Relationship Id="rId3" Type="http://schemas.openxmlformats.org/officeDocument/2006/relationships/hyperlink" Target="https://0-www-uptodate-com.millenium.itesm.mx/contents/dengue-virus-infection-epidemiology/abstract/7" TargetMode="External"/><Relationship Id="rId7" Type="http://schemas.openxmlformats.org/officeDocument/2006/relationships/hyperlink" Target="https://0-www-uptodate-com.millenium.itesm.mx/contents/dengue-virus-infection-epidemiology/abstract/12" TargetMode="External"/><Relationship Id="rId12" Type="http://schemas.openxmlformats.org/officeDocument/2006/relationships/hyperlink" Target="https://0-www-uptodate-com.millenium.itesm.mx/contents/dengue-virus-infection-epidemiology/abstract/17" TargetMode="External"/><Relationship Id="rId17" Type="http://schemas.openxmlformats.org/officeDocument/2006/relationships/hyperlink" Target="https://0-www-uptodate-com.millenium.itesm.mx/contents/dengue-virus-infection-epidemiology/abstract/25" TargetMode="External"/><Relationship Id="rId2" Type="http://schemas.openxmlformats.org/officeDocument/2006/relationships/hyperlink" Target="https://0-www-uptodate-com.millenium.itesm.mx/contents/dengue-virus-infection-epidemiology/abstract/6" TargetMode="External"/><Relationship Id="rId16" Type="http://schemas.openxmlformats.org/officeDocument/2006/relationships/hyperlink" Target="https://0-www-uptodate-com.millenium.itesm.mx/contents/dengue-virus-infection-epidemiology/abstract/24" TargetMode="External"/><Relationship Id="rId1" Type="http://schemas.openxmlformats.org/officeDocument/2006/relationships/slideLayout" Target="../slideLayouts/slideLayout2.xml"/><Relationship Id="rId6" Type="http://schemas.openxmlformats.org/officeDocument/2006/relationships/hyperlink" Target="https://0-www-uptodate-com.millenium.itesm.mx/contents/dengue-virus-infection-epidemiology/abstract/11" TargetMode="External"/><Relationship Id="rId11" Type="http://schemas.openxmlformats.org/officeDocument/2006/relationships/hyperlink" Target="https://0-www-uptodate-com.millenium.itesm.mx/contents/dengue-virus-infection-epidemiology/abstract/16" TargetMode="External"/><Relationship Id="rId5" Type="http://schemas.openxmlformats.org/officeDocument/2006/relationships/hyperlink" Target="https://0-www-uptodate-com.millenium.itesm.mx/contents/dengue-virus-infection-epidemiology/abstract/10" TargetMode="External"/><Relationship Id="rId15" Type="http://schemas.openxmlformats.org/officeDocument/2006/relationships/hyperlink" Target="https://0-www-uptodate-com.millenium.itesm.mx/contents/dengue-virus-infection-epidemiology/abstract/23" TargetMode="External"/><Relationship Id="rId10" Type="http://schemas.openxmlformats.org/officeDocument/2006/relationships/hyperlink" Target="https://0-www-uptodate-com.millenium.itesm.mx/contents/dengue-virus-infection-epidemiology/abstract/15" TargetMode="External"/><Relationship Id="rId4" Type="http://schemas.openxmlformats.org/officeDocument/2006/relationships/hyperlink" Target="https://0-www-uptodate-com.millenium.itesm.mx/contents/dengue-virus-infection-epidemiology/abstract/9" TargetMode="External"/><Relationship Id="rId9" Type="http://schemas.openxmlformats.org/officeDocument/2006/relationships/hyperlink" Target="https://0-www-uptodate-com.millenium.itesm.mx/contents/dengue-virus-infection-epidemiology/abstract/14" TargetMode="External"/><Relationship Id="rId14" Type="http://schemas.openxmlformats.org/officeDocument/2006/relationships/hyperlink" Target="https://0-www-uptodate-com.millenium.itesm.mx/contents/dengue-virus-infection-epidemiology/abstract/22"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0-www-uptodate-com.millenium.itesm.mx/contents/dengue-virus-infection-epidemiology/abstract/34" TargetMode="External"/><Relationship Id="rId13" Type="http://schemas.openxmlformats.org/officeDocument/2006/relationships/hyperlink" Target="https://0-www-uptodate-com.millenium.itesm.mx/contents/dengue-virus-infection-epidemiology/abstract/39" TargetMode="External"/><Relationship Id="rId18" Type="http://schemas.openxmlformats.org/officeDocument/2006/relationships/hyperlink" Target="https://0-www-uptodate-com.millenium.itesm.mx/contents/dengue-virus-infection-epidemiology/abstract/44" TargetMode="External"/><Relationship Id="rId3" Type="http://schemas.openxmlformats.org/officeDocument/2006/relationships/hyperlink" Target="https://0-www-uptodate-com.millenium.itesm.mx/contents/dengue-virus-infection-epidemiology/abstract/28" TargetMode="External"/><Relationship Id="rId21" Type="http://schemas.openxmlformats.org/officeDocument/2006/relationships/hyperlink" Target="https://0-www-uptodate-com.millenium.itesm.mx/contents/dengue-virus-infection-epidemiology/abstract/47" TargetMode="External"/><Relationship Id="rId7" Type="http://schemas.openxmlformats.org/officeDocument/2006/relationships/hyperlink" Target="https://0-www-uptodate-com.millenium.itesm.mx/contents/dengue-virus-infection-epidemiology/abstract/33" TargetMode="External"/><Relationship Id="rId12" Type="http://schemas.openxmlformats.org/officeDocument/2006/relationships/hyperlink" Target="https://0-www-uptodate-com.millenium.itesm.mx/contents/dengue-virus-infection-epidemiology/abstract/38" TargetMode="External"/><Relationship Id="rId17" Type="http://schemas.openxmlformats.org/officeDocument/2006/relationships/hyperlink" Target="https://0-www-uptodate-com.millenium.itesm.mx/contents/dengue-virus-infection-epidemiology/abstract/43" TargetMode="External"/><Relationship Id="rId2" Type="http://schemas.openxmlformats.org/officeDocument/2006/relationships/hyperlink" Target="https://0-www-uptodate-com.millenium.itesm.mx/contents/dengue-virus-infection-epidemiology/abstract/27" TargetMode="External"/><Relationship Id="rId16" Type="http://schemas.openxmlformats.org/officeDocument/2006/relationships/hyperlink" Target="https://0-www-uptodate-com.millenium.itesm.mx/contents/dengue-virus-infection-epidemiology/abstract/42" TargetMode="External"/><Relationship Id="rId20" Type="http://schemas.openxmlformats.org/officeDocument/2006/relationships/hyperlink" Target="https://0-www-uptodate-com.millenium.itesm.mx/contents/dengue-virus-infection-epidemiology/abstract/46" TargetMode="External"/><Relationship Id="rId1" Type="http://schemas.openxmlformats.org/officeDocument/2006/relationships/slideLayout" Target="../slideLayouts/slideLayout2.xml"/><Relationship Id="rId6" Type="http://schemas.openxmlformats.org/officeDocument/2006/relationships/hyperlink" Target="https://0-www-uptodate-com.millenium.itesm.mx/contents/dengue-virus-infection-epidemiology/abstract/32" TargetMode="External"/><Relationship Id="rId11" Type="http://schemas.openxmlformats.org/officeDocument/2006/relationships/hyperlink" Target="https://0-www-uptodate-com.millenium.itesm.mx/contents/dengue-virus-infection-epidemiology/abstract/37" TargetMode="External"/><Relationship Id="rId5" Type="http://schemas.openxmlformats.org/officeDocument/2006/relationships/hyperlink" Target="https://0-www-uptodate-com.millenium.itesm.mx/contents/dengue-virus-infection-epidemiology/abstract/31" TargetMode="External"/><Relationship Id="rId15" Type="http://schemas.openxmlformats.org/officeDocument/2006/relationships/hyperlink" Target="https://0-www-uptodate-com.millenium.itesm.mx/contents/dengue-virus-infection-epidemiology/abstract/41" TargetMode="External"/><Relationship Id="rId23" Type="http://schemas.openxmlformats.org/officeDocument/2006/relationships/hyperlink" Target="https://0-www-uptodate-com.millenium.itesm.mx/contents/dengue-virus-infection-epidemiology/abstract/50" TargetMode="External"/><Relationship Id="rId10" Type="http://schemas.openxmlformats.org/officeDocument/2006/relationships/hyperlink" Target="https://0-www-uptodate-com.millenium.itesm.mx/contents/dengue-virus-infection-epidemiology/abstract/36" TargetMode="External"/><Relationship Id="rId19" Type="http://schemas.openxmlformats.org/officeDocument/2006/relationships/hyperlink" Target="https://0-www-uptodate-com.millenium.itesm.mx/contents/dengue-virus-infection-epidemiology/abstract/45" TargetMode="External"/><Relationship Id="rId4" Type="http://schemas.openxmlformats.org/officeDocument/2006/relationships/hyperlink" Target="https://0-www-uptodate-com.millenium.itesm.mx/contents/dengue-virus-infection-epidemiology/abstract/30" TargetMode="External"/><Relationship Id="rId9" Type="http://schemas.openxmlformats.org/officeDocument/2006/relationships/hyperlink" Target="https://0-www-uptodate-com.millenium.itesm.mx/contents/dengue-virus-infection-epidemiology/abstract/35" TargetMode="External"/><Relationship Id="rId14" Type="http://schemas.openxmlformats.org/officeDocument/2006/relationships/hyperlink" Target="https://0-www-uptodate-com.millenium.itesm.mx/contents/dengue-virus-infection-epidemiology/abstract/40" TargetMode="External"/><Relationship Id="rId22" Type="http://schemas.openxmlformats.org/officeDocument/2006/relationships/hyperlink" Target="https://0-www-uptodate-com.millenium.itesm.mx/contents/dengue-virus-infection-epidemiology/abstract/48"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0-www-uptodate-com.millenium.itesm.mx/contents/dengue-virus-infection-epidemiology/abstract/73" TargetMode="External"/><Relationship Id="rId3" Type="http://schemas.openxmlformats.org/officeDocument/2006/relationships/hyperlink" Target="https://0-www-uptodate-com.millenium.itesm.mx/contents/dengue-virus-infection-epidemiology/abstract/68" TargetMode="External"/><Relationship Id="rId7" Type="http://schemas.openxmlformats.org/officeDocument/2006/relationships/hyperlink" Target="https://0-www-uptodate-com.millenium.itesm.mx/contents/dengue-virus-infection-epidemiology/abstract/72" TargetMode="External"/><Relationship Id="rId2" Type="http://schemas.openxmlformats.org/officeDocument/2006/relationships/hyperlink" Target="https://0-www-uptodate-com.millenium.itesm.mx/contents/dengue-virus-infection-epidemiology/abstract/51" TargetMode="External"/><Relationship Id="rId1" Type="http://schemas.openxmlformats.org/officeDocument/2006/relationships/slideLayout" Target="../slideLayouts/slideLayout2.xml"/><Relationship Id="rId6" Type="http://schemas.openxmlformats.org/officeDocument/2006/relationships/hyperlink" Target="https://0-www-uptodate-com.millenium.itesm.mx/contents/dengue-virus-infection-epidemiology/abstract/71" TargetMode="External"/><Relationship Id="rId5" Type="http://schemas.openxmlformats.org/officeDocument/2006/relationships/hyperlink" Target="https://0-www-uptodate-com.millenium.itesm.mx/contents/dengue-virus-infection-epidemiology/abstract/70" TargetMode="External"/><Relationship Id="rId4" Type="http://schemas.openxmlformats.org/officeDocument/2006/relationships/hyperlink" Target="https://0-www-uptodate-com.millenium.itesm.mx/contents/dengue-virus-infection-epidemiology/abstract/6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solidFill>
                  <a:srgbClr val="FFFFFF"/>
                </a:solidFill>
              </a:rPr>
              <a:t>Enfermedad Ocular por Dengue</a:t>
            </a:r>
          </a:p>
        </p:txBody>
      </p:sp>
      <p:sp>
        <p:nvSpPr>
          <p:cNvPr id="3" name="Subtítulo 2"/>
          <p:cNvSpPr>
            <a:spLocks noGrp="1"/>
          </p:cNvSpPr>
          <p:nvPr>
            <p:ph type="subTitle" idx="1"/>
          </p:nvPr>
        </p:nvSpPr>
        <p:spPr/>
        <p:txBody>
          <a:bodyPr>
            <a:normAutofit fontScale="92500" lnSpcReduction="20000"/>
          </a:bodyPr>
          <a:lstStyle/>
          <a:p>
            <a:r>
              <a:rPr lang="es-ES" dirty="0">
                <a:solidFill>
                  <a:srgbClr val="FFFFFF"/>
                </a:solidFill>
              </a:rPr>
              <a:t>Dr. Jorge E. Valdez García</a:t>
            </a:r>
          </a:p>
          <a:p>
            <a:r>
              <a:rPr lang="es-ES" dirty="0">
                <a:solidFill>
                  <a:srgbClr val="FFFFFF"/>
                </a:solidFill>
              </a:rPr>
              <a:t>Brenda Salvador MPSS</a:t>
            </a:r>
          </a:p>
        </p:txBody>
      </p:sp>
    </p:spTree>
    <p:extLst>
      <p:ext uri="{BB962C8B-B14F-4D97-AF65-F5344CB8AC3E}">
        <p14:creationId xmlns:p14="http://schemas.microsoft.com/office/powerpoint/2010/main" val="28633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556B8-A211-3846-957D-D703709099B0}"/>
              </a:ext>
            </a:extLst>
          </p:cNvPr>
          <p:cNvSpPr>
            <a:spLocks noGrp="1"/>
          </p:cNvSpPr>
          <p:nvPr>
            <p:ph type="title"/>
          </p:nvPr>
        </p:nvSpPr>
        <p:spPr/>
        <p:txBody>
          <a:bodyPr>
            <a:normAutofit fontScale="90000"/>
          </a:bodyPr>
          <a:lstStyle/>
          <a:p>
            <a:r>
              <a:rPr lang="es-MX" dirty="0"/>
              <a:t>Sintomatología de la enfermedad ocular por dengue </a:t>
            </a:r>
          </a:p>
        </p:txBody>
      </p:sp>
      <p:sp>
        <p:nvSpPr>
          <p:cNvPr id="3" name="Marcador de contenido 2">
            <a:extLst>
              <a:ext uri="{FF2B5EF4-FFF2-40B4-BE49-F238E27FC236}">
                <a16:creationId xmlns:a16="http://schemas.microsoft.com/office/drawing/2014/main" id="{71848694-ECAD-2940-BFB5-EF479BFDDA5D}"/>
              </a:ext>
            </a:extLst>
          </p:cNvPr>
          <p:cNvSpPr>
            <a:spLocks noGrp="1"/>
          </p:cNvSpPr>
          <p:nvPr>
            <p:ph idx="1"/>
          </p:nvPr>
        </p:nvSpPr>
        <p:spPr>
          <a:xfrm>
            <a:off x="232117" y="1800665"/>
            <a:ext cx="6421902" cy="4121517"/>
          </a:xfrm>
        </p:spPr>
        <p:txBody>
          <a:bodyPr>
            <a:normAutofit fontScale="92500" lnSpcReduction="10000"/>
          </a:bodyPr>
          <a:lstStyle/>
          <a:p>
            <a:r>
              <a:rPr lang="es-MX" dirty="0"/>
              <a:t>La enfermedad ocular por dengue puede ser uni o bilateral. </a:t>
            </a:r>
          </a:p>
          <a:p>
            <a:r>
              <a:rPr lang="es-MX" dirty="0"/>
              <a:t>Los síntomas aparecen entre los primeros 2 días hasta los 5 meses desde el inicio de la fiebre, sin embargo, la mayoría ocurre luego de un día de la aparición de </a:t>
            </a:r>
            <a:r>
              <a:rPr lang="es-MX" b="1" dirty="0"/>
              <a:t>trombocitopenia</a:t>
            </a:r>
            <a:r>
              <a:rPr lang="es-MX" dirty="0"/>
              <a:t> (alrededor de 7 días tras el inicio de la fiebre.</a:t>
            </a:r>
          </a:p>
        </p:txBody>
      </p:sp>
    </p:spTree>
    <p:extLst>
      <p:ext uri="{BB962C8B-B14F-4D97-AF65-F5344CB8AC3E}">
        <p14:creationId xmlns:p14="http://schemas.microsoft.com/office/powerpoint/2010/main" val="41185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3BB88-A2AB-4201-80EB-555B7F17E0F9}"/>
              </a:ext>
            </a:extLst>
          </p:cNvPr>
          <p:cNvSpPr>
            <a:spLocks noGrp="1"/>
          </p:cNvSpPr>
          <p:nvPr>
            <p:ph type="title"/>
          </p:nvPr>
        </p:nvSpPr>
        <p:spPr/>
        <p:txBody>
          <a:bodyPr>
            <a:normAutofit fontScale="90000"/>
          </a:bodyPr>
          <a:lstStyle/>
          <a:p>
            <a:r>
              <a:rPr lang="es-MX" dirty="0"/>
              <a:t>Sintomatología de la enfermedad ocular por dengue </a:t>
            </a:r>
          </a:p>
        </p:txBody>
      </p:sp>
      <p:sp>
        <p:nvSpPr>
          <p:cNvPr id="3" name="Marcador de contenido 2">
            <a:extLst>
              <a:ext uri="{FF2B5EF4-FFF2-40B4-BE49-F238E27FC236}">
                <a16:creationId xmlns:a16="http://schemas.microsoft.com/office/drawing/2014/main" id="{3C786BB7-AF3A-4189-A041-EA7CD0C07BB5}"/>
              </a:ext>
            </a:extLst>
          </p:cNvPr>
          <p:cNvSpPr>
            <a:spLocks noGrp="1"/>
          </p:cNvSpPr>
          <p:nvPr>
            <p:ph idx="1"/>
          </p:nvPr>
        </p:nvSpPr>
        <p:spPr>
          <a:xfrm>
            <a:off x="457200" y="1600200"/>
            <a:ext cx="4382086" cy="4525963"/>
          </a:xfrm>
        </p:spPr>
        <p:txBody>
          <a:bodyPr>
            <a:normAutofit fontScale="92500" lnSpcReduction="20000"/>
          </a:bodyPr>
          <a:lstStyle/>
          <a:p>
            <a:pPr lvl="0"/>
            <a:r>
              <a:rPr lang="es-MX" sz="3000" dirty="0">
                <a:solidFill>
                  <a:prstClr val="black"/>
                </a:solidFill>
              </a:rPr>
              <a:t>Las principales quejas incluyen: </a:t>
            </a:r>
          </a:p>
          <a:p>
            <a:pPr marL="514350" lvl="0" indent="-514350">
              <a:buFont typeface="+mj-lt"/>
              <a:buAutoNum type="alphaLcParenR"/>
            </a:pPr>
            <a:r>
              <a:rPr lang="es-MX" sz="3000" dirty="0">
                <a:solidFill>
                  <a:prstClr val="black"/>
                </a:solidFill>
              </a:rPr>
              <a:t>fatiga ocular (30%),</a:t>
            </a:r>
          </a:p>
          <a:p>
            <a:pPr marL="514350" lvl="0" indent="-514350">
              <a:buFont typeface="+mj-lt"/>
              <a:buAutoNum type="alphaLcParenR"/>
            </a:pPr>
            <a:r>
              <a:rPr lang="es-MX" sz="3000" dirty="0">
                <a:solidFill>
                  <a:prstClr val="black"/>
                </a:solidFill>
              </a:rPr>
              <a:t>dolor </a:t>
            </a:r>
            <a:r>
              <a:rPr lang="es-MX" sz="3000" dirty="0" err="1">
                <a:solidFill>
                  <a:prstClr val="black"/>
                </a:solidFill>
              </a:rPr>
              <a:t>retrocular</a:t>
            </a:r>
            <a:r>
              <a:rPr lang="es-MX" sz="3000" dirty="0">
                <a:solidFill>
                  <a:prstClr val="black"/>
                </a:solidFill>
              </a:rPr>
              <a:t> (20%), </a:t>
            </a:r>
          </a:p>
          <a:p>
            <a:pPr marL="514350" lvl="0" indent="-514350">
              <a:buFont typeface="+mj-lt"/>
              <a:buAutoNum type="alphaLcParenR"/>
            </a:pPr>
            <a:r>
              <a:rPr lang="es-MX" sz="3000" dirty="0">
                <a:solidFill>
                  <a:prstClr val="black"/>
                </a:solidFill>
              </a:rPr>
              <a:t>visión borrosa (10%),</a:t>
            </a:r>
          </a:p>
          <a:p>
            <a:pPr marL="514350" lvl="0" indent="-514350">
              <a:buFont typeface="+mj-lt"/>
              <a:buAutoNum type="alphaLcParenR"/>
            </a:pPr>
            <a:r>
              <a:rPr lang="es-MX" sz="3000" dirty="0">
                <a:solidFill>
                  <a:prstClr val="black"/>
                </a:solidFill>
              </a:rPr>
              <a:t> diplopía (3%), </a:t>
            </a:r>
          </a:p>
          <a:p>
            <a:pPr marL="514350" lvl="0" indent="-514350">
              <a:buFont typeface="+mj-lt"/>
              <a:buAutoNum type="alphaLcParenR"/>
            </a:pPr>
            <a:r>
              <a:rPr lang="es-MX" sz="3000" dirty="0">
                <a:solidFill>
                  <a:prstClr val="black"/>
                </a:solidFill>
              </a:rPr>
              <a:t>sensación de cuerpo extraño (3%),</a:t>
            </a:r>
          </a:p>
          <a:p>
            <a:pPr marL="514350" lvl="0" indent="-514350">
              <a:buFont typeface="+mj-lt"/>
              <a:buAutoNum type="alphaLcParenR"/>
            </a:pPr>
            <a:r>
              <a:rPr lang="es-MX" sz="3000" dirty="0">
                <a:solidFill>
                  <a:prstClr val="black"/>
                </a:solidFill>
              </a:rPr>
              <a:t> </a:t>
            </a:r>
            <a:r>
              <a:rPr lang="es-MX" sz="3000" dirty="0" err="1">
                <a:solidFill>
                  <a:prstClr val="black"/>
                </a:solidFill>
              </a:rPr>
              <a:t>fotopsia</a:t>
            </a:r>
            <a:r>
              <a:rPr lang="es-MX" sz="3000" dirty="0">
                <a:solidFill>
                  <a:prstClr val="black"/>
                </a:solidFill>
              </a:rPr>
              <a:t> (2%) y</a:t>
            </a:r>
          </a:p>
          <a:p>
            <a:pPr marL="514350" lvl="0" indent="-514350">
              <a:buFont typeface="+mj-lt"/>
              <a:buAutoNum type="alphaLcParenR"/>
            </a:pPr>
            <a:r>
              <a:rPr lang="es-MX" sz="3000" dirty="0">
                <a:solidFill>
                  <a:prstClr val="black"/>
                </a:solidFill>
              </a:rPr>
              <a:t> flotadores (1%) </a:t>
            </a:r>
          </a:p>
          <a:p>
            <a:endParaRPr lang="es-MX" dirty="0"/>
          </a:p>
        </p:txBody>
      </p:sp>
      <p:pic>
        <p:nvPicPr>
          <p:cNvPr id="5" name="Imagen 4">
            <a:extLst>
              <a:ext uri="{FF2B5EF4-FFF2-40B4-BE49-F238E27FC236}">
                <a16:creationId xmlns:a16="http://schemas.microsoft.com/office/drawing/2014/main" id="{6B8EDB6D-760A-48CC-A9AD-09FFD9C802F1}"/>
              </a:ext>
            </a:extLst>
          </p:cNvPr>
          <p:cNvPicPr>
            <a:picLocks noChangeAspect="1"/>
          </p:cNvPicPr>
          <p:nvPr/>
        </p:nvPicPr>
        <p:blipFill>
          <a:blip r:embed="rId2"/>
          <a:stretch>
            <a:fillRect/>
          </a:stretch>
        </p:blipFill>
        <p:spPr>
          <a:xfrm>
            <a:off x="4839286" y="2305050"/>
            <a:ext cx="3048000" cy="2266950"/>
          </a:xfrm>
          <a:prstGeom prst="rect">
            <a:avLst/>
          </a:prstGeom>
        </p:spPr>
      </p:pic>
    </p:spTree>
    <p:extLst>
      <p:ext uri="{BB962C8B-B14F-4D97-AF65-F5344CB8AC3E}">
        <p14:creationId xmlns:p14="http://schemas.microsoft.com/office/powerpoint/2010/main" val="247899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273121-C74A-4D28-B4E7-AAA9FDACB3A3}"/>
              </a:ext>
            </a:extLst>
          </p:cNvPr>
          <p:cNvPicPr>
            <a:picLocks noChangeAspect="1"/>
          </p:cNvPicPr>
          <p:nvPr/>
        </p:nvPicPr>
        <p:blipFill rotWithShape="1">
          <a:blip r:embed="rId2"/>
          <a:srcRect t="15324" b="5114"/>
          <a:stretch/>
        </p:blipFill>
        <p:spPr>
          <a:xfrm>
            <a:off x="1955702" y="3938954"/>
            <a:ext cx="4979670" cy="1941341"/>
          </a:xfrm>
          <a:prstGeom prst="rect">
            <a:avLst/>
          </a:prstGeom>
        </p:spPr>
      </p:pic>
      <p:sp>
        <p:nvSpPr>
          <p:cNvPr id="2" name="Título 1">
            <a:extLst>
              <a:ext uri="{FF2B5EF4-FFF2-40B4-BE49-F238E27FC236}">
                <a16:creationId xmlns:a16="http://schemas.microsoft.com/office/drawing/2014/main" id="{E87AA9D9-819B-1342-9D97-5A77C68B2994}"/>
              </a:ext>
            </a:extLst>
          </p:cNvPr>
          <p:cNvSpPr>
            <a:spLocks noGrp="1"/>
          </p:cNvSpPr>
          <p:nvPr>
            <p:ph type="title"/>
          </p:nvPr>
        </p:nvSpPr>
        <p:spPr>
          <a:xfrm>
            <a:off x="457200" y="0"/>
            <a:ext cx="8229600" cy="1143000"/>
          </a:xfrm>
        </p:spPr>
        <p:txBody>
          <a:bodyPr>
            <a:normAutofit fontScale="90000"/>
          </a:bodyPr>
          <a:lstStyle/>
          <a:p>
            <a:r>
              <a:rPr lang="es-MX" sz="4000" dirty="0">
                <a:solidFill>
                  <a:prstClr val="black"/>
                </a:solidFill>
              </a:rPr>
              <a:t>Sintomatología de la enfermedad ocular por dengue </a:t>
            </a:r>
            <a:endParaRPr lang="es-MX" dirty="0"/>
          </a:p>
        </p:txBody>
      </p:sp>
      <p:sp>
        <p:nvSpPr>
          <p:cNvPr id="3" name="Marcador de contenido 2">
            <a:extLst>
              <a:ext uri="{FF2B5EF4-FFF2-40B4-BE49-F238E27FC236}">
                <a16:creationId xmlns:a16="http://schemas.microsoft.com/office/drawing/2014/main" id="{BF1274A9-19E0-A342-A1D2-BD5E1D1C8F79}"/>
              </a:ext>
            </a:extLst>
          </p:cNvPr>
          <p:cNvSpPr>
            <a:spLocks noGrp="1"/>
          </p:cNvSpPr>
          <p:nvPr>
            <p:ph idx="1"/>
          </p:nvPr>
        </p:nvSpPr>
        <p:spPr>
          <a:xfrm>
            <a:off x="369277" y="1459524"/>
            <a:ext cx="8405446" cy="2718582"/>
          </a:xfrm>
        </p:spPr>
        <p:txBody>
          <a:bodyPr>
            <a:normAutofit fontScale="85000" lnSpcReduction="20000"/>
          </a:bodyPr>
          <a:lstStyle/>
          <a:p>
            <a:r>
              <a:rPr lang="es-MX" dirty="0"/>
              <a:t>Los pacientes con patología ocular establecida asociada al dengue reportan visión borrosa (60%), escotomas centrales (30%), flotadores (6%), trastornos de la visión cercana (6%) y metamorfopsia (4%). </a:t>
            </a:r>
          </a:p>
          <a:p>
            <a:r>
              <a:rPr lang="es-MX" b="1" dirty="0"/>
              <a:t>La afección bilateral se observa únicamente en el 30% </a:t>
            </a:r>
            <a:r>
              <a:rPr lang="es-MX" dirty="0"/>
              <a:t>de los pacientes y la agudeza visual varía de 20/20 a cuenta dedos (CD), con una mediana de 20/40. </a:t>
            </a:r>
          </a:p>
        </p:txBody>
      </p:sp>
    </p:spTree>
    <p:extLst>
      <p:ext uri="{BB962C8B-B14F-4D97-AF65-F5344CB8AC3E}">
        <p14:creationId xmlns:p14="http://schemas.microsoft.com/office/powerpoint/2010/main" val="34537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28F1E-7A34-6542-9CE1-0B7C28E5B574}"/>
              </a:ext>
            </a:extLst>
          </p:cNvPr>
          <p:cNvSpPr>
            <a:spLocks noGrp="1"/>
          </p:cNvSpPr>
          <p:nvPr>
            <p:ph type="title"/>
          </p:nvPr>
        </p:nvSpPr>
        <p:spPr/>
        <p:txBody>
          <a:bodyPr>
            <a:normAutofit fontScale="90000"/>
          </a:bodyPr>
          <a:lstStyle/>
          <a:p>
            <a:r>
              <a:rPr lang="es-MX" dirty="0"/>
              <a:t>Características clínicas de la enfermedad ocular por dengue</a:t>
            </a:r>
          </a:p>
        </p:txBody>
      </p:sp>
      <p:sp>
        <p:nvSpPr>
          <p:cNvPr id="3" name="Marcador de contenido 2">
            <a:extLst>
              <a:ext uri="{FF2B5EF4-FFF2-40B4-BE49-F238E27FC236}">
                <a16:creationId xmlns:a16="http://schemas.microsoft.com/office/drawing/2014/main" id="{6D37E9EC-1F24-5844-A86A-08AA40494FE2}"/>
              </a:ext>
            </a:extLst>
          </p:cNvPr>
          <p:cNvSpPr>
            <a:spLocks noGrp="1"/>
          </p:cNvSpPr>
          <p:nvPr>
            <p:ph idx="1"/>
          </p:nvPr>
        </p:nvSpPr>
        <p:spPr>
          <a:xfrm>
            <a:off x="344658" y="1867487"/>
            <a:ext cx="4114802" cy="3675185"/>
          </a:xfrm>
        </p:spPr>
        <p:txBody>
          <a:bodyPr>
            <a:normAutofit fontScale="77500" lnSpcReduction="20000"/>
          </a:bodyPr>
          <a:lstStyle/>
          <a:p>
            <a:r>
              <a:rPr lang="es-MX" dirty="0"/>
              <a:t>Las anomalías del segmento anterior incluyen:</a:t>
            </a:r>
          </a:p>
          <a:p>
            <a:pPr marL="514350" indent="-514350">
              <a:buFont typeface="+mj-lt"/>
              <a:buAutoNum type="arabicParenR"/>
            </a:pPr>
            <a:r>
              <a:rPr lang="es-MX" dirty="0"/>
              <a:t> hemorragia subconjuntival,</a:t>
            </a:r>
          </a:p>
          <a:p>
            <a:pPr marL="514350" indent="-514350">
              <a:buFont typeface="+mj-lt"/>
              <a:buAutoNum type="arabicParenR"/>
            </a:pPr>
            <a:r>
              <a:rPr lang="es-MX" dirty="0"/>
              <a:t> queratitis, </a:t>
            </a:r>
          </a:p>
          <a:p>
            <a:pPr marL="514350" indent="-514350">
              <a:buFont typeface="+mj-lt"/>
              <a:buAutoNum type="arabicParenR"/>
            </a:pPr>
            <a:r>
              <a:rPr lang="es-MX" dirty="0"/>
              <a:t>erosión corneal, </a:t>
            </a:r>
          </a:p>
          <a:p>
            <a:pPr marL="514350" indent="-514350">
              <a:buFont typeface="+mj-lt"/>
              <a:buAutoNum type="arabicParenR"/>
            </a:pPr>
            <a:r>
              <a:rPr lang="es-MX" dirty="0"/>
              <a:t>cierre de ángulo agudo,</a:t>
            </a:r>
          </a:p>
          <a:p>
            <a:pPr marL="514350" indent="-514350">
              <a:buFont typeface="+mj-lt"/>
              <a:buAutoNum type="arabicParenR"/>
            </a:pPr>
            <a:r>
              <a:rPr lang="es-MX" dirty="0"/>
              <a:t> uveítis anterior y uveítis intermedia. </a:t>
            </a:r>
          </a:p>
        </p:txBody>
      </p:sp>
      <p:pic>
        <p:nvPicPr>
          <p:cNvPr id="4" name="Imagen 3">
            <a:extLst>
              <a:ext uri="{FF2B5EF4-FFF2-40B4-BE49-F238E27FC236}">
                <a16:creationId xmlns:a16="http://schemas.microsoft.com/office/drawing/2014/main" id="{C0DF6079-F5F1-4763-B2A8-DFF5BC5A7444}"/>
              </a:ext>
            </a:extLst>
          </p:cNvPr>
          <p:cNvPicPr>
            <a:picLocks noChangeAspect="1"/>
          </p:cNvPicPr>
          <p:nvPr/>
        </p:nvPicPr>
        <p:blipFill rotWithShape="1">
          <a:blip r:embed="rId2"/>
          <a:srcRect r="52381" b="9922"/>
          <a:stretch/>
        </p:blipFill>
        <p:spPr>
          <a:xfrm>
            <a:off x="4684542" y="2157004"/>
            <a:ext cx="4002258" cy="2720924"/>
          </a:xfrm>
          <a:prstGeom prst="rect">
            <a:avLst/>
          </a:prstGeom>
        </p:spPr>
      </p:pic>
    </p:spTree>
    <p:extLst>
      <p:ext uri="{BB962C8B-B14F-4D97-AF65-F5344CB8AC3E}">
        <p14:creationId xmlns:p14="http://schemas.microsoft.com/office/powerpoint/2010/main" val="82061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0B856-E46E-427D-981D-B439FC6AF176}"/>
              </a:ext>
            </a:extLst>
          </p:cNvPr>
          <p:cNvSpPr>
            <a:spLocks noGrp="1"/>
          </p:cNvSpPr>
          <p:nvPr>
            <p:ph type="title"/>
          </p:nvPr>
        </p:nvSpPr>
        <p:spPr/>
        <p:txBody>
          <a:bodyPr>
            <a:normAutofit fontScale="90000"/>
          </a:bodyPr>
          <a:lstStyle/>
          <a:p>
            <a:r>
              <a:rPr lang="es-MX" sz="4000" dirty="0">
                <a:solidFill>
                  <a:prstClr val="black"/>
                </a:solidFill>
              </a:rPr>
              <a:t>Características clínicas de la enfermedad ocular por dengue</a:t>
            </a:r>
            <a:endParaRPr lang="es-MX" dirty="0"/>
          </a:p>
        </p:txBody>
      </p:sp>
      <p:sp>
        <p:nvSpPr>
          <p:cNvPr id="3" name="Marcador de contenido 2">
            <a:extLst>
              <a:ext uri="{FF2B5EF4-FFF2-40B4-BE49-F238E27FC236}">
                <a16:creationId xmlns:a16="http://schemas.microsoft.com/office/drawing/2014/main" id="{5219EC55-C65E-4835-B719-98E11A4A75F5}"/>
              </a:ext>
            </a:extLst>
          </p:cNvPr>
          <p:cNvSpPr>
            <a:spLocks noGrp="1"/>
          </p:cNvSpPr>
          <p:nvPr>
            <p:ph idx="1"/>
          </p:nvPr>
        </p:nvSpPr>
        <p:spPr>
          <a:xfrm>
            <a:off x="457200" y="1600200"/>
            <a:ext cx="5001065" cy="4525963"/>
          </a:xfrm>
        </p:spPr>
        <p:txBody>
          <a:bodyPr>
            <a:normAutofit fontScale="85000" lnSpcReduction="10000"/>
          </a:bodyPr>
          <a:lstStyle/>
          <a:p>
            <a:pPr lvl="0"/>
            <a:r>
              <a:rPr lang="es-MX" sz="3000" dirty="0">
                <a:solidFill>
                  <a:prstClr val="black"/>
                </a:solidFill>
              </a:rPr>
              <a:t>Las patologías del segmento posterior incluyen hemorragias retinianas, uveítis posterior, </a:t>
            </a:r>
            <a:r>
              <a:rPr lang="es-MX" sz="3000" dirty="0" err="1">
                <a:solidFill>
                  <a:prstClr val="black"/>
                </a:solidFill>
              </a:rPr>
              <a:t>foveolitis</a:t>
            </a:r>
            <a:r>
              <a:rPr lang="es-MX" sz="3000" dirty="0">
                <a:solidFill>
                  <a:prstClr val="black"/>
                </a:solidFill>
              </a:rPr>
              <a:t>, </a:t>
            </a:r>
            <a:r>
              <a:rPr lang="es-MX" sz="3000" dirty="0" err="1">
                <a:solidFill>
                  <a:prstClr val="black"/>
                </a:solidFill>
              </a:rPr>
              <a:t>maculopatía</a:t>
            </a:r>
            <a:r>
              <a:rPr lang="es-MX" sz="3000" dirty="0">
                <a:solidFill>
                  <a:prstClr val="black"/>
                </a:solidFill>
              </a:rPr>
              <a:t>, oclusiones vasculares retinianas y desprendimiento seroso de retina. </a:t>
            </a:r>
          </a:p>
          <a:p>
            <a:pPr lvl="0"/>
            <a:r>
              <a:rPr lang="es-MX" sz="3000" dirty="0">
                <a:solidFill>
                  <a:prstClr val="black"/>
                </a:solidFill>
              </a:rPr>
              <a:t>Los trastornos </a:t>
            </a:r>
            <a:r>
              <a:rPr lang="es-MX" sz="3000" dirty="0" err="1">
                <a:solidFill>
                  <a:prstClr val="black"/>
                </a:solidFill>
              </a:rPr>
              <a:t>neuroftálmicos</a:t>
            </a:r>
            <a:r>
              <a:rPr lang="es-MX" sz="3000" dirty="0">
                <a:solidFill>
                  <a:prstClr val="black"/>
                </a:solidFill>
              </a:rPr>
              <a:t> incluyen neuritis óptica, parálisis de los nervios caréales y neuro mielitis óptica. </a:t>
            </a:r>
          </a:p>
          <a:p>
            <a:endParaRPr lang="es-MX" dirty="0"/>
          </a:p>
        </p:txBody>
      </p:sp>
      <p:pic>
        <p:nvPicPr>
          <p:cNvPr id="4" name="Imagen 3">
            <a:extLst>
              <a:ext uri="{FF2B5EF4-FFF2-40B4-BE49-F238E27FC236}">
                <a16:creationId xmlns:a16="http://schemas.microsoft.com/office/drawing/2014/main" id="{6177BA40-0B20-48E0-B1B8-C8A7A962E633}"/>
              </a:ext>
            </a:extLst>
          </p:cNvPr>
          <p:cNvPicPr>
            <a:picLocks noChangeAspect="1"/>
          </p:cNvPicPr>
          <p:nvPr/>
        </p:nvPicPr>
        <p:blipFill>
          <a:blip r:embed="rId2"/>
          <a:stretch>
            <a:fillRect/>
          </a:stretch>
        </p:blipFill>
        <p:spPr>
          <a:xfrm>
            <a:off x="5303520" y="1984528"/>
            <a:ext cx="3741420" cy="1444472"/>
          </a:xfrm>
          <a:prstGeom prst="rect">
            <a:avLst/>
          </a:prstGeom>
        </p:spPr>
      </p:pic>
      <p:pic>
        <p:nvPicPr>
          <p:cNvPr id="5" name="Imagen 4">
            <a:extLst>
              <a:ext uri="{FF2B5EF4-FFF2-40B4-BE49-F238E27FC236}">
                <a16:creationId xmlns:a16="http://schemas.microsoft.com/office/drawing/2014/main" id="{F19E6D4D-109D-4F49-B2DC-B63EA86E0B5A}"/>
              </a:ext>
            </a:extLst>
          </p:cNvPr>
          <p:cNvPicPr>
            <a:picLocks noChangeAspect="1"/>
          </p:cNvPicPr>
          <p:nvPr/>
        </p:nvPicPr>
        <p:blipFill>
          <a:blip r:embed="rId3"/>
          <a:stretch>
            <a:fillRect/>
          </a:stretch>
        </p:blipFill>
        <p:spPr>
          <a:xfrm>
            <a:off x="6427177" y="3663827"/>
            <a:ext cx="2057400" cy="1781175"/>
          </a:xfrm>
          <a:prstGeom prst="rect">
            <a:avLst/>
          </a:prstGeom>
        </p:spPr>
      </p:pic>
    </p:spTree>
    <p:extLst>
      <p:ext uri="{BB962C8B-B14F-4D97-AF65-F5344CB8AC3E}">
        <p14:creationId xmlns:p14="http://schemas.microsoft.com/office/powerpoint/2010/main" val="26802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F4AF6-BB7C-1248-9A83-4FD698CA2F03}"/>
              </a:ext>
            </a:extLst>
          </p:cNvPr>
          <p:cNvSpPr>
            <a:spLocks noGrp="1"/>
          </p:cNvSpPr>
          <p:nvPr>
            <p:ph type="title"/>
          </p:nvPr>
        </p:nvSpPr>
        <p:spPr/>
        <p:txBody>
          <a:bodyPr>
            <a:normAutofit/>
          </a:bodyPr>
          <a:lstStyle/>
          <a:p>
            <a:r>
              <a:rPr lang="es-MX" dirty="0"/>
              <a:t>Hemorragia subconjuntival</a:t>
            </a:r>
          </a:p>
        </p:txBody>
      </p:sp>
      <p:sp>
        <p:nvSpPr>
          <p:cNvPr id="3" name="Marcador de contenido 2">
            <a:extLst>
              <a:ext uri="{FF2B5EF4-FFF2-40B4-BE49-F238E27FC236}">
                <a16:creationId xmlns:a16="http://schemas.microsoft.com/office/drawing/2014/main" id="{0393D4C4-6DC2-244D-9530-7816B2CC38F9}"/>
              </a:ext>
            </a:extLst>
          </p:cNvPr>
          <p:cNvSpPr>
            <a:spLocks noGrp="1"/>
          </p:cNvSpPr>
          <p:nvPr>
            <p:ph idx="1"/>
          </p:nvPr>
        </p:nvSpPr>
        <p:spPr>
          <a:xfrm>
            <a:off x="0" y="1417638"/>
            <a:ext cx="5535637" cy="4525963"/>
          </a:xfrm>
        </p:spPr>
        <p:txBody>
          <a:bodyPr>
            <a:normAutofit fontScale="77500" lnSpcReduction="20000"/>
          </a:bodyPr>
          <a:lstStyle/>
          <a:p>
            <a:r>
              <a:rPr lang="es-MX" dirty="0"/>
              <a:t>La hemorragia subconjuntival es un hallazgo frecuente en la fiebre del dengue. </a:t>
            </a:r>
          </a:p>
          <a:p>
            <a:r>
              <a:rPr lang="es-MX" dirty="0"/>
              <a:t>Puede presentarse uni o bilateralmente y tiene una </a:t>
            </a:r>
            <a:r>
              <a:rPr lang="es-MX" b="1" dirty="0"/>
              <a:t>incidencia de entre 8 y 60%, </a:t>
            </a:r>
            <a:r>
              <a:rPr lang="es-MX" dirty="0"/>
              <a:t>independientemente del recuento plaquetario. </a:t>
            </a:r>
          </a:p>
          <a:p>
            <a:r>
              <a:rPr lang="es-MX" dirty="0"/>
              <a:t>En un estudio de cohorte prospectivo que incluyó a 134 paciente, Kapoor y colaboradores encontraron una incidencia de </a:t>
            </a:r>
            <a:r>
              <a:rPr lang="es-MX" b="1" dirty="0"/>
              <a:t>37.3%, de los cuales el 90.7% tenía trombocitopenia de &lt;50,000/</a:t>
            </a:r>
            <a:r>
              <a:rPr lang="es-MX" b="1" dirty="0">
                <a:sym typeface="Symbol" pitchFamily="2" charset="2"/>
              </a:rPr>
              <a:t></a:t>
            </a:r>
            <a:r>
              <a:rPr lang="es-MX" b="1" dirty="0"/>
              <a:t>L. </a:t>
            </a:r>
          </a:p>
        </p:txBody>
      </p:sp>
      <p:pic>
        <p:nvPicPr>
          <p:cNvPr id="5" name="Imagen 4" descr="Imagen que contiene artículos de aseo personal&#10;&#10;Descripción generada automáticamente">
            <a:extLst>
              <a:ext uri="{FF2B5EF4-FFF2-40B4-BE49-F238E27FC236}">
                <a16:creationId xmlns:a16="http://schemas.microsoft.com/office/drawing/2014/main" id="{62294919-3D60-4C34-AF71-8E653949FCE0}"/>
              </a:ext>
            </a:extLst>
          </p:cNvPr>
          <p:cNvPicPr>
            <a:picLocks noChangeAspect="1"/>
          </p:cNvPicPr>
          <p:nvPr/>
        </p:nvPicPr>
        <p:blipFill>
          <a:blip r:embed="rId2"/>
          <a:stretch>
            <a:fillRect/>
          </a:stretch>
        </p:blipFill>
        <p:spPr>
          <a:xfrm>
            <a:off x="5640635" y="2448803"/>
            <a:ext cx="3109470" cy="2320143"/>
          </a:xfrm>
          <a:prstGeom prst="rect">
            <a:avLst/>
          </a:prstGeom>
        </p:spPr>
      </p:pic>
    </p:spTree>
    <p:extLst>
      <p:ext uri="{BB962C8B-B14F-4D97-AF65-F5344CB8AC3E}">
        <p14:creationId xmlns:p14="http://schemas.microsoft.com/office/powerpoint/2010/main" val="198602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98BF3-F26E-F143-B892-7DF9A1D3A2EE}"/>
              </a:ext>
            </a:extLst>
          </p:cNvPr>
          <p:cNvSpPr>
            <a:spLocks noGrp="1"/>
          </p:cNvSpPr>
          <p:nvPr>
            <p:ph type="title"/>
          </p:nvPr>
        </p:nvSpPr>
        <p:spPr>
          <a:xfrm>
            <a:off x="337625" y="721127"/>
            <a:ext cx="3931920" cy="1143000"/>
          </a:xfrm>
        </p:spPr>
        <p:txBody>
          <a:bodyPr/>
          <a:lstStyle/>
          <a:p>
            <a:r>
              <a:rPr lang="es-MX" dirty="0"/>
              <a:t>Uveítis anterior</a:t>
            </a:r>
          </a:p>
        </p:txBody>
      </p:sp>
      <p:sp>
        <p:nvSpPr>
          <p:cNvPr id="3" name="Marcador de contenido 2">
            <a:extLst>
              <a:ext uri="{FF2B5EF4-FFF2-40B4-BE49-F238E27FC236}">
                <a16:creationId xmlns:a16="http://schemas.microsoft.com/office/drawing/2014/main" id="{9F9A3099-8C40-104A-A8CE-16C5EA8338D1}"/>
              </a:ext>
            </a:extLst>
          </p:cNvPr>
          <p:cNvSpPr>
            <a:spLocks noGrp="1"/>
          </p:cNvSpPr>
          <p:nvPr>
            <p:ph idx="1"/>
          </p:nvPr>
        </p:nvSpPr>
        <p:spPr>
          <a:xfrm>
            <a:off x="144412" y="2939481"/>
            <a:ext cx="8718234" cy="3080825"/>
          </a:xfrm>
        </p:spPr>
        <p:txBody>
          <a:bodyPr>
            <a:normAutofit fontScale="77500" lnSpcReduction="20000"/>
          </a:bodyPr>
          <a:lstStyle/>
          <a:p>
            <a:r>
              <a:rPr lang="es-MX" dirty="0"/>
              <a:t>El diagnóstico clínico se basa en la presencia de dolor ocular, eritema, fotofobia y signos de inyección perilimbal, precipidados queráticos y células en la cámara anterior. </a:t>
            </a:r>
            <a:r>
              <a:rPr lang="es-MX" b="1" dirty="0"/>
              <a:t>Existe una incidencia de 7.7% de uveítis anterior en los pacientes que presentan síntomas oculares</a:t>
            </a:r>
            <a:r>
              <a:rPr lang="es-MX" dirty="0"/>
              <a:t>.</a:t>
            </a:r>
          </a:p>
          <a:p>
            <a:r>
              <a:rPr lang="es-MX" dirty="0"/>
              <a:t>En una serie de casos reportados por Gupta y colaboradores, se encontraron </a:t>
            </a:r>
            <a:r>
              <a:rPr lang="es-MX" b="1" dirty="0"/>
              <a:t>presentaciones tardías de uveítis anterior 3-5 meses después del inicio de la infección </a:t>
            </a:r>
            <a:r>
              <a:rPr lang="es-MX" dirty="0"/>
              <a:t>por dengue, cuando los pacientes ya se habían recuperado de la fiebre por dengue.</a:t>
            </a:r>
          </a:p>
        </p:txBody>
      </p:sp>
      <p:pic>
        <p:nvPicPr>
          <p:cNvPr id="4" name="Imagen 3">
            <a:extLst>
              <a:ext uri="{FF2B5EF4-FFF2-40B4-BE49-F238E27FC236}">
                <a16:creationId xmlns:a16="http://schemas.microsoft.com/office/drawing/2014/main" id="{00089FEE-5040-4926-8353-CAB7D46985BE}"/>
              </a:ext>
            </a:extLst>
          </p:cNvPr>
          <p:cNvPicPr>
            <a:picLocks noChangeAspect="1"/>
          </p:cNvPicPr>
          <p:nvPr/>
        </p:nvPicPr>
        <p:blipFill rotWithShape="1">
          <a:blip r:embed="rId2"/>
          <a:srcRect l="50000"/>
          <a:stretch/>
        </p:blipFill>
        <p:spPr>
          <a:xfrm>
            <a:off x="4679141" y="207146"/>
            <a:ext cx="3835113" cy="2479783"/>
          </a:xfrm>
          <a:prstGeom prst="rect">
            <a:avLst/>
          </a:prstGeom>
        </p:spPr>
      </p:pic>
    </p:spTree>
    <p:extLst>
      <p:ext uri="{BB962C8B-B14F-4D97-AF65-F5344CB8AC3E}">
        <p14:creationId xmlns:p14="http://schemas.microsoft.com/office/powerpoint/2010/main" val="259040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3AB8B-3059-9947-B0CB-6FF025821BFF}"/>
              </a:ext>
            </a:extLst>
          </p:cNvPr>
          <p:cNvSpPr>
            <a:spLocks noGrp="1"/>
          </p:cNvSpPr>
          <p:nvPr>
            <p:ph type="title"/>
          </p:nvPr>
        </p:nvSpPr>
        <p:spPr/>
        <p:txBody>
          <a:bodyPr/>
          <a:lstStyle/>
          <a:p>
            <a:r>
              <a:rPr lang="es-MX" dirty="0"/>
              <a:t>Uveítis intermedia</a:t>
            </a:r>
          </a:p>
        </p:txBody>
      </p:sp>
      <p:sp>
        <p:nvSpPr>
          <p:cNvPr id="3" name="Marcador de contenido 2">
            <a:extLst>
              <a:ext uri="{FF2B5EF4-FFF2-40B4-BE49-F238E27FC236}">
                <a16:creationId xmlns:a16="http://schemas.microsoft.com/office/drawing/2014/main" id="{EEE6C667-3697-DF4B-AE86-223305F3200B}"/>
              </a:ext>
            </a:extLst>
          </p:cNvPr>
          <p:cNvSpPr>
            <a:spLocks noGrp="1"/>
          </p:cNvSpPr>
          <p:nvPr>
            <p:ph idx="1"/>
          </p:nvPr>
        </p:nvSpPr>
        <p:spPr>
          <a:xfrm>
            <a:off x="-14067" y="1417638"/>
            <a:ext cx="5394960" cy="4525963"/>
          </a:xfrm>
        </p:spPr>
        <p:txBody>
          <a:bodyPr>
            <a:normAutofit fontScale="85000" lnSpcReduction="20000"/>
          </a:bodyPr>
          <a:lstStyle/>
          <a:p>
            <a:r>
              <a:rPr lang="es-MX" dirty="0"/>
              <a:t>La uveítis intermedia es poco común. </a:t>
            </a:r>
          </a:p>
          <a:p>
            <a:r>
              <a:rPr lang="es-MX" dirty="0"/>
              <a:t>De acuerdo a los hallazgos de Teoh y y colaboradores, entre el 3.2% y 12.3% de los pacientes con dengue presentan uveitis intermedia.</a:t>
            </a:r>
          </a:p>
          <a:p>
            <a:r>
              <a:rPr lang="es-MX" dirty="0"/>
              <a:t>Bacsal et al tabién reportaron que el 31% de los pacientes con maculopatía por dengue tienen vitritis y el 11% tienen uveitis anterior e intermedia concurrentemente.</a:t>
            </a:r>
          </a:p>
        </p:txBody>
      </p:sp>
      <p:pic>
        <p:nvPicPr>
          <p:cNvPr id="4" name="Imagen 3">
            <a:extLst>
              <a:ext uri="{FF2B5EF4-FFF2-40B4-BE49-F238E27FC236}">
                <a16:creationId xmlns:a16="http://schemas.microsoft.com/office/drawing/2014/main" id="{BA3F4698-7510-4835-82F9-6F0B54FB5B48}"/>
              </a:ext>
            </a:extLst>
          </p:cNvPr>
          <p:cNvPicPr>
            <a:picLocks noChangeAspect="1"/>
          </p:cNvPicPr>
          <p:nvPr/>
        </p:nvPicPr>
        <p:blipFill rotWithShape="1">
          <a:blip r:embed="rId2"/>
          <a:srcRect l="2766" r="2322" b="6459"/>
          <a:stretch/>
        </p:blipFill>
        <p:spPr>
          <a:xfrm>
            <a:off x="5380893" y="2999937"/>
            <a:ext cx="3753275" cy="2943664"/>
          </a:xfrm>
          <a:prstGeom prst="rect">
            <a:avLst/>
          </a:prstGeom>
        </p:spPr>
      </p:pic>
    </p:spTree>
    <p:extLst>
      <p:ext uri="{BB962C8B-B14F-4D97-AF65-F5344CB8AC3E}">
        <p14:creationId xmlns:p14="http://schemas.microsoft.com/office/powerpoint/2010/main" val="57551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562BB-A4EC-CB4B-B426-EE6DA2E5195D}"/>
              </a:ext>
            </a:extLst>
          </p:cNvPr>
          <p:cNvSpPr>
            <a:spLocks noGrp="1"/>
          </p:cNvSpPr>
          <p:nvPr>
            <p:ph type="title"/>
          </p:nvPr>
        </p:nvSpPr>
        <p:spPr>
          <a:xfrm>
            <a:off x="457200" y="-101674"/>
            <a:ext cx="8229600" cy="1143000"/>
          </a:xfrm>
        </p:spPr>
        <p:txBody>
          <a:bodyPr/>
          <a:lstStyle/>
          <a:p>
            <a:r>
              <a:rPr lang="es-MX" dirty="0"/>
              <a:t>Maculopatía</a:t>
            </a:r>
          </a:p>
        </p:txBody>
      </p:sp>
      <p:sp>
        <p:nvSpPr>
          <p:cNvPr id="3" name="Marcador de contenido 2">
            <a:extLst>
              <a:ext uri="{FF2B5EF4-FFF2-40B4-BE49-F238E27FC236}">
                <a16:creationId xmlns:a16="http://schemas.microsoft.com/office/drawing/2014/main" id="{2E8ACD59-338F-B04C-A5C1-B746AA51C77D}"/>
              </a:ext>
            </a:extLst>
          </p:cNvPr>
          <p:cNvSpPr>
            <a:spLocks noGrp="1"/>
          </p:cNvSpPr>
          <p:nvPr>
            <p:ph idx="1"/>
          </p:nvPr>
        </p:nvSpPr>
        <p:spPr>
          <a:xfrm>
            <a:off x="372793" y="791309"/>
            <a:ext cx="8398413" cy="2620107"/>
          </a:xfrm>
        </p:spPr>
        <p:txBody>
          <a:bodyPr>
            <a:normAutofit fontScale="85000" lnSpcReduction="20000"/>
          </a:bodyPr>
          <a:lstStyle/>
          <a:p>
            <a:r>
              <a:rPr lang="es-MX" dirty="0"/>
              <a:t>La maculopatía por dengue ha sido reconocida y estudiada más que cualquier otra de las manifestaciones de la enfermedad ocular por dengue. </a:t>
            </a:r>
          </a:p>
          <a:p>
            <a:r>
              <a:rPr lang="es-MX" dirty="0"/>
              <a:t>Su y colaboradores encontraron una </a:t>
            </a:r>
            <a:r>
              <a:rPr lang="es-MX" b="1" dirty="0"/>
              <a:t>prevalencia del 10%</a:t>
            </a:r>
            <a:r>
              <a:rPr lang="es-MX" dirty="0"/>
              <a:t> en un estudio observacional tranversal.</a:t>
            </a:r>
          </a:p>
          <a:p>
            <a:r>
              <a:rPr lang="es-MX" dirty="0"/>
              <a:t>La maculopatía parece estar relacionada con el serotipo (DEN-2) y la geografía.</a:t>
            </a:r>
          </a:p>
        </p:txBody>
      </p:sp>
      <p:pic>
        <p:nvPicPr>
          <p:cNvPr id="5" name="Imagen 4">
            <a:extLst>
              <a:ext uri="{FF2B5EF4-FFF2-40B4-BE49-F238E27FC236}">
                <a16:creationId xmlns:a16="http://schemas.microsoft.com/office/drawing/2014/main" id="{4EBB6E62-B459-4F45-9E62-F42654265AC6}"/>
              </a:ext>
            </a:extLst>
          </p:cNvPr>
          <p:cNvPicPr>
            <a:picLocks noChangeAspect="1"/>
          </p:cNvPicPr>
          <p:nvPr/>
        </p:nvPicPr>
        <p:blipFill rotWithShape="1">
          <a:blip r:embed="rId2"/>
          <a:srcRect b="28267"/>
          <a:stretch/>
        </p:blipFill>
        <p:spPr>
          <a:xfrm>
            <a:off x="1103881" y="3411415"/>
            <a:ext cx="6936238" cy="2620106"/>
          </a:xfrm>
          <a:prstGeom prst="rect">
            <a:avLst/>
          </a:prstGeom>
        </p:spPr>
      </p:pic>
    </p:spTree>
    <p:extLst>
      <p:ext uri="{BB962C8B-B14F-4D97-AF65-F5344CB8AC3E}">
        <p14:creationId xmlns:p14="http://schemas.microsoft.com/office/powerpoint/2010/main" val="122521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0A86F-8581-A840-9F35-FACD8DBC687B}"/>
              </a:ext>
            </a:extLst>
          </p:cNvPr>
          <p:cNvSpPr>
            <a:spLocks noGrp="1"/>
          </p:cNvSpPr>
          <p:nvPr>
            <p:ph type="title"/>
          </p:nvPr>
        </p:nvSpPr>
        <p:spPr/>
        <p:txBody>
          <a:bodyPr/>
          <a:lstStyle/>
          <a:p>
            <a:r>
              <a:rPr lang="es-MX" dirty="0" err="1">
                <a:solidFill>
                  <a:prstClr val="black"/>
                </a:solidFill>
              </a:rPr>
              <a:t>Maculopatía</a:t>
            </a:r>
            <a:endParaRPr lang="es-MX" dirty="0"/>
          </a:p>
        </p:txBody>
      </p:sp>
      <p:sp>
        <p:nvSpPr>
          <p:cNvPr id="3" name="Marcador de contenido 2">
            <a:extLst>
              <a:ext uri="{FF2B5EF4-FFF2-40B4-BE49-F238E27FC236}">
                <a16:creationId xmlns:a16="http://schemas.microsoft.com/office/drawing/2014/main" id="{CD72F383-0B95-454B-ABBC-A0C2E8E13A89}"/>
              </a:ext>
            </a:extLst>
          </p:cNvPr>
          <p:cNvSpPr>
            <a:spLocks noGrp="1"/>
          </p:cNvSpPr>
          <p:nvPr>
            <p:ph idx="1"/>
          </p:nvPr>
        </p:nvSpPr>
        <p:spPr/>
        <p:txBody>
          <a:bodyPr>
            <a:normAutofit lnSpcReduction="10000"/>
          </a:bodyPr>
          <a:lstStyle/>
          <a:p>
            <a:r>
              <a:rPr lang="es-MX" dirty="0"/>
              <a:t>De acuerdo a lo descrito por Bacsal y colaboradores, los síntomas de maculopatía se obsevan en el periodo inicial, a los 6.9 días tras el inicio de la fiebre (promedio de 0-30 días)</a:t>
            </a:r>
          </a:p>
          <a:p>
            <a:r>
              <a:rPr lang="es-MX" dirty="0"/>
              <a:t>La visión borrosa (51.2-87%), escotomas (29.1-63%), y miodesopsias (1%) son las principales quejas. Los síntomas menos comunes fueron micropsia y metamorfopsia. </a:t>
            </a:r>
          </a:p>
        </p:txBody>
      </p:sp>
    </p:spTree>
    <p:extLst>
      <p:ext uri="{BB962C8B-B14F-4D97-AF65-F5344CB8AC3E}">
        <p14:creationId xmlns:p14="http://schemas.microsoft.com/office/powerpoint/2010/main" val="156753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590C7DD-8DE1-4FF4-958F-283FD4F6C434}"/>
              </a:ext>
            </a:extLst>
          </p:cNvPr>
          <p:cNvPicPr>
            <a:picLocks noChangeAspect="1"/>
          </p:cNvPicPr>
          <p:nvPr/>
        </p:nvPicPr>
        <p:blipFill>
          <a:blip r:embed="rId2"/>
          <a:stretch>
            <a:fillRect/>
          </a:stretch>
        </p:blipFill>
        <p:spPr>
          <a:xfrm>
            <a:off x="5072401" y="3653631"/>
            <a:ext cx="3810000" cy="2038350"/>
          </a:xfrm>
          <a:prstGeom prst="rect">
            <a:avLst/>
          </a:prstGeom>
        </p:spPr>
      </p:pic>
      <p:sp>
        <p:nvSpPr>
          <p:cNvPr id="2" name="Title 1"/>
          <p:cNvSpPr>
            <a:spLocks noGrp="1"/>
          </p:cNvSpPr>
          <p:nvPr>
            <p:ph type="title"/>
          </p:nvPr>
        </p:nvSpPr>
        <p:spPr>
          <a:xfrm>
            <a:off x="457200" y="50835"/>
            <a:ext cx="8229600" cy="911201"/>
          </a:xfrm>
        </p:spPr>
        <p:txBody>
          <a:bodyPr/>
          <a:lstStyle/>
          <a:p>
            <a:r>
              <a:rPr lang="es-ES_tradnl" dirty="0"/>
              <a:t>Introducción</a:t>
            </a:r>
          </a:p>
        </p:txBody>
      </p:sp>
      <p:sp>
        <p:nvSpPr>
          <p:cNvPr id="3" name="Content Placeholder 2"/>
          <p:cNvSpPr>
            <a:spLocks noGrp="1"/>
          </p:cNvSpPr>
          <p:nvPr>
            <p:ph idx="1"/>
          </p:nvPr>
        </p:nvSpPr>
        <p:spPr>
          <a:xfrm>
            <a:off x="91440" y="981537"/>
            <a:ext cx="5338689" cy="4525963"/>
          </a:xfrm>
        </p:spPr>
        <p:txBody>
          <a:bodyPr>
            <a:normAutofit fontScale="85000" lnSpcReduction="20000"/>
          </a:bodyPr>
          <a:lstStyle/>
          <a:p>
            <a:r>
              <a:rPr lang="es-MX" dirty="0"/>
              <a:t>El dengue es una enfermedad febril causada por la infección de uno de los cuatros virus del dengue transmitidos por los mosquitos </a:t>
            </a:r>
            <a:r>
              <a:rPr lang="es-MX" b="1" dirty="0"/>
              <a:t>Aedes aegypti</a:t>
            </a:r>
            <a:r>
              <a:rPr lang="es-MX" dirty="0"/>
              <a:t> o Aedes albopictus durante la ingesta de sangre del ser humano. </a:t>
            </a:r>
          </a:p>
          <a:p>
            <a:r>
              <a:rPr lang="es-MX" dirty="0"/>
              <a:t>Existen cuatro tipos de DENV estrechamente relacionados pero serológicamente distitnos del género Flavivirus: DENV-1, DENV-2, DENV-3 y DENV-4. </a:t>
            </a:r>
            <a:endParaRPr lang="es-ES_tradnl" dirty="0"/>
          </a:p>
        </p:txBody>
      </p:sp>
      <p:pic>
        <p:nvPicPr>
          <p:cNvPr id="5" name="Imagen 4">
            <a:extLst>
              <a:ext uri="{FF2B5EF4-FFF2-40B4-BE49-F238E27FC236}">
                <a16:creationId xmlns:a16="http://schemas.microsoft.com/office/drawing/2014/main" id="{3E9F2FA2-ACB5-437D-A3E5-367405A4804C}"/>
              </a:ext>
            </a:extLst>
          </p:cNvPr>
          <p:cNvPicPr>
            <a:picLocks noChangeAspect="1"/>
          </p:cNvPicPr>
          <p:nvPr/>
        </p:nvPicPr>
        <p:blipFill>
          <a:blip r:embed="rId3"/>
          <a:stretch>
            <a:fillRect/>
          </a:stretch>
        </p:blipFill>
        <p:spPr>
          <a:xfrm>
            <a:off x="5430129" y="1166018"/>
            <a:ext cx="3094543" cy="2078501"/>
          </a:xfrm>
          <a:prstGeom prst="rect">
            <a:avLst/>
          </a:prstGeom>
        </p:spPr>
      </p:pic>
    </p:spTree>
    <p:extLst>
      <p:ext uri="{BB962C8B-B14F-4D97-AF65-F5344CB8AC3E}">
        <p14:creationId xmlns:p14="http://schemas.microsoft.com/office/powerpoint/2010/main" val="41232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90B66-5691-0B4C-BCD6-2AEADFEC11EA}"/>
              </a:ext>
            </a:extLst>
          </p:cNvPr>
          <p:cNvSpPr>
            <a:spLocks noGrp="1"/>
          </p:cNvSpPr>
          <p:nvPr>
            <p:ph type="title"/>
          </p:nvPr>
        </p:nvSpPr>
        <p:spPr>
          <a:xfrm>
            <a:off x="457200" y="184478"/>
            <a:ext cx="8229600" cy="981540"/>
          </a:xfrm>
        </p:spPr>
        <p:txBody>
          <a:bodyPr/>
          <a:lstStyle/>
          <a:p>
            <a:r>
              <a:rPr lang="es-MX" dirty="0" err="1">
                <a:solidFill>
                  <a:prstClr val="black"/>
                </a:solidFill>
              </a:rPr>
              <a:t>Maculopatía</a:t>
            </a:r>
            <a:endParaRPr lang="es-MX" dirty="0"/>
          </a:p>
        </p:txBody>
      </p:sp>
      <p:sp>
        <p:nvSpPr>
          <p:cNvPr id="3" name="Marcador de contenido 2">
            <a:extLst>
              <a:ext uri="{FF2B5EF4-FFF2-40B4-BE49-F238E27FC236}">
                <a16:creationId xmlns:a16="http://schemas.microsoft.com/office/drawing/2014/main" id="{8FDC0864-B072-2D4C-9170-D469B670D86F}"/>
              </a:ext>
            </a:extLst>
          </p:cNvPr>
          <p:cNvSpPr>
            <a:spLocks noGrp="1"/>
          </p:cNvSpPr>
          <p:nvPr>
            <p:ph idx="1"/>
          </p:nvPr>
        </p:nvSpPr>
        <p:spPr>
          <a:xfrm>
            <a:off x="457200" y="1166018"/>
            <a:ext cx="8229600" cy="4525963"/>
          </a:xfrm>
        </p:spPr>
        <p:txBody>
          <a:bodyPr>
            <a:normAutofit fontScale="92500" lnSpcReduction="20000"/>
          </a:bodyPr>
          <a:lstStyle/>
          <a:p>
            <a:r>
              <a:rPr lang="es-MX" dirty="0"/>
              <a:t>Bacsal et al y Teoh et al reportaron 82 pacientes con </a:t>
            </a:r>
            <a:r>
              <a:rPr lang="es-MX" b="1" dirty="0"/>
              <a:t>maculopatía por dengue </a:t>
            </a:r>
            <a:r>
              <a:rPr lang="es-MX" dirty="0"/>
              <a:t>en quienes la agudeza visual mejor corregida media inicial (AVMC) varió de 20/40 a 20/45. </a:t>
            </a:r>
          </a:p>
          <a:p>
            <a:r>
              <a:rPr lang="es-MX" dirty="0"/>
              <a:t>Bacsal et al  descubrieron que la AVMC inicial en la presentación era peor que 20/25 en el 69% de los pacientes, y Teoh et al reportaron un BCVA inicial peor que 20/40 en el 58.1%. </a:t>
            </a:r>
          </a:p>
          <a:p>
            <a:r>
              <a:rPr lang="es-MX" dirty="0"/>
              <a:t>Se observó una AVMC más pobre en pacientes con edema macular y /o foveolitis, y esto se correlacionó con la gravedad del edema macular.</a:t>
            </a:r>
          </a:p>
        </p:txBody>
      </p:sp>
    </p:spTree>
    <p:extLst>
      <p:ext uri="{BB962C8B-B14F-4D97-AF65-F5344CB8AC3E}">
        <p14:creationId xmlns:p14="http://schemas.microsoft.com/office/powerpoint/2010/main" val="287315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619B6-F436-3E4E-9DC3-A7BF69DA3D40}"/>
              </a:ext>
            </a:extLst>
          </p:cNvPr>
          <p:cNvSpPr>
            <a:spLocks noGrp="1"/>
          </p:cNvSpPr>
          <p:nvPr>
            <p:ph type="title"/>
          </p:nvPr>
        </p:nvSpPr>
        <p:spPr>
          <a:xfrm>
            <a:off x="457201" y="10869"/>
            <a:ext cx="3664634" cy="1143000"/>
          </a:xfrm>
        </p:spPr>
        <p:txBody>
          <a:bodyPr/>
          <a:lstStyle/>
          <a:p>
            <a:r>
              <a:rPr lang="es-MX" dirty="0" err="1">
                <a:solidFill>
                  <a:prstClr val="black"/>
                </a:solidFill>
              </a:rPr>
              <a:t>Maculopatía</a:t>
            </a:r>
            <a:endParaRPr lang="es-MX" dirty="0"/>
          </a:p>
        </p:txBody>
      </p:sp>
      <p:sp>
        <p:nvSpPr>
          <p:cNvPr id="3" name="Marcador de contenido 2">
            <a:extLst>
              <a:ext uri="{FF2B5EF4-FFF2-40B4-BE49-F238E27FC236}">
                <a16:creationId xmlns:a16="http://schemas.microsoft.com/office/drawing/2014/main" id="{0912E61C-F2AC-5F4F-A45D-B46C99943650}"/>
              </a:ext>
            </a:extLst>
          </p:cNvPr>
          <p:cNvSpPr>
            <a:spLocks noGrp="1"/>
          </p:cNvSpPr>
          <p:nvPr>
            <p:ph idx="1"/>
          </p:nvPr>
        </p:nvSpPr>
        <p:spPr>
          <a:xfrm>
            <a:off x="203981" y="1166018"/>
            <a:ext cx="4733779" cy="4525963"/>
          </a:xfrm>
        </p:spPr>
        <p:txBody>
          <a:bodyPr>
            <a:normAutofit fontScale="92500" lnSpcReduction="10000"/>
          </a:bodyPr>
          <a:lstStyle/>
          <a:p>
            <a:r>
              <a:rPr lang="es-MX" dirty="0"/>
              <a:t>La afectación bilateral, pero asimétrica, se observó en 73-80.5%. </a:t>
            </a:r>
          </a:p>
          <a:p>
            <a:r>
              <a:rPr lang="es-MX" dirty="0"/>
              <a:t>Las incidencias de edema macular y hemorragia macular fueron 76.9% y 69.2%, respectivamente.</a:t>
            </a:r>
          </a:p>
          <a:p>
            <a:r>
              <a:rPr lang="es-MX" dirty="0"/>
              <a:t>El edema macular fue el hallazgo más frecuente en pacientes sintomáticos. </a:t>
            </a:r>
          </a:p>
        </p:txBody>
      </p:sp>
      <p:pic>
        <p:nvPicPr>
          <p:cNvPr id="4" name="Imagen 3">
            <a:extLst>
              <a:ext uri="{FF2B5EF4-FFF2-40B4-BE49-F238E27FC236}">
                <a16:creationId xmlns:a16="http://schemas.microsoft.com/office/drawing/2014/main" id="{A20CF5B1-BAB9-41A6-A20D-405458FF6108}"/>
              </a:ext>
            </a:extLst>
          </p:cNvPr>
          <p:cNvPicPr>
            <a:picLocks noChangeAspect="1"/>
          </p:cNvPicPr>
          <p:nvPr/>
        </p:nvPicPr>
        <p:blipFill>
          <a:blip r:embed="rId2"/>
          <a:stretch>
            <a:fillRect/>
          </a:stretch>
        </p:blipFill>
        <p:spPr>
          <a:xfrm>
            <a:off x="4837228" y="703385"/>
            <a:ext cx="4130824" cy="5240216"/>
          </a:xfrm>
          <a:prstGeom prst="rect">
            <a:avLst/>
          </a:prstGeom>
        </p:spPr>
      </p:pic>
    </p:spTree>
    <p:extLst>
      <p:ext uri="{BB962C8B-B14F-4D97-AF65-F5344CB8AC3E}">
        <p14:creationId xmlns:p14="http://schemas.microsoft.com/office/powerpoint/2010/main" val="3536884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64E8E-ED28-1644-BCEA-058BAE5D9A78}"/>
              </a:ext>
            </a:extLst>
          </p:cNvPr>
          <p:cNvSpPr>
            <a:spLocks noGrp="1"/>
          </p:cNvSpPr>
          <p:nvPr>
            <p:ph type="title"/>
          </p:nvPr>
        </p:nvSpPr>
        <p:spPr>
          <a:xfrm>
            <a:off x="344658" y="154425"/>
            <a:ext cx="8229600" cy="812727"/>
          </a:xfrm>
        </p:spPr>
        <p:txBody>
          <a:bodyPr/>
          <a:lstStyle/>
          <a:p>
            <a:r>
              <a:rPr lang="es-MX" dirty="0" err="1">
                <a:solidFill>
                  <a:prstClr val="black"/>
                </a:solidFill>
              </a:rPr>
              <a:t>Maculopatía</a:t>
            </a:r>
            <a:endParaRPr lang="es-MX" dirty="0"/>
          </a:p>
        </p:txBody>
      </p:sp>
      <p:sp>
        <p:nvSpPr>
          <p:cNvPr id="3" name="Marcador de contenido 2">
            <a:extLst>
              <a:ext uri="{FF2B5EF4-FFF2-40B4-BE49-F238E27FC236}">
                <a16:creationId xmlns:a16="http://schemas.microsoft.com/office/drawing/2014/main" id="{7F30E208-8ADA-5B47-8F85-12761E573614}"/>
              </a:ext>
            </a:extLst>
          </p:cNvPr>
          <p:cNvSpPr>
            <a:spLocks noGrp="1"/>
          </p:cNvSpPr>
          <p:nvPr>
            <p:ph idx="1"/>
          </p:nvPr>
        </p:nvSpPr>
        <p:spPr>
          <a:xfrm>
            <a:off x="246185" y="953086"/>
            <a:ext cx="8553158" cy="1663505"/>
          </a:xfrm>
        </p:spPr>
        <p:txBody>
          <a:bodyPr>
            <a:normAutofit fontScale="92500"/>
          </a:bodyPr>
          <a:lstStyle/>
          <a:p>
            <a:r>
              <a:rPr lang="es-MX" dirty="0"/>
              <a:t>En el estudio realizado por Teoh et al, la tomografía de coherencia óptica (OCT) demostró edema macular quístico en 16 ojos (24,6%).</a:t>
            </a:r>
          </a:p>
          <a:p>
            <a:endParaRPr lang="es-MX" dirty="0"/>
          </a:p>
        </p:txBody>
      </p:sp>
      <p:pic>
        <p:nvPicPr>
          <p:cNvPr id="5" name="Imagen 4">
            <a:extLst>
              <a:ext uri="{FF2B5EF4-FFF2-40B4-BE49-F238E27FC236}">
                <a16:creationId xmlns:a16="http://schemas.microsoft.com/office/drawing/2014/main" id="{95D75F1A-241F-406D-868C-BC6C6B148B03}"/>
              </a:ext>
            </a:extLst>
          </p:cNvPr>
          <p:cNvPicPr>
            <a:picLocks noChangeAspect="1"/>
          </p:cNvPicPr>
          <p:nvPr/>
        </p:nvPicPr>
        <p:blipFill>
          <a:blip r:embed="rId2"/>
          <a:stretch>
            <a:fillRect/>
          </a:stretch>
        </p:blipFill>
        <p:spPr>
          <a:xfrm>
            <a:off x="1787439" y="2502962"/>
            <a:ext cx="5344038" cy="3401952"/>
          </a:xfrm>
          <a:prstGeom prst="rect">
            <a:avLst/>
          </a:prstGeom>
        </p:spPr>
      </p:pic>
    </p:spTree>
    <p:extLst>
      <p:ext uri="{BB962C8B-B14F-4D97-AF65-F5344CB8AC3E}">
        <p14:creationId xmlns:p14="http://schemas.microsoft.com/office/powerpoint/2010/main" val="228318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6DB1D-4994-4A73-8916-94AF5054D0B3}"/>
              </a:ext>
            </a:extLst>
          </p:cNvPr>
          <p:cNvSpPr>
            <a:spLocks noGrp="1"/>
          </p:cNvSpPr>
          <p:nvPr>
            <p:ph type="title"/>
          </p:nvPr>
        </p:nvSpPr>
        <p:spPr/>
        <p:txBody>
          <a:bodyPr/>
          <a:lstStyle/>
          <a:p>
            <a:r>
              <a:rPr lang="es-MX" dirty="0" err="1"/>
              <a:t>Maculopatía</a:t>
            </a:r>
            <a:endParaRPr lang="es-MX" dirty="0"/>
          </a:p>
        </p:txBody>
      </p:sp>
      <p:sp>
        <p:nvSpPr>
          <p:cNvPr id="3" name="Marcador de contenido 2">
            <a:extLst>
              <a:ext uri="{FF2B5EF4-FFF2-40B4-BE49-F238E27FC236}">
                <a16:creationId xmlns:a16="http://schemas.microsoft.com/office/drawing/2014/main" id="{44176D20-AFEF-43CB-8ED4-16F514BE3C68}"/>
              </a:ext>
            </a:extLst>
          </p:cNvPr>
          <p:cNvSpPr>
            <a:spLocks noGrp="1"/>
          </p:cNvSpPr>
          <p:nvPr>
            <p:ph idx="1"/>
          </p:nvPr>
        </p:nvSpPr>
        <p:spPr>
          <a:xfrm>
            <a:off x="84846" y="1417638"/>
            <a:ext cx="4944794" cy="4525963"/>
          </a:xfrm>
        </p:spPr>
        <p:txBody>
          <a:bodyPr>
            <a:normAutofit fontScale="77500" lnSpcReduction="20000"/>
          </a:bodyPr>
          <a:lstStyle/>
          <a:p>
            <a:r>
              <a:rPr lang="es-MX" dirty="0"/>
              <a:t>En otro estudio con 65 pacientes con infección por dengue y complicaciones oculares se encontró que </a:t>
            </a:r>
            <a:r>
              <a:rPr lang="es-MX" b="1" dirty="0"/>
              <a:t>el 20% tenía una vasculitis </a:t>
            </a:r>
            <a:r>
              <a:rPr lang="es-MX" b="1" dirty="0" err="1"/>
              <a:t>panretinal</a:t>
            </a:r>
            <a:r>
              <a:rPr lang="es-MX" b="1" dirty="0"/>
              <a:t> </a:t>
            </a:r>
            <a:r>
              <a:rPr lang="es-MX" dirty="0"/>
              <a:t>extensa con desprendimiento de retina exudativo.</a:t>
            </a:r>
          </a:p>
          <a:p>
            <a:r>
              <a:rPr lang="es-MX" dirty="0"/>
              <a:t>La </a:t>
            </a:r>
            <a:r>
              <a:rPr lang="es-MX" b="1" dirty="0"/>
              <a:t>hemorragia macular </a:t>
            </a:r>
            <a:r>
              <a:rPr lang="es-MX" dirty="0"/>
              <a:t>fue el segundo hallazgo más frecuente en la </a:t>
            </a:r>
            <a:r>
              <a:rPr lang="es-MX" dirty="0" err="1"/>
              <a:t>maculopatía</a:t>
            </a:r>
            <a:r>
              <a:rPr lang="es-MX" dirty="0"/>
              <a:t> por dengue. Esto se puede ver en la </a:t>
            </a:r>
            <a:r>
              <a:rPr lang="es-MX" dirty="0" err="1"/>
              <a:t>fundoscopia</a:t>
            </a:r>
            <a:r>
              <a:rPr lang="es-MX" dirty="0"/>
              <a:t> como </a:t>
            </a:r>
            <a:r>
              <a:rPr lang="es-MX" b="1" dirty="0"/>
              <a:t>hemorragia por mancha</a:t>
            </a:r>
            <a:r>
              <a:rPr lang="es-MX" dirty="0"/>
              <a:t> y diseminada</a:t>
            </a:r>
          </a:p>
          <a:p>
            <a:endParaRPr lang="es-MX" dirty="0"/>
          </a:p>
        </p:txBody>
      </p:sp>
      <p:pic>
        <p:nvPicPr>
          <p:cNvPr id="4" name="Imagen 3">
            <a:extLst>
              <a:ext uri="{FF2B5EF4-FFF2-40B4-BE49-F238E27FC236}">
                <a16:creationId xmlns:a16="http://schemas.microsoft.com/office/drawing/2014/main" id="{6AF1C3B1-D3D5-49C7-AC6D-CAAB3381C96C}"/>
              </a:ext>
            </a:extLst>
          </p:cNvPr>
          <p:cNvPicPr>
            <a:picLocks noChangeAspect="1"/>
          </p:cNvPicPr>
          <p:nvPr/>
        </p:nvPicPr>
        <p:blipFill rotWithShape="1">
          <a:blip r:embed="rId2"/>
          <a:srcRect b="8996"/>
          <a:stretch/>
        </p:blipFill>
        <p:spPr>
          <a:xfrm>
            <a:off x="5029640" y="2140930"/>
            <a:ext cx="4001819" cy="3116870"/>
          </a:xfrm>
          <a:prstGeom prst="rect">
            <a:avLst/>
          </a:prstGeom>
        </p:spPr>
      </p:pic>
    </p:spTree>
    <p:extLst>
      <p:ext uri="{BB962C8B-B14F-4D97-AF65-F5344CB8AC3E}">
        <p14:creationId xmlns:p14="http://schemas.microsoft.com/office/powerpoint/2010/main" val="538425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6DF09-1347-884F-8CD3-265FF71529A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DDEC465-6F2C-4E46-B277-4A2E33313A9E}"/>
              </a:ext>
            </a:extLst>
          </p:cNvPr>
          <p:cNvSpPr>
            <a:spLocks noGrp="1"/>
          </p:cNvSpPr>
          <p:nvPr>
            <p:ph idx="1"/>
          </p:nvPr>
        </p:nvSpPr>
        <p:spPr>
          <a:xfrm>
            <a:off x="14068" y="1417638"/>
            <a:ext cx="5127674" cy="4525963"/>
          </a:xfrm>
        </p:spPr>
        <p:txBody>
          <a:bodyPr>
            <a:normAutofit fontScale="77500" lnSpcReduction="20000"/>
          </a:bodyPr>
          <a:lstStyle/>
          <a:p>
            <a:r>
              <a:rPr lang="es-MX" dirty="0"/>
              <a:t>La </a:t>
            </a:r>
            <a:r>
              <a:rPr lang="es-MX" b="1" dirty="0"/>
              <a:t>foveolitis </a:t>
            </a:r>
            <a:r>
              <a:rPr lang="es-MX" dirty="0"/>
              <a:t>es un término utilizado para describir las </a:t>
            </a:r>
            <a:r>
              <a:rPr lang="es-MX" b="1" dirty="0"/>
              <a:t>lesiones subrretinianas discretas,</a:t>
            </a:r>
            <a:r>
              <a:rPr lang="es-MX" dirty="0"/>
              <a:t> bien definidas, amarillo-naranjosas, rodeadas por estrías in la fovea. </a:t>
            </a:r>
          </a:p>
          <a:p>
            <a:r>
              <a:rPr lang="es-MX" dirty="0"/>
              <a:t>Estas lesiones corresponden a la disrupción de la retina neurosensorial externa y la unión de los segmentos anterior y posterior. </a:t>
            </a:r>
          </a:p>
          <a:p>
            <a:r>
              <a:rPr lang="es-MX" dirty="0"/>
              <a:t>La presencia de foveolitis en pacientes con maculopatía varió de 28-33.7%.</a:t>
            </a:r>
          </a:p>
        </p:txBody>
      </p:sp>
      <p:pic>
        <p:nvPicPr>
          <p:cNvPr id="4" name="Imagen 3">
            <a:extLst>
              <a:ext uri="{FF2B5EF4-FFF2-40B4-BE49-F238E27FC236}">
                <a16:creationId xmlns:a16="http://schemas.microsoft.com/office/drawing/2014/main" id="{BC778534-8A1A-4883-843C-191879E8B40C}"/>
              </a:ext>
            </a:extLst>
          </p:cNvPr>
          <p:cNvPicPr>
            <a:picLocks noChangeAspect="1"/>
          </p:cNvPicPr>
          <p:nvPr/>
        </p:nvPicPr>
        <p:blipFill>
          <a:blip r:embed="rId2"/>
          <a:stretch>
            <a:fillRect/>
          </a:stretch>
        </p:blipFill>
        <p:spPr>
          <a:xfrm>
            <a:off x="5141742" y="2051135"/>
            <a:ext cx="3697155" cy="2755729"/>
          </a:xfrm>
          <a:prstGeom prst="rect">
            <a:avLst/>
          </a:prstGeom>
        </p:spPr>
      </p:pic>
    </p:spTree>
    <p:extLst>
      <p:ext uri="{BB962C8B-B14F-4D97-AF65-F5344CB8AC3E}">
        <p14:creationId xmlns:p14="http://schemas.microsoft.com/office/powerpoint/2010/main" val="1968225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40C22-C79F-F74B-904A-C80560F0DEEC}"/>
              </a:ext>
            </a:extLst>
          </p:cNvPr>
          <p:cNvSpPr>
            <a:spLocks noGrp="1"/>
          </p:cNvSpPr>
          <p:nvPr>
            <p:ph type="title"/>
          </p:nvPr>
        </p:nvSpPr>
        <p:spPr>
          <a:xfrm>
            <a:off x="457200" y="160337"/>
            <a:ext cx="8229600" cy="1143000"/>
          </a:xfrm>
        </p:spPr>
        <p:txBody>
          <a:bodyPr/>
          <a:lstStyle/>
          <a:p>
            <a:r>
              <a:rPr lang="es-MX" dirty="0"/>
              <a:t>Oclusiones Vasculares</a:t>
            </a:r>
          </a:p>
        </p:txBody>
      </p:sp>
      <p:sp>
        <p:nvSpPr>
          <p:cNvPr id="3" name="Marcador de contenido 2">
            <a:extLst>
              <a:ext uri="{FF2B5EF4-FFF2-40B4-BE49-F238E27FC236}">
                <a16:creationId xmlns:a16="http://schemas.microsoft.com/office/drawing/2014/main" id="{EFAF73D4-6FFE-884D-A1B5-849F623AC5C4}"/>
              </a:ext>
            </a:extLst>
          </p:cNvPr>
          <p:cNvSpPr>
            <a:spLocks noGrp="1"/>
          </p:cNvSpPr>
          <p:nvPr>
            <p:ph idx="1"/>
          </p:nvPr>
        </p:nvSpPr>
        <p:spPr/>
        <p:txBody>
          <a:bodyPr>
            <a:normAutofit fontScale="85000" lnSpcReduction="20000"/>
          </a:bodyPr>
          <a:lstStyle/>
          <a:p>
            <a:r>
              <a:rPr lang="es-MX" dirty="0"/>
              <a:t>Es los estudios realizados por Loh, Quek, Tan y colaboradores, Se reportaron un total de cinco casos de oclusiones, de los cuales cuatro eran venosas y una era una oclusión de la arteria retiniana ramificada independiente de otras manifestaciones oculares de la infección por dengue. </a:t>
            </a:r>
          </a:p>
          <a:p>
            <a:r>
              <a:rPr lang="es-MX" dirty="0"/>
              <a:t>El paciente presentó 2 semanas de déficit del campo nasal inferior correspondiente a signos de fondo de blanqueamiento retiniano en el cuadrante superotemporal de la mácula, con atenuación y esclerosis de la división macular de la rama superotemporal de la arteria retiniana.</a:t>
            </a:r>
          </a:p>
        </p:txBody>
      </p:sp>
    </p:spTree>
    <p:extLst>
      <p:ext uri="{BB962C8B-B14F-4D97-AF65-F5344CB8AC3E}">
        <p14:creationId xmlns:p14="http://schemas.microsoft.com/office/powerpoint/2010/main" val="226121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76406-6A24-DC48-94D5-B142EFA941EF}"/>
              </a:ext>
            </a:extLst>
          </p:cNvPr>
          <p:cNvSpPr>
            <a:spLocks noGrp="1"/>
          </p:cNvSpPr>
          <p:nvPr>
            <p:ph type="title"/>
          </p:nvPr>
        </p:nvSpPr>
        <p:spPr>
          <a:xfrm>
            <a:off x="457200" y="82550"/>
            <a:ext cx="8229600" cy="1143000"/>
          </a:xfrm>
        </p:spPr>
        <p:txBody>
          <a:bodyPr/>
          <a:lstStyle/>
          <a:p>
            <a:r>
              <a:rPr lang="es-MX" dirty="0"/>
              <a:t>Uveítis posterior</a:t>
            </a:r>
          </a:p>
        </p:txBody>
      </p:sp>
      <p:sp>
        <p:nvSpPr>
          <p:cNvPr id="3" name="Marcador de contenido 2">
            <a:extLst>
              <a:ext uri="{FF2B5EF4-FFF2-40B4-BE49-F238E27FC236}">
                <a16:creationId xmlns:a16="http://schemas.microsoft.com/office/drawing/2014/main" id="{1F562CB7-CFA3-CA4C-B957-BD5C6F37394C}"/>
              </a:ext>
            </a:extLst>
          </p:cNvPr>
          <p:cNvSpPr>
            <a:spLocks noGrp="1"/>
          </p:cNvSpPr>
          <p:nvPr>
            <p:ph idx="1"/>
          </p:nvPr>
        </p:nvSpPr>
        <p:spPr>
          <a:xfrm>
            <a:off x="1" y="1190063"/>
            <a:ext cx="5416062" cy="4525963"/>
          </a:xfrm>
        </p:spPr>
        <p:txBody>
          <a:bodyPr>
            <a:normAutofit fontScale="92500" lnSpcReduction="20000"/>
          </a:bodyPr>
          <a:lstStyle/>
          <a:p>
            <a:r>
              <a:rPr lang="es-MX" dirty="0"/>
              <a:t>La </a:t>
            </a:r>
            <a:r>
              <a:rPr lang="es-MX" b="1" dirty="0"/>
              <a:t>uveítis posterior </a:t>
            </a:r>
            <a:r>
              <a:rPr lang="es-MX" dirty="0"/>
              <a:t>es una complicación relativamente común de la infección por dengue y conlleva un espectro de manifestaciones como </a:t>
            </a:r>
            <a:r>
              <a:rPr lang="es-MX" b="1" dirty="0"/>
              <a:t>retinitis, corioretinitis y neuroretinitis</a:t>
            </a:r>
            <a:r>
              <a:rPr lang="es-MX" dirty="0"/>
              <a:t>. </a:t>
            </a:r>
          </a:p>
          <a:p>
            <a:r>
              <a:rPr lang="es-MX" dirty="0"/>
              <a:t>La </a:t>
            </a:r>
            <a:r>
              <a:rPr lang="es-MX" b="1" dirty="0"/>
              <a:t>coreoretinitis</a:t>
            </a:r>
            <a:r>
              <a:rPr lang="es-MX" dirty="0"/>
              <a:t> puede ser focal o multifocal, a menudo asociada con patologia macular.</a:t>
            </a:r>
          </a:p>
        </p:txBody>
      </p:sp>
      <p:pic>
        <p:nvPicPr>
          <p:cNvPr id="4" name="Imagen 3">
            <a:extLst>
              <a:ext uri="{FF2B5EF4-FFF2-40B4-BE49-F238E27FC236}">
                <a16:creationId xmlns:a16="http://schemas.microsoft.com/office/drawing/2014/main" id="{6C9DFD42-C204-47DF-A127-A930BF2F09BE}"/>
              </a:ext>
            </a:extLst>
          </p:cNvPr>
          <p:cNvPicPr>
            <a:picLocks noChangeAspect="1"/>
          </p:cNvPicPr>
          <p:nvPr/>
        </p:nvPicPr>
        <p:blipFill>
          <a:blip r:embed="rId2"/>
          <a:stretch>
            <a:fillRect/>
          </a:stretch>
        </p:blipFill>
        <p:spPr>
          <a:xfrm>
            <a:off x="5577327" y="1600200"/>
            <a:ext cx="3419475" cy="4105275"/>
          </a:xfrm>
          <a:prstGeom prst="rect">
            <a:avLst/>
          </a:prstGeom>
        </p:spPr>
      </p:pic>
    </p:spTree>
    <p:extLst>
      <p:ext uri="{BB962C8B-B14F-4D97-AF65-F5344CB8AC3E}">
        <p14:creationId xmlns:p14="http://schemas.microsoft.com/office/powerpoint/2010/main" val="75725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65542-39F1-7145-8D0F-571F79568E96}"/>
              </a:ext>
            </a:extLst>
          </p:cNvPr>
          <p:cNvSpPr>
            <a:spLocks noGrp="1"/>
          </p:cNvSpPr>
          <p:nvPr>
            <p:ph type="title"/>
          </p:nvPr>
        </p:nvSpPr>
        <p:spPr/>
        <p:txBody>
          <a:bodyPr/>
          <a:lstStyle/>
          <a:p>
            <a:r>
              <a:rPr lang="es-MX" dirty="0"/>
              <a:t>Manifestaciones neuro-oftalmicas</a:t>
            </a:r>
          </a:p>
        </p:txBody>
      </p:sp>
      <p:sp>
        <p:nvSpPr>
          <p:cNvPr id="3" name="Marcador de contenido 2">
            <a:extLst>
              <a:ext uri="{FF2B5EF4-FFF2-40B4-BE49-F238E27FC236}">
                <a16:creationId xmlns:a16="http://schemas.microsoft.com/office/drawing/2014/main" id="{638302D8-ACE8-BD49-9EFF-FAC9B60713B1}"/>
              </a:ext>
            </a:extLst>
          </p:cNvPr>
          <p:cNvSpPr>
            <a:spLocks noGrp="1"/>
          </p:cNvSpPr>
          <p:nvPr>
            <p:ph idx="1"/>
          </p:nvPr>
        </p:nvSpPr>
        <p:spPr>
          <a:xfrm>
            <a:off x="119575" y="1417638"/>
            <a:ext cx="5493434" cy="4525963"/>
          </a:xfrm>
        </p:spPr>
        <p:txBody>
          <a:bodyPr>
            <a:normAutofit fontScale="92500" lnSpcReduction="20000"/>
          </a:bodyPr>
          <a:lstStyle/>
          <a:p>
            <a:r>
              <a:rPr lang="es-MX" dirty="0"/>
              <a:t>La incidencia de </a:t>
            </a:r>
            <a:r>
              <a:rPr lang="es-MX" b="1" dirty="0"/>
              <a:t>neuritis óptica </a:t>
            </a:r>
            <a:r>
              <a:rPr lang="es-MX" dirty="0"/>
              <a:t>es de 0-1.5%. Los signos comunes incluyen el defecto pupilar aferente relativo, edema del disco óptico o hiperemia e ingurgitación de vasos. </a:t>
            </a:r>
          </a:p>
          <a:p>
            <a:r>
              <a:rPr lang="es-MX" dirty="0"/>
              <a:t>También puede ocurrir deterioro de la visión del color y una pérdida de sensibilidad al contraste.</a:t>
            </a:r>
          </a:p>
        </p:txBody>
      </p:sp>
      <p:pic>
        <p:nvPicPr>
          <p:cNvPr id="4" name="Imagen 3">
            <a:extLst>
              <a:ext uri="{FF2B5EF4-FFF2-40B4-BE49-F238E27FC236}">
                <a16:creationId xmlns:a16="http://schemas.microsoft.com/office/drawing/2014/main" id="{D5742103-C95C-4C55-A878-607A2AD5DF1D}"/>
              </a:ext>
            </a:extLst>
          </p:cNvPr>
          <p:cNvPicPr>
            <a:picLocks noChangeAspect="1"/>
          </p:cNvPicPr>
          <p:nvPr/>
        </p:nvPicPr>
        <p:blipFill rotWithShape="1">
          <a:blip r:embed="rId2"/>
          <a:srcRect l="462" t="1319" r="48307" b="-1319"/>
          <a:stretch/>
        </p:blipFill>
        <p:spPr>
          <a:xfrm>
            <a:off x="5539753" y="1842868"/>
            <a:ext cx="3484672" cy="3073456"/>
          </a:xfrm>
          <a:prstGeom prst="rect">
            <a:avLst/>
          </a:prstGeom>
        </p:spPr>
      </p:pic>
    </p:spTree>
    <p:extLst>
      <p:ext uri="{BB962C8B-B14F-4D97-AF65-F5344CB8AC3E}">
        <p14:creationId xmlns:p14="http://schemas.microsoft.com/office/powerpoint/2010/main" val="2973830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02A48-64F2-4A49-BA0B-B331F4A3C80B}"/>
              </a:ext>
            </a:extLst>
          </p:cNvPr>
          <p:cNvSpPr>
            <a:spLocks noGrp="1"/>
          </p:cNvSpPr>
          <p:nvPr>
            <p:ph type="title"/>
          </p:nvPr>
        </p:nvSpPr>
        <p:spPr>
          <a:xfrm>
            <a:off x="457200" y="274638"/>
            <a:ext cx="8229600" cy="639761"/>
          </a:xfrm>
        </p:spPr>
        <p:txBody>
          <a:bodyPr>
            <a:normAutofit fontScale="90000"/>
          </a:bodyPr>
          <a:lstStyle/>
          <a:p>
            <a:r>
              <a:rPr lang="es-MX" dirty="0"/>
              <a:t>Estudios de Seguimiento</a:t>
            </a:r>
          </a:p>
        </p:txBody>
      </p:sp>
      <p:sp>
        <p:nvSpPr>
          <p:cNvPr id="3" name="Marcador de contenido 2">
            <a:extLst>
              <a:ext uri="{FF2B5EF4-FFF2-40B4-BE49-F238E27FC236}">
                <a16:creationId xmlns:a16="http://schemas.microsoft.com/office/drawing/2014/main" id="{AEAF9E0B-28B0-3646-AF76-582DC9DA7E3E}"/>
              </a:ext>
            </a:extLst>
          </p:cNvPr>
          <p:cNvSpPr>
            <a:spLocks noGrp="1"/>
          </p:cNvSpPr>
          <p:nvPr>
            <p:ph idx="1"/>
          </p:nvPr>
        </p:nvSpPr>
        <p:spPr>
          <a:xfrm>
            <a:off x="457200" y="1417638"/>
            <a:ext cx="8229600" cy="4525963"/>
          </a:xfrm>
        </p:spPr>
        <p:txBody>
          <a:bodyPr>
            <a:normAutofit/>
          </a:bodyPr>
          <a:lstStyle/>
          <a:p>
            <a:r>
              <a:rPr lang="es-MX" dirty="0"/>
              <a:t>El </a:t>
            </a:r>
            <a:r>
              <a:rPr lang="es-MX" b="1" dirty="0"/>
              <a:t>Humphrey visual field</a:t>
            </a:r>
            <a:r>
              <a:rPr lang="es-MX" dirty="0"/>
              <a:t>  y las rejillas de </a:t>
            </a:r>
            <a:r>
              <a:rPr lang="es-MX" b="1" dirty="0"/>
              <a:t>Amsler</a:t>
            </a:r>
            <a:r>
              <a:rPr lang="es-MX" dirty="0"/>
              <a:t> se recomiendan como herramientas para mapear los cambios en los campos visuales y los escotomas. </a:t>
            </a:r>
          </a:p>
          <a:p>
            <a:r>
              <a:rPr lang="es-MX" dirty="0"/>
              <a:t>Las </a:t>
            </a:r>
            <a:r>
              <a:rPr lang="es-MX" b="1" dirty="0"/>
              <a:t>anomalías de la rejilla de Amsler </a:t>
            </a:r>
            <a:r>
              <a:rPr lang="es-MX" dirty="0"/>
              <a:t>han demostrado ser el único factor que se correlaciona estadísticamente con la maculopatía por dengue.</a:t>
            </a:r>
          </a:p>
        </p:txBody>
      </p:sp>
    </p:spTree>
    <p:extLst>
      <p:ext uri="{BB962C8B-B14F-4D97-AF65-F5344CB8AC3E}">
        <p14:creationId xmlns:p14="http://schemas.microsoft.com/office/powerpoint/2010/main" val="344053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14EA1-A053-E641-BB00-FAF2F3DFF7FD}"/>
              </a:ext>
            </a:extLst>
          </p:cNvPr>
          <p:cNvSpPr>
            <a:spLocks noGrp="1"/>
          </p:cNvSpPr>
          <p:nvPr>
            <p:ph type="title"/>
          </p:nvPr>
        </p:nvSpPr>
        <p:spPr/>
        <p:txBody>
          <a:bodyPr/>
          <a:lstStyle/>
          <a:p>
            <a:r>
              <a:rPr lang="es-MX" dirty="0"/>
              <a:t>Estudios de Seguimiento</a:t>
            </a:r>
          </a:p>
        </p:txBody>
      </p:sp>
      <p:sp>
        <p:nvSpPr>
          <p:cNvPr id="3" name="Marcador de contenido 2">
            <a:extLst>
              <a:ext uri="{FF2B5EF4-FFF2-40B4-BE49-F238E27FC236}">
                <a16:creationId xmlns:a16="http://schemas.microsoft.com/office/drawing/2014/main" id="{484FDFBC-23FE-0445-A7DA-3FDDFE738407}"/>
              </a:ext>
            </a:extLst>
          </p:cNvPr>
          <p:cNvSpPr>
            <a:spLocks noGrp="1"/>
          </p:cNvSpPr>
          <p:nvPr>
            <p:ph idx="1"/>
          </p:nvPr>
        </p:nvSpPr>
        <p:spPr/>
        <p:txBody>
          <a:bodyPr>
            <a:normAutofit fontScale="92500"/>
          </a:bodyPr>
          <a:lstStyle/>
          <a:p>
            <a:r>
              <a:rPr lang="es-ES" dirty="0"/>
              <a:t>Tan y colaboradores recomiendan la </a:t>
            </a:r>
            <a:r>
              <a:rPr lang="es-ES" b="1" dirty="0" err="1"/>
              <a:t>microperimetría</a:t>
            </a:r>
            <a:r>
              <a:rPr lang="es-ES" b="1" dirty="0"/>
              <a:t> serial </a:t>
            </a:r>
            <a:r>
              <a:rPr lang="es-ES" dirty="0"/>
              <a:t>como el método preferido para monitorear la </a:t>
            </a:r>
            <a:r>
              <a:rPr lang="es-ES" dirty="0" err="1"/>
              <a:t>maculopatía</a:t>
            </a:r>
            <a:r>
              <a:rPr lang="es-ES" dirty="0"/>
              <a:t> relacionada con el dengue con escotomas centrales. </a:t>
            </a:r>
          </a:p>
          <a:p>
            <a:r>
              <a:rPr lang="es-ES" dirty="0"/>
              <a:t>La </a:t>
            </a:r>
            <a:r>
              <a:rPr lang="es-ES" b="1" dirty="0" err="1"/>
              <a:t>microperimetría</a:t>
            </a:r>
            <a:r>
              <a:rPr lang="es-ES" b="1" dirty="0"/>
              <a:t> demostró ser más sensible </a:t>
            </a:r>
            <a:r>
              <a:rPr lang="es-ES" dirty="0"/>
              <a:t>y permitir el monitoreo de una reducción en el tamaño de los escotomas, que no fue detectable en la </a:t>
            </a:r>
            <a:r>
              <a:rPr lang="es-ES" dirty="0" err="1"/>
              <a:t>perimetría</a:t>
            </a:r>
            <a:r>
              <a:rPr lang="es-ES" dirty="0"/>
              <a:t> de </a:t>
            </a:r>
            <a:r>
              <a:rPr lang="es-ES" dirty="0" err="1"/>
              <a:t>Goldmann</a:t>
            </a:r>
            <a:endParaRPr lang="es-MX" dirty="0"/>
          </a:p>
        </p:txBody>
      </p:sp>
    </p:spTree>
    <p:extLst>
      <p:ext uri="{BB962C8B-B14F-4D97-AF65-F5344CB8AC3E}">
        <p14:creationId xmlns:p14="http://schemas.microsoft.com/office/powerpoint/2010/main" val="55832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8E20F-A3FE-A24B-9BA5-178F464AFA38}"/>
              </a:ext>
            </a:extLst>
          </p:cNvPr>
          <p:cNvSpPr>
            <a:spLocks noGrp="1"/>
          </p:cNvSpPr>
          <p:nvPr>
            <p:ph type="title"/>
          </p:nvPr>
        </p:nvSpPr>
        <p:spPr>
          <a:xfrm>
            <a:off x="232117" y="58505"/>
            <a:ext cx="8229600" cy="1143000"/>
          </a:xfrm>
        </p:spPr>
        <p:txBody>
          <a:bodyPr>
            <a:normAutofit/>
          </a:bodyPr>
          <a:lstStyle/>
          <a:p>
            <a:r>
              <a:rPr lang="es-MX" dirty="0"/>
              <a:t>Epidemiología</a:t>
            </a:r>
          </a:p>
        </p:txBody>
      </p:sp>
      <p:sp>
        <p:nvSpPr>
          <p:cNvPr id="3" name="Marcador de contenido 2">
            <a:extLst>
              <a:ext uri="{FF2B5EF4-FFF2-40B4-BE49-F238E27FC236}">
                <a16:creationId xmlns:a16="http://schemas.microsoft.com/office/drawing/2014/main" id="{2E3A28D5-C1E7-AA48-BFB5-B39ABC061BCE}"/>
              </a:ext>
            </a:extLst>
          </p:cNvPr>
          <p:cNvSpPr>
            <a:spLocks noGrp="1"/>
          </p:cNvSpPr>
          <p:nvPr>
            <p:ph idx="1"/>
          </p:nvPr>
        </p:nvSpPr>
        <p:spPr>
          <a:xfrm>
            <a:off x="119576" y="1166018"/>
            <a:ext cx="4888522" cy="4525963"/>
          </a:xfrm>
        </p:spPr>
        <p:txBody>
          <a:bodyPr>
            <a:normAutofit fontScale="92500" lnSpcReduction="20000"/>
          </a:bodyPr>
          <a:lstStyle/>
          <a:p>
            <a:r>
              <a:rPr lang="es-MX" dirty="0"/>
              <a:t>La transmisión epidémica y endémica de los virus del dengue se mantiene a tavés de un ciclo humano-mosquito-humano.</a:t>
            </a:r>
          </a:p>
          <a:p>
            <a:r>
              <a:rPr lang="es-MX" dirty="0"/>
              <a:t>La viremia comienza tras un periodo de incubación de 4-6 días y persiste aproximadamente hasta el momento en el que la fiebre disminuye, 3-7 días.</a:t>
            </a:r>
          </a:p>
        </p:txBody>
      </p:sp>
      <p:pic>
        <p:nvPicPr>
          <p:cNvPr id="4" name="Imagen 3">
            <a:extLst>
              <a:ext uri="{FF2B5EF4-FFF2-40B4-BE49-F238E27FC236}">
                <a16:creationId xmlns:a16="http://schemas.microsoft.com/office/drawing/2014/main" id="{BBDF1562-C38A-4500-9CA6-D93B6B6996B2}"/>
              </a:ext>
            </a:extLst>
          </p:cNvPr>
          <p:cNvPicPr>
            <a:picLocks noChangeAspect="1"/>
          </p:cNvPicPr>
          <p:nvPr/>
        </p:nvPicPr>
        <p:blipFill>
          <a:blip r:embed="rId2"/>
          <a:stretch>
            <a:fillRect/>
          </a:stretch>
        </p:blipFill>
        <p:spPr>
          <a:xfrm>
            <a:off x="5439287" y="1037968"/>
            <a:ext cx="3585137" cy="2546562"/>
          </a:xfrm>
          <a:prstGeom prst="rect">
            <a:avLst/>
          </a:prstGeom>
        </p:spPr>
      </p:pic>
      <p:pic>
        <p:nvPicPr>
          <p:cNvPr id="5" name="Imagen 4">
            <a:extLst>
              <a:ext uri="{FF2B5EF4-FFF2-40B4-BE49-F238E27FC236}">
                <a16:creationId xmlns:a16="http://schemas.microsoft.com/office/drawing/2014/main" id="{D1FD9977-AF6E-4708-A818-2A3E2378BF10}"/>
              </a:ext>
            </a:extLst>
          </p:cNvPr>
          <p:cNvPicPr>
            <a:picLocks noChangeAspect="1"/>
          </p:cNvPicPr>
          <p:nvPr/>
        </p:nvPicPr>
        <p:blipFill>
          <a:blip r:embed="rId3"/>
          <a:stretch>
            <a:fillRect/>
          </a:stretch>
        </p:blipFill>
        <p:spPr>
          <a:xfrm>
            <a:off x="5383016" y="3783880"/>
            <a:ext cx="3363790" cy="1560226"/>
          </a:xfrm>
          <a:prstGeom prst="rect">
            <a:avLst/>
          </a:prstGeom>
        </p:spPr>
      </p:pic>
    </p:spTree>
    <p:extLst>
      <p:ext uri="{BB962C8B-B14F-4D97-AF65-F5344CB8AC3E}">
        <p14:creationId xmlns:p14="http://schemas.microsoft.com/office/powerpoint/2010/main" val="140868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D0ABAF-5726-0A4D-8F16-ADA9317B53B1}"/>
              </a:ext>
            </a:extLst>
          </p:cNvPr>
          <p:cNvSpPr>
            <a:spLocks noGrp="1"/>
          </p:cNvSpPr>
          <p:nvPr>
            <p:ph type="title"/>
          </p:nvPr>
        </p:nvSpPr>
        <p:spPr/>
        <p:txBody>
          <a:bodyPr/>
          <a:lstStyle/>
          <a:p>
            <a:r>
              <a:rPr lang="es-MX" dirty="0"/>
              <a:t>Estudios de Seguimiento</a:t>
            </a:r>
          </a:p>
        </p:txBody>
      </p:sp>
      <p:sp>
        <p:nvSpPr>
          <p:cNvPr id="3" name="Marcador de contenido 2">
            <a:extLst>
              <a:ext uri="{FF2B5EF4-FFF2-40B4-BE49-F238E27FC236}">
                <a16:creationId xmlns:a16="http://schemas.microsoft.com/office/drawing/2014/main" id="{984F4E64-73BA-F747-A827-23ACA4B4F622}"/>
              </a:ext>
            </a:extLst>
          </p:cNvPr>
          <p:cNvSpPr>
            <a:spLocks noGrp="1"/>
          </p:cNvSpPr>
          <p:nvPr>
            <p:ph idx="1"/>
          </p:nvPr>
        </p:nvSpPr>
        <p:spPr>
          <a:xfrm>
            <a:off x="77372" y="1515288"/>
            <a:ext cx="4255477" cy="4525963"/>
          </a:xfrm>
        </p:spPr>
        <p:txBody>
          <a:bodyPr>
            <a:normAutofit fontScale="62500" lnSpcReduction="20000"/>
          </a:bodyPr>
          <a:lstStyle/>
          <a:p>
            <a:r>
              <a:rPr lang="es-ES" dirty="0"/>
              <a:t>La Tomografía de coherencia óptica (OCT por sus siglas en inglés) es la principal herramienta de investigación utilizada para evaluar la mácula para el grosor y el edema. </a:t>
            </a:r>
          </a:p>
          <a:p>
            <a:r>
              <a:rPr lang="es-ES" dirty="0" err="1"/>
              <a:t>Bacsal</a:t>
            </a:r>
            <a:r>
              <a:rPr lang="es-ES" dirty="0"/>
              <a:t> et al recomendaron el uso de OCT en serie como herramienta de monitoreo para la </a:t>
            </a:r>
            <a:r>
              <a:rPr lang="es-ES" dirty="0" err="1"/>
              <a:t>maculopatía</a:t>
            </a:r>
            <a:r>
              <a:rPr lang="es-ES" dirty="0"/>
              <a:t>. </a:t>
            </a:r>
          </a:p>
          <a:p>
            <a:r>
              <a:rPr lang="es-ES" dirty="0"/>
              <a:t>Las imágenes del OCT pueden delinear los desprendimientos retinianos exudativos, desprendimientos de retina neurosensorial, engrosamiento de la fóvea y atrofia de la retina neurosensorial.</a:t>
            </a:r>
            <a:endParaRPr lang="es-MX" dirty="0"/>
          </a:p>
        </p:txBody>
      </p:sp>
      <p:pic>
        <p:nvPicPr>
          <p:cNvPr id="5" name="Imagen 4">
            <a:extLst>
              <a:ext uri="{FF2B5EF4-FFF2-40B4-BE49-F238E27FC236}">
                <a16:creationId xmlns:a16="http://schemas.microsoft.com/office/drawing/2014/main" id="{6D8D4E88-E1CA-4353-9C99-4001A8974DAA}"/>
              </a:ext>
            </a:extLst>
          </p:cNvPr>
          <p:cNvPicPr>
            <a:picLocks noChangeAspect="1"/>
          </p:cNvPicPr>
          <p:nvPr/>
        </p:nvPicPr>
        <p:blipFill rotWithShape="1">
          <a:blip r:embed="rId2"/>
          <a:srcRect b="10260"/>
          <a:stretch/>
        </p:blipFill>
        <p:spPr>
          <a:xfrm>
            <a:off x="4332849" y="2242471"/>
            <a:ext cx="4811151" cy="3071599"/>
          </a:xfrm>
          <a:prstGeom prst="rect">
            <a:avLst/>
          </a:prstGeom>
        </p:spPr>
      </p:pic>
    </p:spTree>
    <p:extLst>
      <p:ext uri="{BB962C8B-B14F-4D97-AF65-F5344CB8AC3E}">
        <p14:creationId xmlns:p14="http://schemas.microsoft.com/office/powerpoint/2010/main" val="265804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B8D33-EEA0-6E44-9812-7E36C2C8F61A}"/>
              </a:ext>
            </a:extLst>
          </p:cNvPr>
          <p:cNvSpPr>
            <a:spLocks noGrp="1"/>
          </p:cNvSpPr>
          <p:nvPr>
            <p:ph type="title"/>
          </p:nvPr>
        </p:nvSpPr>
        <p:spPr/>
        <p:txBody>
          <a:bodyPr/>
          <a:lstStyle/>
          <a:p>
            <a:r>
              <a:rPr lang="es-MX" dirty="0"/>
              <a:t>Tratamiento</a:t>
            </a:r>
          </a:p>
        </p:txBody>
      </p:sp>
      <p:sp>
        <p:nvSpPr>
          <p:cNvPr id="3" name="Marcador de contenido 2">
            <a:extLst>
              <a:ext uri="{FF2B5EF4-FFF2-40B4-BE49-F238E27FC236}">
                <a16:creationId xmlns:a16="http://schemas.microsoft.com/office/drawing/2014/main" id="{69C3AB86-BDEB-884D-B61F-6A5FCE5B00C9}"/>
              </a:ext>
            </a:extLst>
          </p:cNvPr>
          <p:cNvSpPr>
            <a:spLocks noGrp="1"/>
          </p:cNvSpPr>
          <p:nvPr>
            <p:ph idx="1"/>
          </p:nvPr>
        </p:nvSpPr>
        <p:spPr>
          <a:xfrm>
            <a:off x="457200" y="1417638"/>
            <a:ext cx="8229600" cy="4525963"/>
          </a:xfrm>
        </p:spPr>
        <p:txBody>
          <a:bodyPr>
            <a:normAutofit fontScale="92500" lnSpcReduction="10000"/>
          </a:bodyPr>
          <a:lstStyle/>
          <a:p>
            <a:r>
              <a:rPr lang="es-MX" dirty="0"/>
              <a:t>No existe un tratamiento efectivo conocido para la </a:t>
            </a:r>
            <a:r>
              <a:rPr lang="es-MX" dirty="0" err="1"/>
              <a:t>maculopatía</a:t>
            </a:r>
            <a:r>
              <a:rPr lang="es-MX" dirty="0"/>
              <a:t> por dengue y no se han reportado </a:t>
            </a:r>
            <a:r>
              <a:rPr lang="es-ES" dirty="0"/>
              <a:t>ensayos controlados aleatorios. Los estudios que han reportado respuestas a tratamientos no resultan relevantes debido a que carecen de un grupo control. </a:t>
            </a:r>
          </a:p>
          <a:p>
            <a:r>
              <a:rPr lang="es-ES" dirty="0"/>
              <a:t>Se recomienda vigilancia activa y terapia con corticoesteroides.</a:t>
            </a:r>
          </a:p>
          <a:p>
            <a:r>
              <a:rPr lang="es-ES" dirty="0"/>
              <a:t>No existe evidencia de que la terapia inmunosupresora tenga algún beneficio adicional.</a:t>
            </a:r>
            <a:endParaRPr lang="es-MX" dirty="0"/>
          </a:p>
        </p:txBody>
      </p:sp>
    </p:spTree>
    <p:extLst>
      <p:ext uri="{BB962C8B-B14F-4D97-AF65-F5344CB8AC3E}">
        <p14:creationId xmlns:p14="http://schemas.microsoft.com/office/powerpoint/2010/main" val="477888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E6DDE75-AA86-47FD-A0CB-28C2FA934B02}"/>
              </a:ext>
            </a:extLst>
          </p:cNvPr>
          <p:cNvSpPr>
            <a:spLocks noGrp="1"/>
          </p:cNvSpPr>
          <p:nvPr>
            <p:ph type="ctrTitle"/>
          </p:nvPr>
        </p:nvSpPr>
        <p:spPr/>
        <p:txBody>
          <a:bodyPr/>
          <a:lstStyle/>
          <a:p>
            <a:r>
              <a:rPr lang="es-MX" dirty="0">
                <a:solidFill>
                  <a:schemeClr val="bg1"/>
                </a:solidFill>
              </a:rPr>
              <a:t>Gracias</a:t>
            </a:r>
          </a:p>
        </p:txBody>
      </p:sp>
      <p:sp>
        <p:nvSpPr>
          <p:cNvPr id="5" name="Subtítulo 4">
            <a:extLst>
              <a:ext uri="{FF2B5EF4-FFF2-40B4-BE49-F238E27FC236}">
                <a16:creationId xmlns:a16="http://schemas.microsoft.com/office/drawing/2014/main" id="{2CA36F06-516C-4360-AAED-FD9F9F52C388}"/>
              </a:ext>
            </a:extLst>
          </p:cNvPr>
          <p:cNvSpPr>
            <a:spLocks noGrp="1"/>
          </p:cNvSpPr>
          <p:nvPr>
            <p:ph type="subTitle" idx="1"/>
          </p:nvPr>
        </p:nvSpPr>
        <p:spPr/>
        <p:txBody>
          <a:bodyPr/>
          <a:lstStyle/>
          <a:p>
            <a:r>
              <a:rPr lang="es-MX" dirty="0">
                <a:solidFill>
                  <a:schemeClr val="bg1"/>
                </a:solidFill>
              </a:rPr>
              <a:t>Jorge.valdez@tec.mx</a:t>
            </a:r>
          </a:p>
        </p:txBody>
      </p:sp>
    </p:spTree>
    <p:extLst>
      <p:ext uri="{BB962C8B-B14F-4D97-AF65-F5344CB8AC3E}">
        <p14:creationId xmlns:p14="http://schemas.microsoft.com/office/powerpoint/2010/main" val="3838873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3FDB9D-3F05-D246-8BE0-C8AE9B1F4782}"/>
              </a:ext>
            </a:extLst>
          </p:cNvPr>
          <p:cNvSpPr>
            <a:spLocks noGrp="1"/>
          </p:cNvSpPr>
          <p:nvPr>
            <p:ph type="title"/>
          </p:nvPr>
        </p:nvSpPr>
        <p:spPr/>
        <p:txBody>
          <a:bodyPr/>
          <a:lstStyle/>
          <a:p>
            <a:r>
              <a:rPr lang="es-MX" dirty="0"/>
              <a:t>Fuentes consultadas</a:t>
            </a:r>
          </a:p>
        </p:txBody>
      </p:sp>
      <p:sp>
        <p:nvSpPr>
          <p:cNvPr id="3" name="Marcador de contenido 2">
            <a:extLst>
              <a:ext uri="{FF2B5EF4-FFF2-40B4-BE49-F238E27FC236}">
                <a16:creationId xmlns:a16="http://schemas.microsoft.com/office/drawing/2014/main" id="{AB05AF0A-7E08-5945-B8DD-919CEFEB0168}"/>
              </a:ext>
            </a:extLst>
          </p:cNvPr>
          <p:cNvSpPr>
            <a:spLocks noGrp="1"/>
          </p:cNvSpPr>
          <p:nvPr>
            <p:ph idx="1"/>
          </p:nvPr>
        </p:nvSpPr>
        <p:spPr/>
        <p:txBody>
          <a:bodyPr>
            <a:normAutofit fontScale="25000" lnSpcReduction="20000"/>
          </a:bodyPr>
          <a:lstStyle/>
          <a:p>
            <a:pPr lvl="0"/>
            <a:r>
              <a:rPr lang="en-US" dirty="0"/>
              <a:t>Simmons CP, Farrar JJ, Nguyen </a:t>
            </a:r>
            <a:r>
              <a:rPr lang="en-US" dirty="0" err="1"/>
              <a:t>vV</a:t>
            </a:r>
            <a:r>
              <a:rPr lang="en-US" dirty="0"/>
              <a:t>, Wills B. Dengue. N </a:t>
            </a:r>
            <a:r>
              <a:rPr lang="en-US" dirty="0" err="1"/>
              <a:t>Engl</a:t>
            </a:r>
            <a:r>
              <a:rPr lang="en-US" dirty="0"/>
              <a:t> J Med 2012; 366:1423.</a:t>
            </a:r>
            <a:endParaRPr lang="es-MX" dirty="0"/>
          </a:p>
          <a:p>
            <a:pPr lvl="0"/>
            <a:r>
              <a:rPr lang="en-US" dirty="0"/>
              <a:t>Guzman MG, Harris E. Dengue. </a:t>
            </a:r>
            <a:r>
              <a:rPr lang="es-MX" dirty="0"/>
              <a:t>Lancet 2015; 385:453.</a:t>
            </a:r>
          </a:p>
          <a:p>
            <a:pPr lvl="0"/>
            <a:r>
              <a:rPr lang="es-MX" dirty="0"/>
              <a:t>Kularatne SA. Dengue fever. BMJ 2015; 351:h4661.</a:t>
            </a:r>
          </a:p>
          <a:p>
            <a:pPr lvl="0"/>
            <a:r>
              <a:rPr lang="en-US" dirty="0"/>
              <a:t>Halstead SB. Pathogenesis of dengue: Challenges to molecular biology. Science. 1988;239:476–81. [PubMed: 3277268]</a:t>
            </a:r>
            <a:endParaRPr lang="es-MX" dirty="0"/>
          </a:p>
          <a:p>
            <a:pPr lvl="0"/>
            <a:r>
              <a:rPr lang="en-US" dirty="0" err="1"/>
              <a:t>Kurane</a:t>
            </a:r>
            <a:r>
              <a:rPr lang="en-US" dirty="0"/>
              <a:t> I. Dengue hemorrhagic fever with special emphasis on immunopathogenesis. Comp Immunol Microbiol Infect Dis. 2007;30:329–40. [PubMed: 17645944]</a:t>
            </a:r>
            <a:endParaRPr lang="es-MX" dirty="0"/>
          </a:p>
          <a:p>
            <a:pPr lvl="0"/>
            <a:r>
              <a:rPr lang="en-US" dirty="0">
                <a:hlinkClick r:id="rId2"/>
              </a:rPr>
              <a:t>Kuno G. Review of the factors modulating dengue transmission. Epidemiol Rev 1995; 17:321.</a:t>
            </a:r>
            <a:endParaRPr lang="es-MX" dirty="0"/>
          </a:p>
          <a:p>
            <a:pPr lvl="0"/>
            <a:r>
              <a:rPr lang="es-MX" dirty="0">
                <a:hlinkClick r:id="rId3"/>
              </a:rPr>
              <a:t>Wang E, Ni H, Xu R, et al. </a:t>
            </a:r>
            <a:r>
              <a:rPr lang="en-US" dirty="0">
                <a:hlinkClick r:id="rId3"/>
              </a:rPr>
              <a:t>Evolutionary relationships of endemic/epidemic and sylvatic dengue viruses. J Virol 2000; 74:3227.</a:t>
            </a:r>
            <a:endParaRPr lang="es-MX" dirty="0"/>
          </a:p>
          <a:p>
            <a:pPr lvl="0"/>
            <a:r>
              <a:rPr lang="en-US" dirty="0" err="1"/>
              <a:t>Gubler</a:t>
            </a:r>
            <a:r>
              <a:rPr lang="en-US" dirty="0"/>
              <a:t> DJ. Epidemic dengue and dengue hemorrhagic fever: a global public health problem in the 21st century. In: Emerging Infections I, </a:t>
            </a:r>
            <a:r>
              <a:rPr lang="en-US" dirty="0" err="1"/>
              <a:t>Scheld</a:t>
            </a:r>
            <a:r>
              <a:rPr lang="en-US" dirty="0"/>
              <a:t> WM, Armstrong D, Hughes JM (Eds), ASM Press, Washington, DC 1998. p.1.</a:t>
            </a:r>
            <a:endParaRPr lang="es-MX" dirty="0"/>
          </a:p>
          <a:p>
            <a:pPr lvl="0"/>
            <a:r>
              <a:rPr lang="en-US" dirty="0">
                <a:hlinkClick r:id="rId4"/>
              </a:rPr>
              <a:t>Vaughn DW, Green S, Kalayanarooj S, et al. Dengue in the early febrile phase: viremia and antibody responses. J Infect Dis 1997; 176:322.</a:t>
            </a:r>
            <a:endParaRPr lang="es-MX" dirty="0"/>
          </a:p>
          <a:p>
            <a:pPr lvl="0"/>
            <a:r>
              <a:rPr lang="en-US" dirty="0">
                <a:hlinkClick r:id="rId5"/>
              </a:rPr>
              <a:t>Halstead SB. Selective primary health care: strategies for control of disease in the developing world. XI. Dengue. Rev Infect Dis 1984; 6:251.</a:t>
            </a:r>
            <a:endParaRPr lang="es-MX" dirty="0"/>
          </a:p>
          <a:p>
            <a:pPr lvl="0"/>
            <a:r>
              <a:rPr lang="en-US" dirty="0">
                <a:hlinkClick r:id="rId6"/>
              </a:rPr>
              <a:t>Harrington LC, Scott TW, Lerdthusnee K, et al. Dispersal of the dengue vector Aedes aegypti within and between rural communities. Am J Trop Med Hyg 2005; 72:209.</a:t>
            </a:r>
            <a:endParaRPr lang="es-MX" dirty="0"/>
          </a:p>
          <a:p>
            <a:pPr lvl="0"/>
            <a:r>
              <a:rPr lang="en-US" dirty="0">
                <a:hlinkClick r:id="rId7"/>
              </a:rPr>
              <a:t>Scott TW, Amerasinghe PH, Morrison AC, et al. Longitudinal studies of Aedes aegypti (Diptera: Culicidae) in Thailand and Puerto Rico: blood feeding frequency. J Med Entomol 2000; 37:89.</a:t>
            </a:r>
            <a:endParaRPr lang="es-MX" dirty="0"/>
          </a:p>
          <a:p>
            <a:pPr lvl="0"/>
            <a:r>
              <a:rPr lang="en-US" dirty="0">
                <a:hlinkClick r:id="rId8"/>
              </a:rPr>
              <a:t>Gratz NG. Critical review of the vector status of Aedes albopictus. Med Vet Entomol 2004; 18:215.</a:t>
            </a:r>
            <a:endParaRPr lang="es-MX" dirty="0"/>
          </a:p>
          <a:p>
            <a:pPr lvl="0"/>
            <a:r>
              <a:rPr lang="en-US" dirty="0">
                <a:hlinkClick r:id="rId9"/>
              </a:rPr>
              <a:t>Centers for Disease Control (CDC). Update: Aedes albopictus infestation--United States, Mexico. MMWR Morb Mortal Wkly Rep 1989; 38:440, 445.</a:t>
            </a:r>
            <a:endParaRPr lang="es-MX" dirty="0"/>
          </a:p>
          <a:p>
            <a:pPr lvl="0"/>
            <a:r>
              <a:rPr lang="es-MX" dirty="0">
                <a:hlinkClick r:id="rId10"/>
              </a:rPr>
              <a:t>Caron M, Paupy C, Grard G, et al. </a:t>
            </a:r>
            <a:r>
              <a:rPr lang="en-US" dirty="0">
                <a:hlinkClick r:id="rId10"/>
              </a:rPr>
              <a:t>Recent introduction and rapid dissemination of Chikungunya virus and Dengue virus serotype 2 associated with human and mosquito coinfections in Gabon, central Africa. Clin Infect Dis 2012; 55:e45.</a:t>
            </a:r>
            <a:endParaRPr lang="es-MX" dirty="0"/>
          </a:p>
          <a:p>
            <a:pPr lvl="0"/>
            <a:r>
              <a:rPr lang="en-US" dirty="0">
                <a:hlinkClick r:id="rId11"/>
              </a:rPr>
              <a:t>Savage HM, Fritz CL, Rutstein D, et al. Epidemic of dengue-4 virus in Yap State, Federated States of Micronesia, and implication of Aedes hensilli as an epidemic vector. Am J Trop Med Hyg 1998; 58:519.</a:t>
            </a:r>
            <a:endParaRPr lang="es-MX" dirty="0"/>
          </a:p>
          <a:p>
            <a:pPr lvl="0"/>
            <a:r>
              <a:rPr lang="en-US" dirty="0">
                <a:hlinkClick r:id="rId12"/>
              </a:rPr>
              <a:t>Pinheiro FP, Corber SJ. Global situation of dengue and dengue haemorrhagic fever, and its emergence in the Americas. World Health Stat Q 1997; 50:161.</a:t>
            </a:r>
            <a:endParaRPr lang="es-MX" dirty="0"/>
          </a:p>
          <a:p>
            <a:pPr lvl="0"/>
            <a:r>
              <a:rPr lang="en-US" dirty="0"/>
              <a:t>WHO Report on Global Surveillance of Epidemic-Prone Infectious Diseases. </a:t>
            </a:r>
            <a:r>
              <a:rPr lang="en-US" dirty="0" err="1"/>
              <a:t>www.who.int</a:t>
            </a:r>
            <a:r>
              <a:rPr lang="en-US" dirty="0"/>
              <a:t>/</a:t>
            </a:r>
            <a:r>
              <a:rPr lang="en-US" dirty="0" err="1"/>
              <a:t>csr</a:t>
            </a:r>
            <a:r>
              <a:rPr lang="en-US" dirty="0"/>
              <a:t>/resources/publications/dengue/CSR_ISR_2000_1/</a:t>
            </a:r>
            <a:r>
              <a:rPr lang="en-US" dirty="0" err="1"/>
              <a:t>en</a:t>
            </a:r>
            <a:r>
              <a:rPr lang="en-US" dirty="0"/>
              <a:t> (Accessed on October 08, 2014).</a:t>
            </a:r>
            <a:endParaRPr lang="es-MX" dirty="0"/>
          </a:p>
          <a:p>
            <a:pPr lvl="0"/>
            <a:r>
              <a:rPr lang="en-US" dirty="0" err="1"/>
              <a:t>DengueNet</a:t>
            </a:r>
            <a:r>
              <a:rPr lang="en-US" dirty="0"/>
              <a:t> </a:t>
            </a:r>
            <a:r>
              <a:rPr lang="en-US" dirty="0" err="1"/>
              <a:t>www.who.int</a:t>
            </a:r>
            <a:r>
              <a:rPr lang="en-US" dirty="0"/>
              <a:t>/</a:t>
            </a:r>
            <a:r>
              <a:rPr lang="en-US" dirty="0" err="1"/>
              <a:t>denguenet</a:t>
            </a:r>
            <a:r>
              <a:rPr lang="en-US" dirty="0"/>
              <a:t> (Accessed on October 08, 2014).</a:t>
            </a:r>
            <a:endParaRPr lang="es-MX" dirty="0"/>
          </a:p>
          <a:p>
            <a:pPr lvl="0"/>
            <a:r>
              <a:rPr lang="en-US" dirty="0" err="1"/>
              <a:t>PanAmerican</a:t>
            </a:r>
            <a:r>
              <a:rPr lang="en-US" dirty="0"/>
              <a:t> Health Organization. Dengue. http://</a:t>
            </a:r>
            <a:r>
              <a:rPr lang="en-US" dirty="0" err="1"/>
              <a:t>new.paho.org</a:t>
            </a:r>
            <a:r>
              <a:rPr lang="en-US" dirty="0"/>
              <a:t>/</a:t>
            </a:r>
            <a:r>
              <a:rPr lang="en-US" dirty="0" err="1"/>
              <a:t>hq</a:t>
            </a:r>
            <a:r>
              <a:rPr lang="en-US" dirty="0"/>
              <a:t>/</a:t>
            </a:r>
            <a:r>
              <a:rPr lang="en-US" dirty="0" err="1"/>
              <a:t>index.php?option</a:t>
            </a:r>
            <a:r>
              <a:rPr lang="en-US" dirty="0"/>
              <a:t>=</a:t>
            </a:r>
            <a:r>
              <a:rPr lang="en-US" dirty="0" err="1"/>
              <a:t>com_content&amp;task</a:t>
            </a:r>
            <a:r>
              <a:rPr lang="en-US" dirty="0"/>
              <a:t>=</a:t>
            </a:r>
            <a:r>
              <a:rPr lang="en-US" dirty="0" err="1"/>
              <a:t>view&amp;id</a:t>
            </a:r>
            <a:r>
              <a:rPr lang="en-US" dirty="0"/>
              <a:t>=264&amp;Itemid=363&amp;lang=</a:t>
            </a:r>
            <a:r>
              <a:rPr lang="en-US" dirty="0" err="1"/>
              <a:t>en</a:t>
            </a:r>
            <a:r>
              <a:rPr lang="en-US" dirty="0"/>
              <a:t> (Accessed on October 08, 2014).</a:t>
            </a:r>
            <a:endParaRPr lang="es-MX" dirty="0"/>
          </a:p>
          <a:p>
            <a:pPr lvl="0"/>
            <a:r>
              <a:rPr lang="es-MX" dirty="0">
                <a:hlinkClick r:id="rId13"/>
              </a:rPr>
              <a:t>Undurraga EA, Halasa YA, Shepard DS. </a:t>
            </a:r>
            <a:r>
              <a:rPr lang="en-US" dirty="0">
                <a:hlinkClick r:id="rId13"/>
              </a:rPr>
              <a:t>Use of expansion factors to estimate the burden of dengue in Southeast Asia: a systematic analysis. PLoS Negl Trop Dis 2013; 7:e2056.</a:t>
            </a:r>
            <a:endParaRPr lang="es-MX" dirty="0"/>
          </a:p>
          <a:p>
            <a:pPr lvl="0"/>
            <a:r>
              <a:rPr lang="en-US" dirty="0">
                <a:hlinkClick r:id="rId14"/>
              </a:rPr>
              <a:t>Qiu FX, Gubler DJ, Liu JC, Chen QQ. Dengue in China: a clinical review. Bull World Health Organ 1993; 71:349.</a:t>
            </a:r>
            <a:endParaRPr lang="es-MX" dirty="0"/>
          </a:p>
          <a:p>
            <a:pPr lvl="0"/>
            <a:r>
              <a:rPr lang="es-MX" dirty="0">
                <a:hlinkClick r:id="rId15"/>
              </a:rPr>
              <a:t>Wartel TA, Prayitno A, Hadinegoro SR, et al. </a:t>
            </a:r>
            <a:r>
              <a:rPr lang="en-US" dirty="0">
                <a:hlinkClick r:id="rId15"/>
              </a:rPr>
              <a:t>Three Decades of Dengue Surveillance in Five Highly Endemic South East Asian Countries. Asia Pac J Public Health 2017; 29:7.</a:t>
            </a:r>
            <a:endParaRPr lang="es-MX" dirty="0"/>
          </a:p>
          <a:p>
            <a:pPr lvl="0"/>
            <a:r>
              <a:rPr lang="es-MX" dirty="0">
                <a:hlinkClick r:id="rId16"/>
              </a:rPr>
              <a:t>Kutsuna S, Kato Y, Moi ML, et al. </a:t>
            </a:r>
            <a:r>
              <a:rPr lang="en-US" dirty="0">
                <a:hlinkClick r:id="rId16"/>
              </a:rPr>
              <a:t>Autochthonous dengue fever, Tokyo, Japan, 2014. Emerg Infect Dis 2015; 21:517.</a:t>
            </a:r>
            <a:endParaRPr lang="es-MX" dirty="0"/>
          </a:p>
          <a:p>
            <a:pPr lvl="0"/>
            <a:r>
              <a:rPr lang="es-MX" dirty="0">
                <a:hlinkClick r:id="rId17"/>
              </a:rPr>
              <a:t>Kobayashi D, Murota K, Fujita R, et al. </a:t>
            </a:r>
            <a:r>
              <a:rPr lang="en-US" dirty="0">
                <a:hlinkClick r:id="rId17"/>
              </a:rPr>
              <a:t>Dengue Virus Infection in Aedes albopictus during the 2014 Autochthonous Dengue Outbreak in Tokyo Metropolis, Japan. Am J Trop Med Hyg 2018; 98:1460.</a:t>
            </a:r>
            <a:endParaRPr lang="es-MX" dirty="0"/>
          </a:p>
          <a:p>
            <a:endParaRPr lang="es-MX" dirty="0"/>
          </a:p>
        </p:txBody>
      </p:sp>
    </p:spTree>
    <p:extLst>
      <p:ext uri="{BB962C8B-B14F-4D97-AF65-F5344CB8AC3E}">
        <p14:creationId xmlns:p14="http://schemas.microsoft.com/office/powerpoint/2010/main" val="253378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49274-204D-B24D-9777-2E8B4CB08FA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77783AC-ED8E-8742-8C08-94170E17B873}"/>
              </a:ext>
            </a:extLst>
          </p:cNvPr>
          <p:cNvSpPr>
            <a:spLocks noGrp="1"/>
          </p:cNvSpPr>
          <p:nvPr>
            <p:ph idx="1"/>
          </p:nvPr>
        </p:nvSpPr>
        <p:spPr/>
        <p:txBody>
          <a:bodyPr>
            <a:normAutofit fontScale="25000" lnSpcReduction="20000"/>
          </a:bodyPr>
          <a:lstStyle/>
          <a:p>
            <a:pPr lvl="0"/>
            <a:r>
              <a:rPr lang="en-US" dirty="0"/>
              <a:t>World Health Organization Regional Office of South-East Asia. Dengue fact sheet. http://</a:t>
            </a:r>
            <a:r>
              <a:rPr lang="en-US" dirty="0" err="1"/>
              <a:t>www.searo.who.int</a:t>
            </a:r>
            <a:r>
              <a:rPr lang="en-US" dirty="0"/>
              <a:t>/entity/</a:t>
            </a:r>
            <a:r>
              <a:rPr lang="en-US" dirty="0" err="1"/>
              <a:t>vector_borne_tropical_diseases</a:t>
            </a:r>
            <a:r>
              <a:rPr lang="en-US" dirty="0"/>
              <a:t>/data/</a:t>
            </a:r>
            <a:r>
              <a:rPr lang="en-US" dirty="0" err="1"/>
              <a:t>data_factsheet</a:t>
            </a:r>
            <a:r>
              <a:rPr lang="en-US" dirty="0"/>
              <a:t>/</a:t>
            </a:r>
            <a:r>
              <a:rPr lang="en-US" dirty="0" err="1"/>
              <a:t>en</a:t>
            </a:r>
            <a:r>
              <a:rPr lang="en-US" dirty="0"/>
              <a:t>/ (Accessed on October 09, 2014).</a:t>
            </a:r>
            <a:endParaRPr lang="es-MX" dirty="0"/>
          </a:p>
          <a:p>
            <a:pPr lvl="0"/>
            <a:r>
              <a:rPr lang="en-US" dirty="0">
                <a:hlinkClick r:id="rId2"/>
              </a:rPr>
              <a:t>Nealon J, Taurel AF, Capeding MR, et al. Symptomatic Dengue Disease in Five Southeast Asian Countries: Epidemiological Evidence from a Dengue Vaccine Trial. PLoS Negl Trop Dis 2016; 10:e0004918.</a:t>
            </a:r>
            <a:endParaRPr lang="es-MX" dirty="0"/>
          </a:p>
          <a:p>
            <a:pPr lvl="0"/>
            <a:r>
              <a:rPr lang="en-US" dirty="0">
                <a:hlinkClick r:id="rId3"/>
              </a:rPr>
              <a:t>Garg S, Chakravarti A, Singh R, et al. Dengue serotype-specific seroprevalence among 5- to 10-year-old children in India: a community-based cross-sectional study. Int J Infect Dis 2017; 54:25.</a:t>
            </a:r>
            <a:endParaRPr lang="es-MX" dirty="0"/>
          </a:p>
          <a:p>
            <a:pPr lvl="0"/>
            <a:r>
              <a:rPr lang="en-US" dirty="0"/>
              <a:t>World Health Organization Western Pacific Region. Dengue in the Western Pacific Region. http://</a:t>
            </a:r>
            <a:r>
              <a:rPr lang="en-US" dirty="0" err="1"/>
              <a:t>www.wpro.who.int</a:t>
            </a:r>
            <a:r>
              <a:rPr lang="en-US" dirty="0"/>
              <a:t>/</a:t>
            </a:r>
            <a:r>
              <a:rPr lang="en-US" dirty="0" err="1"/>
              <a:t>emerging_diseases</a:t>
            </a:r>
            <a:r>
              <a:rPr lang="en-US" dirty="0"/>
              <a:t>/Dengue/</a:t>
            </a:r>
            <a:r>
              <a:rPr lang="en-US" dirty="0" err="1"/>
              <a:t>en</a:t>
            </a:r>
            <a:r>
              <a:rPr lang="en-US" dirty="0"/>
              <a:t>/ (Accessed on October 09, 2014).</a:t>
            </a:r>
            <a:endParaRPr lang="es-MX" dirty="0"/>
          </a:p>
          <a:p>
            <a:pPr lvl="0"/>
            <a:r>
              <a:rPr lang="en-US" dirty="0">
                <a:hlinkClick r:id="rId4"/>
              </a:rPr>
              <a:t>Cotter CJ, Tufa AJ, Johnson S, et al. Outbreak of Dengue Virus Type 2 - American Samoa, November 2016-October 2018. MMWR Morb Mortal Wkly Rep 2018; 67:1319.</a:t>
            </a:r>
            <a:endParaRPr lang="es-MX" dirty="0"/>
          </a:p>
          <a:p>
            <a:pPr lvl="0"/>
            <a:r>
              <a:rPr lang="en-US" dirty="0">
                <a:hlinkClick r:id="rId5"/>
              </a:rPr>
              <a:t>Dengue in the WHO Western Pacific Region. Wkly Epidemiol Rec 1998; 73:273.</a:t>
            </a:r>
            <a:endParaRPr lang="es-MX" dirty="0"/>
          </a:p>
          <a:p>
            <a:pPr lvl="0"/>
            <a:r>
              <a:rPr lang="en-US" dirty="0">
                <a:hlinkClick r:id="rId6"/>
              </a:rPr>
              <a:t>Mackenzie JS, Broom AK, Hall RA, et al. Arboviruses in the Australian region, 1990 to 1998. Commun Dis Intell 1998; 22:93.</a:t>
            </a:r>
            <a:endParaRPr lang="es-MX" dirty="0"/>
          </a:p>
          <a:p>
            <a:pPr lvl="0"/>
            <a:r>
              <a:rPr lang="en-US" dirty="0">
                <a:hlinkClick r:id="rId7"/>
              </a:rPr>
              <a:t>Knope KE, Muller M, Kurucz N, et al. Arboviral diseases and malaria in Australia, 2013-14: Annual report of the National Arbovirus and Malaria Advisory Committee. Commun Dis Intell Q Rep 2016; 40:E400.</a:t>
            </a:r>
            <a:endParaRPr lang="es-MX" dirty="0"/>
          </a:p>
          <a:p>
            <a:pPr lvl="0"/>
            <a:r>
              <a:rPr lang="en-US" dirty="0">
                <a:hlinkClick r:id="rId8"/>
              </a:rPr>
              <a:t>Eisenhut M, Schwarz TF, Hegenscheid B. Seroprevalence of dengue, chikungunya and Sindbis virus infections in German aid workers. Infection 1999; 27:82.</a:t>
            </a:r>
            <a:endParaRPr lang="es-MX" dirty="0"/>
          </a:p>
          <a:p>
            <a:pPr lvl="0"/>
            <a:r>
              <a:rPr lang="en-US" dirty="0">
                <a:hlinkClick r:id="rId9"/>
              </a:rPr>
              <a:t>Sharp TW, Wallace MR, Hayes CG, et al. Dengue fever in U.S. troops during Operation Restore Hope, Somalia, 1992-1993. Am J Trop Med Hyg 1995; 53:89.</a:t>
            </a:r>
            <a:endParaRPr lang="es-MX" dirty="0"/>
          </a:p>
          <a:p>
            <a:pPr lvl="0"/>
            <a:r>
              <a:rPr lang="en-US" dirty="0">
                <a:hlinkClick r:id="rId10"/>
              </a:rPr>
              <a:t>Humphrey JM, Cleton NB, Reusken CB, et al. Dengue in the Middle East and North Africa: A Systematic Review. PLoS Negl Trop Dis 2016; 10:e0005194.</a:t>
            </a:r>
            <a:endParaRPr lang="es-MX" dirty="0"/>
          </a:p>
          <a:p>
            <a:pPr lvl="0"/>
            <a:r>
              <a:rPr lang="en-US" dirty="0">
                <a:hlinkClick r:id="rId11"/>
              </a:rPr>
              <a:t>Schaffner F, Medlock JM, Van Bortel W. Public health significance of invasive mosquitoes in Europe. Clin Microbiol Infect 2013; 19:685.</a:t>
            </a:r>
            <a:endParaRPr lang="es-MX" dirty="0"/>
          </a:p>
          <a:p>
            <a:pPr lvl="0"/>
            <a:r>
              <a:rPr lang="en-US" dirty="0">
                <a:hlinkClick r:id="rId12"/>
              </a:rPr>
              <a:t>Tomasello D, Schlagenhauf P. Chikungunya and dengue autochthonous cases in Europe, 2007-2012. Travel Med Infect Dis 2013; 11:274.</a:t>
            </a:r>
            <a:endParaRPr lang="es-MX" dirty="0"/>
          </a:p>
          <a:p>
            <a:pPr lvl="0"/>
            <a:r>
              <a:rPr lang="en-US" dirty="0">
                <a:hlinkClick r:id="rId13"/>
              </a:rPr>
              <a:t>Centers for Disease Control and Prevention (CDC). Imported dengue--United States, 1997 and 1998. MMWR Morb Mortal Wkly Rep 2000; 49:248.</a:t>
            </a:r>
            <a:endParaRPr lang="es-MX" dirty="0"/>
          </a:p>
          <a:p>
            <a:pPr lvl="0"/>
            <a:r>
              <a:rPr lang="en-US" dirty="0">
                <a:hlinkClick r:id="rId14"/>
              </a:rPr>
              <a:t>Rigau-Pérez JG, Gubler DJ, Vorndam AV, Clark GG. Dengue surveillance--United States, 1986-1992. MMWR CDC Surveill Summ 1994; 43:7.</a:t>
            </a:r>
            <a:endParaRPr lang="es-MX" dirty="0"/>
          </a:p>
          <a:p>
            <a:pPr lvl="0"/>
            <a:r>
              <a:rPr lang="en-US" dirty="0">
                <a:hlinkClick r:id="rId15"/>
              </a:rPr>
              <a:t>Centers for Disease Control and Prevention (CDC). Travel-associated dengue infections--United States, 2001-2004. MMWR Morb Mortal Wkly Rep 2005; 54:556.</a:t>
            </a:r>
            <a:endParaRPr lang="es-MX" dirty="0"/>
          </a:p>
          <a:p>
            <a:pPr lvl="0"/>
            <a:r>
              <a:rPr lang="en-US" dirty="0">
                <a:hlinkClick r:id="rId16"/>
              </a:rPr>
              <a:t>Centers for Disease Control and Prevention (CDC). Notes from the field: School reporting of a dengue outbreak--St. Croix, U.S. Virgin Islands, 2012. MMWR Morb Mortal Wkly Rep 2013; 62:172.</a:t>
            </a:r>
            <a:endParaRPr lang="es-MX" dirty="0"/>
          </a:p>
          <a:p>
            <a:pPr lvl="0"/>
            <a:r>
              <a:rPr lang="en-US" dirty="0">
                <a:hlinkClick r:id="rId17"/>
              </a:rPr>
              <a:t>Rosenberg R, Lindsey NP, Fischer M, et al. Vital Signs: Trends in Reported Vectorborne Disease Cases - United States and Territories, 2004-2016. MMWR Morb Mortal Wkly Rep 2018; 67:496.</a:t>
            </a:r>
            <a:endParaRPr lang="es-MX" dirty="0"/>
          </a:p>
          <a:p>
            <a:pPr lvl="0"/>
            <a:r>
              <a:rPr lang="en-US" dirty="0">
                <a:hlinkClick r:id="rId18"/>
              </a:rPr>
              <a:t>Centers for Disease Control and Prevention (CDC). Imported dengue--United States, 1996. MMWR Morb Mortal Wkly Rep 1998; 47:544.</a:t>
            </a:r>
            <a:endParaRPr lang="es-MX" dirty="0"/>
          </a:p>
          <a:p>
            <a:pPr lvl="0"/>
            <a:r>
              <a:rPr lang="en-US" dirty="0">
                <a:hlinkClick r:id="rId19"/>
              </a:rPr>
              <a:t>Centers for Disease Control and Prevention (CDC). Dengue hemorrhagic fever--U.S.-Mexico border, 2005. MMWR Morb Mortal Wkly Rep 2007; 56:785.</a:t>
            </a:r>
            <a:endParaRPr lang="es-MX" dirty="0"/>
          </a:p>
          <a:p>
            <a:pPr lvl="0"/>
            <a:r>
              <a:rPr lang="es-MX" dirty="0">
                <a:hlinkClick r:id="rId20"/>
              </a:rPr>
              <a:t>Thomas DL, Santiago GA, Abeyta R, et al. </a:t>
            </a:r>
            <a:r>
              <a:rPr lang="en-US" dirty="0">
                <a:hlinkClick r:id="rId20"/>
              </a:rPr>
              <a:t>Reemergence of Dengue in Southern Texas, 2013. Emerg Infect Dis 2016; 22:1002.</a:t>
            </a:r>
            <a:endParaRPr lang="es-MX" dirty="0"/>
          </a:p>
          <a:p>
            <a:pPr lvl="0"/>
            <a:r>
              <a:rPr lang="en-US" dirty="0">
                <a:hlinkClick r:id="rId21"/>
              </a:rPr>
              <a:t>Centers for Disease Control and Prevention (CDC). Locally acquired Dengue--Key West, Florida, 2009-2010. MMWR Morb Mortal Wkly Rep 2010; 59:577.</a:t>
            </a:r>
            <a:endParaRPr lang="es-MX" dirty="0"/>
          </a:p>
          <a:p>
            <a:pPr lvl="0"/>
            <a:r>
              <a:rPr lang="en-US" dirty="0">
                <a:hlinkClick r:id="rId22"/>
              </a:rPr>
              <a:t>Effler PV, Pang L, Kitsutani P, et al. Dengue fever, Hawaii, 2001-2002. Emerg Infect Dis 2005; 11:742.</a:t>
            </a:r>
            <a:endParaRPr lang="es-MX" dirty="0"/>
          </a:p>
          <a:p>
            <a:pPr lvl="0"/>
            <a:r>
              <a:rPr lang="en-US" dirty="0"/>
              <a:t>Centers for Infectious Disease Research and Policy. News Scan for Oct 30, 2015: Hawaii dengue cases; Plague case in Oregon teen. http://</a:t>
            </a:r>
            <a:r>
              <a:rPr lang="en-US" dirty="0" err="1"/>
              <a:t>www.cidrap.umn.edu</a:t>
            </a:r>
            <a:r>
              <a:rPr lang="en-US" dirty="0"/>
              <a:t>/news-perspective/2015/10/news-scan-oct-30-2015 (Accessed on November 04, 2015).</a:t>
            </a:r>
            <a:endParaRPr lang="es-MX" dirty="0"/>
          </a:p>
          <a:p>
            <a:pPr lvl="0"/>
            <a:r>
              <a:rPr lang="en-US" dirty="0">
                <a:hlinkClick r:id="rId23"/>
              </a:rPr>
              <a:t>Johnston D, Viray M, Ushiroda J, et al. Notes from the Field: Outbreak of Locally Acquired Cases of Dengue Fever--Hawaii, 2015. MMWR Morb Mortal Wkly Rep 2016; 65:34.</a:t>
            </a:r>
            <a:endParaRPr lang="es-MX" dirty="0"/>
          </a:p>
          <a:p>
            <a:endParaRPr lang="es-MX" dirty="0"/>
          </a:p>
        </p:txBody>
      </p:sp>
    </p:spTree>
    <p:extLst>
      <p:ext uri="{BB962C8B-B14F-4D97-AF65-F5344CB8AC3E}">
        <p14:creationId xmlns:p14="http://schemas.microsoft.com/office/powerpoint/2010/main" val="2732289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880BA-C6C3-F04A-975B-249B15223CE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E3D79E2-4524-4342-8CC7-DED556119B72}"/>
              </a:ext>
            </a:extLst>
          </p:cNvPr>
          <p:cNvSpPr>
            <a:spLocks noGrp="1"/>
          </p:cNvSpPr>
          <p:nvPr>
            <p:ph idx="1"/>
          </p:nvPr>
        </p:nvSpPr>
        <p:spPr/>
        <p:txBody>
          <a:bodyPr>
            <a:normAutofit fontScale="25000" lnSpcReduction="20000"/>
          </a:bodyPr>
          <a:lstStyle/>
          <a:p>
            <a:pPr lvl="0"/>
            <a:r>
              <a:rPr lang="es-MX" dirty="0">
                <a:hlinkClick r:id="rId2"/>
              </a:rPr>
              <a:t>Siqueira JB Jr, Martelli CM, Coelho GE, et al. </a:t>
            </a:r>
            <a:r>
              <a:rPr lang="en-US" dirty="0">
                <a:hlinkClick r:id="rId2"/>
              </a:rPr>
              <a:t>Dengue and dengue hemorrhagic fever, Brazil, 1981-2002. Emerg Infect Dis 2005; 11:48.</a:t>
            </a:r>
            <a:endParaRPr lang="es-MX" dirty="0"/>
          </a:p>
          <a:p>
            <a:pPr lvl="0"/>
            <a:r>
              <a:rPr lang="en-US" dirty="0">
                <a:hlinkClick r:id="rId3"/>
              </a:rPr>
              <a:t>Chen LH, Wilson ME. Transmission of dengue virus without a mosquito vector: nosocomial mucocutaneous transmission and other routes of transmission. Clin Infect Dis 2004; 39:e56.</a:t>
            </a:r>
            <a:endParaRPr lang="es-MX" dirty="0"/>
          </a:p>
          <a:p>
            <a:pPr lvl="0"/>
            <a:r>
              <a:rPr lang="en-US" dirty="0">
                <a:hlinkClick r:id="rId4"/>
              </a:rPr>
              <a:t>Stramer SL, Linnen JM, Carrick JM, et al. Dengue viremia in blood donors identified by RNA and detection of dengue transfusion transmission during the 2007 dengue outbreak in Puerto Rico. Transfusion 2012; 52:1657.</a:t>
            </a:r>
            <a:endParaRPr lang="es-MX" dirty="0"/>
          </a:p>
          <a:p>
            <a:pPr lvl="0"/>
            <a:r>
              <a:rPr lang="es-MX" dirty="0">
                <a:hlinkClick r:id="rId5"/>
              </a:rPr>
              <a:t>Sabino EC, Loureiro P, Lopes ME, et al. </a:t>
            </a:r>
            <a:r>
              <a:rPr lang="en-US" dirty="0">
                <a:hlinkClick r:id="rId5"/>
              </a:rPr>
              <a:t>Transfusion-Transmitted Dengue and Associated Clinical Symptoms During the 2012 Epidemic in Brazil. J Infect Dis 2016; 213:694.</a:t>
            </a:r>
            <a:endParaRPr lang="es-MX" dirty="0"/>
          </a:p>
          <a:p>
            <a:pPr lvl="0"/>
            <a:r>
              <a:rPr lang="en-US" dirty="0">
                <a:hlinkClick r:id="rId6"/>
              </a:rPr>
              <a:t>Sirinavin S, Nuntnarumit P, Supapannachart S, et al. Vertical dengue infection: case reports and review. Pediatr Infect Dis J 2004; 23:1042.</a:t>
            </a:r>
            <a:endParaRPr lang="es-MX" dirty="0"/>
          </a:p>
          <a:p>
            <a:pPr lvl="0"/>
            <a:r>
              <a:rPr lang="en-US" dirty="0">
                <a:hlinkClick r:id="rId7"/>
              </a:rPr>
              <a:t>Carroll ID, Toovey S, Van Gompel A. Dengue fever and pregnancy - a review and comment. Travel Med Infect Dis 2007; 5:183.</a:t>
            </a:r>
            <a:endParaRPr lang="es-MX" dirty="0"/>
          </a:p>
          <a:p>
            <a:pPr lvl="0"/>
            <a:r>
              <a:rPr lang="en-US" dirty="0">
                <a:hlinkClick r:id="rId8"/>
              </a:rPr>
              <a:t>Tan PC, Rajasingam G, Devi S, Omar SZ. Dengue infection in pregnancy: prevalence, vertical transmission, and pregnancy outcome. Obstet Gynecol 2008; 111:1111.</a:t>
            </a:r>
            <a:endParaRPr lang="es-MX" dirty="0"/>
          </a:p>
          <a:p>
            <a:pPr lvl="0"/>
            <a:r>
              <a:rPr lang="en-US" dirty="0" err="1"/>
              <a:t>Su</a:t>
            </a:r>
            <a:r>
              <a:rPr lang="en-US" dirty="0"/>
              <a:t> DH, </a:t>
            </a:r>
            <a:r>
              <a:rPr lang="en-US" dirty="0" err="1"/>
              <a:t>Bacsal</a:t>
            </a:r>
            <a:r>
              <a:rPr lang="en-US" dirty="0"/>
              <a:t> K, Chee SP, et al. Prevalence of dengue maculopathy in patients hospitalized for dengue fever. Ophthalmology. 2007;114:1743e7 46. </a:t>
            </a:r>
            <a:endParaRPr lang="es-MX" dirty="0"/>
          </a:p>
          <a:p>
            <a:pPr lvl="0"/>
            <a:r>
              <a:rPr lang="es-MX" dirty="0"/>
              <a:t>Chee E, Sims JL, Jap A, et al. </a:t>
            </a:r>
            <a:r>
              <a:rPr lang="en-US" dirty="0"/>
              <a:t>Comparison of prevalence of dengue maculopathy during two epidemics with differing predominant serotypes. </a:t>
            </a:r>
            <a:r>
              <a:rPr lang="es-MX" dirty="0"/>
              <a:t>Am J Ophthalmol. 2009;148:910e3</a:t>
            </a:r>
          </a:p>
          <a:p>
            <a:pPr lvl="0"/>
            <a:r>
              <a:rPr lang="en-US" dirty="0" err="1"/>
              <a:t>Seet</a:t>
            </a:r>
            <a:r>
              <a:rPr lang="en-US" dirty="0"/>
              <a:t> RC, Quek AM, Lim EC. Symptoms and risk factors of ocular complications following dengue infection. </a:t>
            </a:r>
            <a:r>
              <a:rPr lang="es-MX" dirty="0"/>
              <a:t>J Clin Virol. 2007;38:101e5</a:t>
            </a:r>
          </a:p>
          <a:p>
            <a:pPr lvl="0"/>
            <a:r>
              <a:rPr lang="en-US" dirty="0"/>
              <a:t>World Health Organization. Dengue: Guidelines for diagnosis, treatment, prevention and control, New edition. WHO: Geneva 2009. http://</a:t>
            </a:r>
            <a:r>
              <a:rPr lang="en-US" dirty="0" err="1"/>
              <a:t>www.who.int</a:t>
            </a:r>
            <a:r>
              <a:rPr lang="en-US" dirty="0"/>
              <a:t>/</a:t>
            </a:r>
            <a:r>
              <a:rPr lang="en-US" dirty="0" err="1"/>
              <a:t>tdr</a:t>
            </a:r>
            <a:r>
              <a:rPr lang="en-US" dirty="0"/>
              <a:t>/publications/documents/</a:t>
            </a:r>
            <a:r>
              <a:rPr lang="en-US" dirty="0" err="1"/>
              <a:t>dengue-diagnosis.pdf?ua</a:t>
            </a:r>
            <a:r>
              <a:rPr lang="en-US" dirty="0"/>
              <a:t>=1 (Accessed on December 07, 2016).</a:t>
            </a:r>
            <a:endParaRPr lang="es-MX" dirty="0"/>
          </a:p>
          <a:p>
            <a:pPr lvl="0"/>
            <a:r>
              <a:rPr lang="en-US" dirty="0"/>
              <a:t>Nathan MB, </a:t>
            </a:r>
            <a:r>
              <a:rPr lang="en-US" dirty="0" err="1"/>
              <a:t>Dayal</a:t>
            </a:r>
            <a:r>
              <a:rPr lang="en-US" dirty="0"/>
              <a:t>-Drager R, Guzman M. Epidemiology, burden of disease and transmission, in WHO: Dengue Guidelines for Diagnosis, Treatment, Prevention and Control. Geneva, WHO; new edition, 2009, pp 1e21</a:t>
            </a:r>
            <a:endParaRPr lang="es-MX" dirty="0"/>
          </a:p>
          <a:p>
            <a:pPr lvl="0"/>
            <a:r>
              <a:rPr lang="en-US" dirty="0"/>
              <a:t>Bucky P, Peeling R. Laboratory diagnosis and diagnostic tests: dengue guidelines for diagnosis, treatment, prevention and control. Geneva, WHO; new edition, 2009, pp 93e4</a:t>
            </a:r>
            <a:endParaRPr lang="es-MX" dirty="0"/>
          </a:p>
          <a:p>
            <a:pPr lvl="0"/>
            <a:r>
              <a:rPr lang="es-MX" dirty="0"/>
              <a:t>Chan DP, Teoh SC, Tan CS, et al. </a:t>
            </a:r>
            <a:r>
              <a:rPr lang="en-US" dirty="0"/>
              <a:t>Ophthalmic complications of dengue. </a:t>
            </a:r>
            <a:r>
              <a:rPr lang="en-US" dirty="0" err="1"/>
              <a:t>Emerg</a:t>
            </a:r>
            <a:r>
              <a:rPr lang="en-US" dirty="0"/>
              <a:t> Infect Dis. 2006;12:285e9</a:t>
            </a:r>
            <a:endParaRPr lang="es-MX" dirty="0"/>
          </a:p>
          <a:p>
            <a:pPr lvl="0"/>
            <a:r>
              <a:rPr lang="en-US" dirty="0"/>
              <a:t>Teoh SC, Chan DP, Nah GK, et al. A re-look at ocular complications in dengue fever and dengue </a:t>
            </a:r>
            <a:r>
              <a:rPr lang="en-US" dirty="0" err="1"/>
              <a:t>haemorrhagic</a:t>
            </a:r>
            <a:r>
              <a:rPr lang="en-US" dirty="0"/>
              <a:t> fever. </a:t>
            </a:r>
            <a:r>
              <a:rPr lang="es-MX" dirty="0"/>
              <a:t>Dengue Bulletin. 2006;30:184</a:t>
            </a:r>
          </a:p>
          <a:p>
            <a:pPr lvl="0"/>
            <a:r>
              <a:rPr lang="en-US" dirty="0"/>
              <a:t>Hussain I, </a:t>
            </a:r>
            <a:r>
              <a:rPr lang="en-US" dirty="0" err="1"/>
              <a:t>Afazal</a:t>
            </a:r>
            <a:r>
              <a:rPr lang="en-US" dirty="0"/>
              <a:t> F, Shabbir A, et al. Ophthalmic manifestation of dengue fever. </a:t>
            </a:r>
            <a:r>
              <a:rPr lang="es-MX" dirty="0"/>
              <a:t>Ophthalmology Update. 2012;10:93e6</a:t>
            </a:r>
          </a:p>
          <a:p>
            <a:pPr lvl="0"/>
            <a:r>
              <a:rPr lang="en-US" dirty="0"/>
              <a:t>Kapoor HK, Bhai S, John M, et al. Ocular manifestations of dengue fever in an East Indian epidemic. </a:t>
            </a:r>
            <a:r>
              <a:rPr lang="es-MX" dirty="0"/>
              <a:t>Can J Ophthalmol. 2006;41:741e6</a:t>
            </a:r>
          </a:p>
          <a:p>
            <a:pPr lvl="0"/>
            <a:r>
              <a:rPr lang="en-US" dirty="0"/>
              <a:t>Mehta S, Mehta S, </a:t>
            </a:r>
            <a:r>
              <a:rPr lang="en-US" dirty="0" err="1"/>
              <a:t>Jiandani</a:t>
            </a:r>
            <a:r>
              <a:rPr lang="en-US" dirty="0"/>
              <a:t> P. Ocular features of dengue septic shock (DSS). </a:t>
            </a:r>
            <a:r>
              <a:rPr lang="es-MX" dirty="0"/>
              <a:t>J Assoc Physicians India. 2006;54:866</a:t>
            </a:r>
          </a:p>
          <a:p>
            <a:pPr lvl="0"/>
            <a:r>
              <a:rPr lang="en-US" dirty="0"/>
              <a:t>Richardson S. Ocular symptoms and complications observed in dengue. </a:t>
            </a:r>
            <a:r>
              <a:rPr lang="es-MX" dirty="0"/>
              <a:t>Trans Am Ophthalmol Soc. 1933;31:450e77</a:t>
            </a:r>
          </a:p>
          <a:p>
            <a:pPr lvl="0"/>
            <a:r>
              <a:rPr lang="en-US" dirty="0" err="1"/>
              <a:t>Bacsal</a:t>
            </a:r>
            <a:r>
              <a:rPr lang="en-US" dirty="0"/>
              <a:t> KE, Chee SP, Cheng CL, et al. Dengue-associated maculopathy. Arch </a:t>
            </a:r>
            <a:r>
              <a:rPr lang="en-US" dirty="0" err="1"/>
              <a:t>Ophthalmol</a:t>
            </a:r>
            <a:r>
              <a:rPr lang="en-US" dirty="0"/>
              <a:t>. </a:t>
            </a:r>
            <a:r>
              <a:rPr lang="es-MX" dirty="0"/>
              <a:t>2007;125:501e10</a:t>
            </a:r>
          </a:p>
          <a:p>
            <a:pPr lvl="0"/>
            <a:r>
              <a:rPr lang="en-US" dirty="0"/>
              <a:t>Gupta A, Srinivasan R, Setia S, et al. Uveitis following dengue fever. </a:t>
            </a:r>
            <a:r>
              <a:rPr lang="es-MX" dirty="0"/>
              <a:t>Eye. 2009;23:873e6</a:t>
            </a:r>
          </a:p>
          <a:p>
            <a:pPr lvl="0"/>
            <a:r>
              <a:rPr lang="en-US" dirty="0"/>
              <a:t> </a:t>
            </a:r>
            <a:endParaRPr lang="es-MX" dirty="0"/>
          </a:p>
          <a:p>
            <a:pPr lvl="0"/>
            <a:r>
              <a:rPr lang="en-US" dirty="0"/>
              <a:t>Ng, A. W., &amp; Teoh, S. C. (2015). Dengue eye disease. Survey of Ophthalmology, 60(2), 106–114.doi:10.1016/j.survophthal.2014.07.003 </a:t>
            </a:r>
            <a:endParaRPr lang="es-MX" dirty="0"/>
          </a:p>
          <a:p>
            <a:endParaRPr lang="es-MX" dirty="0"/>
          </a:p>
        </p:txBody>
      </p:sp>
    </p:spTree>
    <p:extLst>
      <p:ext uri="{BB962C8B-B14F-4D97-AF65-F5344CB8AC3E}">
        <p14:creationId xmlns:p14="http://schemas.microsoft.com/office/powerpoint/2010/main" val="282525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F852BB8-C0C8-45E8-8F16-CE22791D8457}"/>
              </a:ext>
            </a:extLst>
          </p:cNvPr>
          <p:cNvPicPr>
            <a:picLocks noChangeAspect="1"/>
          </p:cNvPicPr>
          <p:nvPr/>
        </p:nvPicPr>
        <p:blipFill>
          <a:blip r:embed="rId2"/>
          <a:stretch>
            <a:fillRect/>
          </a:stretch>
        </p:blipFill>
        <p:spPr>
          <a:xfrm>
            <a:off x="133643" y="852496"/>
            <a:ext cx="8588325" cy="4985595"/>
          </a:xfrm>
          <a:prstGeom prst="rect">
            <a:avLst/>
          </a:prstGeom>
        </p:spPr>
      </p:pic>
      <p:sp>
        <p:nvSpPr>
          <p:cNvPr id="2" name="Título 1">
            <a:extLst>
              <a:ext uri="{FF2B5EF4-FFF2-40B4-BE49-F238E27FC236}">
                <a16:creationId xmlns:a16="http://schemas.microsoft.com/office/drawing/2014/main" id="{C34B19D7-908B-904E-AA52-EF53A8EA1DF1}"/>
              </a:ext>
            </a:extLst>
          </p:cNvPr>
          <p:cNvSpPr>
            <a:spLocks noGrp="1"/>
          </p:cNvSpPr>
          <p:nvPr>
            <p:ph type="title"/>
          </p:nvPr>
        </p:nvSpPr>
        <p:spPr>
          <a:xfrm>
            <a:off x="2947180" y="0"/>
            <a:ext cx="2961249" cy="939336"/>
          </a:xfrm>
        </p:spPr>
        <p:txBody>
          <a:bodyPr/>
          <a:lstStyle/>
          <a:p>
            <a:r>
              <a:rPr lang="es-MX" dirty="0"/>
              <a:t>Vector</a:t>
            </a:r>
          </a:p>
        </p:txBody>
      </p:sp>
      <p:sp>
        <p:nvSpPr>
          <p:cNvPr id="3" name="Marcador de contenido 2">
            <a:extLst>
              <a:ext uri="{FF2B5EF4-FFF2-40B4-BE49-F238E27FC236}">
                <a16:creationId xmlns:a16="http://schemas.microsoft.com/office/drawing/2014/main" id="{B07150F5-E524-054E-9D67-C76C35F8F38E}"/>
              </a:ext>
            </a:extLst>
          </p:cNvPr>
          <p:cNvSpPr>
            <a:spLocks noGrp="1"/>
          </p:cNvSpPr>
          <p:nvPr>
            <p:ph idx="1"/>
          </p:nvPr>
        </p:nvSpPr>
        <p:spPr>
          <a:xfrm>
            <a:off x="200464" y="1495808"/>
            <a:ext cx="8743071" cy="3785810"/>
          </a:xfrm>
        </p:spPr>
        <p:txBody>
          <a:bodyPr>
            <a:normAutofit/>
          </a:bodyPr>
          <a:lstStyle/>
          <a:p>
            <a:r>
              <a:rPr lang="es-MX" b="1" dirty="0"/>
              <a:t>Los mosquitos Aedes (Tegomyia) aegypti, el pricipal vector de transmisión del virus del dengue se reproducen en casas o sus cercanías, poninendo huevos en recipientes de agua.</a:t>
            </a:r>
          </a:p>
          <a:p>
            <a:r>
              <a:rPr lang="es-MX" b="1" dirty="0"/>
              <a:t>Los mosquitos A. Aegypti están ampliamente distribuidos en áreas tropicales y subtropicales desde la latitud 45º norte hasta la 35º sur. </a:t>
            </a:r>
          </a:p>
        </p:txBody>
      </p:sp>
    </p:spTree>
    <p:extLst>
      <p:ext uri="{BB962C8B-B14F-4D97-AF65-F5344CB8AC3E}">
        <p14:creationId xmlns:p14="http://schemas.microsoft.com/office/powerpoint/2010/main" val="240791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DECD33-9861-4835-804D-5EA7F91F5A1F}"/>
              </a:ext>
            </a:extLst>
          </p:cNvPr>
          <p:cNvPicPr>
            <a:picLocks noChangeAspect="1"/>
          </p:cNvPicPr>
          <p:nvPr/>
        </p:nvPicPr>
        <p:blipFill>
          <a:blip r:embed="rId2"/>
          <a:stretch>
            <a:fillRect/>
          </a:stretch>
        </p:blipFill>
        <p:spPr>
          <a:xfrm>
            <a:off x="4044022" y="3118055"/>
            <a:ext cx="4987437" cy="2917937"/>
          </a:xfrm>
          <a:prstGeom prst="rect">
            <a:avLst/>
          </a:prstGeom>
        </p:spPr>
      </p:pic>
      <p:sp>
        <p:nvSpPr>
          <p:cNvPr id="3" name="Marcador de contenido 2">
            <a:extLst>
              <a:ext uri="{FF2B5EF4-FFF2-40B4-BE49-F238E27FC236}">
                <a16:creationId xmlns:a16="http://schemas.microsoft.com/office/drawing/2014/main" id="{0A38AC4F-0795-2E41-97B1-F4075BA9A3CF}"/>
              </a:ext>
            </a:extLst>
          </p:cNvPr>
          <p:cNvSpPr>
            <a:spLocks noGrp="1"/>
          </p:cNvSpPr>
          <p:nvPr>
            <p:ph idx="1"/>
          </p:nvPr>
        </p:nvSpPr>
        <p:spPr>
          <a:xfrm>
            <a:off x="232117" y="601394"/>
            <a:ext cx="4339883" cy="4525963"/>
          </a:xfrm>
        </p:spPr>
        <p:txBody>
          <a:bodyPr>
            <a:normAutofit fontScale="92500" lnSpcReduction="20000"/>
          </a:bodyPr>
          <a:lstStyle/>
          <a:p>
            <a:r>
              <a:rPr lang="es-MX" dirty="0"/>
              <a:t>Los mosquitos </a:t>
            </a:r>
            <a:r>
              <a:rPr lang="es-MX" b="1" dirty="0"/>
              <a:t>albopictus</a:t>
            </a:r>
            <a:r>
              <a:rPr lang="es-MX" dirty="0"/>
              <a:t> también son un vector competente para la transmisión del virus del dengue en condiciones tanto experimentales como naturales.[6,13] Son más tolerantes al frío y tienen una distribución geográfica más amplia que el Ae. Aegypti. </a:t>
            </a:r>
          </a:p>
        </p:txBody>
      </p:sp>
      <p:pic>
        <p:nvPicPr>
          <p:cNvPr id="4" name="Imagen 3">
            <a:extLst>
              <a:ext uri="{FF2B5EF4-FFF2-40B4-BE49-F238E27FC236}">
                <a16:creationId xmlns:a16="http://schemas.microsoft.com/office/drawing/2014/main" id="{AE99C3F7-4C04-4B27-B88D-3826A965AB4F}"/>
              </a:ext>
            </a:extLst>
          </p:cNvPr>
          <p:cNvPicPr>
            <a:picLocks noChangeAspect="1"/>
          </p:cNvPicPr>
          <p:nvPr/>
        </p:nvPicPr>
        <p:blipFill>
          <a:blip r:embed="rId3"/>
          <a:stretch>
            <a:fillRect/>
          </a:stretch>
        </p:blipFill>
        <p:spPr>
          <a:xfrm>
            <a:off x="4999965" y="822008"/>
            <a:ext cx="2600325" cy="1762125"/>
          </a:xfrm>
          <a:prstGeom prst="rect">
            <a:avLst/>
          </a:prstGeom>
        </p:spPr>
      </p:pic>
    </p:spTree>
    <p:extLst>
      <p:ext uri="{BB962C8B-B14F-4D97-AF65-F5344CB8AC3E}">
        <p14:creationId xmlns:p14="http://schemas.microsoft.com/office/powerpoint/2010/main" val="27337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69046-684D-E14E-A1DC-B1AB1A47B7D4}"/>
              </a:ext>
            </a:extLst>
          </p:cNvPr>
          <p:cNvSpPr>
            <a:spLocks noGrp="1"/>
          </p:cNvSpPr>
          <p:nvPr>
            <p:ph type="title"/>
          </p:nvPr>
        </p:nvSpPr>
        <p:spPr>
          <a:xfrm>
            <a:off x="457200" y="0"/>
            <a:ext cx="8229600" cy="1143000"/>
          </a:xfrm>
        </p:spPr>
        <p:txBody>
          <a:bodyPr/>
          <a:lstStyle/>
          <a:p>
            <a:r>
              <a:rPr lang="es-MX" dirty="0"/>
              <a:t>Factores de riesgo</a:t>
            </a:r>
          </a:p>
        </p:txBody>
      </p:sp>
      <p:sp>
        <p:nvSpPr>
          <p:cNvPr id="3" name="Marcador de contenido 2">
            <a:extLst>
              <a:ext uri="{FF2B5EF4-FFF2-40B4-BE49-F238E27FC236}">
                <a16:creationId xmlns:a16="http://schemas.microsoft.com/office/drawing/2014/main" id="{5CD2CEE5-0A1F-E84C-ADD4-E739CD8F8D7F}"/>
              </a:ext>
            </a:extLst>
          </p:cNvPr>
          <p:cNvSpPr>
            <a:spLocks noGrp="1"/>
          </p:cNvSpPr>
          <p:nvPr>
            <p:ph idx="1"/>
          </p:nvPr>
        </p:nvSpPr>
        <p:spPr>
          <a:xfrm>
            <a:off x="246185" y="1195754"/>
            <a:ext cx="8229600" cy="4525963"/>
          </a:xfrm>
        </p:spPr>
        <p:txBody>
          <a:bodyPr>
            <a:normAutofit fontScale="85000" lnSpcReduction="20000"/>
          </a:bodyPr>
          <a:lstStyle/>
          <a:p>
            <a:r>
              <a:rPr lang="es-MX" dirty="0"/>
              <a:t>La edad, sexo y grupo étnico no han demostrado ser factores de riesgo.[58] De acuerdo a Chee et al, existe la posibilidad de que la </a:t>
            </a:r>
            <a:r>
              <a:rPr lang="es-MX" b="1" dirty="0"/>
              <a:t>maculopatía por dengue sea serotipo específica</a:t>
            </a:r>
            <a:r>
              <a:rPr lang="es-MX" dirty="0"/>
              <a:t>, ya que a diferencia de la ausencia de reportes de maculopatía durante una epidemia de DEN-2, hubo una incidencia del 10% durante una epidemia de DEN-1.</a:t>
            </a:r>
          </a:p>
          <a:p>
            <a:r>
              <a:rPr lang="es-MX" dirty="0"/>
              <a:t>Algunos de los </a:t>
            </a:r>
            <a:r>
              <a:rPr lang="es-MX" b="1" dirty="0"/>
              <a:t>predictores de síntomas oculares </a:t>
            </a:r>
            <a:r>
              <a:rPr lang="es-MX" dirty="0"/>
              <a:t>incluyen </a:t>
            </a:r>
            <a:r>
              <a:rPr lang="es-MX" u="sng" dirty="0"/>
              <a:t>leucopenia e hipoalbuminemia </a:t>
            </a:r>
            <a:r>
              <a:rPr lang="es-MX" dirty="0"/>
              <a:t>y Seet et al postuló que estos podrían predisponer a una infección oportunista de los tejidos oculares y al aumento de la permeabilidad vascular, respectivamente.</a:t>
            </a:r>
          </a:p>
        </p:txBody>
      </p:sp>
    </p:spTree>
    <p:extLst>
      <p:ext uri="{BB962C8B-B14F-4D97-AF65-F5344CB8AC3E}">
        <p14:creationId xmlns:p14="http://schemas.microsoft.com/office/powerpoint/2010/main" val="240964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F22FC-A31A-254C-83EA-34BCC9AC036D}"/>
              </a:ext>
            </a:extLst>
          </p:cNvPr>
          <p:cNvSpPr>
            <a:spLocks noGrp="1"/>
          </p:cNvSpPr>
          <p:nvPr>
            <p:ph type="title"/>
          </p:nvPr>
        </p:nvSpPr>
        <p:spPr>
          <a:xfrm>
            <a:off x="358726" y="-133325"/>
            <a:ext cx="8229600" cy="1143000"/>
          </a:xfrm>
        </p:spPr>
        <p:txBody>
          <a:bodyPr/>
          <a:lstStyle/>
          <a:p>
            <a:r>
              <a:rPr lang="es-MX" dirty="0"/>
              <a:t>Clasificación</a:t>
            </a:r>
          </a:p>
        </p:txBody>
      </p:sp>
      <p:sp>
        <p:nvSpPr>
          <p:cNvPr id="3" name="Marcador de contenido 2">
            <a:extLst>
              <a:ext uri="{FF2B5EF4-FFF2-40B4-BE49-F238E27FC236}">
                <a16:creationId xmlns:a16="http://schemas.microsoft.com/office/drawing/2014/main" id="{21734706-CCA6-9A4F-B567-89CA76D43F34}"/>
              </a:ext>
            </a:extLst>
          </p:cNvPr>
          <p:cNvSpPr>
            <a:spLocks noGrp="1"/>
          </p:cNvSpPr>
          <p:nvPr>
            <p:ph idx="1"/>
          </p:nvPr>
        </p:nvSpPr>
        <p:spPr>
          <a:xfrm>
            <a:off x="457200" y="1166018"/>
            <a:ext cx="8229600" cy="4525963"/>
          </a:xfrm>
        </p:spPr>
        <p:txBody>
          <a:bodyPr>
            <a:normAutofit fontScale="92500" lnSpcReduction="20000"/>
          </a:bodyPr>
          <a:lstStyle/>
          <a:p>
            <a:r>
              <a:rPr lang="es-MX" dirty="0"/>
              <a:t>En 2009, la Organización Mundial de la Salud (OMS) introdujo un esquema de clasificación revisado que clasifica la fiebre del dengue según la gravedad en: </a:t>
            </a:r>
          </a:p>
          <a:p>
            <a:pPr marL="514350" indent="-514350">
              <a:buFont typeface="+mj-lt"/>
              <a:buAutoNum type="arabicPeriod"/>
            </a:pPr>
            <a:r>
              <a:rPr lang="es-MX" dirty="0"/>
              <a:t>dengue sin signos de advertencia, </a:t>
            </a:r>
          </a:p>
          <a:p>
            <a:pPr marL="514350" indent="-514350">
              <a:buFont typeface="+mj-lt"/>
              <a:buAutoNum type="arabicPeriod"/>
            </a:pPr>
            <a:r>
              <a:rPr lang="es-MX" dirty="0"/>
              <a:t>dengue con signos de advertencia y </a:t>
            </a:r>
          </a:p>
          <a:p>
            <a:pPr marL="514350" indent="-514350">
              <a:buFont typeface="+mj-lt"/>
              <a:buAutoNum type="arabicPeriod"/>
            </a:pPr>
            <a:r>
              <a:rPr lang="es-MX" dirty="0"/>
              <a:t>dengue grave. </a:t>
            </a:r>
          </a:p>
          <a:p>
            <a:r>
              <a:rPr lang="es-MX" dirty="0"/>
              <a:t>La fiebre del dengue grave se define por al menos uno de los siguientes elementos: hemorragia grave, insuficiencia orgánica grave o pérdida de plasma. </a:t>
            </a:r>
          </a:p>
        </p:txBody>
      </p:sp>
    </p:spTree>
    <p:extLst>
      <p:ext uri="{BB962C8B-B14F-4D97-AF65-F5344CB8AC3E}">
        <p14:creationId xmlns:p14="http://schemas.microsoft.com/office/powerpoint/2010/main" val="343599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44A95C-C323-45FB-83AD-100D529277C0}"/>
              </a:ext>
            </a:extLst>
          </p:cNvPr>
          <p:cNvPicPr>
            <a:picLocks noChangeAspect="1"/>
          </p:cNvPicPr>
          <p:nvPr/>
        </p:nvPicPr>
        <p:blipFill>
          <a:blip r:embed="rId2"/>
          <a:stretch>
            <a:fillRect/>
          </a:stretch>
        </p:blipFill>
        <p:spPr>
          <a:xfrm>
            <a:off x="661327" y="218258"/>
            <a:ext cx="7512002" cy="5639889"/>
          </a:xfrm>
          <a:prstGeom prst="rect">
            <a:avLst/>
          </a:prstGeom>
        </p:spPr>
      </p:pic>
    </p:spTree>
    <p:extLst>
      <p:ext uri="{BB962C8B-B14F-4D97-AF65-F5344CB8AC3E}">
        <p14:creationId xmlns:p14="http://schemas.microsoft.com/office/powerpoint/2010/main" val="71131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1104E-780F-F84A-9F3B-DD3FFBAB767E}"/>
              </a:ext>
            </a:extLst>
          </p:cNvPr>
          <p:cNvSpPr>
            <a:spLocks noGrp="1"/>
          </p:cNvSpPr>
          <p:nvPr>
            <p:ph type="title"/>
          </p:nvPr>
        </p:nvSpPr>
        <p:spPr/>
        <p:txBody>
          <a:bodyPr>
            <a:normAutofit fontScale="90000"/>
          </a:bodyPr>
          <a:lstStyle/>
          <a:p>
            <a:r>
              <a:rPr lang="es-MX" dirty="0"/>
              <a:t>Diagnóstico de laboratorio de la enfemedad sistémica</a:t>
            </a:r>
          </a:p>
        </p:txBody>
      </p:sp>
      <p:sp>
        <p:nvSpPr>
          <p:cNvPr id="3" name="Marcador de contenido 2">
            <a:extLst>
              <a:ext uri="{FF2B5EF4-FFF2-40B4-BE49-F238E27FC236}">
                <a16:creationId xmlns:a16="http://schemas.microsoft.com/office/drawing/2014/main" id="{32BB2702-690F-DE47-A23B-8F8661BF1960}"/>
              </a:ext>
            </a:extLst>
          </p:cNvPr>
          <p:cNvSpPr>
            <a:spLocks noGrp="1"/>
          </p:cNvSpPr>
          <p:nvPr>
            <p:ph idx="1"/>
          </p:nvPr>
        </p:nvSpPr>
        <p:spPr/>
        <p:txBody>
          <a:bodyPr>
            <a:normAutofit fontScale="92500"/>
          </a:bodyPr>
          <a:lstStyle/>
          <a:p>
            <a:r>
              <a:rPr lang="es-MX" dirty="0"/>
              <a:t>De acuerdo a las pautas publicadas por la OMS, la </a:t>
            </a:r>
            <a:r>
              <a:rPr lang="es-MX" b="1" dirty="0"/>
              <a:t>reacción en cadena de la polimerasa</a:t>
            </a:r>
            <a:r>
              <a:rPr lang="es-MX" dirty="0"/>
              <a:t>, el aislamiento del virus o </a:t>
            </a:r>
            <a:r>
              <a:rPr lang="es-MX" b="1" dirty="0"/>
              <a:t>la detección de antígenos víricos</a:t>
            </a:r>
            <a:r>
              <a:rPr lang="es-MX" dirty="0"/>
              <a:t> se debe utilizar </a:t>
            </a:r>
            <a:r>
              <a:rPr lang="es-MX" b="1" dirty="0"/>
              <a:t>antes del quinto día </a:t>
            </a:r>
            <a:r>
              <a:rPr lang="es-MX" dirty="0"/>
              <a:t>de la enferemdad. </a:t>
            </a:r>
          </a:p>
          <a:p>
            <a:r>
              <a:rPr lang="es-MX" dirty="0"/>
              <a:t>Tras el periodo inicial de los 5 días, se deben utilizar pruebas serológicas para el dengue, como ELISA/pruebas rápidas o sueros pareados IgG ya que la carga viral habrá disminuído. </a:t>
            </a:r>
          </a:p>
        </p:txBody>
      </p:sp>
    </p:spTree>
    <p:extLst>
      <p:ext uri="{BB962C8B-B14F-4D97-AF65-F5344CB8AC3E}">
        <p14:creationId xmlns:p14="http://schemas.microsoft.com/office/powerpoint/2010/main" val="3279873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3296</Words>
  <Application>Microsoft Office PowerPoint</Application>
  <PresentationFormat>Presentación en pantalla (4:3)</PresentationFormat>
  <Paragraphs>183</Paragraphs>
  <Slides>35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Calibri</vt:lpstr>
      <vt:lpstr>Tema de Office</vt:lpstr>
      <vt:lpstr>Enfermedad Ocular por Dengue</vt:lpstr>
      <vt:lpstr>Introducción</vt:lpstr>
      <vt:lpstr>Epidemiología</vt:lpstr>
      <vt:lpstr>Vector</vt:lpstr>
      <vt:lpstr>Presentación de PowerPoint</vt:lpstr>
      <vt:lpstr>Factores de riesgo</vt:lpstr>
      <vt:lpstr>Clasificación</vt:lpstr>
      <vt:lpstr>Presentación de PowerPoint</vt:lpstr>
      <vt:lpstr>Diagnóstico de laboratorio de la enfemedad sistémica</vt:lpstr>
      <vt:lpstr>Sintomatología de la enfermedad ocular por dengue </vt:lpstr>
      <vt:lpstr>Sintomatología de la enfermedad ocular por dengue </vt:lpstr>
      <vt:lpstr>Sintomatología de la enfermedad ocular por dengue </vt:lpstr>
      <vt:lpstr>Características clínicas de la enfermedad ocular por dengue</vt:lpstr>
      <vt:lpstr>Características clínicas de la enfermedad ocular por dengue</vt:lpstr>
      <vt:lpstr>Hemorragia subconjuntival</vt:lpstr>
      <vt:lpstr>Uveítis anterior</vt:lpstr>
      <vt:lpstr>Uveítis intermedia</vt:lpstr>
      <vt:lpstr>Maculopatía</vt:lpstr>
      <vt:lpstr>Maculopatía</vt:lpstr>
      <vt:lpstr>Maculopatía</vt:lpstr>
      <vt:lpstr>Maculopatía</vt:lpstr>
      <vt:lpstr>Maculopatía</vt:lpstr>
      <vt:lpstr>Maculopatía</vt:lpstr>
      <vt:lpstr>Presentación de PowerPoint</vt:lpstr>
      <vt:lpstr>Oclusiones Vasculares</vt:lpstr>
      <vt:lpstr>Uveítis posterior</vt:lpstr>
      <vt:lpstr>Manifestaciones neuro-oftalmicas</vt:lpstr>
      <vt:lpstr>Estudios de Seguimiento</vt:lpstr>
      <vt:lpstr>Estudios de Seguimiento</vt:lpstr>
      <vt:lpstr>Estudios de Seguimiento</vt:lpstr>
      <vt:lpstr>Tratamiento</vt:lpstr>
      <vt:lpstr>Gracias</vt:lpstr>
      <vt:lpstr>Fuentes consultadas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 Luna</dc:creator>
  <cp:lastModifiedBy>Dr. Valdez</cp:lastModifiedBy>
  <cp:revision>45</cp:revision>
  <dcterms:created xsi:type="dcterms:W3CDTF">2016-11-03T16:21:37Z</dcterms:created>
  <dcterms:modified xsi:type="dcterms:W3CDTF">2019-07-24T18:27:13Z</dcterms:modified>
</cp:coreProperties>
</file>