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42"/>
  </p:notesMasterIdLst>
  <p:sldIdLst>
    <p:sldId id="256" r:id="rId2"/>
    <p:sldId id="302" r:id="rId3"/>
    <p:sldId id="307" r:id="rId4"/>
    <p:sldId id="308" r:id="rId5"/>
    <p:sldId id="285" r:id="rId6"/>
    <p:sldId id="306" r:id="rId7"/>
    <p:sldId id="286" r:id="rId8"/>
    <p:sldId id="288" r:id="rId9"/>
    <p:sldId id="290" r:id="rId10"/>
    <p:sldId id="289" r:id="rId11"/>
    <p:sldId id="336" r:id="rId12"/>
    <p:sldId id="337" r:id="rId13"/>
    <p:sldId id="338" r:id="rId14"/>
    <p:sldId id="291" r:id="rId15"/>
    <p:sldId id="293" r:id="rId16"/>
    <p:sldId id="295" r:id="rId17"/>
    <p:sldId id="309" r:id="rId18"/>
    <p:sldId id="311" r:id="rId19"/>
    <p:sldId id="312" r:id="rId20"/>
    <p:sldId id="313" r:id="rId21"/>
    <p:sldId id="314" r:id="rId22"/>
    <p:sldId id="315" r:id="rId23"/>
    <p:sldId id="316" r:id="rId24"/>
    <p:sldId id="319" r:id="rId25"/>
    <p:sldId id="320" r:id="rId26"/>
    <p:sldId id="296" r:id="rId27"/>
    <p:sldId id="297" r:id="rId28"/>
    <p:sldId id="321" r:id="rId29"/>
    <p:sldId id="322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2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00" autoAdjust="0"/>
  </p:normalViewPr>
  <p:slideViewPr>
    <p:cSldViewPr snapToGrid="0" snapToObjects="1"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2E03B-21B1-7743-8D86-FFD94A1D43A3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B3A72-F2B6-594E-ADA0-EE52D5D12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35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Región</a:t>
            </a:r>
            <a:r>
              <a:rPr lang="es-MX" baseline="0" dirty="0" smtClean="0"/>
              <a:t> ecuatorial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B3A72-F2B6-594E-ADA0-EE52D5D1234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7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B3A72-F2B6-594E-ADA0-EE52D5D1234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86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It</a:t>
            </a:r>
            <a:r>
              <a:rPr lang="es-ES" dirty="0" smtClean="0"/>
              <a:t> has </a:t>
            </a:r>
            <a:r>
              <a:rPr lang="es-ES" dirty="0" err="1" smtClean="0"/>
              <a:t>been</a:t>
            </a:r>
            <a:r>
              <a:rPr lang="es-ES" dirty="0" smtClean="0"/>
              <a:t> </a:t>
            </a:r>
            <a:r>
              <a:rPr lang="es-ES" dirty="0" err="1" smtClean="0"/>
              <a:t>considered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ophthalmic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manifestations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may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immune-medtated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autoab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rather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direct</a:t>
            </a:r>
            <a:r>
              <a:rPr lang="es-ES" baseline="0" dirty="0" smtClean="0"/>
              <a:t> viral </a:t>
            </a:r>
            <a:r>
              <a:rPr lang="es-ES" baseline="0" dirty="0" err="1" smtClean="0"/>
              <a:t>infection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B3A72-F2B6-594E-ADA0-EE52D5D1234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963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TGP (7 a 55 </a:t>
            </a:r>
            <a:r>
              <a:rPr lang="es-MX" dirty="0" err="1" smtClean="0"/>
              <a:t>Us</a:t>
            </a:r>
            <a:r>
              <a:rPr lang="es-MX" dirty="0" smtClean="0"/>
              <a:t>), VSG mujeres &lt;50ª. &lt; 20 mm/h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B3A72-F2B6-594E-ADA0-EE52D5D12343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72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pronóstico generalmente es bueno con adecuada recuperación visual, excepto en los casos con neuritis óptica que generalmente evolucionan a atrofia</a:t>
            </a:r>
            <a:r>
              <a:rPr lang="es-ES" baseline="0" dirty="0" smtClean="0"/>
              <a:t> óptica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B3A72-F2B6-594E-ADA0-EE52D5D12343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992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52 años más tarde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B3A72-F2B6-594E-ADA0-EE52D5D12343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861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Manual</a:t>
            </a:r>
            <a:r>
              <a:rPr lang="es-ES_tradnl" baseline="0" dirty="0" smtClean="0"/>
              <a:t> de reporte por </a:t>
            </a:r>
            <a:r>
              <a:rPr lang="es-ES_tradnl" dirty="0" smtClean="0"/>
              <a:t>ETV</a:t>
            </a:r>
            <a:r>
              <a:rPr lang="es-ES_tradnl" baseline="0" dirty="0" smtClean="0"/>
              <a:t> 2017, 222 2014.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661CC-BE5A-2D47-83CE-D670697F6E5D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302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Manual</a:t>
            </a:r>
            <a:r>
              <a:rPr lang="es-ES_tradnl" baseline="0" dirty="0" smtClean="0"/>
              <a:t> de reporte por </a:t>
            </a:r>
            <a:r>
              <a:rPr lang="es-ES_tradnl" dirty="0" smtClean="0"/>
              <a:t>ETV</a:t>
            </a:r>
            <a:r>
              <a:rPr lang="es-ES_tradnl" baseline="0" dirty="0" smtClean="0"/>
              <a:t> 2017, 12,588 2015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661CC-BE5A-2D47-83CE-D670697F6E5D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8214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Manual</a:t>
            </a:r>
            <a:r>
              <a:rPr lang="es-ES_tradnl" baseline="0" dirty="0" smtClean="0"/>
              <a:t> de reporte por </a:t>
            </a:r>
            <a:r>
              <a:rPr lang="es-ES_tradnl" dirty="0" smtClean="0"/>
              <a:t>ETV</a:t>
            </a:r>
            <a:r>
              <a:rPr lang="es-ES_tradnl" baseline="0" dirty="0" smtClean="0"/>
              <a:t> 2017, 759 2016.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661CC-BE5A-2D47-83CE-D670697F6E5D}" type="slidenum">
              <a:rPr lang="es-ES_tradnl" smtClean="0"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778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5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8358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7411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dirty="0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  <p:sldLayoutId id="2147484740" r:id="rId12"/>
    <p:sldLayoutId id="214748474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4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Dra. Lourdes Arellanes-García</a:t>
            </a:r>
          </a:p>
          <a:p>
            <a:r>
              <a:rPr lang="es-ES" dirty="0" smtClean="0"/>
              <a:t>Clínica de Enfermedades Inflamatorias Oculares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Manifestaciones Oculares de </a:t>
            </a:r>
            <a:r>
              <a:rPr lang="es-ES" dirty="0" err="1" smtClean="0"/>
              <a:t>Chikungunya</a:t>
            </a:r>
            <a:endParaRPr lang="es-ES" dirty="0"/>
          </a:p>
        </p:txBody>
      </p:sp>
      <p:pic>
        <p:nvPicPr>
          <p:cNvPr id="4" name="Imagen 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51" y="5636681"/>
            <a:ext cx="2808301" cy="72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456020"/>
              </p:ext>
            </p:extLst>
          </p:nvPr>
        </p:nvGraphicFramePr>
        <p:xfrm>
          <a:off x="1219199" y="5475862"/>
          <a:ext cx="1044575" cy="102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Fotografía de Photo Editor" r:id="rId4" imgW="3323810" imgH="3247619" progId="MSPhotoEd.3">
                  <p:embed/>
                </p:oleObj>
              </mc:Choice>
              <mc:Fallback>
                <p:oleObj name="Fotografía de Photo Editor" r:id="rId4" imgW="3323810" imgH="32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199" y="5475862"/>
                        <a:ext cx="1044575" cy="102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95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>
            <a:spLocks noGrp="1"/>
          </p:cNvSpPr>
          <p:nvPr>
            <p:ph sz="quarter" idx="13"/>
          </p:nvPr>
        </p:nvSpPr>
        <p:spPr>
          <a:xfrm>
            <a:off x="1992478" y="338667"/>
            <a:ext cx="5556966" cy="4388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527350" y="6175492"/>
            <a:ext cx="728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 err="1" smtClean="0"/>
              <a:t>Lalitha</a:t>
            </a:r>
            <a:r>
              <a:rPr lang="es-ES" sz="1600" dirty="0" smtClean="0"/>
              <a:t> P,  </a:t>
            </a:r>
            <a:r>
              <a:rPr lang="es-ES" sz="1600" dirty="0" err="1" smtClean="0"/>
              <a:t>Rathinam</a:t>
            </a:r>
            <a:r>
              <a:rPr lang="es-ES" sz="1600" dirty="0" smtClean="0"/>
              <a:t> S, </a:t>
            </a:r>
            <a:r>
              <a:rPr lang="es-ES" sz="1600" dirty="0" err="1" smtClean="0"/>
              <a:t>Banushree</a:t>
            </a:r>
            <a:r>
              <a:rPr lang="es-ES" sz="1600" dirty="0" smtClean="0"/>
              <a:t> K, et al. Am J </a:t>
            </a:r>
            <a:r>
              <a:rPr lang="es-ES" sz="1600" dirty="0" err="1" smtClean="0"/>
              <a:t>Ophthalmol</a:t>
            </a:r>
            <a:r>
              <a:rPr lang="es-ES" sz="1600" dirty="0" smtClean="0"/>
              <a:t> 2007; 144: 552-556</a:t>
            </a:r>
            <a:endParaRPr lang="es-ES" sz="1600" dirty="0"/>
          </a:p>
        </p:txBody>
      </p:sp>
      <p:cxnSp>
        <p:nvCxnSpPr>
          <p:cNvPr id="4" name="Conector recto de flecha 3"/>
          <p:cNvCxnSpPr/>
          <p:nvPr/>
        </p:nvCxnSpPr>
        <p:spPr>
          <a:xfrm flipH="1">
            <a:off x="7235285" y="1569581"/>
            <a:ext cx="414056" cy="0"/>
          </a:xfrm>
          <a:prstGeom prst="straightConnector1">
            <a:avLst/>
          </a:prstGeom>
          <a:ln w="190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213835" y="4995335"/>
            <a:ext cx="5983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Uveítis anterior + HTO, similar a UA herpética</a:t>
            </a:r>
          </a:p>
          <a:p>
            <a:r>
              <a:rPr lang="es-ES" sz="2400" dirty="0" err="1" smtClean="0"/>
              <a:t>Sinequias</a:t>
            </a:r>
            <a:r>
              <a:rPr lang="es-ES" sz="2400" dirty="0" smtClean="0"/>
              <a:t> posteriores raras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3209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>
            <a:spLocks noGrp="1"/>
          </p:cNvSpPr>
          <p:nvPr>
            <p:ph sz="quarter" idx="13"/>
          </p:nvPr>
        </p:nvSpPr>
        <p:spPr>
          <a:xfrm>
            <a:off x="1992478" y="338667"/>
            <a:ext cx="5556966" cy="4388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527350" y="6175492"/>
            <a:ext cx="728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 err="1" smtClean="0"/>
              <a:t>Lalitha</a:t>
            </a:r>
            <a:r>
              <a:rPr lang="es-ES" sz="1600" dirty="0" smtClean="0"/>
              <a:t> P,  </a:t>
            </a:r>
            <a:r>
              <a:rPr lang="es-ES" sz="1600" dirty="0" err="1" smtClean="0"/>
              <a:t>Rathinam</a:t>
            </a:r>
            <a:r>
              <a:rPr lang="es-ES" sz="1600" dirty="0" smtClean="0"/>
              <a:t> S, </a:t>
            </a:r>
            <a:r>
              <a:rPr lang="es-ES" sz="1600" dirty="0" err="1" smtClean="0"/>
              <a:t>Banushree</a:t>
            </a:r>
            <a:r>
              <a:rPr lang="es-ES" sz="1600" dirty="0" smtClean="0"/>
              <a:t> K, et al. Am J </a:t>
            </a:r>
            <a:r>
              <a:rPr lang="es-ES" sz="1600" dirty="0" err="1" smtClean="0"/>
              <a:t>Ophthalmol</a:t>
            </a:r>
            <a:r>
              <a:rPr lang="es-ES" sz="1600" dirty="0" smtClean="0"/>
              <a:t> 2007; 144: 552-556</a:t>
            </a:r>
            <a:endParaRPr lang="es-ES" sz="1600" dirty="0"/>
          </a:p>
        </p:txBody>
      </p:sp>
      <p:cxnSp>
        <p:nvCxnSpPr>
          <p:cNvPr id="4" name="Conector recto de flecha 3"/>
          <p:cNvCxnSpPr/>
          <p:nvPr/>
        </p:nvCxnSpPr>
        <p:spPr>
          <a:xfrm flipH="1">
            <a:off x="7235285" y="1740809"/>
            <a:ext cx="414056" cy="0"/>
          </a:xfrm>
          <a:prstGeom prst="straightConnector1">
            <a:avLst/>
          </a:prstGeom>
          <a:ln w="190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3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>
            <a:spLocks noGrp="1"/>
          </p:cNvSpPr>
          <p:nvPr>
            <p:ph sz="quarter" idx="13"/>
          </p:nvPr>
        </p:nvSpPr>
        <p:spPr>
          <a:xfrm>
            <a:off x="1992478" y="338667"/>
            <a:ext cx="5556966" cy="4388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527350" y="6175492"/>
            <a:ext cx="728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 err="1" smtClean="0"/>
              <a:t>Lalitha</a:t>
            </a:r>
            <a:r>
              <a:rPr lang="es-ES" sz="1600" dirty="0" smtClean="0"/>
              <a:t> P,  </a:t>
            </a:r>
            <a:r>
              <a:rPr lang="es-ES" sz="1600" dirty="0" err="1" smtClean="0"/>
              <a:t>Rathinam</a:t>
            </a:r>
            <a:r>
              <a:rPr lang="es-ES" sz="1600" dirty="0" smtClean="0"/>
              <a:t> S, </a:t>
            </a:r>
            <a:r>
              <a:rPr lang="es-ES" sz="1600" dirty="0" err="1" smtClean="0"/>
              <a:t>Banushree</a:t>
            </a:r>
            <a:r>
              <a:rPr lang="es-ES" sz="1600" dirty="0" smtClean="0"/>
              <a:t> K, et al. Am J </a:t>
            </a:r>
            <a:r>
              <a:rPr lang="es-ES" sz="1600" dirty="0" err="1" smtClean="0"/>
              <a:t>Ophthalmol</a:t>
            </a:r>
            <a:r>
              <a:rPr lang="es-ES" sz="1600" dirty="0" smtClean="0"/>
              <a:t> 2007; 144: 552-556</a:t>
            </a:r>
            <a:endParaRPr lang="es-ES" sz="1600" dirty="0"/>
          </a:p>
        </p:txBody>
      </p:sp>
      <p:cxnSp>
        <p:nvCxnSpPr>
          <p:cNvPr id="4" name="Conector recto de flecha 3"/>
          <p:cNvCxnSpPr/>
          <p:nvPr/>
        </p:nvCxnSpPr>
        <p:spPr>
          <a:xfrm flipH="1">
            <a:off x="7235285" y="2126072"/>
            <a:ext cx="414056" cy="0"/>
          </a:xfrm>
          <a:prstGeom prst="straightConnector1">
            <a:avLst/>
          </a:prstGeom>
          <a:ln w="190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3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>
            <a:spLocks noGrp="1"/>
          </p:cNvSpPr>
          <p:nvPr>
            <p:ph sz="quarter" idx="13"/>
          </p:nvPr>
        </p:nvSpPr>
        <p:spPr>
          <a:xfrm>
            <a:off x="1992478" y="338667"/>
            <a:ext cx="5556966" cy="4388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527350" y="6175492"/>
            <a:ext cx="728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 err="1" smtClean="0"/>
              <a:t>Lalitha</a:t>
            </a:r>
            <a:r>
              <a:rPr lang="es-ES" sz="1600" dirty="0" smtClean="0"/>
              <a:t> P,  </a:t>
            </a:r>
            <a:r>
              <a:rPr lang="es-ES" sz="1600" dirty="0" err="1" smtClean="0"/>
              <a:t>Rathinam</a:t>
            </a:r>
            <a:r>
              <a:rPr lang="es-ES" sz="1600" dirty="0" smtClean="0"/>
              <a:t> S, </a:t>
            </a:r>
            <a:r>
              <a:rPr lang="es-ES" sz="1600" dirty="0" err="1" smtClean="0"/>
              <a:t>Banushree</a:t>
            </a:r>
            <a:r>
              <a:rPr lang="es-ES" sz="1600" dirty="0" smtClean="0"/>
              <a:t> K, et al. Am J </a:t>
            </a:r>
            <a:r>
              <a:rPr lang="es-ES" sz="1600" dirty="0" err="1" smtClean="0"/>
              <a:t>Ophthalmol</a:t>
            </a:r>
            <a:r>
              <a:rPr lang="es-ES" sz="1600" dirty="0" smtClean="0"/>
              <a:t> 2007; 144: 552-556</a:t>
            </a:r>
            <a:endParaRPr lang="es-ES" sz="1600" dirty="0"/>
          </a:p>
        </p:txBody>
      </p:sp>
      <p:cxnSp>
        <p:nvCxnSpPr>
          <p:cNvPr id="4" name="Conector recto de flecha 3"/>
          <p:cNvCxnSpPr/>
          <p:nvPr/>
        </p:nvCxnSpPr>
        <p:spPr>
          <a:xfrm flipH="1">
            <a:off x="7206743" y="2325838"/>
            <a:ext cx="414056" cy="0"/>
          </a:xfrm>
          <a:prstGeom prst="straightConnector1">
            <a:avLst/>
          </a:prstGeom>
          <a:ln w="190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H="1">
            <a:off x="7202162" y="2535314"/>
            <a:ext cx="414056" cy="0"/>
          </a:xfrm>
          <a:prstGeom prst="straightConnector1">
            <a:avLst/>
          </a:prstGeom>
          <a:ln w="190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7226123" y="3101515"/>
            <a:ext cx="414056" cy="0"/>
          </a:xfrm>
          <a:prstGeom prst="straightConnector1">
            <a:avLst/>
          </a:prstGeom>
          <a:ln w="190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50" t="10702"/>
          <a:stretch/>
        </p:blipFill>
        <p:spPr>
          <a:xfrm>
            <a:off x="4273890" y="2941726"/>
            <a:ext cx="4630281" cy="34668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7407" t="5835" b="3494"/>
          <a:stretch/>
        </p:blipFill>
        <p:spPr>
          <a:xfrm>
            <a:off x="353702" y="208974"/>
            <a:ext cx="4749587" cy="348827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46690" y="741956"/>
            <a:ext cx="2443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Queratitis ± 9%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14475" y="6022762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Cortesía: Dra. Carmen Santos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82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233172" y="1488281"/>
            <a:ext cx="8659368" cy="373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CuadroTexto 2"/>
          <p:cNvSpPr txBox="1"/>
          <p:nvPr/>
        </p:nvSpPr>
        <p:spPr>
          <a:xfrm>
            <a:off x="5385889" y="6127084"/>
            <a:ext cx="310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Cortesía: Dr. P. </a:t>
            </a:r>
            <a:r>
              <a:rPr lang="es-ES" dirty="0" err="1" smtClean="0"/>
              <a:t>Mahendradas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900332" y="241125"/>
            <a:ext cx="676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Retinitis asociada a </a:t>
            </a:r>
            <a:r>
              <a:rPr lang="es-ES" sz="2400" dirty="0" err="1" smtClean="0"/>
              <a:t>vitritis</a:t>
            </a:r>
            <a:r>
              <a:rPr lang="es-ES" sz="2400" dirty="0" smtClean="0"/>
              <a:t> leve y vasculitis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131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9"/>
                </a:lnTo>
                <a:lnTo>
                  <a:pt x="9144000" y="68579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8600" y="1278635"/>
            <a:ext cx="2810256" cy="2107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8694" y="1268729"/>
            <a:ext cx="2830068" cy="2127504"/>
          </a:xfrm>
          <a:custGeom>
            <a:avLst/>
            <a:gdLst/>
            <a:ahLst/>
            <a:cxnLst/>
            <a:rect l="l" t="t" r="r" b="b"/>
            <a:pathLst>
              <a:path w="2830068" h="2127504">
                <a:moveTo>
                  <a:pt x="0" y="2127504"/>
                </a:moveTo>
                <a:lnTo>
                  <a:pt x="2830068" y="2127504"/>
                </a:lnTo>
                <a:lnTo>
                  <a:pt x="2830068" y="0"/>
                </a:lnTo>
                <a:lnTo>
                  <a:pt x="0" y="0"/>
                </a:lnTo>
                <a:lnTo>
                  <a:pt x="0" y="2127504"/>
                </a:lnTo>
                <a:close/>
              </a:path>
            </a:pathLst>
          </a:custGeom>
          <a:ln w="19812">
            <a:solidFill>
              <a:srgbClr val="DD540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8600" y="3578352"/>
            <a:ext cx="2810256" cy="2107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8694" y="3568446"/>
            <a:ext cx="2830068" cy="2127504"/>
          </a:xfrm>
          <a:custGeom>
            <a:avLst/>
            <a:gdLst/>
            <a:ahLst/>
            <a:cxnLst/>
            <a:rect l="l" t="t" r="r" b="b"/>
            <a:pathLst>
              <a:path w="2830068" h="2127504">
                <a:moveTo>
                  <a:pt x="0" y="2127504"/>
                </a:moveTo>
                <a:lnTo>
                  <a:pt x="2830068" y="2127504"/>
                </a:lnTo>
                <a:lnTo>
                  <a:pt x="2830068" y="0"/>
                </a:lnTo>
                <a:lnTo>
                  <a:pt x="0" y="0"/>
                </a:lnTo>
                <a:lnTo>
                  <a:pt x="0" y="2127504"/>
                </a:lnTo>
                <a:close/>
              </a:path>
            </a:pathLst>
          </a:custGeom>
          <a:ln w="19812">
            <a:solidFill>
              <a:srgbClr val="DD540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50108" y="1278635"/>
            <a:ext cx="2810256" cy="2107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40202" y="1268729"/>
            <a:ext cx="2830068" cy="2127504"/>
          </a:xfrm>
          <a:custGeom>
            <a:avLst/>
            <a:gdLst/>
            <a:ahLst/>
            <a:cxnLst/>
            <a:rect l="l" t="t" r="r" b="b"/>
            <a:pathLst>
              <a:path w="2830068" h="2127504">
                <a:moveTo>
                  <a:pt x="0" y="2127504"/>
                </a:moveTo>
                <a:lnTo>
                  <a:pt x="2830068" y="2127504"/>
                </a:lnTo>
                <a:lnTo>
                  <a:pt x="2830068" y="0"/>
                </a:lnTo>
                <a:lnTo>
                  <a:pt x="0" y="0"/>
                </a:lnTo>
                <a:lnTo>
                  <a:pt x="0" y="2127504"/>
                </a:lnTo>
                <a:close/>
              </a:path>
            </a:pathLst>
          </a:custGeom>
          <a:ln w="19812">
            <a:solidFill>
              <a:srgbClr val="DD540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50108" y="3578352"/>
            <a:ext cx="2810256" cy="2107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40202" y="3568446"/>
            <a:ext cx="2830068" cy="2127504"/>
          </a:xfrm>
          <a:custGeom>
            <a:avLst/>
            <a:gdLst/>
            <a:ahLst/>
            <a:cxnLst/>
            <a:rect l="l" t="t" r="r" b="b"/>
            <a:pathLst>
              <a:path w="2830068" h="2127504">
                <a:moveTo>
                  <a:pt x="0" y="2127504"/>
                </a:moveTo>
                <a:lnTo>
                  <a:pt x="2830068" y="2127504"/>
                </a:lnTo>
                <a:lnTo>
                  <a:pt x="2830068" y="0"/>
                </a:lnTo>
                <a:lnTo>
                  <a:pt x="0" y="0"/>
                </a:lnTo>
                <a:lnTo>
                  <a:pt x="0" y="2127504"/>
                </a:lnTo>
                <a:close/>
              </a:path>
            </a:pathLst>
          </a:custGeom>
          <a:ln w="19812">
            <a:solidFill>
              <a:srgbClr val="DD540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71616" y="3578352"/>
            <a:ext cx="2810256" cy="21076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61710" y="3568446"/>
            <a:ext cx="2830067" cy="2127504"/>
          </a:xfrm>
          <a:custGeom>
            <a:avLst/>
            <a:gdLst/>
            <a:ahLst/>
            <a:cxnLst/>
            <a:rect l="l" t="t" r="r" b="b"/>
            <a:pathLst>
              <a:path w="2830067" h="2127504">
                <a:moveTo>
                  <a:pt x="0" y="2127504"/>
                </a:moveTo>
                <a:lnTo>
                  <a:pt x="2830067" y="2127504"/>
                </a:lnTo>
                <a:lnTo>
                  <a:pt x="2830067" y="0"/>
                </a:lnTo>
                <a:lnTo>
                  <a:pt x="0" y="0"/>
                </a:lnTo>
                <a:lnTo>
                  <a:pt x="0" y="2127504"/>
                </a:lnTo>
                <a:close/>
              </a:path>
            </a:pathLst>
          </a:custGeom>
          <a:ln w="19812">
            <a:solidFill>
              <a:srgbClr val="DD540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71616" y="1278635"/>
            <a:ext cx="2810256" cy="21076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61710" y="1268729"/>
            <a:ext cx="2830067" cy="2127504"/>
          </a:xfrm>
          <a:custGeom>
            <a:avLst/>
            <a:gdLst/>
            <a:ahLst/>
            <a:cxnLst/>
            <a:rect l="l" t="t" r="r" b="b"/>
            <a:pathLst>
              <a:path w="2830067" h="2127504">
                <a:moveTo>
                  <a:pt x="0" y="2127504"/>
                </a:moveTo>
                <a:lnTo>
                  <a:pt x="2830067" y="2127504"/>
                </a:lnTo>
                <a:lnTo>
                  <a:pt x="2830067" y="0"/>
                </a:lnTo>
                <a:lnTo>
                  <a:pt x="0" y="0"/>
                </a:lnTo>
                <a:lnTo>
                  <a:pt x="0" y="2127504"/>
                </a:lnTo>
                <a:close/>
              </a:path>
            </a:pathLst>
          </a:custGeom>
          <a:ln w="19812">
            <a:solidFill>
              <a:srgbClr val="DD540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30144" y="6183884"/>
            <a:ext cx="2397189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lang="es-ES_tradnl" sz="3600" b="1" i="1" spc="0" baseline="3413" dirty="0" err="1" smtClean="0">
                <a:solidFill>
                  <a:srgbClr val="FFFFFF"/>
                </a:solidFill>
                <a:latin typeface="Calibri"/>
                <a:cs typeface="Calibri"/>
              </a:rPr>
              <a:t>ortesía</a:t>
            </a:r>
            <a:r>
              <a:rPr lang="es-ES_tradnl"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1" spc="19" baseline="3413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00" b="1" i="1" spc="-179" baseline="3413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. Annie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21935" y="6183884"/>
            <a:ext cx="2715149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00" b="1" i="1" spc="4" baseline="3413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b="1" i="1" spc="-9" baseline="3413" dirty="0" smtClean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3600" b="1" i="1" spc="-9" baseline="3413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sz="3600" b="1" i="1" baseline="3413" dirty="0" smtClean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lang="es-ES_tradnl" sz="3600" b="1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1" spc="-9" baseline="3413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00" b="1" i="1" spc="-184" baseline="3413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. Nidhi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35830" y="6183884"/>
            <a:ext cx="944425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sz="3600" b="1" i="1" spc="-29" baseline="3413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00" b="1" i="1" spc="-9" baseline="3413" dirty="0" smtClean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00" b="1" i="1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8694" y="3568446"/>
            <a:ext cx="2830068" cy="2127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  <a:spcBef>
                <a:spcPts val="28"/>
              </a:spcBef>
            </a:pPr>
            <a:endParaRPr sz="650"/>
          </a:p>
          <a:p>
            <a:pPr marL="101346">
              <a:lnSpc>
                <a:spcPct val="101725"/>
              </a:lnSpc>
            </a:pPr>
            <a:r>
              <a:rPr sz="1600" b="1" i="1" spc="-4" dirty="0" smtClean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1600" b="1" i="1" spc="0" dirty="0" smtClean="0">
                <a:solidFill>
                  <a:srgbClr val="FFFFFF"/>
                </a:solidFill>
                <a:latin typeface="Calibri"/>
                <a:cs typeface="Calibri"/>
              </a:rPr>
              <a:t>/20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40202" y="3568446"/>
            <a:ext cx="2830068" cy="2127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6061710" y="3568446"/>
            <a:ext cx="2830067" cy="2127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  <a:spcBef>
                <a:spcPts val="28"/>
              </a:spcBef>
            </a:pPr>
            <a:endParaRPr sz="650"/>
          </a:p>
          <a:p>
            <a:pPr marL="88900">
              <a:lnSpc>
                <a:spcPct val="101725"/>
              </a:lnSpc>
            </a:pPr>
            <a:r>
              <a:rPr sz="1600" b="1" i="1" spc="-4" dirty="0" smtClean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1600" b="1" i="1" spc="0" dirty="0" smtClean="0">
                <a:solidFill>
                  <a:srgbClr val="FFFFFF"/>
                </a:solidFill>
                <a:latin typeface="Calibri"/>
                <a:cs typeface="Calibri"/>
              </a:rPr>
              <a:t>/30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8694" y="1268729"/>
            <a:ext cx="2830068" cy="2127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50"/>
              </a:lnSpc>
              <a:spcBef>
                <a:spcPts val="33"/>
              </a:spcBef>
            </a:pPr>
            <a:endParaRPr sz="950"/>
          </a:p>
          <a:p>
            <a:pPr marL="101346">
              <a:lnSpc>
                <a:spcPct val="101725"/>
              </a:lnSpc>
            </a:pPr>
            <a:r>
              <a:rPr sz="1600" b="1" i="1" spc="-4" dirty="0" smtClean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1600" b="1" i="1" spc="0" dirty="0" smtClean="0">
                <a:solidFill>
                  <a:srgbClr val="FFFFFF"/>
                </a:solidFill>
                <a:latin typeface="Calibri"/>
                <a:cs typeface="Calibri"/>
              </a:rPr>
              <a:t>/20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40202" y="1268729"/>
            <a:ext cx="2830068" cy="2127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6061710" y="1268729"/>
            <a:ext cx="2830067" cy="2127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50"/>
              </a:lnSpc>
              <a:spcBef>
                <a:spcPts val="6"/>
              </a:spcBef>
            </a:pPr>
            <a:endParaRPr sz="950"/>
          </a:p>
          <a:p>
            <a:pPr marL="88900">
              <a:lnSpc>
                <a:spcPct val="101725"/>
              </a:lnSpc>
            </a:pPr>
            <a:r>
              <a:rPr sz="1600" b="1" i="1" spc="-4" dirty="0" smtClean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1600" b="1" i="1" spc="0" dirty="0" smtClean="0">
                <a:solidFill>
                  <a:srgbClr val="FFFFFF"/>
                </a:solidFill>
                <a:latin typeface="Calibri"/>
                <a:cs typeface="Calibri"/>
              </a:rPr>
              <a:t>/40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909130" y="748434"/>
            <a:ext cx="12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4  semanas</a:t>
            </a:r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758736" y="731939"/>
            <a:ext cx="141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Presentación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6977060" y="758796"/>
            <a:ext cx="174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16 semanas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69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icha Clíni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Ficha</a:t>
            </a:r>
            <a:r>
              <a:rPr dirty="0"/>
              <a:t> </a:t>
            </a:r>
            <a:r>
              <a:rPr dirty="0" smtClean="0"/>
              <a:t>Clínica</a:t>
            </a:r>
            <a:r>
              <a:rPr lang="es-MX" dirty="0" smtClean="0"/>
              <a:t> y padecimiento actual</a:t>
            </a:r>
            <a:endParaRPr dirty="0"/>
          </a:p>
        </p:txBody>
      </p:sp>
      <p:sp>
        <p:nvSpPr>
          <p:cNvPr id="115" name="Paciente femenina.…"/>
          <p:cNvSpPr txBox="1">
            <a:spLocks noGrp="1"/>
          </p:cNvSpPr>
          <p:nvPr>
            <p:ph type="body" idx="1"/>
          </p:nvPr>
        </p:nvSpPr>
        <p:spPr>
          <a:xfrm>
            <a:off x="1421176" y="1696598"/>
            <a:ext cx="7113224" cy="4429565"/>
          </a:xfrm>
          <a:prstGeom prst="rect">
            <a:avLst/>
          </a:prstGeom>
        </p:spPr>
        <p:txBody>
          <a:bodyPr/>
          <a:lstStyle/>
          <a:p>
            <a:r>
              <a:rPr lang="es-MX" dirty="0"/>
              <a:t>F</a:t>
            </a:r>
            <a:r>
              <a:rPr dirty="0" err="1" smtClean="0"/>
              <a:t>emenin</a:t>
            </a:r>
            <a:r>
              <a:rPr lang="es-MX" dirty="0" smtClean="0"/>
              <a:t>o, </a:t>
            </a:r>
            <a:r>
              <a:rPr dirty="0" smtClean="0"/>
              <a:t>21 </a:t>
            </a:r>
            <a:r>
              <a:rPr dirty="0" err="1" smtClean="0"/>
              <a:t>años</a:t>
            </a:r>
            <a:endParaRPr dirty="0"/>
          </a:p>
          <a:p>
            <a:r>
              <a:rPr dirty="0" err="1"/>
              <a:t>Residente</a:t>
            </a:r>
            <a:r>
              <a:rPr dirty="0"/>
              <a:t>: Guadalajara, </a:t>
            </a:r>
            <a:r>
              <a:rPr dirty="0" smtClean="0"/>
              <a:t>Jalisco</a:t>
            </a:r>
            <a:endParaRPr dirty="0"/>
          </a:p>
          <a:p>
            <a:r>
              <a:rPr dirty="0" err="1"/>
              <a:t>Estudiante</a:t>
            </a:r>
            <a:r>
              <a:rPr dirty="0"/>
              <a:t> </a:t>
            </a:r>
            <a:r>
              <a:rPr dirty="0" smtClean="0"/>
              <a:t>de</a:t>
            </a:r>
            <a:r>
              <a:rPr lang="es-MX" dirty="0" smtClean="0"/>
              <a:t> </a:t>
            </a:r>
            <a:r>
              <a:rPr dirty="0" err="1" smtClean="0"/>
              <a:t>Medicina</a:t>
            </a:r>
            <a:endParaRPr lang="es-MX" dirty="0" smtClean="0"/>
          </a:p>
          <a:p>
            <a:r>
              <a:rPr lang="es-MX" dirty="0" smtClean="0"/>
              <a:t>Dos semanas antes: enrojecimiento OD tratado con vasoconstrictor</a:t>
            </a:r>
            <a:endParaRPr lang="es-MX" dirty="0"/>
          </a:p>
          <a:p>
            <a:r>
              <a:rPr lang="es-MX" dirty="0"/>
              <a:t>A los 3 días refiere dolor, baja de visión y </a:t>
            </a:r>
            <a:r>
              <a:rPr lang="es-MX" dirty="0" err="1"/>
              <a:t>miodesopsias</a:t>
            </a:r>
            <a:r>
              <a:rPr lang="es-MX" dirty="0"/>
              <a:t> </a:t>
            </a:r>
            <a:r>
              <a:rPr lang="es-MX" dirty="0" smtClean="0"/>
              <a:t>OD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4208443" y="6015207"/>
            <a:ext cx="428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Caso clínico cortesía Dra. Lilia M. Gómez Valdez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6559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fiere 3 semanas previas dolor abdominal, fiebre y diarrea para lo cual se inicio tratamiento desparasitante con albendazol.…"/>
          <p:cNvSpPr txBox="1">
            <a:spLocks noGrp="1"/>
          </p:cNvSpPr>
          <p:nvPr>
            <p:ph type="body" idx="1"/>
          </p:nvPr>
        </p:nvSpPr>
        <p:spPr>
          <a:xfrm>
            <a:off x="609600" y="841867"/>
            <a:ext cx="7924800" cy="5255762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Tres</a:t>
            </a:r>
            <a:r>
              <a:rPr dirty="0" smtClean="0"/>
              <a:t> </a:t>
            </a:r>
            <a:r>
              <a:rPr dirty="0" err="1"/>
              <a:t>semanas</a:t>
            </a:r>
            <a:r>
              <a:rPr dirty="0"/>
              <a:t> </a:t>
            </a:r>
            <a:r>
              <a:rPr lang="es-MX" dirty="0" smtClean="0"/>
              <a:t>antes:</a:t>
            </a:r>
            <a:r>
              <a:rPr dirty="0" smtClean="0"/>
              <a:t> </a:t>
            </a:r>
            <a:r>
              <a:rPr dirty="0"/>
              <a:t>dolor abdominal, </a:t>
            </a:r>
            <a:r>
              <a:rPr dirty="0" err="1"/>
              <a:t>fiebre</a:t>
            </a:r>
            <a:r>
              <a:rPr dirty="0"/>
              <a:t> y </a:t>
            </a:r>
            <a:r>
              <a:rPr dirty="0" err="1"/>
              <a:t>diarrea</a:t>
            </a:r>
            <a:r>
              <a:rPr dirty="0"/>
              <a:t> </a:t>
            </a:r>
            <a:r>
              <a:rPr lang="es-MX" dirty="0" smtClean="0"/>
              <a:t>tratada </a:t>
            </a:r>
            <a:r>
              <a:rPr dirty="0" smtClean="0"/>
              <a:t>con albendazol</a:t>
            </a:r>
            <a:endParaRPr lang="es-ES_tradnl" dirty="0" smtClean="0"/>
          </a:p>
          <a:p>
            <a:endParaRPr dirty="0"/>
          </a:p>
          <a:p>
            <a:r>
              <a:rPr dirty="0"/>
              <a:t>Al 3er </a:t>
            </a:r>
            <a:r>
              <a:rPr dirty="0" err="1" smtClean="0"/>
              <a:t>día</a:t>
            </a:r>
            <a:r>
              <a:rPr lang="es-MX" dirty="0" smtClean="0"/>
              <a:t>: </a:t>
            </a:r>
            <a:r>
              <a:rPr dirty="0" smtClean="0"/>
              <a:t> dolor </a:t>
            </a:r>
            <a:r>
              <a:rPr dirty="0"/>
              <a:t>cervical </a:t>
            </a:r>
            <a:r>
              <a:rPr lang="es-MX" dirty="0" smtClean="0"/>
              <a:t>y dorsal con</a:t>
            </a:r>
            <a:r>
              <a:rPr dirty="0" smtClean="0"/>
              <a:t> </a:t>
            </a:r>
            <a:r>
              <a:rPr dirty="0" err="1"/>
              <a:t>limitación</a:t>
            </a:r>
            <a:r>
              <a:rPr dirty="0"/>
              <a:t> </a:t>
            </a:r>
            <a:r>
              <a:rPr lang="es-MX" dirty="0" smtClean="0"/>
              <a:t>de movimientos</a:t>
            </a:r>
          </a:p>
          <a:p>
            <a:endParaRPr dirty="0"/>
          </a:p>
          <a:p>
            <a:r>
              <a:rPr lang="es-MX" dirty="0" smtClean="0"/>
              <a:t>Posteriormente </a:t>
            </a:r>
            <a:r>
              <a:rPr dirty="0" smtClean="0"/>
              <a:t>artralgias</a:t>
            </a:r>
            <a:r>
              <a:rPr lang="es-ES_tradnl" dirty="0" smtClean="0"/>
              <a:t> severas y generalizadas</a:t>
            </a:r>
            <a:r>
              <a:rPr dirty="0" smtClean="0"/>
              <a:t> que imposibilita</a:t>
            </a:r>
            <a:r>
              <a:rPr lang="es-MX" dirty="0" smtClean="0"/>
              <a:t>n</a:t>
            </a:r>
            <a:r>
              <a:rPr dirty="0" smtClean="0"/>
              <a:t> </a:t>
            </a:r>
            <a:r>
              <a:rPr dirty="0"/>
              <a:t>la deambulación, por lo cual se </a:t>
            </a:r>
            <a:r>
              <a:rPr dirty="0" smtClean="0"/>
              <a:t>hospitaliza</a:t>
            </a:r>
            <a:endParaRPr lang="es-ES_tradnl" dirty="0" smtClean="0"/>
          </a:p>
          <a:p>
            <a:endParaRPr lang="es-MX" dirty="0"/>
          </a:p>
          <a:p>
            <a:r>
              <a:rPr lang="es-MX" dirty="0" smtClean="0"/>
              <a:t>Inician manifestaciones oculares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933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ntecedentes personales patológico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00"/>
            </a:lvl1pPr>
          </a:lstStyle>
          <a:p>
            <a:r>
              <a:rPr sz="3200" dirty="0" err="1"/>
              <a:t>Antecedentes</a:t>
            </a:r>
            <a:r>
              <a:rPr dirty="0"/>
              <a:t> </a:t>
            </a:r>
            <a:r>
              <a:rPr sz="3200" dirty="0" err="1"/>
              <a:t>personales</a:t>
            </a:r>
            <a:r>
              <a:rPr dirty="0"/>
              <a:t> </a:t>
            </a:r>
            <a:r>
              <a:rPr sz="3200" dirty="0" err="1"/>
              <a:t>patológicos</a:t>
            </a:r>
            <a:r>
              <a:rPr sz="3200" dirty="0"/>
              <a:t>.</a:t>
            </a:r>
          </a:p>
        </p:txBody>
      </p:sp>
      <p:sp>
        <p:nvSpPr>
          <p:cNvPr id="124" name="Diagnóstico a los 8 años de Beta-talasemia.…"/>
          <p:cNvSpPr txBox="1">
            <a:spLocks noGrp="1"/>
          </p:cNvSpPr>
          <p:nvPr>
            <p:ph type="body" idx="1"/>
          </p:nvPr>
        </p:nvSpPr>
        <p:spPr>
          <a:xfrm>
            <a:off x="1509310" y="2412694"/>
            <a:ext cx="7025089" cy="3713469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Diagnóstico</a:t>
            </a:r>
            <a:r>
              <a:rPr dirty="0"/>
              <a:t> a </a:t>
            </a:r>
            <a:r>
              <a:rPr dirty="0" err="1"/>
              <a:t>los</a:t>
            </a:r>
            <a:r>
              <a:rPr dirty="0"/>
              <a:t> 8 </a:t>
            </a:r>
            <a:r>
              <a:rPr dirty="0" err="1"/>
              <a:t>años</a:t>
            </a:r>
            <a:r>
              <a:rPr dirty="0"/>
              <a:t> de Beta-</a:t>
            </a:r>
            <a:r>
              <a:rPr dirty="0" err="1"/>
              <a:t>talasemia</a:t>
            </a:r>
            <a:r>
              <a:rPr dirty="0"/>
              <a:t>.</a:t>
            </a:r>
          </a:p>
          <a:p>
            <a:r>
              <a:rPr dirty="0" err="1"/>
              <a:t>Tratamiento</a:t>
            </a:r>
            <a:r>
              <a:rPr dirty="0"/>
              <a:t> con </a:t>
            </a:r>
            <a:r>
              <a:rPr dirty="0" err="1"/>
              <a:t>Ácido</a:t>
            </a:r>
            <a:r>
              <a:rPr dirty="0"/>
              <a:t> </a:t>
            </a:r>
            <a:r>
              <a:rPr dirty="0" err="1"/>
              <a:t>Fólico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455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85"/>
          <a:stretch/>
        </p:blipFill>
        <p:spPr>
          <a:xfrm>
            <a:off x="0" y="0"/>
            <a:ext cx="91661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727" y="5715000"/>
            <a:ext cx="4323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Mosquitos 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6934200" y="5991998"/>
            <a:ext cx="1986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Aedes</a:t>
            </a:r>
            <a:r>
              <a:rPr lang="en-US" sz="2400" b="1" i="1" dirty="0"/>
              <a:t> </a:t>
            </a:r>
            <a:r>
              <a:rPr lang="en-US" sz="2400" b="1" i="1" dirty="0" err="1"/>
              <a:t>aegypti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6887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rcRect l="5519" r="1340" b="17820"/>
          <a:stretch>
            <a:fillRect/>
          </a:stretch>
        </p:blipFill>
        <p:spPr>
          <a:xfrm>
            <a:off x="220334" y="1266940"/>
            <a:ext cx="8723058" cy="513123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127" name="AV: cc OD 20/60…"/>
          <p:cNvSpPr txBox="1"/>
          <p:nvPr/>
        </p:nvSpPr>
        <p:spPr>
          <a:xfrm>
            <a:off x="2663205" y="102724"/>
            <a:ext cx="340708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rPr sz="2400" dirty="0" smtClean="0"/>
              <a:t>AV</a:t>
            </a:r>
            <a:r>
              <a:rPr lang="es-MX" sz="2400" dirty="0" smtClean="0"/>
              <a:t> </a:t>
            </a:r>
            <a:r>
              <a:rPr sz="2400" dirty="0" smtClean="0"/>
              <a:t>cc</a:t>
            </a:r>
            <a:r>
              <a:rPr lang="es-MX" sz="2400" dirty="0" smtClean="0"/>
              <a:t>:</a:t>
            </a:r>
            <a:r>
              <a:rPr sz="2400" dirty="0" smtClean="0"/>
              <a:t> </a:t>
            </a:r>
            <a:r>
              <a:rPr sz="2400" dirty="0"/>
              <a:t>OD </a:t>
            </a:r>
            <a:r>
              <a:rPr sz="2400" dirty="0" smtClean="0"/>
              <a:t>20/60</a:t>
            </a:r>
            <a:r>
              <a:rPr lang="es-MX" sz="2400" dirty="0" smtClean="0"/>
              <a:t>;</a:t>
            </a:r>
            <a:r>
              <a:rPr sz="2400" dirty="0" smtClean="0"/>
              <a:t> </a:t>
            </a:r>
            <a:r>
              <a:rPr sz="2400" dirty="0"/>
              <a:t>OI </a:t>
            </a:r>
            <a:r>
              <a:rPr sz="2400" dirty="0" smtClean="0"/>
              <a:t>20/20</a:t>
            </a:r>
            <a:endParaRPr lang="es-MX" sz="2400" dirty="0" smtClean="0"/>
          </a:p>
          <a:p>
            <a:pPr>
              <a:defRPr b="1">
                <a:solidFill>
                  <a:srgbClr val="FFFFFF"/>
                </a:solidFill>
              </a:defRPr>
            </a:pPr>
            <a:r>
              <a:rPr lang="es-MX" sz="2400" dirty="0" smtClean="0"/>
              <a:t>PIO: 18/ 12 </a:t>
            </a:r>
            <a:r>
              <a:rPr lang="es-MX" sz="2400" dirty="0" err="1" smtClean="0"/>
              <a:t>mmHg</a:t>
            </a:r>
            <a:endParaRPr sz="2400" dirty="0"/>
          </a:p>
        </p:txBody>
      </p:sp>
      <p:sp>
        <p:nvSpPr>
          <p:cNvPr id="2" name="Flecha derecha 1"/>
          <p:cNvSpPr/>
          <p:nvPr/>
        </p:nvSpPr>
        <p:spPr>
          <a:xfrm>
            <a:off x="363555" y="3249976"/>
            <a:ext cx="330506" cy="352540"/>
          </a:xfrm>
          <a:prstGeom prst="rightArrow">
            <a:avLst>
              <a:gd name="adj1" fmla="val 50000"/>
              <a:gd name="adj2" fmla="val 533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Flecha derecha 4"/>
          <p:cNvSpPr/>
          <p:nvPr/>
        </p:nvSpPr>
        <p:spPr>
          <a:xfrm>
            <a:off x="615108" y="2135435"/>
            <a:ext cx="330506" cy="352540"/>
          </a:xfrm>
          <a:prstGeom prst="rightArrow">
            <a:avLst>
              <a:gd name="adj1" fmla="val 50000"/>
              <a:gd name="adj2" fmla="val 533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4" name="Conector recto de flecha 3"/>
          <p:cNvCxnSpPr/>
          <p:nvPr/>
        </p:nvCxnSpPr>
        <p:spPr>
          <a:xfrm flipH="1">
            <a:off x="8471972" y="4230477"/>
            <a:ext cx="352539" cy="661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8260811" y="5253211"/>
            <a:ext cx="352539" cy="661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2554469" y="4244746"/>
            <a:ext cx="271145" cy="661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2478533" y="4439953"/>
            <a:ext cx="271145" cy="661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4509565" y="4879971"/>
            <a:ext cx="228333" cy="713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87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rcRect l="935" t="4629" r="934"/>
          <a:stretch>
            <a:fillRect/>
          </a:stretch>
        </p:blipFill>
        <p:spPr>
          <a:xfrm>
            <a:off x="79527" y="1142950"/>
            <a:ext cx="4517381" cy="457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2.png" descr="image2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4343"/>
          <a:stretch>
            <a:fillRect/>
          </a:stretch>
        </p:blipFill>
        <p:spPr>
          <a:xfrm>
            <a:off x="4616336" y="1211225"/>
            <a:ext cx="4576904" cy="45080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6384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rcRect l="36" t="5853" r="35"/>
          <a:stretch>
            <a:fillRect/>
          </a:stretch>
        </p:blipFill>
        <p:spPr>
          <a:xfrm>
            <a:off x="101482" y="703352"/>
            <a:ext cx="4423650" cy="4205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rcRect l="6673" t="6673"/>
          <a:stretch>
            <a:fillRect/>
          </a:stretch>
        </p:blipFill>
        <p:spPr>
          <a:xfrm>
            <a:off x="4594312" y="732513"/>
            <a:ext cx="4423650" cy="41471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0748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Mujer…"/>
          <p:cNvSpPr txBox="1"/>
          <p:nvPr/>
        </p:nvSpPr>
        <p:spPr>
          <a:xfrm>
            <a:off x="2615833" y="913066"/>
            <a:ext cx="4195723" cy="903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spAutoFit/>
          </a:bodyPr>
          <a:lstStyle/>
          <a:p>
            <a:r>
              <a:rPr dirty="0" smtClean="0"/>
              <a:t>Mujer</a:t>
            </a:r>
            <a:r>
              <a:rPr lang="es-ES_tradnl" dirty="0" smtClean="0"/>
              <a:t>, 21 a.</a:t>
            </a:r>
            <a:endParaRPr dirty="0"/>
          </a:p>
          <a:p>
            <a:r>
              <a:rPr dirty="0"/>
              <a:t>Beta-</a:t>
            </a:r>
            <a:r>
              <a:rPr dirty="0" err="1"/>
              <a:t>talasemia</a:t>
            </a:r>
            <a:r>
              <a:rPr dirty="0"/>
              <a:t> </a:t>
            </a:r>
            <a:r>
              <a:rPr dirty="0" err="1"/>
              <a:t>menor</a:t>
            </a:r>
            <a:endParaRPr dirty="0"/>
          </a:p>
          <a:p>
            <a:r>
              <a:rPr dirty="0"/>
              <a:t>Uveítis anterior </a:t>
            </a:r>
            <a:r>
              <a:rPr dirty="0" smtClean="0"/>
              <a:t>aguda</a:t>
            </a:r>
            <a:r>
              <a:rPr lang="es-ES_tradnl" dirty="0" smtClean="0"/>
              <a:t> OD + </a:t>
            </a:r>
            <a:r>
              <a:rPr lang="es-MX" dirty="0" smtClean="0"/>
              <a:t>PIO elevada</a:t>
            </a:r>
            <a:endParaRPr dirty="0"/>
          </a:p>
        </p:txBody>
      </p:sp>
      <p:sp>
        <p:nvSpPr>
          <p:cNvPr id="142" name="Dolor abdominal, diarrea, fiebre"/>
          <p:cNvSpPr txBox="1"/>
          <p:nvPr/>
        </p:nvSpPr>
        <p:spPr>
          <a:xfrm>
            <a:off x="557340" y="3851566"/>
            <a:ext cx="1921456" cy="626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/>
            </a:lvl1pPr>
          </a:lstStyle>
          <a:p>
            <a:r>
              <a:rPr sz="1800" dirty="0"/>
              <a:t>Dolor abdominal, </a:t>
            </a:r>
            <a:r>
              <a:rPr sz="1800" dirty="0" err="1"/>
              <a:t>diarrea</a:t>
            </a:r>
            <a:r>
              <a:rPr sz="1800" dirty="0"/>
              <a:t>, </a:t>
            </a:r>
            <a:r>
              <a:rPr sz="1800" dirty="0" err="1"/>
              <a:t>fiebre</a:t>
            </a:r>
            <a:endParaRPr sz="1800" dirty="0"/>
          </a:p>
        </p:txBody>
      </p:sp>
      <p:sp>
        <p:nvSpPr>
          <p:cNvPr id="148" name="Enrojecimiento ocular"/>
          <p:cNvSpPr txBox="1"/>
          <p:nvPr/>
        </p:nvSpPr>
        <p:spPr>
          <a:xfrm>
            <a:off x="2896008" y="4026130"/>
            <a:ext cx="205257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2800"/>
            </a:lvl1pPr>
          </a:lstStyle>
          <a:p>
            <a:r>
              <a:rPr lang="es-MX" sz="1800" dirty="0" smtClean="0"/>
              <a:t>Dolor </a:t>
            </a:r>
            <a:r>
              <a:rPr lang="es-MX" sz="1800" dirty="0" err="1" smtClean="0"/>
              <a:t>cervico</a:t>
            </a:r>
            <a:r>
              <a:rPr lang="es-MX" sz="1800" dirty="0" smtClean="0"/>
              <a:t>- torácico</a:t>
            </a:r>
            <a:endParaRPr sz="1800" dirty="0"/>
          </a:p>
        </p:txBody>
      </p:sp>
      <p:sp>
        <p:nvSpPr>
          <p:cNvPr id="151" name="Artralgias…"/>
          <p:cNvSpPr txBox="1"/>
          <p:nvPr/>
        </p:nvSpPr>
        <p:spPr>
          <a:xfrm>
            <a:off x="3989045" y="4739909"/>
            <a:ext cx="249964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>
              <a:defRPr sz="2800"/>
            </a:pPr>
            <a:r>
              <a:rPr sz="2000" dirty="0" smtClean="0"/>
              <a:t>Artralgias</a:t>
            </a:r>
            <a:r>
              <a:rPr lang="es-ES_tradnl" sz="2000" dirty="0" smtClean="0"/>
              <a:t> </a:t>
            </a:r>
            <a:r>
              <a:rPr sz="2000" dirty="0" smtClean="0"/>
              <a:t>incapacitantes</a:t>
            </a:r>
            <a:endParaRPr sz="2000" dirty="0"/>
          </a:p>
        </p:txBody>
      </p:sp>
      <p:sp>
        <p:nvSpPr>
          <p:cNvPr id="154" name="Baja de visión, miodesopsias"/>
          <p:cNvSpPr txBox="1"/>
          <p:nvPr/>
        </p:nvSpPr>
        <p:spPr>
          <a:xfrm>
            <a:off x="6042890" y="3888060"/>
            <a:ext cx="2439588" cy="6060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2800"/>
            </a:lvl1pPr>
          </a:lstStyle>
          <a:p>
            <a:r>
              <a:rPr lang="es-ES_tradnl" sz="1969" dirty="0"/>
              <a:t> </a:t>
            </a:r>
            <a:r>
              <a:rPr lang="es-ES_tradnl" sz="1969" dirty="0" smtClean="0"/>
              <a:t>   AV</a:t>
            </a:r>
            <a:r>
              <a:rPr sz="1969" dirty="0" smtClean="0"/>
              <a:t>, </a:t>
            </a:r>
            <a:r>
              <a:rPr sz="1969" dirty="0" err="1" smtClean="0"/>
              <a:t>miodesopsias</a:t>
            </a:r>
            <a:r>
              <a:rPr lang="es-MX" sz="1969" dirty="0" smtClean="0"/>
              <a:t>,    enrojecimiento ocular</a:t>
            </a:r>
            <a:endParaRPr sz="1969" dirty="0"/>
          </a:p>
        </p:txBody>
      </p:sp>
      <p:sp>
        <p:nvSpPr>
          <p:cNvPr id="156" name="Línea"/>
          <p:cNvSpPr/>
          <p:nvPr/>
        </p:nvSpPr>
        <p:spPr>
          <a:xfrm>
            <a:off x="432252" y="3336373"/>
            <a:ext cx="7850507" cy="1"/>
          </a:xfrm>
          <a:prstGeom prst="line">
            <a:avLst/>
          </a:prstGeom>
          <a:ln w="101600">
            <a:solidFill>
              <a:srgbClr val="DC9E1F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2145" tIns="32145" rIns="32145" bIns="32145"/>
          <a:lstStyle/>
          <a:p>
            <a:endParaRPr sz="1266"/>
          </a:p>
        </p:txBody>
      </p:sp>
      <p:sp>
        <p:nvSpPr>
          <p:cNvPr id="157" name="3 días"/>
          <p:cNvSpPr txBox="1"/>
          <p:nvPr/>
        </p:nvSpPr>
        <p:spPr>
          <a:xfrm>
            <a:off x="2369602" y="2872323"/>
            <a:ext cx="637996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sz="1969"/>
              <a:t>3 días</a:t>
            </a:r>
          </a:p>
        </p:txBody>
      </p:sp>
      <p:sp>
        <p:nvSpPr>
          <p:cNvPr id="158" name="1 sem"/>
          <p:cNvSpPr txBox="1"/>
          <p:nvPr/>
        </p:nvSpPr>
        <p:spPr>
          <a:xfrm>
            <a:off x="4128245" y="2908390"/>
            <a:ext cx="565861" cy="30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800"/>
            </a:lvl1pPr>
          </a:lstStyle>
          <a:p>
            <a:r>
              <a:rPr sz="1969"/>
              <a:t>1 sem</a:t>
            </a:r>
          </a:p>
        </p:txBody>
      </p:sp>
      <p:sp>
        <p:nvSpPr>
          <p:cNvPr id="159" name="10 días"/>
          <p:cNvSpPr txBox="1"/>
          <p:nvPr/>
        </p:nvSpPr>
        <p:spPr>
          <a:xfrm>
            <a:off x="6164076" y="2908390"/>
            <a:ext cx="681277" cy="30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800"/>
            </a:lvl1pPr>
          </a:lstStyle>
          <a:p>
            <a:r>
              <a:rPr sz="1969" dirty="0" smtClean="0"/>
              <a:t>1</a:t>
            </a:r>
            <a:r>
              <a:rPr lang="es-MX" sz="1969" dirty="0"/>
              <a:t>8</a:t>
            </a:r>
            <a:r>
              <a:rPr sz="1969" dirty="0" smtClean="0"/>
              <a:t> </a:t>
            </a:r>
            <a:r>
              <a:rPr sz="1969" dirty="0"/>
              <a:t>días</a:t>
            </a:r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6149818" y="3907384"/>
            <a:ext cx="0" cy="26354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3924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 advAuto="0"/>
      <p:bldP spid="157" grpId="0" animBg="1" advAuto="0"/>
      <p:bldP spid="158" grpId="0" animBg="1" advAuto="0"/>
      <p:bldP spid="15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94900" y="1600200"/>
            <a:ext cx="6639499" cy="4525963"/>
          </a:xfrm>
        </p:spPr>
        <p:txBody>
          <a:bodyPr/>
          <a:lstStyle/>
          <a:p>
            <a:r>
              <a:rPr lang="es-ES" dirty="0" smtClean="0"/>
              <a:t>BH: normal</a:t>
            </a:r>
          </a:p>
          <a:p>
            <a:r>
              <a:rPr lang="es-ES" dirty="0" smtClean="0"/>
              <a:t>QS: normal</a:t>
            </a:r>
          </a:p>
          <a:p>
            <a:r>
              <a:rPr lang="es-ES" b="1" dirty="0" smtClean="0"/>
              <a:t>PFH: ALT - 73 (&lt;39 U)</a:t>
            </a:r>
          </a:p>
          <a:p>
            <a:r>
              <a:rPr lang="es-ES" b="1" dirty="0" smtClean="0"/>
              <a:t>EGO: proteinuria (36 mg/dl)</a:t>
            </a:r>
          </a:p>
          <a:p>
            <a:r>
              <a:rPr lang="es-ES" dirty="0" err="1" smtClean="0"/>
              <a:t>Urocultivo</a:t>
            </a:r>
            <a:r>
              <a:rPr lang="es-ES" dirty="0" smtClean="0"/>
              <a:t>: negativo</a:t>
            </a:r>
          </a:p>
          <a:p>
            <a:r>
              <a:rPr lang="es-ES" b="1" dirty="0" smtClean="0"/>
              <a:t>VSG: 55 mm/h</a:t>
            </a:r>
          </a:p>
          <a:p>
            <a:r>
              <a:rPr lang="es-ES" b="1" dirty="0" smtClean="0"/>
              <a:t>PCR: 235 mg/ dl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4412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laboratorio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 smtClean="0"/>
              <a:t>AAN: </a:t>
            </a:r>
            <a:r>
              <a:rPr lang="es-MX" b="1" dirty="0"/>
              <a:t>1:1280 patrón nuclear grumoso </a:t>
            </a:r>
          </a:p>
          <a:p>
            <a:r>
              <a:rPr lang="es-MX" b="1" dirty="0"/>
              <a:t>HLA </a:t>
            </a:r>
            <a:r>
              <a:rPr lang="es-MX" b="1" dirty="0" smtClean="0"/>
              <a:t>B-27: </a:t>
            </a:r>
            <a:r>
              <a:rPr lang="es-MX" b="1" dirty="0"/>
              <a:t>positivo</a:t>
            </a:r>
          </a:p>
          <a:p>
            <a:r>
              <a:rPr lang="es-MX" dirty="0" smtClean="0"/>
              <a:t>VDRL /FTA-ABS: negativo</a:t>
            </a:r>
          </a:p>
          <a:p>
            <a:r>
              <a:rPr lang="es-MX" dirty="0" smtClean="0"/>
              <a:t>PPD: 5 mm</a:t>
            </a:r>
          </a:p>
          <a:p>
            <a:r>
              <a:rPr lang="es-MX" dirty="0" smtClean="0"/>
              <a:t>Ac anti- CMV, HSV1 y 2: negativos</a:t>
            </a:r>
          </a:p>
          <a:p>
            <a:r>
              <a:rPr lang="es-MX" dirty="0" smtClean="0"/>
              <a:t>Ac anti- dengue (</a:t>
            </a:r>
            <a:r>
              <a:rPr lang="es-MX" dirty="0" err="1" smtClean="0"/>
              <a:t>IgM</a:t>
            </a:r>
            <a:r>
              <a:rPr lang="es-MX" dirty="0" smtClean="0"/>
              <a:t>/ </a:t>
            </a:r>
            <a:r>
              <a:rPr lang="es-MX" dirty="0" err="1" smtClean="0"/>
              <a:t>IgG</a:t>
            </a:r>
            <a:r>
              <a:rPr lang="es-MX" dirty="0" smtClean="0"/>
              <a:t>): negativos</a:t>
            </a:r>
          </a:p>
          <a:p>
            <a:r>
              <a:rPr lang="es-MX" b="1" dirty="0" smtClean="0"/>
              <a:t>Ac anti. </a:t>
            </a:r>
            <a:r>
              <a:rPr lang="es-MX" b="1" dirty="0" err="1" smtClean="0"/>
              <a:t>Chikingunya</a:t>
            </a:r>
            <a:r>
              <a:rPr lang="es-MX" b="1" dirty="0" smtClean="0"/>
              <a:t> (</a:t>
            </a:r>
            <a:r>
              <a:rPr lang="es-MX" b="1" dirty="0" err="1" smtClean="0"/>
              <a:t>IgM</a:t>
            </a:r>
            <a:r>
              <a:rPr lang="es-MX" b="1" dirty="0" smtClean="0"/>
              <a:t>/ </a:t>
            </a:r>
            <a:r>
              <a:rPr lang="es-MX" b="1" dirty="0" err="1" smtClean="0"/>
              <a:t>IgG</a:t>
            </a:r>
            <a:r>
              <a:rPr lang="es-MX" b="1" dirty="0" smtClean="0"/>
              <a:t>): positivos</a:t>
            </a:r>
          </a:p>
        </p:txBody>
      </p:sp>
    </p:spTree>
    <p:extLst>
      <p:ext uri="{BB962C8B-B14F-4D97-AF65-F5344CB8AC3E}">
        <p14:creationId xmlns:p14="http://schemas.microsoft.com/office/powerpoint/2010/main" val="2718205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61796"/>
          </a:xfrm>
        </p:spPr>
        <p:txBody>
          <a:bodyPr/>
          <a:lstStyle/>
          <a:p>
            <a:r>
              <a:rPr lang="es-ES" sz="2800" dirty="0" smtClean="0"/>
              <a:t>Diagnóstico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77825" y="983248"/>
            <a:ext cx="7007427" cy="4692394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ELISA: </a:t>
            </a:r>
            <a:r>
              <a:rPr lang="es-ES" dirty="0" err="1" smtClean="0"/>
              <a:t>IgM</a:t>
            </a:r>
            <a:r>
              <a:rPr lang="es-ES" dirty="0" smtClean="0"/>
              <a:t> / </a:t>
            </a:r>
            <a:r>
              <a:rPr lang="es-ES" dirty="0" err="1" smtClean="0"/>
              <a:t>IgG</a:t>
            </a:r>
            <a:endParaRPr lang="es-ES" dirty="0" smtClean="0"/>
          </a:p>
          <a:p>
            <a:r>
              <a:rPr lang="es-ES" dirty="0" smtClean="0"/>
              <a:t>PCR- TR</a:t>
            </a:r>
          </a:p>
          <a:p>
            <a:pPr marL="0" indent="0">
              <a:buNone/>
            </a:pPr>
            <a:endParaRPr lang="es-ES" sz="2800" dirty="0" smtClean="0"/>
          </a:p>
          <a:p>
            <a:pPr marL="0" indent="0">
              <a:buNone/>
            </a:pPr>
            <a:r>
              <a:rPr lang="es-ES" sz="2800" dirty="0" smtClean="0"/>
              <a:t>TRATAMIENTO</a:t>
            </a:r>
          </a:p>
          <a:p>
            <a:pPr marL="0" indent="0">
              <a:buNone/>
            </a:pPr>
            <a:r>
              <a:rPr lang="es-ES" dirty="0" smtClean="0"/>
              <a:t>SISTÉMICO </a:t>
            </a:r>
          </a:p>
          <a:p>
            <a:r>
              <a:rPr lang="es-ES" dirty="0" smtClean="0"/>
              <a:t>Apoyo: </a:t>
            </a:r>
            <a:r>
              <a:rPr lang="es-ES" dirty="0" err="1" smtClean="0"/>
              <a:t>AINEs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OFTÁLMICO</a:t>
            </a:r>
          </a:p>
          <a:p>
            <a:r>
              <a:rPr lang="es-ES" dirty="0" smtClean="0"/>
              <a:t>Glucocorticosteroides (tópico / sistémicos)</a:t>
            </a:r>
          </a:p>
          <a:p>
            <a:r>
              <a:rPr lang="es-ES" dirty="0" smtClean="0"/>
              <a:t>Queratitis/ Retinitis: Aciclovir (tópico / sistémico)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42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Pronóstico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467988" y="1600200"/>
            <a:ext cx="7066412" cy="4114800"/>
          </a:xfrm>
        </p:spPr>
        <p:txBody>
          <a:bodyPr/>
          <a:lstStyle/>
          <a:p>
            <a:r>
              <a:rPr lang="es-ES" dirty="0" smtClean="0"/>
              <a:t>Generalmente bueno</a:t>
            </a:r>
          </a:p>
          <a:p>
            <a:pPr lvl="1"/>
            <a:r>
              <a:rPr lang="es-ES" sz="2400" dirty="0" smtClean="0"/>
              <a:t>Ocasionalmente artritis crónica</a:t>
            </a:r>
          </a:p>
          <a:p>
            <a:pPr lvl="1"/>
            <a:r>
              <a:rPr lang="es-ES" sz="2400" dirty="0" smtClean="0"/>
              <a:t>Buena recuperación visual en la mayoría de casos</a:t>
            </a:r>
          </a:p>
          <a:p>
            <a:pPr marL="457200" lvl="1" indent="0">
              <a:buNone/>
            </a:pPr>
            <a:r>
              <a:rPr lang="es-ES" sz="2400" dirty="0"/>
              <a:t>	</a:t>
            </a:r>
            <a:r>
              <a:rPr lang="es-ES" sz="2400" dirty="0" smtClean="0"/>
              <a:t>Neuritis óptica</a:t>
            </a:r>
          </a:p>
          <a:p>
            <a:pPr lvl="1"/>
            <a:r>
              <a:rPr lang="es-ES" sz="2400" dirty="0" smtClean="0"/>
              <a:t>Debe advertirse al paciente que la uveítis puede recurrir</a:t>
            </a:r>
          </a:p>
          <a:p>
            <a:pPr lvl="1"/>
            <a:endParaRPr lang="es-ES" dirty="0"/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1946321" y="3369583"/>
            <a:ext cx="412356" cy="0"/>
          </a:xfrm>
          <a:prstGeom prst="straightConnector1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H="1">
            <a:off x="4160507" y="3402634"/>
            <a:ext cx="441394" cy="0"/>
          </a:xfrm>
          <a:prstGeom prst="straightConnector1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DISCUSIÓN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Uveítis causada por virus </a:t>
            </a:r>
            <a:r>
              <a:rPr lang="es-MX" dirty="0" err="1" smtClean="0"/>
              <a:t>chikungunya</a:t>
            </a:r>
            <a:endParaRPr lang="es-MX" dirty="0" smtClean="0"/>
          </a:p>
          <a:p>
            <a:r>
              <a:rPr lang="es-MX" dirty="0" smtClean="0"/>
              <a:t>Puede presentarse durante la fase aguda, pero más frecuentemente se observa semanas o meses después</a:t>
            </a:r>
          </a:p>
          <a:p>
            <a:endParaRPr lang="es-MX" dirty="0"/>
          </a:p>
          <a:p>
            <a:r>
              <a:rPr lang="es-MX" dirty="0" smtClean="0"/>
              <a:t>La manifestación más común es uveítis anterior granulomatosa o no granulomatosa</a:t>
            </a:r>
          </a:p>
          <a:p>
            <a:endParaRPr lang="es-MX" dirty="0"/>
          </a:p>
          <a:p>
            <a:r>
              <a:rPr lang="es-MX" dirty="0" smtClean="0"/>
              <a:t>Frecuentemente se asocia a hipertensión ocular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84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dISCUSIÓN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s-MX" dirty="0" smtClean="0"/>
              <a:t>Se considera que las manifestaciones oculares tempranas son 2as a infección directa 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Las tardías pueden ser consecuencia de una respuesta inmune 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Usualmente </a:t>
            </a:r>
            <a:r>
              <a:rPr lang="es-MX" dirty="0" err="1" smtClean="0"/>
              <a:t>autolimitada</a:t>
            </a:r>
            <a:r>
              <a:rPr lang="es-MX" dirty="0" smtClean="0"/>
              <a:t> que responde a corticosteroides a las 6-12 semanas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Las recurrencias a veces requieren de tratamiento inmunosupresor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185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69" r="4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77000" y="5943600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Aedes</a:t>
            </a:r>
            <a:r>
              <a:rPr lang="en-US" sz="2400" b="1" i="1" dirty="0"/>
              <a:t> </a:t>
            </a:r>
            <a:r>
              <a:rPr lang="en-US" sz="2400" b="1" i="1" dirty="0" err="1"/>
              <a:t>albopictus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6970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Historia Epidemiológica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_tradnl" dirty="0"/>
              <a:t>1952. El virus de Chikungunya se </a:t>
            </a:r>
            <a:r>
              <a:rPr lang="es-ES_tradnl" dirty="0" smtClean="0"/>
              <a:t>aisló </a:t>
            </a:r>
            <a:r>
              <a:rPr lang="es-ES_tradnl" dirty="0"/>
              <a:t>por primera vez al ocurrir una epidemia en Tanzania. </a:t>
            </a:r>
            <a:endParaRPr lang="es-ES_tradnl" dirty="0" smtClean="0">
              <a:effectLst/>
            </a:endParaRPr>
          </a:p>
          <a:p>
            <a:r>
              <a:rPr lang="es-ES_tradnl" u="sng" dirty="0" smtClean="0"/>
              <a:t>2004</a:t>
            </a:r>
            <a:r>
              <a:rPr lang="es-ES_tradnl" dirty="0"/>
              <a:t>. Un brote que se originó en Kenia y se diseminó a las Islas del </a:t>
            </a:r>
            <a:r>
              <a:rPr lang="es-ES_tradnl" dirty="0" smtClean="0"/>
              <a:t>Océano Índico. </a:t>
            </a:r>
            <a:endParaRPr lang="es-ES_tradnl" dirty="0" smtClean="0">
              <a:effectLst/>
            </a:endParaRPr>
          </a:p>
          <a:p>
            <a:r>
              <a:rPr lang="es-ES_tradnl" u="sng" dirty="0" smtClean="0"/>
              <a:t>2006</a:t>
            </a:r>
            <a:r>
              <a:rPr lang="es-ES_tradnl" dirty="0"/>
              <a:t>. La epidemia se propagó hacia la India. </a:t>
            </a:r>
            <a:endParaRPr lang="es-ES_tradnl" dirty="0" smtClean="0">
              <a:effectLst/>
            </a:endParaRPr>
          </a:p>
          <a:p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101295" y="569668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>
                <a:solidFill>
                  <a:srgbClr val="222222"/>
                </a:solidFill>
                <a:latin typeface="Arial" charset="0"/>
              </a:rPr>
              <a:t>SINAVE/DGE/SALUD 2014</a:t>
            </a:r>
            <a:endParaRPr lang="es-ES_tradnl" sz="900" dirty="0">
              <a:solidFill>
                <a:srgbClr val="222222"/>
              </a:solidFill>
              <a:latin typeface="Arial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03364" y="4902501"/>
            <a:ext cx="515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Con la colaboración del Dr. Alan Baltazar Treviño</a:t>
            </a:r>
          </a:p>
          <a:p>
            <a:pPr algn="r"/>
            <a:r>
              <a:rPr lang="es-MX" dirty="0" smtClean="0"/>
              <a:t>R4, Clínica de Enfermedades Inflamatorias Oculares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50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Historia Epidemiológica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_tradnl" u="sng" dirty="0" smtClean="0"/>
              <a:t>2007</a:t>
            </a:r>
            <a:r>
              <a:rPr lang="es-ES_tradnl" dirty="0" smtClean="0"/>
              <a:t>. Diseminación </a:t>
            </a:r>
            <a:r>
              <a:rPr lang="es-ES_tradnl" u="sng" dirty="0" smtClean="0"/>
              <a:t>autóctona</a:t>
            </a:r>
            <a:r>
              <a:rPr lang="es-ES_tradnl" dirty="0" smtClean="0"/>
              <a:t> en el norte de Italia. </a:t>
            </a:r>
            <a:endParaRPr lang="es-ES_tradnl" dirty="0" smtClean="0">
              <a:effectLst/>
            </a:endParaRPr>
          </a:p>
          <a:p>
            <a:r>
              <a:rPr lang="es-ES_tradnl" u="sng" dirty="0" smtClean="0"/>
              <a:t>2010</a:t>
            </a:r>
            <a:r>
              <a:rPr lang="es-ES_tradnl" dirty="0" smtClean="0"/>
              <a:t>. Se identifican casos en Taiwán, Francia y Estados Unidos (i</a:t>
            </a:r>
            <a:r>
              <a:rPr lang="es-ES_tradnl" u="sng" dirty="0" smtClean="0"/>
              <a:t>mportados</a:t>
            </a:r>
            <a:r>
              <a:rPr lang="es-ES_tradnl" dirty="0" smtClean="0"/>
              <a:t>). </a:t>
            </a:r>
            <a:endParaRPr lang="es-ES_tradnl" dirty="0" smtClean="0">
              <a:effectLst/>
            </a:endParaRPr>
          </a:p>
          <a:p>
            <a:r>
              <a:rPr lang="es-ES_tradnl" u="sng" dirty="0" smtClean="0"/>
              <a:t>2013</a:t>
            </a:r>
            <a:r>
              <a:rPr lang="es-ES_tradnl" dirty="0" smtClean="0"/>
              <a:t>. El 6 de diciembre del 2013 la OPS/OMS notificó la confirmación de los dos primeros casos de transmisión </a:t>
            </a:r>
            <a:r>
              <a:rPr lang="es-ES_tradnl" u="sng" dirty="0" smtClean="0"/>
              <a:t>autóctona</a:t>
            </a:r>
            <a:r>
              <a:rPr lang="es-ES_tradnl" dirty="0" smtClean="0"/>
              <a:t> en América (Isla de Saint Martin). </a:t>
            </a:r>
          </a:p>
          <a:p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101295" y="569668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charset="0"/>
              </a:rPr>
              <a:t>SINAVE/DGE/SALUD 2014</a:t>
            </a:r>
          </a:p>
        </p:txBody>
      </p:sp>
    </p:spTree>
    <p:extLst>
      <p:ext uri="{BB962C8B-B14F-4D97-AF65-F5344CB8AC3E}">
        <p14:creationId xmlns:p14="http://schemas.microsoft.com/office/powerpoint/2010/main" val="34962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Historia Epidemiológica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>
                <a:effectLst/>
              </a:rPr>
              <a:t>México, caso confirmado (PCR,INDRE), 28 de Mayo </a:t>
            </a:r>
            <a:r>
              <a:rPr lang="es-ES_tradnl" u="sng" dirty="0" smtClean="0">
                <a:effectLst/>
              </a:rPr>
              <a:t>2014</a:t>
            </a:r>
            <a:r>
              <a:rPr lang="es-ES_tradnl" dirty="0" smtClean="0">
                <a:effectLst/>
              </a:rPr>
              <a:t>, mujer 39 años que viajo a islas Santo Tomás, San Martín y San </a:t>
            </a:r>
            <a:r>
              <a:rPr lang="es-ES_tradnl" dirty="0" err="1" smtClean="0">
                <a:effectLst/>
              </a:rPr>
              <a:t>Kitts</a:t>
            </a:r>
            <a:r>
              <a:rPr lang="es-ES_tradnl" dirty="0" smtClean="0">
                <a:effectLst/>
              </a:rPr>
              <a:t>. Es el primer caso </a:t>
            </a:r>
            <a:r>
              <a:rPr lang="es-ES_tradnl" u="sng" dirty="0" smtClean="0"/>
              <a:t>importado</a:t>
            </a:r>
            <a:r>
              <a:rPr lang="es-ES_tradnl" dirty="0" smtClean="0"/>
              <a:t> </a:t>
            </a:r>
            <a:r>
              <a:rPr lang="es-ES_tradnl" dirty="0" smtClean="0">
                <a:effectLst/>
              </a:rPr>
              <a:t>en México.</a:t>
            </a:r>
          </a:p>
          <a:p>
            <a:r>
              <a:rPr lang="es-ES_tradnl" dirty="0" smtClean="0">
                <a:effectLst/>
              </a:rPr>
              <a:t>México, el primer caso confirmado </a:t>
            </a:r>
            <a:r>
              <a:rPr lang="es-ES_tradnl" u="sng" dirty="0" smtClean="0">
                <a:effectLst/>
              </a:rPr>
              <a:t>autóctono</a:t>
            </a:r>
            <a:r>
              <a:rPr lang="es-ES_tradnl" dirty="0" smtClean="0">
                <a:effectLst/>
              </a:rPr>
              <a:t> en </a:t>
            </a:r>
            <a:r>
              <a:rPr lang="es-ES_tradnl" dirty="0" smtClean="0"/>
              <a:t>Septiembre </a:t>
            </a:r>
            <a:r>
              <a:rPr lang="es-ES_tradnl" u="sng" dirty="0" smtClean="0"/>
              <a:t>2014</a:t>
            </a:r>
            <a:r>
              <a:rPr lang="es-ES_tradnl" dirty="0" smtClean="0">
                <a:effectLst/>
              </a:rPr>
              <a:t>.</a:t>
            </a:r>
          </a:p>
          <a:p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0" y="5519524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>
                <a:latin typeface="Arial" charset="0"/>
              </a:rPr>
              <a:t>Rivera-Ávila, Roberto Carlos. "Fiebre </a:t>
            </a:r>
            <a:r>
              <a:rPr lang="es-ES_tradnl" sz="900" dirty="0" err="1">
                <a:latin typeface="Arial" charset="0"/>
              </a:rPr>
              <a:t>chikungunya</a:t>
            </a:r>
            <a:r>
              <a:rPr lang="es-ES_tradnl" sz="900" dirty="0">
                <a:latin typeface="Arial" charset="0"/>
              </a:rPr>
              <a:t> en México: caso confirmado y apuntes para la respuesta epidemiológica." </a:t>
            </a:r>
            <a:r>
              <a:rPr lang="es-ES_tradnl" sz="900" i="1" dirty="0">
                <a:latin typeface="Arial" charset="0"/>
              </a:rPr>
              <a:t>salud pública de </a:t>
            </a:r>
            <a:r>
              <a:rPr lang="es-ES_tradnl" sz="900" i="1" dirty="0" err="1">
                <a:latin typeface="Arial" charset="0"/>
              </a:rPr>
              <a:t>méxico</a:t>
            </a:r>
            <a:r>
              <a:rPr lang="es-ES_tradnl" sz="900" dirty="0">
                <a:latin typeface="Arial" charset="0"/>
              </a:rPr>
              <a:t> 56.4 (2014): 402-404</a:t>
            </a:r>
            <a:r>
              <a:rPr lang="es-ES_tradnl" sz="900" dirty="0">
                <a:solidFill>
                  <a:srgbClr val="222222"/>
                </a:solidFill>
                <a:latin typeface="Arial" charset="0"/>
              </a:rPr>
              <a:t>.</a:t>
            </a:r>
          </a:p>
          <a:p>
            <a:r>
              <a:rPr lang="es-ES_tradnl" sz="900" dirty="0">
                <a:latin typeface="Arial" charset="0"/>
              </a:rPr>
              <a:t>SINAVE/DGE/SALUD 2014</a:t>
            </a:r>
          </a:p>
          <a:p>
            <a:r>
              <a:rPr lang="es-ES_tradnl" sz="900" dirty="0"/>
              <a:t>Manual de reporte epidemiológico para Enfermedades Transmitidas por Vectores 2017.</a:t>
            </a:r>
            <a:endParaRPr lang="es-ES_tradnl" sz="900" dirty="0">
              <a:solidFill>
                <a:srgbClr val="22222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México 2014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08" y="854202"/>
            <a:ext cx="3552092" cy="5146548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sz="half" idx="4294967295"/>
          </p:nvPr>
        </p:nvSpPr>
        <p:spPr>
          <a:xfrm>
            <a:off x="685800" y="2125266"/>
            <a:ext cx="4677508" cy="3263504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/>
              <a:t>Casos confirmados: </a:t>
            </a:r>
            <a:r>
              <a:rPr lang="es-ES_tradnl" u="sng" dirty="0" smtClean="0"/>
              <a:t>155</a:t>
            </a:r>
            <a:r>
              <a:rPr lang="es-ES_tradnl" dirty="0" smtClean="0"/>
              <a:t> casos.</a:t>
            </a:r>
          </a:p>
          <a:p>
            <a:r>
              <a:rPr lang="es-ES_tradnl" dirty="0" smtClean="0"/>
              <a:t>Masculino: 72 casos, femenino: 83.</a:t>
            </a:r>
          </a:p>
          <a:p>
            <a:r>
              <a:rPr lang="es-ES_tradnl" u="sng" dirty="0" smtClean="0"/>
              <a:t>Chiapas</a:t>
            </a:r>
            <a:r>
              <a:rPr lang="es-ES_tradnl" dirty="0" smtClean="0"/>
              <a:t> el estado de mayor incidencia (135 casos), 87% de los casos totales.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101295" y="569668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charset="0"/>
              </a:rPr>
              <a:t>SINAVE/DGE/SALUD 2014</a:t>
            </a:r>
          </a:p>
        </p:txBody>
      </p:sp>
    </p:spTree>
    <p:extLst>
      <p:ext uri="{BB962C8B-B14F-4D97-AF65-F5344CB8AC3E}">
        <p14:creationId xmlns:p14="http://schemas.microsoft.com/office/powerpoint/2010/main" val="224378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México 2015</a:t>
            </a:r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39" y="857250"/>
            <a:ext cx="4053005" cy="51435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4294967295"/>
          </p:nvPr>
        </p:nvSpPr>
        <p:spPr>
          <a:xfrm>
            <a:off x="628650" y="2050622"/>
            <a:ext cx="4312627" cy="32635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_tradnl" dirty="0" smtClean="0"/>
              <a:t>Casos confirmados: </a:t>
            </a:r>
            <a:r>
              <a:rPr lang="es-ES_tradnl" u="sng" dirty="0" smtClean="0"/>
              <a:t>11,577</a:t>
            </a:r>
            <a:r>
              <a:rPr lang="es-ES_tradnl" dirty="0" smtClean="0"/>
              <a:t> casos.</a:t>
            </a:r>
          </a:p>
          <a:p>
            <a:r>
              <a:rPr lang="es-ES_tradnl" dirty="0" smtClean="0"/>
              <a:t>Masculino: 4,053 casos, femenino: 7,524.</a:t>
            </a:r>
          </a:p>
          <a:p>
            <a:r>
              <a:rPr lang="es-ES_tradnl" dirty="0" smtClean="0"/>
              <a:t>Veracruz el estado de mayor incidencia (2000 casos), seguido por: Yucatán, Michoacán, Guerrero y Oaxaca.</a:t>
            </a:r>
          </a:p>
          <a:p>
            <a:pPr algn="just"/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101295" y="569668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charset="0"/>
              </a:rPr>
              <a:t>SINAVE/DGE/SALUD 2015</a:t>
            </a:r>
          </a:p>
        </p:txBody>
      </p:sp>
    </p:spTree>
    <p:extLst>
      <p:ext uri="{BB962C8B-B14F-4D97-AF65-F5344CB8AC3E}">
        <p14:creationId xmlns:p14="http://schemas.microsoft.com/office/powerpoint/2010/main" val="10209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México 2016</a:t>
            </a:r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0" y="857250"/>
            <a:ext cx="4575710" cy="51435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4294967295"/>
          </p:nvPr>
        </p:nvSpPr>
        <p:spPr>
          <a:xfrm>
            <a:off x="609600" y="1641513"/>
            <a:ext cx="3812931" cy="367038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_tradnl" dirty="0" smtClean="0"/>
              <a:t>Casos confirmados: 757 casos.</a:t>
            </a:r>
          </a:p>
          <a:p>
            <a:r>
              <a:rPr lang="es-ES_tradnl" dirty="0" smtClean="0"/>
              <a:t>Masculino: 265 casos, femenino: 492.</a:t>
            </a:r>
          </a:p>
          <a:p>
            <a:r>
              <a:rPr lang="es-ES_tradnl" dirty="0" smtClean="0"/>
              <a:t>B.C.S. el estado de mayor incidencia (210 casos), seguido por: Veracruz, Tamaulipas, Sinaloa, Nayarit.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101295" y="569668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charset="0"/>
              </a:rPr>
              <a:t>SINAVE/DGE/SALUD 2016</a:t>
            </a:r>
          </a:p>
        </p:txBody>
      </p:sp>
    </p:spTree>
    <p:extLst>
      <p:ext uri="{BB962C8B-B14F-4D97-AF65-F5344CB8AC3E}">
        <p14:creationId xmlns:p14="http://schemas.microsoft.com/office/powerpoint/2010/main" val="40435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México 2017</a:t>
            </a:r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89" y="857250"/>
            <a:ext cx="4336811" cy="51435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4294967295"/>
          </p:nvPr>
        </p:nvSpPr>
        <p:spPr>
          <a:xfrm>
            <a:off x="506776" y="1674564"/>
            <a:ext cx="4065224" cy="3613185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/>
              <a:t>Casos confirmados: 61 casos.</a:t>
            </a:r>
          </a:p>
          <a:p>
            <a:r>
              <a:rPr lang="es-ES_tradnl" dirty="0" smtClean="0"/>
              <a:t>Masculino: 18 casos, femenino: 43.</a:t>
            </a:r>
          </a:p>
          <a:p>
            <a:r>
              <a:rPr lang="es-ES_tradnl" dirty="0" smtClean="0"/>
              <a:t>Jalisco el estado de mayor incidencia (12 casos), seguido por: Quintana Roo, Sinaloa.</a:t>
            </a:r>
          </a:p>
          <a:p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101295" y="569668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charset="0"/>
              </a:rPr>
              <a:t>SINAVE/DGE/SALUD 2017</a:t>
            </a:r>
          </a:p>
        </p:txBody>
      </p:sp>
    </p:spTree>
    <p:extLst>
      <p:ext uri="{BB962C8B-B14F-4D97-AF65-F5344CB8AC3E}">
        <p14:creationId xmlns:p14="http://schemas.microsoft.com/office/powerpoint/2010/main" val="7754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México 2018</a:t>
            </a:r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62" y="857251"/>
            <a:ext cx="4756639" cy="5130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4294967295"/>
          </p:nvPr>
        </p:nvSpPr>
        <p:spPr>
          <a:xfrm>
            <a:off x="628651" y="2125266"/>
            <a:ext cx="3644411" cy="32635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_tradnl" dirty="0" smtClean="0"/>
              <a:t>Casos confirmados: 39 casos.</a:t>
            </a:r>
          </a:p>
          <a:p>
            <a:r>
              <a:rPr lang="es-ES_tradnl" dirty="0" smtClean="0"/>
              <a:t>Masculino: 18 casos, femenino: 21.</a:t>
            </a:r>
          </a:p>
          <a:p>
            <a:r>
              <a:rPr lang="es-ES_tradnl" dirty="0" smtClean="0"/>
              <a:t>Sinaloa el estado de mayor incidencia (13 casos), seguido por Chiapas.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101295" y="569668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charset="0"/>
              </a:rPr>
              <a:t>SINAVE/DGE/SALUD 2018</a:t>
            </a:r>
          </a:p>
        </p:txBody>
      </p:sp>
    </p:spTree>
    <p:extLst>
      <p:ext uri="{BB962C8B-B14F-4D97-AF65-F5344CB8AC3E}">
        <p14:creationId xmlns:p14="http://schemas.microsoft.com/office/powerpoint/2010/main" val="19834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15" y="857250"/>
            <a:ext cx="4723086" cy="51435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4294967295"/>
          </p:nvPr>
        </p:nvSpPr>
        <p:spPr>
          <a:xfrm>
            <a:off x="628650" y="2468166"/>
            <a:ext cx="3569677" cy="3263504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/>
              <a:t>Casos confirmados: 2 casos.</a:t>
            </a:r>
          </a:p>
          <a:p>
            <a:r>
              <a:rPr lang="es-ES_tradnl" dirty="0" smtClean="0"/>
              <a:t>Masculino: 1 casos, femenino: 1.</a:t>
            </a:r>
          </a:p>
          <a:p>
            <a:r>
              <a:rPr lang="es-ES_tradnl" dirty="0" smtClean="0"/>
              <a:t>1 Morelos y 1 Durango.</a:t>
            </a:r>
          </a:p>
          <a:p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3626827" cy="994172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México 2019, </a:t>
            </a:r>
            <a:r>
              <a:rPr lang="es-ES_tradnl" sz="2400" dirty="0"/>
              <a:t>hasta la semana 26 (08 Julio 2019)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1295" y="5696683"/>
            <a:ext cx="1595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charset="0"/>
              </a:rPr>
              <a:t>SINAVE/DGE/SALUD 2019</a:t>
            </a:r>
          </a:p>
        </p:txBody>
      </p:sp>
    </p:spTree>
    <p:extLst>
      <p:ext uri="{BB962C8B-B14F-4D97-AF65-F5344CB8AC3E}">
        <p14:creationId xmlns:p14="http://schemas.microsoft.com/office/powerpoint/2010/main" val="39982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México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4294967295"/>
          </p:nvPr>
        </p:nvSpPr>
        <p:spPr>
          <a:xfrm>
            <a:off x="628650" y="1609524"/>
            <a:ext cx="3886200" cy="3263504"/>
          </a:xfrm>
          <a:prstGeom prst="rect">
            <a:avLst/>
          </a:prstGeom>
        </p:spPr>
        <p:txBody>
          <a:bodyPr/>
          <a:lstStyle/>
          <a:p>
            <a:r>
              <a:rPr lang="es-ES_tradnl" dirty="0"/>
              <a:t>Casos </a:t>
            </a:r>
            <a:r>
              <a:rPr lang="es-ES_tradnl" dirty="0" smtClean="0"/>
              <a:t>confirmados totales: 12,591 </a:t>
            </a:r>
            <a:r>
              <a:rPr lang="es-ES_tradnl" dirty="0"/>
              <a:t>casos.</a:t>
            </a:r>
          </a:p>
          <a:p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101294" y="5696683"/>
            <a:ext cx="13067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solidFill>
                  <a:srgbClr val="222222"/>
                </a:solidFill>
                <a:latin typeface="Arial" charset="0"/>
              </a:rPr>
              <a:t>SINAVE/DGE/SALUD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7" y="2635197"/>
            <a:ext cx="5582861" cy="29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2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8191" y="98151"/>
            <a:ext cx="8007619" cy="6661699"/>
            <a:chOff x="685800" y="118216"/>
            <a:chExt cx="8007619" cy="66616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3494201"/>
              <a:ext cx="8007619" cy="3285714"/>
            </a:xfrm>
            <a:prstGeom prst="rect">
              <a:avLst/>
            </a:prstGeom>
          </p:spPr>
        </p:pic>
        <p:pic>
          <p:nvPicPr>
            <p:cNvPr id="2050" name="Picture 2" descr="http://elifesciences.org/content/elife/4/e08347/F6.large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649" y="118216"/>
              <a:ext cx="8004770" cy="32845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819400" y="2971800"/>
            <a:ext cx="383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</a:rPr>
              <a:t>Distribución</a:t>
            </a:r>
            <a:r>
              <a:rPr lang="en-US" b="1" i="1" dirty="0" smtClean="0">
                <a:solidFill>
                  <a:schemeClr val="bg1"/>
                </a:solidFill>
              </a:rPr>
              <a:t> global de </a:t>
            </a:r>
            <a:r>
              <a:rPr lang="en-US" b="1" i="1" dirty="0" err="1">
                <a:solidFill>
                  <a:schemeClr val="bg1"/>
                </a:solidFill>
              </a:rPr>
              <a:t>Aedes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albopictus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5366" y="6319176"/>
            <a:ext cx="354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000000"/>
                </a:solidFill>
              </a:rPr>
              <a:t>Distribución</a:t>
            </a:r>
            <a:r>
              <a:rPr lang="en-US" b="1" i="1" dirty="0" smtClean="0">
                <a:solidFill>
                  <a:srgbClr val="000000"/>
                </a:solidFill>
              </a:rPr>
              <a:t> global de </a:t>
            </a:r>
            <a:r>
              <a:rPr lang="en-US" b="1" i="1" dirty="0" err="1" smtClean="0">
                <a:solidFill>
                  <a:srgbClr val="000000"/>
                </a:solidFill>
              </a:rPr>
              <a:t>Aedes</a:t>
            </a:r>
            <a:r>
              <a:rPr lang="en-US" b="1" i="1" dirty="0" smtClean="0">
                <a:solidFill>
                  <a:srgbClr val="000000"/>
                </a:solidFill>
              </a:rPr>
              <a:t> </a:t>
            </a:r>
            <a:r>
              <a:rPr lang="en-US" b="1" i="1" dirty="0" err="1">
                <a:solidFill>
                  <a:srgbClr val="000000"/>
                </a:solidFill>
              </a:rPr>
              <a:t>aegypti</a:t>
            </a:r>
            <a:endParaRPr lang="en-US" b="1" i="1" dirty="0">
              <a:solidFill>
                <a:srgbClr val="000000"/>
              </a:solidFill>
            </a:endParaRPr>
          </a:p>
        </p:txBody>
      </p:sp>
      <p:pic>
        <p:nvPicPr>
          <p:cNvPr id="2052" name="Picture 4" descr="http://fmel.ifas.ufl.edu/images/Aeaa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r="45600" b="11157"/>
          <a:stretch/>
        </p:blipFill>
        <p:spPr bwMode="auto">
          <a:xfrm>
            <a:off x="5768932" y="5104266"/>
            <a:ext cx="1143000" cy="1146383"/>
          </a:xfrm>
          <a:prstGeom prst="rect">
            <a:avLst/>
          </a:prstGeom>
          <a:ln w="19050"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mel.ifas.ufl.edu/images/Aeaa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r="4000" b="22230"/>
          <a:stretch/>
        </p:blipFill>
        <p:spPr bwMode="auto">
          <a:xfrm>
            <a:off x="5791200" y="1736649"/>
            <a:ext cx="1098464" cy="1143000"/>
          </a:xfrm>
          <a:prstGeom prst="rect">
            <a:avLst/>
          </a:prstGeom>
          <a:ln w="19050"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2"/>
          <a:stretch/>
        </p:blipFill>
        <p:spPr>
          <a:xfrm rot="5400000">
            <a:off x="1844970" y="-62396"/>
            <a:ext cx="5773550" cy="6599103"/>
          </a:xfrm>
        </p:spPr>
      </p:pic>
      <p:sp>
        <p:nvSpPr>
          <p:cNvPr id="2" name="CuadroTexto 1"/>
          <p:cNvSpPr txBox="1"/>
          <p:nvPr/>
        </p:nvSpPr>
        <p:spPr>
          <a:xfrm>
            <a:off x="5717754" y="6378766"/>
            <a:ext cx="256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Julio 12, 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46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Chikungunya</a:t>
            </a:r>
            <a:r>
              <a:rPr lang="es-ES" dirty="0" smtClean="0"/>
              <a:t> : “</a:t>
            </a:r>
            <a:r>
              <a:rPr lang="es-ES" cap="none" dirty="0" smtClean="0"/>
              <a:t>caminar agachado</a:t>
            </a:r>
            <a:r>
              <a:rPr lang="es-ES" dirty="0" smtClean="0"/>
              <a:t>”*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/>
              <a:t>Virus RNA de una cadena</a:t>
            </a:r>
          </a:p>
          <a:p>
            <a:r>
              <a:rPr lang="es-ES" dirty="0" smtClean="0"/>
              <a:t>Género </a:t>
            </a:r>
            <a:r>
              <a:rPr lang="es-ES" dirty="0" err="1" smtClean="0"/>
              <a:t>alphavirus</a:t>
            </a:r>
            <a:r>
              <a:rPr lang="es-ES" dirty="0" smtClean="0"/>
              <a:t>, familia </a:t>
            </a:r>
            <a:r>
              <a:rPr lang="es-ES" i="1" dirty="0" err="1" smtClean="0"/>
              <a:t>Togaviridae</a:t>
            </a:r>
            <a:endParaRPr lang="es-ES" i="1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882" y="2737114"/>
            <a:ext cx="3581400" cy="2159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46277" y="5208302"/>
            <a:ext cx="168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/>
              <a:t>* </a:t>
            </a:r>
            <a:r>
              <a:rPr lang="es-ES" dirty="0" err="1" smtClean="0"/>
              <a:t>Makonde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47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" y="0"/>
            <a:ext cx="6426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58988" y="3642338"/>
            <a:ext cx="3389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Lato"/>
              </a:rPr>
              <a:t>1953</a:t>
            </a:r>
            <a:r>
              <a:rPr lang="en-US" sz="2000" b="1" i="1" dirty="0">
                <a:solidFill>
                  <a:schemeClr val="tx2"/>
                </a:solidFill>
                <a:latin typeface="Lato"/>
              </a:rPr>
              <a:t>, </a:t>
            </a:r>
            <a:r>
              <a:rPr lang="en-US" sz="2000" b="1" i="1" dirty="0" smtClean="0">
                <a:solidFill>
                  <a:schemeClr val="tx2"/>
                </a:solidFill>
                <a:latin typeface="Lato"/>
              </a:rPr>
              <a:t> Africa oriental</a:t>
            </a:r>
            <a:endParaRPr lang="en-US" sz="2000" b="1" i="1" dirty="0">
              <a:solidFill>
                <a:schemeClr val="tx2"/>
              </a:solidFill>
              <a:latin typeface="Lato"/>
            </a:endParaRPr>
          </a:p>
          <a:p>
            <a:r>
              <a:rPr lang="en-US" b="1" i="1" dirty="0">
                <a:solidFill>
                  <a:schemeClr val="tx2"/>
                </a:solidFill>
                <a:latin typeface="Lato"/>
              </a:rPr>
              <a:t>     Tanzania</a:t>
            </a:r>
          </a:p>
          <a:p>
            <a:r>
              <a:rPr lang="en-US" b="1" i="1" dirty="0">
                <a:solidFill>
                  <a:schemeClr val="tx2"/>
                </a:solidFill>
                <a:latin typeface="Lato"/>
              </a:rPr>
              <a:t>     Mozambique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031509" y="4134653"/>
            <a:ext cx="607291" cy="63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031509" y="4419600"/>
            <a:ext cx="658092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8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-633" r="-467"/>
          <a:stretch/>
        </p:blipFill>
        <p:spPr>
          <a:xfrm>
            <a:off x="-1532" y="626926"/>
            <a:ext cx="9129817" cy="5079702"/>
          </a:xfrm>
        </p:spPr>
      </p:pic>
      <p:cxnSp>
        <p:nvCxnSpPr>
          <p:cNvPr id="6" name="Conector recto de flecha 5"/>
          <p:cNvCxnSpPr/>
          <p:nvPr/>
        </p:nvCxnSpPr>
        <p:spPr>
          <a:xfrm flipH="1">
            <a:off x="5530613" y="3729402"/>
            <a:ext cx="257238" cy="80375"/>
          </a:xfrm>
          <a:prstGeom prst="straightConnector1">
            <a:avLst/>
          </a:prstGeom>
          <a:ln w="28575" cmpd="sng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169333" y="719668"/>
            <a:ext cx="883355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0000"/>
                </a:solidFill>
              </a:rPr>
              <a:t>		Distribución global del virus </a:t>
            </a:r>
            <a:r>
              <a:rPr lang="es-ES" sz="2800" dirty="0" err="1" smtClean="0">
                <a:solidFill>
                  <a:srgbClr val="000000"/>
                </a:solidFill>
              </a:rPr>
              <a:t>Chikungunya</a:t>
            </a:r>
            <a:r>
              <a:rPr lang="es-ES" sz="2800" dirty="0" smtClean="0">
                <a:solidFill>
                  <a:srgbClr val="000000"/>
                </a:solidFill>
              </a:rPr>
              <a:t>*  </a:t>
            </a:r>
            <a:endParaRPr lang="es-ES" sz="2800" dirty="0">
              <a:solidFill>
                <a:srgbClr val="00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13514" y="5334002"/>
            <a:ext cx="278937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solidFill>
                  <a:srgbClr val="000000"/>
                </a:solidFill>
              </a:rPr>
              <a:t>* Hasta Diciembre, 2014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0556" y="3588292"/>
            <a:ext cx="2286000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0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4"/>
          </p:nvPr>
        </p:nvSpPr>
        <p:spPr>
          <a:xfrm>
            <a:off x="4800600" y="2211050"/>
            <a:ext cx="3733800" cy="4114800"/>
          </a:xfrm>
        </p:spPr>
        <p:txBody>
          <a:bodyPr>
            <a:normAutofit/>
          </a:bodyPr>
          <a:lstStyle/>
          <a:p>
            <a:r>
              <a:rPr lang="es-ES" dirty="0" smtClean="0"/>
              <a:t>Edema articulaciones pequeñas</a:t>
            </a:r>
          </a:p>
          <a:p>
            <a:r>
              <a:rPr lang="es-ES" dirty="0" smtClean="0"/>
              <a:t>Sangrado (nariz/ encías)</a:t>
            </a:r>
            <a:endParaRPr lang="es-ES" dirty="0"/>
          </a:p>
          <a:p>
            <a:pPr marL="0" indent="0">
              <a:buNone/>
            </a:pPr>
            <a:r>
              <a:rPr lang="es-ES" dirty="0" smtClean="0"/>
              <a:t>En algunos pacientes</a:t>
            </a:r>
          </a:p>
          <a:p>
            <a:r>
              <a:rPr lang="es-ES" dirty="0" smtClean="0"/>
              <a:t>Transmisión materna</a:t>
            </a:r>
            <a:endParaRPr lang="es-ES" dirty="0"/>
          </a:p>
          <a:p>
            <a:r>
              <a:rPr lang="es-ES" dirty="0" smtClean="0"/>
              <a:t>Signos neurológicos*</a:t>
            </a:r>
          </a:p>
          <a:p>
            <a:r>
              <a:rPr lang="es-ES" dirty="0" smtClean="0"/>
              <a:t>Falla </a:t>
            </a:r>
            <a:r>
              <a:rPr lang="es-ES" dirty="0" err="1" smtClean="0"/>
              <a:t>multiorgánica</a:t>
            </a:r>
            <a:endParaRPr lang="es-ES" dirty="0" smtClean="0"/>
          </a:p>
        </p:txBody>
      </p:sp>
      <p:sp>
        <p:nvSpPr>
          <p:cNvPr id="5" name="Marcador de contenido 5"/>
          <p:cNvSpPr>
            <a:spLocks noGrp="1"/>
          </p:cNvSpPr>
          <p:nvPr>
            <p:ph sz="quarter" idx="13"/>
          </p:nvPr>
        </p:nvSpPr>
        <p:spPr>
          <a:xfrm>
            <a:off x="609600" y="2146750"/>
            <a:ext cx="3733800" cy="4114800"/>
          </a:xfrm>
        </p:spPr>
        <p:txBody>
          <a:bodyPr>
            <a:normAutofit/>
          </a:bodyPr>
          <a:lstStyle/>
          <a:p>
            <a:r>
              <a:rPr lang="es-ES" dirty="0" err="1" smtClean="0"/>
              <a:t>Poliartralgia</a:t>
            </a:r>
            <a:r>
              <a:rPr lang="es-ES" dirty="0" smtClean="0"/>
              <a:t> muy dolorosa e incapacitante</a:t>
            </a:r>
            <a:endParaRPr lang="es-ES" dirty="0"/>
          </a:p>
          <a:p>
            <a:r>
              <a:rPr lang="es-ES" dirty="0" smtClean="0"/>
              <a:t>Dolor de espalda</a:t>
            </a:r>
            <a:endParaRPr lang="es-ES" dirty="0"/>
          </a:p>
          <a:p>
            <a:r>
              <a:rPr lang="es-ES" dirty="0" smtClean="0"/>
              <a:t>Fiebre aguda</a:t>
            </a:r>
          </a:p>
          <a:p>
            <a:r>
              <a:rPr lang="es-ES" dirty="0" smtClean="0"/>
              <a:t>Cefalea</a:t>
            </a:r>
          </a:p>
          <a:p>
            <a:r>
              <a:rPr lang="es-ES" dirty="0" smtClean="0"/>
              <a:t>Mialgias</a:t>
            </a:r>
          </a:p>
          <a:p>
            <a:r>
              <a:rPr lang="es-ES" dirty="0" err="1" smtClean="0"/>
              <a:t>Rash</a:t>
            </a:r>
            <a:r>
              <a:rPr lang="es-ES" dirty="0" smtClean="0"/>
              <a:t> maculo- </a:t>
            </a:r>
            <a:r>
              <a:rPr lang="es-ES" dirty="0" err="1" smtClean="0"/>
              <a:t>papular</a:t>
            </a:r>
            <a:r>
              <a:rPr lang="es-ES" dirty="0" smtClean="0"/>
              <a:t> difuso</a:t>
            </a:r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4249" r="24249"/>
          <a:stretch/>
        </p:blipFill>
        <p:spPr>
          <a:xfrm>
            <a:off x="3085514" y="126183"/>
            <a:ext cx="1914546" cy="2109908"/>
          </a:xfrm>
        </p:spPr>
      </p:pic>
      <p:sp>
        <p:nvSpPr>
          <p:cNvPr id="8" name="CuadroTexto 7"/>
          <p:cNvSpPr txBox="1"/>
          <p:nvPr/>
        </p:nvSpPr>
        <p:spPr>
          <a:xfrm>
            <a:off x="4332318" y="1160384"/>
            <a:ext cx="205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Incubación: 2-14 días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136856" y="5956125"/>
            <a:ext cx="269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/>
              <a:t>*meningoencefalitis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17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09600" y="33513"/>
            <a:ext cx="7924800" cy="1143000"/>
          </a:xfrm>
        </p:spPr>
        <p:txBody>
          <a:bodyPr/>
          <a:lstStyle/>
          <a:p>
            <a:r>
              <a:rPr lang="es-ES" dirty="0" smtClean="0"/>
              <a:t>Manifestaciones oculares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3"/>
          </p:nvPr>
        </p:nvSpPr>
        <p:spPr>
          <a:xfrm>
            <a:off x="609600" y="1217437"/>
            <a:ext cx="7924800" cy="4864452"/>
          </a:xfrm>
        </p:spPr>
        <p:txBody>
          <a:bodyPr>
            <a:normAutofit/>
          </a:bodyPr>
          <a:lstStyle/>
          <a:p>
            <a:r>
              <a:rPr lang="es-ES" dirty="0" smtClean="0"/>
              <a:t>Generalmente posteriores a resolución enfermedad sistémica</a:t>
            </a:r>
          </a:p>
          <a:p>
            <a:r>
              <a:rPr lang="es-ES" dirty="0" err="1"/>
              <a:t>Uni</a:t>
            </a:r>
            <a:r>
              <a:rPr lang="es-ES" dirty="0"/>
              <a:t>- bilateral</a:t>
            </a:r>
          </a:p>
          <a:p>
            <a:r>
              <a:rPr lang="es-ES" dirty="0" smtClean="0"/>
              <a:t>Síntomas:</a:t>
            </a:r>
          </a:p>
          <a:p>
            <a:pPr lvl="1"/>
            <a:r>
              <a:rPr lang="es-ES" dirty="0" smtClean="0"/>
              <a:t>Enrojecimiento</a:t>
            </a:r>
          </a:p>
          <a:p>
            <a:pPr lvl="1"/>
            <a:r>
              <a:rPr lang="es-ES" dirty="0" smtClean="0"/>
              <a:t>Visión borrosa</a:t>
            </a:r>
          </a:p>
          <a:p>
            <a:pPr lvl="1"/>
            <a:r>
              <a:rPr lang="es-ES" dirty="0" err="1" smtClean="0"/>
              <a:t>Miodesopsias</a:t>
            </a:r>
            <a:r>
              <a:rPr lang="es-ES" dirty="0" smtClean="0"/>
              <a:t> </a:t>
            </a:r>
          </a:p>
          <a:p>
            <a:pPr lvl="1"/>
            <a:r>
              <a:rPr lang="es-ES" dirty="0" smtClean="0"/>
              <a:t>Dolor</a:t>
            </a:r>
          </a:p>
          <a:p>
            <a:pPr lvl="1"/>
            <a:r>
              <a:rPr lang="es-ES" dirty="0" smtClean="0"/>
              <a:t>Fotofobia</a:t>
            </a:r>
          </a:p>
          <a:p>
            <a:pPr lvl="1"/>
            <a:r>
              <a:rPr lang="es-ES" dirty="0" smtClean="0"/>
              <a:t>Lagrimeo</a:t>
            </a:r>
          </a:p>
          <a:p>
            <a:pPr lvl="1"/>
            <a:r>
              <a:rPr lang="es-ES" dirty="0" err="1" smtClean="0"/>
              <a:t>Diplopia</a:t>
            </a:r>
            <a:endParaRPr lang="es-ES" dirty="0" smtClean="0"/>
          </a:p>
          <a:p>
            <a:pPr lvl="1"/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49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e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Horizonte.thmx</Template>
  <TotalTime>1128</TotalTime>
  <Words>1162</Words>
  <Application>Microsoft Office PowerPoint</Application>
  <PresentationFormat>Presentación en pantalla (4:3)</PresentationFormat>
  <Paragraphs>218</Paragraphs>
  <Slides>40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Arial Narrow</vt:lpstr>
      <vt:lpstr>Calibri</vt:lpstr>
      <vt:lpstr>Lato</vt:lpstr>
      <vt:lpstr>Horizonte</vt:lpstr>
      <vt:lpstr>Fotografía de Photo Editor</vt:lpstr>
      <vt:lpstr>Manifestaciones Oculares de Chikungunya</vt:lpstr>
      <vt:lpstr>Presentación de PowerPoint</vt:lpstr>
      <vt:lpstr>Presentación de PowerPoint</vt:lpstr>
      <vt:lpstr>Presentación de PowerPoint</vt:lpstr>
      <vt:lpstr>Chikungunya : “caminar agachado”*</vt:lpstr>
      <vt:lpstr>Presentación de PowerPoint</vt:lpstr>
      <vt:lpstr>Presentación de PowerPoint</vt:lpstr>
      <vt:lpstr>Presentación de PowerPoint</vt:lpstr>
      <vt:lpstr>Manifestaciones oculares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Ficha Clínica y padecimiento actual</vt:lpstr>
      <vt:lpstr>Presentación de PowerPoint</vt:lpstr>
      <vt:lpstr>Antecedentes personales patológicos.</vt:lpstr>
      <vt:lpstr>Presentación de PowerPoint</vt:lpstr>
      <vt:lpstr>Presentación de PowerPoint</vt:lpstr>
      <vt:lpstr>Presentación de PowerPoint</vt:lpstr>
      <vt:lpstr>Presentación de PowerPoint</vt:lpstr>
      <vt:lpstr>laboratorio</vt:lpstr>
      <vt:lpstr>laboratorio</vt:lpstr>
      <vt:lpstr>Diagnóstico</vt:lpstr>
      <vt:lpstr>Pronóstico </vt:lpstr>
      <vt:lpstr>DISCUSIÓN</vt:lpstr>
      <vt:lpstr>dISCUSIÓN</vt:lpstr>
      <vt:lpstr>Historia Epidemiológica</vt:lpstr>
      <vt:lpstr>Historia Epidemiológica</vt:lpstr>
      <vt:lpstr>Historia Epidemiológica</vt:lpstr>
      <vt:lpstr>México 2014</vt:lpstr>
      <vt:lpstr>México 2015</vt:lpstr>
      <vt:lpstr>México 2016</vt:lpstr>
      <vt:lpstr>México 2017</vt:lpstr>
      <vt:lpstr>México 2018</vt:lpstr>
      <vt:lpstr>México 2019, hasta la semana 26 (08 Julio 2019)</vt:lpstr>
      <vt:lpstr>México </vt:lpstr>
      <vt:lpstr>Presentación de PowerPoint</vt:lpstr>
    </vt:vector>
  </TitlesOfParts>
  <Company>Arellanes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infections and ocular Inflammation</dc:title>
  <dc:creator>Lourdes Arellanes García</dc:creator>
  <cp:lastModifiedBy>SUBDIRECCION MEDICA</cp:lastModifiedBy>
  <cp:revision>207</cp:revision>
  <cp:lastPrinted>2019-06-21T21:54:09Z</cp:lastPrinted>
  <dcterms:created xsi:type="dcterms:W3CDTF">2016-03-19T15:16:15Z</dcterms:created>
  <dcterms:modified xsi:type="dcterms:W3CDTF">2019-07-24T16:22:47Z</dcterms:modified>
</cp:coreProperties>
</file>