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0" r:id="rId8"/>
    <p:sldId id="293" r:id="rId9"/>
    <p:sldId id="292" r:id="rId10"/>
    <p:sldId id="29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05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70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14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35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75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91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23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21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5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4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580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6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5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54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60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28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2312A9-09F9-4CC0-B583-F3F6BA92EF44}" type="datetimeFigureOut">
              <a:rPr lang="es-MX" smtClean="0"/>
              <a:t>24/07/2019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EA84EE-C65F-484B-9338-38E821345F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560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1E3CF-EED0-4D43-9A33-37629973E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300" b="1" dirty="0"/>
              <a:t>Comparación de la densidad capilar parafoveal entre sujetos sanos y diabéticos con y sin retinopatía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94444C-8633-4E08-8DB9-D571BA2E1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20" y="3912177"/>
            <a:ext cx="7080026" cy="21691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800"/>
              <a:t>Dr. </a:t>
            </a:r>
            <a:r>
              <a:rPr lang="es-MX" sz="1800" dirty="0"/>
              <a:t>Virgilio Lima Gómez</a:t>
            </a:r>
          </a:p>
          <a:p>
            <a:pPr>
              <a:lnSpc>
                <a:spcPct val="150000"/>
              </a:lnSpc>
            </a:pPr>
            <a:r>
              <a:rPr lang="es-MX" sz="1400" dirty="0"/>
              <a:t>Hospital Juárez de México</a:t>
            </a:r>
          </a:p>
        </p:txBody>
      </p:sp>
    </p:spTree>
    <p:extLst>
      <p:ext uri="{BB962C8B-B14F-4D97-AF65-F5344CB8AC3E}">
        <p14:creationId xmlns:p14="http://schemas.microsoft.com/office/powerpoint/2010/main" val="376539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52CE69-5621-4269-8710-B04A1271E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5" t="27111" r="23500" b="15555"/>
          <a:stretch/>
        </p:blipFill>
        <p:spPr>
          <a:xfrm>
            <a:off x="287344" y="857250"/>
            <a:ext cx="8559476" cy="5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432402-15A4-47E6-9F57-FA692BEA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1C3499-2719-4103-8284-6FB9F4ED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236BF-A5DE-4761-BE55-BB2B8084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Discusión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38EB40-68D5-479C-A6CB-3BD39B388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3" y="1399624"/>
            <a:ext cx="7765322" cy="4058751"/>
          </a:xfrm>
        </p:spPr>
        <p:txBody>
          <a:bodyPr/>
          <a:lstStyle/>
          <a:p>
            <a:r>
              <a:rPr lang="es-MX" dirty="0"/>
              <a:t>Densidad capilar </a:t>
            </a:r>
            <a:r>
              <a:rPr lang="es-MX" dirty="0" err="1"/>
              <a:t>parafoveal</a:t>
            </a:r>
            <a:endParaRPr lang="es-MX" dirty="0"/>
          </a:p>
          <a:p>
            <a:pPr lvl="1"/>
            <a:r>
              <a:rPr lang="es-MX" dirty="0"/>
              <a:t>Disminuye conforme progresa el daño por diabetes</a:t>
            </a:r>
          </a:p>
          <a:p>
            <a:pPr lvl="1"/>
            <a:endParaRPr lang="es-MX" dirty="0"/>
          </a:p>
          <a:p>
            <a:r>
              <a:rPr lang="es-MX" dirty="0"/>
              <a:t>En sujetos diabéticos sin retinopatía</a:t>
            </a:r>
          </a:p>
          <a:p>
            <a:pPr lvl="1"/>
            <a:r>
              <a:rPr lang="es-MX" dirty="0"/>
              <a:t>Grosor retiniano normal</a:t>
            </a:r>
          </a:p>
          <a:p>
            <a:pPr lvl="1"/>
            <a:r>
              <a:rPr lang="es-MX" dirty="0"/>
              <a:t>Sin características de isquemia</a:t>
            </a:r>
          </a:p>
          <a:p>
            <a:pPr lvl="1"/>
            <a:endParaRPr lang="es-MX" dirty="0"/>
          </a:p>
          <a:p>
            <a:r>
              <a:rPr lang="es-MX" dirty="0"/>
              <a:t>¿Valor como biomarcador?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31D449-1DBD-4FFC-B7F0-EDA6BFB4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5556" r="17597" b="11861"/>
          <a:stretch/>
        </p:blipFill>
        <p:spPr>
          <a:xfrm>
            <a:off x="4001648" y="3541843"/>
            <a:ext cx="5142352" cy="3316158"/>
          </a:xfrm>
          <a:prstGeom prst="rect">
            <a:avLst/>
          </a:prstGeom>
        </p:spPr>
      </p:pic>
      <p:pic>
        <p:nvPicPr>
          <p:cNvPr id="8" name="Imagen 7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4B0105E6-5AD0-4201-9050-B41442220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3983" r="19216" b="4069"/>
          <a:stretch/>
        </p:blipFill>
        <p:spPr>
          <a:xfrm>
            <a:off x="5938092" y="354263"/>
            <a:ext cx="3205910" cy="31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C2193-CEB1-4FFC-91F3-BB6261E5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Densidad capilar </a:t>
            </a:r>
            <a:r>
              <a:rPr lang="es-MX" dirty="0" err="1"/>
              <a:t>parafoveal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7CAFD-3A71-459D-A8B1-F43BF4F13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Angiografía por tomografía de coherencia óptica</a:t>
            </a:r>
          </a:p>
          <a:p>
            <a:endParaRPr lang="es-MX" dirty="0"/>
          </a:p>
          <a:p>
            <a:r>
              <a:rPr lang="es-MX" dirty="0"/>
              <a:t>Disminuye en retinopatía diabética</a:t>
            </a:r>
          </a:p>
          <a:p>
            <a:endParaRPr lang="es-MX" dirty="0"/>
          </a:p>
          <a:p>
            <a:r>
              <a:rPr lang="es-MX" dirty="0"/>
              <a:t>Menor en diabetes sin retinopatía</a:t>
            </a:r>
          </a:p>
          <a:p>
            <a:pPr lvl="1"/>
            <a:r>
              <a:rPr lang="es-MX" dirty="0"/>
              <a:t>Cuando existe mala perfusión</a:t>
            </a:r>
          </a:p>
          <a:p>
            <a:pPr lvl="1"/>
            <a:endParaRPr lang="es-MX" dirty="0"/>
          </a:p>
          <a:p>
            <a:r>
              <a:rPr lang="es-MX" dirty="0"/>
              <a:t>¿Difiere entre sujetos sin diabetes y sujetos con diabetes sin características de isquemia?</a:t>
            </a:r>
          </a:p>
        </p:txBody>
      </p:sp>
    </p:spTree>
    <p:extLst>
      <p:ext uri="{BB962C8B-B14F-4D97-AF65-F5344CB8AC3E}">
        <p14:creationId xmlns:p14="http://schemas.microsoft.com/office/powerpoint/2010/main" val="372028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0FBAF-EB24-435D-99A4-74DE79D4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D29E6-6A89-456A-9537-18CD8527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Prospectivo, comparativo, observacional, transversal</a:t>
            </a:r>
          </a:p>
          <a:p>
            <a:endParaRPr lang="es-MX" dirty="0"/>
          </a:p>
          <a:p>
            <a:r>
              <a:rPr lang="es-MX" dirty="0"/>
              <a:t>Inclusión: sujetos en que pudiera obtenerse un estudio de </a:t>
            </a:r>
            <a:r>
              <a:rPr lang="es-MX" dirty="0" err="1"/>
              <a:t>angioOCT</a:t>
            </a:r>
            <a:r>
              <a:rPr lang="es-MX" dirty="0"/>
              <a:t> con calidad ≥7</a:t>
            </a:r>
          </a:p>
          <a:p>
            <a:pPr lvl="1"/>
            <a:r>
              <a:rPr lang="es-MX" dirty="0"/>
              <a:t>Sin diabetes									Grupo 1</a:t>
            </a:r>
          </a:p>
          <a:p>
            <a:pPr lvl="1"/>
            <a:r>
              <a:rPr lang="es-MX" dirty="0"/>
              <a:t>Diabetes sin retinopatía						Grupo 2</a:t>
            </a:r>
          </a:p>
          <a:p>
            <a:pPr lvl="1"/>
            <a:r>
              <a:rPr lang="es-MX" dirty="0"/>
              <a:t>Retinopatía diabética sin edema macular			Grupo 3</a:t>
            </a:r>
          </a:p>
          <a:p>
            <a:pPr lvl="1"/>
            <a:r>
              <a:rPr lang="es-MX" dirty="0"/>
              <a:t>Edema macular diabético						Grupo 4</a:t>
            </a:r>
          </a:p>
          <a:p>
            <a:endParaRPr lang="es-MX" dirty="0"/>
          </a:p>
          <a:p>
            <a:r>
              <a:rPr lang="es-MX" dirty="0"/>
              <a:t>Exclusión: otras retinopatías</a:t>
            </a:r>
          </a:p>
          <a:p>
            <a:pPr lvl="1"/>
            <a:r>
              <a:rPr lang="es-MX" dirty="0"/>
              <a:t>Área de ZAF &gt; 0.62 mm</a:t>
            </a:r>
            <a:r>
              <a:rPr lang="es-MX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270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D0586-CD61-46B6-B2D9-63BD52A5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072ACA-61B7-41F1-B85A-5A0E7382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 desenlace: densidad capilar </a:t>
            </a:r>
            <a:r>
              <a:rPr lang="es-MX" dirty="0" err="1"/>
              <a:t>parafoveal</a:t>
            </a:r>
            <a:endParaRPr lang="es-MX" dirty="0"/>
          </a:p>
          <a:p>
            <a:pPr lvl="1"/>
            <a:r>
              <a:rPr lang="es-MX" dirty="0"/>
              <a:t>Plexo superficial</a:t>
            </a:r>
          </a:p>
          <a:p>
            <a:r>
              <a:rPr lang="es-MX" dirty="0"/>
              <a:t>Predictoras:</a:t>
            </a:r>
          </a:p>
          <a:p>
            <a:pPr lvl="1"/>
            <a:r>
              <a:rPr lang="es-MX" dirty="0"/>
              <a:t>Características de zona avascular </a:t>
            </a:r>
            <a:r>
              <a:rPr lang="es-MX" dirty="0" err="1"/>
              <a:t>foveal</a:t>
            </a:r>
            <a:endParaRPr lang="es-MX" dirty="0"/>
          </a:p>
          <a:p>
            <a:pPr lvl="1"/>
            <a:r>
              <a:rPr lang="es-MX" dirty="0"/>
              <a:t>Grosor retiniano</a:t>
            </a:r>
          </a:p>
          <a:p>
            <a:pPr lvl="1"/>
            <a:r>
              <a:rPr lang="es-MX" dirty="0"/>
              <a:t>Grupo </a:t>
            </a:r>
          </a:p>
          <a:p>
            <a:r>
              <a:rPr lang="es-MX" dirty="0"/>
              <a:t>Comparación entre grupos</a:t>
            </a:r>
          </a:p>
          <a:p>
            <a:pPr lvl="1"/>
            <a:r>
              <a:rPr lang="es-MX" dirty="0" err="1"/>
              <a:t>Kruskall</a:t>
            </a:r>
            <a:r>
              <a:rPr lang="es-MX" dirty="0"/>
              <a:t> Wallis</a:t>
            </a:r>
          </a:p>
          <a:p>
            <a:pPr lvl="1"/>
            <a:r>
              <a:rPr lang="es-MX" dirty="0"/>
              <a:t>Rho de Spearman</a:t>
            </a:r>
          </a:p>
        </p:txBody>
      </p:sp>
    </p:spTree>
    <p:extLst>
      <p:ext uri="{BB962C8B-B14F-4D97-AF65-F5344CB8AC3E}">
        <p14:creationId xmlns:p14="http://schemas.microsoft.com/office/powerpoint/2010/main" val="407290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C346-09DA-4E65-BF8A-DFC2322A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46551-6732-49F5-88FC-2726B013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156587"/>
            <a:ext cx="7765322" cy="3501263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144 ojos</a:t>
            </a:r>
          </a:p>
          <a:p>
            <a:r>
              <a:rPr lang="es-MX" dirty="0"/>
              <a:t>40-80 años</a:t>
            </a:r>
          </a:p>
          <a:p>
            <a:r>
              <a:rPr lang="es-MX" dirty="0"/>
              <a:t>63.2% femenino 52.83 ± 1.13</a:t>
            </a:r>
          </a:p>
          <a:p>
            <a:r>
              <a:rPr lang="es-MX" dirty="0"/>
              <a:t>Evolución de diabetes 10.04 ± 0.79</a:t>
            </a:r>
          </a:p>
          <a:p>
            <a:pPr marL="27675" indent="0">
              <a:buNone/>
            </a:pPr>
            <a:r>
              <a:rPr lang="es-MX" dirty="0"/>
              <a:t>     años</a:t>
            </a:r>
          </a:p>
          <a:p>
            <a:endParaRPr lang="es-MX" dirty="0"/>
          </a:p>
          <a:p>
            <a:r>
              <a:rPr lang="es-MX" dirty="0"/>
              <a:t>Grupo:</a:t>
            </a:r>
          </a:p>
          <a:p>
            <a:pPr lvl="1"/>
            <a:r>
              <a:rPr lang="es-MX" dirty="0"/>
              <a:t>1: 37</a:t>
            </a:r>
          </a:p>
          <a:p>
            <a:pPr lvl="1"/>
            <a:r>
              <a:rPr lang="es-MX" dirty="0"/>
              <a:t>2: 56</a:t>
            </a:r>
          </a:p>
          <a:p>
            <a:pPr lvl="1"/>
            <a:r>
              <a:rPr lang="es-MX" dirty="0"/>
              <a:t>3: 36</a:t>
            </a:r>
          </a:p>
          <a:p>
            <a:pPr lvl="1"/>
            <a:r>
              <a:rPr lang="es-MX" dirty="0"/>
              <a:t>4: 15</a:t>
            </a:r>
          </a:p>
          <a:p>
            <a:pPr marL="27675" indent="0">
              <a:buNone/>
            </a:pP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2F073F-55B5-465A-944A-64A86396F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0" t="25993" r="24898" b="15498"/>
          <a:stretch/>
        </p:blipFill>
        <p:spPr>
          <a:xfrm>
            <a:off x="3874770" y="3363983"/>
            <a:ext cx="5269230" cy="34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0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9E2DCD-3036-4518-81DB-63272139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74659"/>
              </p:ext>
            </p:extLst>
          </p:nvPr>
        </p:nvGraphicFramePr>
        <p:xfrm>
          <a:off x="71251" y="866169"/>
          <a:ext cx="9004467" cy="5130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059">
                  <a:extLst>
                    <a:ext uri="{9D8B030D-6E8A-4147-A177-3AD203B41FA5}">
                      <a16:colId xmlns:a16="http://schemas.microsoft.com/office/drawing/2014/main" val="2664084472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2932900069"/>
                    </a:ext>
                  </a:extLst>
                </a:gridCol>
                <a:gridCol w="1941616">
                  <a:extLst>
                    <a:ext uri="{9D8B030D-6E8A-4147-A177-3AD203B41FA5}">
                      <a16:colId xmlns:a16="http://schemas.microsoft.com/office/drawing/2014/main" val="2340716306"/>
                    </a:ext>
                  </a:extLst>
                </a:gridCol>
                <a:gridCol w="1984158">
                  <a:extLst>
                    <a:ext uri="{9D8B030D-6E8A-4147-A177-3AD203B41FA5}">
                      <a16:colId xmlns:a16="http://schemas.microsoft.com/office/drawing/2014/main" val="776165122"/>
                    </a:ext>
                  </a:extLst>
                </a:gridCol>
                <a:gridCol w="1801102">
                  <a:extLst>
                    <a:ext uri="{9D8B030D-6E8A-4147-A177-3AD203B41FA5}">
                      <a16:colId xmlns:a16="http://schemas.microsoft.com/office/drawing/2014/main" val="2313277575"/>
                    </a:ext>
                  </a:extLst>
                </a:gridCol>
              </a:tblGrid>
              <a:tr h="352901"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Distribución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grosor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retiniano</a:t>
                      </a:r>
                      <a:r>
                        <a:rPr lang="en-US" sz="1400" dirty="0">
                          <a:effectLst/>
                        </a:rPr>
                        <a:t> por </a:t>
                      </a:r>
                      <a:r>
                        <a:rPr lang="en-US" sz="1400" dirty="0" err="1">
                          <a:effectLst/>
                        </a:rPr>
                        <a:t>grupo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14905"/>
                  </a:ext>
                </a:extLst>
              </a:tr>
              <a:tr h="6535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Campos (µm)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 diabetes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(n=37)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Diabetes sin </a:t>
                      </a:r>
                      <a:r>
                        <a:rPr lang="en-US" sz="1400" dirty="0" err="1">
                          <a:effectLst/>
                        </a:rPr>
                        <a:t>retinopatía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(n=56)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Diabetes con </a:t>
                      </a:r>
                      <a:r>
                        <a:rPr lang="en-US" sz="1400" dirty="0" err="1">
                          <a:effectLst/>
                        </a:rPr>
                        <a:t>retinopatía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(n=36)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Retinopatía</a:t>
                      </a:r>
                      <a:r>
                        <a:rPr lang="en-US" sz="1400" dirty="0">
                          <a:effectLst/>
                        </a:rPr>
                        <a:t> con edema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(n=15)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344742058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(GCC)</a:t>
                      </a: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249.70 ±3.64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248.09 ±3.2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243.94 ±3.69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284.73 ±10.22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830854147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2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316.78 ± 2.52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316.66 ±3.11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318.86 ±2.67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335.47 ±6.34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700681008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3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303.70 ±2.30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302.32 ±3.25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303.30 ±3.18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326.07 ±6.56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3343598201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4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312.62 ± 2.69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310.98 ±2.86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312.89 ±2.78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329.47 ±5.71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2441956652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5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316.59 ±2.67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319.53 ±2.81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317.80 ±3.00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336.53 ±5.26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4168721853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6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276.16 ±2.41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276.96 ±1.93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286.61 ±2.28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308.07 ±6.21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1799537055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7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260.67 ±2.13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260.98 ±1.88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270.44 ±2.38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297.93 ±5.28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3332477638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8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260.11 ±2.21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262.23 ±1.99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269.14 ±2.28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288.80 ±2.25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3182120179"/>
                  </a:ext>
                </a:extLst>
              </a:tr>
              <a:tr h="3920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9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288.16 ±2.89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291.78 ±2.72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298.47 ±2.23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318.87 ±6.79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1312098201"/>
                  </a:ext>
                </a:extLst>
              </a:tr>
              <a:tr h="5807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Volumen macular (mm</a:t>
                      </a:r>
                      <a:r>
                        <a:rPr lang="es-MX" sz="1200" baseline="30000" dirty="0">
                          <a:effectLst/>
                        </a:rPr>
                        <a:t>3</a:t>
                      </a:r>
                      <a:r>
                        <a:rPr lang="es-MX" sz="1200" dirty="0">
                          <a:effectLst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9.89 ±0.07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9.92 ±0.07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10.15 ±0.07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10.94 ±0.14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5" marR="43485" marT="0" marB="0" anchor="ctr"/>
                </a:tc>
                <a:extLst>
                  <a:ext uri="{0D108BD9-81ED-4DB2-BD59-A6C34878D82A}">
                    <a16:rowId xmlns:a16="http://schemas.microsoft.com/office/drawing/2014/main" val="3779989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6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D1E615-5B0D-4884-A6A2-EE5CD580D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68600"/>
              </p:ext>
            </p:extLst>
          </p:nvPr>
        </p:nvGraphicFramePr>
        <p:xfrm>
          <a:off x="97972" y="1008658"/>
          <a:ext cx="8933215" cy="5275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815">
                  <a:extLst>
                    <a:ext uri="{9D8B030D-6E8A-4147-A177-3AD203B41FA5}">
                      <a16:colId xmlns:a16="http://schemas.microsoft.com/office/drawing/2014/main" val="1188257827"/>
                    </a:ext>
                  </a:extLst>
                </a:gridCol>
                <a:gridCol w="1786850">
                  <a:extLst>
                    <a:ext uri="{9D8B030D-6E8A-4147-A177-3AD203B41FA5}">
                      <a16:colId xmlns:a16="http://schemas.microsoft.com/office/drawing/2014/main" val="2005843454"/>
                    </a:ext>
                  </a:extLst>
                </a:gridCol>
                <a:gridCol w="1786850">
                  <a:extLst>
                    <a:ext uri="{9D8B030D-6E8A-4147-A177-3AD203B41FA5}">
                      <a16:colId xmlns:a16="http://schemas.microsoft.com/office/drawing/2014/main" val="1041250368"/>
                    </a:ext>
                  </a:extLst>
                </a:gridCol>
                <a:gridCol w="1786850">
                  <a:extLst>
                    <a:ext uri="{9D8B030D-6E8A-4147-A177-3AD203B41FA5}">
                      <a16:colId xmlns:a16="http://schemas.microsoft.com/office/drawing/2014/main" val="3751789591"/>
                    </a:ext>
                  </a:extLst>
                </a:gridCol>
                <a:gridCol w="1786850">
                  <a:extLst>
                    <a:ext uri="{9D8B030D-6E8A-4147-A177-3AD203B41FA5}">
                      <a16:colId xmlns:a16="http://schemas.microsoft.com/office/drawing/2014/main" val="853925186"/>
                    </a:ext>
                  </a:extLst>
                </a:gridCol>
              </a:tblGrid>
              <a:tr h="393192"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Distribución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las variables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angiográficas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55754"/>
                  </a:ext>
                </a:extLst>
              </a:tr>
              <a:tr h="7824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Variables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Sin  diabetes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(n=37)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Diabetes sin retinopatía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(n=56)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Retinopatía diabética sin edema (n=36)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Edema macular </a:t>
                      </a:r>
                      <a:r>
                        <a:rPr lang="en-US" sz="1400" dirty="0" err="1">
                          <a:effectLst/>
                        </a:rPr>
                        <a:t>diabético</a:t>
                      </a:r>
                      <a:r>
                        <a:rPr lang="en-US" sz="1400" dirty="0">
                          <a:effectLst/>
                        </a:rPr>
                        <a:t> (n=15)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1377518092"/>
                  </a:ext>
                </a:extLst>
              </a:tr>
              <a:tr h="76438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noProof="0" dirty="0">
                          <a:effectLst/>
                        </a:rPr>
                        <a:t>Densidad capilar </a:t>
                      </a:r>
                      <a:r>
                        <a:rPr lang="es-MX" sz="1200" dirty="0">
                          <a:effectLst/>
                        </a:rPr>
                        <a:t>r</a:t>
                      </a:r>
                      <a:r>
                        <a:rPr lang="es-MX" sz="1200" noProof="0" dirty="0" err="1">
                          <a:effectLst/>
                        </a:rPr>
                        <a:t>egión</a:t>
                      </a:r>
                      <a:r>
                        <a:rPr lang="en-US" sz="1200" dirty="0">
                          <a:effectLst/>
                        </a:rPr>
                        <a:t> central (mm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10.89 ±0.55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8.71 ±0.45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6.81 ±0.41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6.67 ±0.66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2966024969"/>
                  </a:ext>
                </a:extLst>
              </a:tr>
              <a:tr h="3540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Región interna (mm</a:t>
                      </a:r>
                      <a:r>
                        <a:rPr lang="es-MX" sz="1200" baseline="30000" dirty="0">
                          <a:effectLst/>
                        </a:rPr>
                        <a:t>-1</a:t>
                      </a:r>
                      <a:r>
                        <a:rPr lang="es-MX" sz="1200" dirty="0">
                          <a:effectLst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21.32 ±0.35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19.57 ±0.41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18.62 ±0.52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16.93 ±0.81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3724236031"/>
                  </a:ext>
                </a:extLst>
              </a:tr>
              <a:tr h="61342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Completa (mm</a:t>
                      </a:r>
                      <a:r>
                        <a:rPr lang="es-MX" sz="1200" baseline="30000" dirty="0">
                          <a:effectLst/>
                        </a:rPr>
                        <a:t>-1</a:t>
                      </a:r>
                      <a:r>
                        <a:rPr lang="es-MX" sz="1200" dirty="0">
                          <a:effectLst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20.15 ±0.35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18.51 ±0.37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17.29 ±0.48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15.77 ±0.78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1843428312"/>
                  </a:ext>
                </a:extLst>
              </a:tr>
              <a:tr h="76684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Zona avascular </a:t>
                      </a:r>
                      <a:r>
                        <a:rPr lang="es-MX" sz="1200" dirty="0" err="1">
                          <a:effectLst/>
                        </a:rPr>
                        <a:t>foveal</a:t>
                      </a:r>
                      <a:r>
                        <a:rPr lang="es-MX" sz="1200" dirty="0">
                          <a:effectLst/>
                        </a:rPr>
                        <a:t> (mm</a:t>
                      </a:r>
                      <a:r>
                        <a:rPr lang="es-MX" sz="1200" baseline="30000" dirty="0">
                          <a:effectLst/>
                        </a:rPr>
                        <a:t>2</a:t>
                      </a:r>
                      <a:r>
                        <a:rPr lang="es-MX" sz="1200" dirty="0">
                          <a:effectLst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0.26 ±0.02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0.27 ±0.02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0.35 ±0.02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0.24 ±0.06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1544121034"/>
                  </a:ext>
                </a:extLst>
              </a:tr>
              <a:tr h="3540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Perímetro (mm)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2.23 ±0.10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2.38 ±0.07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2.70 ±0.08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2.07 ±0.38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1859783773"/>
                  </a:ext>
                </a:extLst>
              </a:tr>
              <a:tr h="3540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Diámetro (mm)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0.71 ±0.03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0.76 ±0.02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0.86 ±0.03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0.66 ±0.12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816322941"/>
                  </a:ext>
                </a:extLst>
              </a:tr>
              <a:tr h="3540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Circularidad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0.65 ±0.02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0.59 ±0.02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0.60 ±0.02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0.61 ±0.05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99" marR="37199" marT="0" marB="0" anchor="ctr"/>
                </a:tc>
                <a:extLst>
                  <a:ext uri="{0D108BD9-81ED-4DB2-BD59-A6C34878D82A}">
                    <a16:rowId xmlns:a16="http://schemas.microsoft.com/office/drawing/2014/main" val="94900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3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D0D681-E908-4996-9C33-76BE6A0EA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1" t="27111" r="23999" b="16000"/>
          <a:stretch/>
        </p:blipFill>
        <p:spPr>
          <a:xfrm>
            <a:off x="308431" y="834390"/>
            <a:ext cx="8561249" cy="51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2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382B11-6FED-4AB8-B5BE-9E4F0BA96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5" t="27439" r="23375" b="16443"/>
          <a:stretch/>
        </p:blipFill>
        <p:spPr>
          <a:xfrm>
            <a:off x="365167" y="1040130"/>
            <a:ext cx="8407730" cy="49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</TotalTime>
  <Words>483</Words>
  <Application>Microsoft Office PowerPoint</Application>
  <PresentationFormat>Presentación en pantalla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Calibri</vt:lpstr>
      <vt:lpstr>Calisto MT</vt:lpstr>
      <vt:lpstr>Wingdings 2</vt:lpstr>
      <vt:lpstr>Pizarra</vt:lpstr>
      <vt:lpstr>Comparación de la densidad capilar parafoveal entre sujetos sanos y diabéticos con y sin retinopatía</vt:lpstr>
      <vt:lpstr>Densidad capilar parafoveal</vt:lpstr>
      <vt:lpstr>Diseño</vt:lpstr>
      <vt:lpstr>Variables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Densidad de pacipaler perifoveales en sujetos con  y sin diabetes</dc:title>
  <dc:creator>Virgilio Lima</dc:creator>
  <cp:lastModifiedBy>Virgilio Lima</cp:lastModifiedBy>
  <cp:revision>19</cp:revision>
  <dcterms:created xsi:type="dcterms:W3CDTF">2018-05-11T10:39:11Z</dcterms:created>
  <dcterms:modified xsi:type="dcterms:W3CDTF">2019-07-24T18:18:39Z</dcterms:modified>
</cp:coreProperties>
</file>