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2" r:id="rId3"/>
    <p:sldId id="264" r:id="rId4"/>
    <p:sldId id="281" r:id="rId5"/>
    <p:sldId id="272" r:id="rId6"/>
    <p:sldId id="273" r:id="rId7"/>
    <p:sldId id="274" r:id="rId8"/>
    <p:sldId id="284" r:id="rId9"/>
    <p:sldId id="285" r:id="rId10"/>
    <p:sldId id="279" r:id="rId11"/>
    <p:sldId id="280"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4D842-B90F-4E20-AFEF-9CD1F9CEECF1}" type="doc">
      <dgm:prSet loTypeId="urn:microsoft.com/office/officeart/2005/8/layout/hProcess11" loCatId="process" qsTypeId="urn:microsoft.com/office/officeart/2005/8/quickstyle/simple1" qsCatId="simple" csTypeId="urn:microsoft.com/office/officeart/2005/8/colors/accent1_2" csCatId="accent1" phldr="1"/>
      <dgm:spPr/>
    </dgm:pt>
    <dgm:pt modelId="{C3E70210-077A-4071-B753-4FABC3D202ED}">
      <dgm:prSet phldrT="[Texto]"/>
      <dgm:spPr/>
      <dgm:t>
        <a:bodyPr/>
        <a:lstStyle/>
        <a:p>
          <a:r>
            <a:rPr lang="es-MX" dirty="0" smtClean="0"/>
            <a:t>1500 A.C. Egipcios reconocen la diabetes: enfermedad que causa aumento de diuresis y sabor dulce en orina</a:t>
          </a:r>
          <a:endParaRPr lang="es-MX" dirty="0"/>
        </a:p>
      </dgm:t>
    </dgm:pt>
    <dgm:pt modelId="{82415BE4-106B-4E25-B3C3-F5E266EF4D54}" type="parTrans" cxnId="{656DD536-455B-4DFF-BC8A-664543C2AE92}">
      <dgm:prSet/>
      <dgm:spPr/>
      <dgm:t>
        <a:bodyPr/>
        <a:lstStyle/>
        <a:p>
          <a:endParaRPr lang="es-MX"/>
        </a:p>
      </dgm:t>
    </dgm:pt>
    <dgm:pt modelId="{083783F9-4BB7-4BC0-B7B4-C1829B554B20}" type="sibTrans" cxnId="{656DD536-455B-4DFF-BC8A-664543C2AE92}">
      <dgm:prSet/>
      <dgm:spPr/>
      <dgm:t>
        <a:bodyPr/>
        <a:lstStyle/>
        <a:p>
          <a:endParaRPr lang="es-MX"/>
        </a:p>
      </dgm:t>
    </dgm:pt>
    <dgm:pt modelId="{B10FC80F-39A8-44D6-8B76-D40E67A91B1B}">
      <dgm:prSet phldrT="[Texto]"/>
      <dgm:spPr/>
      <dgm:t>
        <a:bodyPr/>
        <a:lstStyle/>
        <a:p>
          <a:r>
            <a:rPr lang="es-MX" dirty="0" smtClean="0"/>
            <a:t>1889 </a:t>
          </a:r>
          <a:r>
            <a:rPr lang="es-MX" dirty="0" err="1" smtClean="0"/>
            <a:t>Oskar</a:t>
          </a:r>
          <a:r>
            <a:rPr lang="es-MX" dirty="0" smtClean="0"/>
            <a:t> </a:t>
          </a:r>
          <a:r>
            <a:rPr lang="es-MX" dirty="0" err="1" smtClean="0"/>
            <a:t>Minkowski</a:t>
          </a:r>
          <a:r>
            <a:rPr lang="es-MX" dirty="0" smtClean="0"/>
            <a:t> y Josef von </a:t>
          </a:r>
          <a:r>
            <a:rPr lang="es-MX" dirty="0" err="1" smtClean="0"/>
            <a:t>Mering</a:t>
          </a:r>
          <a:r>
            <a:rPr lang="es-MX" dirty="0" smtClean="0"/>
            <a:t> descubren que una </a:t>
          </a:r>
          <a:r>
            <a:rPr lang="es-MX" dirty="0" err="1" smtClean="0"/>
            <a:t>pancreatectomía</a:t>
          </a:r>
          <a:r>
            <a:rPr lang="es-MX" dirty="0" smtClean="0"/>
            <a:t> causa diabetes en animales</a:t>
          </a:r>
          <a:endParaRPr lang="es-MX" dirty="0"/>
        </a:p>
      </dgm:t>
    </dgm:pt>
    <dgm:pt modelId="{7BC0E1FC-FF6F-45B4-8EE2-9E81DEF4231A}" type="parTrans" cxnId="{EF79B3AC-9DB5-4A7A-99D5-CDDC8B25F524}">
      <dgm:prSet/>
      <dgm:spPr/>
      <dgm:t>
        <a:bodyPr/>
        <a:lstStyle/>
        <a:p>
          <a:endParaRPr lang="es-MX"/>
        </a:p>
      </dgm:t>
    </dgm:pt>
    <dgm:pt modelId="{37ADD8B9-7499-4DCF-AEC8-FA5E93714790}" type="sibTrans" cxnId="{EF79B3AC-9DB5-4A7A-99D5-CDDC8B25F524}">
      <dgm:prSet/>
      <dgm:spPr/>
      <dgm:t>
        <a:bodyPr/>
        <a:lstStyle/>
        <a:p>
          <a:endParaRPr lang="es-MX"/>
        </a:p>
      </dgm:t>
    </dgm:pt>
    <dgm:pt modelId="{2118DF36-CAEE-451D-9E62-29A444369C96}">
      <dgm:prSet phldrT="[Texto]"/>
      <dgm:spPr/>
      <dgm:t>
        <a:bodyPr/>
        <a:lstStyle/>
        <a:p>
          <a:r>
            <a:rPr lang="es-MX" dirty="0" smtClean="0"/>
            <a:t>1921 Frederick </a:t>
          </a:r>
          <a:r>
            <a:rPr lang="es-MX" dirty="0" err="1" smtClean="0"/>
            <a:t>Banting</a:t>
          </a:r>
          <a:r>
            <a:rPr lang="es-MX" dirty="0" smtClean="0"/>
            <a:t> y Charles </a:t>
          </a:r>
          <a:r>
            <a:rPr lang="es-MX" dirty="0" err="1" smtClean="0"/>
            <a:t>Best</a:t>
          </a:r>
          <a:r>
            <a:rPr lang="es-MX" dirty="0" smtClean="0"/>
            <a:t> aíslan la insulina</a:t>
          </a:r>
          <a:endParaRPr lang="es-MX" dirty="0"/>
        </a:p>
      </dgm:t>
    </dgm:pt>
    <dgm:pt modelId="{00C4A9C9-EDCD-4EDE-8DFB-05B22C418206}" type="parTrans" cxnId="{38D6E37E-BAD4-408A-86A6-CFDD65A675CA}">
      <dgm:prSet/>
      <dgm:spPr/>
      <dgm:t>
        <a:bodyPr/>
        <a:lstStyle/>
        <a:p>
          <a:endParaRPr lang="es-MX"/>
        </a:p>
      </dgm:t>
    </dgm:pt>
    <dgm:pt modelId="{6EB2B805-A2E3-4762-B5DC-D32F405E7E78}" type="sibTrans" cxnId="{38D6E37E-BAD4-408A-86A6-CFDD65A675CA}">
      <dgm:prSet/>
      <dgm:spPr/>
      <dgm:t>
        <a:bodyPr/>
        <a:lstStyle/>
        <a:p>
          <a:endParaRPr lang="es-MX"/>
        </a:p>
      </dgm:t>
    </dgm:pt>
    <dgm:pt modelId="{A2FD1C03-E2C0-434D-8CFA-C89DF1663236}">
      <dgm:prSet phldrT="[Texto]"/>
      <dgm:spPr/>
      <dgm:t>
        <a:bodyPr/>
        <a:lstStyle/>
        <a:p>
          <a:r>
            <a:rPr lang="es-MX" dirty="0" smtClean="0"/>
            <a:t>1936 Harold </a:t>
          </a:r>
          <a:r>
            <a:rPr lang="es-MX" dirty="0" err="1" smtClean="0"/>
            <a:t>Himsworth</a:t>
          </a:r>
          <a:r>
            <a:rPr lang="es-MX" dirty="0" smtClean="0"/>
            <a:t> propone la relación entre diabetes y sensibilidad a la insulina</a:t>
          </a:r>
          <a:endParaRPr lang="es-MX" dirty="0"/>
        </a:p>
      </dgm:t>
    </dgm:pt>
    <dgm:pt modelId="{2DC552D0-F78B-46CC-A701-192B54B73FBB}" type="parTrans" cxnId="{F0AE04BB-EE57-42AC-AD5D-B1A597DAE762}">
      <dgm:prSet/>
      <dgm:spPr/>
      <dgm:t>
        <a:bodyPr/>
        <a:lstStyle/>
        <a:p>
          <a:endParaRPr lang="es-MX"/>
        </a:p>
      </dgm:t>
    </dgm:pt>
    <dgm:pt modelId="{9F9E5E4A-3967-4B1F-AC81-2F06858E3B10}" type="sibTrans" cxnId="{F0AE04BB-EE57-42AC-AD5D-B1A597DAE762}">
      <dgm:prSet/>
      <dgm:spPr/>
      <dgm:t>
        <a:bodyPr/>
        <a:lstStyle/>
        <a:p>
          <a:endParaRPr lang="es-MX"/>
        </a:p>
      </dgm:t>
    </dgm:pt>
    <dgm:pt modelId="{5AAE33D6-A7D7-4787-9BC5-9AFE0EBC2159}">
      <dgm:prSet phldrT="[Texto]"/>
      <dgm:spPr/>
      <dgm:t>
        <a:bodyPr/>
        <a:lstStyle/>
        <a:p>
          <a:r>
            <a:rPr lang="es-MX" dirty="0" smtClean="0"/>
            <a:t>1960 </a:t>
          </a:r>
          <a:r>
            <a:rPr lang="es-MX" dirty="0" err="1" smtClean="0"/>
            <a:t>Rosalyn</a:t>
          </a:r>
          <a:r>
            <a:rPr lang="es-MX" dirty="0" smtClean="0"/>
            <a:t> </a:t>
          </a:r>
          <a:r>
            <a:rPr lang="es-MX" dirty="0" err="1" smtClean="0"/>
            <a:t>Yalow</a:t>
          </a:r>
          <a:r>
            <a:rPr lang="es-MX" dirty="0" smtClean="0"/>
            <a:t> y </a:t>
          </a:r>
          <a:r>
            <a:rPr lang="es-MX" dirty="0" err="1" smtClean="0"/>
            <a:t>Salomon</a:t>
          </a:r>
          <a:r>
            <a:rPr lang="es-MX" dirty="0" smtClean="0"/>
            <a:t> </a:t>
          </a:r>
          <a:r>
            <a:rPr lang="es-MX" dirty="0" err="1" smtClean="0"/>
            <a:t>Berson</a:t>
          </a:r>
          <a:r>
            <a:rPr lang="es-MX" dirty="0" smtClean="0"/>
            <a:t> encuentran niveles altos de insulina en DT2 utilizando </a:t>
          </a:r>
          <a:r>
            <a:rPr lang="es-MX" dirty="0" err="1" smtClean="0"/>
            <a:t>radioinmunoensayo</a:t>
          </a:r>
          <a:endParaRPr lang="es-MX" dirty="0"/>
        </a:p>
      </dgm:t>
    </dgm:pt>
    <dgm:pt modelId="{C91CB840-9238-4347-846C-635ACA9D34E8}" type="parTrans" cxnId="{80A2A74F-3169-4BA0-89E8-2AE6A0728D64}">
      <dgm:prSet/>
      <dgm:spPr/>
      <dgm:t>
        <a:bodyPr/>
        <a:lstStyle/>
        <a:p>
          <a:endParaRPr lang="es-MX"/>
        </a:p>
      </dgm:t>
    </dgm:pt>
    <dgm:pt modelId="{E70FAEC7-C27E-4AAE-9E60-30756BAC6216}" type="sibTrans" cxnId="{80A2A74F-3169-4BA0-89E8-2AE6A0728D64}">
      <dgm:prSet/>
      <dgm:spPr/>
      <dgm:t>
        <a:bodyPr/>
        <a:lstStyle/>
        <a:p>
          <a:endParaRPr lang="es-MX"/>
        </a:p>
      </dgm:t>
    </dgm:pt>
    <dgm:pt modelId="{C278CCFB-38B5-4161-B909-5CA01530BFF2}">
      <dgm:prSet phldrT="[Texto]"/>
      <dgm:spPr/>
      <dgm:t>
        <a:bodyPr/>
        <a:lstStyle/>
        <a:p>
          <a:r>
            <a:rPr lang="es-MX" dirty="0" smtClean="0"/>
            <a:t>1987 Ralph </a:t>
          </a:r>
          <a:r>
            <a:rPr lang="es-MX" dirty="0" err="1" smtClean="0"/>
            <a:t>DeFronzo</a:t>
          </a:r>
          <a:r>
            <a:rPr lang="es-MX" dirty="0" smtClean="0"/>
            <a:t>: la célula beta, músculo e hígado contribuyen a fisiopatología de DT2</a:t>
          </a:r>
          <a:endParaRPr lang="es-MX" dirty="0"/>
        </a:p>
      </dgm:t>
    </dgm:pt>
    <dgm:pt modelId="{CCB4F3E7-8E96-437B-935E-BC7D312F352F}" type="parTrans" cxnId="{F0F8D111-24F0-4457-9AB2-BBADB5A78D63}">
      <dgm:prSet/>
      <dgm:spPr/>
      <dgm:t>
        <a:bodyPr/>
        <a:lstStyle/>
        <a:p>
          <a:endParaRPr lang="es-MX"/>
        </a:p>
      </dgm:t>
    </dgm:pt>
    <dgm:pt modelId="{CC11E532-E1CD-4FF7-A1B5-2BE646A812F6}" type="sibTrans" cxnId="{F0F8D111-24F0-4457-9AB2-BBADB5A78D63}">
      <dgm:prSet/>
      <dgm:spPr/>
      <dgm:t>
        <a:bodyPr/>
        <a:lstStyle/>
        <a:p>
          <a:endParaRPr lang="es-MX"/>
        </a:p>
      </dgm:t>
    </dgm:pt>
    <dgm:pt modelId="{CE41D807-C7CA-441E-84E3-565923AE40C9}">
      <dgm:prSet phldrT="[Texto]"/>
      <dgm:spPr/>
      <dgm:t>
        <a:bodyPr/>
        <a:lstStyle/>
        <a:p>
          <a:r>
            <a:rPr lang="es-MX" dirty="0" smtClean="0"/>
            <a:t>2008 Ralph </a:t>
          </a:r>
          <a:r>
            <a:rPr lang="es-MX" dirty="0" err="1" smtClean="0"/>
            <a:t>DeFronzo</a:t>
          </a:r>
          <a:r>
            <a:rPr lang="es-MX" dirty="0" smtClean="0"/>
            <a:t> en la </a:t>
          </a:r>
          <a:r>
            <a:rPr lang="es-MX" dirty="0" err="1" smtClean="0"/>
            <a:t>Banting</a:t>
          </a:r>
          <a:r>
            <a:rPr lang="es-MX" dirty="0" smtClean="0"/>
            <a:t> </a:t>
          </a:r>
          <a:r>
            <a:rPr lang="es-MX" dirty="0" err="1" smtClean="0"/>
            <a:t>Lecture</a:t>
          </a:r>
          <a:r>
            <a:rPr lang="es-MX" dirty="0" smtClean="0"/>
            <a:t> incluye 8 elementos en la fisiopatología de DT2</a:t>
          </a:r>
          <a:endParaRPr lang="es-MX" dirty="0"/>
        </a:p>
      </dgm:t>
    </dgm:pt>
    <dgm:pt modelId="{6EFF08E2-AB8D-4759-B046-16F42E520A85}" type="parTrans" cxnId="{95F21465-21E4-49B4-8ED9-5BAFF0C7BBBB}">
      <dgm:prSet/>
      <dgm:spPr/>
      <dgm:t>
        <a:bodyPr/>
        <a:lstStyle/>
        <a:p>
          <a:endParaRPr lang="es-MX"/>
        </a:p>
      </dgm:t>
    </dgm:pt>
    <dgm:pt modelId="{1B18CFD8-F2B3-4EED-88BA-5592AD485006}" type="sibTrans" cxnId="{95F21465-21E4-49B4-8ED9-5BAFF0C7BBBB}">
      <dgm:prSet/>
      <dgm:spPr/>
      <dgm:t>
        <a:bodyPr/>
        <a:lstStyle/>
        <a:p>
          <a:endParaRPr lang="es-MX"/>
        </a:p>
      </dgm:t>
    </dgm:pt>
    <dgm:pt modelId="{1D4BBDD4-022A-43C8-907C-B8541DD36908}">
      <dgm:prSet phldrT="[Texto]"/>
      <dgm:spPr/>
      <dgm:t>
        <a:bodyPr/>
        <a:lstStyle/>
        <a:p>
          <a:r>
            <a:rPr lang="es-MX" dirty="0" smtClean="0"/>
            <a:t>2013 </a:t>
          </a:r>
          <a:r>
            <a:rPr lang="es-MX" dirty="0" err="1" smtClean="0"/>
            <a:t>Sanjay</a:t>
          </a:r>
          <a:r>
            <a:rPr lang="es-MX" dirty="0" smtClean="0"/>
            <a:t> </a:t>
          </a:r>
          <a:r>
            <a:rPr lang="es-MX" dirty="0" err="1" smtClean="0"/>
            <a:t>Kaira</a:t>
          </a:r>
          <a:r>
            <a:rPr lang="es-MX" dirty="0" smtClean="0"/>
            <a:t>: incluye 4 hormonas en el modelo de DT2</a:t>
          </a:r>
          <a:endParaRPr lang="es-MX" dirty="0"/>
        </a:p>
      </dgm:t>
    </dgm:pt>
    <dgm:pt modelId="{3AB510FD-B0D7-4755-B41D-15F40E1B1FA3}" type="parTrans" cxnId="{86F4EFEC-5EDF-40CC-92F3-0828A373C3E1}">
      <dgm:prSet/>
      <dgm:spPr/>
      <dgm:t>
        <a:bodyPr/>
        <a:lstStyle/>
        <a:p>
          <a:endParaRPr lang="es-MX"/>
        </a:p>
      </dgm:t>
    </dgm:pt>
    <dgm:pt modelId="{DF9567F8-DB4E-47D8-86A1-EDD39EB83D2E}" type="sibTrans" cxnId="{86F4EFEC-5EDF-40CC-92F3-0828A373C3E1}">
      <dgm:prSet/>
      <dgm:spPr/>
      <dgm:t>
        <a:bodyPr/>
        <a:lstStyle/>
        <a:p>
          <a:endParaRPr lang="es-MX"/>
        </a:p>
      </dgm:t>
    </dgm:pt>
    <dgm:pt modelId="{D0772F26-13A9-48F8-AD0D-CCBE3D894E29}" type="pres">
      <dgm:prSet presAssocID="{2114D842-B90F-4E20-AFEF-9CD1F9CEECF1}" presName="Name0" presStyleCnt="0">
        <dgm:presLayoutVars>
          <dgm:dir/>
          <dgm:resizeHandles val="exact"/>
        </dgm:presLayoutVars>
      </dgm:prSet>
      <dgm:spPr/>
    </dgm:pt>
    <dgm:pt modelId="{2A149DD0-549B-4DE1-9961-7A4DFFE7CCA2}" type="pres">
      <dgm:prSet presAssocID="{2114D842-B90F-4E20-AFEF-9CD1F9CEECF1}" presName="arrow" presStyleLbl="bgShp" presStyleIdx="0" presStyleCnt="1"/>
      <dgm:spPr/>
    </dgm:pt>
    <dgm:pt modelId="{62F0A2F5-91E6-4240-818E-1B33C2232A10}" type="pres">
      <dgm:prSet presAssocID="{2114D842-B90F-4E20-AFEF-9CD1F9CEECF1}" presName="points" presStyleCnt="0"/>
      <dgm:spPr/>
    </dgm:pt>
    <dgm:pt modelId="{F356BE23-3255-45FC-8244-DFDF79BEECB9}" type="pres">
      <dgm:prSet presAssocID="{C3E70210-077A-4071-B753-4FABC3D202ED}" presName="compositeA" presStyleCnt="0"/>
      <dgm:spPr/>
    </dgm:pt>
    <dgm:pt modelId="{5DDA5919-6435-437D-ADB3-8EEE6D1EB576}" type="pres">
      <dgm:prSet presAssocID="{C3E70210-077A-4071-B753-4FABC3D202ED}" presName="textA" presStyleLbl="revTx" presStyleIdx="0" presStyleCnt="8">
        <dgm:presLayoutVars>
          <dgm:bulletEnabled val="1"/>
        </dgm:presLayoutVars>
      </dgm:prSet>
      <dgm:spPr/>
      <dgm:t>
        <a:bodyPr/>
        <a:lstStyle/>
        <a:p>
          <a:endParaRPr lang="es-MX"/>
        </a:p>
      </dgm:t>
    </dgm:pt>
    <dgm:pt modelId="{223E20A5-CC76-4123-9DE4-88C0FBF4F849}" type="pres">
      <dgm:prSet presAssocID="{C3E70210-077A-4071-B753-4FABC3D202ED}" presName="circleA" presStyleLbl="node1" presStyleIdx="0" presStyleCnt="8"/>
      <dgm:spPr/>
    </dgm:pt>
    <dgm:pt modelId="{5B83CD8F-F757-4D0D-BEC9-A66E6E39B86B}" type="pres">
      <dgm:prSet presAssocID="{C3E70210-077A-4071-B753-4FABC3D202ED}" presName="spaceA" presStyleCnt="0"/>
      <dgm:spPr/>
    </dgm:pt>
    <dgm:pt modelId="{1BC5D733-D936-4409-BD72-9F02A5885C0D}" type="pres">
      <dgm:prSet presAssocID="{083783F9-4BB7-4BC0-B7B4-C1829B554B20}" presName="space" presStyleCnt="0"/>
      <dgm:spPr/>
    </dgm:pt>
    <dgm:pt modelId="{EB187649-4E7E-4584-8906-9491D7B4F244}" type="pres">
      <dgm:prSet presAssocID="{B10FC80F-39A8-44D6-8B76-D40E67A91B1B}" presName="compositeB" presStyleCnt="0"/>
      <dgm:spPr/>
    </dgm:pt>
    <dgm:pt modelId="{EABAED31-930F-4CD7-813F-128B9739E571}" type="pres">
      <dgm:prSet presAssocID="{B10FC80F-39A8-44D6-8B76-D40E67A91B1B}" presName="textB" presStyleLbl="revTx" presStyleIdx="1" presStyleCnt="8">
        <dgm:presLayoutVars>
          <dgm:bulletEnabled val="1"/>
        </dgm:presLayoutVars>
      </dgm:prSet>
      <dgm:spPr/>
      <dgm:t>
        <a:bodyPr/>
        <a:lstStyle/>
        <a:p>
          <a:endParaRPr lang="es-MX"/>
        </a:p>
      </dgm:t>
    </dgm:pt>
    <dgm:pt modelId="{A7A69CC7-75D9-4895-B756-F740DD361143}" type="pres">
      <dgm:prSet presAssocID="{B10FC80F-39A8-44D6-8B76-D40E67A91B1B}" presName="circleB" presStyleLbl="node1" presStyleIdx="1" presStyleCnt="8"/>
      <dgm:spPr/>
    </dgm:pt>
    <dgm:pt modelId="{84A63A6E-495A-48CB-8B1D-DF7C2C582B6C}" type="pres">
      <dgm:prSet presAssocID="{B10FC80F-39A8-44D6-8B76-D40E67A91B1B}" presName="spaceB" presStyleCnt="0"/>
      <dgm:spPr/>
    </dgm:pt>
    <dgm:pt modelId="{6E32D542-6207-42EE-B517-A645149F00D9}" type="pres">
      <dgm:prSet presAssocID="{37ADD8B9-7499-4DCF-AEC8-FA5E93714790}" presName="space" presStyleCnt="0"/>
      <dgm:spPr/>
    </dgm:pt>
    <dgm:pt modelId="{A0AE5EEB-FC53-402D-91A2-4AD8BAB1E820}" type="pres">
      <dgm:prSet presAssocID="{2118DF36-CAEE-451D-9E62-29A444369C96}" presName="compositeA" presStyleCnt="0"/>
      <dgm:spPr/>
    </dgm:pt>
    <dgm:pt modelId="{82AF6894-C6DB-4EF1-B7A1-EDFE5F608D47}" type="pres">
      <dgm:prSet presAssocID="{2118DF36-CAEE-451D-9E62-29A444369C96}" presName="textA" presStyleLbl="revTx" presStyleIdx="2" presStyleCnt="8">
        <dgm:presLayoutVars>
          <dgm:bulletEnabled val="1"/>
        </dgm:presLayoutVars>
      </dgm:prSet>
      <dgm:spPr/>
      <dgm:t>
        <a:bodyPr/>
        <a:lstStyle/>
        <a:p>
          <a:endParaRPr lang="es-MX"/>
        </a:p>
      </dgm:t>
    </dgm:pt>
    <dgm:pt modelId="{796B4957-34CE-414D-B1F2-D619D1B22E9A}" type="pres">
      <dgm:prSet presAssocID="{2118DF36-CAEE-451D-9E62-29A444369C96}" presName="circleA" presStyleLbl="node1" presStyleIdx="2" presStyleCnt="8"/>
      <dgm:spPr/>
    </dgm:pt>
    <dgm:pt modelId="{1FBD9466-8CA1-4BD1-A32C-CDC914E33010}" type="pres">
      <dgm:prSet presAssocID="{2118DF36-CAEE-451D-9E62-29A444369C96}" presName="spaceA" presStyleCnt="0"/>
      <dgm:spPr/>
    </dgm:pt>
    <dgm:pt modelId="{AF8655FC-497B-4466-9B72-D1058F407EE0}" type="pres">
      <dgm:prSet presAssocID="{6EB2B805-A2E3-4762-B5DC-D32F405E7E78}" presName="space" presStyleCnt="0"/>
      <dgm:spPr/>
    </dgm:pt>
    <dgm:pt modelId="{E0515A00-BD5C-4839-BEFE-0FB1DE8DB2D6}" type="pres">
      <dgm:prSet presAssocID="{A2FD1C03-E2C0-434D-8CFA-C89DF1663236}" presName="compositeB" presStyleCnt="0"/>
      <dgm:spPr/>
    </dgm:pt>
    <dgm:pt modelId="{5D2631A2-C008-42EF-B8F6-7163AB75ABEA}" type="pres">
      <dgm:prSet presAssocID="{A2FD1C03-E2C0-434D-8CFA-C89DF1663236}" presName="textB" presStyleLbl="revTx" presStyleIdx="3" presStyleCnt="8">
        <dgm:presLayoutVars>
          <dgm:bulletEnabled val="1"/>
        </dgm:presLayoutVars>
      </dgm:prSet>
      <dgm:spPr/>
      <dgm:t>
        <a:bodyPr/>
        <a:lstStyle/>
        <a:p>
          <a:endParaRPr lang="es-MX"/>
        </a:p>
      </dgm:t>
    </dgm:pt>
    <dgm:pt modelId="{38E2BE64-7EB5-496A-9C2D-48B3FA751DBD}" type="pres">
      <dgm:prSet presAssocID="{A2FD1C03-E2C0-434D-8CFA-C89DF1663236}" presName="circleB" presStyleLbl="node1" presStyleIdx="3" presStyleCnt="8"/>
      <dgm:spPr/>
    </dgm:pt>
    <dgm:pt modelId="{371F2ED8-818E-4B51-AD51-CFB31254A312}" type="pres">
      <dgm:prSet presAssocID="{A2FD1C03-E2C0-434D-8CFA-C89DF1663236}" presName="spaceB" presStyleCnt="0"/>
      <dgm:spPr/>
    </dgm:pt>
    <dgm:pt modelId="{4834BA37-BB97-4A5C-9BC7-1915B882A090}" type="pres">
      <dgm:prSet presAssocID="{9F9E5E4A-3967-4B1F-AC81-2F06858E3B10}" presName="space" presStyleCnt="0"/>
      <dgm:spPr/>
    </dgm:pt>
    <dgm:pt modelId="{371376E3-D8AF-4303-A5E0-51DEDED5CC50}" type="pres">
      <dgm:prSet presAssocID="{5AAE33D6-A7D7-4787-9BC5-9AFE0EBC2159}" presName="compositeA" presStyleCnt="0"/>
      <dgm:spPr/>
    </dgm:pt>
    <dgm:pt modelId="{BB8BBC6F-DB8B-40AB-9AF8-235124E7DDB4}" type="pres">
      <dgm:prSet presAssocID="{5AAE33D6-A7D7-4787-9BC5-9AFE0EBC2159}" presName="textA" presStyleLbl="revTx" presStyleIdx="4" presStyleCnt="8">
        <dgm:presLayoutVars>
          <dgm:bulletEnabled val="1"/>
        </dgm:presLayoutVars>
      </dgm:prSet>
      <dgm:spPr/>
      <dgm:t>
        <a:bodyPr/>
        <a:lstStyle/>
        <a:p>
          <a:endParaRPr lang="es-MX"/>
        </a:p>
      </dgm:t>
    </dgm:pt>
    <dgm:pt modelId="{85B707F7-5848-4B66-A6E4-1401E2D99DB2}" type="pres">
      <dgm:prSet presAssocID="{5AAE33D6-A7D7-4787-9BC5-9AFE0EBC2159}" presName="circleA" presStyleLbl="node1" presStyleIdx="4" presStyleCnt="8"/>
      <dgm:spPr/>
    </dgm:pt>
    <dgm:pt modelId="{F7128E7F-05BC-4788-8D27-298B42DB0699}" type="pres">
      <dgm:prSet presAssocID="{5AAE33D6-A7D7-4787-9BC5-9AFE0EBC2159}" presName="spaceA" presStyleCnt="0"/>
      <dgm:spPr/>
    </dgm:pt>
    <dgm:pt modelId="{53A5A004-A4D6-4D40-9001-899B96786B01}" type="pres">
      <dgm:prSet presAssocID="{E70FAEC7-C27E-4AAE-9E60-30756BAC6216}" presName="space" presStyleCnt="0"/>
      <dgm:spPr/>
    </dgm:pt>
    <dgm:pt modelId="{794F3C99-6D93-45C3-96CC-1852DC71BB69}" type="pres">
      <dgm:prSet presAssocID="{C278CCFB-38B5-4161-B909-5CA01530BFF2}" presName="compositeB" presStyleCnt="0"/>
      <dgm:spPr/>
    </dgm:pt>
    <dgm:pt modelId="{8CD19FEB-2177-468C-81E8-40441FC0825D}" type="pres">
      <dgm:prSet presAssocID="{C278CCFB-38B5-4161-B909-5CA01530BFF2}" presName="textB" presStyleLbl="revTx" presStyleIdx="5" presStyleCnt="8">
        <dgm:presLayoutVars>
          <dgm:bulletEnabled val="1"/>
        </dgm:presLayoutVars>
      </dgm:prSet>
      <dgm:spPr/>
      <dgm:t>
        <a:bodyPr/>
        <a:lstStyle/>
        <a:p>
          <a:endParaRPr lang="es-MX"/>
        </a:p>
      </dgm:t>
    </dgm:pt>
    <dgm:pt modelId="{BDD98C2A-4C4F-4A68-8536-071F16A4C33A}" type="pres">
      <dgm:prSet presAssocID="{C278CCFB-38B5-4161-B909-5CA01530BFF2}" presName="circleB" presStyleLbl="node1" presStyleIdx="5" presStyleCnt="8"/>
      <dgm:spPr/>
    </dgm:pt>
    <dgm:pt modelId="{C30BFE9E-57ED-4D0F-9AEF-E1FDF918563B}" type="pres">
      <dgm:prSet presAssocID="{C278CCFB-38B5-4161-B909-5CA01530BFF2}" presName="spaceB" presStyleCnt="0"/>
      <dgm:spPr/>
    </dgm:pt>
    <dgm:pt modelId="{FB9D8998-59C8-4C6B-B5DC-9A347A7BF013}" type="pres">
      <dgm:prSet presAssocID="{CC11E532-E1CD-4FF7-A1B5-2BE646A812F6}" presName="space" presStyleCnt="0"/>
      <dgm:spPr/>
    </dgm:pt>
    <dgm:pt modelId="{1B590FB5-B4D2-4BCB-A19D-AFB029DB5641}" type="pres">
      <dgm:prSet presAssocID="{CE41D807-C7CA-441E-84E3-565923AE40C9}" presName="compositeA" presStyleCnt="0"/>
      <dgm:spPr/>
    </dgm:pt>
    <dgm:pt modelId="{19A19AAD-6122-4137-AB1E-2FC2ED2543BC}" type="pres">
      <dgm:prSet presAssocID="{CE41D807-C7CA-441E-84E3-565923AE40C9}" presName="textA" presStyleLbl="revTx" presStyleIdx="6" presStyleCnt="8">
        <dgm:presLayoutVars>
          <dgm:bulletEnabled val="1"/>
        </dgm:presLayoutVars>
      </dgm:prSet>
      <dgm:spPr/>
      <dgm:t>
        <a:bodyPr/>
        <a:lstStyle/>
        <a:p>
          <a:endParaRPr lang="es-MX"/>
        </a:p>
      </dgm:t>
    </dgm:pt>
    <dgm:pt modelId="{A33D3004-F025-48AD-89AD-8C7A6DB4BD8D}" type="pres">
      <dgm:prSet presAssocID="{CE41D807-C7CA-441E-84E3-565923AE40C9}" presName="circleA" presStyleLbl="node1" presStyleIdx="6" presStyleCnt="8"/>
      <dgm:spPr/>
    </dgm:pt>
    <dgm:pt modelId="{995521D7-49C7-43AC-955F-5123E5FE8160}" type="pres">
      <dgm:prSet presAssocID="{CE41D807-C7CA-441E-84E3-565923AE40C9}" presName="spaceA" presStyleCnt="0"/>
      <dgm:spPr/>
    </dgm:pt>
    <dgm:pt modelId="{AB6C1EBA-0211-4365-A0AE-E739426563E6}" type="pres">
      <dgm:prSet presAssocID="{1B18CFD8-F2B3-4EED-88BA-5592AD485006}" presName="space" presStyleCnt="0"/>
      <dgm:spPr/>
    </dgm:pt>
    <dgm:pt modelId="{62ED6594-A90F-485F-8743-153C11C7C873}" type="pres">
      <dgm:prSet presAssocID="{1D4BBDD4-022A-43C8-907C-B8541DD36908}" presName="compositeB" presStyleCnt="0"/>
      <dgm:spPr/>
    </dgm:pt>
    <dgm:pt modelId="{5BE2E734-D70A-42DF-9FE6-2EAC7BF7AD6D}" type="pres">
      <dgm:prSet presAssocID="{1D4BBDD4-022A-43C8-907C-B8541DD36908}" presName="textB" presStyleLbl="revTx" presStyleIdx="7" presStyleCnt="8">
        <dgm:presLayoutVars>
          <dgm:bulletEnabled val="1"/>
        </dgm:presLayoutVars>
      </dgm:prSet>
      <dgm:spPr/>
      <dgm:t>
        <a:bodyPr/>
        <a:lstStyle/>
        <a:p>
          <a:endParaRPr lang="es-MX"/>
        </a:p>
      </dgm:t>
    </dgm:pt>
    <dgm:pt modelId="{E2DE3F71-617A-4DB1-868B-6AD6DB5BECDE}" type="pres">
      <dgm:prSet presAssocID="{1D4BBDD4-022A-43C8-907C-B8541DD36908}" presName="circleB" presStyleLbl="node1" presStyleIdx="7" presStyleCnt="8"/>
      <dgm:spPr/>
    </dgm:pt>
    <dgm:pt modelId="{B3830510-18B1-46D7-92D7-4E8893554E64}" type="pres">
      <dgm:prSet presAssocID="{1D4BBDD4-022A-43C8-907C-B8541DD36908}" presName="spaceB" presStyleCnt="0"/>
      <dgm:spPr/>
    </dgm:pt>
  </dgm:ptLst>
  <dgm:cxnLst>
    <dgm:cxn modelId="{38D6E37E-BAD4-408A-86A6-CFDD65A675CA}" srcId="{2114D842-B90F-4E20-AFEF-9CD1F9CEECF1}" destId="{2118DF36-CAEE-451D-9E62-29A444369C96}" srcOrd="2" destOrd="0" parTransId="{00C4A9C9-EDCD-4EDE-8DFB-05B22C418206}" sibTransId="{6EB2B805-A2E3-4762-B5DC-D32F405E7E78}"/>
    <dgm:cxn modelId="{EF79B3AC-9DB5-4A7A-99D5-CDDC8B25F524}" srcId="{2114D842-B90F-4E20-AFEF-9CD1F9CEECF1}" destId="{B10FC80F-39A8-44D6-8B76-D40E67A91B1B}" srcOrd="1" destOrd="0" parTransId="{7BC0E1FC-FF6F-45B4-8EE2-9E81DEF4231A}" sibTransId="{37ADD8B9-7499-4DCF-AEC8-FA5E93714790}"/>
    <dgm:cxn modelId="{F0F8D111-24F0-4457-9AB2-BBADB5A78D63}" srcId="{2114D842-B90F-4E20-AFEF-9CD1F9CEECF1}" destId="{C278CCFB-38B5-4161-B909-5CA01530BFF2}" srcOrd="5" destOrd="0" parTransId="{CCB4F3E7-8E96-437B-935E-BC7D312F352F}" sibTransId="{CC11E532-E1CD-4FF7-A1B5-2BE646A812F6}"/>
    <dgm:cxn modelId="{9E804055-4083-44D1-AEB7-E98724DB5AC5}" type="presOf" srcId="{C3E70210-077A-4071-B753-4FABC3D202ED}" destId="{5DDA5919-6435-437D-ADB3-8EEE6D1EB576}" srcOrd="0" destOrd="0" presId="urn:microsoft.com/office/officeart/2005/8/layout/hProcess11"/>
    <dgm:cxn modelId="{4C8D08FD-0A6E-41C4-BA0D-31425D2351F5}" type="presOf" srcId="{C278CCFB-38B5-4161-B909-5CA01530BFF2}" destId="{8CD19FEB-2177-468C-81E8-40441FC0825D}" srcOrd="0" destOrd="0" presId="urn:microsoft.com/office/officeart/2005/8/layout/hProcess11"/>
    <dgm:cxn modelId="{F0AE04BB-EE57-42AC-AD5D-B1A597DAE762}" srcId="{2114D842-B90F-4E20-AFEF-9CD1F9CEECF1}" destId="{A2FD1C03-E2C0-434D-8CFA-C89DF1663236}" srcOrd="3" destOrd="0" parTransId="{2DC552D0-F78B-46CC-A701-192B54B73FBB}" sibTransId="{9F9E5E4A-3967-4B1F-AC81-2F06858E3B10}"/>
    <dgm:cxn modelId="{95F21465-21E4-49B4-8ED9-5BAFF0C7BBBB}" srcId="{2114D842-B90F-4E20-AFEF-9CD1F9CEECF1}" destId="{CE41D807-C7CA-441E-84E3-565923AE40C9}" srcOrd="6" destOrd="0" parTransId="{6EFF08E2-AB8D-4759-B046-16F42E520A85}" sibTransId="{1B18CFD8-F2B3-4EED-88BA-5592AD485006}"/>
    <dgm:cxn modelId="{90086569-CB70-425C-BB67-269C6D81739A}" type="presOf" srcId="{2118DF36-CAEE-451D-9E62-29A444369C96}" destId="{82AF6894-C6DB-4EF1-B7A1-EDFE5F608D47}" srcOrd="0" destOrd="0" presId="urn:microsoft.com/office/officeart/2005/8/layout/hProcess11"/>
    <dgm:cxn modelId="{B5FFB3FF-7AE3-4779-ACB0-E7CEEA55B510}" type="presOf" srcId="{A2FD1C03-E2C0-434D-8CFA-C89DF1663236}" destId="{5D2631A2-C008-42EF-B8F6-7163AB75ABEA}" srcOrd="0" destOrd="0" presId="urn:microsoft.com/office/officeart/2005/8/layout/hProcess11"/>
    <dgm:cxn modelId="{80A2A74F-3169-4BA0-89E8-2AE6A0728D64}" srcId="{2114D842-B90F-4E20-AFEF-9CD1F9CEECF1}" destId="{5AAE33D6-A7D7-4787-9BC5-9AFE0EBC2159}" srcOrd="4" destOrd="0" parTransId="{C91CB840-9238-4347-846C-635ACA9D34E8}" sibTransId="{E70FAEC7-C27E-4AAE-9E60-30756BAC6216}"/>
    <dgm:cxn modelId="{2C7A51FA-6C3E-48DD-BE00-282B7D3AFEFF}" type="presOf" srcId="{B10FC80F-39A8-44D6-8B76-D40E67A91B1B}" destId="{EABAED31-930F-4CD7-813F-128B9739E571}" srcOrd="0" destOrd="0" presId="urn:microsoft.com/office/officeart/2005/8/layout/hProcess11"/>
    <dgm:cxn modelId="{F0A38862-95FB-49BD-AD46-38B13A037A3C}" type="presOf" srcId="{CE41D807-C7CA-441E-84E3-565923AE40C9}" destId="{19A19AAD-6122-4137-AB1E-2FC2ED2543BC}" srcOrd="0" destOrd="0" presId="urn:microsoft.com/office/officeart/2005/8/layout/hProcess11"/>
    <dgm:cxn modelId="{81CE8F50-E2EE-4BEC-B9AB-701424B0B3F1}" type="presOf" srcId="{5AAE33D6-A7D7-4787-9BC5-9AFE0EBC2159}" destId="{BB8BBC6F-DB8B-40AB-9AF8-235124E7DDB4}" srcOrd="0" destOrd="0" presId="urn:microsoft.com/office/officeart/2005/8/layout/hProcess11"/>
    <dgm:cxn modelId="{86F4EFEC-5EDF-40CC-92F3-0828A373C3E1}" srcId="{2114D842-B90F-4E20-AFEF-9CD1F9CEECF1}" destId="{1D4BBDD4-022A-43C8-907C-B8541DD36908}" srcOrd="7" destOrd="0" parTransId="{3AB510FD-B0D7-4755-B41D-15F40E1B1FA3}" sibTransId="{DF9567F8-DB4E-47D8-86A1-EDD39EB83D2E}"/>
    <dgm:cxn modelId="{656DD536-455B-4DFF-BC8A-664543C2AE92}" srcId="{2114D842-B90F-4E20-AFEF-9CD1F9CEECF1}" destId="{C3E70210-077A-4071-B753-4FABC3D202ED}" srcOrd="0" destOrd="0" parTransId="{82415BE4-106B-4E25-B3C3-F5E266EF4D54}" sibTransId="{083783F9-4BB7-4BC0-B7B4-C1829B554B20}"/>
    <dgm:cxn modelId="{334CC960-B09D-4EE9-AF12-76F8F3355758}" type="presOf" srcId="{2114D842-B90F-4E20-AFEF-9CD1F9CEECF1}" destId="{D0772F26-13A9-48F8-AD0D-CCBE3D894E29}" srcOrd="0" destOrd="0" presId="urn:microsoft.com/office/officeart/2005/8/layout/hProcess11"/>
    <dgm:cxn modelId="{EE2CDCAE-C557-4B8F-9E10-CABAB8DB6DC8}" type="presOf" srcId="{1D4BBDD4-022A-43C8-907C-B8541DD36908}" destId="{5BE2E734-D70A-42DF-9FE6-2EAC7BF7AD6D}" srcOrd="0" destOrd="0" presId="urn:microsoft.com/office/officeart/2005/8/layout/hProcess11"/>
    <dgm:cxn modelId="{17636821-EBFF-4FD2-8DA6-496FC46CC5D4}" type="presParOf" srcId="{D0772F26-13A9-48F8-AD0D-CCBE3D894E29}" destId="{2A149DD0-549B-4DE1-9961-7A4DFFE7CCA2}" srcOrd="0" destOrd="0" presId="urn:microsoft.com/office/officeart/2005/8/layout/hProcess11"/>
    <dgm:cxn modelId="{5D60C14B-0D1D-4149-B465-C3EF3C1641CF}" type="presParOf" srcId="{D0772F26-13A9-48F8-AD0D-CCBE3D894E29}" destId="{62F0A2F5-91E6-4240-818E-1B33C2232A10}" srcOrd="1" destOrd="0" presId="urn:microsoft.com/office/officeart/2005/8/layout/hProcess11"/>
    <dgm:cxn modelId="{3191B7DB-FDA2-45C2-B206-C01537327CC6}" type="presParOf" srcId="{62F0A2F5-91E6-4240-818E-1B33C2232A10}" destId="{F356BE23-3255-45FC-8244-DFDF79BEECB9}" srcOrd="0" destOrd="0" presId="urn:microsoft.com/office/officeart/2005/8/layout/hProcess11"/>
    <dgm:cxn modelId="{47B0063C-2613-486A-8D30-43E9DCB791C2}" type="presParOf" srcId="{F356BE23-3255-45FC-8244-DFDF79BEECB9}" destId="{5DDA5919-6435-437D-ADB3-8EEE6D1EB576}" srcOrd="0" destOrd="0" presId="urn:microsoft.com/office/officeart/2005/8/layout/hProcess11"/>
    <dgm:cxn modelId="{C52B8D93-2A1B-4990-AE68-0AD9597DF060}" type="presParOf" srcId="{F356BE23-3255-45FC-8244-DFDF79BEECB9}" destId="{223E20A5-CC76-4123-9DE4-88C0FBF4F849}" srcOrd="1" destOrd="0" presId="urn:microsoft.com/office/officeart/2005/8/layout/hProcess11"/>
    <dgm:cxn modelId="{D790F5E2-7A88-4F1E-90DA-82867CD52259}" type="presParOf" srcId="{F356BE23-3255-45FC-8244-DFDF79BEECB9}" destId="{5B83CD8F-F757-4D0D-BEC9-A66E6E39B86B}" srcOrd="2" destOrd="0" presId="urn:microsoft.com/office/officeart/2005/8/layout/hProcess11"/>
    <dgm:cxn modelId="{01E42AC5-A67C-40CA-9F07-8E6CC5FE216E}" type="presParOf" srcId="{62F0A2F5-91E6-4240-818E-1B33C2232A10}" destId="{1BC5D733-D936-4409-BD72-9F02A5885C0D}" srcOrd="1" destOrd="0" presId="urn:microsoft.com/office/officeart/2005/8/layout/hProcess11"/>
    <dgm:cxn modelId="{CD691EE9-CC78-4CC6-94DF-046674A9E037}" type="presParOf" srcId="{62F0A2F5-91E6-4240-818E-1B33C2232A10}" destId="{EB187649-4E7E-4584-8906-9491D7B4F244}" srcOrd="2" destOrd="0" presId="urn:microsoft.com/office/officeart/2005/8/layout/hProcess11"/>
    <dgm:cxn modelId="{9178BB7B-E903-4A50-9DF2-6F12D99B7203}" type="presParOf" srcId="{EB187649-4E7E-4584-8906-9491D7B4F244}" destId="{EABAED31-930F-4CD7-813F-128B9739E571}" srcOrd="0" destOrd="0" presId="urn:microsoft.com/office/officeart/2005/8/layout/hProcess11"/>
    <dgm:cxn modelId="{DE6E099F-553E-4587-A86C-AC253EE99B21}" type="presParOf" srcId="{EB187649-4E7E-4584-8906-9491D7B4F244}" destId="{A7A69CC7-75D9-4895-B756-F740DD361143}" srcOrd="1" destOrd="0" presId="urn:microsoft.com/office/officeart/2005/8/layout/hProcess11"/>
    <dgm:cxn modelId="{3585AD11-CA37-4A1A-8250-D785B72BBD00}" type="presParOf" srcId="{EB187649-4E7E-4584-8906-9491D7B4F244}" destId="{84A63A6E-495A-48CB-8B1D-DF7C2C582B6C}" srcOrd="2" destOrd="0" presId="urn:microsoft.com/office/officeart/2005/8/layout/hProcess11"/>
    <dgm:cxn modelId="{13902C17-5EDE-4F33-A296-AD9BF9B660E9}" type="presParOf" srcId="{62F0A2F5-91E6-4240-818E-1B33C2232A10}" destId="{6E32D542-6207-42EE-B517-A645149F00D9}" srcOrd="3" destOrd="0" presId="urn:microsoft.com/office/officeart/2005/8/layout/hProcess11"/>
    <dgm:cxn modelId="{346AF1F8-4F6F-47AC-8884-7B74E4947D75}" type="presParOf" srcId="{62F0A2F5-91E6-4240-818E-1B33C2232A10}" destId="{A0AE5EEB-FC53-402D-91A2-4AD8BAB1E820}" srcOrd="4" destOrd="0" presId="urn:microsoft.com/office/officeart/2005/8/layout/hProcess11"/>
    <dgm:cxn modelId="{1EF6CAB2-AC78-49CF-83FC-0FFF44E7823A}" type="presParOf" srcId="{A0AE5EEB-FC53-402D-91A2-4AD8BAB1E820}" destId="{82AF6894-C6DB-4EF1-B7A1-EDFE5F608D47}" srcOrd="0" destOrd="0" presId="urn:microsoft.com/office/officeart/2005/8/layout/hProcess11"/>
    <dgm:cxn modelId="{4474DF2E-44A1-4549-98A7-326E8FE9304C}" type="presParOf" srcId="{A0AE5EEB-FC53-402D-91A2-4AD8BAB1E820}" destId="{796B4957-34CE-414D-B1F2-D619D1B22E9A}" srcOrd="1" destOrd="0" presId="urn:microsoft.com/office/officeart/2005/8/layout/hProcess11"/>
    <dgm:cxn modelId="{F9BF8149-610D-4541-9405-6515BFCF5956}" type="presParOf" srcId="{A0AE5EEB-FC53-402D-91A2-4AD8BAB1E820}" destId="{1FBD9466-8CA1-4BD1-A32C-CDC914E33010}" srcOrd="2" destOrd="0" presId="urn:microsoft.com/office/officeart/2005/8/layout/hProcess11"/>
    <dgm:cxn modelId="{5BD92920-AAAC-4495-BFC1-56BCD9805DA8}" type="presParOf" srcId="{62F0A2F5-91E6-4240-818E-1B33C2232A10}" destId="{AF8655FC-497B-4466-9B72-D1058F407EE0}" srcOrd="5" destOrd="0" presId="urn:microsoft.com/office/officeart/2005/8/layout/hProcess11"/>
    <dgm:cxn modelId="{2DA8CD39-9978-4D65-BAB1-CEB2842E33FC}" type="presParOf" srcId="{62F0A2F5-91E6-4240-818E-1B33C2232A10}" destId="{E0515A00-BD5C-4839-BEFE-0FB1DE8DB2D6}" srcOrd="6" destOrd="0" presId="urn:microsoft.com/office/officeart/2005/8/layout/hProcess11"/>
    <dgm:cxn modelId="{FAABDE87-6D71-4CFA-8D26-C5ADBCE99EFB}" type="presParOf" srcId="{E0515A00-BD5C-4839-BEFE-0FB1DE8DB2D6}" destId="{5D2631A2-C008-42EF-B8F6-7163AB75ABEA}" srcOrd="0" destOrd="0" presId="urn:microsoft.com/office/officeart/2005/8/layout/hProcess11"/>
    <dgm:cxn modelId="{4B780773-D151-4539-9123-68F077115B86}" type="presParOf" srcId="{E0515A00-BD5C-4839-BEFE-0FB1DE8DB2D6}" destId="{38E2BE64-7EB5-496A-9C2D-48B3FA751DBD}" srcOrd="1" destOrd="0" presId="urn:microsoft.com/office/officeart/2005/8/layout/hProcess11"/>
    <dgm:cxn modelId="{8DBDA7E8-1030-4118-9F90-697CA4E18399}" type="presParOf" srcId="{E0515A00-BD5C-4839-BEFE-0FB1DE8DB2D6}" destId="{371F2ED8-818E-4B51-AD51-CFB31254A312}" srcOrd="2" destOrd="0" presId="urn:microsoft.com/office/officeart/2005/8/layout/hProcess11"/>
    <dgm:cxn modelId="{F1397A29-9FBD-4C60-9482-E52ED0968DA0}" type="presParOf" srcId="{62F0A2F5-91E6-4240-818E-1B33C2232A10}" destId="{4834BA37-BB97-4A5C-9BC7-1915B882A090}" srcOrd="7" destOrd="0" presId="urn:microsoft.com/office/officeart/2005/8/layout/hProcess11"/>
    <dgm:cxn modelId="{494D98D9-BD21-4694-A27E-D7E32D78520D}" type="presParOf" srcId="{62F0A2F5-91E6-4240-818E-1B33C2232A10}" destId="{371376E3-D8AF-4303-A5E0-51DEDED5CC50}" srcOrd="8" destOrd="0" presId="urn:microsoft.com/office/officeart/2005/8/layout/hProcess11"/>
    <dgm:cxn modelId="{540F80CB-6919-4074-BC9C-41AF7302DF5E}" type="presParOf" srcId="{371376E3-D8AF-4303-A5E0-51DEDED5CC50}" destId="{BB8BBC6F-DB8B-40AB-9AF8-235124E7DDB4}" srcOrd="0" destOrd="0" presId="urn:microsoft.com/office/officeart/2005/8/layout/hProcess11"/>
    <dgm:cxn modelId="{101FB5D2-1992-490F-B8AF-2CA8D8C61798}" type="presParOf" srcId="{371376E3-D8AF-4303-A5E0-51DEDED5CC50}" destId="{85B707F7-5848-4B66-A6E4-1401E2D99DB2}" srcOrd="1" destOrd="0" presId="urn:microsoft.com/office/officeart/2005/8/layout/hProcess11"/>
    <dgm:cxn modelId="{30E1385A-DB4F-402A-9B27-DDD87D7F101C}" type="presParOf" srcId="{371376E3-D8AF-4303-A5E0-51DEDED5CC50}" destId="{F7128E7F-05BC-4788-8D27-298B42DB0699}" srcOrd="2" destOrd="0" presId="urn:microsoft.com/office/officeart/2005/8/layout/hProcess11"/>
    <dgm:cxn modelId="{502AD876-9CBB-4563-8AEE-CF3922BBA610}" type="presParOf" srcId="{62F0A2F5-91E6-4240-818E-1B33C2232A10}" destId="{53A5A004-A4D6-4D40-9001-899B96786B01}" srcOrd="9" destOrd="0" presId="urn:microsoft.com/office/officeart/2005/8/layout/hProcess11"/>
    <dgm:cxn modelId="{EB6B1C10-661C-412D-B788-26E1A7D142CA}" type="presParOf" srcId="{62F0A2F5-91E6-4240-818E-1B33C2232A10}" destId="{794F3C99-6D93-45C3-96CC-1852DC71BB69}" srcOrd="10" destOrd="0" presId="urn:microsoft.com/office/officeart/2005/8/layout/hProcess11"/>
    <dgm:cxn modelId="{2AAED42C-3F68-4223-B695-47DA7CB14604}" type="presParOf" srcId="{794F3C99-6D93-45C3-96CC-1852DC71BB69}" destId="{8CD19FEB-2177-468C-81E8-40441FC0825D}" srcOrd="0" destOrd="0" presId="urn:microsoft.com/office/officeart/2005/8/layout/hProcess11"/>
    <dgm:cxn modelId="{305BE514-2321-46CB-B4B0-8AD9FAA12CDD}" type="presParOf" srcId="{794F3C99-6D93-45C3-96CC-1852DC71BB69}" destId="{BDD98C2A-4C4F-4A68-8536-071F16A4C33A}" srcOrd="1" destOrd="0" presId="urn:microsoft.com/office/officeart/2005/8/layout/hProcess11"/>
    <dgm:cxn modelId="{5CF40082-6889-4D5F-A935-9B48D9B5AD96}" type="presParOf" srcId="{794F3C99-6D93-45C3-96CC-1852DC71BB69}" destId="{C30BFE9E-57ED-4D0F-9AEF-E1FDF918563B}" srcOrd="2" destOrd="0" presId="urn:microsoft.com/office/officeart/2005/8/layout/hProcess11"/>
    <dgm:cxn modelId="{CA25ACBD-7B90-472A-8B1C-F367FBEB21B3}" type="presParOf" srcId="{62F0A2F5-91E6-4240-818E-1B33C2232A10}" destId="{FB9D8998-59C8-4C6B-B5DC-9A347A7BF013}" srcOrd="11" destOrd="0" presId="urn:microsoft.com/office/officeart/2005/8/layout/hProcess11"/>
    <dgm:cxn modelId="{049EC6C8-5B4B-4EF3-9980-2DE2A8E195CD}" type="presParOf" srcId="{62F0A2F5-91E6-4240-818E-1B33C2232A10}" destId="{1B590FB5-B4D2-4BCB-A19D-AFB029DB5641}" srcOrd="12" destOrd="0" presId="urn:microsoft.com/office/officeart/2005/8/layout/hProcess11"/>
    <dgm:cxn modelId="{D3707E91-F553-4E69-B2D2-00D274F6D3F4}" type="presParOf" srcId="{1B590FB5-B4D2-4BCB-A19D-AFB029DB5641}" destId="{19A19AAD-6122-4137-AB1E-2FC2ED2543BC}" srcOrd="0" destOrd="0" presId="urn:microsoft.com/office/officeart/2005/8/layout/hProcess11"/>
    <dgm:cxn modelId="{39049CFB-F0A8-4A49-9AB0-1EBC9CA14C20}" type="presParOf" srcId="{1B590FB5-B4D2-4BCB-A19D-AFB029DB5641}" destId="{A33D3004-F025-48AD-89AD-8C7A6DB4BD8D}" srcOrd="1" destOrd="0" presId="urn:microsoft.com/office/officeart/2005/8/layout/hProcess11"/>
    <dgm:cxn modelId="{56F71DFE-3575-47BA-88D5-8726CC3602AD}" type="presParOf" srcId="{1B590FB5-B4D2-4BCB-A19D-AFB029DB5641}" destId="{995521D7-49C7-43AC-955F-5123E5FE8160}" srcOrd="2" destOrd="0" presId="urn:microsoft.com/office/officeart/2005/8/layout/hProcess11"/>
    <dgm:cxn modelId="{ACABEDF2-66DA-44E5-BEF3-433DB0CD2B3B}" type="presParOf" srcId="{62F0A2F5-91E6-4240-818E-1B33C2232A10}" destId="{AB6C1EBA-0211-4365-A0AE-E739426563E6}" srcOrd="13" destOrd="0" presId="urn:microsoft.com/office/officeart/2005/8/layout/hProcess11"/>
    <dgm:cxn modelId="{2A6165EB-0260-44B4-A836-5EF941CBC571}" type="presParOf" srcId="{62F0A2F5-91E6-4240-818E-1B33C2232A10}" destId="{62ED6594-A90F-485F-8743-153C11C7C873}" srcOrd="14" destOrd="0" presId="urn:microsoft.com/office/officeart/2005/8/layout/hProcess11"/>
    <dgm:cxn modelId="{1DDAF020-BA5D-42A2-AE44-7A90572FE616}" type="presParOf" srcId="{62ED6594-A90F-485F-8743-153C11C7C873}" destId="{5BE2E734-D70A-42DF-9FE6-2EAC7BF7AD6D}" srcOrd="0" destOrd="0" presId="urn:microsoft.com/office/officeart/2005/8/layout/hProcess11"/>
    <dgm:cxn modelId="{66DC68B1-340A-4AA1-A2DC-9261E953D8C4}" type="presParOf" srcId="{62ED6594-A90F-485F-8743-153C11C7C873}" destId="{E2DE3F71-617A-4DB1-868B-6AD6DB5BECDE}" srcOrd="1" destOrd="0" presId="urn:microsoft.com/office/officeart/2005/8/layout/hProcess11"/>
    <dgm:cxn modelId="{077E39AD-31C9-41A1-A1B9-585737C5BA43}" type="presParOf" srcId="{62ED6594-A90F-485F-8743-153C11C7C873}" destId="{B3830510-18B1-46D7-92D7-4E8893554E6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B90A63-3135-4AE1-8B57-76BD749444BB}"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MX"/>
        </a:p>
      </dgm:t>
    </dgm:pt>
    <dgm:pt modelId="{57B181CE-6E1F-488F-8597-370A9C9C8FA3}">
      <dgm:prSet phldrT="[Texto]"/>
      <dgm:spPr/>
      <dgm:t>
        <a:bodyPr/>
        <a:lstStyle/>
        <a:p>
          <a:r>
            <a:rPr lang="es-MX" dirty="0" smtClean="0"/>
            <a:t>Falla de célula beta</a:t>
          </a:r>
          <a:endParaRPr lang="es-MX" dirty="0"/>
        </a:p>
      </dgm:t>
    </dgm:pt>
    <dgm:pt modelId="{2C8A4496-2298-467A-9F58-57A107F03717}" type="parTrans" cxnId="{3A837CC4-9A90-4463-A719-87EDF9C03AE5}">
      <dgm:prSet/>
      <dgm:spPr/>
      <dgm:t>
        <a:bodyPr/>
        <a:lstStyle/>
        <a:p>
          <a:endParaRPr lang="es-MX"/>
        </a:p>
      </dgm:t>
    </dgm:pt>
    <dgm:pt modelId="{E2EA50CF-D86F-446D-8E79-DA06615E1795}" type="sibTrans" cxnId="{3A837CC4-9A90-4463-A719-87EDF9C03AE5}">
      <dgm:prSet/>
      <dgm:spPr/>
      <dgm:t>
        <a:bodyPr/>
        <a:lstStyle/>
        <a:p>
          <a:endParaRPr lang="es-MX"/>
        </a:p>
      </dgm:t>
    </dgm:pt>
    <dgm:pt modelId="{8C66B937-7525-4651-B836-7D899916C4CE}">
      <dgm:prSet phldrT="[Texto]"/>
      <dgm:spPr/>
      <dgm:t>
        <a:bodyPr/>
        <a:lstStyle/>
        <a:p>
          <a:r>
            <a:rPr lang="es-MX" dirty="0" smtClean="0"/>
            <a:t>Edad</a:t>
          </a:r>
          <a:endParaRPr lang="es-MX" dirty="0"/>
        </a:p>
      </dgm:t>
    </dgm:pt>
    <dgm:pt modelId="{34F8E2C4-17F5-4DE7-9283-C64B1F30EFC5}" type="parTrans" cxnId="{EDD38ABD-7260-4D3C-AA65-AD9B53B2727F}">
      <dgm:prSet/>
      <dgm:spPr/>
      <dgm:t>
        <a:bodyPr/>
        <a:lstStyle/>
        <a:p>
          <a:endParaRPr lang="es-MX"/>
        </a:p>
      </dgm:t>
    </dgm:pt>
    <dgm:pt modelId="{A807B71F-100F-440A-B2C3-07167BEB02B5}" type="sibTrans" cxnId="{EDD38ABD-7260-4D3C-AA65-AD9B53B2727F}">
      <dgm:prSet/>
      <dgm:spPr/>
      <dgm:t>
        <a:bodyPr/>
        <a:lstStyle/>
        <a:p>
          <a:endParaRPr lang="es-MX"/>
        </a:p>
      </dgm:t>
    </dgm:pt>
    <dgm:pt modelId="{FD5F95C2-FC24-4515-A0C3-51BFE908F7F6}">
      <dgm:prSet phldrT="[Texto]"/>
      <dgm:spPr/>
      <dgm:t>
        <a:bodyPr/>
        <a:lstStyle/>
        <a:p>
          <a:r>
            <a:rPr lang="es-MX" dirty="0" smtClean="0"/>
            <a:t>Genética</a:t>
          </a:r>
          <a:endParaRPr lang="es-MX" dirty="0"/>
        </a:p>
      </dgm:t>
    </dgm:pt>
    <dgm:pt modelId="{23BD8B51-2219-4B33-A920-1FDB5D8D3D93}" type="parTrans" cxnId="{C9BD9805-C2E4-4E27-922A-1A67D554AF5E}">
      <dgm:prSet/>
      <dgm:spPr/>
      <dgm:t>
        <a:bodyPr/>
        <a:lstStyle/>
        <a:p>
          <a:endParaRPr lang="es-MX"/>
        </a:p>
      </dgm:t>
    </dgm:pt>
    <dgm:pt modelId="{5410B6F0-C670-463E-99CA-B15F8B7EE837}" type="sibTrans" cxnId="{C9BD9805-C2E4-4E27-922A-1A67D554AF5E}">
      <dgm:prSet/>
      <dgm:spPr/>
      <dgm:t>
        <a:bodyPr/>
        <a:lstStyle/>
        <a:p>
          <a:endParaRPr lang="es-MX"/>
        </a:p>
      </dgm:t>
    </dgm:pt>
    <dgm:pt modelId="{04189064-5C40-43E5-9F58-A1078F38314D}">
      <dgm:prSet phldrT="[Texto]"/>
      <dgm:spPr/>
      <dgm:t>
        <a:bodyPr/>
        <a:lstStyle/>
        <a:p>
          <a:r>
            <a:rPr lang="es-MX" dirty="0" smtClean="0"/>
            <a:t>Efecto </a:t>
          </a:r>
          <a:r>
            <a:rPr lang="es-MX" dirty="0" err="1" smtClean="0"/>
            <a:t>incretina</a:t>
          </a:r>
          <a:endParaRPr lang="es-MX" dirty="0"/>
        </a:p>
      </dgm:t>
    </dgm:pt>
    <dgm:pt modelId="{7B50DBE7-9E27-424C-BFF1-5053C882E6EA}" type="parTrans" cxnId="{E74BA790-9B61-4FAB-AF56-DDFCA71092D2}">
      <dgm:prSet/>
      <dgm:spPr/>
      <dgm:t>
        <a:bodyPr/>
        <a:lstStyle/>
        <a:p>
          <a:endParaRPr lang="es-MX"/>
        </a:p>
      </dgm:t>
    </dgm:pt>
    <dgm:pt modelId="{85E67021-A9F2-4855-B4D0-C4860ECBF36F}" type="sibTrans" cxnId="{E74BA790-9B61-4FAB-AF56-DDFCA71092D2}">
      <dgm:prSet/>
      <dgm:spPr/>
      <dgm:t>
        <a:bodyPr/>
        <a:lstStyle/>
        <a:p>
          <a:endParaRPr lang="es-MX"/>
        </a:p>
      </dgm:t>
    </dgm:pt>
    <dgm:pt modelId="{4168D4E4-00E2-4922-B26A-D1CF7E5206DE}">
      <dgm:prSet phldrT="[Texto]"/>
      <dgm:spPr/>
      <dgm:t>
        <a:bodyPr/>
        <a:lstStyle/>
        <a:p>
          <a:r>
            <a:rPr lang="es-MX" dirty="0" smtClean="0"/>
            <a:t>Resistencia a la insulina</a:t>
          </a:r>
          <a:endParaRPr lang="es-MX" dirty="0"/>
        </a:p>
      </dgm:t>
    </dgm:pt>
    <dgm:pt modelId="{8E1637A9-E406-4550-A0EC-E370821AD1FC}" type="parTrans" cxnId="{8B1D912F-C3F2-4100-BBFF-ED6AC05B199A}">
      <dgm:prSet/>
      <dgm:spPr/>
      <dgm:t>
        <a:bodyPr/>
        <a:lstStyle/>
        <a:p>
          <a:endParaRPr lang="es-MX"/>
        </a:p>
      </dgm:t>
    </dgm:pt>
    <dgm:pt modelId="{598CBF15-CF9C-4E36-9348-65EEEA84FC5C}" type="sibTrans" cxnId="{8B1D912F-C3F2-4100-BBFF-ED6AC05B199A}">
      <dgm:prSet/>
      <dgm:spPr/>
      <dgm:t>
        <a:bodyPr/>
        <a:lstStyle/>
        <a:p>
          <a:endParaRPr lang="es-MX"/>
        </a:p>
      </dgm:t>
    </dgm:pt>
    <dgm:pt modelId="{E80A7E58-A481-4346-893C-A5D831A2C56F}">
      <dgm:prSet phldrT="[Texto]"/>
      <dgm:spPr/>
      <dgm:t>
        <a:bodyPr/>
        <a:lstStyle/>
        <a:p>
          <a:r>
            <a:rPr lang="es-MX" dirty="0" smtClean="0"/>
            <a:t>Depósito de </a:t>
          </a:r>
          <a:r>
            <a:rPr lang="es-MX" dirty="0" err="1" smtClean="0"/>
            <a:t>amiloide</a:t>
          </a:r>
          <a:endParaRPr lang="es-MX" dirty="0"/>
        </a:p>
      </dgm:t>
    </dgm:pt>
    <dgm:pt modelId="{E6F69088-5A75-40D0-B35B-32A1633CF47B}" type="parTrans" cxnId="{4B9DAA28-CC72-46D1-A493-1D21E9A324F8}">
      <dgm:prSet/>
      <dgm:spPr/>
      <dgm:t>
        <a:bodyPr/>
        <a:lstStyle/>
        <a:p>
          <a:endParaRPr lang="es-MX"/>
        </a:p>
      </dgm:t>
    </dgm:pt>
    <dgm:pt modelId="{A9B536A3-CE58-4EE3-91AE-77E69DC76792}" type="sibTrans" cxnId="{4B9DAA28-CC72-46D1-A493-1D21E9A324F8}">
      <dgm:prSet/>
      <dgm:spPr/>
      <dgm:t>
        <a:bodyPr/>
        <a:lstStyle/>
        <a:p>
          <a:endParaRPr lang="es-MX"/>
        </a:p>
      </dgm:t>
    </dgm:pt>
    <dgm:pt modelId="{F6CEEA0F-FD82-4906-B91A-090E1195875A}">
      <dgm:prSet phldrT="[Texto]"/>
      <dgm:spPr/>
      <dgm:t>
        <a:bodyPr/>
        <a:lstStyle/>
        <a:p>
          <a:r>
            <a:rPr lang="es-MX" dirty="0" err="1" smtClean="0"/>
            <a:t>Lipotoxicidad</a:t>
          </a:r>
          <a:endParaRPr lang="es-MX" dirty="0"/>
        </a:p>
      </dgm:t>
    </dgm:pt>
    <dgm:pt modelId="{FD6DA32A-7068-4883-9F7D-AF7ED107762D}" type="parTrans" cxnId="{158E8A0B-222D-42C6-AE34-4B9C86F523EE}">
      <dgm:prSet/>
      <dgm:spPr/>
      <dgm:t>
        <a:bodyPr/>
        <a:lstStyle/>
        <a:p>
          <a:endParaRPr lang="es-MX"/>
        </a:p>
      </dgm:t>
    </dgm:pt>
    <dgm:pt modelId="{783CA571-7EE4-4C66-9009-29E5305F0AEF}" type="sibTrans" cxnId="{158E8A0B-222D-42C6-AE34-4B9C86F523EE}">
      <dgm:prSet/>
      <dgm:spPr/>
      <dgm:t>
        <a:bodyPr/>
        <a:lstStyle/>
        <a:p>
          <a:endParaRPr lang="es-MX"/>
        </a:p>
      </dgm:t>
    </dgm:pt>
    <dgm:pt modelId="{2C8D5B62-80F5-43A7-8F63-085E455F35E3}">
      <dgm:prSet phldrT="[Texto]"/>
      <dgm:spPr/>
      <dgm:t>
        <a:bodyPr/>
        <a:lstStyle/>
        <a:p>
          <a:r>
            <a:rPr lang="es-MX" dirty="0" err="1" smtClean="0"/>
            <a:t>Glucotoxicidad</a:t>
          </a:r>
          <a:endParaRPr lang="es-MX" dirty="0"/>
        </a:p>
      </dgm:t>
    </dgm:pt>
    <dgm:pt modelId="{668A016B-362B-4162-82E5-0C388FB2FBA3}" type="parTrans" cxnId="{B3B8E2FA-C4CD-46DB-9D82-21426DC9BD4D}">
      <dgm:prSet/>
      <dgm:spPr/>
      <dgm:t>
        <a:bodyPr/>
        <a:lstStyle/>
        <a:p>
          <a:endParaRPr lang="es-MX"/>
        </a:p>
      </dgm:t>
    </dgm:pt>
    <dgm:pt modelId="{94A56CFA-CD9E-411F-9774-6F57892B6884}" type="sibTrans" cxnId="{B3B8E2FA-C4CD-46DB-9D82-21426DC9BD4D}">
      <dgm:prSet/>
      <dgm:spPr/>
      <dgm:t>
        <a:bodyPr/>
        <a:lstStyle/>
        <a:p>
          <a:endParaRPr lang="es-MX"/>
        </a:p>
      </dgm:t>
    </dgm:pt>
    <dgm:pt modelId="{7FC90FB1-371D-4E61-8502-EC12BDC96DA9}" type="pres">
      <dgm:prSet presAssocID="{CCB90A63-3135-4AE1-8B57-76BD749444BB}" presName="Name0" presStyleCnt="0">
        <dgm:presLayoutVars>
          <dgm:chMax val="1"/>
          <dgm:dir/>
          <dgm:animLvl val="ctr"/>
          <dgm:resizeHandles val="exact"/>
        </dgm:presLayoutVars>
      </dgm:prSet>
      <dgm:spPr/>
      <dgm:t>
        <a:bodyPr/>
        <a:lstStyle/>
        <a:p>
          <a:endParaRPr lang="es-MX"/>
        </a:p>
      </dgm:t>
    </dgm:pt>
    <dgm:pt modelId="{F0EA0232-3366-4749-8ECF-E7736EAEB443}" type="pres">
      <dgm:prSet presAssocID="{57B181CE-6E1F-488F-8597-370A9C9C8FA3}" presName="centerShape" presStyleLbl="node0" presStyleIdx="0" presStyleCnt="1"/>
      <dgm:spPr/>
      <dgm:t>
        <a:bodyPr/>
        <a:lstStyle/>
        <a:p>
          <a:endParaRPr lang="es-MX"/>
        </a:p>
      </dgm:t>
    </dgm:pt>
    <dgm:pt modelId="{5AA4B0A2-A1B0-4BBE-866E-9E1611D0B5B7}" type="pres">
      <dgm:prSet presAssocID="{34F8E2C4-17F5-4DE7-9283-C64B1F30EFC5}" presName="parTrans" presStyleLbl="sibTrans2D1" presStyleIdx="0" presStyleCnt="7"/>
      <dgm:spPr/>
      <dgm:t>
        <a:bodyPr/>
        <a:lstStyle/>
        <a:p>
          <a:endParaRPr lang="es-MX"/>
        </a:p>
      </dgm:t>
    </dgm:pt>
    <dgm:pt modelId="{988544EB-C492-4455-BFB6-92343F9ACDF8}" type="pres">
      <dgm:prSet presAssocID="{34F8E2C4-17F5-4DE7-9283-C64B1F30EFC5}" presName="connectorText" presStyleLbl="sibTrans2D1" presStyleIdx="0" presStyleCnt="7"/>
      <dgm:spPr/>
      <dgm:t>
        <a:bodyPr/>
        <a:lstStyle/>
        <a:p>
          <a:endParaRPr lang="es-MX"/>
        </a:p>
      </dgm:t>
    </dgm:pt>
    <dgm:pt modelId="{FACBDE53-F27F-4345-A932-5565E9F2002E}" type="pres">
      <dgm:prSet presAssocID="{8C66B937-7525-4651-B836-7D899916C4CE}" presName="node" presStyleLbl="node1" presStyleIdx="0" presStyleCnt="7">
        <dgm:presLayoutVars>
          <dgm:bulletEnabled val="1"/>
        </dgm:presLayoutVars>
      </dgm:prSet>
      <dgm:spPr/>
      <dgm:t>
        <a:bodyPr/>
        <a:lstStyle/>
        <a:p>
          <a:endParaRPr lang="es-MX"/>
        </a:p>
      </dgm:t>
    </dgm:pt>
    <dgm:pt modelId="{AB998A15-79EE-4741-808F-C4B6785925C3}" type="pres">
      <dgm:prSet presAssocID="{23BD8B51-2219-4B33-A920-1FDB5D8D3D93}" presName="parTrans" presStyleLbl="sibTrans2D1" presStyleIdx="1" presStyleCnt="7"/>
      <dgm:spPr/>
      <dgm:t>
        <a:bodyPr/>
        <a:lstStyle/>
        <a:p>
          <a:endParaRPr lang="es-MX"/>
        </a:p>
      </dgm:t>
    </dgm:pt>
    <dgm:pt modelId="{93AFD0FA-3C86-4C51-B10B-A5DCAABC203D}" type="pres">
      <dgm:prSet presAssocID="{23BD8B51-2219-4B33-A920-1FDB5D8D3D93}" presName="connectorText" presStyleLbl="sibTrans2D1" presStyleIdx="1" presStyleCnt="7"/>
      <dgm:spPr/>
      <dgm:t>
        <a:bodyPr/>
        <a:lstStyle/>
        <a:p>
          <a:endParaRPr lang="es-MX"/>
        </a:p>
      </dgm:t>
    </dgm:pt>
    <dgm:pt modelId="{6B9FF9E0-5831-4939-89CA-AB9AD9475787}" type="pres">
      <dgm:prSet presAssocID="{FD5F95C2-FC24-4515-A0C3-51BFE908F7F6}" presName="node" presStyleLbl="node1" presStyleIdx="1" presStyleCnt="7">
        <dgm:presLayoutVars>
          <dgm:bulletEnabled val="1"/>
        </dgm:presLayoutVars>
      </dgm:prSet>
      <dgm:spPr/>
      <dgm:t>
        <a:bodyPr/>
        <a:lstStyle/>
        <a:p>
          <a:endParaRPr lang="es-MX"/>
        </a:p>
      </dgm:t>
    </dgm:pt>
    <dgm:pt modelId="{D3902C4B-13C1-4A49-A6C2-7F7198BA3A7C}" type="pres">
      <dgm:prSet presAssocID="{8E1637A9-E406-4550-A0EC-E370821AD1FC}" presName="parTrans" presStyleLbl="sibTrans2D1" presStyleIdx="2" presStyleCnt="7"/>
      <dgm:spPr/>
      <dgm:t>
        <a:bodyPr/>
        <a:lstStyle/>
        <a:p>
          <a:endParaRPr lang="es-MX"/>
        </a:p>
      </dgm:t>
    </dgm:pt>
    <dgm:pt modelId="{1E05D4EE-631E-4C5F-884F-0A88EBEE33D9}" type="pres">
      <dgm:prSet presAssocID="{8E1637A9-E406-4550-A0EC-E370821AD1FC}" presName="connectorText" presStyleLbl="sibTrans2D1" presStyleIdx="2" presStyleCnt="7"/>
      <dgm:spPr/>
      <dgm:t>
        <a:bodyPr/>
        <a:lstStyle/>
        <a:p>
          <a:endParaRPr lang="es-MX"/>
        </a:p>
      </dgm:t>
    </dgm:pt>
    <dgm:pt modelId="{3F64062C-860A-472D-A8EB-CDF7AD859DCD}" type="pres">
      <dgm:prSet presAssocID="{4168D4E4-00E2-4922-B26A-D1CF7E5206DE}" presName="node" presStyleLbl="node1" presStyleIdx="2" presStyleCnt="7">
        <dgm:presLayoutVars>
          <dgm:bulletEnabled val="1"/>
        </dgm:presLayoutVars>
      </dgm:prSet>
      <dgm:spPr/>
      <dgm:t>
        <a:bodyPr/>
        <a:lstStyle/>
        <a:p>
          <a:endParaRPr lang="es-MX"/>
        </a:p>
      </dgm:t>
    </dgm:pt>
    <dgm:pt modelId="{9972C553-3EFD-4EEE-929B-802C64CECC2E}" type="pres">
      <dgm:prSet presAssocID="{FD6DA32A-7068-4883-9F7D-AF7ED107762D}" presName="parTrans" presStyleLbl="sibTrans2D1" presStyleIdx="3" presStyleCnt="7"/>
      <dgm:spPr/>
      <dgm:t>
        <a:bodyPr/>
        <a:lstStyle/>
        <a:p>
          <a:endParaRPr lang="es-MX"/>
        </a:p>
      </dgm:t>
    </dgm:pt>
    <dgm:pt modelId="{0347CFA8-4C35-4226-A88F-D360F10ED4A9}" type="pres">
      <dgm:prSet presAssocID="{FD6DA32A-7068-4883-9F7D-AF7ED107762D}" presName="connectorText" presStyleLbl="sibTrans2D1" presStyleIdx="3" presStyleCnt="7"/>
      <dgm:spPr/>
      <dgm:t>
        <a:bodyPr/>
        <a:lstStyle/>
        <a:p>
          <a:endParaRPr lang="es-MX"/>
        </a:p>
      </dgm:t>
    </dgm:pt>
    <dgm:pt modelId="{DAF2AB00-D664-4747-A2CF-9726089465AE}" type="pres">
      <dgm:prSet presAssocID="{F6CEEA0F-FD82-4906-B91A-090E1195875A}" presName="node" presStyleLbl="node1" presStyleIdx="3" presStyleCnt="7">
        <dgm:presLayoutVars>
          <dgm:bulletEnabled val="1"/>
        </dgm:presLayoutVars>
      </dgm:prSet>
      <dgm:spPr/>
      <dgm:t>
        <a:bodyPr/>
        <a:lstStyle/>
        <a:p>
          <a:endParaRPr lang="es-MX"/>
        </a:p>
      </dgm:t>
    </dgm:pt>
    <dgm:pt modelId="{598C15A8-9E0B-4703-B0B0-835483DE73DF}" type="pres">
      <dgm:prSet presAssocID="{668A016B-362B-4162-82E5-0C388FB2FBA3}" presName="parTrans" presStyleLbl="sibTrans2D1" presStyleIdx="4" presStyleCnt="7"/>
      <dgm:spPr/>
      <dgm:t>
        <a:bodyPr/>
        <a:lstStyle/>
        <a:p>
          <a:endParaRPr lang="es-MX"/>
        </a:p>
      </dgm:t>
    </dgm:pt>
    <dgm:pt modelId="{A63E018F-224C-4B3B-9CF4-4AB3DA0BC67E}" type="pres">
      <dgm:prSet presAssocID="{668A016B-362B-4162-82E5-0C388FB2FBA3}" presName="connectorText" presStyleLbl="sibTrans2D1" presStyleIdx="4" presStyleCnt="7"/>
      <dgm:spPr/>
      <dgm:t>
        <a:bodyPr/>
        <a:lstStyle/>
        <a:p>
          <a:endParaRPr lang="es-MX"/>
        </a:p>
      </dgm:t>
    </dgm:pt>
    <dgm:pt modelId="{345C7EDA-60A2-41A5-B391-5ADF75DCA9EC}" type="pres">
      <dgm:prSet presAssocID="{2C8D5B62-80F5-43A7-8F63-085E455F35E3}" presName="node" presStyleLbl="node1" presStyleIdx="4" presStyleCnt="7">
        <dgm:presLayoutVars>
          <dgm:bulletEnabled val="1"/>
        </dgm:presLayoutVars>
      </dgm:prSet>
      <dgm:spPr/>
      <dgm:t>
        <a:bodyPr/>
        <a:lstStyle/>
        <a:p>
          <a:endParaRPr lang="es-MX"/>
        </a:p>
      </dgm:t>
    </dgm:pt>
    <dgm:pt modelId="{84DA1297-EF68-4F94-97E6-72CC9165F5C9}" type="pres">
      <dgm:prSet presAssocID="{E6F69088-5A75-40D0-B35B-32A1633CF47B}" presName="parTrans" presStyleLbl="sibTrans2D1" presStyleIdx="5" presStyleCnt="7"/>
      <dgm:spPr/>
      <dgm:t>
        <a:bodyPr/>
        <a:lstStyle/>
        <a:p>
          <a:endParaRPr lang="es-MX"/>
        </a:p>
      </dgm:t>
    </dgm:pt>
    <dgm:pt modelId="{E37E5D42-EFAA-485A-8F98-F1D6363A3155}" type="pres">
      <dgm:prSet presAssocID="{E6F69088-5A75-40D0-B35B-32A1633CF47B}" presName="connectorText" presStyleLbl="sibTrans2D1" presStyleIdx="5" presStyleCnt="7"/>
      <dgm:spPr/>
      <dgm:t>
        <a:bodyPr/>
        <a:lstStyle/>
        <a:p>
          <a:endParaRPr lang="es-MX"/>
        </a:p>
      </dgm:t>
    </dgm:pt>
    <dgm:pt modelId="{E0B85713-438A-4E37-A7E6-2EA9B7C9DEF5}" type="pres">
      <dgm:prSet presAssocID="{E80A7E58-A481-4346-893C-A5D831A2C56F}" presName="node" presStyleLbl="node1" presStyleIdx="5" presStyleCnt="7">
        <dgm:presLayoutVars>
          <dgm:bulletEnabled val="1"/>
        </dgm:presLayoutVars>
      </dgm:prSet>
      <dgm:spPr/>
      <dgm:t>
        <a:bodyPr/>
        <a:lstStyle/>
        <a:p>
          <a:endParaRPr lang="es-MX"/>
        </a:p>
      </dgm:t>
    </dgm:pt>
    <dgm:pt modelId="{507A3352-0845-43CD-B71F-0ECD69B102AF}" type="pres">
      <dgm:prSet presAssocID="{7B50DBE7-9E27-424C-BFF1-5053C882E6EA}" presName="parTrans" presStyleLbl="sibTrans2D1" presStyleIdx="6" presStyleCnt="7"/>
      <dgm:spPr/>
      <dgm:t>
        <a:bodyPr/>
        <a:lstStyle/>
        <a:p>
          <a:endParaRPr lang="es-MX"/>
        </a:p>
      </dgm:t>
    </dgm:pt>
    <dgm:pt modelId="{D2186EAB-437E-414B-A33A-B578E3C0B7D4}" type="pres">
      <dgm:prSet presAssocID="{7B50DBE7-9E27-424C-BFF1-5053C882E6EA}" presName="connectorText" presStyleLbl="sibTrans2D1" presStyleIdx="6" presStyleCnt="7"/>
      <dgm:spPr/>
      <dgm:t>
        <a:bodyPr/>
        <a:lstStyle/>
        <a:p>
          <a:endParaRPr lang="es-MX"/>
        </a:p>
      </dgm:t>
    </dgm:pt>
    <dgm:pt modelId="{62E9B92D-2D54-458D-A12F-5C51C70497BD}" type="pres">
      <dgm:prSet presAssocID="{04189064-5C40-43E5-9F58-A1078F38314D}" presName="node" presStyleLbl="node1" presStyleIdx="6" presStyleCnt="7">
        <dgm:presLayoutVars>
          <dgm:bulletEnabled val="1"/>
        </dgm:presLayoutVars>
      </dgm:prSet>
      <dgm:spPr/>
      <dgm:t>
        <a:bodyPr/>
        <a:lstStyle/>
        <a:p>
          <a:endParaRPr lang="es-MX"/>
        </a:p>
      </dgm:t>
    </dgm:pt>
  </dgm:ptLst>
  <dgm:cxnLst>
    <dgm:cxn modelId="{3736019B-9578-4328-A18B-44B5090B990B}" type="presOf" srcId="{FD6DA32A-7068-4883-9F7D-AF7ED107762D}" destId="{0347CFA8-4C35-4226-A88F-D360F10ED4A9}" srcOrd="1" destOrd="0" presId="urn:microsoft.com/office/officeart/2005/8/layout/radial5"/>
    <dgm:cxn modelId="{622FB827-CCBE-44B1-B0EB-38D87F897147}" type="presOf" srcId="{7B50DBE7-9E27-424C-BFF1-5053C882E6EA}" destId="{507A3352-0845-43CD-B71F-0ECD69B102AF}" srcOrd="0" destOrd="0" presId="urn:microsoft.com/office/officeart/2005/8/layout/radial5"/>
    <dgm:cxn modelId="{E74BA790-9B61-4FAB-AF56-DDFCA71092D2}" srcId="{57B181CE-6E1F-488F-8597-370A9C9C8FA3}" destId="{04189064-5C40-43E5-9F58-A1078F38314D}" srcOrd="6" destOrd="0" parTransId="{7B50DBE7-9E27-424C-BFF1-5053C882E6EA}" sibTransId="{85E67021-A9F2-4855-B4D0-C4860ECBF36F}"/>
    <dgm:cxn modelId="{355DE743-935C-492A-8221-9C70D26C00A1}" type="presOf" srcId="{04189064-5C40-43E5-9F58-A1078F38314D}" destId="{62E9B92D-2D54-458D-A12F-5C51C70497BD}" srcOrd="0" destOrd="0" presId="urn:microsoft.com/office/officeart/2005/8/layout/radial5"/>
    <dgm:cxn modelId="{CED11DF6-ED9C-462C-B079-304CCB2C92D6}" type="presOf" srcId="{E6F69088-5A75-40D0-B35B-32A1633CF47B}" destId="{84DA1297-EF68-4F94-97E6-72CC9165F5C9}" srcOrd="0" destOrd="0" presId="urn:microsoft.com/office/officeart/2005/8/layout/radial5"/>
    <dgm:cxn modelId="{6E486D59-98D3-48FB-9908-1FB7578F8B47}" type="presOf" srcId="{E80A7E58-A481-4346-893C-A5D831A2C56F}" destId="{E0B85713-438A-4E37-A7E6-2EA9B7C9DEF5}" srcOrd="0" destOrd="0" presId="urn:microsoft.com/office/officeart/2005/8/layout/radial5"/>
    <dgm:cxn modelId="{49EEEC2A-CFD4-44A3-A98F-3C7E9BF7E5FF}" type="presOf" srcId="{FD6DA32A-7068-4883-9F7D-AF7ED107762D}" destId="{9972C553-3EFD-4EEE-929B-802C64CECC2E}" srcOrd="0" destOrd="0" presId="urn:microsoft.com/office/officeart/2005/8/layout/radial5"/>
    <dgm:cxn modelId="{8B1D912F-C3F2-4100-BBFF-ED6AC05B199A}" srcId="{57B181CE-6E1F-488F-8597-370A9C9C8FA3}" destId="{4168D4E4-00E2-4922-B26A-D1CF7E5206DE}" srcOrd="2" destOrd="0" parTransId="{8E1637A9-E406-4550-A0EC-E370821AD1FC}" sibTransId="{598CBF15-CF9C-4E36-9348-65EEEA84FC5C}"/>
    <dgm:cxn modelId="{C6A93E82-FCDA-4CF1-A0E0-365172F2C8BD}" type="presOf" srcId="{F6CEEA0F-FD82-4906-B91A-090E1195875A}" destId="{DAF2AB00-D664-4747-A2CF-9726089465AE}" srcOrd="0" destOrd="0" presId="urn:microsoft.com/office/officeart/2005/8/layout/radial5"/>
    <dgm:cxn modelId="{C9BD9805-C2E4-4E27-922A-1A67D554AF5E}" srcId="{57B181CE-6E1F-488F-8597-370A9C9C8FA3}" destId="{FD5F95C2-FC24-4515-A0C3-51BFE908F7F6}" srcOrd="1" destOrd="0" parTransId="{23BD8B51-2219-4B33-A920-1FDB5D8D3D93}" sibTransId="{5410B6F0-C670-463E-99CA-B15F8B7EE837}"/>
    <dgm:cxn modelId="{D6159B7B-23DA-40D3-AF9D-DDA5164FC3F3}" type="presOf" srcId="{34F8E2C4-17F5-4DE7-9283-C64B1F30EFC5}" destId="{5AA4B0A2-A1B0-4BBE-866E-9E1611D0B5B7}" srcOrd="0" destOrd="0" presId="urn:microsoft.com/office/officeart/2005/8/layout/radial5"/>
    <dgm:cxn modelId="{FE7F93AF-8914-426D-9B38-757ABF4AC095}" type="presOf" srcId="{7B50DBE7-9E27-424C-BFF1-5053C882E6EA}" destId="{D2186EAB-437E-414B-A33A-B578E3C0B7D4}" srcOrd="1" destOrd="0" presId="urn:microsoft.com/office/officeart/2005/8/layout/radial5"/>
    <dgm:cxn modelId="{B3B8E2FA-C4CD-46DB-9D82-21426DC9BD4D}" srcId="{57B181CE-6E1F-488F-8597-370A9C9C8FA3}" destId="{2C8D5B62-80F5-43A7-8F63-085E455F35E3}" srcOrd="4" destOrd="0" parTransId="{668A016B-362B-4162-82E5-0C388FB2FBA3}" sibTransId="{94A56CFA-CD9E-411F-9774-6F57892B6884}"/>
    <dgm:cxn modelId="{EA872D5C-4401-4192-8006-45CE0D46AA55}" type="presOf" srcId="{668A016B-362B-4162-82E5-0C388FB2FBA3}" destId="{A63E018F-224C-4B3B-9CF4-4AB3DA0BC67E}" srcOrd="1" destOrd="0" presId="urn:microsoft.com/office/officeart/2005/8/layout/radial5"/>
    <dgm:cxn modelId="{BB630873-5B26-4AF0-A460-3C763C394A6B}" type="presOf" srcId="{4168D4E4-00E2-4922-B26A-D1CF7E5206DE}" destId="{3F64062C-860A-472D-A8EB-CDF7AD859DCD}" srcOrd="0" destOrd="0" presId="urn:microsoft.com/office/officeart/2005/8/layout/radial5"/>
    <dgm:cxn modelId="{4B9DAA28-CC72-46D1-A493-1D21E9A324F8}" srcId="{57B181CE-6E1F-488F-8597-370A9C9C8FA3}" destId="{E80A7E58-A481-4346-893C-A5D831A2C56F}" srcOrd="5" destOrd="0" parTransId="{E6F69088-5A75-40D0-B35B-32A1633CF47B}" sibTransId="{A9B536A3-CE58-4EE3-91AE-77E69DC76792}"/>
    <dgm:cxn modelId="{2A9B842E-6E87-4447-B282-B0AC9444DABD}" type="presOf" srcId="{FD5F95C2-FC24-4515-A0C3-51BFE908F7F6}" destId="{6B9FF9E0-5831-4939-89CA-AB9AD9475787}" srcOrd="0" destOrd="0" presId="urn:microsoft.com/office/officeart/2005/8/layout/radial5"/>
    <dgm:cxn modelId="{6ADDB3DE-96C3-4F80-B94B-CFB8CA001098}" type="presOf" srcId="{23BD8B51-2219-4B33-A920-1FDB5D8D3D93}" destId="{93AFD0FA-3C86-4C51-B10B-A5DCAABC203D}" srcOrd="1" destOrd="0" presId="urn:microsoft.com/office/officeart/2005/8/layout/radial5"/>
    <dgm:cxn modelId="{AFE7F20E-9893-4611-BB27-A1D980AB5064}" type="presOf" srcId="{8E1637A9-E406-4550-A0EC-E370821AD1FC}" destId="{1E05D4EE-631E-4C5F-884F-0A88EBEE33D9}" srcOrd="1" destOrd="0" presId="urn:microsoft.com/office/officeart/2005/8/layout/radial5"/>
    <dgm:cxn modelId="{F7EDF797-4C50-4C78-B1BE-0B0B4373F5D1}" type="presOf" srcId="{E6F69088-5A75-40D0-B35B-32A1633CF47B}" destId="{E37E5D42-EFAA-485A-8F98-F1D6363A3155}" srcOrd="1" destOrd="0" presId="urn:microsoft.com/office/officeart/2005/8/layout/radial5"/>
    <dgm:cxn modelId="{4890318A-911C-4A6A-8625-F61676DAC953}" type="presOf" srcId="{668A016B-362B-4162-82E5-0C388FB2FBA3}" destId="{598C15A8-9E0B-4703-B0B0-835483DE73DF}" srcOrd="0" destOrd="0" presId="urn:microsoft.com/office/officeart/2005/8/layout/radial5"/>
    <dgm:cxn modelId="{FFAC039A-8C03-4943-9188-3EC561E9BAE1}" type="presOf" srcId="{8E1637A9-E406-4550-A0EC-E370821AD1FC}" destId="{D3902C4B-13C1-4A49-A6C2-7F7198BA3A7C}" srcOrd="0" destOrd="0" presId="urn:microsoft.com/office/officeart/2005/8/layout/radial5"/>
    <dgm:cxn modelId="{9D1833F5-7217-452D-8B05-18A79CAD7BF1}" type="presOf" srcId="{23BD8B51-2219-4B33-A920-1FDB5D8D3D93}" destId="{AB998A15-79EE-4741-808F-C4B6785925C3}" srcOrd="0" destOrd="0" presId="urn:microsoft.com/office/officeart/2005/8/layout/radial5"/>
    <dgm:cxn modelId="{C84F450D-D34A-43D0-91B1-C16A66EA4C0D}" type="presOf" srcId="{57B181CE-6E1F-488F-8597-370A9C9C8FA3}" destId="{F0EA0232-3366-4749-8ECF-E7736EAEB443}" srcOrd="0" destOrd="0" presId="urn:microsoft.com/office/officeart/2005/8/layout/radial5"/>
    <dgm:cxn modelId="{29FF1F2E-CA12-4CF2-AE19-49A84797CE8E}" type="presOf" srcId="{2C8D5B62-80F5-43A7-8F63-085E455F35E3}" destId="{345C7EDA-60A2-41A5-B391-5ADF75DCA9EC}" srcOrd="0" destOrd="0" presId="urn:microsoft.com/office/officeart/2005/8/layout/radial5"/>
    <dgm:cxn modelId="{09D053EC-BA38-4367-BAC7-B5FE068328F9}" type="presOf" srcId="{CCB90A63-3135-4AE1-8B57-76BD749444BB}" destId="{7FC90FB1-371D-4E61-8502-EC12BDC96DA9}" srcOrd="0" destOrd="0" presId="urn:microsoft.com/office/officeart/2005/8/layout/radial5"/>
    <dgm:cxn modelId="{EDD38ABD-7260-4D3C-AA65-AD9B53B2727F}" srcId="{57B181CE-6E1F-488F-8597-370A9C9C8FA3}" destId="{8C66B937-7525-4651-B836-7D899916C4CE}" srcOrd="0" destOrd="0" parTransId="{34F8E2C4-17F5-4DE7-9283-C64B1F30EFC5}" sibTransId="{A807B71F-100F-440A-B2C3-07167BEB02B5}"/>
    <dgm:cxn modelId="{3A837CC4-9A90-4463-A719-87EDF9C03AE5}" srcId="{CCB90A63-3135-4AE1-8B57-76BD749444BB}" destId="{57B181CE-6E1F-488F-8597-370A9C9C8FA3}" srcOrd="0" destOrd="0" parTransId="{2C8A4496-2298-467A-9F58-57A107F03717}" sibTransId="{E2EA50CF-D86F-446D-8E79-DA06615E1795}"/>
    <dgm:cxn modelId="{E6A6263F-DFBA-445C-AA4C-657D20BD1BBC}" type="presOf" srcId="{8C66B937-7525-4651-B836-7D899916C4CE}" destId="{FACBDE53-F27F-4345-A932-5565E9F2002E}" srcOrd="0" destOrd="0" presId="urn:microsoft.com/office/officeart/2005/8/layout/radial5"/>
    <dgm:cxn modelId="{158E8A0B-222D-42C6-AE34-4B9C86F523EE}" srcId="{57B181CE-6E1F-488F-8597-370A9C9C8FA3}" destId="{F6CEEA0F-FD82-4906-B91A-090E1195875A}" srcOrd="3" destOrd="0" parTransId="{FD6DA32A-7068-4883-9F7D-AF7ED107762D}" sibTransId="{783CA571-7EE4-4C66-9009-29E5305F0AEF}"/>
    <dgm:cxn modelId="{47C8DDBE-330E-4DD2-A4E6-9F9B3FAC6CB9}" type="presOf" srcId="{34F8E2C4-17F5-4DE7-9283-C64B1F30EFC5}" destId="{988544EB-C492-4455-BFB6-92343F9ACDF8}" srcOrd="1" destOrd="0" presId="urn:microsoft.com/office/officeart/2005/8/layout/radial5"/>
    <dgm:cxn modelId="{5CBA8847-16F1-4F17-B2D9-A296AD8C5D4D}" type="presParOf" srcId="{7FC90FB1-371D-4E61-8502-EC12BDC96DA9}" destId="{F0EA0232-3366-4749-8ECF-E7736EAEB443}" srcOrd="0" destOrd="0" presId="urn:microsoft.com/office/officeart/2005/8/layout/radial5"/>
    <dgm:cxn modelId="{1C116FDE-025E-4B82-BD2A-65F6333FCAAE}" type="presParOf" srcId="{7FC90FB1-371D-4E61-8502-EC12BDC96DA9}" destId="{5AA4B0A2-A1B0-4BBE-866E-9E1611D0B5B7}" srcOrd="1" destOrd="0" presId="urn:microsoft.com/office/officeart/2005/8/layout/radial5"/>
    <dgm:cxn modelId="{06485721-01CD-4912-B5FD-B0F9EC308DC4}" type="presParOf" srcId="{5AA4B0A2-A1B0-4BBE-866E-9E1611D0B5B7}" destId="{988544EB-C492-4455-BFB6-92343F9ACDF8}" srcOrd="0" destOrd="0" presId="urn:microsoft.com/office/officeart/2005/8/layout/radial5"/>
    <dgm:cxn modelId="{E2FDC632-7E6E-49CE-A6D7-2C9A66267FC2}" type="presParOf" srcId="{7FC90FB1-371D-4E61-8502-EC12BDC96DA9}" destId="{FACBDE53-F27F-4345-A932-5565E9F2002E}" srcOrd="2" destOrd="0" presId="urn:microsoft.com/office/officeart/2005/8/layout/radial5"/>
    <dgm:cxn modelId="{B9A5A8B2-FEBE-4019-B47D-B2AAFF7D673D}" type="presParOf" srcId="{7FC90FB1-371D-4E61-8502-EC12BDC96DA9}" destId="{AB998A15-79EE-4741-808F-C4B6785925C3}" srcOrd="3" destOrd="0" presId="urn:microsoft.com/office/officeart/2005/8/layout/radial5"/>
    <dgm:cxn modelId="{35C5B5A9-080C-4A7E-8B48-FD9DC6260D52}" type="presParOf" srcId="{AB998A15-79EE-4741-808F-C4B6785925C3}" destId="{93AFD0FA-3C86-4C51-B10B-A5DCAABC203D}" srcOrd="0" destOrd="0" presId="urn:microsoft.com/office/officeart/2005/8/layout/radial5"/>
    <dgm:cxn modelId="{D40AE646-00C9-4100-9663-43FA24A222C7}" type="presParOf" srcId="{7FC90FB1-371D-4E61-8502-EC12BDC96DA9}" destId="{6B9FF9E0-5831-4939-89CA-AB9AD9475787}" srcOrd="4" destOrd="0" presId="urn:microsoft.com/office/officeart/2005/8/layout/radial5"/>
    <dgm:cxn modelId="{8924D22B-9030-45FC-8E59-4908377F3F65}" type="presParOf" srcId="{7FC90FB1-371D-4E61-8502-EC12BDC96DA9}" destId="{D3902C4B-13C1-4A49-A6C2-7F7198BA3A7C}" srcOrd="5" destOrd="0" presId="urn:microsoft.com/office/officeart/2005/8/layout/radial5"/>
    <dgm:cxn modelId="{1389462C-CC12-42C9-8FA0-E88544C63920}" type="presParOf" srcId="{D3902C4B-13C1-4A49-A6C2-7F7198BA3A7C}" destId="{1E05D4EE-631E-4C5F-884F-0A88EBEE33D9}" srcOrd="0" destOrd="0" presId="urn:microsoft.com/office/officeart/2005/8/layout/radial5"/>
    <dgm:cxn modelId="{7171DA11-6D2E-4367-B53C-558FF811B791}" type="presParOf" srcId="{7FC90FB1-371D-4E61-8502-EC12BDC96DA9}" destId="{3F64062C-860A-472D-A8EB-CDF7AD859DCD}" srcOrd="6" destOrd="0" presId="urn:microsoft.com/office/officeart/2005/8/layout/radial5"/>
    <dgm:cxn modelId="{7B6D5962-FD06-46C0-B758-DCC224D85B8C}" type="presParOf" srcId="{7FC90FB1-371D-4E61-8502-EC12BDC96DA9}" destId="{9972C553-3EFD-4EEE-929B-802C64CECC2E}" srcOrd="7" destOrd="0" presId="urn:microsoft.com/office/officeart/2005/8/layout/radial5"/>
    <dgm:cxn modelId="{A4169659-95F7-4CBD-B6F8-53F6C09AF31F}" type="presParOf" srcId="{9972C553-3EFD-4EEE-929B-802C64CECC2E}" destId="{0347CFA8-4C35-4226-A88F-D360F10ED4A9}" srcOrd="0" destOrd="0" presId="urn:microsoft.com/office/officeart/2005/8/layout/radial5"/>
    <dgm:cxn modelId="{8A73BC2E-2F6A-42B6-856D-1C9DD3210B31}" type="presParOf" srcId="{7FC90FB1-371D-4E61-8502-EC12BDC96DA9}" destId="{DAF2AB00-D664-4747-A2CF-9726089465AE}" srcOrd="8" destOrd="0" presId="urn:microsoft.com/office/officeart/2005/8/layout/radial5"/>
    <dgm:cxn modelId="{43D16BA6-11D6-4F28-9D3F-736CBFFC68AF}" type="presParOf" srcId="{7FC90FB1-371D-4E61-8502-EC12BDC96DA9}" destId="{598C15A8-9E0B-4703-B0B0-835483DE73DF}" srcOrd="9" destOrd="0" presId="urn:microsoft.com/office/officeart/2005/8/layout/radial5"/>
    <dgm:cxn modelId="{F29E9696-8E6C-418B-ABB3-8DD00E2D24FD}" type="presParOf" srcId="{598C15A8-9E0B-4703-B0B0-835483DE73DF}" destId="{A63E018F-224C-4B3B-9CF4-4AB3DA0BC67E}" srcOrd="0" destOrd="0" presId="urn:microsoft.com/office/officeart/2005/8/layout/radial5"/>
    <dgm:cxn modelId="{AE3453EA-557C-4B6E-8F5A-ACE232CF73F9}" type="presParOf" srcId="{7FC90FB1-371D-4E61-8502-EC12BDC96DA9}" destId="{345C7EDA-60A2-41A5-B391-5ADF75DCA9EC}" srcOrd="10" destOrd="0" presId="urn:microsoft.com/office/officeart/2005/8/layout/radial5"/>
    <dgm:cxn modelId="{B13C951E-2173-4800-BAC5-8031B3E7D12A}" type="presParOf" srcId="{7FC90FB1-371D-4E61-8502-EC12BDC96DA9}" destId="{84DA1297-EF68-4F94-97E6-72CC9165F5C9}" srcOrd="11" destOrd="0" presId="urn:microsoft.com/office/officeart/2005/8/layout/radial5"/>
    <dgm:cxn modelId="{356F9785-036B-482F-AEC2-BF3ED43FAE12}" type="presParOf" srcId="{84DA1297-EF68-4F94-97E6-72CC9165F5C9}" destId="{E37E5D42-EFAA-485A-8F98-F1D6363A3155}" srcOrd="0" destOrd="0" presId="urn:microsoft.com/office/officeart/2005/8/layout/radial5"/>
    <dgm:cxn modelId="{C25C196C-363F-43FC-B188-2EEA95E579C6}" type="presParOf" srcId="{7FC90FB1-371D-4E61-8502-EC12BDC96DA9}" destId="{E0B85713-438A-4E37-A7E6-2EA9B7C9DEF5}" srcOrd="12" destOrd="0" presId="urn:microsoft.com/office/officeart/2005/8/layout/radial5"/>
    <dgm:cxn modelId="{3DEBD35D-E4B9-4B47-9CE6-062B5A24C598}" type="presParOf" srcId="{7FC90FB1-371D-4E61-8502-EC12BDC96DA9}" destId="{507A3352-0845-43CD-B71F-0ECD69B102AF}" srcOrd="13" destOrd="0" presId="urn:microsoft.com/office/officeart/2005/8/layout/radial5"/>
    <dgm:cxn modelId="{94920AF5-DAC6-4E2E-B461-6AF84052D7F1}" type="presParOf" srcId="{507A3352-0845-43CD-B71F-0ECD69B102AF}" destId="{D2186EAB-437E-414B-A33A-B578E3C0B7D4}" srcOrd="0" destOrd="0" presId="urn:microsoft.com/office/officeart/2005/8/layout/radial5"/>
    <dgm:cxn modelId="{C30EDA33-CEAB-4D17-B003-7CF7D8DB829A}" type="presParOf" srcId="{7FC90FB1-371D-4E61-8502-EC12BDC96DA9}" destId="{62E9B92D-2D54-458D-A12F-5C51C70497BD}"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F9443D-2247-453C-8871-1F8095DB283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4906B1C7-91C9-40D2-BC08-327975D3B51D}">
      <dgm:prSet phldrT="[Texto]"/>
      <dgm:spPr/>
      <dgm:t>
        <a:bodyPr/>
        <a:lstStyle/>
        <a:p>
          <a:r>
            <a:rPr lang="es-MX" baseline="0" dirty="0" smtClean="0"/>
            <a:t>La insulina inhibe la lipólisis y evita la liberación de FFA de adipocitos (inhibición de  lipasa hormono-sensible)</a:t>
          </a:r>
          <a:endParaRPr lang="es-MX" dirty="0"/>
        </a:p>
      </dgm:t>
    </dgm:pt>
    <dgm:pt modelId="{05563081-245F-45EF-8985-4824A9159230}" type="parTrans" cxnId="{786D8DAC-CD83-4E32-9AA2-999CB0377C68}">
      <dgm:prSet/>
      <dgm:spPr/>
      <dgm:t>
        <a:bodyPr/>
        <a:lstStyle/>
        <a:p>
          <a:endParaRPr lang="es-MX"/>
        </a:p>
      </dgm:t>
    </dgm:pt>
    <dgm:pt modelId="{7B5B4D7F-076A-47F1-A1E5-7AAEF0D288D2}" type="sibTrans" cxnId="{786D8DAC-CD83-4E32-9AA2-999CB0377C68}">
      <dgm:prSet/>
      <dgm:spPr/>
      <dgm:t>
        <a:bodyPr/>
        <a:lstStyle/>
        <a:p>
          <a:endParaRPr lang="es-MX"/>
        </a:p>
      </dgm:t>
    </dgm:pt>
    <dgm:pt modelId="{1452DEE0-9CDD-441A-8750-81B366DB32B4}">
      <dgm:prSet phldrT="[Texto]"/>
      <dgm:spPr/>
      <dgm:t>
        <a:bodyPr/>
        <a:lstStyle/>
        <a:p>
          <a:r>
            <a:rPr lang="es-MX" baseline="0" dirty="0" smtClean="0"/>
            <a:t>Alteración de la capacidad de insulina para inhibir lipólisis y reducir FFA en DT2</a:t>
          </a:r>
        </a:p>
      </dgm:t>
    </dgm:pt>
    <dgm:pt modelId="{18C40224-CDB8-4253-B1A1-71D15C10A6E7}" type="parTrans" cxnId="{02295229-4508-48BC-8302-74C527883B78}">
      <dgm:prSet/>
      <dgm:spPr/>
      <dgm:t>
        <a:bodyPr/>
        <a:lstStyle/>
        <a:p>
          <a:endParaRPr lang="es-MX"/>
        </a:p>
      </dgm:t>
    </dgm:pt>
    <dgm:pt modelId="{FA78D620-B0BD-46A9-8277-27E271D2D032}" type="sibTrans" cxnId="{02295229-4508-48BC-8302-74C527883B78}">
      <dgm:prSet/>
      <dgm:spPr/>
      <dgm:t>
        <a:bodyPr/>
        <a:lstStyle/>
        <a:p>
          <a:endParaRPr lang="es-MX"/>
        </a:p>
      </dgm:t>
    </dgm:pt>
    <dgm:pt modelId="{B3E3F427-283A-4A8D-BA47-E41BCFCE0D09}">
      <dgm:prSet phldrT="[Texto]"/>
      <dgm:spPr/>
      <dgm:t>
        <a:bodyPr/>
        <a:lstStyle/>
        <a:p>
          <a:r>
            <a:rPr lang="es-MX" baseline="0" dirty="0" smtClean="0"/>
            <a:t>La elevación crónica de FFA ocasiona RI en músculo e hígado e impide la secreción de insulina</a:t>
          </a:r>
          <a:endParaRPr lang="es-MX" dirty="0"/>
        </a:p>
      </dgm:t>
    </dgm:pt>
    <dgm:pt modelId="{70F794FA-4D29-40AF-9D60-8EE3BD17C251}" type="parTrans" cxnId="{64ABA6FE-7DEC-4854-972B-A931DFFA51C8}">
      <dgm:prSet/>
      <dgm:spPr/>
      <dgm:t>
        <a:bodyPr/>
        <a:lstStyle/>
        <a:p>
          <a:endParaRPr lang="es-MX"/>
        </a:p>
      </dgm:t>
    </dgm:pt>
    <dgm:pt modelId="{95D2E6F7-7AB8-4080-83C0-B0A5E76942C4}" type="sibTrans" cxnId="{64ABA6FE-7DEC-4854-972B-A931DFFA51C8}">
      <dgm:prSet/>
      <dgm:spPr/>
      <dgm:t>
        <a:bodyPr/>
        <a:lstStyle/>
        <a:p>
          <a:endParaRPr lang="es-MX"/>
        </a:p>
      </dgm:t>
    </dgm:pt>
    <dgm:pt modelId="{B46D0424-45F1-4A8A-8C9F-2F1AA1E9C783}">
      <dgm:prSet phldrT="[Texto]"/>
      <dgm:spPr/>
      <dgm:t>
        <a:bodyPr/>
        <a:lstStyle/>
        <a:p>
          <a:r>
            <a:rPr lang="es-MX" baseline="0" dirty="0" smtClean="0"/>
            <a:t>Depósito de triglicéridos y metabolitos (DAG, </a:t>
          </a:r>
          <a:r>
            <a:rPr lang="es-MX" baseline="0" dirty="0" err="1" smtClean="0"/>
            <a:t>ceramidas</a:t>
          </a:r>
          <a:r>
            <a:rPr lang="es-MX" baseline="0" dirty="0" smtClean="0"/>
            <a:t>) en músculo e hígado correlacionan con RI</a:t>
          </a:r>
          <a:endParaRPr lang="es-MX" dirty="0"/>
        </a:p>
      </dgm:t>
    </dgm:pt>
    <dgm:pt modelId="{647B7FC7-2B68-4A61-AA1C-37942C441833}" type="parTrans" cxnId="{B0C30037-14EF-4BF4-B395-422EC319E000}">
      <dgm:prSet/>
      <dgm:spPr/>
      <dgm:t>
        <a:bodyPr/>
        <a:lstStyle/>
        <a:p>
          <a:endParaRPr lang="es-MX"/>
        </a:p>
      </dgm:t>
    </dgm:pt>
    <dgm:pt modelId="{444C301F-4F07-4B4E-8655-E7A748732E6E}" type="sibTrans" cxnId="{B0C30037-14EF-4BF4-B395-422EC319E000}">
      <dgm:prSet/>
      <dgm:spPr/>
      <dgm:t>
        <a:bodyPr/>
        <a:lstStyle/>
        <a:p>
          <a:endParaRPr lang="es-MX"/>
        </a:p>
      </dgm:t>
    </dgm:pt>
    <dgm:pt modelId="{F1BE9B63-4ADC-41C6-B014-CCF6E841ABD3}" type="pres">
      <dgm:prSet presAssocID="{C9F9443D-2247-453C-8871-1F8095DB283C}" presName="diagram" presStyleCnt="0">
        <dgm:presLayoutVars>
          <dgm:dir/>
          <dgm:resizeHandles val="exact"/>
        </dgm:presLayoutVars>
      </dgm:prSet>
      <dgm:spPr/>
      <dgm:t>
        <a:bodyPr/>
        <a:lstStyle/>
        <a:p>
          <a:endParaRPr lang="es-MX"/>
        </a:p>
      </dgm:t>
    </dgm:pt>
    <dgm:pt modelId="{3603ACFF-9DA8-4C19-B7B5-8EC87BD1E273}" type="pres">
      <dgm:prSet presAssocID="{4906B1C7-91C9-40D2-BC08-327975D3B51D}" presName="node" presStyleLbl="node1" presStyleIdx="0" presStyleCnt="4">
        <dgm:presLayoutVars>
          <dgm:bulletEnabled val="1"/>
        </dgm:presLayoutVars>
      </dgm:prSet>
      <dgm:spPr/>
      <dgm:t>
        <a:bodyPr/>
        <a:lstStyle/>
        <a:p>
          <a:endParaRPr lang="es-MX"/>
        </a:p>
      </dgm:t>
    </dgm:pt>
    <dgm:pt modelId="{E995F8AC-D2DA-4B27-BD4C-210896655EAC}" type="pres">
      <dgm:prSet presAssocID="{7B5B4D7F-076A-47F1-A1E5-7AAEF0D288D2}" presName="sibTrans" presStyleCnt="0"/>
      <dgm:spPr/>
    </dgm:pt>
    <dgm:pt modelId="{7AD22AA2-B9AF-4E0B-A9F8-81187C6C6860}" type="pres">
      <dgm:prSet presAssocID="{1452DEE0-9CDD-441A-8750-81B366DB32B4}" presName="node" presStyleLbl="node1" presStyleIdx="1" presStyleCnt="4">
        <dgm:presLayoutVars>
          <dgm:bulletEnabled val="1"/>
        </dgm:presLayoutVars>
      </dgm:prSet>
      <dgm:spPr/>
      <dgm:t>
        <a:bodyPr/>
        <a:lstStyle/>
        <a:p>
          <a:endParaRPr lang="es-MX"/>
        </a:p>
      </dgm:t>
    </dgm:pt>
    <dgm:pt modelId="{27C32C2A-032E-46AD-B993-9D6423C129F3}" type="pres">
      <dgm:prSet presAssocID="{FA78D620-B0BD-46A9-8277-27E271D2D032}" presName="sibTrans" presStyleCnt="0"/>
      <dgm:spPr/>
    </dgm:pt>
    <dgm:pt modelId="{3C0E327B-1B1E-4646-9D34-42DDB875BC0F}" type="pres">
      <dgm:prSet presAssocID="{B3E3F427-283A-4A8D-BA47-E41BCFCE0D09}" presName="node" presStyleLbl="node1" presStyleIdx="2" presStyleCnt="4">
        <dgm:presLayoutVars>
          <dgm:bulletEnabled val="1"/>
        </dgm:presLayoutVars>
      </dgm:prSet>
      <dgm:spPr/>
      <dgm:t>
        <a:bodyPr/>
        <a:lstStyle/>
        <a:p>
          <a:endParaRPr lang="es-MX"/>
        </a:p>
      </dgm:t>
    </dgm:pt>
    <dgm:pt modelId="{F939E284-2F8A-4D25-B07C-7549467E5049}" type="pres">
      <dgm:prSet presAssocID="{95D2E6F7-7AB8-4080-83C0-B0A5E76942C4}" presName="sibTrans" presStyleCnt="0"/>
      <dgm:spPr/>
    </dgm:pt>
    <dgm:pt modelId="{0DE9235B-153F-4EF8-AF2B-21DCE261F473}" type="pres">
      <dgm:prSet presAssocID="{B46D0424-45F1-4A8A-8C9F-2F1AA1E9C783}" presName="node" presStyleLbl="node1" presStyleIdx="3" presStyleCnt="4">
        <dgm:presLayoutVars>
          <dgm:bulletEnabled val="1"/>
        </dgm:presLayoutVars>
      </dgm:prSet>
      <dgm:spPr/>
      <dgm:t>
        <a:bodyPr/>
        <a:lstStyle/>
        <a:p>
          <a:endParaRPr lang="es-MX"/>
        </a:p>
      </dgm:t>
    </dgm:pt>
  </dgm:ptLst>
  <dgm:cxnLst>
    <dgm:cxn modelId="{BC349B41-1663-4967-B9B8-D7904289ED5F}" type="presOf" srcId="{4906B1C7-91C9-40D2-BC08-327975D3B51D}" destId="{3603ACFF-9DA8-4C19-B7B5-8EC87BD1E273}" srcOrd="0" destOrd="0" presId="urn:microsoft.com/office/officeart/2005/8/layout/default"/>
    <dgm:cxn modelId="{02295229-4508-48BC-8302-74C527883B78}" srcId="{C9F9443D-2247-453C-8871-1F8095DB283C}" destId="{1452DEE0-9CDD-441A-8750-81B366DB32B4}" srcOrd="1" destOrd="0" parTransId="{18C40224-CDB8-4253-B1A1-71D15C10A6E7}" sibTransId="{FA78D620-B0BD-46A9-8277-27E271D2D032}"/>
    <dgm:cxn modelId="{29767187-D4EE-4B7E-9687-969D0CC73862}" type="presOf" srcId="{B3E3F427-283A-4A8D-BA47-E41BCFCE0D09}" destId="{3C0E327B-1B1E-4646-9D34-42DDB875BC0F}" srcOrd="0" destOrd="0" presId="urn:microsoft.com/office/officeart/2005/8/layout/default"/>
    <dgm:cxn modelId="{786D8DAC-CD83-4E32-9AA2-999CB0377C68}" srcId="{C9F9443D-2247-453C-8871-1F8095DB283C}" destId="{4906B1C7-91C9-40D2-BC08-327975D3B51D}" srcOrd="0" destOrd="0" parTransId="{05563081-245F-45EF-8985-4824A9159230}" sibTransId="{7B5B4D7F-076A-47F1-A1E5-7AAEF0D288D2}"/>
    <dgm:cxn modelId="{B0C30037-14EF-4BF4-B395-422EC319E000}" srcId="{C9F9443D-2247-453C-8871-1F8095DB283C}" destId="{B46D0424-45F1-4A8A-8C9F-2F1AA1E9C783}" srcOrd="3" destOrd="0" parTransId="{647B7FC7-2B68-4A61-AA1C-37942C441833}" sibTransId="{444C301F-4F07-4B4E-8655-E7A748732E6E}"/>
    <dgm:cxn modelId="{62ED0E39-8F88-472D-9203-91A6F215826D}" type="presOf" srcId="{B46D0424-45F1-4A8A-8C9F-2F1AA1E9C783}" destId="{0DE9235B-153F-4EF8-AF2B-21DCE261F473}" srcOrd="0" destOrd="0" presId="urn:microsoft.com/office/officeart/2005/8/layout/default"/>
    <dgm:cxn modelId="{64ABA6FE-7DEC-4854-972B-A931DFFA51C8}" srcId="{C9F9443D-2247-453C-8871-1F8095DB283C}" destId="{B3E3F427-283A-4A8D-BA47-E41BCFCE0D09}" srcOrd="2" destOrd="0" parTransId="{70F794FA-4D29-40AF-9D60-8EE3BD17C251}" sibTransId="{95D2E6F7-7AB8-4080-83C0-B0A5E76942C4}"/>
    <dgm:cxn modelId="{198A0EAA-EFCD-48CD-93E5-95D239B747AC}" type="presOf" srcId="{1452DEE0-9CDD-441A-8750-81B366DB32B4}" destId="{7AD22AA2-B9AF-4E0B-A9F8-81187C6C6860}" srcOrd="0" destOrd="0" presId="urn:microsoft.com/office/officeart/2005/8/layout/default"/>
    <dgm:cxn modelId="{1D065B09-886A-43B5-A9F0-6C8033DDD482}" type="presOf" srcId="{C9F9443D-2247-453C-8871-1F8095DB283C}" destId="{F1BE9B63-4ADC-41C6-B014-CCF6E841ABD3}" srcOrd="0" destOrd="0" presId="urn:microsoft.com/office/officeart/2005/8/layout/default"/>
    <dgm:cxn modelId="{02C2C249-DEFD-4817-B3BD-669F56869F7D}" type="presParOf" srcId="{F1BE9B63-4ADC-41C6-B014-CCF6E841ABD3}" destId="{3603ACFF-9DA8-4C19-B7B5-8EC87BD1E273}" srcOrd="0" destOrd="0" presId="urn:microsoft.com/office/officeart/2005/8/layout/default"/>
    <dgm:cxn modelId="{417E079E-A65F-412D-AA05-81337B888DFF}" type="presParOf" srcId="{F1BE9B63-4ADC-41C6-B014-CCF6E841ABD3}" destId="{E995F8AC-D2DA-4B27-BD4C-210896655EAC}" srcOrd="1" destOrd="0" presId="urn:microsoft.com/office/officeart/2005/8/layout/default"/>
    <dgm:cxn modelId="{7B5CDBBD-FA53-41D8-B84B-21783BFDF9EC}" type="presParOf" srcId="{F1BE9B63-4ADC-41C6-B014-CCF6E841ABD3}" destId="{7AD22AA2-B9AF-4E0B-A9F8-81187C6C6860}" srcOrd="2" destOrd="0" presId="urn:microsoft.com/office/officeart/2005/8/layout/default"/>
    <dgm:cxn modelId="{DD339AE3-A2D2-4825-B0FA-3B929C4D109F}" type="presParOf" srcId="{F1BE9B63-4ADC-41C6-B014-CCF6E841ABD3}" destId="{27C32C2A-032E-46AD-B993-9D6423C129F3}" srcOrd="3" destOrd="0" presId="urn:microsoft.com/office/officeart/2005/8/layout/default"/>
    <dgm:cxn modelId="{52923D2C-180E-4A9B-B17C-ECD9CEE20279}" type="presParOf" srcId="{F1BE9B63-4ADC-41C6-B014-CCF6E841ABD3}" destId="{3C0E327B-1B1E-4646-9D34-42DDB875BC0F}" srcOrd="4" destOrd="0" presId="urn:microsoft.com/office/officeart/2005/8/layout/default"/>
    <dgm:cxn modelId="{AF75811F-E5B0-4720-852F-15D8E98074DB}" type="presParOf" srcId="{F1BE9B63-4ADC-41C6-B014-CCF6E841ABD3}" destId="{F939E284-2F8A-4D25-B07C-7549467E5049}" srcOrd="5" destOrd="0" presId="urn:microsoft.com/office/officeart/2005/8/layout/default"/>
    <dgm:cxn modelId="{59D6103B-BFE7-4FDE-BC36-E8DF06E11FF5}" type="presParOf" srcId="{F1BE9B63-4ADC-41C6-B014-CCF6E841ABD3}" destId="{0DE9235B-153F-4EF8-AF2B-21DCE261F47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3FC5C5-3B81-440B-9FFB-C1370305CA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3F160E0C-C4C3-4B68-8CBD-3B8405FBDE0A}">
      <dgm:prSet phldrT="[Texto]"/>
      <dgm:spPr/>
      <dgm:t>
        <a:bodyPr/>
        <a:lstStyle/>
        <a:p>
          <a:r>
            <a:rPr lang="es-ES" smtClean="0"/>
            <a:t>Concentración de aminoácidos aromáticos asociada con el riesgo de DT2</a:t>
          </a:r>
          <a:endParaRPr lang="es-MX"/>
        </a:p>
      </dgm:t>
    </dgm:pt>
    <dgm:pt modelId="{0196C816-4A11-44E0-AD34-3F16098C0609}" type="parTrans" cxnId="{C9B748BF-3F62-428E-864F-DC399C3E2F88}">
      <dgm:prSet/>
      <dgm:spPr/>
      <dgm:t>
        <a:bodyPr/>
        <a:lstStyle/>
        <a:p>
          <a:endParaRPr lang="es-MX"/>
        </a:p>
      </dgm:t>
    </dgm:pt>
    <dgm:pt modelId="{160BA62A-9C86-44D9-B78F-4AB1FE411EC7}" type="sibTrans" cxnId="{C9B748BF-3F62-428E-864F-DC399C3E2F88}">
      <dgm:prSet/>
      <dgm:spPr/>
      <dgm:t>
        <a:bodyPr/>
        <a:lstStyle/>
        <a:p>
          <a:endParaRPr lang="es-MX"/>
        </a:p>
      </dgm:t>
    </dgm:pt>
    <dgm:pt modelId="{FFC9CF78-5431-473B-AD28-0D7A14C6B291}">
      <dgm:prSet/>
      <dgm:spPr/>
      <dgm:t>
        <a:bodyPr/>
        <a:lstStyle/>
        <a:p>
          <a:r>
            <a:rPr lang="es-ES" smtClean="0"/>
            <a:t>Isoleucina, leucina, valina, tirosina, fenilalanina</a:t>
          </a:r>
          <a:endParaRPr lang="es-ES" dirty="0" smtClean="0"/>
        </a:p>
      </dgm:t>
    </dgm:pt>
    <dgm:pt modelId="{DB92333E-1DEC-4CFE-8A99-CCA70CDAC5EC}" type="parTrans" cxnId="{FC2052CB-BE01-4456-B407-BA20CCE2EDC2}">
      <dgm:prSet/>
      <dgm:spPr/>
      <dgm:t>
        <a:bodyPr/>
        <a:lstStyle/>
        <a:p>
          <a:endParaRPr lang="es-MX"/>
        </a:p>
      </dgm:t>
    </dgm:pt>
    <dgm:pt modelId="{E719EA6B-FABA-42A1-B5B0-43CA95003B01}" type="sibTrans" cxnId="{FC2052CB-BE01-4456-B407-BA20CCE2EDC2}">
      <dgm:prSet/>
      <dgm:spPr/>
      <dgm:t>
        <a:bodyPr/>
        <a:lstStyle/>
        <a:p>
          <a:endParaRPr lang="es-MX"/>
        </a:p>
      </dgm:t>
    </dgm:pt>
    <dgm:pt modelId="{9A56C7A4-D745-4291-A556-CDC48B24461C}">
      <dgm:prSet/>
      <dgm:spPr/>
      <dgm:t>
        <a:bodyPr/>
        <a:lstStyle/>
        <a:p>
          <a:r>
            <a:rPr lang="es-ES" smtClean="0"/>
            <a:t>Concentraciones en el quintil más alto con riesgo 2 a 3.5 veces mayor para desarrollar DT2 en 12 años </a:t>
          </a:r>
          <a:endParaRPr lang="es-ES" dirty="0" smtClean="0"/>
        </a:p>
      </dgm:t>
    </dgm:pt>
    <dgm:pt modelId="{ED097995-5CCE-43D2-9D22-4438AB34F015}" type="parTrans" cxnId="{6474F545-C00C-4BBF-AD7E-EAE8FC074CE2}">
      <dgm:prSet/>
      <dgm:spPr/>
      <dgm:t>
        <a:bodyPr/>
        <a:lstStyle/>
        <a:p>
          <a:endParaRPr lang="es-MX"/>
        </a:p>
      </dgm:t>
    </dgm:pt>
    <dgm:pt modelId="{76B12140-B597-4057-976D-5ED71A902B2C}" type="sibTrans" cxnId="{6474F545-C00C-4BBF-AD7E-EAE8FC074CE2}">
      <dgm:prSet/>
      <dgm:spPr/>
      <dgm:t>
        <a:bodyPr/>
        <a:lstStyle/>
        <a:p>
          <a:endParaRPr lang="es-MX"/>
        </a:p>
      </dgm:t>
    </dgm:pt>
    <dgm:pt modelId="{B70692D4-E71C-49E0-8DCC-9E28098714B4}">
      <dgm:prSet/>
      <dgm:spPr/>
      <dgm:t>
        <a:bodyPr/>
        <a:lstStyle/>
        <a:p>
          <a:r>
            <a:rPr lang="es-ES" smtClean="0"/>
            <a:t>Mecanismos:</a:t>
          </a:r>
          <a:endParaRPr lang="es-ES" dirty="0" smtClean="0"/>
        </a:p>
      </dgm:t>
    </dgm:pt>
    <dgm:pt modelId="{2255E905-087A-4617-9ECA-EC6E8873C209}" type="parTrans" cxnId="{49676C80-2437-4A82-81EA-0ECFED8662E4}">
      <dgm:prSet/>
      <dgm:spPr/>
      <dgm:t>
        <a:bodyPr/>
        <a:lstStyle/>
        <a:p>
          <a:endParaRPr lang="es-MX"/>
        </a:p>
      </dgm:t>
    </dgm:pt>
    <dgm:pt modelId="{83C3DC30-03EF-4E22-AEE6-921B5B496458}" type="sibTrans" cxnId="{49676C80-2437-4A82-81EA-0ECFED8662E4}">
      <dgm:prSet/>
      <dgm:spPr/>
      <dgm:t>
        <a:bodyPr/>
        <a:lstStyle/>
        <a:p>
          <a:endParaRPr lang="es-MX"/>
        </a:p>
      </dgm:t>
    </dgm:pt>
    <dgm:pt modelId="{F36C9D78-5BDD-4D7D-BC4A-D85584E1D6A4}">
      <dgm:prSet/>
      <dgm:spPr/>
      <dgm:t>
        <a:bodyPr/>
        <a:lstStyle/>
        <a:p>
          <a:r>
            <a:rPr lang="es-ES" smtClean="0"/>
            <a:t>Resistencia a la insulina</a:t>
          </a:r>
          <a:endParaRPr lang="es-ES" dirty="0" smtClean="0"/>
        </a:p>
      </dgm:t>
    </dgm:pt>
    <dgm:pt modelId="{DB24C06D-C835-4391-8006-A3D885FAB3C3}" type="parTrans" cxnId="{73AF926E-D5FE-4954-A149-8577127C7AA8}">
      <dgm:prSet/>
      <dgm:spPr/>
      <dgm:t>
        <a:bodyPr/>
        <a:lstStyle/>
        <a:p>
          <a:endParaRPr lang="es-MX"/>
        </a:p>
      </dgm:t>
    </dgm:pt>
    <dgm:pt modelId="{C8558829-36A2-4194-8811-1D851D9FA343}" type="sibTrans" cxnId="{73AF926E-D5FE-4954-A149-8577127C7AA8}">
      <dgm:prSet/>
      <dgm:spPr/>
      <dgm:t>
        <a:bodyPr/>
        <a:lstStyle/>
        <a:p>
          <a:endParaRPr lang="es-MX"/>
        </a:p>
      </dgm:t>
    </dgm:pt>
    <dgm:pt modelId="{8B9BE25C-49BF-4255-BC87-4010A56CCAC9}">
      <dgm:prSet/>
      <dgm:spPr/>
      <dgm:t>
        <a:bodyPr/>
        <a:lstStyle/>
        <a:p>
          <a:r>
            <a:rPr lang="es-ES" smtClean="0"/>
            <a:t>Alteración de la señalización de insulina en músculo esquelético</a:t>
          </a:r>
          <a:endParaRPr lang="es-ES" dirty="0" smtClean="0"/>
        </a:p>
      </dgm:t>
    </dgm:pt>
    <dgm:pt modelId="{D34BE36C-7467-4603-85F4-D62479934B09}" type="parTrans" cxnId="{949644A1-2FC6-42A5-8BA5-6B62097334E8}">
      <dgm:prSet/>
      <dgm:spPr/>
      <dgm:t>
        <a:bodyPr/>
        <a:lstStyle/>
        <a:p>
          <a:endParaRPr lang="es-MX"/>
        </a:p>
      </dgm:t>
    </dgm:pt>
    <dgm:pt modelId="{6B496E21-DA3A-4FEC-AE99-0A479940C908}" type="sibTrans" cxnId="{949644A1-2FC6-42A5-8BA5-6B62097334E8}">
      <dgm:prSet/>
      <dgm:spPr/>
      <dgm:t>
        <a:bodyPr/>
        <a:lstStyle/>
        <a:p>
          <a:endParaRPr lang="es-MX"/>
        </a:p>
      </dgm:t>
    </dgm:pt>
    <dgm:pt modelId="{991A1003-F505-4FA6-B713-58B7633DBDF3}">
      <dgm:prSet/>
      <dgm:spPr/>
      <dgm:t>
        <a:bodyPr/>
        <a:lstStyle/>
        <a:p>
          <a:r>
            <a:rPr lang="es-ES" smtClean="0"/>
            <a:t>Modulación de secreción de insulina</a:t>
          </a:r>
          <a:endParaRPr lang="es-MX" dirty="0"/>
        </a:p>
      </dgm:t>
    </dgm:pt>
    <dgm:pt modelId="{BA060389-839A-4D82-A859-919B396B6B72}" type="parTrans" cxnId="{FC503530-85C8-463A-B57D-BAF88A84D03B}">
      <dgm:prSet/>
      <dgm:spPr/>
      <dgm:t>
        <a:bodyPr/>
        <a:lstStyle/>
        <a:p>
          <a:endParaRPr lang="es-MX"/>
        </a:p>
      </dgm:t>
    </dgm:pt>
    <dgm:pt modelId="{25CE5383-7B9B-4469-9043-92018C71BC39}" type="sibTrans" cxnId="{FC503530-85C8-463A-B57D-BAF88A84D03B}">
      <dgm:prSet/>
      <dgm:spPr/>
      <dgm:t>
        <a:bodyPr/>
        <a:lstStyle/>
        <a:p>
          <a:endParaRPr lang="es-MX"/>
        </a:p>
      </dgm:t>
    </dgm:pt>
    <dgm:pt modelId="{47DC540F-1CEF-4BA9-BE47-8B87D229AE2B}" type="pres">
      <dgm:prSet presAssocID="{313FC5C5-3B81-440B-9FFB-C1370305CA9F}" presName="diagram" presStyleCnt="0">
        <dgm:presLayoutVars>
          <dgm:dir/>
          <dgm:resizeHandles val="exact"/>
        </dgm:presLayoutVars>
      </dgm:prSet>
      <dgm:spPr/>
      <dgm:t>
        <a:bodyPr/>
        <a:lstStyle/>
        <a:p>
          <a:endParaRPr lang="es-MX"/>
        </a:p>
      </dgm:t>
    </dgm:pt>
    <dgm:pt modelId="{59CCCBC1-E82F-45FA-AD19-DCC70D767BC4}" type="pres">
      <dgm:prSet presAssocID="{3F160E0C-C4C3-4B68-8CBD-3B8405FBDE0A}" presName="node" presStyleLbl="node1" presStyleIdx="0" presStyleCnt="3">
        <dgm:presLayoutVars>
          <dgm:bulletEnabled val="1"/>
        </dgm:presLayoutVars>
      </dgm:prSet>
      <dgm:spPr/>
      <dgm:t>
        <a:bodyPr/>
        <a:lstStyle/>
        <a:p>
          <a:endParaRPr lang="es-MX"/>
        </a:p>
      </dgm:t>
    </dgm:pt>
    <dgm:pt modelId="{46BCD270-E959-46D1-9BB1-18CFF9275912}" type="pres">
      <dgm:prSet presAssocID="{160BA62A-9C86-44D9-B78F-4AB1FE411EC7}" presName="sibTrans" presStyleCnt="0"/>
      <dgm:spPr/>
    </dgm:pt>
    <dgm:pt modelId="{0CB81ECD-C58E-43E4-A328-E67763CA7F20}" type="pres">
      <dgm:prSet presAssocID="{9A56C7A4-D745-4291-A556-CDC48B24461C}" presName="node" presStyleLbl="node1" presStyleIdx="1" presStyleCnt="3">
        <dgm:presLayoutVars>
          <dgm:bulletEnabled val="1"/>
        </dgm:presLayoutVars>
      </dgm:prSet>
      <dgm:spPr/>
      <dgm:t>
        <a:bodyPr/>
        <a:lstStyle/>
        <a:p>
          <a:endParaRPr lang="es-MX"/>
        </a:p>
      </dgm:t>
    </dgm:pt>
    <dgm:pt modelId="{F339E22D-C6D3-46AE-9DAC-D888CE26C27A}" type="pres">
      <dgm:prSet presAssocID="{76B12140-B597-4057-976D-5ED71A902B2C}" presName="sibTrans" presStyleCnt="0"/>
      <dgm:spPr/>
    </dgm:pt>
    <dgm:pt modelId="{49134605-35B6-439F-8C34-67F449B68E17}" type="pres">
      <dgm:prSet presAssocID="{B70692D4-E71C-49E0-8DCC-9E28098714B4}" presName="node" presStyleLbl="node1" presStyleIdx="2" presStyleCnt="3">
        <dgm:presLayoutVars>
          <dgm:bulletEnabled val="1"/>
        </dgm:presLayoutVars>
      </dgm:prSet>
      <dgm:spPr/>
      <dgm:t>
        <a:bodyPr/>
        <a:lstStyle/>
        <a:p>
          <a:endParaRPr lang="es-MX"/>
        </a:p>
      </dgm:t>
    </dgm:pt>
  </dgm:ptLst>
  <dgm:cxnLst>
    <dgm:cxn modelId="{949644A1-2FC6-42A5-8BA5-6B62097334E8}" srcId="{B70692D4-E71C-49E0-8DCC-9E28098714B4}" destId="{8B9BE25C-49BF-4255-BC87-4010A56CCAC9}" srcOrd="1" destOrd="0" parTransId="{D34BE36C-7467-4603-85F4-D62479934B09}" sibTransId="{6B496E21-DA3A-4FEC-AE99-0A479940C908}"/>
    <dgm:cxn modelId="{FC2052CB-BE01-4456-B407-BA20CCE2EDC2}" srcId="{3F160E0C-C4C3-4B68-8CBD-3B8405FBDE0A}" destId="{FFC9CF78-5431-473B-AD28-0D7A14C6B291}" srcOrd="0" destOrd="0" parTransId="{DB92333E-1DEC-4CFE-8A99-CCA70CDAC5EC}" sibTransId="{E719EA6B-FABA-42A1-B5B0-43CA95003B01}"/>
    <dgm:cxn modelId="{70E38DE4-386C-45AF-85AD-4EF58138EA10}" type="presOf" srcId="{B70692D4-E71C-49E0-8DCC-9E28098714B4}" destId="{49134605-35B6-439F-8C34-67F449B68E17}" srcOrd="0" destOrd="0" presId="urn:microsoft.com/office/officeart/2005/8/layout/default"/>
    <dgm:cxn modelId="{FC503530-85C8-463A-B57D-BAF88A84D03B}" srcId="{B70692D4-E71C-49E0-8DCC-9E28098714B4}" destId="{991A1003-F505-4FA6-B713-58B7633DBDF3}" srcOrd="2" destOrd="0" parTransId="{BA060389-839A-4D82-A859-919B396B6B72}" sibTransId="{25CE5383-7B9B-4469-9043-92018C71BC39}"/>
    <dgm:cxn modelId="{E8FF2BA1-C19F-4EC8-9A7F-E07D8C780EE3}" type="presOf" srcId="{991A1003-F505-4FA6-B713-58B7633DBDF3}" destId="{49134605-35B6-439F-8C34-67F449B68E17}" srcOrd="0" destOrd="3" presId="urn:microsoft.com/office/officeart/2005/8/layout/default"/>
    <dgm:cxn modelId="{6BAD8895-7838-419E-A931-3B8E8FE1B099}" type="presOf" srcId="{8B9BE25C-49BF-4255-BC87-4010A56CCAC9}" destId="{49134605-35B6-439F-8C34-67F449B68E17}" srcOrd="0" destOrd="2" presId="urn:microsoft.com/office/officeart/2005/8/layout/default"/>
    <dgm:cxn modelId="{D4AD266B-D7F9-4FD2-AC84-D3F1CEDC25B3}" type="presOf" srcId="{F36C9D78-5BDD-4D7D-BC4A-D85584E1D6A4}" destId="{49134605-35B6-439F-8C34-67F449B68E17}" srcOrd="0" destOrd="1" presId="urn:microsoft.com/office/officeart/2005/8/layout/default"/>
    <dgm:cxn modelId="{6474F545-C00C-4BBF-AD7E-EAE8FC074CE2}" srcId="{313FC5C5-3B81-440B-9FFB-C1370305CA9F}" destId="{9A56C7A4-D745-4291-A556-CDC48B24461C}" srcOrd="1" destOrd="0" parTransId="{ED097995-5CCE-43D2-9D22-4438AB34F015}" sibTransId="{76B12140-B597-4057-976D-5ED71A902B2C}"/>
    <dgm:cxn modelId="{8EDA355B-4E87-4E8E-9C14-44267550D48A}" type="presOf" srcId="{FFC9CF78-5431-473B-AD28-0D7A14C6B291}" destId="{59CCCBC1-E82F-45FA-AD19-DCC70D767BC4}" srcOrd="0" destOrd="1" presId="urn:microsoft.com/office/officeart/2005/8/layout/default"/>
    <dgm:cxn modelId="{DC00C7CC-1534-4D79-A88E-265997AEA13D}" type="presOf" srcId="{9A56C7A4-D745-4291-A556-CDC48B24461C}" destId="{0CB81ECD-C58E-43E4-A328-E67763CA7F20}" srcOrd="0" destOrd="0" presId="urn:microsoft.com/office/officeart/2005/8/layout/default"/>
    <dgm:cxn modelId="{73AF926E-D5FE-4954-A149-8577127C7AA8}" srcId="{B70692D4-E71C-49E0-8DCC-9E28098714B4}" destId="{F36C9D78-5BDD-4D7D-BC4A-D85584E1D6A4}" srcOrd="0" destOrd="0" parTransId="{DB24C06D-C835-4391-8006-A3D885FAB3C3}" sibTransId="{C8558829-36A2-4194-8811-1D851D9FA343}"/>
    <dgm:cxn modelId="{C9B748BF-3F62-428E-864F-DC399C3E2F88}" srcId="{313FC5C5-3B81-440B-9FFB-C1370305CA9F}" destId="{3F160E0C-C4C3-4B68-8CBD-3B8405FBDE0A}" srcOrd="0" destOrd="0" parTransId="{0196C816-4A11-44E0-AD34-3F16098C0609}" sibTransId="{160BA62A-9C86-44D9-B78F-4AB1FE411EC7}"/>
    <dgm:cxn modelId="{05538FC7-AF9B-44BE-8B9E-C21F3F326E1A}" type="presOf" srcId="{3F160E0C-C4C3-4B68-8CBD-3B8405FBDE0A}" destId="{59CCCBC1-E82F-45FA-AD19-DCC70D767BC4}" srcOrd="0" destOrd="0" presId="urn:microsoft.com/office/officeart/2005/8/layout/default"/>
    <dgm:cxn modelId="{DED8674D-3A27-42AC-BE6D-9F1DD03716ED}" type="presOf" srcId="{313FC5C5-3B81-440B-9FFB-C1370305CA9F}" destId="{47DC540F-1CEF-4BA9-BE47-8B87D229AE2B}" srcOrd="0" destOrd="0" presId="urn:microsoft.com/office/officeart/2005/8/layout/default"/>
    <dgm:cxn modelId="{49676C80-2437-4A82-81EA-0ECFED8662E4}" srcId="{313FC5C5-3B81-440B-9FFB-C1370305CA9F}" destId="{B70692D4-E71C-49E0-8DCC-9E28098714B4}" srcOrd="2" destOrd="0" parTransId="{2255E905-087A-4617-9ECA-EC6E8873C209}" sibTransId="{83C3DC30-03EF-4E22-AEE6-921B5B496458}"/>
    <dgm:cxn modelId="{27B103D7-528B-44DA-B685-041880E57519}" type="presParOf" srcId="{47DC540F-1CEF-4BA9-BE47-8B87D229AE2B}" destId="{59CCCBC1-E82F-45FA-AD19-DCC70D767BC4}" srcOrd="0" destOrd="0" presId="urn:microsoft.com/office/officeart/2005/8/layout/default"/>
    <dgm:cxn modelId="{3A359E7B-F632-40E7-963B-39C163121BA5}" type="presParOf" srcId="{47DC540F-1CEF-4BA9-BE47-8B87D229AE2B}" destId="{46BCD270-E959-46D1-9BB1-18CFF9275912}" srcOrd="1" destOrd="0" presId="urn:microsoft.com/office/officeart/2005/8/layout/default"/>
    <dgm:cxn modelId="{0BBB1B6D-CC97-43B6-A70C-AACE192C408B}" type="presParOf" srcId="{47DC540F-1CEF-4BA9-BE47-8B87D229AE2B}" destId="{0CB81ECD-C58E-43E4-A328-E67763CA7F20}" srcOrd="2" destOrd="0" presId="urn:microsoft.com/office/officeart/2005/8/layout/default"/>
    <dgm:cxn modelId="{ED1C202B-3E59-4CF3-84DC-CC4E3AEDD477}" type="presParOf" srcId="{47DC540F-1CEF-4BA9-BE47-8B87D229AE2B}" destId="{F339E22D-C6D3-46AE-9DAC-D888CE26C27A}" srcOrd="3" destOrd="0" presId="urn:microsoft.com/office/officeart/2005/8/layout/default"/>
    <dgm:cxn modelId="{113249E7-C859-44BF-992D-925830A02FE9}" type="presParOf" srcId="{47DC540F-1CEF-4BA9-BE47-8B87D229AE2B}" destId="{49134605-35B6-439F-8C34-67F449B68E1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D40D64-2844-4FF7-B640-2AD25867221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EAE3B44C-AEAD-4DD0-9D29-D6832900B246}">
      <dgm:prSet phldrT="[Texto]"/>
      <dgm:spPr/>
      <dgm:t>
        <a:bodyPr/>
        <a:lstStyle/>
        <a:p>
          <a:r>
            <a:rPr lang="es-MX" dirty="0" smtClean="0"/>
            <a:t>La diabetes tipo 2 es una enfermedad compleja que involucra múltiples órganos</a:t>
          </a:r>
          <a:endParaRPr lang="es-MX" dirty="0"/>
        </a:p>
      </dgm:t>
    </dgm:pt>
    <dgm:pt modelId="{48BB5F44-12FD-4566-8F15-C0B7F8143078}" type="parTrans" cxnId="{C64A17CD-2D05-4C7F-8BF6-370D46406063}">
      <dgm:prSet/>
      <dgm:spPr/>
      <dgm:t>
        <a:bodyPr/>
        <a:lstStyle/>
        <a:p>
          <a:endParaRPr lang="es-MX"/>
        </a:p>
      </dgm:t>
    </dgm:pt>
    <dgm:pt modelId="{C56D8F73-9CF3-4F48-958E-7157A79AF2B0}" type="sibTrans" cxnId="{C64A17CD-2D05-4C7F-8BF6-370D46406063}">
      <dgm:prSet/>
      <dgm:spPr/>
      <dgm:t>
        <a:bodyPr/>
        <a:lstStyle/>
        <a:p>
          <a:endParaRPr lang="es-MX"/>
        </a:p>
      </dgm:t>
    </dgm:pt>
    <dgm:pt modelId="{1CE75D91-9941-45F5-A985-B083387A2CB9}">
      <dgm:prSet/>
      <dgm:spPr/>
      <dgm:t>
        <a:bodyPr/>
        <a:lstStyle/>
        <a:p>
          <a:r>
            <a:rPr lang="es-MX" smtClean="0"/>
            <a:t>La combinación de tratamientos con mecanismo de acción complementario permite un abordaje multifacético e individualizado</a:t>
          </a:r>
          <a:endParaRPr lang="es-MX" dirty="0" smtClean="0"/>
        </a:p>
      </dgm:t>
    </dgm:pt>
    <dgm:pt modelId="{AA3FD70A-FA0D-459C-ABC2-F365337D2A86}" type="parTrans" cxnId="{FE4D966F-57F9-4DFA-A116-51F4F4BAE52F}">
      <dgm:prSet/>
      <dgm:spPr/>
      <dgm:t>
        <a:bodyPr/>
        <a:lstStyle/>
        <a:p>
          <a:endParaRPr lang="es-MX"/>
        </a:p>
      </dgm:t>
    </dgm:pt>
    <dgm:pt modelId="{5B11B75A-64F0-4F35-80D9-BDBBDD83D1AE}" type="sibTrans" cxnId="{FE4D966F-57F9-4DFA-A116-51F4F4BAE52F}">
      <dgm:prSet/>
      <dgm:spPr/>
      <dgm:t>
        <a:bodyPr/>
        <a:lstStyle/>
        <a:p>
          <a:endParaRPr lang="es-MX"/>
        </a:p>
      </dgm:t>
    </dgm:pt>
    <dgm:pt modelId="{74B42EF1-A8CD-45E9-88D9-D6E4410AFFA9}" type="pres">
      <dgm:prSet presAssocID="{CDD40D64-2844-4FF7-B640-2AD258672210}" presName="diagram" presStyleCnt="0">
        <dgm:presLayoutVars>
          <dgm:dir/>
          <dgm:resizeHandles val="exact"/>
        </dgm:presLayoutVars>
      </dgm:prSet>
      <dgm:spPr/>
      <dgm:t>
        <a:bodyPr/>
        <a:lstStyle/>
        <a:p>
          <a:endParaRPr lang="es-MX"/>
        </a:p>
      </dgm:t>
    </dgm:pt>
    <dgm:pt modelId="{2BDBE66C-D1E3-4825-AECC-CC1E16EFB088}" type="pres">
      <dgm:prSet presAssocID="{EAE3B44C-AEAD-4DD0-9D29-D6832900B246}" presName="node" presStyleLbl="node1" presStyleIdx="0" presStyleCnt="2">
        <dgm:presLayoutVars>
          <dgm:bulletEnabled val="1"/>
        </dgm:presLayoutVars>
      </dgm:prSet>
      <dgm:spPr/>
      <dgm:t>
        <a:bodyPr/>
        <a:lstStyle/>
        <a:p>
          <a:endParaRPr lang="es-MX"/>
        </a:p>
      </dgm:t>
    </dgm:pt>
    <dgm:pt modelId="{CDB4FDEA-390B-4ED8-B016-0D3438A61703}" type="pres">
      <dgm:prSet presAssocID="{C56D8F73-9CF3-4F48-958E-7157A79AF2B0}" presName="sibTrans" presStyleCnt="0"/>
      <dgm:spPr/>
    </dgm:pt>
    <dgm:pt modelId="{88B997AA-7134-4A45-945F-B943A4526C07}" type="pres">
      <dgm:prSet presAssocID="{1CE75D91-9941-45F5-A985-B083387A2CB9}" presName="node" presStyleLbl="node1" presStyleIdx="1" presStyleCnt="2">
        <dgm:presLayoutVars>
          <dgm:bulletEnabled val="1"/>
        </dgm:presLayoutVars>
      </dgm:prSet>
      <dgm:spPr/>
      <dgm:t>
        <a:bodyPr/>
        <a:lstStyle/>
        <a:p>
          <a:endParaRPr lang="es-MX"/>
        </a:p>
      </dgm:t>
    </dgm:pt>
  </dgm:ptLst>
  <dgm:cxnLst>
    <dgm:cxn modelId="{694E1C60-0EC4-4500-95D2-C1D9EE19FCB0}" type="presOf" srcId="{EAE3B44C-AEAD-4DD0-9D29-D6832900B246}" destId="{2BDBE66C-D1E3-4825-AECC-CC1E16EFB088}" srcOrd="0" destOrd="0" presId="urn:microsoft.com/office/officeart/2005/8/layout/default"/>
    <dgm:cxn modelId="{A77E3F09-820B-4B30-B030-D600516CE173}" type="presOf" srcId="{CDD40D64-2844-4FF7-B640-2AD258672210}" destId="{74B42EF1-A8CD-45E9-88D9-D6E4410AFFA9}" srcOrd="0" destOrd="0" presId="urn:microsoft.com/office/officeart/2005/8/layout/default"/>
    <dgm:cxn modelId="{CE616972-AE3E-4AE2-9EEE-A677F1E69F44}" type="presOf" srcId="{1CE75D91-9941-45F5-A985-B083387A2CB9}" destId="{88B997AA-7134-4A45-945F-B943A4526C07}" srcOrd="0" destOrd="0" presId="urn:microsoft.com/office/officeart/2005/8/layout/default"/>
    <dgm:cxn modelId="{C64A17CD-2D05-4C7F-8BF6-370D46406063}" srcId="{CDD40D64-2844-4FF7-B640-2AD258672210}" destId="{EAE3B44C-AEAD-4DD0-9D29-D6832900B246}" srcOrd="0" destOrd="0" parTransId="{48BB5F44-12FD-4566-8F15-C0B7F8143078}" sibTransId="{C56D8F73-9CF3-4F48-958E-7157A79AF2B0}"/>
    <dgm:cxn modelId="{FE4D966F-57F9-4DFA-A116-51F4F4BAE52F}" srcId="{CDD40D64-2844-4FF7-B640-2AD258672210}" destId="{1CE75D91-9941-45F5-A985-B083387A2CB9}" srcOrd="1" destOrd="0" parTransId="{AA3FD70A-FA0D-459C-ABC2-F365337D2A86}" sibTransId="{5B11B75A-64F0-4F35-80D9-BDBBDD83D1AE}"/>
    <dgm:cxn modelId="{11565DA4-F4E0-4A6C-A3D3-CC1C8F530C1C}" type="presParOf" srcId="{74B42EF1-A8CD-45E9-88D9-D6E4410AFFA9}" destId="{2BDBE66C-D1E3-4825-AECC-CC1E16EFB088}" srcOrd="0" destOrd="0" presId="urn:microsoft.com/office/officeart/2005/8/layout/default"/>
    <dgm:cxn modelId="{6F87B2E5-F097-4FB3-97FA-82E1275A0DE7}" type="presParOf" srcId="{74B42EF1-A8CD-45E9-88D9-D6E4410AFFA9}" destId="{CDB4FDEA-390B-4ED8-B016-0D3438A61703}" srcOrd="1" destOrd="0" presId="urn:microsoft.com/office/officeart/2005/8/layout/default"/>
    <dgm:cxn modelId="{99A711E5-C8C1-4893-98C8-853E1260A199}" type="presParOf" srcId="{74B42EF1-A8CD-45E9-88D9-D6E4410AFFA9}" destId="{88B997AA-7134-4A45-945F-B943A4526C0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49DD0-549B-4DE1-9961-7A4DFFE7CCA2}">
      <dsp:nvSpPr>
        <dsp:cNvPr id="0" name=""/>
        <dsp:cNvSpPr/>
      </dsp:nvSpPr>
      <dsp:spPr>
        <a:xfrm>
          <a:off x="0" y="2026920"/>
          <a:ext cx="12192000" cy="27025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DA5919-6435-437D-ADB3-8EEE6D1EB576}">
      <dsp:nvSpPr>
        <dsp:cNvPr id="0" name=""/>
        <dsp:cNvSpPr/>
      </dsp:nvSpPr>
      <dsp:spPr>
        <a:xfrm>
          <a:off x="435" y="0"/>
          <a:ext cx="1314003" cy="270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s-MX" sz="1100" kern="1200" dirty="0" smtClean="0"/>
            <a:t>1500 A.C. Egipcios reconocen la diabetes: enfermedad que causa aumento de diuresis y sabor dulce en orina</a:t>
          </a:r>
          <a:endParaRPr lang="es-MX" sz="1100" kern="1200" dirty="0"/>
        </a:p>
      </dsp:txBody>
      <dsp:txXfrm>
        <a:off x="435" y="0"/>
        <a:ext cx="1314003" cy="2702560"/>
      </dsp:txXfrm>
    </dsp:sp>
    <dsp:sp modelId="{223E20A5-CC76-4123-9DE4-88C0FBF4F849}">
      <dsp:nvSpPr>
        <dsp:cNvPr id="0" name=""/>
        <dsp:cNvSpPr/>
      </dsp:nvSpPr>
      <dsp:spPr>
        <a:xfrm>
          <a:off x="319617" y="3040380"/>
          <a:ext cx="675640" cy="675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BAED31-930F-4CD7-813F-128B9739E571}">
      <dsp:nvSpPr>
        <dsp:cNvPr id="0" name=""/>
        <dsp:cNvSpPr/>
      </dsp:nvSpPr>
      <dsp:spPr>
        <a:xfrm>
          <a:off x="1380139" y="4053840"/>
          <a:ext cx="1314003" cy="270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s-MX" sz="1100" kern="1200" dirty="0" smtClean="0"/>
            <a:t>1889 </a:t>
          </a:r>
          <a:r>
            <a:rPr lang="es-MX" sz="1100" kern="1200" dirty="0" err="1" smtClean="0"/>
            <a:t>Oskar</a:t>
          </a:r>
          <a:r>
            <a:rPr lang="es-MX" sz="1100" kern="1200" dirty="0" smtClean="0"/>
            <a:t> </a:t>
          </a:r>
          <a:r>
            <a:rPr lang="es-MX" sz="1100" kern="1200" dirty="0" err="1" smtClean="0"/>
            <a:t>Minkowski</a:t>
          </a:r>
          <a:r>
            <a:rPr lang="es-MX" sz="1100" kern="1200" dirty="0" smtClean="0"/>
            <a:t> y Josef von </a:t>
          </a:r>
          <a:r>
            <a:rPr lang="es-MX" sz="1100" kern="1200" dirty="0" err="1" smtClean="0"/>
            <a:t>Mering</a:t>
          </a:r>
          <a:r>
            <a:rPr lang="es-MX" sz="1100" kern="1200" dirty="0" smtClean="0"/>
            <a:t> descubren que una </a:t>
          </a:r>
          <a:r>
            <a:rPr lang="es-MX" sz="1100" kern="1200" dirty="0" err="1" smtClean="0"/>
            <a:t>pancreatectomía</a:t>
          </a:r>
          <a:r>
            <a:rPr lang="es-MX" sz="1100" kern="1200" dirty="0" smtClean="0"/>
            <a:t> causa diabetes en animales</a:t>
          </a:r>
          <a:endParaRPr lang="es-MX" sz="1100" kern="1200" dirty="0"/>
        </a:p>
      </dsp:txBody>
      <dsp:txXfrm>
        <a:off x="1380139" y="4053840"/>
        <a:ext cx="1314003" cy="2702560"/>
      </dsp:txXfrm>
    </dsp:sp>
    <dsp:sp modelId="{A7A69CC7-75D9-4895-B756-F740DD361143}">
      <dsp:nvSpPr>
        <dsp:cNvPr id="0" name=""/>
        <dsp:cNvSpPr/>
      </dsp:nvSpPr>
      <dsp:spPr>
        <a:xfrm>
          <a:off x="1699320" y="3040380"/>
          <a:ext cx="675640" cy="675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AF6894-C6DB-4EF1-B7A1-EDFE5F608D47}">
      <dsp:nvSpPr>
        <dsp:cNvPr id="0" name=""/>
        <dsp:cNvSpPr/>
      </dsp:nvSpPr>
      <dsp:spPr>
        <a:xfrm>
          <a:off x="2759842" y="0"/>
          <a:ext cx="1314003" cy="270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s-MX" sz="1100" kern="1200" dirty="0" smtClean="0"/>
            <a:t>1921 Frederick </a:t>
          </a:r>
          <a:r>
            <a:rPr lang="es-MX" sz="1100" kern="1200" dirty="0" err="1" smtClean="0"/>
            <a:t>Banting</a:t>
          </a:r>
          <a:r>
            <a:rPr lang="es-MX" sz="1100" kern="1200" dirty="0" smtClean="0"/>
            <a:t> y Charles </a:t>
          </a:r>
          <a:r>
            <a:rPr lang="es-MX" sz="1100" kern="1200" dirty="0" err="1" smtClean="0"/>
            <a:t>Best</a:t>
          </a:r>
          <a:r>
            <a:rPr lang="es-MX" sz="1100" kern="1200" dirty="0" smtClean="0"/>
            <a:t> aíslan la insulina</a:t>
          </a:r>
          <a:endParaRPr lang="es-MX" sz="1100" kern="1200" dirty="0"/>
        </a:p>
      </dsp:txBody>
      <dsp:txXfrm>
        <a:off x="2759842" y="0"/>
        <a:ext cx="1314003" cy="2702560"/>
      </dsp:txXfrm>
    </dsp:sp>
    <dsp:sp modelId="{796B4957-34CE-414D-B1F2-D619D1B22E9A}">
      <dsp:nvSpPr>
        <dsp:cNvPr id="0" name=""/>
        <dsp:cNvSpPr/>
      </dsp:nvSpPr>
      <dsp:spPr>
        <a:xfrm>
          <a:off x="3079024" y="3040380"/>
          <a:ext cx="675640" cy="675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631A2-C008-42EF-B8F6-7163AB75ABEA}">
      <dsp:nvSpPr>
        <dsp:cNvPr id="0" name=""/>
        <dsp:cNvSpPr/>
      </dsp:nvSpPr>
      <dsp:spPr>
        <a:xfrm>
          <a:off x="4139546" y="4053840"/>
          <a:ext cx="1314003" cy="270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s-MX" sz="1100" kern="1200" dirty="0" smtClean="0"/>
            <a:t>1936 Harold </a:t>
          </a:r>
          <a:r>
            <a:rPr lang="es-MX" sz="1100" kern="1200" dirty="0" err="1" smtClean="0"/>
            <a:t>Himsworth</a:t>
          </a:r>
          <a:r>
            <a:rPr lang="es-MX" sz="1100" kern="1200" dirty="0" smtClean="0"/>
            <a:t> propone la relación entre diabetes y sensibilidad a la insulina</a:t>
          </a:r>
          <a:endParaRPr lang="es-MX" sz="1100" kern="1200" dirty="0"/>
        </a:p>
      </dsp:txBody>
      <dsp:txXfrm>
        <a:off x="4139546" y="4053840"/>
        <a:ext cx="1314003" cy="2702560"/>
      </dsp:txXfrm>
    </dsp:sp>
    <dsp:sp modelId="{38E2BE64-7EB5-496A-9C2D-48B3FA751DBD}">
      <dsp:nvSpPr>
        <dsp:cNvPr id="0" name=""/>
        <dsp:cNvSpPr/>
      </dsp:nvSpPr>
      <dsp:spPr>
        <a:xfrm>
          <a:off x="4458728" y="3040380"/>
          <a:ext cx="675640" cy="675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BBC6F-DB8B-40AB-9AF8-235124E7DDB4}">
      <dsp:nvSpPr>
        <dsp:cNvPr id="0" name=""/>
        <dsp:cNvSpPr/>
      </dsp:nvSpPr>
      <dsp:spPr>
        <a:xfrm>
          <a:off x="5519250" y="0"/>
          <a:ext cx="1314003" cy="270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s-MX" sz="1100" kern="1200" dirty="0" smtClean="0"/>
            <a:t>1960 </a:t>
          </a:r>
          <a:r>
            <a:rPr lang="es-MX" sz="1100" kern="1200" dirty="0" err="1" smtClean="0"/>
            <a:t>Rosalyn</a:t>
          </a:r>
          <a:r>
            <a:rPr lang="es-MX" sz="1100" kern="1200" dirty="0" smtClean="0"/>
            <a:t> </a:t>
          </a:r>
          <a:r>
            <a:rPr lang="es-MX" sz="1100" kern="1200" dirty="0" err="1" smtClean="0"/>
            <a:t>Yalow</a:t>
          </a:r>
          <a:r>
            <a:rPr lang="es-MX" sz="1100" kern="1200" dirty="0" smtClean="0"/>
            <a:t> y </a:t>
          </a:r>
          <a:r>
            <a:rPr lang="es-MX" sz="1100" kern="1200" dirty="0" err="1" smtClean="0"/>
            <a:t>Salomon</a:t>
          </a:r>
          <a:r>
            <a:rPr lang="es-MX" sz="1100" kern="1200" dirty="0" smtClean="0"/>
            <a:t> </a:t>
          </a:r>
          <a:r>
            <a:rPr lang="es-MX" sz="1100" kern="1200" dirty="0" err="1" smtClean="0"/>
            <a:t>Berson</a:t>
          </a:r>
          <a:r>
            <a:rPr lang="es-MX" sz="1100" kern="1200" dirty="0" smtClean="0"/>
            <a:t> encuentran niveles altos de insulina en DT2 utilizando </a:t>
          </a:r>
          <a:r>
            <a:rPr lang="es-MX" sz="1100" kern="1200" dirty="0" err="1" smtClean="0"/>
            <a:t>radioinmunoensayo</a:t>
          </a:r>
          <a:endParaRPr lang="es-MX" sz="1100" kern="1200" dirty="0"/>
        </a:p>
      </dsp:txBody>
      <dsp:txXfrm>
        <a:off x="5519250" y="0"/>
        <a:ext cx="1314003" cy="2702560"/>
      </dsp:txXfrm>
    </dsp:sp>
    <dsp:sp modelId="{85B707F7-5848-4B66-A6E4-1401E2D99DB2}">
      <dsp:nvSpPr>
        <dsp:cNvPr id="0" name=""/>
        <dsp:cNvSpPr/>
      </dsp:nvSpPr>
      <dsp:spPr>
        <a:xfrm>
          <a:off x="5838431" y="3040380"/>
          <a:ext cx="675640" cy="675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19FEB-2177-468C-81E8-40441FC0825D}">
      <dsp:nvSpPr>
        <dsp:cNvPr id="0" name=""/>
        <dsp:cNvSpPr/>
      </dsp:nvSpPr>
      <dsp:spPr>
        <a:xfrm>
          <a:off x="6898953" y="4053840"/>
          <a:ext cx="1314003" cy="270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s-MX" sz="1100" kern="1200" dirty="0" smtClean="0"/>
            <a:t>1987 Ralph </a:t>
          </a:r>
          <a:r>
            <a:rPr lang="es-MX" sz="1100" kern="1200" dirty="0" err="1" smtClean="0"/>
            <a:t>DeFronzo</a:t>
          </a:r>
          <a:r>
            <a:rPr lang="es-MX" sz="1100" kern="1200" dirty="0" smtClean="0"/>
            <a:t>: la célula beta, músculo e hígado contribuyen a fisiopatología de DT2</a:t>
          </a:r>
          <a:endParaRPr lang="es-MX" sz="1100" kern="1200" dirty="0"/>
        </a:p>
      </dsp:txBody>
      <dsp:txXfrm>
        <a:off x="6898953" y="4053840"/>
        <a:ext cx="1314003" cy="2702560"/>
      </dsp:txXfrm>
    </dsp:sp>
    <dsp:sp modelId="{BDD98C2A-4C4F-4A68-8536-071F16A4C33A}">
      <dsp:nvSpPr>
        <dsp:cNvPr id="0" name=""/>
        <dsp:cNvSpPr/>
      </dsp:nvSpPr>
      <dsp:spPr>
        <a:xfrm>
          <a:off x="7218135" y="3040380"/>
          <a:ext cx="675640" cy="675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A19AAD-6122-4137-AB1E-2FC2ED2543BC}">
      <dsp:nvSpPr>
        <dsp:cNvPr id="0" name=""/>
        <dsp:cNvSpPr/>
      </dsp:nvSpPr>
      <dsp:spPr>
        <a:xfrm>
          <a:off x="8278657" y="0"/>
          <a:ext cx="1314003" cy="270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s-MX" sz="1100" kern="1200" dirty="0" smtClean="0"/>
            <a:t>2008 Ralph </a:t>
          </a:r>
          <a:r>
            <a:rPr lang="es-MX" sz="1100" kern="1200" dirty="0" err="1" smtClean="0"/>
            <a:t>DeFronzo</a:t>
          </a:r>
          <a:r>
            <a:rPr lang="es-MX" sz="1100" kern="1200" dirty="0" smtClean="0"/>
            <a:t> en la </a:t>
          </a:r>
          <a:r>
            <a:rPr lang="es-MX" sz="1100" kern="1200" dirty="0" err="1" smtClean="0"/>
            <a:t>Banting</a:t>
          </a:r>
          <a:r>
            <a:rPr lang="es-MX" sz="1100" kern="1200" dirty="0" smtClean="0"/>
            <a:t> </a:t>
          </a:r>
          <a:r>
            <a:rPr lang="es-MX" sz="1100" kern="1200" dirty="0" err="1" smtClean="0"/>
            <a:t>Lecture</a:t>
          </a:r>
          <a:r>
            <a:rPr lang="es-MX" sz="1100" kern="1200" dirty="0" smtClean="0"/>
            <a:t> incluye 8 elementos en la fisiopatología de DT2</a:t>
          </a:r>
          <a:endParaRPr lang="es-MX" sz="1100" kern="1200" dirty="0"/>
        </a:p>
      </dsp:txBody>
      <dsp:txXfrm>
        <a:off x="8278657" y="0"/>
        <a:ext cx="1314003" cy="2702560"/>
      </dsp:txXfrm>
    </dsp:sp>
    <dsp:sp modelId="{A33D3004-F025-48AD-89AD-8C7A6DB4BD8D}">
      <dsp:nvSpPr>
        <dsp:cNvPr id="0" name=""/>
        <dsp:cNvSpPr/>
      </dsp:nvSpPr>
      <dsp:spPr>
        <a:xfrm>
          <a:off x="8597839" y="3040380"/>
          <a:ext cx="675640" cy="675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E2E734-D70A-42DF-9FE6-2EAC7BF7AD6D}">
      <dsp:nvSpPr>
        <dsp:cNvPr id="0" name=""/>
        <dsp:cNvSpPr/>
      </dsp:nvSpPr>
      <dsp:spPr>
        <a:xfrm>
          <a:off x="9658361" y="4053840"/>
          <a:ext cx="1314003" cy="270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s-MX" sz="1100" kern="1200" dirty="0" smtClean="0"/>
            <a:t>2013 </a:t>
          </a:r>
          <a:r>
            <a:rPr lang="es-MX" sz="1100" kern="1200" dirty="0" err="1" smtClean="0"/>
            <a:t>Sanjay</a:t>
          </a:r>
          <a:r>
            <a:rPr lang="es-MX" sz="1100" kern="1200" dirty="0" smtClean="0"/>
            <a:t> </a:t>
          </a:r>
          <a:r>
            <a:rPr lang="es-MX" sz="1100" kern="1200" dirty="0" err="1" smtClean="0"/>
            <a:t>Kaira</a:t>
          </a:r>
          <a:r>
            <a:rPr lang="es-MX" sz="1100" kern="1200" dirty="0" smtClean="0"/>
            <a:t>: incluye 4 hormonas en el modelo de DT2</a:t>
          </a:r>
          <a:endParaRPr lang="es-MX" sz="1100" kern="1200" dirty="0"/>
        </a:p>
      </dsp:txBody>
      <dsp:txXfrm>
        <a:off x="9658361" y="4053840"/>
        <a:ext cx="1314003" cy="2702560"/>
      </dsp:txXfrm>
    </dsp:sp>
    <dsp:sp modelId="{E2DE3F71-617A-4DB1-868B-6AD6DB5BECDE}">
      <dsp:nvSpPr>
        <dsp:cNvPr id="0" name=""/>
        <dsp:cNvSpPr/>
      </dsp:nvSpPr>
      <dsp:spPr>
        <a:xfrm>
          <a:off x="9977542" y="3040380"/>
          <a:ext cx="675640" cy="675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A0232-3366-4749-8ECF-E7736EAEB443}">
      <dsp:nvSpPr>
        <dsp:cNvPr id="0" name=""/>
        <dsp:cNvSpPr/>
      </dsp:nvSpPr>
      <dsp:spPr>
        <a:xfrm>
          <a:off x="3738573" y="1852150"/>
          <a:ext cx="1423287" cy="14232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kern="1200" dirty="0" smtClean="0"/>
            <a:t>Falla de célula beta</a:t>
          </a:r>
          <a:endParaRPr lang="es-MX" sz="2200" kern="1200" dirty="0"/>
        </a:p>
      </dsp:txBody>
      <dsp:txXfrm>
        <a:off x="3947009" y="2060586"/>
        <a:ext cx="1006415" cy="1006415"/>
      </dsp:txXfrm>
    </dsp:sp>
    <dsp:sp modelId="{5AA4B0A2-A1B0-4BBE-866E-9E1611D0B5B7}">
      <dsp:nvSpPr>
        <dsp:cNvPr id="0" name=""/>
        <dsp:cNvSpPr/>
      </dsp:nvSpPr>
      <dsp:spPr>
        <a:xfrm rot="16200000">
          <a:off x="4299667" y="1334656"/>
          <a:ext cx="301100" cy="4839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4344832" y="1476604"/>
        <a:ext cx="210770" cy="290351"/>
      </dsp:txXfrm>
    </dsp:sp>
    <dsp:sp modelId="{FACBDE53-F27F-4345-A932-5565E9F2002E}">
      <dsp:nvSpPr>
        <dsp:cNvPr id="0" name=""/>
        <dsp:cNvSpPr/>
      </dsp:nvSpPr>
      <dsp:spPr>
        <a:xfrm>
          <a:off x="3809738" y="3078"/>
          <a:ext cx="1280958" cy="1280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Edad</a:t>
          </a:r>
          <a:endParaRPr lang="es-MX" sz="1100" kern="1200" dirty="0"/>
        </a:p>
      </dsp:txBody>
      <dsp:txXfrm>
        <a:off x="3997330" y="190670"/>
        <a:ext cx="905774" cy="905774"/>
      </dsp:txXfrm>
    </dsp:sp>
    <dsp:sp modelId="{AB998A15-79EE-4741-808F-C4B6785925C3}">
      <dsp:nvSpPr>
        <dsp:cNvPr id="0" name=""/>
        <dsp:cNvSpPr/>
      </dsp:nvSpPr>
      <dsp:spPr>
        <a:xfrm rot="19285714">
          <a:off x="5071474" y="1706339"/>
          <a:ext cx="301100" cy="4839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5081328" y="1831282"/>
        <a:ext cx="210770" cy="290351"/>
      </dsp:txXfrm>
    </dsp:sp>
    <dsp:sp modelId="{6B9FF9E0-5831-4939-89CA-AB9AD9475787}">
      <dsp:nvSpPr>
        <dsp:cNvPr id="0" name=""/>
        <dsp:cNvSpPr/>
      </dsp:nvSpPr>
      <dsp:spPr>
        <a:xfrm>
          <a:off x="5311039" y="726067"/>
          <a:ext cx="1280958" cy="1280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Genética</a:t>
          </a:r>
          <a:endParaRPr lang="es-MX" sz="1100" kern="1200" dirty="0"/>
        </a:p>
      </dsp:txBody>
      <dsp:txXfrm>
        <a:off x="5498631" y="913659"/>
        <a:ext cx="905774" cy="905774"/>
      </dsp:txXfrm>
    </dsp:sp>
    <dsp:sp modelId="{D3902C4B-13C1-4A49-A6C2-7F7198BA3A7C}">
      <dsp:nvSpPr>
        <dsp:cNvPr id="0" name=""/>
        <dsp:cNvSpPr/>
      </dsp:nvSpPr>
      <dsp:spPr>
        <a:xfrm rot="771429">
          <a:off x="5262095" y="2541503"/>
          <a:ext cx="301100" cy="4839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5263227" y="2628236"/>
        <a:ext cx="210770" cy="290351"/>
      </dsp:txXfrm>
    </dsp:sp>
    <dsp:sp modelId="{3F64062C-860A-472D-A8EB-CDF7AD859DCD}">
      <dsp:nvSpPr>
        <dsp:cNvPr id="0" name=""/>
        <dsp:cNvSpPr/>
      </dsp:nvSpPr>
      <dsp:spPr>
        <a:xfrm>
          <a:off x="5681830" y="2350608"/>
          <a:ext cx="1280958" cy="1280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Resistencia a la insulina</a:t>
          </a:r>
          <a:endParaRPr lang="es-MX" sz="1100" kern="1200" dirty="0"/>
        </a:p>
      </dsp:txBody>
      <dsp:txXfrm>
        <a:off x="5869422" y="2538200"/>
        <a:ext cx="905774" cy="905774"/>
      </dsp:txXfrm>
    </dsp:sp>
    <dsp:sp modelId="{9972C553-3EFD-4EEE-929B-802C64CECC2E}">
      <dsp:nvSpPr>
        <dsp:cNvPr id="0" name=""/>
        <dsp:cNvSpPr/>
      </dsp:nvSpPr>
      <dsp:spPr>
        <a:xfrm rot="3857143">
          <a:off x="4727988" y="3211253"/>
          <a:ext cx="301100" cy="4839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4753557" y="3267344"/>
        <a:ext cx="210770" cy="290351"/>
      </dsp:txXfrm>
    </dsp:sp>
    <dsp:sp modelId="{DAF2AB00-D664-4747-A2CF-9726089465AE}">
      <dsp:nvSpPr>
        <dsp:cNvPr id="0" name=""/>
        <dsp:cNvSpPr/>
      </dsp:nvSpPr>
      <dsp:spPr>
        <a:xfrm>
          <a:off x="4642897" y="3653388"/>
          <a:ext cx="1280958" cy="1280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err="1" smtClean="0"/>
            <a:t>Lipotoxicidad</a:t>
          </a:r>
          <a:endParaRPr lang="es-MX" sz="1100" kern="1200" dirty="0"/>
        </a:p>
      </dsp:txBody>
      <dsp:txXfrm>
        <a:off x="4830489" y="3840980"/>
        <a:ext cx="905774" cy="905774"/>
      </dsp:txXfrm>
    </dsp:sp>
    <dsp:sp modelId="{598C15A8-9E0B-4703-B0B0-835483DE73DF}">
      <dsp:nvSpPr>
        <dsp:cNvPr id="0" name=""/>
        <dsp:cNvSpPr/>
      </dsp:nvSpPr>
      <dsp:spPr>
        <a:xfrm rot="6942857">
          <a:off x="3871346" y="3211253"/>
          <a:ext cx="301100" cy="4839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10800000">
        <a:off x="3936107" y="3267344"/>
        <a:ext cx="210770" cy="290351"/>
      </dsp:txXfrm>
    </dsp:sp>
    <dsp:sp modelId="{345C7EDA-60A2-41A5-B391-5ADF75DCA9EC}">
      <dsp:nvSpPr>
        <dsp:cNvPr id="0" name=""/>
        <dsp:cNvSpPr/>
      </dsp:nvSpPr>
      <dsp:spPr>
        <a:xfrm>
          <a:off x="2976578" y="3653388"/>
          <a:ext cx="1280958" cy="1280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err="1" smtClean="0"/>
            <a:t>Glucotoxicidad</a:t>
          </a:r>
          <a:endParaRPr lang="es-MX" sz="1100" kern="1200" dirty="0"/>
        </a:p>
      </dsp:txBody>
      <dsp:txXfrm>
        <a:off x="3164170" y="3840980"/>
        <a:ext cx="905774" cy="905774"/>
      </dsp:txXfrm>
    </dsp:sp>
    <dsp:sp modelId="{84DA1297-EF68-4F94-97E6-72CC9165F5C9}">
      <dsp:nvSpPr>
        <dsp:cNvPr id="0" name=""/>
        <dsp:cNvSpPr/>
      </dsp:nvSpPr>
      <dsp:spPr>
        <a:xfrm rot="10028571">
          <a:off x="3337239" y="2541503"/>
          <a:ext cx="301100" cy="4839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10800000">
        <a:off x="3426437" y="2628236"/>
        <a:ext cx="210770" cy="290351"/>
      </dsp:txXfrm>
    </dsp:sp>
    <dsp:sp modelId="{E0B85713-438A-4E37-A7E6-2EA9B7C9DEF5}">
      <dsp:nvSpPr>
        <dsp:cNvPr id="0" name=""/>
        <dsp:cNvSpPr/>
      </dsp:nvSpPr>
      <dsp:spPr>
        <a:xfrm>
          <a:off x="1937645" y="2350608"/>
          <a:ext cx="1280958" cy="1280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Depósito de </a:t>
          </a:r>
          <a:r>
            <a:rPr lang="es-MX" sz="1100" kern="1200" dirty="0" err="1" smtClean="0"/>
            <a:t>amiloide</a:t>
          </a:r>
          <a:endParaRPr lang="es-MX" sz="1100" kern="1200" dirty="0"/>
        </a:p>
      </dsp:txBody>
      <dsp:txXfrm>
        <a:off x="2125237" y="2538200"/>
        <a:ext cx="905774" cy="905774"/>
      </dsp:txXfrm>
    </dsp:sp>
    <dsp:sp modelId="{507A3352-0845-43CD-B71F-0ECD69B102AF}">
      <dsp:nvSpPr>
        <dsp:cNvPr id="0" name=""/>
        <dsp:cNvSpPr/>
      </dsp:nvSpPr>
      <dsp:spPr>
        <a:xfrm rot="13114286">
          <a:off x="3527859" y="1706339"/>
          <a:ext cx="301100" cy="4839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10800000">
        <a:off x="3608335" y="1831282"/>
        <a:ext cx="210770" cy="290351"/>
      </dsp:txXfrm>
    </dsp:sp>
    <dsp:sp modelId="{62E9B92D-2D54-458D-A12F-5C51C70497BD}">
      <dsp:nvSpPr>
        <dsp:cNvPr id="0" name=""/>
        <dsp:cNvSpPr/>
      </dsp:nvSpPr>
      <dsp:spPr>
        <a:xfrm>
          <a:off x="2308436" y="726067"/>
          <a:ext cx="1280958" cy="1280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Efecto </a:t>
          </a:r>
          <a:r>
            <a:rPr lang="es-MX" sz="1100" kern="1200" dirty="0" err="1" smtClean="0"/>
            <a:t>incretina</a:t>
          </a:r>
          <a:endParaRPr lang="es-MX" sz="1100" kern="1200" dirty="0"/>
        </a:p>
      </dsp:txBody>
      <dsp:txXfrm>
        <a:off x="2496028" y="913659"/>
        <a:ext cx="905774" cy="905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3ACFF-9DA8-4C19-B7B5-8EC87BD1E273}">
      <dsp:nvSpPr>
        <dsp:cNvPr id="0" name=""/>
        <dsp:cNvSpPr/>
      </dsp:nvSpPr>
      <dsp:spPr>
        <a:xfrm>
          <a:off x="489867" y="297"/>
          <a:ext cx="3225402" cy="1935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baseline="0" dirty="0" smtClean="0"/>
            <a:t>La insulina inhibe la lipólisis y evita la liberación de FFA de adipocitos (inhibición de  lipasa hormono-sensible)</a:t>
          </a:r>
          <a:endParaRPr lang="es-MX" sz="2300" kern="1200" dirty="0"/>
        </a:p>
      </dsp:txBody>
      <dsp:txXfrm>
        <a:off x="489867" y="297"/>
        <a:ext cx="3225402" cy="1935241"/>
      </dsp:txXfrm>
    </dsp:sp>
    <dsp:sp modelId="{7AD22AA2-B9AF-4E0B-A9F8-81187C6C6860}">
      <dsp:nvSpPr>
        <dsp:cNvPr id="0" name=""/>
        <dsp:cNvSpPr/>
      </dsp:nvSpPr>
      <dsp:spPr>
        <a:xfrm>
          <a:off x="4037809" y="297"/>
          <a:ext cx="3225402" cy="1935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baseline="0" dirty="0" smtClean="0"/>
            <a:t>Alteración de la capacidad de insulina para inhibir lipólisis y reducir FFA en DT2</a:t>
          </a:r>
        </a:p>
      </dsp:txBody>
      <dsp:txXfrm>
        <a:off x="4037809" y="297"/>
        <a:ext cx="3225402" cy="1935241"/>
      </dsp:txXfrm>
    </dsp:sp>
    <dsp:sp modelId="{3C0E327B-1B1E-4646-9D34-42DDB875BC0F}">
      <dsp:nvSpPr>
        <dsp:cNvPr id="0" name=""/>
        <dsp:cNvSpPr/>
      </dsp:nvSpPr>
      <dsp:spPr>
        <a:xfrm>
          <a:off x="489867" y="2258078"/>
          <a:ext cx="3225402" cy="1935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baseline="0" dirty="0" smtClean="0"/>
            <a:t>La elevación crónica de FFA ocasiona RI en músculo e hígado e impide la secreción de insulina</a:t>
          </a:r>
          <a:endParaRPr lang="es-MX" sz="2300" kern="1200" dirty="0"/>
        </a:p>
      </dsp:txBody>
      <dsp:txXfrm>
        <a:off x="489867" y="2258078"/>
        <a:ext cx="3225402" cy="1935241"/>
      </dsp:txXfrm>
    </dsp:sp>
    <dsp:sp modelId="{0DE9235B-153F-4EF8-AF2B-21DCE261F473}">
      <dsp:nvSpPr>
        <dsp:cNvPr id="0" name=""/>
        <dsp:cNvSpPr/>
      </dsp:nvSpPr>
      <dsp:spPr>
        <a:xfrm>
          <a:off x="4037809" y="2258078"/>
          <a:ext cx="3225402" cy="1935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baseline="0" dirty="0" smtClean="0"/>
            <a:t>Depósito de triglicéridos y metabolitos (DAG, </a:t>
          </a:r>
          <a:r>
            <a:rPr lang="es-MX" sz="2300" kern="1200" baseline="0" dirty="0" err="1" smtClean="0"/>
            <a:t>ceramidas</a:t>
          </a:r>
          <a:r>
            <a:rPr lang="es-MX" sz="2300" kern="1200" baseline="0" dirty="0" smtClean="0"/>
            <a:t>) en músculo e hígado correlacionan con RI</a:t>
          </a:r>
          <a:endParaRPr lang="es-MX" sz="2300" kern="1200" dirty="0"/>
        </a:p>
      </dsp:txBody>
      <dsp:txXfrm>
        <a:off x="4037809" y="2258078"/>
        <a:ext cx="3225402" cy="1935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CCBC1-E82F-45FA-AD19-DCC70D767BC4}">
      <dsp:nvSpPr>
        <dsp:cNvPr id="0" name=""/>
        <dsp:cNvSpPr/>
      </dsp:nvSpPr>
      <dsp:spPr>
        <a:xfrm>
          <a:off x="1440760" y="2220"/>
          <a:ext cx="3635275" cy="21811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S" sz="2300" kern="1200" smtClean="0"/>
            <a:t>Concentración de aminoácidos aromáticos asociada con el riesgo de DT2</a:t>
          </a:r>
          <a:endParaRPr lang="es-MX" sz="2300" kern="1200"/>
        </a:p>
        <a:p>
          <a:pPr marL="171450" lvl="1" indent="-171450" algn="l" defTabSz="800100">
            <a:lnSpc>
              <a:spcPct val="90000"/>
            </a:lnSpc>
            <a:spcBef>
              <a:spcPct val="0"/>
            </a:spcBef>
            <a:spcAft>
              <a:spcPct val="15000"/>
            </a:spcAft>
            <a:buChar char="••"/>
          </a:pPr>
          <a:r>
            <a:rPr lang="es-ES" sz="1800" kern="1200" smtClean="0"/>
            <a:t>Isoleucina, leucina, valina, tirosina, fenilalanina</a:t>
          </a:r>
          <a:endParaRPr lang="es-ES" sz="1800" kern="1200" dirty="0" smtClean="0"/>
        </a:p>
      </dsp:txBody>
      <dsp:txXfrm>
        <a:off x="1440760" y="2220"/>
        <a:ext cx="3635275" cy="2181165"/>
      </dsp:txXfrm>
    </dsp:sp>
    <dsp:sp modelId="{0CB81ECD-C58E-43E4-A328-E67763CA7F20}">
      <dsp:nvSpPr>
        <dsp:cNvPr id="0" name=""/>
        <dsp:cNvSpPr/>
      </dsp:nvSpPr>
      <dsp:spPr>
        <a:xfrm>
          <a:off x="5439563" y="2220"/>
          <a:ext cx="3635275" cy="21811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smtClean="0"/>
            <a:t>Concentraciones en el quintil más alto con riesgo 2 a 3.5 veces mayor para desarrollar DT2 en 12 años </a:t>
          </a:r>
          <a:endParaRPr lang="es-ES" sz="2300" kern="1200" dirty="0" smtClean="0"/>
        </a:p>
      </dsp:txBody>
      <dsp:txXfrm>
        <a:off x="5439563" y="2220"/>
        <a:ext cx="3635275" cy="2181165"/>
      </dsp:txXfrm>
    </dsp:sp>
    <dsp:sp modelId="{49134605-35B6-439F-8C34-67F449B68E17}">
      <dsp:nvSpPr>
        <dsp:cNvPr id="0" name=""/>
        <dsp:cNvSpPr/>
      </dsp:nvSpPr>
      <dsp:spPr>
        <a:xfrm>
          <a:off x="3440162" y="2546913"/>
          <a:ext cx="3635275" cy="21811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S" sz="2300" kern="1200" smtClean="0"/>
            <a:t>Mecanismos:</a:t>
          </a:r>
          <a:endParaRPr lang="es-ES" sz="2300" kern="1200" dirty="0" smtClean="0"/>
        </a:p>
        <a:p>
          <a:pPr marL="171450" lvl="1" indent="-171450" algn="l" defTabSz="800100">
            <a:lnSpc>
              <a:spcPct val="90000"/>
            </a:lnSpc>
            <a:spcBef>
              <a:spcPct val="0"/>
            </a:spcBef>
            <a:spcAft>
              <a:spcPct val="15000"/>
            </a:spcAft>
            <a:buChar char="••"/>
          </a:pPr>
          <a:r>
            <a:rPr lang="es-ES" sz="1800" kern="1200" smtClean="0"/>
            <a:t>Resistencia a la insulina</a:t>
          </a:r>
          <a:endParaRPr lang="es-ES" sz="1800" kern="1200" dirty="0" smtClean="0"/>
        </a:p>
        <a:p>
          <a:pPr marL="171450" lvl="1" indent="-171450" algn="l" defTabSz="800100">
            <a:lnSpc>
              <a:spcPct val="90000"/>
            </a:lnSpc>
            <a:spcBef>
              <a:spcPct val="0"/>
            </a:spcBef>
            <a:spcAft>
              <a:spcPct val="15000"/>
            </a:spcAft>
            <a:buChar char="••"/>
          </a:pPr>
          <a:r>
            <a:rPr lang="es-ES" sz="1800" kern="1200" smtClean="0"/>
            <a:t>Alteración de la señalización de insulina en músculo esquelético</a:t>
          </a:r>
          <a:endParaRPr lang="es-ES" sz="1800" kern="1200" dirty="0" smtClean="0"/>
        </a:p>
        <a:p>
          <a:pPr marL="171450" lvl="1" indent="-171450" algn="l" defTabSz="800100">
            <a:lnSpc>
              <a:spcPct val="90000"/>
            </a:lnSpc>
            <a:spcBef>
              <a:spcPct val="0"/>
            </a:spcBef>
            <a:spcAft>
              <a:spcPct val="15000"/>
            </a:spcAft>
            <a:buChar char="••"/>
          </a:pPr>
          <a:r>
            <a:rPr lang="es-ES" sz="1800" kern="1200" smtClean="0"/>
            <a:t>Modulación de secreción de insulina</a:t>
          </a:r>
          <a:endParaRPr lang="es-MX" sz="1800" kern="1200" dirty="0"/>
        </a:p>
      </dsp:txBody>
      <dsp:txXfrm>
        <a:off x="3440162" y="2546913"/>
        <a:ext cx="3635275" cy="21811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BE66C-D1E3-4825-AECC-CC1E16EFB088}">
      <dsp:nvSpPr>
        <dsp:cNvPr id="0" name=""/>
        <dsp:cNvSpPr/>
      </dsp:nvSpPr>
      <dsp:spPr>
        <a:xfrm>
          <a:off x="1283" y="673807"/>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kern="1200" dirty="0" smtClean="0"/>
            <a:t>La diabetes tipo 2 es una enfermedad compleja que involucra múltiples órganos</a:t>
          </a:r>
          <a:endParaRPr lang="es-MX" sz="3200" kern="1200" dirty="0"/>
        </a:p>
      </dsp:txBody>
      <dsp:txXfrm>
        <a:off x="1283" y="673807"/>
        <a:ext cx="5006206" cy="3003723"/>
      </dsp:txXfrm>
    </dsp:sp>
    <dsp:sp modelId="{88B997AA-7134-4A45-945F-B943A4526C07}">
      <dsp:nvSpPr>
        <dsp:cNvPr id="0" name=""/>
        <dsp:cNvSpPr/>
      </dsp:nvSpPr>
      <dsp:spPr>
        <a:xfrm>
          <a:off x="5508110" y="673807"/>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kern="1200" smtClean="0"/>
            <a:t>La combinación de tratamientos con mecanismo de acción complementario permite un abordaje multifacético e individualizado</a:t>
          </a:r>
          <a:endParaRPr lang="es-MX" sz="3200" kern="1200" dirty="0" smtClean="0"/>
        </a:p>
      </dsp:txBody>
      <dsp:txXfrm>
        <a:off x="5508110" y="673807"/>
        <a:ext cx="5006206" cy="30037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610A8-C842-4084-AD82-5F39AC043737}" type="datetimeFigureOut">
              <a:rPr lang="es-MX" smtClean="0"/>
              <a:t>19/09/2019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5CE25-3B43-4561-B839-1EC31731CA65}" type="slidenum">
              <a:rPr lang="es-MX" smtClean="0"/>
              <a:t>‹Nº›</a:t>
            </a:fld>
            <a:endParaRPr lang="es-MX"/>
          </a:p>
        </p:txBody>
      </p:sp>
    </p:spTree>
    <p:extLst>
      <p:ext uri="{BB962C8B-B14F-4D97-AF65-F5344CB8AC3E}">
        <p14:creationId xmlns:p14="http://schemas.microsoft.com/office/powerpoint/2010/main" val="242233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u="none" strike="noStrike" kern="1200" baseline="0" dirty="0" smtClean="0">
                <a:solidFill>
                  <a:schemeClr val="tx1"/>
                </a:solidFill>
                <a:latin typeface="+mn-lt"/>
                <a:ea typeface="+mn-ea"/>
                <a:cs typeface="+mn-cs"/>
              </a:rPr>
              <a:t>Múltiples factores incluyendo la predisposición genética, resistencia a la insulina, incremento de la demanda de secreción de insulina, </a:t>
            </a:r>
            <a:r>
              <a:rPr lang="es-MX" sz="1200" b="0" i="0" u="none" strike="noStrike" kern="1200" baseline="0" dirty="0" err="1" smtClean="0">
                <a:solidFill>
                  <a:schemeClr val="tx1"/>
                </a:solidFill>
                <a:latin typeface="+mn-lt"/>
                <a:ea typeface="+mn-ea"/>
                <a:cs typeface="+mn-cs"/>
              </a:rPr>
              <a:t>glucotoxicidad</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lipotoxicidad</a:t>
            </a:r>
            <a:r>
              <a:rPr lang="es-MX" sz="1200" b="0" i="0" u="none" strike="noStrike" kern="1200" baseline="0" dirty="0" smtClean="0">
                <a:solidFill>
                  <a:schemeClr val="tx1"/>
                </a:solidFill>
                <a:latin typeface="+mn-lt"/>
                <a:ea typeface="+mn-ea"/>
                <a:cs typeface="+mn-cs"/>
              </a:rPr>
              <a:t>, alteración de la liberación/acción de </a:t>
            </a:r>
            <a:r>
              <a:rPr lang="es-MX" sz="1200" b="0" i="0" u="none" strike="noStrike" kern="1200" baseline="0" dirty="0" err="1" smtClean="0">
                <a:solidFill>
                  <a:schemeClr val="tx1"/>
                </a:solidFill>
                <a:latin typeface="+mn-lt"/>
                <a:ea typeface="+mn-ea"/>
                <a:cs typeface="+mn-cs"/>
              </a:rPr>
              <a:t>incretinas</a:t>
            </a:r>
            <a:r>
              <a:rPr lang="es-MX" sz="1200" b="0" i="0" u="none" strike="noStrike" kern="1200" baseline="0" dirty="0" smtClean="0">
                <a:solidFill>
                  <a:schemeClr val="tx1"/>
                </a:solidFill>
                <a:latin typeface="+mn-lt"/>
                <a:ea typeface="+mn-ea"/>
                <a:cs typeface="+mn-cs"/>
              </a:rPr>
              <a:t>, acumulación de </a:t>
            </a:r>
            <a:r>
              <a:rPr lang="es-MX" sz="1200" b="0" i="0" u="none" strike="noStrike" kern="1200" baseline="0" dirty="0" err="1" smtClean="0">
                <a:solidFill>
                  <a:schemeClr val="tx1"/>
                </a:solidFill>
                <a:latin typeface="+mn-lt"/>
                <a:ea typeface="+mn-ea"/>
                <a:cs typeface="+mn-cs"/>
              </a:rPr>
              <a:t>amiloide</a:t>
            </a:r>
            <a:r>
              <a:rPr lang="es-MX" sz="1200" b="0" i="0" u="none" strike="noStrike" kern="1200" baseline="0" dirty="0" smtClean="0">
                <a:solidFill>
                  <a:schemeClr val="tx1"/>
                </a:solidFill>
                <a:latin typeface="+mn-lt"/>
                <a:ea typeface="+mn-ea"/>
                <a:cs typeface="+mn-cs"/>
              </a:rPr>
              <a:t> y disminución de la masa de células beta pueden tener un papel causal en la disfunción progresiva de la célula beta. </a:t>
            </a:r>
          </a:p>
        </p:txBody>
      </p:sp>
      <p:sp>
        <p:nvSpPr>
          <p:cNvPr id="4" name="Marcador de número de diapositiva 3"/>
          <p:cNvSpPr>
            <a:spLocks noGrp="1"/>
          </p:cNvSpPr>
          <p:nvPr>
            <p:ph type="sldNum" sz="quarter" idx="10"/>
          </p:nvPr>
        </p:nvSpPr>
        <p:spPr/>
        <p:txBody>
          <a:bodyPr/>
          <a:lstStyle/>
          <a:p>
            <a:fld id="{CF064A18-3851-49ED-A0EE-1E33BB26DB60}" type="slidenum">
              <a:rPr lang="es-MX" smtClean="0"/>
              <a:t>3</a:t>
            </a:fld>
            <a:endParaRPr lang="es-MX"/>
          </a:p>
        </p:txBody>
      </p:sp>
    </p:spTree>
    <p:extLst>
      <p:ext uri="{BB962C8B-B14F-4D97-AF65-F5344CB8AC3E}">
        <p14:creationId xmlns:p14="http://schemas.microsoft.com/office/powerpoint/2010/main" val="13858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a:t>
            </a:r>
            <a:r>
              <a:rPr lang="es-MX" baseline="0" dirty="0" smtClean="0"/>
              <a:t> individuos con DT2 tienen elevación de ácidos grasos libres (FFA) en plasma y falta de supresión después de alimento mixto, de una carga de glucosa o en respuesta a insulina. Los FFA se almacenan como triglicéridos en los adipocitos y sirven como fuente de energía en condiciones de ayuno. La insulina es un inhibidor potente de la lipólisis y evita la liberación de FFA de los adipocitos inhibiendo a la enzima lipasa hormono-sensible. En diabetes tipo 2 la capacidad de la insulina para inhibir la lipólisis y reducir la concentración de FFA en plasma está alterada. La elevación crónica de FFA ocasiona RI en músculo y en hígado e impide la secreción de insulina. Los pacientes con T2D tienen además incremento del almacén de triglicéridos en músculo y en el hígado que correlacionan con la RI en estos tejidos. Los metabolitos de los triglicéridos en hígado y músculo (</a:t>
            </a:r>
            <a:r>
              <a:rPr lang="es-MX" baseline="0" dirty="0" err="1" smtClean="0"/>
              <a:t>fatty</a:t>
            </a:r>
            <a:r>
              <a:rPr lang="es-MX" baseline="0" dirty="0" smtClean="0"/>
              <a:t> </a:t>
            </a:r>
            <a:r>
              <a:rPr lang="es-MX" baseline="0" dirty="0" err="1" smtClean="0"/>
              <a:t>acyl</a:t>
            </a:r>
            <a:r>
              <a:rPr lang="es-MX" baseline="0" dirty="0" smtClean="0"/>
              <a:t> coenzima-A, </a:t>
            </a:r>
            <a:r>
              <a:rPr lang="es-MX" baseline="0" dirty="0" err="1" smtClean="0"/>
              <a:t>ceramidas</a:t>
            </a:r>
            <a:r>
              <a:rPr lang="es-MX" baseline="0" dirty="0" smtClean="0"/>
              <a:t>, </a:t>
            </a:r>
            <a:r>
              <a:rPr lang="es-MX" baseline="0" dirty="0" err="1" smtClean="0"/>
              <a:t>diacilglicerol</a:t>
            </a:r>
            <a:r>
              <a:rPr lang="es-MX" baseline="0" dirty="0" smtClean="0"/>
              <a:t>) impiden la acción de la insulina. Esta secuencia de eventos se conoce como </a:t>
            </a:r>
            <a:r>
              <a:rPr lang="es-MX" baseline="0" dirty="0" err="1" smtClean="0"/>
              <a:t>lipotoxicidad</a:t>
            </a:r>
            <a:r>
              <a:rPr lang="es-MX" baseline="0" dirty="0" smtClean="0"/>
              <a:t>. </a:t>
            </a:r>
            <a:endParaRPr lang="es-MX" dirty="0" smtClean="0"/>
          </a:p>
        </p:txBody>
      </p:sp>
      <p:sp>
        <p:nvSpPr>
          <p:cNvPr id="4" name="Marcador de número de diapositiva 3"/>
          <p:cNvSpPr>
            <a:spLocks noGrp="1"/>
          </p:cNvSpPr>
          <p:nvPr>
            <p:ph type="sldNum" sz="quarter" idx="10"/>
          </p:nvPr>
        </p:nvSpPr>
        <p:spPr/>
        <p:txBody>
          <a:bodyPr/>
          <a:lstStyle/>
          <a:p>
            <a:fld id="{1397595C-623B-4758-B3EF-555D9652D97F}" type="slidenum">
              <a:rPr lang="es-MX" smtClean="0"/>
              <a:t>4</a:t>
            </a:fld>
            <a:endParaRPr lang="es-MX"/>
          </a:p>
        </p:txBody>
      </p:sp>
    </p:spTree>
    <p:extLst>
      <p:ext uri="{BB962C8B-B14F-4D97-AF65-F5344CB8AC3E}">
        <p14:creationId xmlns:p14="http://schemas.microsoft.com/office/powerpoint/2010/main" val="328148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u="none" strike="noStrike" kern="1200" baseline="0" noProof="0" dirty="0" smtClean="0">
                <a:solidFill>
                  <a:schemeClr val="tx1"/>
                </a:solidFill>
                <a:latin typeface="+mn-lt"/>
                <a:ea typeface="+mn-ea"/>
                <a:cs typeface="+mn-cs"/>
              </a:rPr>
              <a:t>El </a:t>
            </a:r>
            <a:r>
              <a:rPr lang="es-MX" sz="1200" b="0" i="0" u="none" strike="noStrike" kern="1200" baseline="0" noProof="0" dirty="0" err="1" smtClean="0">
                <a:solidFill>
                  <a:schemeClr val="tx1"/>
                </a:solidFill>
                <a:latin typeface="+mn-lt"/>
                <a:ea typeface="+mn-ea"/>
                <a:cs typeface="+mn-cs"/>
              </a:rPr>
              <a:t>microbioma</a:t>
            </a:r>
            <a:r>
              <a:rPr lang="es-MX" sz="1200" b="0" i="0" u="none" strike="noStrike" kern="1200" baseline="0" noProof="0" dirty="0" smtClean="0">
                <a:solidFill>
                  <a:schemeClr val="tx1"/>
                </a:solidFill>
                <a:latin typeface="+mn-lt"/>
                <a:ea typeface="+mn-ea"/>
                <a:cs typeface="+mn-cs"/>
              </a:rPr>
              <a:t> intestinal también es importante en la fisiopatología de la diabetes tipo 2. El </a:t>
            </a:r>
            <a:r>
              <a:rPr lang="es-MX" sz="1200" b="0" i="0" u="none" strike="noStrike" kern="1200" baseline="0" noProof="0" dirty="0" err="1" smtClean="0">
                <a:solidFill>
                  <a:schemeClr val="tx1"/>
                </a:solidFill>
                <a:latin typeface="+mn-lt"/>
                <a:ea typeface="+mn-ea"/>
                <a:cs typeface="+mn-cs"/>
              </a:rPr>
              <a:t>microbioma</a:t>
            </a:r>
            <a:r>
              <a:rPr lang="es-MX" sz="1200" b="0" i="0" u="none" strike="noStrike" kern="1200" baseline="0" noProof="0" dirty="0" smtClean="0">
                <a:solidFill>
                  <a:schemeClr val="tx1"/>
                </a:solidFill>
                <a:latin typeface="+mn-lt"/>
                <a:ea typeface="+mn-ea"/>
                <a:cs typeface="+mn-cs"/>
              </a:rPr>
              <a:t> tiene alrededor de 100 veces más información genética que el genoma humano. Muchos productos del </a:t>
            </a:r>
            <a:r>
              <a:rPr lang="es-MX" sz="1200" b="0" i="0" u="none" strike="noStrike" kern="1200" baseline="0" noProof="0" dirty="0" err="1" smtClean="0">
                <a:solidFill>
                  <a:schemeClr val="tx1"/>
                </a:solidFill>
                <a:latin typeface="+mn-lt"/>
                <a:ea typeface="+mn-ea"/>
                <a:cs typeface="+mn-cs"/>
              </a:rPr>
              <a:t>microbioma</a:t>
            </a:r>
            <a:r>
              <a:rPr lang="es-MX" sz="1200" b="0" i="0" u="none" strike="noStrike" kern="1200" baseline="0" noProof="0" dirty="0" smtClean="0">
                <a:solidFill>
                  <a:schemeClr val="tx1"/>
                </a:solidFill>
                <a:latin typeface="+mn-lt"/>
                <a:ea typeface="+mn-ea"/>
                <a:cs typeface="+mn-cs"/>
              </a:rPr>
              <a:t> tienen funciones más allá de las del genoma huésped teniendo un papel importante en la fisiología humana. Estas comunidades intestinales pueden tener un papel importante en muchas condiciones como obesidad y DT2.</a:t>
            </a:r>
          </a:p>
        </p:txBody>
      </p:sp>
      <p:sp>
        <p:nvSpPr>
          <p:cNvPr id="4" name="Marcador de número de diapositiva 3"/>
          <p:cNvSpPr>
            <a:spLocks noGrp="1"/>
          </p:cNvSpPr>
          <p:nvPr>
            <p:ph type="sldNum" sz="quarter" idx="10"/>
          </p:nvPr>
        </p:nvSpPr>
        <p:spPr/>
        <p:txBody>
          <a:bodyPr/>
          <a:lstStyle/>
          <a:p>
            <a:fld id="{1397595C-623B-4758-B3EF-555D9652D97F}" type="slidenum">
              <a:rPr lang="es-MX" smtClean="0"/>
              <a:t>5</a:t>
            </a:fld>
            <a:endParaRPr lang="es-MX"/>
          </a:p>
        </p:txBody>
      </p:sp>
    </p:spTree>
    <p:extLst>
      <p:ext uri="{BB962C8B-B14F-4D97-AF65-F5344CB8AC3E}">
        <p14:creationId xmlns:p14="http://schemas.microsoft.com/office/powerpoint/2010/main" val="330812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u="none" strike="noStrike" kern="1200" baseline="0" noProof="0" dirty="0" smtClean="0">
                <a:solidFill>
                  <a:schemeClr val="tx1"/>
                </a:solidFill>
                <a:latin typeface="+mn-lt"/>
                <a:ea typeface="+mn-ea"/>
                <a:cs typeface="+mn-cs"/>
              </a:rPr>
              <a:t>La </a:t>
            </a:r>
            <a:r>
              <a:rPr lang="es-MX" sz="1200" b="0" i="0" u="none" strike="noStrike" kern="1200" baseline="0" noProof="0" dirty="0" err="1" smtClean="0">
                <a:solidFill>
                  <a:schemeClr val="tx1"/>
                </a:solidFill>
                <a:latin typeface="+mn-lt"/>
                <a:ea typeface="+mn-ea"/>
                <a:cs typeface="+mn-cs"/>
              </a:rPr>
              <a:t>metabolómica</a:t>
            </a:r>
            <a:r>
              <a:rPr lang="es-MX" sz="1200" b="0" i="0" u="none" strike="noStrike" kern="1200" baseline="0" noProof="0" dirty="0" smtClean="0">
                <a:solidFill>
                  <a:schemeClr val="tx1"/>
                </a:solidFill>
                <a:latin typeface="+mn-lt"/>
                <a:ea typeface="+mn-ea"/>
                <a:cs typeface="+mn-cs"/>
              </a:rPr>
              <a:t>, </a:t>
            </a:r>
            <a:r>
              <a:rPr lang="es-MX" sz="1200" b="0" i="0" u="none" strike="noStrike" kern="1200" baseline="0" noProof="0" dirty="0" err="1" smtClean="0">
                <a:solidFill>
                  <a:schemeClr val="tx1"/>
                </a:solidFill>
                <a:latin typeface="+mn-lt"/>
                <a:ea typeface="+mn-ea"/>
                <a:cs typeface="+mn-cs"/>
              </a:rPr>
              <a:t>lipidómica</a:t>
            </a:r>
            <a:r>
              <a:rPr lang="es-MX" sz="1200" b="0" i="0" u="none" strike="noStrike" kern="1200" baseline="0" noProof="0" dirty="0" smtClean="0">
                <a:solidFill>
                  <a:schemeClr val="tx1"/>
                </a:solidFill>
                <a:latin typeface="+mn-lt"/>
                <a:ea typeface="+mn-ea"/>
                <a:cs typeface="+mn-cs"/>
              </a:rPr>
              <a:t>, </a:t>
            </a:r>
            <a:r>
              <a:rPr lang="es-MX" sz="1200" b="0" i="0" u="none" strike="noStrike" kern="1200" baseline="0" noProof="0" dirty="0" err="1" smtClean="0">
                <a:solidFill>
                  <a:schemeClr val="tx1"/>
                </a:solidFill>
                <a:latin typeface="+mn-lt"/>
                <a:ea typeface="+mn-ea"/>
                <a:cs typeface="+mn-cs"/>
              </a:rPr>
              <a:t>proteómica</a:t>
            </a:r>
            <a:r>
              <a:rPr lang="es-MX" sz="1200" b="0" i="0" u="none" strike="noStrike" kern="1200" baseline="0" noProof="0" dirty="0" smtClean="0">
                <a:solidFill>
                  <a:schemeClr val="tx1"/>
                </a:solidFill>
                <a:latin typeface="+mn-lt"/>
                <a:ea typeface="+mn-ea"/>
                <a:cs typeface="+mn-cs"/>
              </a:rPr>
              <a:t>, genómica y </a:t>
            </a:r>
            <a:r>
              <a:rPr lang="es-MX" sz="1200" b="0" i="0" u="none" strike="noStrike" kern="1200" baseline="0" noProof="0" dirty="0" err="1" smtClean="0">
                <a:solidFill>
                  <a:schemeClr val="tx1"/>
                </a:solidFill>
                <a:latin typeface="+mn-lt"/>
                <a:ea typeface="+mn-ea"/>
                <a:cs typeface="+mn-cs"/>
              </a:rPr>
              <a:t>transcriptómica</a:t>
            </a:r>
            <a:r>
              <a:rPr lang="es-MX" sz="1200" b="0" i="0" u="none" strike="noStrike" kern="1200" baseline="0" noProof="0" dirty="0" smtClean="0">
                <a:solidFill>
                  <a:schemeClr val="tx1"/>
                </a:solidFill>
                <a:latin typeface="+mn-lt"/>
                <a:ea typeface="+mn-ea"/>
                <a:cs typeface="+mn-cs"/>
              </a:rPr>
              <a:t> se basan en el estudio de los constituyentes de la célula o cuerpo en una forma colectiva. Los hallazgos con estos abordajes se están integrando para entender mejor la fisiopatología de la DT2 y la heterogeneidad de las respuestas a diferentes tratamientos para disminuir la glucosa. </a:t>
            </a:r>
          </a:p>
        </p:txBody>
      </p:sp>
      <p:sp>
        <p:nvSpPr>
          <p:cNvPr id="4" name="Marcador de número de diapositiva 3"/>
          <p:cNvSpPr>
            <a:spLocks noGrp="1"/>
          </p:cNvSpPr>
          <p:nvPr>
            <p:ph type="sldNum" sz="quarter" idx="10"/>
          </p:nvPr>
        </p:nvSpPr>
        <p:spPr/>
        <p:txBody>
          <a:bodyPr/>
          <a:lstStyle/>
          <a:p>
            <a:fld id="{1397595C-623B-4758-B3EF-555D9652D97F}" type="slidenum">
              <a:rPr lang="es-MX" smtClean="0"/>
              <a:t>6</a:t>
            </a:fld>
            <a:endParaRPr lang="es-MX"/>
          </a:p>
        </p:txBody>
      </p:sp>
    </p:spTree>
    <p:extLst>
      <p:ext uri="{BB962C8B-B14F-4D97-AF65-F5344CB8AC3E}">
        <p14:creationId xmlns:p14="http://schemas.microsoft.com/office/powerpoint/2010/main" val="16110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kern="1200" noProof="0" dirty="0" smtClean="0">
                <a:solidFill>
                  <a:schemeClr val="tx1"/>
                </a:solidFill>
                <a:effectLst/>
                <a:latin typeface="+mn-lt"/>
                <a:ea typeface="+mn-ea"/>
                <a:cs typeface="+mn-cs"/>
              </a:rPr>
              <a:t>El metabolismo de los aminoácidos</a:t>
            </a:r>
            <a:r>
              <a:rPr lang="es-MX" sz="1200" b="0" i="0" kern="1200" baseline="0" noProof="0" dirty="0" smtClean="0">
                <a:solidFill>
                  <a:schemeClr val="tx1"/>
                </a:solidFill>
                <a:effectLst/>
                <a:latin typeface="+mn-lt"/>
                <a:ea typeface="+mn-ea"/>
                <a:cs typeface="+mn-cs"/>
              </a:rPr>
              <a:t> puede tener un papel temprano en el desarrollo de la diabetes tipo 2. Wang y colaboradores reportaron que el riesgo de diabetes es 4 veces mayor en individuos con concentraciones normales de glucosa pero concentraciones elevadas de tres aminoácidos: isoleucina, fenilalanina y tirosina. </a:t>
            </a:r>
          </a:p>
          <a:p>
            <a:r>
              <a:rPr lang="es-MX" sz="1200" b="0" i="0" kern="1200" baseline="0" noProof="0" dirty="0" smtClean="0">
                <a:solidFill>
                  <a:schemeClr val="tx1"/>
                </a:solidFill>
                <a:effectLst/>
                <a:latin typeface="+mn-lt"/>
                <a:ea typeface="+mn-ea"/>
                <a:cs typeface="+mn-cs"/>
              </a:rPr>
              <a:t>Las concentraciones de estos aminoácidos estuvieron elevadas hasta 12 años antes del inicio de la diabetes. En este estudio los aminoácidos, aminas y otros metabolitos polares fueron determinados utilizando cromatografía y espectrometría de masas. </a:t>
            </a:r>
            <a:endParaRPr lang="es-MX" sz="1200" b="0" i="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11A403-1389-4609-9947-041E951349FB}" type="slidenum">
              <a:rPr lang="es-MX" smtClean="0"/>
              <a:pPr/>
              <a:t>7</a:t>
            </a:fld>
            <a:endParaRPr lang="es-MX"/>
          </a:p>
        </p:txBody>
      </p:sp>
    </p:spTree>
    <p:extLst>
      <p:ext uri="{BB962C8B-B14F-4D97-AF65-F5344CB8AC3E}">
        <p14:creationId xmlns:p14="http://schemas.microsoft.com/office/powerpoint/2010/main" val="403499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 </a:t>
            </a:r>
            <a:r>
              <a:rPr lang="es-MX" noProof="0" dirty="0" smtClean="0"/>
              <a:t>genética de la diabetes tipo 2 es compleja y no ha sido completamente entendida. </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En años recientes, la búsqueda de determinantes genéticos de diabetes tipo 2 ha cambiado.</a:t>
            </a:r>
            <a:r>
              <a:rPr lang="es-MX" baseline="0" dirty="0" smtClean="0"/>
              <a:t> Los estudios de ligamiento y de genes candidatos fueron exitosos para la identificación de genes que cuando están mutados causan formas </a:t>
            </a:r>
            <a:r>
              <a:rPr lang="es-MX" baseline="0" dirty="0" err="1" smtClean="0"/>
              <a:t>monogénicas</a:t>
            </a:r>
            <a:r>
              <a:rPr lang="es-MX" baseline="0" dirty="0" smtClean="0"/>
              <a:t> de diabetes. Estos estudios no fueron exitosos para las formas comunes de la enfermedad. A la fecha estos estudios solo han identificado dos locus</a:t>
            </a:r>
            <a:r>
              <a:rPr lang="es-MX" dirty="0" smtClean="0"/>
              <a:t> (PPARG, KCNJ11) implicados en la susceptibilidad</a:t>
            </a:r>
            <a:r>
              <a:rPr lang="es-MX" baseline="0" dirty="0" smtClean="0"/>
              <a:t> para la diabetes tipo 2. </a:t>
            </a:r>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smtClean="0"/>
              <a:t>La posibilidad de realizar estudios de asociación a gran escala incluyendo estudios extendidos del genoma (GWAS) en miles de muestras de diferentes poblaciones ha aumentado el número de locus independientes con asociación significativa con diabetes tipo 2.</a:t>
            </a: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smtClean="0"/>
              <a:t>Existen</a:t>
            </a:r>
            <a:r>
              <a:rPr lang="es-MX" baseline="0" noProof="0" dirty="0" smtClean="0"/>
              <a:t> múltiples genes involucrados en la falla de la célula beta y resistencia a la insulina. </a:t>
            </a:r>
            <a:r>
              <a:rPr lang="es-MX" noProof="0" dirty="0" smtClean="0"/>
              <a:t>Se han</a:t>
            </a:r>
            <a:r>
              <a:rPr lang="es-MX" baseline="0" noProof="0" dirty="0" smtClean="0"/>
              <a:t> demostrado m</a:t>
            </a:r>
            <a:r>
              <a:rPr lang="es-MX" noProof="0" dirty="0" smtClean="0"/>
              <a:t>ás de 40 locus </a:t>
            </a:r>
            <a:r>
              <a:rPr lang="es-MX" baseline="0" noProof="0" dirty="0" smtClean="0"/>
              <a:t>con asociación independiente con riesgo para DT2</a:t>
            </a:r>
          </a:p>
          <a:p>
            <a:r>
              <a:rPr lang="es-MX" baseline="0" noProof="0" dirty="0" smtClean="0"/>
              <a:t>Los estudios amplios del genoma han identificado variantes genéticas asociadas con </a:t>
            </a:r>
            <a:r>
              <a:rPr lang="es-MX" noProof="0" dirty="0" smtClean="0"/>
              <a:t>función de las células beta,</a:t>
            </a:r>
            <a:r>
              <a:rPr lang="es-MX" baseline="0" noProof="0" dirty="0" smtClean="0"/>
              <a:t> </a:t>
            </a:r>
            <a:r>
              <a:rPr lang="es-MX" noProof="0" dirty="0" smtClean="0"/>
              <a:t>resistencia a la insulina e </a:t>
            </a:r>
            <a:r>
              <a:rPr lang="es-MX" baseline="0" noProof="0" dirty="0" smtClean="0"/>
              <a:t>incremento del riesgo para la diabetes tipo 2. </a:t>
            </a:r>
          </a:p>
          <a:p>
            <a:r>
              <a:rPr lang="es-MX" baseline="0" noProof="0" dirty="0" smtClean="0"/>
              <a:t>Un polimorfismo de </a:t>
            </a:r>
            <a:r>
              <a:rPr lang="es-MX" baseline="0" noProof="0" dirty="0" err="1" smtClean="0"/>
              <a:t>nucleotido</a:t>
            </a:r>
            <a:r>
              <a:rPr lang="es-MX" baseline="0" noProof="0" dirty="0" smtClean="0"/>
              <a:t> único en el gen TCF7L2 mostró la asociación más fuerte con DM2. </a:t>
            </a:r>
          </a:p>
          <a:p>
            <a:r>
              <a:rPr lang="es-MX" sz="1200" b="0" i="0" u="none" strike="noStrike" kern="1200" baseline="0" noProof="0" dirty="0" smtClean="0">
                <a:solidFill>
                  <a:schemeClr val="tx1"/>
                </a:solidFill>
                <a:latin typeface="+mn-lt"/>
                <a:ea typeface="+mn-ea"/>
                <a:cs typeface="+mn-cs"/>
              </a:rPr>
              <a:t>Los avances tecnológicos y abordajes analíticos han identificado genes asociados con DT2 mediante el abordaje de genes candidatos. PPARG fue el primer gen identificado. Posteriormente con el eso de estudios amplios del genoma se han identificado más de 50 </a:t>
            </a:r>
            <a:r>
              <a:rPr lang="es-MX" sz="1200" b="0" i="0" u="none" strike="noStrike" kern="1200" baseline="0" noProof="0" dirty="0" err="1" smtClean="0">
                <a:solidFill>
                  <a:schemeClr val="tx1"/>
                </a:solidFill>
                <a:latin typeface="+mn-lt"/>
                <a:ea typeface="+mn-ea"/>
                <a:cs typeface="+mn-cs"/>
              </a:rPr>
              <a:t>loci</a:t>
            </a:r>
            <a:r>
              <a:rPr lang="es-MX" sz="1200" b="0" i="0" u="none" strike="noStrike" kern="1200" baseline="0" noProof="0" dirty="0" smtClean="0">
                <a:solidFill>
                  <a:schemeClr val="tx1"/>
                </a:solidFill>
                <a:latin typeface="+mn-lt"/>
                <a:ea typeface="+mn-ea"/>
                <a:cs typeface="+mn-cs"/>
              </a:rPr>
              <a:t> asociados con diabetes tipo 2. Además 53 </a:t>
            </a:r>
            <a:r>
              <a:rPr lang="es-MX" sz="1200" b="0" i="0" u="none" strike="noStrike" kern="1200" baseline="0" noProof="0" dirty="0" err="1" smtClean="0">
                <a:solidFill>
                  <a:schemeClr val="tx1"/>
                </a:solidFill>
                <a:latin typeface="+mn-lt"/>
                <a:ea typeface="+mn-ea"/>
                <a:cs typeface="+mn-cs"/>
              </a:rPr>
              <a:t>loci</a:t>
            </a:r>
            <a:r>
              <a:rPr lang="es-MX" sz="1200" b="0" i="0" u="none" strike="noStrike" kern="1200" baseline="0" noProof="0" dirty="0" smtClean="0">
                <a:solidFill>
                  <a:schemeClr val="tx1"/>
                </a:solidFill>
                <a:latin typeface="+mn-lt"/>
                <a:ea typeface="+mn-ea"/>
                <a:cs typeface="+mn-cs"/>
              </a:rPr>
              <a:t> se han asociado con las concentraciones de insulina y glucosa de los cuales 33 también se asocian con diabetes tipo 2. Aunque algunos </a:t>
            </a:r>
            <a:r>
              <a:rPr lang="es-MX" sz="1200" b="0" i="0" u="none" strike="noStrike" kern="1200" baseline="0" noProof="0" dirty="0" err="1" smtClean="0">
                <a:solidFill>
                  <a:schemeClr val="tx1"/>
                </a:solidFill>
                <a:latin typeface="+mn-lt"/>
                <a:ea typeface="+mn-ea"/>
                <a:cs typeface="+mn-cs"/>
              </a:rPr>
              <a:t>loci</a:t>
            </a:r>
            <a:r>
              <a:rPr lang="es-MX" sz="1200" b="0" i="0" u="none" strike="noStrike" kern="1200" baseline="0" noProof="0" dirty="0" smtClean="0">
                <a:solidFill>
                  <a:schemeClr val="tx1"/>
                </a:solidFill>
                <a:latin typeface="+mn-lt"/>
                <a:ea typeface="+mn-ea"/>
                <a:cs typeface="+mn-cs"/>
              </a:rPr>
              <a:t> están asociados con obesidad y RI la mayoría están asociados con función de célula beta. En conjunto estos genes no explican mucho de la base genética de la DT2. El uso de escalas de riesgo genéticas solo mejora levemente la predicción  de diabetes en comparación con los factores de riesgo clínicos frecuentemente identificados. </a:t>
            </a:r>
            <a:endParaRPr lang="es-MX"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TCF7L2 </a:t>
            </a:r>
            <a:r>
              <a:rPr lang="es-ES" sz="1200" dirty="0" smtClean="0"/>
              <a:t>Disminución</a:t>
            </a:r>
            <a:r>
              <a:rPr lang="es-ES" sz="1200" baseline="0" dirty="0" smtClean="0"/>
              <a:t> de la respuesta de células beta, alteración del procesamiento de insulina y disminución de secreción de insulina</a:t>
            </a:r>
            <a:endParaRPr lang="es-MX" sz="1200" dirty="0" smtClean="0"/>
          </a:p>
          <a:p>
            <a:endParaRPr lang="es-MX" dirty="0"/>
          </a:p>
        </p:txBody>
      </p:sp>
      <p:sp>
        <p:nvSpPr>
          <p:cNvPr id="4" name="Marcador de número de diapositiva 3"/>
          <p:cNvSpPr>
            <a:spLocks noGrp="1"/>
          </p:cNvSpPr>
          <p:nvPr>
            <p:ph type="sldNum" sz="quarter" idx="10"/>
          </p:nvPr>
        </p:nvSpPr>
        <p:spPr/>
        <p:txBody>
          <a:bodyPr/>
          <a:lstStyle/>
          <a:p>
            <a:fld id="{56B5CE25-3B43-4561-B839-1EC31731CA65}" type="slidenum">
              <a:rPr lang="es-MX" smtClean="0"/>
              <a:t>8</a:t>
            </a:fld>
            <a:endParaRPr lang="es-MX"/>
          </a:p>
        </p:txBody>
      </p:sp>
    </p:spTree>
    <p:extLst>
      <p:ext uri="{BB962C8B-B14F-4D97-AF65-F5344CB8AC3E}">
        <p14:creationId xmlns:p14="http://schemas.microsoft.com/office/powerpoint/2010/main" val="216929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850FA08-F130-456A-B3CB-990DA7582BE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 xmlns:a16="http://schemas.microsoft.com/office/drawing/2014/main" id="{AEBCD48C-5DFD-4650-96DD-0E0EB5A870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 xmlns:a16="http://schemas.microsoft.com/office/drawing/2014/main" id="{37842580-74A7-49C2-B828-1463AB2036A4}"/>
              </a:ext>
            </a:extLst>
          </p:cNvPr>
          <p:cNvSpPr>
            <a:spLocks noGrp="1"/>
          </p:cNvSpPr>
          <p:nvPr>
            <p:ph type="dt" sz="half" idx="10"/>
          </p:nvPr>
        </p:nvSpPr>
        <p:spPr/>
        <p:txBody>
          <a:bodyPr/>
          <a:lstStyle/>
          <a:p>
            <a:fld id="{1E1C0840-80CA-4CAE-8DA4-EEF6109B8451}" type="datetimeFigureOut">
              <a:rPr lang="es-MX" smtClean="0"/>
              <a:t>19/09/2019</a:t>
            </a:fld>
            <a:endParaRPr lang="es-MX"/>
          </a:p>
        </p:txBody>
      </p:sp>
      <p:sp>
        <p:nvSpPr>
          <p:cNvPr id="5" name="Marcador de pie de página 4">
            <a:extLst>
              <a:ext uri="{FF2B5EF4-FFF2-40B4-BE49-F238E27FC236}">
                <a16:creationId xmlns="" xmlns:a16="http://schemas.microsoft.com/office/drawing/2014/main" id="{1EE6934C-96BA-47C4-8E1B-3764CB54DDB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67A8ADEE-FB2C-44DC-9497-CE7623F91D2F}"/>
              </a:ext>
            </a:extLst>
          </p:cNvPr>
          <p:cNvSpPr>
            <a:spLocks noGrp="1"/>
          </p:cNvSpPr>
          <p:nvPr>
            <p:ph type="sldNum" sz="quarter" idx="12"/>
          </p:nvPr>
        </p:nvSpPr>
        <p:spPr/>
        <p:txBody>
          <a:bodyPr/>
          <a:lstStyle/>
          <a:p>
            <a:fld id="{4D395A20-A33D-4761-B5D3-6BBB8B5A43E8}" type="slidenum">
              <a:rPr lang="es-MX" smtClean="0"/>
              <a:t>‹Nº›</a:t>
            </a:fld>
            <a:endParaRPr lang="es-MX"/>
          </a:p>
        </p:txBody>
      </p:sp>
    </p:spTree>
    <p:extLst>
      <p:ext uri="{BB962C8B-B14F-4D97-AF65-F5344CB8AC3E}">
        <p14:creationId xmlns:p14="http://schemas.microsoft.com/office/powerpoint/2010/main" val="252949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A2B7004-8060-4C90-957B-9CE07952F8C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1CEF4538-461B-4DFF-B3A8-49BE9B5A0DD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FDD5FB81-2650-4AED-A262-84A253C10B24}"/>
              </a:ext>
            </a:extLst>
          </p:cNvPr>
          <p:cNvSpPr>
            <a:spLocks noGrp="1"/>
          </p:cNvSpPr>
          <p:nvPr>
            <p:ph type="dt" sz="half" idx="10"/>
          </p:nvPr>
        </p:nvSpPr>
        <p:spPr/>
        <p:txBody>
          <a:bodyPr/>
          <a:lstStyle/>
          <a:p>
            <a:fld id="{1E1C0840-80CA-4CAE-8DA4-EEF6109B8451}" type="datetimeFigureOut">
              <a:rPr lang="es-MX" smtClean="0"/>
              <a:t>19/09/2019</a:t>
            </a:fld>
            <a:endParaRPr lang="es-MX"/>
          </a:p>
        </p:txBody>
      </p:sp>
      <p:sp>
        <p:nvSpPr>
          <p:cNvPr id="5" name="Marcador de pie de página 4">
            <a:extLst>
              <a:ext uri="{FF2B5EF4-FFF2-40B4-BE49-F238E27FC236}">
                <a16:creationId xmlns="" xmlns:a16="http://schemas.microsoft.com/office/drawing/2014/main" id="{4A50C030-F9A8-47F5-922E-26317DBFAE7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A2111911-CCFD-48DD-A1C2-EFF41C13B5CC}"/>
              </a:ext>
            </a:extLst>
          </p:cNvPr>
          <p:cNvSpPr>
            <a:spLocks noGrp="1"/>
          </p:cNvSpPr>
          <p:nvPr>
            <p:ph type="sldNum" sz="quarter" idx="12"/>
          </p:nvPr>
        </p:nvSpPr>
        <p:spPr/>
        <p:txBody>
          <a:bodyPr/>
          <a:lstStyle/>
          <a:p>
            <a:fld id="{4D395A20-A33D-4761-B5D3-6BBB8B5A43E8}" type="slidenum">
              <a:rPr lang="es-MX" smtClean="0"/>
              <a:t>‹Nº›</a:t>
            </a:fld>
            <a:endParaRPr lang="es-MX"/>
          </a:p>
        </p:txBody>
      </p:sp>
    </p:spTree>
    <p:extLst>
      <p:ext uri="{BB962C8B-B14F-4D97-AF65-F5344CB8AC3E}">
        <p14:creationId xmlns:p14="http://schemas.microsoft.com/office/powerpoint/2010/main" val="91555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DC1B742D-0A44-49AA-8D5E-F5F846D14F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2A3B0B90-6A09-42DC-B546-57955D79FA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BF9E20DB-29BE-4ECE-8B56-A833CF58A111}"/>
              </a:ext>
            </a:extLst>
          </p:cNvPr>
          <p:cNvSpPr>
            <a:spLocks noGrp="1"/>
          </p:cNvSpPr>
          <p:nvPr>
            <p:ph type="dt" sz="half" idx="10"/>
          </p:nvPr>
        </p:nvSpPr>
        <p:spPr/>
        <p:txBody>
          <a:bodyPr/>
          <a:lstStyle/>
          <a:p>
            <a:fld id="{1E1C0840-80CA-4CAE-8DA4-EEF6109B8451}" type="datetimeFigureOut">
              <a:rPr lang="es-MX" smtClean="0"/>
              <a:t>19/09/2019</a:t>
            </a:fld>
            <a:endParaRPr lang="es-MX"/>
          </a:p>
        </p:txBody>
      </p:sp>
      <p:sp>
        <p:nvSpPr>
          <p:cNvPr id="5" name="Marcador de pie de página 4">
            <a:extLst>
              <a:ext uri="{FF2B5EF4-FFF2-40B4-BE49-F238E27FC236}">
                <a16:creationId xmlns="" xmlns:a16="http://schemas.microsoft.com/office/drawing/2014/main" id="{4C697E70-E5A1-4CD7-8EA6-7268BDBE20E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6FDF53E4-8FF8-4C72-BA4F-A8997B872002}"/>
              </a:ext>
            </a:extLst>
          </p:cNvPr>
          <p:cNvSpPr>
            <a:spLocks noGrp="1"/>
          </p:cNvSpPr>
          <p:nvPr>
            <p:ph type="sldNum" sz="quarter" idx="12"/>
          </p:nvPr>
        </p:nvSpPr>
        <p:spPr/>
        <p:txBody>
          <a:bodyPr/>
          <a:lstStyle/>
          <a:p>
            <a:fld id="{4D395A20-A33D-4761-B5D3-6BBB8B5A43E8}" type="slidenum">
              <a:rPr lang="es-MX" smtClean="0"/>
              <a:t>‹Nº›</a:t>
            </a:fld>
            <a:endParaRPr lang="es-MX"/>
          </a:p>
        </p:txBody>
      </p:sp>
    </p:spTree>
    <p:extLst>
      <p:ext uri="{BB962C8B-B14F-4D97-AF65-F5344CB8AC3E}">
        <p14:creationId xmlns:p14="http://schemas.microsoft.com/office/powerpoint/2010/main" val="351775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B0C05C3-5B4A-46A6-9DF1-325F70A6B5C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DCE709FD-3015-4B67-B15D-A41A7421AE6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E4A27E51-CE95-4A08-A0E4-86373F5D92D2}"/>
              </a:ext>
            </a:extLst>
          </p:cNvPr>
          <p:cNvSpPr>
            <a:spLocks noGrp="1"/>
          </p:cNvSpPr>
          <p:nvPr>
            <p:ph type="dt" sz="half" idx="10"/>
          </p:nvPr>
        </p:nvSpPr>
        <p:spPr/>
        <p:txBody>
          <a:bodyPr/>
          <a:lstStyle/>
          <a:p>
            <a:fld id="{1E1C0840-80CA-4CAE-8DA4-EEF6109B8451}" type="datetimeFigureOut">
              <a:rPr lang="es-MX" smtClean="0"/>
              <a:t>19/09/2019</a:t>
            </a:fld>
            <a:endParaRPr lang="es-MX"/>
          </a:p>
        </p:txBody>
      </p:sp>
      <p:sp>
        <p:nvSpPr>
          <p:cNvPr id="5" name="Marcador de pie de página 4">
            <a:extLst>
              <a:ext uri="{FF2B5EF4-FFF2-40B4-BE49-F238E27FC236}">
                <a16:creationId xmlns="" xmlns:a16="http://schemas.microsoft.com/office/drawing/2014/main" id="{315790E9-030A-4FB0-8004-930961180C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5BD5243E-1F23-4765-B99D-797608A2C86A}"/>
              </a:ext>
            </a:extLst>
          </p:cNvPr>
          <p:cNvSpPr>
            <a:spLocks noGrp="1"/>
          </p:cNvSpPr>
          <p:nvPr>
            <p:ph type="sldNum" sz="quarter" idx="12"/>
          </p:nvPr>
        </p:nvSpPr>
        <p:spPr/>
        <p:txBody>
          <a:bodyPr/>
          <a:lstStyle/>
          <a:p>
            <a:fld id="{4D395A20-A33D-4761-B5D3-6BBB8B5A43E8}" type="slidenum">
              <a:rPr lang="es-MX" smtClean="0"/>
              <a:t>‹Nº›</a:t>
            </a:fld>
            <a:endParaRPr lang="es-MX"/>
          </a:p>
        </p:txBody>
      </p:sp>
    </p:spTree>
    <p:extLst>
      <p:ext uri="{BB962C8B-B14F-4D97-AF65-F5344CB8AC3E}">
        <p14:creationId xmlns:p14="http://schemas.microsoft.com/office/powerpoint/2010/main" val="345444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E4C207F-2264-4AB5-9B24-C7E390C6A65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27FBB13A-B679-4BFB-84A4-22BDF28B5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DC9A5411-A9B5-4B30-BD36-A921245E55D6}"/>
              </a:ext>
            </a:extLst>
          </p:cNvPr>
          <p:cNvSpPr>
            <a:spLocks noGrp="1"/>
          </p:cNvSpPr>
          <p:nvPr>
            <p:ph type="dt" sz="half" idx="10"/>
          </p:nvPr>
        </p:nvSpPr>
        <p:spPr/>
        <p:txBody>
          <a:bodyPr/>
          <a:lstStyle/>
          <a:p>
            <a:fld id="{1E1C0840-80CA-4CAE-8DA4-EEF6109B8451}" type="datetimeFigureOut">
              <a:rPr lang="es-MX" smtClean="0"/>
              <a:t>19/09/2019</a:t>
            </a:fld>
            <a:endParaRPr lang="es-MX"/>
          </a:p>
        </p:txBody>
      </p:sp>
      <p:sp>
        <p:nvSpPr>
          <p:cNvPr id="5" name="Marcador de pie de página 4">
            <a:extLst>
              <a:ext uri="{FF2B5EF4-FFF2-40B4-BE49-F238E27FC236}">
                <a16:creationId xmlns="" xmlns:a16="http://schemas.microsoft.com/office/drawing/2014/main" id="{8E673788-A7E5-490F-80E3-6BDB6E24F97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083DA609-F05D-4483-A59D-BCA29EC940FD}"/>
              </a:ext>
            </a:extLst>
          </p:cNvPr>
          <p:cNvSpPr>
            <a:spLocks noGrp="1"/>
          </p:cNvSpPr>
          <p:nvPr>
            <p:ph type="sldNum" sz="quarter" idx="12"/>
          </p:nvPr>
        </p:nvSpPr>
        <p:spPr/>
        <p:txBody>
          <a:bodyPr/>
          <a:lstStyle/>
          <a:p>
            <a:fld id="{4D395A20-A33D-4761-B5D3-6BBB8B5A43E8}" type="slidenum">
              <a:rPr lang="es-MX" smtClean="0"/>
              <a:t>‹Nº›</a:t>
            </a:fld>
            <a:endParaRPr lang="es-MX"/>
          </a:p>
        </p:txBody>
      </p:sp>
    </p:spTree>
    <p:extLst>
      <p:ext uri="{BB962C8B-B14F-4D97-AF65-F5344CB8AC3E}">
        <p14:creationId xmlns:p14="http://schemas.microsoft.com/office/powerpoint/2010/main" val="247057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14B899D-03E3-4105-B673-5DE822257E0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CF9AE672-BA32-4494-A6CA-7A56E206B5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 xmlns:a16="http://schemas.microsoft.com/office/drawing/2014/main" id="{F1891699-9C86-4D0A-8B71-9F41AAFE179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 xmlns:a16="http://schemas.microsoft.com/office/drawing/2014/main" id="{0D0F68E4-ED5C-4B9C-87C4-04B61130E760}"/>
              </a:ext>
            </a:extLst>
          </p:cNvPr>
          <p:cNvSpPr>
            <a:spLocks noGrp="1"/>
          </p:cNvSpPr>
          <p:nvPr>
            <p:ph type="dt" sz="half" idx="10"/>
          </p:nvPr>
        </p:nvSpPr>
        <p:spPr/>
        <p:txBody>
          <a:bodyPr/>
          <a:lstStyle/>
          <a:p>
            <a:fld id="{1E1C0840-80CA-4CAE-8DA4-EEF6109B8451}" type="datetimeFigureOut">
              <a:rPr lang="es-MX" smtClean="0"/>
              <a:t>19/09/2019</a:t>
            </a:fld>
            <a:endParaRPr lang="es-MX"/>
          </a:p>
        </p:txBody>
      </p:sp>
      <p:sp>
        <p:nvSpPr>
          <p:cNvPr id="6" name="Marcador de pie de página 5">
            <a:extLst>
              <a:ext uri="{FF2B5EF4-FFF2-40B4-BE49-F238E27FC236}">
                <a16:creationId xmlns="" xmlns:a16="http://schemas.microsoft.com/office/drawing/2014/main" id="{4D6A8776-4D64-46BC-827A-F836E3A5F19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CC2CF7DF-0B59-4715-A937-18D1566FCE34}"/>
              </a:ext>
            </a:extLst>
          </p:cNvPr>
          <p:cNvSpPr>
            <a:spLocks noGrp="1"/>
          </p:cNvSpPr>
          <p:nvPr>
            <p:ph type="sldNum" sz="quarter" idx="12"/>
          </p:nvPr>
        </p:nvSpPr>
        <p:spPr/>
        <p:txBody>
          <a:bodyPr/>
          <a:lstStyle/>
          <a:p>
            <a:fld id="{4D395A20-A33D-4761-B5D3-6BBB8B5A43E8}" type="slidenum">
              <a:rPr lang="es-MX" smtClean="0"/>
              <a:t>‹Nº›</a:t>
            </a:fld>
            <a:endParaRPr lang="es-MX"/>
          </a:p>
        </p:txBody>
      </p:sp>
    </p:spTree>
    <p:extLst>
      <p:ext uri="{BB962C8B-B14F-4D97-AF65-F5344CB8AC3E}">
        <p14:creationId xmlns:p14="http://schemas.microsoft.com/office/powerpoint/2010/main" val="293517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22ED1B7-52CD-4F2E-8143-AA5179A2D94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73416B1F-9BCB-4D81-8A9A-34D5C8B12F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41F9D716-B5EB-4911-B45D-7119D05F126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 xmlns:a16="http://schemas.microsoft.com/office/drawing/2014/main" id="{09C7DCEC-6CF3-476D-8962-00D5571BA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7750E49D-643B-44FD-B3D8-18883B428AF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 xmlns:a16="http://schemas.microsoft.com/office/drawing/2014/main" id="{7E4BED58-B434-4297-8A19-7AF1D71D2988}"/>
              </a:ext>
            </a:extLst>
          </p:cNvPr>
          <p:cNvSpPr>
            <a:spLocks noGrp="1"/>
          </p:cNvSpPr>
          <p:nvPr>
            <p:ph type="dt" sz="half" idx="10"/>
          </p:nvPr>
        </p:nvSpPr>
        <p:spPr/>
        <p:txBody>
          <a:bodyPr/>
          <a:lstStyle/>
          <a:p>
            <a:fld id="{1E1C0840-80CA-4CAE-8DA4-EEF6109B8451}" type="datetimeFigureOut">
              <a:rPr lang="es-MX" smtClean="0"/>
              <a:t>19/09/2019</a:t>
            </a:fld>
            <a:endParaRPr lang="es-MX"/>
          </a:p>
        </p:txBody>
      </p:sp>
      <p:sp>
        <p:nvSpPr>
          <p:cNvPr id="8" name="Marcador de pie de página 7">
            <a:extLst>
              <a:ext uri="{FF2B5EF4-FFF2-40B4-BE49-F238E27FC236}">
                <a16:creationId xmlns="" xmlns:a16="http://schemas.microsoft.com/office/drawing/2014/main" id="{7CADEF82-11FD-453F-8CE6-1DB5274F6F5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 xmlns:a16="http://schemas.microsoft.com/office/drawing/2014/main" id="{58238CCA-EA7D-4376-8886-2900CB6ECFEB}"/>
              </a:ext>
            </a:extLst>
          </p:cNvPr>
          <p:cNvSpPr>
            <a:spLocks noGrp="1"/>
          </p:cNvSpPr>
          <p:nvPr>
            <p:ph type="sldNum" sz="quarter" idx="12"/>
          </p:nvPr>
        </p:nvSpPr>
        <p:spPr/>
        <p:txBody>
          <a:bodyPr/>
          <a:lstStyle/>
          <a:p>
            <a:fld id="{4D395A20-A33D-4761-B5D3-6BBB8B5A43E8}" type="slidenum">
              <a:rPr lang="es-MX" smtClean="0"/>
              <a:t>‹Nº›</a:t>
            </a:fld>
            <a:endParaRPr lang="es-MX"/>
          </a:p>
        </p:txBody>
      </p:sp>
    </p:spTree>
    <p:extLst>
      <p:ext uri="{BB962C8B-B14F-4D97-AF65-F5344CB8AC3E}">
        <p14:creationId xmlns:p14="http://schemas.microsoft.com/office/powerpoint/2010/main" val="360220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D8EA535-63F3-4451-9A72-14F698F3AE5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 xmlns:a16="http://schemas.microsoft.com/office/drawing/2014/main" id="{0A18D46C-E278-4A35-944B-C6CBF89E0631}"/>
              </a:ext>
            </a:extLst>
          </p:cNvPr>
          <p:cNvSpPr>
            <a:spLocks noGrp="1"/>
          </p:cNvSpPr>
          <p:nvPr>
            <p:ph type="dt" sz="half" idx="10"/>
          </p:nvPr>
        </p:nvSpPr>
        <p:spPr/>
        <p:txBody>
          <a:bodyPr/>
          <a:lstStyle/>
          <a:p>
            <a:fld id="{1E1C0840-80CA-4CAE-8DA4-EEF6109B8451}" type="datetimeFigureOut">
              <a:rPr lang="es-MX" smtClean="0"/>
              <a:t>19/09/2019</a:t>
            </a:fld>
            <a:endParaRPr lang="es-MX"/>
          </a:p>
        </p:txBody>
      </p:sp>
      <p:sp>
        <p:nvSpPr>
          <p:cNvPr id="4" name="Marcador de pie de página 3">
            <a:extLst>
              <a:ext uri="{FF2B5EF4-FFF2-40B4-BE49-F238E27FC236}">
                <a16:creationId xmlns="" xmlns:a16="http://schemas.microsoft.com/office/drawing/2014/main" id="{483DFBED-ECCA-46CB-AB61-95A8C2E69C78}"/>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 xmlns:a16="http://schemas.microsoft.com/office/drawing/2014/main" id="{9FED03F0-58EF-473F-B177-41D468AAF7D0}"/>
              </a:ext>
            </a:extLst>
          </p:cNvPr>
          <p:cNvSpPr>
            <a:spLocks noGrp="1"/>
          </p:cNvSpPr>
          <p:nvPr>
            <p:ph type="sldNum" sz="quarter" idx="12"/>
          </p:nvPr>
        </p:nvSpPr>
        <p:spPr/>
        <p:txBody>
          <a:bodyPr/>
          <a:lstStyle/>
          <a:p>
            <a:fld id="{4D395A20-A33D-4761-B5D3-6BBB8B5A43E8}" type="slidenum">
              <a:rPr lang="es-MX" smtClean="0"/>
              <a:t>‹Nº›</a:t>
            </a:fld>
            <a:endParaRPr lang="es-MX"/>
          </a:p>
        </p:txBody>
      </p:sp>
    </p:spTree>
    <p:extLst>
      <p:ext uri="{BB962C8B-B14F-4D97-AF65-F5344CB8AC3E}">
        <p14:creationId xmlns:p14="http://schemas.microsoft.com/office/powerpoint/2010/main" val="278564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D87BADB3-B5D2-4CA2-9340-0973C9719E98}"/>
              </a:ext>
            </a:extLst>
          </p:cNvPr>
          <p:cNvSpPr>
            <a:spLocks noGrp="1"/>
          </p:cNvSpPr>
          <p:nvPr>
            <p:ph type="dt" sz="half" idx="10"/>
          </p:nvPr>
        </p:nvSpPr>
        <p:spPr/>
        <p:txBody>
          <a:bodyPr/>
          <a:lstStyle/>
          <a:p>
            <a:fld id="{1E1C0840-80CA-4CAE-8DA4-EEF6109B8451}" type="datetimeFigureOut">
              <a:rPr lang="es-MX" smtClean="0"/>
              <a:t>19/09/2019</a:t>
            </a:fld>
            <a:endParaRPr lang="es-MX"/>
          </a:p>
        </p:txBody>
      </p:sp>
      <p:sp>
        <p:nvSpPr>
          <p:cNvPr id="3" name="Marcador de pie de página 2">
            <a:extLst>
              <a:ext uri="{FF2B5EF4-FFF2-40B4-BE49-F238E27FC236}">
                <a16:creationId xmlns="" xmlns:a16="http://schemas.microsoft.com/office/drawing/2014/main" id="{C6E800EE-6DBC-4162-B1E0-F1D26535297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 xmlns:a16="http://schemas.microsoft.com/office/drawing/2014/main" id="{35A69A1C-790F-4D0F-94E5-32761C7412CE}"/>
              </a:ext>
            </a:extLst>
          </p:cNvPr>
          <p:cNvSpPr>
            <a:spLocks noGrp="1"/>
          </p:cNvSpPr>
          <p:nvPr>
            <p:ph type="sldNum" sz="quarter" idx="12"/>
          </p:nvPr>
        </p:nvSpPr>
        <p:spPr/>
        <p:txBody>
          <a:bodyPr/>
          <a:lstStyle/>
          <a:p>
            <a:fld id="{4D395A20-A33D-4761-B5D3-6BBB8B5A43E8}" type="slidenum">
              <a:rPr lang="es-MX" smtClean="0"/>
              <a:t>‹Nº›</a:t>
            </a:fld>
            <a:endParaRPr lang="es-MX"/>
          </a:p>
        </p:txBody>
      </p:sp>
    </p:spTree>
    <p:extLst>
      <p:ext uri="{BB962C8B-B14F-4D97-AF65-F5344CB8AC3E}">
        <p14:creationId xmlns:p14="http://schemas.microsoft.com/office/powerpoint/2010/main" val="152864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2223DE6-CED5-412C-9D7B-7708AFFCB9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15D3EE57-4088-4D82-9FBD-62461C643B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 xmlns:a16="http://schemas.microsoft.com/office/drawing/2014/main" id="{54A73512-0BE5-4034-A3C3-3A72F63BE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F7F64A3D-F1B7-414B-B84D-B37AFB681285}"/>
              </a:ext>
            </a:extLst>
          </p:cNvPr>
          <p:cNvSpPr>
            <a:spLocks noGrp="1"/>
          </p:cNvSpPr>
          <p:nvPr>
            <p:ph type="dt" sz="half" idx="10"/>
          </p:nvPr>
        </p:nvSpPr>
        <p:spPr/>
        <p:txBody>
          <a:bodyPr/>
          <a:lstStyle/>
          <a:p>
            <a:fld id="{1E1C0840-80CA-4CAE-8DA4-EEF6109B8451}" type="datetimeFigureOut">
              <a:rPr lang="es-MX" smtClean="0"/>
              <a:t>19/09/2019</a:t>
            </a:fld>
            <a:endParaRPr lang="es-MX"/>
          </a:p>
        </p:txBody>
      </p:sp>
      <p:sp>
        <p:nvSpPr>
          <p:cNvPr id="6" name="Marcador de pie de página 5">
            <a:extLst>
              <a:ext uri="{FF2B5EF4-FFF2-40B4-BE49-F238E27FC236}">
                <a16:creationId xmlns="" xmlns:a16="http://schemas.microsoft.com/office/drawing/2014/main" id="{0064A516-83DE-4B18-8F8C-15B653E1085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68BC2F62-2895-4532-8899-0F14941232F4}"/>
              </a:ext>
            </a:extLst>
          </p:cNvPr>
          <p:cNvSpPr>
            <a:spLocks noGrp="1"/>
          </p:cNvSpPr>
          <p:nvPr>
            <p:ph type="sldNum" sz="quarter" idx="12"/>
          </p:nvPr>
        </p:nvSpPr>
        <p:spPr/>
        <p:txBody>
          <a:bodyPr/>
          <a:lstStyle/>
          <a:p>
            <a:fld id="{4D395A20-A33D-4761-B5D3-6BBB8B5A43E8}" type="slidenum">
              <a:rPr lang="es-MX" smtClean="0"/>
              <a:t>‹Nº›</a:t>
            </a:fld>
            <a:endParaRPr lang="es-MX"/>
          </a:p>
        </p:txBody>
      </p:sp>
    </p:spTree>
    <p:extLst>
      <p:ext uri="{BB962C8B-B14F-4D97-AF65-F5344CB8AC3E}">
        <p14:creationId xmlns:p14="http://schemas.microsoft.com/office/powerpoint/2010/main" val="326370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8B47E27-6DCE-4779-9B4D-65C34001253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 xmlns:a16="http://schemas.microsoft.com/office/drawing/2014/main" id="{6D4F4D55-5857-4CE9-848F-B9C885E1BF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 xmlns:a16="http://schemas.microsoft.com/office/drawing/2014/main" id="{1922073E-D85F-47FD-9C75-09B9284E0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03D05BAE-3143-4F64-8E4E-FB4BA3FAAA8F}"/>
              </a:ext>
            </a:extLst>
          </p:cNvPr>
          <p:cNvSpPr>
            <a:spLocks noGrp="1"/>
          </p:cNvSpPr>
          <p:nvPr>
            <p:ph type="dt" sz="half" idx="10"/>
          </p:nvPr>
        </p:nvSpPr>
        <p:spPr/>
        <p:txBody>
          <a:bodyPr/>
          <a:lstStyle/>
          <a:p>
            <a:fld id="{1E1C0840-80CA-4CAE-8DA4-EEF6109B8451}" type="datetimeFigureOut">
              <a:rPr lang="es-MX" smtClean="0"/>
              <a:t>19/09/2019</a:t>
            </a:fld>
            <a:endParaRPr lang="es-MX"/>
          </a:p>
        </p:txBody>
      </p:sp>
      <p:sp>
        <p:nvSpPr>
          <p:cNvPr id="6" name="Marcador de pie de página 5">
            <a:extLst>
              <a:ext uri="{FF2B5EF4-FFF2-40B4-BE49-F238E27FC236}">
                <a16:creationId xmlns="" xmlns:a16="http://schemas.microsoft.com/office/drawing/2014/main" id="{73D0A61A-CB36-4197-BD2F-82CF12DE157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7B99FF83-D312-4425-AE9C-0DCD69C1800B}"/>
              </a:ext>
            </a:extLst>
          </p:cNvPr>
          <p:cNvSpPr>
            <a:spLocks noGrp="1"/>
          </p:cNvSpPr>
          <p:nvPr>
            <p:ph type="sldNum" sz="quarter" idx="12"/>
          </p:nvPr>
        </p:nvSpPr>
        <p:spPr/>
        <p:txBody>
          <a:bodyPr/>
          <a:lstStyle/>
          <a:p>
            <a:fld id="{4D395A20-A33D-4761-B5D3-6BBB8B5A43E8}" type="slidenum">
              <a:rPr lang="es-MX" smtClean="0"/>
              <a:t>‹Nº›</a:t>
            </a:fld>
            <a:endParaRPr lang="es-MX"/>
          </a:p>
        </p:txBody>
      </p:sp>
    </p:spTree>
    <p:extLst>
      <p:ext uri="{BB962C8B-B14F-4D97-AF65-F5344CB8AC3E}">
        <p14:creationId xmlns:p14="http://schemas.microsoft.com/office/powerpoint/2010/main" val="126455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3180527A-2932-47C3-BC71-CE80F7252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4719661E-1A1B-4C0A-940A-F5B5E24CBE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97728F6A-997C-4554-8C43-C6B925851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C0840-80CA-4CAE-8DA4-EEF6109B8451}" type="datetimeFigureOut">
              <a:rPr lang="es-MX" smtClean="0"/>
              <a:t>19/09/2019</a:t>
            </a:fld>
            <a:endParaRPr lang="es-MX"/>
          </a:p>
        </p:txBody>
      </p:sp>
      <p:sp>
        <p:nvSpPr>
          <p:cNvPr id="5" name="Marcador de pie de página 4">
            <a:extLst>
              <a:ext uri="{FF2B5EF4-FFF2-40B4-BE49-F238E27FC236}">
                <a16:creationId xmlns="" xmlns:a16="http://schemas.microsoft.com/office/drawing/2014/main" id="{06E00542-20F5-4B8F-9129-7E85EE8F3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 xmlns:a16="http://schemas.microsoft.com/office/drawing/2014/main" id="{DA3A66F9-6D89-405E-AA80-7DC9D276E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95A20-A33D-4761-B5D3-6BBB8B5A43E8}" type="slidenum">
              <a:rPr lang="es-MX" smtClean="0"/>
              <a:t>‹Nº›</a:t>
            </a:fld>
            <a:endParaRPr lang="es-MX"/>
          </a:p>
        </p:txBody>
      </p:sp>
    </p:spTree>
    <p:extLst>
      <p:ext uri="{BB962C8B-B14F-4D97-AF65-F5344CB8AC3E}">
        <p14:creationId xmlns:p14="http://schemas.microsoft.com/office/powerpoint/2010/main" val="195123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jpe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13C12C8-E70F-45AD-9B47-EE657BC359B5}"/>
              </a:ext>
            </a:extLst>
          </p:cNvPr>
          <p:cNvSpPr>
            <a:spLocks noGrp="1"/>
          </p:cNvSpPr>
          <p:nvPr>
            <p:ph type="ctrTitle"/>
          </p:nvPr>
        </p:nvSpPr>
        <p:spPr>
          <a:xfrm>
            <a:off x="781234" y="782016"/>
            <a:ext cx="8021571" cy="1922462"/>
          </a:xfrm>
        </p:spPr>
        <p:txBody>
          <a:bodyPr>
            <a:noAutofit/>
          </a:bodyPr>
          <a:lstStyle/>
          <a:p>
            <a:r>
              <a:rPr lang="es-MX" sz="4800" dirty="0"/>
              <a:t>Avances en la fisiopatología de la diabetes tipo 2</a:t>
            </a:r>
          </a:p>
        </p:txBody>
      </p:sp>
      <p:pic>
        <p:nvPicPr>
          <p:cNvPr id="5" name="Imagen 4"/>
          <p:cNvPicPr>
            <a:picLocks noChangeAspect="1"/>
          </p:cNvPicPr>
          <p:nvPr/>
        </p:nvPicPr>
        <p:blipFill rotWithShape="1">
          <a:blip r:embed="rId3"/>
          <a:srcRect l="42198"/>
          <a:stretch/>
        </p:blipFill>
        <p:spPr>
          <a:xfrm>
            <a:off x="1584105" y="2740806"/>
            <a:ext cx="5256111" cy="2885428"/>
          </a:xfrm>
          <a:prstGeom prst="rect">
            <a:avLst/>
          </a:prstGeom>
        </p:spPr>
      </p:pic>
    </p:spTree>
    <p:extLst>
      <p:ext uri="{BB962C8B-B14F-4D97-AF65-F5344CB8AC3E}">
        <p14:creationId xmlns:p14="http://schemas.microsoft.com/office/powerpoint/2010/main" val="783945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Conclusiones</a:t>
            </a:r>
            <a:endParaRPr lang="es-MX" dirty="0"/>
          </a:p>
        </p:txBody>
      </p:sp>
      <p:graphicFrame>
        <p:nvGraphicFramePr>
          <p:cNvPr id="4" name="Marcador de contenido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319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bp.blogspot.com/-lZL2MtU1LMI/WJjgj2EO6qI/AAAAAAAAA8A/Eir_a5ZzuH02CrPjSqU0ggt2emb69jPYACLcB/s640/grac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716" y="1362359"/>
            <a:ext cx="9117300" cy="4672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10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3168470320"/>
              </p:ext>
            </p:extLst>
          </p:nvPr>
        </p:nvGraphicFramePr>
        <p:xfrm>
          <a:off x="0" y="62263"/>
          <a:ext cx="12192000" cy="675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7085739" y="6453850"/>
            <a:ext cx="11573301" cy="369332"/>
          </a:xfrm>
          <a:prstGeom prst="rect">
            <a:avLst/>
          </a:prstGeom>
          <a:noFill/>
        </p:spPr>
        <p:txBody>
          <a:bodyPr wrap="square" rtlCol="0">
            <a:spAutoFit/>
          </a:bodyPr>
          <a:lstStyle/>
          <a:p>
            <a:pPr algn="r"/>
            <a:r>
              <a:rPr lang="en-US" dirty="0" err="1">
                <a:solidFill>
                  <a:schemeClr val="bg1"/>
                </a:solidFill>
              </a:rPr>
              <a:t>Brunton</a:t>
            </a:r>
            <a:r>
              <a:rPr lang="en-US" dirty="0">
                <a:solidFill>
                  <a:schemeClr val="bg1"/>
                </a:solidFill>
              </a:rPr>
              <a:t> </a:t>
            </a:r>
            <a:r>
              <a:rPr lang="en-US" dirty="0" smtClean="0">
                <a:solidFill>
                  <a:schemeClr val="bg1"/>
                </a:solidFill>
              </a:rPr>
              <a:t>S. J </a:t>
            </a:r>
            <a:r>
              <a:rPr lang="en-US" dirty="0">
                <a:solidFill>
                  <a:schemeClr val="bg1"/>
                </a:solidFill>
              </a:rPr>
              <a:t>Fam </a:t>
            </a:r>
            <a:r>
              <a:rPr lang="en-US" dirty="0" err="1">
                <a:solidFill>
                  <a:schemeClr val="bg1"/>
                </a:solidFill>
              </a:rPr>
              <a:t>Pract</a:t>
            </a:r>
            <a:r>
              <a:rPr lang="en-US" dirty="0">
                <a:solidFill>
                  <a:schemeClr val="bg1"/>
                </a:solidFill>
              </a:rPr>
              <a:t>. 2016 Apr</a:t>
            </a:r>
            <a:r>
              <a:rPr lang="en-US" dirty="0" smtClean="0">
                <a:solidFill>
                  <a:schemeClr val="bg1"/>
                </a:solidFill>
              </a:rPr>
              <a:t>; 65(4 </a:t>
            </a:r>
            <a:r>
              <a:rPr lang="en-US" dirty="0" err="1">
                <a:solidFill>
                  <a:schemeClr val="bg1"/>
                </a:solidFill>
              </a:rPr>
              <a:t>Suppl</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65769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335922" y="23927"/>
            <a:ext cx="10515600" cy="1325563"/>
          </a:xfrm>
        </p:spPr>
        <p:txBody>
          <a:bodyPr>
            <a:normAutofit/>
          </a:bodyPr>
          <a:lstStyle/>
          <a:p>
            <a:pPr algn="ctr"/>
            <a:r>
              <a:rPr lang="es-MX" sz="4000" dirty="0" smtClean="0"/>
              <a:t>Factores etiológicos responsables de la falla progresiva de la célula beta en T2D</a:t>
            </a:r>
            <a:endParaRPr lang="es-MX" sz="4000" dirty="0"/>
          </a:p>
        </p:txBody>
      </p:sp>
      <p:sp>
        <p:nvSpPr>
          <p:cNvPr id="9" name="CuadroTexto 8"/>
          <p:cNvSpPr txBox="1"/>
          <p:nvPr/>
        </p:nvSpPr>
        <p:spPr>
          <a:xfrm>
            <a:off x="54567" y="6455386"/>
            <a:ext cx="4423775" cy="369332"/>
          </a:xfrm>
          <a:prstGeom prst="rect">
            <a:avLst/>
          </a:prstGeom>
          <a:noFill/>
        </p:spPr>
        <p:txBody>
          <a:bodyPr wrap="none" rtlCol="0">
            <a:spAutoFit/>
          </a:bodyPr>
          <a:lstStyle/>
          <a:p>
            <a:r>
              <a:rPr lang="it-IT" dirty="0">
                <a:solidFill>
                  <a:schemeClr val="bg1"/>
                </a:solidFill>
              </a:rPr>
              <a:t>J Clin Endocrinol Metab 96: 2354–2366, 2011</a:t>
            </a:r>
            <a:endParaRPr lang="es-MX" dirty="0">
              <a:solidFill>
                <a:schemeClr val="bg1"/>
              </a:solidFill>
            </a:endParaRPr>
          </a:p>
        </p:txBody>
      </p:sp>
      <p:graphicFrame>
        <p:nvGraphicFramePr>
          <p:cNvPr id="2" name="Diagrama 1"/>
          <p:cNvGraphicFramePr/>
          <p:nvPr>
            <p:extLst>
              <p:ext uri="{D42A27DB-BD31-4B8C-83A1-F6EECF244321}">
                <p14:modId xmlns:p14="http://schemas.microsoft.com/office/powerpoint/2010/main" val="3116510473"/>
              </p:ext>
            </p:extLst>
          </p:nvPr>
        </p:nvGraphicFramePr>
        <p:xfrm>
          <a:off x="1376906" y="1347465"/>
          <a:ext cx="8900435" cy="493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3784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Resistencia a la insulina en tejido </a:t>
            </a:r>
            <a:r>
              <a:rPr lang="es-MX" dirty="0" smtClean="0"/>
              <a:t/>
            </a:r>
            <a:br>
              <a:rPr lang="es-MX" dirty="0" smtClean="0"/>
            </a:br>
            <a:r>
              <a:rPr lang="es-MX" dirty="0" smtClean="0"/>
              <a:t>adiposo </a:t>
            </a:r>
            <a:r>
              <a:rPr lang="es-MX" dirty="0" smtClean="0"/>
              <a:t>y </a:t>
            </a:r>
            <a:r>
              <a:rPr lang="es-MX" dirty="0" err="1" smtClean="0"/>
              <a:t>lipotoxicidad</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94068473"/>
              </p:ext>
            </p:extLst>
          </p:nvPr>
        </p:nvGraphicFramePr>
        <p:xfrm>
          <a:off x="0" y="1983345"/>
          <a:ext cx="7753079" cy="4193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122830" y="6469039"/>
            <a:ext cx="6523630" cy="369332"/>
          </a:xfrm>
          <a:prstGeom prst="rect">
            <a:avLst/>
          </a:prstGeom>
          <a:noFill/>
        </p:spPr>
        <p:txBody>
          <a:bodyPr wrap="square" rtlCol="0">
            <a:spAutoFit/>
          </a:bodyPr>
          <a:lstStyle/>
          <a:p>
            <a:r>
              <a:rPr lang="es-MX" dirty="0" err="1">
                <a:solidFill>
                  <a:schemeClr val="bg1"/>
                </a:solidFill>
              </a:rPr>
              <a:t>Bays</a:t>
            </a:r>
            <a:r>
              <a:rPr lang="es-MX" dirty="0">
                <a:solidFill>
                  <a:schemeClr val="bg1"/>
                </a:solidFill>
              </a:rPr>
              <a:t> H, </a:t>
            </a:r>
            <a:r>
              <a:rPr lang="es-MX" dirty="0" smtClean="0">
                <a:solidFill>
                  <a:schemeClr val="bg1"/>
                </a:solidFill>
              </a:rPr>
              <a:t>et al. J </a:t>
            </a:r>
            <a:r>
              <a:rPr lang="es-MX" dirty="0" err="1">
                <a:solidFill>
                  <a:schemeClr val="bg1"/>
                </a:solidFill>
              </a:rPr>
              <a:t>Clin</a:t>
            </a:r>
            <a:r>
              <a:rPr lang="es-MX" dirty="0">
                <a:solidFill>
                  <a:schemeClr val="bg1"/>
                </a:solidFill>
              </a:rPr>
              <a:t> </a:t>
            </a:r>
            <a:r>
              <a:rPr lang="es-MX" dirty="0" err="1">
                <a:solidFill>
                  <a:schemeClr val="bg1"/>
                </a:solidFill>
              </a:rPr>
              <a:t>Endocrinol</a:t>
            </a:r>
            <a:r>
              <a:rPr lang="es-MX" dirty="0">
                <a:solidFill>
                  <a:schemeClr val="bg1"/>
                </a:solidFill>
              </a:rPr>
              <a:t> </a:t>
            </a:r>
            <a:r>
              <a:rPr lang="es-MX" dirty="0" err="1" smtClean="0">
                <a:solidFill>
                  <a:schemeClr val="bg1"/>
                </a:solidFill>
              </a:rPr>
              <a:t>Metab</a:t>
            </a:r>
            <a:r>
              <a:rPr lang="es-MX" dirty="0" smtClean="0">
                <a:solidFill>
                  <a:schemeClr val="bg1"/>
                </a:solidFill>
              </a:rPr>
              <a:t>. 2004;89(2</a:t>
            </a:r>
            <a:r>
              <a:rPr lang="es-MX" dirty="0">
                <a:solidFill>
                  <a:schemeClr val="bg1"/>
                </a:solidFill>
              </a:rPr>
              <a:t>):463-478.</a:t>
            </a:r>
          </a:p>
        </p:txBody>
      </p:sp>
      <p:pic>
        <p:nvPicPr>
          <p:cNvPr id="6" name="Picture 6" descr="http://circ.ahajournals.org/content/126/10/1301/F6.lar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1894" y="1893192"/>
            <a:ext cx="3965887" cy="437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852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399" y="365125"/>
            <a:ext cx="10515600" cy="1325563"/>
          </a:xfrm>
        </p:spPr>
        <p:txBody>
          <a:bodyPr>
            <a:normAutofit/>
          </a:bodyPr>
          <a:lstStyle/>
          <a:p>
            <a:pPr algn="ctr"/>
            <a:r>
              <a:rPr lang="es-MX" dirty="0" smtClean="0"/>
              <a:t>Especies bacterianas asociadas y/o </a:t>
            </a:r>
            <a:r>
              <a:rPr lang="es-MX" dirty="0" err="1" smtClean="0"/>
              <a:t>predictoras</a:t>
            </a:r>
            <a:r>
              <a:rPr lang="es-MX" dirty="0" smtClean="0"/>
              <a:t> de DT2</a:t>
            </a:r>
            <a:endParaRPr lang="es-MX" dirty="0"/>
          </a:p>
        </p:txBody>
      </p:sp>
      <p:pic>
        <p:nvPicPr>
          <p:cNvPr id="4" name="Marcador de contenido 3"/>
          <p:cNvPicPr>
            <a:picLocks noGrp="1" noChangeAspect="1"/>
          </p:cNvPicPr>
          <p:nvPr>
            <p:ph idx="1"/>
          </p:nvPr>
        </p:nvPicPr>
        <p:blipFill rotWithShape="1">
          <a:blip r:embed="rId3">
            <a:lum bright="-20000" contrast="40000"/>
          </a:blip>
          <a:srcRect t="22077"/>
          <a:stretch/>
        </p:blipFill>
        <p:spPr>
          <a:xfrm>
            <a:off x="286601" y="2235198"/>
            <a:ext cx="8909602" cy="3486897"/>
          </a:xfrm>
          <a:prstGeom prst="rect">
            <a:avLst/>
          </a:prstGeom>
        </p:spPr>
      </p:pic>
      <p:sp>
        <p:nvSpPr>
          <p:cNvPr id="5" name="CuadroTexto 4"/>
          <p:cNvSpPr txBox="1"/>
          <p:nvPr/>
        </p:nvSpPr>
        <p:spPr>
          <a:xfrm>
            <a:off x="313882" y="6441743"/>
            <a:ext cx="4340612" cy="369332"/>
          </a:xfrm>
          <a:prstGeom prst="rect">
            <a:avLst/>
          </a:prstGeom>
          <a:noFill/>
        </p:spPr>
        <p:txBody>
          <a:bodyPr wrap="none" rtlCol="0">
            <a:spAutoFit/>
          </a:bodyPr>
          <a:lstStyle/>
          <a:p>
            <a:r>
              <a:rPr lang="es-MX" dirty="0" err="1">
                <a:solidFill>
                  <a:schemeClr val="bg1"/>
                </a:solidFill>
              </a:rPr>
              <a:t>Hartstra</a:t>
            </a:r>
            <a:r>
              <a:rPr lang="es-MX" dirty="0">
                <a:solidFill>
                  <a:schemeClr val="bg1"/>
                </a:solidFill>
              </a:rPr>
              <a:t> AV. Diabetes </a:t>
            </a:r>
            <a:r>
              <a:rPr lang="es-MX" dirty="0" err="1">
                <a:solidFill>
                  <a:schemeClr val="bg1"/>
                </a:solidFill>
              </a:rPr>
              <a:t>Care</a:t>
            </a:r>
            <a:r>
              <a:rPr lang="es-MX" dirty="0">
                <a:solidFill>
                  <a:schemeClr val="bg1"/>
                </a:solidFill>
              </a:rPr>
              <a:t> 2015;38:159–165</a:t>
            </a:r>
          </a:p>
        </p:txBody>
      </p:sp>
      <p:pic>
        <p:nvPicPr>
          <p:cNvPr id="2050" name="Picture 2" descr="https://img.europapress.es/fotoweb/fotonoticia_20160714072933_2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3474" y="2296730"/>
            <a:ext cx="247650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59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7004" y="51225"/>
            <a:ext cx="10515600" cy="1325563"/>
          </a:xfrm>
        </p:spPr>
        <p:txBody>
          <a:bodyPr/>
          <a:lstStyle/>
          <a:p>
            <a:pPr algn="ctr"/>
            <a:r>
              <a:rPr lang="es-MX" dirty="0" err="1" smtClean="0"/>
              <a:t>Metabolómica</a:t>
            </a:r>
            <a:r>
              <a:rPr lang="es-MX" dirty="0" smtClean="0"/>
              <a:t> </a:t>
            </a:r>
            <a:endParaRPr lang="es-MX" dirty="0"/>
          </a:p>
        </p:txBody>
      </p:sp>
      <p:sp>
        <p:nvSpPr>
          <p:cNvPr id="3" name="Marcador de contenido 2"/>
          <p:cNvSpPr>
            <a:spLocks noGrp="1"/>
          </p:cNvSpPr>
          <p:nvPr>
            <p:ph sz="half" idx="1"/>
          </p:nvPr>
        </p:nvSpPr>
        <p:spPr>
          <a:xfrm>
            <a:off x="838200" y="4162567"/>
            <a:ext cx="10515600" cy="2014396"/>
          </a:xfrm>
        </p:spPr>
        <p:txBody>
          <a:bodyPr>
            <a:normAutofit lnSpcReduction="10000"/>
          </a:bodyPr>
          <a:lstStyle/>
          <a:p>
            <a:r>
              <a:rPr lang="es-MX" dirty="0" smtClean="0"/>
              <a:t>Estudio de los constituyentes de la célula o del cuerpo en forma colectiva </a:t>
            </a:r>
          </a:p>
          <a:p>
            <a:r>
              <a:rPr lang="es-MX" dirty="0" smtClean="0"/>
              <a:t>Integración de hallazgos</a:t>
            </a:r>
          </a:p>
          <a:p>
            <a:pPr lvl="1"/>
            <a:r>
              <a:rPr lang="es-MX" dirty="0" smtClean="0"/>
              <a:t>Mayor entendimiento de la fisiopatología de T2D</a:t>
            </a:r>
          </a:p>
          <a:p>
            <a:pPr lvl="1"/>
            <a:r>
              <a:rPr lang="es-MX" dirty="0" smtClean="0"/>
              <a:t>Heterogeneidad de respuesta a tratamiento hipoglucemiante</a:t>
            </a:r>
            <a:endParaRPr lang="es-MX" dirty="0"/>
          </a:p>
        </p:txBody>
      </p:sp>
      <p:pic>
        <p:nvPicPr>
          <p:cNvPr id="1026" name="Picture 2" descr="Resultado de imagen para metabolom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57" y="1378425"/>
            <a:ext cx="11597099" cy="265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89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dirty="0"/>
              <a:t>Metabolitos y riesgo de </a:t>
            </a:r>
            <a:r>
              <a:rPr lang="es-ES" dirty="0" smtClean="0"/>
              <a:t>DT2</a:t>
            </a:r>
            <a:endParaRPr lang="es-MX"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084309926"/>
              </p:ext>
            </p:extLst>
          </p:nvPr>
        </p:nvGraphicFramePr>
        <p:xfrm>
          <a:off x="838200" y="1610437"/>
          <a:ext cx="10515600" cy="47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09138" y="6453336"/>
            <a:ext cx="3531480" cy="369332"/>
          </a:xfrm>
          <a:prstGeom prst="rect">
            <a:avLst/>
          </a:prstGeom>
          <a:noFill/>
        </p:spPr>
        <p:txBody>
          <a:bodyPr wrap="none" rtlCol="0">
            <a:spAutoFit/>
          </a:bodyPr>
          <a:lstStyle/>
          <a:p>
            <a:r>
              <a:rPr lang="es-MX" dirty="0">
                <a:solidFill>
                  <a:schemeClr val="bg1"/>
                </a:solidFill>
              </a:rPr>
              <a:t>Wang TJ. </a:t>
            </a:r>
            <a:r>
              <a:rPr lang="es-MX" dirty="0" err="1">
                <a:solidFill>
                  <a:schemeClr val="bg1"/>
                </a:solidFill>
              </a:rPr>
              <a:t>Nat</a:t>
            </a:r>
            <a:r>
              <a:rPr lang="es-MX" dirty="0">
                <a:solidFill>
                  <a:schemeClr val="bg1"/>
                </a:solidFill>
              </a:rPr>
              <a:t> </a:t>
            </a:r>
            <a:r>
              <a:rPr lang="es-MX" dirty="0" err="1">
                <a:solidFill>
                  <a:schemeClr val="bg1"/>
                </a:solidFill>
              </a:rPr>
              <a:t>Med</a:t>
            </a:r>
            <a:r>
              <a:rPr lang="es-MX" dirty="0">
                <a:solidFill>
                  <a:schemeClr val="bg1"/>
                </a:solidFill>
              </a:rPr>
              <a:t>. 2011; 17:448-53</a:t>
            </a:r>
          </a:p>
        </p:txBody>
      </p:sp>
    </p:spTree>
    <p:extLst>
      <p:ext uri="{BB962C8B-B14F-4D97-AF65-F5344CB8AC3E}">
        <p14:creationId xmlns:p14="http://schemas.microsoft.com/office/powerpoint/2010/main" val="692517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err="1" smtClean="0"/>
              <a:t>Loci</a:t>
            </a:r>
            <a:r>
              <a:rPr lang="es-MX" dirty="0" smtClean="0"/>
              <a:t> asociados a DT2</a:t>
            </a:r>
            <a:endParaRPr lang="es-MX" dirty="0"/>
          </a:p>
        </p:txBody>
      </p:sp>
      <p:grpSp>
        <p:nvGrpSpPr>
          <p:cNvPr id="4" name="Group 6"/>
          <p:cNvGrpSpPr>
            <a:grpSpLocks/>
          </p:cNvGrpSpPr>
          <p:nvPr/>
        </p:nvGrpSpPr>
        <p:grpSpPr bwMode="auto">
          <a:xfrm>
            <a:off x="3725863" y="1838326"/>
            <a:ext cx="6572250" cy="2055813"/>
            <a:chOff x="2400830" y="1838325"/>
            <a:chExt cx="6572251" cy="2056589"/>
          </a:xfrm>
        </p:grpSpPr>
        <p:cxnSp>
          <p:nvCxnSpPr>
            <p:cNvPr id="5" name="Straight Connector 164"/>
            <p:cNvCxnSpPr/>
            <p:nvPr/>
          </p:nvCxnSpPr>
          <p:spPr bwMode="auto">
            <a:xfrm>
              <a:off x="2400830" y="3412132"/>
              <a:ext cx="6572251" cy="0"/>
            </a:xfrm>
            <a:prstGeom prst="line">
              <a:avLst/>
            </a:prstGeom>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17"/>
            <p:cNvCxnSpPr/>
            <p:nvPr/>
          </p:nvCxnSpPr>
          <p:spPr bwMode="auto">
            <a:xfrm>
              <a:off x="2400830" y="1838325"/>
              <a:ext cx="6572251" cy="0"/>
            </a:xfrm>
            <a:prstGeom prst="line">
              <a:avLst/>
            </a:prstGeom>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59"/>
            <p:cNvCxnSpPr/>
            <p:nvPr/>
          </p:nvCxnSpPr>
          <p:spPr bwMode="auto">
            <a:xfrm>
              <a:off x="2400830" y="2094009"/>
              <a:ext cx="6572251" cy="0"/>
            </a:xfrm>
            <a:prstGeom prst="line">
              <a:avLst/>
            </a:prstGeom>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60"/>
            <p:cNvCxnSpPr/>
            <p:nvPr/>
          </p:nvCxnSpPr>
          <p:spPr bwMode="auto">
            <a:xfrm>
              <a:off x="2400830" y="2365574"/>
              <a:ext cx="6572251" cy="0"/>
            </a:xfrm>
            <a:prstGeom prst="line">
              <a:avLst/>
            </a:prstGeom>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61"/>
            <p:cNvCxnSpPr/>
            <p:nvPr/>
          </p:nvCxnSpPr>
          <p:spPr bwMode="auto">
            <a:xfrm>
              <a:off x="2400830" y="2616494"/>
              <a:ext cx="6572251" cy="0"/>
            </a:xfrm>
            <a:prstGeom prst="line">
              <a:avLst/>
            </a:prstGeom>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62"/>
            <p:cNvCxnSpPr/>
            <p:nvPr/>
          </p:nvCxnSpPr>
          <p:spPr bwMode="auto">
            <a:xfrm>
              <a:off x="2400830" y="2886470"/>
              <a:ext cx="6572251" cy="0"/>
            </a:xfrm>
            <a:prstGeom prst="line">
              <a:avLst/>
            </a:prstGeom>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63"/>
            <p:cNvCxnSpPr/>
            <p:nvPr/>
          </p:nvCxnSpPr>
          <p:spPr bwMode="auto">
            <a:xfrm>
              <a:off x="2400830" y="3140566"/>
              <a:ext cx="6572251" cy="0"/>
            </a:xfrm>
            <a:prstGeom prst="line">
              <a:avLst/>
            </a:prstGeom>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65"/>
            <p:cNvCxnSpPr/>
            <p:nvPr/>
          </p:nvCxnSpPr>
          <p:spPr bwMode="auto">
            <a:xfrm>
              <a:off x="2400830" y="3661463"/>
              <a:ext cx="6572251" cy="0"/>
            </a:xfrm>
            <a:prstGeom prst="line">
              <a:avLst/>
            </a:prstGeom>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66"/>
            <p:cNvCxnSpPr/>
            <p:nvPr/>
          </p:nvCxnSpPr>
          <p:spPr bwMode="auto">
            <a:xfrm>
              <a:off x="2400830" y="3894914"/>
              <a:ext cx="6572251" cy="0"/>
            </a:xfrm>
            <a:prstGeom prst="line">
              <a:avLst/>
            </a:prstGeom>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4"/>
          <p:cNvSpPr txBox="1">
            <a:spLocks noChangeArrowheads="1"/>
          </p:cNvSpPr>
          <p:nvPr/>
        </p:nvSpPr>
        <p:spPr bwMode="auto">
          <a:xfrm>
            <a:off x="3197225" y="3394075"/>
            <a:ext cx="184150" cy="400050"/>
          </a:xfrm>
          <a:prstGeom prst="rect">
            <a:avLst/>
          </a:prstGeom>
          <a:noFill/>
          <a:ln w="9525">
            <a:noFill/>
            <a:miter lim="800000"/>
            <a:headEnd/>
            <a:tailEnd/>
          </a:ln>
        </p:spPr>
        <p:txBody>
          <a:bodyPr wrap="none">
            <a:prstTxWarp prst="textNoShape">
              <a:avLst/>
            </a:prstTxWarp>
            <a:spAutoFit/>
          </a:bodyPr>
          <a:lstStyle/>
          <a:p>
            <a:pPr defTabSz="457200"/>
            <a:endParaRPr lang="en-US" sz="2000" dirty="0">
              <a:solidFill>
                <a:srgbClr val="000000"/>
              </a:solidFill>
              <a:latin typeface="Verdana" pitchFamily="1" charset="0"/>
              <a:ea typeface="ＭＳ Ｐゴシック" pitchFamily="1" charset="-128"/>
              <a:cs typeface="ＭＳ Ｐゴシック" pitchFamily="1" charset="-128"/>
            </a:endParaRPr>
          </a:p>
        </p:txBody>
      </p:sp>
      <p:cxnSp>
        <p:nvCxnSpPr>
          <p:cNvPr id="15" name="Straight Connector 16"/>
          <p:cNvCxnSpPr/>
          <p:nvPr/>
        </p:nvCxnSpPr>
        <p:spPr bwMode="auto">
          <a:xfrm rot="5400000" flipH="1" flipV="1">
            <a:off x="2690020" y="2866232"/>
            <a:ext cx="2062162" cy="9525"/>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6" name="Gruppe 138"/>
          <p:cNvGrpSpPr>
            <a:grpSpLocks/>
          </p:cNvGrpSpPr>
          <p:nvPr/>
        </p:nvGrpSpPr>
        <p:grpSpPr bwMode="auto">
          <a:xfrm>
            <a:off x="9051564" y="5656500"/>
            <a:ext cx="2539021" cy="700087"/>
            <a:chOff x="2549716" y="1706085"/>
            <a:chExt cx="2538817" cy="700565"/>
          </a:xfrm>
        </p:grpSpPr>
        <p:sp>
          <p:nvSpPr>
            <p:cNvPr id="17" name="Rectangle 19"/>
            <p:cNvSpPr/>
            <p:nvPr/>
          </p:nvSpPr>
          <p:spPr bwMode="auto">
            <a:xfrm>
              <a:off x="2549716" y="1706085"/>
              <a:ext cx="2377884" cy="700565"/>
            </a:xfrm>
            <a:prstGeom prst="rect">
              <a:avLst/>
            </a:prstGeom>
            <a:solidFill>
              <a:schemeClr val="tx2">
                <a:lumMod val="20000"/>
                <a:lumOff val="80000"/>
              </a:schemeClr>
            </a:solidFill>
            <a:ln>
              <a:solidFill>
                <a:schemeClr val="bg2">
                  <a:lumMod val="50000"/>
                </a:schemeClr>
              </a:solidFill>
            </a:ln>
            <a:effectLst>
              <a:reflection stA="0" endPos="0" dir="5400000" sy="-100000" algn="bl" rotWithShape="0"/>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1100" dirty="0">
                <a:solidFill>
                  <a:schemeClr val="tx2">
                    <a:lumMod val="75000"/>
                  </a:schemeClr>
                </a:solidFill>
                <a:cs typeface="Arial" pitchFamily="34" charset="0"/>
              </a:endParaRPr>
            </a:p>
          </p:txBody>
        </p:sp>
        <p:sp>
          <p:nvSpPr>
            <p:cNvPr id="18" name="TextBox 152"/>
            <p:cNvSpPr txBox="1">
              <a:spLocks noChangeArrowheads="1"/>
            </p:cNvSpPr>
            <p:nvPr/>
          </p:nvSpPr>
          <p:spPr bwMode="auto">
            <a:xfrm>
              <a:off x="2813219" y="1750565"/>
              <a:ext cx="2275314" cy="577475"/>
            </a:xfrm>
            <a:prstGeom prst="rect">
              <a:avLst/>
            </a:prstGeom>
            <a:noFill/>
            <a:ln w="9525">
              <a:noFill/>
              <a:miter lim="800000"/>
              <a:headEnd/>
              <a:tailEnd/>
            </a:ln>
          </p:spPr>
          <p:txBody>
            <a:bodyPr wrap="square">
              <a:spAutoFit/>
            </a:bodyPr>
            <a:lstStyle/>
            <a:p>
              <a:pPr defTabSz="457200">
                <a:defRPr/>
              </a:pPr>
              <a:r>
                <a:rPr lang="sv-SE" sz="1050" dirty="0" err="1">
                  <a:solidFill>
                    <a:schemeClr val="tx2">
                      <a:lumMod val="75000"/>
                    </a:schemeClr>
                  </a:solidFill>
                  <a:latin typeface="Arial" pitchFamily="34" charset="0"/>
                  <a:cs typeface="Arial" pitchFamily="34" charset="0"/>
                </a:rPr>
                <a:t>Biologic</a:t>
              </a:r>
              <a:r>
                <a:rPr lang="sv-SE" sz="1050" dirty="0">
                  <a:solidFill>
                    <a:schemeClr val="tx2">
                      <a:lumMod val="75000"/>
                    </a:schemeClr>
                  </a:solidFill>
                  <a:latin typeface="Arial" pitchFamily="34" charset="0"/>
                  <a:cs typeface="Arial" pitchFamily="34" charset="0"/>
                </a:rPr>
                <a:t> </a:t>
              </a:r>
              <a:r>
                <a:rPr lang="sv-SE" sz="1050" dirty="0" err="1">
                  <a:solidFill>
                    <a:schemeClr val="tx2">
                      <a:lumMod val="75000"/>
                    </a:schemeClr>
                  </a:solidFill>
                  <a:latin typeface="Arial" pitchFamily="34" charset="0"/>
                  <a:cs typeface="Arial" pitchFamily="34" charset="0"/>
                </a:rPr>
                <a:t>candidate</a:t>
              </a:r>
              <a:r>
                <a:rPr lang="sv-SE" sz="1050" dirty="0">
                  <a:solidFill>
                    <a:schemeClr val="tx2">
                      <a:lumMod val="75000"/>
                    </a:schemeClr>
                  </a:solidFill>
                  <a:latin typeface="Arial" pitchFamily="34" charset="0"/>
                  <a:cs typeface="Arial" pitchFamily="34" charset="0"/>
                </a:rPr>
                <a:t> approach</a:t>
              </a:r>
            </a:p>
            <a:p>
              <a:pPr defTabSz="457200">
                <a:defRPr/>
              </a:pPr>
              <a:r>
                <a:rPr lang="sv-SE" sz="1050" dirty="0" err="1">
                  <a:solidFill>
                    <a:schemeClr val="tx2">
                      <a:lumMod val="75000"/>
                    </a:schemeClr>
                  </a:solidFill>
                  <a:latin typeface="Arial" pitchFamily="34" charset="0"/>
                  <a:cs typeface="Arial" pitchFamily="34" charset="0"/>
                </a:rPr>
                <a:t>Positional</a:t>
              </a:r>
              <a:r>
                <a:rPr lang="sv-SE" sz="1050" dirty="0">
                  <a:solidFill>
                    <a:schemeClr val="tx2">
                      <a:lumMod val="75000"/>
                    </a:schemeClr>
                  </a:solidFill>
                  <a:latin typeface="Arial" pitchFamily="34" charset="0"/>
                  <a:cs typeface="Arial" pitchFamily="34" charset="0"/>
                </a:rPr>
                <a:t> </a:t>
              </a:r>
              <a:r>
                <a:rPr lang="sv-SE" sz="1050" dirty="0" err="1">
                  <a:solidFill>
                    <a:schemeClr val="tx2">
                      <a:lumMod val="75000"/>
                    </a:schemeClr>
                  </a:solidFill>
                  <a:latin typeface="Arial" pitchFamily="34" charset="0"/>
                  <a:cs typeface="Arial" pitchFamily="34" charset="0"/>
                </a:rPr>
                <a:t>cloning</a:t>
              </a:r>
              <a:endParaRPr lang="sv-SE" sz="1050" dirty="0">
                <a:solidFill>
                  <a:schemeClr val="tx2">
                    <a:lumMod val="75000"/>
                  </a:schemeClr>
                </a:solidFill>
                <a:latin typeface="Arial" pitchFamily="34" charset="0"/>
                <a:cs typeface="Arial" pitchFamily="34" charset="0"/>
              </a:endParaRPr>
            </a:p>
            <a:p>
              <a:pPr defTabSz="457200">
                <a:defRPr/>
              </a:pPr>
              <a:r>
                <a:rPr lang="sv-SE" sz="1050" dirty="0" err="1">
                  <a:solidFill>
                    <a:schemeClr val="tx2">
                      <a:lumMod val="75000"/>
                    </a:schemeClr>
                  </a:solidFill>
                  <a:latin typeface="Arial" pitchFamily="34" charset="0"/>
                  <a:cs typeface="Arial" pitchFamily="34" charset="0"/>
                </a:rPr>
                <a:t>Genome-wide</a:t>
              </a:r>
              <a:r>
                <a:rPr lang="sv-SE" sz="1050" dirty="0">
                  <a:solidFill>
                    <a:schemeClr val="tx2">
                      <a:lumMod val="75000"/>
                    </a:schemeClr>
                  </a:solidFill>
                  <a:latin typeface="Arial" pitchFamily="34" charset="0"/>
                  <a:cs typeface="Arial" pitchFamily="34" charset="0"/>
                </a:rPr>
                <a:t> association  studies</a:t>
              </a:r>
            </a:p>
          </p:txBody>
        </p:sp>
        <p:sp>
          <p:nvSpPr>
            <p:cNvPr id="19" name="Rectangle 21"/>
            <p:cNvSpPr/>
            <p:nvPr/>
          </p:nvSpPr>
          <p:spPr bwMode="auto">
            <a:xfrm>
              <a:off x="2713229" y="1823560"/>
              <a:ext cx="127000" cy="119063"/>
            </a:xfrm>
            <a:prstGeom prst="rect">
              <a:avLst/>
            </a:prstGeom>
            <a:solidFill>
              <a:srgbClr val="C00000"/>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1100">
                <a:solidFill>
                  <a:schemeClr val="tx2">
                    <a:lumMod val="75000"/>
                  </a:schemeClr>
                </a:solidFill>
                <a:cs typeface="Arial" pitchFamily="34" charset="0"/>
              </a:endParaRPr>
            </a:p>
          </p:txBody>
        </p:sp>
        <p:sp>
          <p:nvSpPr>
            <p:cNvPr id="20" name="Rectangle 22"/>
            <p:cNvSpPr/>
            <p:nvPr/>
          </p:nvSpPr>
          <p:spPr bwMode="auto">
            <a:xfrm>
              <a:off x="2713229" y="1995010"/>
              <a:ext cx="127000" cy="119063"/>
            </a:xfrm>
            <a:prstGeom prst="rect">
              <a:avLst/>
            </a:prstGeom>
            <a:solidFill>
              <a:srgbClr val="002060"/>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1100">
                <a:solidFill>
                  <a:srgbClr val="0070C0"/>
                </a:solidFill>
                <a:cs typeface="Arial" pitchFamily="34" charset="0"/>
              </a:endParaRPr>
            </a:p>
          </p:txBody>
        </p:sp>
        <p:sp>
          <p:nvSpPr>
            <p:cNvPr id="21" name="Rectangle 23"/>
            <p:cNvSpPr/>
            <p:nvPr/>
          </p:nvSpPr>
          <p:spPr bwMode="auto">
            <a:xfrm>
              <a:off x="2713229" y="2168048"/>
              <a:ext cx="127000" cy="119062"/>
            </a:xfrm>
            <a:prstGeom prst="rect">
              <a:avLst/>
            </a:prstGeom>
            <a:solidFill>
              <a:srgbClr val="9BBB59"/>
            </a:solidFill>
            <a:ln>
              <a:solidFill>
                <a:schemeClr val="accent3">
                  <a:lumMod val="50000"/>
                </a:schemeClr>
              </a:solidFill>
            </a:ln>
            <a:effectLst>
              <a:reflection stA="0" endPos="0" dir="5400000" sy="-100000" algn="bl" rotWithShape="0"/>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1100">
                <a:solidFill>
                  <a:schemeClr val="tx2">
                    <a:lumMod val="75000"/>
                  </a:schemeClr>
                </a:solidFill>
                <a:cs typeface="Arial" pitchFamily="34" charset="0"/>
              </a:endParaRPr>
            </a:p>
          </p:txBody>
        </p:sp>
      </p:grpSp>
      <p:cxnSp>
        <p:nvCxnSpPr>
          <p:cNvPr id="22" name="Straight Connector 24"/>
          <p:cNvCxnSpPr/>
          <p:nvPr/>
        </p:nvCxnSpPr>
        <p:spPr>
          <a:xfrm rot="5400000" flipH="1" flipV="1">
            <a:off x="9279732" y="2866232"/>
            <a:ext cx="2062162" cy="9525"/>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Box 157"/>
          <p:cNvSpPr txBox="1">
            <a:spLocks noChangeArrowheads="1"/>
          </p:cNvSpPr>
          <p:nvPr/>
        </p:nvSpPr>
        <p:spPr bwMode="auto">
          <a:xfrm>
            <a:off x="5135564" y="4427538"/>
            <a:ext cx="860425" cy="228600"/>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a:rPr>
              <a:t>SLC30A8</a:t>
            </a:r>
          </a:p>
        </p:txBody>
      </p:sp>
      <p:sp>
        <p:nvSpPr>
          <p:cNvPr id="24" name="TextBox 156"/>
          <p:cNvSpPr txBox="1">
            <a:spLocks noChangeArrowheads="1"/>
          </p:cNvSpPr>
          <p:nvPr/>
        </p:nvSpPr>
        <p:spPr bwMode="auto">
          <a:xfrm>
            <a:off x="5000627" y="4586288"/>
            <a:ext cx="860425" cy="228600"/>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pitchFamily="34" charset="0"/>
              </a:rPr>
              <a:t>CDKAL1</a:t>
            </a:r>
          </a:p>
        </p:txBody>
      </p:sp>
      <p:sp>
        <p:nvSpPr>
          <p:cNvPr id="25" name="TextBox 155"/>
          <p:cNvSpPr txBox="1">
            <a:spLocks noChangeArrowheads="1"/>
          </p:cNvSpPr>
          <p:nvPr/>
        </p:nvSpPr>
        <p:spPr bwMode="auto">
          <a:xfrm>
            <a:off x="4914902" y="4757738"/>
            <a:ext cx="860425" cy="261938"/>
          </a:xfrm>
          <a:prstGeom prst="rect">
            <a:avLst/>
          </a:prstGeom>
          <a:noFill/>
          <a:ln w="9525">
            <a:noFill/>
            <a:miter lim="800000"/>
            <a:headEnd/>
            <a:tailEnd/>
          </a:ln>
        </p:spPr>
        <p:txBody>
          <a:bodyPr>
            <a:spAutoFit/>
          </a:bodyPr>
          <a:lstStyle/>
          <a:p>
            <a:pPr defTabSz="457200">
              <a:defRPr/>
            </a:pPr>
            <a:r>
              <a:rPr lang="sv-SE" sz="1100" b="1" i="1" dirty="0">
                <a:solidFill>
                  <a:srgbClr val="000000"/>
                </a:solidFill>
                <a:latin typeface="+mj-lt"/>
                <a:cs typeface="Arial"/>
              </a:rPr>
              <a:t>IMP2</a:t>
            </a:r>
          </a:p>
        </p:txBody>
      </p:sp>
      <p:sp>
        <p:nvSpPr>
          <p:cNvPr id="26" name="Can 35"/>
          <p:cNvSpPr/>
          <p:nvPr/>
        </p:nvSpPr>
        <p:spPr bwMode="auto">
          <a:xfrm>
            <a:off x="5087939" y="2762250"/>
            <a:ext cx="282575" cy="1455738"/>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27" name="Can 57"/>
          <p:cNvSpPr/>
          <p:nvPr/>
        </p:nvSpPr>
        <p:spPr bwMode="auto">
          <a:xfrm>
            <a:off x="5010151" y="3079751"/>
            <a:ext cx="268288" cy="1293813"/>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28" name="Can 37"/>
          <p:cNvSpPr/>
          <p:nvPr/>
        </p:nvSpPr>
        <p:spPr bwMode="auto">
          <a:xfrm>
            <a:off x="4943476" y="3416301"/>
            <a:ext cx="242888" cy="1089025"/>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29" name="Can 38"/>
          <p:cNvSpPr/>
          <p:nvPr/>
        </p:nvSpPr>
        <p:spPr bwMode="auto">
          <a:xfrm>
            <a:off x="4827588" y="3598863"/>
            <a:ext cx="273050" cy="1009650"/>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30" name="Can 39"/>
          <p:cNvSpPr/>
          <p:nvPr/>
        </p:nvSpPr>
        <p:spPr bwMode="auto">
          <a:xfrm>
            <a:off x="4751389" y="3783014"/>
            <a:ext cx="276225" cy="950913"/>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31" name="Can 40"/>
          <p:cNvSpPr/>
          <p:nvPr/>
        </p:nvSpPr>
        <p:spPr bwMode="auto">
          <a:xfrm>
            <a:off x="4651377" y="3917950"/>
            <a:ext cx="276225" cy="979488"/>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32" name="Can 41"/>
          <p:cNvSpPr/>
          <p:nvPr/>
        </p:nvSpPr>
        <p:spPr bwMode="auto">
          <a:xfrm>
            <a:off x="4541839" y="4100513"/>
            <a:ext cx="276225" cy="973138"/>
          </a:xfrm>
          <a:prstGeom prst="ca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33" name="Can 42"/>
          <p:cNvSpPr/>
          <p:nvPr/>
        </p:nvSpPr>
        <p:spPr bwMode="auto">
          <a:xfrm>
            <a:off x="4459289" y="4327526"/>
            <a:ext cx="276225" cy="912813"/>
          </a:xfrm>
          <a:prstGeom prst="can">
            <a:avLst/>
          </a:prstGeom>
          <a:solidFill>
            <a:srgbClr val="C00000"/>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34" name="TextBox 160"/>
          <p:cNvSpPr txBox="1">
            <a:spLocks noChangeArrowheads="1"/>
          </p:cNvSpPr>
          <p:nvPr/>
        </p:nvSpPr>
        <p:spPr bwMode="auto">
          <a:xfrm>
            <a:off x="5341938" y="3968750"/>
            <a:ext cx="1176338" cy="230188"/>
          </a:xfrm>
          <a:prstGeom prst="rect">
            <a:avLst/>
          </a:prstGeom>
          <a:noFill/>
          <a:ln w="9525">
            <a:noFill/>
            <a:miter lim="800000"/>
            <a:headEnd/>
            <a:tailEnd/>
          </a:ln>
        </p:spPr>
        <p:txBody>
          <a:bodyPr>
            <a:spAutoFit/>
          </a:bodyPr>
          <a:lstStyle/>
          <a:p>
            <a:pPr defTabSz="457200">
              <a:defRPr/>
            </a:pPr>
            <a:r>
              <a:rPr lang="sv-SE" sz="900" i="1">
                <a:solidFill>
                  <a:srgbClr val="000000"/>
                </a:solidFill>
                <a:latin typeface="+mj-lt"/>
                <a:cs typeface="Arial" charset="0"/>
              </a:rPr>
              <a:t>CDKN2A</a:t>
            </a:r>
          </a:p>
        </p:txBody>
      </p:sp>
      <p:sp>
        <p:nvSpPr>
          <p:cNvPr id="35" name="TextBox 159"/>
          <p:cNvSpPr txBox="1">
            <a:spLocks noChangeArrowheads="1"/>
          </p:cNvSpPr>
          <p:nvPr/>
        </p:nvSpPr>
        <p:spPr bwMode="auto">
          <a:xfrm>
            <a:off x="5297488" y="4129088"/>
            <a:ext cx="1333500" cy="369888"/>
          </a:xfrm>
          <a:prstGeom prst="rect">
            <a:avLst/>
          </a:prstGeom>
          <a:noFill/>
          <a:ln w="9525">
            <a:noFill/>
            <a:miter lim="800000"/>
            <a:headEnd/>
            <a:tailEnd/>
          </a:ln>
        </p:spPr>
        <p:txBody>
          <a:bodyPr>
            <a:prstTxWarp prst="textNoShape">
              <a:avLst/>
            </a:prstTxWarp>
            <a:spAutoFit/>
          </a:bodyPr>
          <a:lstStyle/>
          <a:p>
            <a:pPr defTabSz="457200"/>
            <a:r>
              <a:rPr lang="sv-SE" sz="900" i="1">
                <a:solidFill>
                  <a:srgbClr val="000000"/>
                </a:solidFill>
                <a:latin typeface="Calibri" pitchFamily="1" charset="0"/>
                <a:ea typeface="Arial" pitchFamily="1" charset="0"/>
                <a:cs typeface="Arial" pitchFamily="1" charset="0"/>
              </a:rPr>
              <a:t>FTO</a:t>
            </a:r>
          </a:p>
          <a:p>
            <a:pPr defTabSz="457200"/>
            <a:endParaRPr lang="sv-SE" sz="900" i="1">
              <a:solidFill>
                <a:srgbClr val="000000"/>
              </a:solidFill>
              <a:latin typeface="Calibri" pitchFamily="1" charset="0"/>
              <a:ea typeface="Arial" pitchFamily="1" charset="0"/>
              <a:cs typeface="Arial" pitchFamily="1" charset="0"/>
            </a:endParaRPr>
          </a:p>
        </p:txBody>
      </p:sp>
      <p:sp>
        <p:nvSpPr>
          <p:cNvPr id="36" name="TextBox 158"/>
          <p:cNvSpPr txBox="1">
            <a:spLocks noChangeArrowheads="1"/>
          </p:cNvSpPr>
          <p:nvPr/>
        </p:nvSpPr>
        <p:spPr bwMode="auto">
          <a:xfrm>
            <a:off x="5221288" y="4268788"/>
            <a:ext cx="1042988" cy="228600"/>
          </a:xfrm>
          <a:prstGeom prst="rect">
            <a:avLst/>
          </a:prstGeom>
          <a:noFill/>
          <a:ln w="9525">
            <a:noFill/>
            <a:miter lim="800000"/>
            <a:headEnd/>
            <a:tailEnd/>
          </a:ln>
        </p:spPr>
        <p:txBody>
          <a:bodyPr>
            <a:spAutoFit/>
          </a:bodyPr>
          <a:lstStyle/>
          <a:p>
            <a:pPr defTabSz="457200">
              <a:defRPr/>
            </a:pPr>
            <a:r>
              <a:rPr lang="sv-SE" sz="900" i="1">
                <a:solidFill>
                  <a:srgbClr val="000000"/>
                </a:solidFill>
                <a:latin typeface="+mj-lt"/>
                <a:cs typeface="Arial" charset="0"/>
              </a:rPr>
              <a:t>HHEX</a:t>
            </a:r>
          </a:p>
        </p:txBody>
      </p:sp>
      <p:sp>
        <p:nvSpPr>
          <p:cNvPr id="37" name="TextBox 154"/>
          <p:cNvSpPr txBox="1">
            <a:spLocks noChangeArrowheads="1"/>
          </p:cNvSpPr>
          <p:nvPr/>
        </p:nvSpPr>
        <p:spPr bwMode="auto">
          <a:xfrm>
            <a:off x="4813301" y="4940300"/>
            <a:ext cx="1735138" cy="228600"/>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pitchFamily="34" charset="0"/>
              </a:rPr>
              <a:t>WFS1</a:t>
            </a:r>
          </a:p>
        </p:txBody>
      </p:sp>
      <p:sp>
        <p:nvSpPr>
          <p:cNvPr id="38" name="TextBox 153"/>
          <p:cNvSpPr txBox="1">
            <a:spLocks noChangeArrowheads="1"/>
          </p:cNvSpPr>
          <p:nvPr/>
        </p:nvSpPr>
        <p:spPr bwMode="auto">
          <a:xfrm>
            <a:off x="4683127" y="5075238"/>
            <a:ext cx="608013" cy="228600"/>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HNF1B</a:t>
            </a:r>
          </a:p>
        </p:txBody>
      </p:sp>
      <p:cxnSp>
        <p:nvCxnSpPr>
          <p:cNvPr id="39" name="Straight Connector 43"/>
          <p:cNvCxnSpPr/>
          <p:nvPr/>
        </p:nvCxnSpPr>
        <p:spPr bwMode="auto">
          <a:xfrm rot="5400000" flipH="1" flipV="1">
            <a:off x="933451" y="3916363"/>
            <a:ext cx="2662237" cy="1588"/>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4"/>
          <p:cNvCxnSpPr/>
          <p:nvPr/>
        </p:nvCxnSpPr>
        <p:spPr bwMode="auto">
          <a:xfrm rot="10800000">
            <a:off x="2149476" y="4903789"/>
            <a:ext cx="111125" cy="1587"/>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5"/>
          <p:cNvCxnSpPr/>
          <p:nvPr/>
        </p:nvCxnSpPr>
        <p:spPr bwMode="auto">
          <a:xfrm rot="10800000">
            <a:off x="2149476" y="4579939"/>
            <a:ext cx="111125" cy="1587"/>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6"/>
          <p:cNvCxnSpPr/>
          <p:nvPr/>
        </p:nvCxnSpPr>
        <p:spPr bwMode="auto">
          <a:xfrm rot="10800000">
            <a:off x="2149476" y="4254500"/>
            <a:ext cx="111125" cy="1588"/>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7"/>
          <p:cNvCxnSpPr/>
          <p:nvPr/>
        </p:nvCxnSpPr>
        <p:spPr bwMode="auto">
          <a:xfrm rot="10800000">
            <a:off x="2149476" y="3930650"/>
            <a:ext cx="111125" cy="1588"/>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8"/>
          <p:cNvCxnSpPr/>
          <p:nvPr/>
        </p:nvCxnSpPr>
        <p:spPr bwMode="auto">
          <a:xfrm rot="10800000">
            <a:off x="2149476" y="3606800"/>
            <a:ext cx="111125" cy="1588"/>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9"/>
          <p:cNvCxnSpPr/>
          <p:nvPr/>
        </p:nvCxnSpPr>
        <p:spPr bwMode="auto">
          <a:xfrm rot="10800000">
            <a:off x="2149476" y="3282950"/>
            <a:ext cx="111125" cy="1588"/>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50"/>
          <p:cNvCxnSpPr/>
          <p:nvPr/>
        </p:nvCxnSpPr>
        <p:spPr bwMode="auto">
          <a:xfrm rot="10800000">
            <a:off x="2149476" y="2959100"/>
            <a:ext cx="111125"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51"/>
          <p:cNvCxnSpPr/>
          <p:nvPr/>
        </p:nvCxnSpPr>
        <p:spPr bwMode="auto">
          <a:xfrm rot="10800000">
            <a:off x="2149476" y="2635250"/>
            <a:ext cx="111125"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TextBox 77"/>
          <p:cNvSpPr txBox="1">
            <a:spLocks noChangeArrowheads="1"/>
          </p:cNvSpPr>
          <p:nvPr/>
        </p:nvSpPr>
        <p:spPr bwMode="auto">
          <a:xfrm>
            <a:off x="1541463" y="4781551"/>
            <a:ext cx="647700" cy="252413"/>
          </a:xfrm>
          <a:prstGeom prst="rect">
            <a:avLst/>
          </a:prstGeom>
          <a:noFill/>
          <a:ln w="9525">
            <a:noFill/>
            <a:miter lim="800000"/>
            <a:headEnd/>
            <a:tailEnd/>
          </a:ln>
        </p:spPr>
        <p:txBody>
          <a:bodyPr>
            <a:spAutoFit/>
          </a:bodyPr>
          <a:lstStyle/>
          <a:p>
            <a:pPr algn="r" defTabSz="457200">
              <a:defRPr/>
            </a:pPr>
            <a:r>
              <a:rPr lang="sv-SE" sz="1000">
                <a:solidFill>
                  <a:schemeClr val="tx2">
                    <a:lumMod val="75000"/>
                  </a:schemeClr>
                </a:solidFill>
                <a:latin typeface="Arial"/>
                <a:cs typeface="Arial"/>
              </a:rPr>
              <a:t>1.05</a:t>
            </a:r>
          </a:p>
        </p:txBody>
      </p:sp>
      <p:sp>
        <p:nvSpPr>
          <p:cNvPr id="49" name="TextBox 78"/>
          <p:cNvSpPr txBox="1">
            <a:spLocks noChangeArrowheads="1"/>
          </p:cNvSpPr>
          <p:nvPr/>
        </p:nvSpPr>
        <p:spPr bwMode="auto">
          <a:xfrm>
            <a:off x="1541463" y="4448176"/>
            <a:ext cx="647700" cy="252413"/>
          </a:xfrm>
          <a:prstGeom prst="rect">
            <a:avLst/>
          </a:prstGeom>
          <a:noFill/>
          <a:ln w="9525">
            <a:noFill/>
            <a:miter lim="800000"/>
            <a:headEnd/>
            <a:tailEnd/>
          </a:ln>
        </p:spPr>
        <p:txBody>
          <a:bodyPr>
            <a:spAutoFit/>
          </a:bodyPr>
          <a:lstStyle/>
          <a:p>
            <a:pPr algn="r" defTabSz="457200">
              <a:defRPr/>
            </a:pPr>
            <a:r>
              <a:rPr lang="sv-SE" sz="1000">
                <a:solidFill>
                  <a:schemeClr val="tx2">
                    <a:lumMod val="75000"/>
                  </a:schemeClr>
                </a:solidFill>
                <a:latin typeface="Arial"/>
                <a:cs typeface="Arial"/>
              </a:rPr>
              <a:t>1.10</a:t>
            </a:r>
          </a:p>
        </p:txBody>
      </p:sp>
      <p:sp>
        <p:nvSpPr>
          <p:cNvPr id="50" name="TextBox 79"/>
          <p:cNvSpPr txBox="1">
            <a:spLocks noChangeArrowheads="1"/>
          </p:cNvSpPr>
          <p:nvPr/>
        </p:nvSpPr>
        <p:spPr bwMode="auto">
          <a:xfrm>
            <a:off x="1541463" y="4133851"/>
            <a:ext cx="647700" cy="252413"/>
          </a:xfrm>
          <a:prstGeom prst="rect">
            <a:avLst/>
          </a:prstGeom>
          <a:noFill/>
          <a:ln w="9525">
            <a:noFill/>
            <a:miter lim="800000"/>
            <a:headEnd/>
            <a:tailEnd/>
          </a:ln>
        </p:spPr>
        <p:txBody>
          <a:bodyPr>
            <a:spAutoFit/>
          </a:bodyPr>
          <a:lstStyle/>
          <a:p>
            <a:pPr algn="r" defTabSz="457200">
              <a:defRPr/>
            </a:pPr>
            <a:r>
              <a:rPr lang="sv-SE" sz="1000">
                <a:solidFill>
                  <a:schemeClr val="tx2">
                    <a:lumMod val="75000"/>
                  </a:schemeClr>
                </a:solidFill>
                <a:latin typeface="Arial"/>
                <a:cs typeface="Arial"/>
              </a:rPr>
              <a:t>1.15</a:t>
            </a:r>
          </a:p>
        </p:txBody>
      </p:sp>
      <p:sp>
        <p:nvSpPr>
          <p:cNvPr id="51" name="TextBox 80"/>
          <p:cNvSpPr txBox="1">
            <a:spLocks noChangeArrowheads="1"/>
          </p:cNvSpPr>
          <p:nvPr/>
        </p:nvSpPr>
        <p:spPr bwMode="auto">
          <a:xfrm>
            <a:off x="1541463" y="3810001"/>
            <a:ext cx="647700" cy="252413"/>
          </a:xfrm>
          <a:prstGeom prst="rect">
            <a:avLst/>
          </a:prstGeom>
          <a:noFill/>
          <a:ln w="9525">
            <a:noFill/>
            <a:miter lim="800000"/>
            <a:headEnd/>
            <a:tailEnd/>
          </a:ln>
        </p:spPr>
        <p:txBody>
          <a:bodyPr>
            <a:spAutoFit/>
          </a:bodyPr>
          <a:lstStyle/>
          <a:p>
            <a:pPr algn="r" defTabSz="457200">
              <a:defRPr/>
            </a:pPr>
            <a:r>
              <a:rPr lang="sv-SE" sz="1000">
                <a:solidFill>
                  <a:schemeClr val="tx2">
                    <a:lumMod val="75000"/>
                  </a:schemeClr>
                </a:solidFill>
                <a:latin typeface="Arial"/>
                <a:cs typeface="Arial"/>
              </a:rPr>
              <a:t>1.20</a:t>
            </a:r>
          </a:p>
        </p:txBody>
      </p:sp>
      <p:sp>
        <p:nvSpPr>
          <p:cNvPr id="52" name="TextBox 81"/>
          <p:cNvSpPr txBox="1">
            <a:spLocks noChangeArrowheads="1"/>
          </p:cNvSpPr>
          <p:nvPr/>
        </p:nvSpPr>
        <p:spPr bwMode="auto">
          <a:xfrm>
            <a:off x="1541463" y="3497263"/>
            <a:ext cx="647700" cy="252412"/>
          </a:xfrm>
          <a:prstGeom prst="rect">
            <a:avLst/>
          </a:prstGeom>
          <a:noFill/>
          <a:ln w="9525">
            <a:noFill/>
            <a:miter lim="800000"/>
            <a:headEnd/>
            <a:tailEnd/>
          </a:ln>
        </p:spPr>
        <p:txBody>
          <a:bodyPr>
            <a:spAutoFit/>
          </a:bodyPr>
          <a:lstStyle/>
          <a:p>
            <a:pPr algn="r" defTabSz="457200">
              <a:defRPr/>
            </a:pPr>
            <a:r>
              <a:rPr lang="sv-SE" sz="1000">
                <a:solidFill>
                  <a:schemeClr val="tx2">
                    <a:lumMod val="75000"/>
                  </a:schemeClr>
                </a:solidFill>
                <a:latin typeface="Arial"/>
                <a:cs typeface="Arial"/>
              </a:rPr>
              <a:t>1.25</a:t>
            </a:r>
          </a:p>
        </p:txBody>
      </p:sp>
      <p:sp>
        <p:nvSpPr>
          <p:cNvPr id="53" name="TextBox 82"/>
          <p:cNvSpPr txBox="1">
            <a:spLocks noChangeArrowheads="1"/>
          </p:cNvSpPr>
          <p:nvPr/>
        </p:nvSpPr>
        <p:spPr bwMode="auto">
          <a:xfrm>
            <a:off x="1541463" y="3162301"/>
            <a:ext cx="647700" cy="252413"/>
          </a:xfrm>
          <a:prstGeom prst="rect">
            <a:avLst/>
          </a:prstGeom>
          <a:noFill/>
          <a:ln w="9525">
            <a:noFill/>
            <a:miter lim="800000"/>
            <a:headEnd/>
            <a:tailEnd/>
          </a:ln>
        </p:spPr>
        <p:txBody>
          <a:bodyPr>
            <a:spAutoFit/>
          </a:bodyPr>
          <a:lstStyle/>
          <a:p>
            <a:pPr algn="r" defTabSz="457200">
              <a:defRPr/>
            </a:pPr>
            <a:r>
              <a:rPr lang="sv-SE" sz="1000">
                <a:solidFill>
                  <a:schemeClr val="tx2">
                    <a:lumMod val="75000"/>
                  </a:schemeClr>
                </a:solidFill>
                <a:latin typeface="Arial"/>
                <a:cs typeface="Arial"/>
              </a:rPr>
              <a:t>1.30</a:t>
            </a:r>
          </a:p>
        </p:txBody>
      </p:sp>
      <p:sp>
        <p:nvSpPr>
          <p:cNvPr id="54" name="TextBox 83"/>
          <p:cNvSpPr txBox="1">
            <a:spLocks noChangeArrowheads="1"/>
          </p:cNvSpPr>
          <p:nvPr/>
        </p:nvSpPr>
        <p:spPr bwMode="auto">
          <a:xfrm>
            <a:off x="1541463" y="2849563"/>
            <a:ext cx="647700" cy="252412"/>
          </a:xfrm>
          <a:prstGeom prst="rect">
            <a:avLst/>
          </a:prstGeom>
          <a:noFill/>
          <a:ln w="9525">
            <a:noFill/>
            <a:miter lim="800000"/>
            <a:headEnd/>
            <a:tailEnd/>
          </a:ln>
        </p:spPr>
        <p:txBody>
          <a:bodyPr>
            <a:spAutoFit/>
          </a:bodyPr>
          <a:lstStyle/>
          <a:p>
            <a:pPr algn="r" defTabSz="457200">
              <a:defRPr/>
            </a:pPr>
            <a:r>
              <a:rPr lang="sv-SE" sz="1000" dirty="0">
                <a:solidFill>
                  <a:schemeClr val="tx2">
                    <a:lumMod val="75000"/>
                  </a:schemeClr>
                </a:solidFill>
                <a:latin typeface="Arial"/>
                <a:cs typeface="Arial"/>
              </a:rPr>
              <a:t>1.35</a:t>
            </a:r>
          </a:p>
        </p:txBody>
      </p:sp>
      <p:sp>
        <p:nvSpPr>
          <p:cNvPr id="55" name="TextBox 84"/>
          <p:cNvSpPr txBox="1">
            <a:spLocks noChangeArrowheads="1"/>
          </p:cNvSpPr>
          <p:nvPr/>
        </p:nvSpPr>
        <p:spPr bwMode="auto">
          <a:xfrm>
            <a:off x="1541463" y="2505076"/>
            <a:ext cx="647700" cy="252413"/>
          </a:xfrm>
          <a:prstGeom prst="rect">
            <a:avLst/>
          </a:prstGeom>
          <a:noFill/>
          <a:ln w="9525">
            <a:noFill/>
            <a:miter lim="800000"/>
            <a:headEnd/>
            <a:tailEnd/>
          </a:ln>
        </p:spPr>
        <p:txBody>
          <a:bodyPr>
            <a:spAutoFit/>
          </a:bodyPr>
          <a:lstStyle/>
          <a:p>
            <a:pPr algn="r" defTabSz="457200">
              <a:defRPr/>
            </a:pPr>
            <a:r>
              <a:rPr lang="sv-SE" sz="1000" dirty="0">
                <a:solidFill>
                  <a:schemeClr val="tx2">
                    <a:lumMod val="75000"/>
                  </a:schemeClr>
                </a:solidFill>
                <a:latin typeface="Arial"/>
                <a:cs typeface="Arial"/>
              </a:rPr>
              <a:t>1.40</a:t>
            </a:r>
          </a:p>
        </p:txBody>
      </p:sp>
      <p:cxnSp>
        <p:nvCxnSpPr>
          <p:cNvPr id="56" name="Straight Connector 60"/>
          <p:cNvCxnSpPr/>
          <p:nvPr/>
        </p:nvCxnSpPr>
        <p:spPr bwMode="auto">
          <a:xfrm rot="10800000">
            <a:off x="2149476" y="5227639"/>
            <a:ext cx="111125" cy="1587"/>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7" name="TextBox 76"/>
          <p:cNvSpPr txBox="1">
            <a:spLocks noChangeArrowheads="1"/>
          </p:cNvSpPr>
          <p:nvPr/>
        </p:nvSpPr>
        <p:spPr bwMode="auto">
          <a:xfrm>
            <a:off x="1541463" y="5095876"/>
            <a:ext cx="647700" cy="252413"/>
          </a:xfrm>
          <a:prstGeom prst="rect">
            <a:avLst/>
          </a:prstGeom>
          <a:noFill/>
          <a:ln w="9525">
            <a:noFill/>
            <a:miter lim="800000"/>
            <a:headEnd/>
            <a:tailEnd/>
          </a:ln>
        </p:spPr>
        <p:txBody>
          <a:bodyPr>
            <a:spAutoFit/>
          </a:bodyPr>
          <a:lstStyle/>
          <a:p>
            <a:pPr algn="r" defTabSz="457200">
              <a:defRPr/>
            </a:pPr>
            <a:r>
              <a:rPr lang="sv-SE" sz="1000" dirty="0">
                <a:solidFill>
                  <a:schemeClr val="tx2">
                    <a:lumMod val="75000"/>
                  </a:schemeClr>
                </a:solidFill>
                <a:latin typeface="Arial"/>
                <a:cs typeface="Arial"/>
              </a:rPr>
              <a:t>1.00</a:t>
            </a:r>
          </a:p>
        </p:txBody>
      </p:sp>
      <p:cxnSp>
        <p:nvCxnSpPr>
          <p:cNvPr id="58" name="Straight Connector 62"/>
          <p:cNvCxnSpPr/>
          <p:nvPr/>
        </p:nvCxnSpPr>
        <p:spPr bwMode="auto">
          <a:xfrm flipV="1">
            <a:off x="2276476" y="1839914"/>
            <a:ext cx="1438275" cy="790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3"/>
          <p:cNvCxnSpPr/>
          <p:nvPr/>
        </p:nvCxnSpPr>
        <p:spPr bwMode="auto">
          <a:xfrm flipV="1">
            <a:off x="2266950" y="2100264"/>
            <a:ext cx="1447800" cy="8540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64"/>
          <p:cNvCxnSpPr/>
          <p:nvPr/>
        </p:nvCxnSpPr>
        <p:spPr bwMode="auto">
          <a:xfrm flipV="1">
            <a:off x="2266950" y="2363789"/>
            <a:ext cx="1443038" cy="9286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5"/>
          <p:cNvCxnSpPr/>
          <p:nvPr/>
        </p:nvCxnSpPr>
        <p:spPr bwMode="auto">
          <a:xfrm flipV="1">
            <a:off x="2266950" y="2611438"/>
            <a:ext cx="1447800" cy="9953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6"/>
          <p:cNvCxnSpPr/>
          <p:nvPr/>
        </p:nvCxnSpPr>
        <p:spPr bwMode="auto">
          <a:xfrm flipV="1">
            <a:off x="2266951" y="2874963"/>
            <a:ext cx="1446213" cy="1054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7"/>
          <p:cNvCxnSpPr/>
          <p:nvPr/>
        </p:nvCxnSpPr>
        <p:spPr bwMode="auto">
          <a:xfrm flipV="1">
            <a:off x="2266951" y="3136901"/>
            <a:ext cx="1446213" cy="11223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8"/>
          <p:cNvCxnSpPr/>
          <p:nvPr/>
        </p:nvCxnSpPr>
        <p:spPr bwMode="auto">
          <a:xfrm flipV="1">
            <a:off x="2266950" y="3382963"/>
            <a:ext cx="1447800" cy="12001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9"/>
          <p:cNvCxnSpPr/>
          <p:nvPr/>
        </p:nvCxnSpPr>
        <p:spPr bwMode="auto">
          <a:xfrm flipV="1">
            <a:off x="2266951" y="3649663"/>
            <a:ext cx="1450975" cy="12557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70"/>
          <p:cNvCxnSpPr/>
          <p:nvPr/>
        </p:nvCxnSpPr>
        <p:spPr bwMode="auto">
          <a:xfrm flipV="1">
            <a:off x="2266951" y="3892551"/>
            <a:ext cx="1452563" cy="13382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Can 71"/>
          <p:cNvSpPr/>
          <p:nvPr/>
        </p:nvSpPr>
        <p:spPr bwMode="auto">
          <a:xfrm>
            <a:off x="3974291" y="2942756"/>
            <a:ext cx="290084" cy="2308086"/>
          </a:xfrm>
          <a:prstGeom prst="can">
            <a:avLst/>
          </a:prstGeom>
          <a:gradFill>
            <a:gsLst>
              <a:gs pos="100000">
                <a:srgbClr val="002060"/>
              </a:gs>
              <a:gs pos="80000">
                <a:srgbClr val="002060"/>
              </a:gs>
            </a:gsLst>
            <a:lin ang="16200000" scaled="0"/>
          </a:gradFill>
          <a:ln w="3175">
            <a:solidFill>
              <a:schemeClr val="tx1"/>
            </a:solidFill>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1100">
              <a:solidFill>
                <a:srgbClr val="0070C0"/>
              </a:solidFill>
              <a:cs typeface="Arial" pitchFamily="34" charset="0"/>
            </a:endParaRPr>
          </a:p>
        </p:txBody>
      </p:sp>
      <p:sp>
        <p:nvSpPr>
          <p:cNvPr id="68" name="TextBox 164"/>
          <p:cNvSpPr txBox="1">
            <a:spLocks noChangeArrowheads="1"/>
          </p:cNvSpPr>
          <p:nvPr/>
        </p:nvSpPr>
        <p:spPr bwMode="auto">
          <a:xfrm>
            <a:off x="1579563" y="2122446"/>
            <a:ext cx="1393825" cy="253916"/>
          </a:xfrm>
          <a:prstGeom prst="rect">
            <a:avLst/>
          </a:prstGeom>
          <a:noFill/>
          <a:ln w="9525">
            <a:noFill/>
            <a:miter lim="800000"/>
            <a:headEnd/>
            <a:tailEnd/>
          </a:ln>
        </p:spPr>
        <p:txBody>
          <a:bodyPr>
            <a:spAutoFit/>
          </a:bodyPr>
          <a:lstStyle/>
          <a:p>
            <a:pPr defTabSz="457200">
              <a:defRPr/>
            </a:pPr>
            <a:r>
              <a:rPr lang="sv-SE" sz="1050" b="1" dirty="0">
                <a:solidFill>
                  <a:schemeClr val="tx2">
                    <a:lumMod val="75000"/>
                  </a:schemeClr>
                </a:solidFill>
                <a:latin typeface="Arial" pitchFamily="34" charset="0"/>
                <a:cs typeface="Arial" pitchFamily="34" charset="0"/>
              </a:rPr>
              <a:t>Risk of diabetes </a:t>
            </a:r>
            <a:endParaRPr lang="sv-SE" sz="1050" dirty="0">
              <a:solidFill>
                <a:schemeClr val="tx2">
                  <a:lumMod val="75000"/>
                </a:schemeClr>
              </a:solidFill>
              <a:latin typeface="Arial" pitchFamily="34" charset="0"/>
              <a:cs typeface="Arial" pitchFamily="34" charset="0"/>
            </a:endParaRPr>
          </a:p>
        </p:txBody>
      </p:sp>
      <p:sp>
        <p:nvSpPr>
          <p:cNvPr id="69" name="Can 73"/>
          <p:cNvSpPr/>
          <p:nvPr/>
        </p:nvSpPr>
        <p:spPr bwMode="auto">
          <a:xfrm>
            <a:off x="2571276" y="3733875"/>
            <a:ext cx="292139" cy="1336588"/>
          </a:xfrm>
          <a:prstGeom prst="ca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70" name="Can 74"/>
          <p:cNvSpPr/>
          <p:nvPr/>
        </p:nvSpPr>
        <p:spPr bwMode="auto">
          <a:xfrm>
            <a:off x="2415672" y="4118792"/>
            <a:ext cx="290571" cy="1127674"/>
          </a:xfrm>
          <a:prstGeom prst="ca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1100">
              <a:solidFill>
                <a:srgbClr val="000000"/>
              </a:solidFill>
              <a:cs typeface="Arial" pitchFamily="34" charset="0"/>
            </a:endParaRPr>
          </a:p>
        </p:txBody>
      </p:sp>
      <p:sp>
        <p:nvSpPr>
          <p:cNvPr id="71" name="TextBox 36"/>
          <p:cNvSpPr txBox="1">
            <a:spLocks noChangeArrowheads="1"/>
          </p:cNvSpPr>
          <p:nvPr/>
        </p:nvSpPr>
        <p:spPr bwMode="auto">
          <a:xfrm>
            <a:off x="2163763" y="5364164"/>
            <a:ext cx="647700" cy="244475"/>
          </a:xfrm>
          <a:prstGeom prst="rect">
            <a:avLst/>
          </a:prstGeom>
          <a:noFill/>
          <a:ln w="9525">
            <a:noFill/>
            <a:miter lim="800000"/>
            <a:headEnd/>
            <a:tailEnd/>
          </a:ln>
        </p:spPr>
        <p:txBody>
          <a:bodyPr>
            <a:spAutoFit/>
          </a:bodyPr>
          <a:lstStyle/>
          <a:p>
            <a:pPr algn="ctr" defTabSz="457200">
              <a:defRPr/>
            </a:pPr>
            <a:r>
              <a:rPr lang="sv-SE" sz="1000" b="1" dirty="0">
                <a:solidFill>
                  <a:schemeClr val="tx2">
                    <a:lumMod val="75000"/>
                  </a:schemeClr>
                </a:solidFill>
                <a:latin typeface="+mj-lt"/>
                <a:cs typeface="Arial" pitchFamily="34" charset="0"/>
              </a:rPr>
              <a:t>1997</a:t>
            </a:r>
          </a:p>
        </p:txBody>
      </p:sp>
      <p:sp>
        <p:nvSpPr>
          <p:cNvPr id="72" name="TextBox 38"/>
          <p:cNvSpPr txBox="1">
            <a:spLocks noChangeArrowheads="1"/>
          </p:cNvSpPr>
          <p:nvPr/>
        </p:nvSpPr>
        <p:spPr bwMode="auto">
          <a:xfrm>
            <a:off x="2825751" y="5364163"/>
            <a:ext cx="930275" cy="246062"/>
          </a:xfrm>
          <a:prstGeom prst="rect">
            <a:avLst/>
          </a:prstGeom>
          <a:noFill/>
          <a:ln w="9525">
            <a:noFill/>
            <a:miter lim="800000"/>
            <a:headEnd/>
            <a:tailEnd/>
          </a:ln>
        </p:spPr>
        <p:txBody>
          <a:bodyPr>
            <a:spAutoFit/>
          </a:bodyPr>
          <a:lstStyle/>
          <a:p>
            <a:pPr algn="ctr" defTabSz="457200">
              <a:defRPr/>
            </a:pPr>
            <a:r>
              <a:rPr lang="sv-SE" sz="1000" b="1" dirty="0">
                <a:solidFill>
                  <a:schemeClr val="tx2">
                    <a:lumMod val="75000"/>
                  </a:schemeClr>
                </a:solidFill>
                <a:latin typeface="+mj-lt"/>
                <a:cs typeface="Arial" pitchFamily="34" charset="0"/>
              </a:rPr>
              <a:t>1998-2005</a:t>
            </a:r>
          </a:p>
        </p:txBody>
      </p:sp>
      <p:sp>
        <p:nvSpPr>
          <p:cNvPr id="73" name="TextBox 44"/>
          <p:cNvSpPr txBox="1">
            <a:spLocks noChangeArrowheads="1"/>
          </p:cNvSpPr>
          <p:nvPr/>
        </p:nvSpPr>
        <p:spPr bwMode="auto">
          <a:xfrm>
            <a:off x="3784600" y="5364164"/>
            <a:ext cx="647700" cy="244475"/>
          </a:xfrm>
          <a:prstGeom prst="rect">
            <a:avLst/>
          </a:prstGeom>
          <a:noFill/>
          <a:ln w="9525">
            <a:noFill/>
            <a:miter lim="800000"/>
            <a:headEnd/>
            <a:tailEnd/>
          </a:ln>
        </p:spPr>
        <p:txBody>
          <a:bodyPr>
            <a:spAutoFit/>
          </a:bodyPr>
          <a:lstStyle/>
          <a:p>
            <a:pPr algn="ctr" defTabSz="457200">
              <a:defRPr/>
            </a:pPr>
            <a:r>
              <a:rPr lang="sv-SE" sz="1000" b="1" dirty="0">
                <a:solidFill>
                  <a:schemeClr val="tx2">
                    <a:lumMod val="75000"/>
                  </a:schemeClr>
                </a:solidFill>
                <a:latin typeface="+mj-lt"/>
                <a:cs typeface="Arial" pitchFamily="34" charset="0"/>
              </a:rPr>
              <a:t>2006</a:t>
            </a:r>
          </a:p>
        </p:txBody>
      </p:sp>
      <p:sp>
        <p:nvSpPr>
          <p:cNvPr id="74" name="TextBox 45"/>
          <p:cNvSpPr txBox="1">
            <a:spLocks noChangeArrowheads="1"/>
          </p:cNvSpPr>
          <p:nvPr/>
        </p:nvSpPr>
        <p:spPr bwMode="auto">
          <a:xfrm>
            <a:off x="4284663" y="5337428"/>
            <a:ext cx="647700" cy="276999"/>
          </a:xfrm>
          <a:prstGeom prst="rect">
            <a:avLst/>
          </a:prstGeom>
          <a:noFill/>
          <a:ln w="9525">
            <a:noFill/>
            <a:miter lim="800000"/>
            <a:headEnd/>
            <a:tailEnd/>
          </a:ln>
        </p:spPr>
        <p:txBody>
          <a:bodyPr>
            <a:spAutoFit/>
          </a:bodyPr>
          <a:lstStyle/>
          <a:p>
            <a:pPr algn="ctr" defTabSz="457200">
              <a:defRPr/>
            </a:pPr>
            <a:r>
              <a:rPr lang="sv-SE" sz="1200" b="1" dirty="0">
                <a:solidFill>
                  <a:schemeClr val="tx2">
                    <a:lumMod val="75000"/>
                  </a:schemeClr>
                </a:solidFill>
                <a:latin typeface="+mj-lt"/>
                <a:cs typeface="Arial" pitchFamily="34" charset="0"/>
              </a:rPr>
              <a:t>2007</a:t>
            </a:r>
          </a:p>
        </p:txBody>
      </p:sp>
      <p:sp>
        <p:nvSpPr>
          <p:cNvPr id="75" name="TextBox 45"/>
          <p:cNvSpPr txBox="1">
            <a:spLocks noChangeArrowheads="1"/>
          </p:cNvSpPr>
          <p:nvPr/>
        </p:nvSpPr>
        <p:spPr bwMode="auto">
          <a:xfrm>
            <a:off x="5418138" y="5364164"/>
            <a:ext cx="647700" cy="244475"/>
          </a:xfrm>
          <a:prstGeom prst="rect">
            <a:avLst/>
          </a:prstGeom>
          <a:noFill/>
          <a:ln w="9525">
            <a:noFill/>
            <a:miter lim="800000"/>
            <a:headEnd/>
            <a:tailEnd/>
          </a:ln>
        </p:spPr>
        <p:txBody>
          <a:bodyPr>
            <a:spAutoFit/>
          </a:bodyPr>
          <a:lstStyle/>
          <a:p>
            <a:pPr algn="ctr" defTabSz="457200">
              <a:defRPr/>
            </a:pPr>
            <a:r>
              <a:rPr lang="sv-SE" sz="1000" b="1" dirty="0">
                <a:solidFill>
                  <a:schemeClr val="tx2">
                    <a:lumMod val="75000"/>
                  </a:schemeClr>
                </a:solidFill>
                <a:latin typeface="+mj-lt"/>
                <a:cs typeface="Arial" pitchFamily="34" charset="0"/>
              </a:rPr>
              <a:t>2008</a:t>
            </a:r>
          </a:p>
        </p:txBody>
      </p:sp>
      <p:sp>
        <p:nvSpPr>
          <p:cNvPr id="76" name="TextBox 45"/>
          <p:cNvSpPr txBox="1">
            <a:spLocks noChangeArrowheads="1"/>
          </p:cNvSpPr>
          <p:nvPr/>
        </p:nvSpPr>
        <p:spPr bwMode="auto">
          <a:xfrm>
            <a:off x="6464301" y="5364164"/>
            <a:ext cx="619125" cy="244475"/>
          </a:xfrm>
          <a:prstGeom prst="rect">
            <a:avLst/>
          </a:prstGeom>
          <a:noFill/>
          <a:ln w="9525">
            <a:noFill/>
            <a:miter lim="800000"/>
            <a:headEnd/>
            <a:tailEnd/>
          </a:ln>
        </p:spPr>
        <p:txBody>
          <a:bodyPr>
            <a:spAutoFit/>
          </a:bodyPr>
          <a:lstStyle/>
          <a:p>
            <a:pPr algn="ctr" defTabSz="457200">
              <a:defRPr/>
            </a:pPr>
            <a:r>
              <a:rPr lang="sv-SE" sz="1000" b="1" dirty="0">
                <a:solidFill>
                  <a:schemeClr val="tx2">
                    <a:lumMod val="75000"/>
                  </a:schemeClr>
                </a:solidFill>
                <a:latin typeface="+mj-lt"/>
                <a:cs typeface="Arial" pitchFamily="34" charset="0"/>
              </a:rPr>
              <a:t>2009</a:t>
            </a:r>
          </a:p>
        </p:txBody>
      </p:sp>
      <p:sp>
        <p:nvSpPr>
          <p:cNvPr id="77" name="TextBox 152"/>
          <p:cNvSpPr txBox="1">
            <a:spLocks noChangeArrowheads="1"/>
          </p:cNvSpPr>
          <p:nvPr/>
        </p:nvSpPr>
        <p:spPr bwMode="auto">
          <a:xfrm>
            <a:off x="3462339" y="5019675"/>
            <a:ext cx="542925" cy="230188"/>
          </a:xfrm>
          <a:prstGeom prst="rect">
            <a:avLst/>
          </a:prstGeom>
          <a:noFill/>
          <a:ln w="9525">
            <a:noFill/>
            <a:miter lim="800000"/>
            <a:headEnd/>
            <a:tailEnd/>
          </a:ln>
        </p:spPr>
        <p:txBody>
          <a:bodyPr>
            <a:spAutoFit/>
          </a:bodyPr>
          <a:lstStyle/>
          <a:p>
            <a:pPr algn="r" defTabSz="457200">
              <a:defRPr/>
            </a:pPr>
            <a:r>
              <a:rPr lang="sv-SE" sz="900" i="1" dirty="0">
                <a:solidFill>
                  <a:srgbClr val="000000"/>
                </a:solidFill>
                <a:latin typeface="+mj-lt"/>
                <a:cs typeface="Arial" charset="0"/>
              </a:rPr>
              <a:t>TCF7L2  </a:t>
            </a:r>
          </a:p>
        </p:txBody>
      </p:sp>
      <p:grpSp>
        <p:nvGrpSpPr>
          <p:cNvPr id="78" name="Group 88"/>
          <p:cNvGrpSpPr>
            <a:grpSpLocks/>
          </p:cNvGrpSpPr>
          <p:nvPr/>
        </p:nvGrpSpPr>
        <p:grpSpPr bwMode="auto">
          <a:xfrm>
            <a:off x="2728913" y="4883150"/>
            <a:ext cx="1001712" cy="534988"/>
            <a:chOff x="1536700" y="5043488"/>
            <a:chExt cx="1001713" cy="533903"/>
          </a:xfrm>
        </p:grpSpPr>
        <p:sp>
          <p:nvSpPr>
            <p:cNvPr id="79" name="Text Box 132"/>
            <p:cNvSpPr txBox="1">
              <a:spLocks noChangeArrowheads="1"/>
            </p:cNvSpPr>
            <p:nvPr/>
          </p:nvSpPr>
          <p:spPr bwMode="auto">
            <a:xfrm>
              <a:off x="1536700" y="5208253"/>
              <a:ext cx="911226" cy="369138"/>
            </a:xfrm>
            <a:prstGeom prst="rect">
              <a:avLst/>
            </a:prstGeom>
            <a:noFill/>
            <a:ln w="9525">
              <a:noFill/>
              <a:miter lim="800000"/>
              <a:headEnd/>
              <a:tailEnd/>
            </a:ln>
          </p:spPr>
          <p:txBody>
            <a:bodyPr>
              <a:prstTxWarp prst="textNoShape">
                <a:avLst/>
              </a:prstTxWarp>
              <a:spAutoFit/>
            </a:bodyPr>
            <a:lstStyle/>
            <a:p>
              <a:pPr defTabSz="457200"/>
              <a:r>
                <a:rPr lang="sv-SE" sz="900" i="1">
                  <a:solidFill>
                    <a:srgbClr val="000000"/>
                  </a:solidFill>
                  <a:latin typeface="Calibri" pitchFamily="1" charset="0"/>
                  <a:ea typeface="Arial" pitchFamily="1" charset="0"/>
                  <a:cs typeface="Arial" pitchFamily="1" charset="0"/>
                </a:rPr>
                <a:t>KCNJ11</a:t>
              </a:r>
            </a:p>
            <a:p>
              <a:pPr defTabSz="457200"/>
              <a:endParaRPr lang="da-DK" sz="900">
                <a:solidFill>
                  <a:srgbClr val="000000"/>
                </a:solidFill>
                <a:latin typeface="Calibri" pitchFamily="1" charset="0"/>
                <a:ea typeface="Arial" pitchFamily="1" charset="0"/>
                <a:cs typeface="Arial" pitchFamily="1" charset="0"/>
              </a:endParaRPr>
            </a:p>
          </p:txBody>
        </p:sp>
        <p:sp>
          <p:nvSpPr>
            <p:cNvPr id="80" name="Text Box 134"/>
            <p:cNvSpPr txBox="1">
              <a:spLocks noChangeArrowheads="1"/>
            </p:cNvSpPr>
            <p:nvPr/>
          </p:nvSpPr>
          <p:spPr bwMode="auto">
            <a:xfrm>
              <a:off x="1674812" y="5043488"/>
              <a:ext cx="863601" cy="369138"/>
            </a:xfrm>
            <a:prstGeom prst="rect">
              <a:avLst/>
            </a:prstGeom>
            <a:noFill/>
            <a:ln w="9525">
              <a:noFill/>
              <a:miter lim="800000"/>
              <a:headEnd/>
              <a:tailEnd/>
            </a:ln>
          </p:spPr>
          <p:txBody>
            <a:bodyPr>
              <a:prstTxWarp prst="textNoShape">
                <a:avLst/>
              </a:prstTxWarp>
              <a:spAutoFit/>
            </a:bodyPr>
            <a:lstStyle/>
            <a:p>
              <a:pPr defTabSz="457200"/>
              <a:r>
                <a:rPr lang="sv-SE" sz="900" i="1">
                  <a:solidFill>
                    <a:srgbClr val="000000"/>
                  </a:solidFill>
                  <a:latin typeface="Calibri" pitchFamily="1" charset="0"/>
                  <a:ea typeface="Arial" pitchFamily="1" charset="0"/>
                  <a:cs typeface="Arial" pitchFamily="1" charset="0"/>
                </a:rPr>
                <a:t>PPARG</a:t>
              </a:r>
            </a:p>
            <a:p>
              <a:pPr defTabSz="457200"/>
              <a:endParaRPr lang="da-DK" sz="900">
                <a:solidFill>
                  <a:srgbClr val="000000"/>
                </a:solidFill>
                <a:latin typeface="Calibri" pitchFamily="1" charset="0"/>
                <a:ea typeface="Arial" pitchFamily="1" charset="0"/>
                <a:cs typeface="Arial" pitchFamily="1" charset="0"/>
              </a:endParaRPr>
            </a:p>
          </p:txBody>
        </p:sp>
      </p:grpSp>
      <p:grpSp>
        <p:nvGrpSpPr>
          <p:cNvPr id="81" name="Group 165"/>
          <p:cNvGrpSpPr>
            <a:grpSpLocks/>
          </p:cNvGrpSpPr>
          <p:nvPr/>
        </p:nvGrpSpPr>
        <p:grpSpPr bwMode="auto">
          <a:xfrm>
            <a:off x="5634039" y="2765425"/>
            <a:ext cx="1449387" cy="2605088"/>
            <a:chOff x="3432" y="1843"/>
            <a:chExt cx="913" cy="1641"/>
          </a:xfrm>
        </p:grpSpPr>
        <p:grpSp>
          <p:nvGrpSpPr>
            <p:cNvPr id="82" name="Group 163"/>
            <p:cNvGrpSpPr>
              <a:grpSpLocks/>
            </p:cNvGrpSpPr>
            <p:nvPr/>
          </p:nvGrpSpPr>
          <p:grpSpPr bwMode="auto">
            <a:xfrm>
              <a:off x="3432" y="1843"/>
              <a:ext cx="913" cy="1561"/>
              <a:chOff x="3432" y="1843"/>
              <a:chExt cx="913" cy="1561"/>
            </a:xfrm>
          </p:grpSpPr>
          <p:sp>
            <p:nvSpPr>
              <p:cNvPr id="85" name="Can 57"/>
              <p:cNvSpPr/>
              <p:nvPr/>
            </p:nvSpPr>
            <p:spPr bwMode="auto">
              <a:xfrm>
                <a:off x="3817" y="1843"/>
                <a:ext cx="158" cy="945"/>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86" name="Can 57"/>
              <p:cNvSpPr/>
              <p:nvPr/>
            </p:nvSpPr>
            <p:spPr bwMode="auto">
              <a:xfrm>
                <a:off x="3769" y="2077"/>
                <a:ext cx="169" cy="815"/>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87" name="TextBox 153"/>
              <p:cNvSpPr txBox="1">
                <a:spLocks noChangeArrowheads="1"/>
              </p:cNvSpPr>
              <p:nvPr/>
            </p:nvSpPr>
            <p:spPr bwMode="auto">
              <a:xfrm>
                <a:off x="3963" y="2707"/>
                <a:ext cx="382" cy="145"/>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pitchFamily="34" charset="0"/>
                  </a:rPr>
                  <a:t>MTNR1B</a:t>
                </a:r>
              </a:p>
            </p:txBody>
          </p:sp>
          <p:sp>
            <p:nvSpPr>
              <p:cNvPr id="88" name="TextBox 160"/>
              <p:cNvSpPr txBox="1">
                <a:spLocks noChangeArrowheads="1"/>
              </p:cNvSpPr>
              <p:nvPr/>
            </p:nvSpPr>
            <p:spPr bwMode="auto">
              <a:xfrm>
                <a:off x="3889" y="2863"/>
                <a:ext cx="338"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pitchFamily="34" charset="0"/>
                  </a:rPr>
                  <a:t>THADA</a:t>
                </a:r>
              </a:p>
            </p:txBody>
          </p:sp>
          <p:sp>
            <p:nvSpPr>
              <p:cNvPr id="89" name="TextBox 159"/>
              <p:cNvSpPr txBox="1">
                <a:spLocks noChangeArrowheads="1"/>
              </p:cNvSpPr>
              <p:nvPr/>
            </p:nvSpPr>
            <p:spPr bwMode="auto">
              <a:xfrm>
                <a:off x="3833" y="2940"/>
                <a:ext cx="465"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pitchFamily="34" charset="0"/>
                  </a:rPr>
                  <a:t>NOTCH2</a:t>
                </a:r>
              </a:p>
            </p:txBody>
          </p:sp>
          <p:sp>
            <p:nvSpPr>
              <p:cNvPr id="90" name="TextBox 158"/>
              <p:cNvSpPr txBox="1">
                <a:spLocks noChangeArrowheads="1"/>
              </p:cNvSpPr>
              <p:nvPr/>
            </p:nvSpPr>
            <p:spPr bwMode="auto">
              <a:xfrm>
                <a:off x="3785" y="3023"/>
                <a:ext cx="393" cy="145"/>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CAMK1D</a:t>
                </a:r>
              </a:p>
            </p:txBody>
          </p:sp>
          <p:sp>
            <p:nvSpPr>
              <p:cNvPr id="91" name="TextBox 157"/>
              <p:cNvSpPr txBox="1">
                <a:spLocks noChangeArrowheads="1"/>
              </p:cNvSpPr>
              <p:nvPr/>
            </p:nvSpPr>
            <p:spPr bwMode="auto">
              <a:xfrm>
                <a:off x="3754" y="3093"/>
                <a:ext cx="486"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pitchFamily="34" charset="0"/>
                  </a:rPr>
                  <a:t>ADAM30</a:t>
                </a:r>
              </a:p>
            </p:txBody>
          </p:sp>
          <p:sp>
            <p:nvSpPr>
              <p:cNvPr id="92" name="TextBox 156"/>
              <p:cNvSpPr txBox="1">
                <a:spLocks noChangeArrowheads="1"/>
              </p:cNvSpPr>
              <p:nvPr/>
            </p:nvSpPr>
            <p:spPr bwMode="auto">
              <a:xfrm>
                <a:off x="3694" y="3168"/>
                <a:ext cx="542"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pitchFamily="34" charset="0"/>
                  </a:rPr>
                  <a:t>JAZF1</a:t>
                </a:r>
              </a:p>
            </p:txBody>
          </p:sp>
          <p:sp>
            <p:nvSpPr>
              <p:cNvPr id="93" name="TextBox 155"/>
              <p:cNvSpPr txBox="1">
                <a:spLocks noChangeArrowheads="1"/>
              </p:cNvSpPr>
              <p:nvPr/>
            </p:nvSpPr>
            <p:spPr bwMode="auto">
              <a:xfrm>
                <a:off x="3632" y="3256"/>
                <a:ext cx="542"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pitchFamily="34" charset="0"/>
                  </a:rPr>
                  <a:t>ADAMTS9</a:t>
                </a:r>
              </a:p>
            </p:txBody>
          </p:sp>
          <p:sp>
            <p:nvSpPr>
              <p:cNvPr id="94" name="Can 56"/>
              <p:cNvSpPr/>
              <p:nvPr/>
            </p:nvSpPr>
            <p:spPr bwMode="auto">
              <a:xfrm>
                <a:off x="3721" y="2282"/>
                <a:ext cx="179" cy="661"/>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95" name="Can 57"/>
              <p:cNvSpPr/>
              <p:nvPr/>
            </p:nvSpPr>
            <p:spPr bwMode="auto">
              <a:xfrm>
                <a:off x="3692" y="2367"/>
                <a:ext cx="169" cy="653"/>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96" name="Can 58"/>
              <p:cNvSpPr/>
              <p:nvPr/>
            </p:nvSpPr>
            <p:spPr bwMode="auto">
              <a:xfrm>
                <a:off x="3634" y="2484"/>
                <a:ext cx="175" cy="630"/>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97" name="Can 52"/>
              <p:cNvSpPr/>
              <p:nvPr/>
            </p:nvSpPr>
            <p:spPr bwMode="auto">
              <a:xfrm>
                <a:off x="3588" y="2618"/>
                <a:ext cx="173" cy="560"/>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98" name="Can 50"/>
              <p:cNvSpPr/>
              <p:nvPr/>
            </p:nvSpPr>
            <p:spPr bwMode="auto">
              <a:xfrm>
                <a:off x="3534" y="2755"/>
                <a:ext cx="175" cy="514"/>
              </a:xfrm>
              <a:prstGeom prst="can">
                <a:avLst/>
              </a:prstGeom>
              <a:solidFill>
                <a:srgbClr val="9BBB59"/>
              </a:solidFill>
              <a:ln w="3175" cap="flat" cmpd="sng" algn="ctr">
                <a:solidFill>
                  <a:schemeClr val="tx1"/>
                </a:solidFill>
                <a:prstDash val="solid"/>
                <a:round/>
                <a:headEnd type="none" w="med" len="med"/>
                <a:tailEnd type="none" w="med" len="med"/>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99" name="Can 51"/>
              <p:cNvSpPr/>
              <p:nvPr/>
            </p:nvSpPr>
            <p:spPr bwMode="auto">
              <a:xfrm>
                <a:off x="3483" y="2886"/>
                <a:ext cx="174" cy="475"/>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00" name="Can 134"/>
              <p:cNvSpPr/>
              <p:nvPr/>
            </p:nvSpPr>
            <p:spPr bwMode="auto">
              <a:xfrm>
                <a:off x="3432" y="3007"/>
                <a:ext cx="174" cy="397"/>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grpSp>
        <p:sp>
          <p:nvSpPr>
            <p:cNvPr id="83" name="TextBox 153"/>
            <p:cNvSpPr txBox="1">
              <a:spLocks noChangeArrowheads="1"/>
            </p:cNvSpPr>
            <p:nvPr/>
          </p:nvSpPr>
          <p:spPr bwMode="auto">
            <a:xfrm>
              <a:off x="3557" y="3339"/>
              <a:ext cx="391" cy="145"/>
            </a:xfrm>
            <a:prstGeom prst="rect">
              <a:avLst/>
            </a:prstGeom>
            <a:noFill/>
            <a:ln w="9525">
              <a:noFill/>
              <a:miter lim="800000"/>
              <a:headEnd/>
              <a:tailEnd/>
            </a:ln>
          </p:spPr>
          <p:txBody>
            <a:bodyPr>
              <a:prstTxWarp prst="textNoShape">
                <a:avLst/>
              </a:prstTxWarp>
              <a:spAutoFit/>
            </a:bodyPr>
            <a:lstStyle/>
            <a:p>
              <a:pPr defTabSz="457200"/>
              <a:r>
                <a:rPr lang="en-US" sz="900" i="1">
                  <a:solidFill>
                    <a:srgbClr val="000000"/>
                  </a:solidFill>
                  <a:latin typeface="Calibri" pitchFamily="1" charset="0"/>
                  <a:ea typeface="Arial" pitchFamily="1" charset="0"/>
                  <a:cs typeface="Arial" pitchFamily="1" charset="0"/>
                </a:rPr>
                <a:t>TSPAN8</a:t>
              </a:r>
              <a:endParaRPr lang="sv-SE" sz="900" i="1">
                <a:solidFill>
                  <a:srgbClr val="000000"/>
                </a:solidFill>
                <a:latin typeface="Calibri" pitchFamily="1" charset="0"/>
                <a:ea typeface="Arial" pitchFamily="1" charset="0"/>
                <a:cs typeface="Arial" pitchFamily="1" charset="0"/>
              </a:endParaRPr>
            </a:p>
          </p:txBody>
        </p:sp>
        <p:sp>
          <p:nvSpPr>
            <p:cNvPr id="84" name="TextBox 153"/>
            <p:cNvSpPr txBox="1">
              <a:spLocks noChangeArrowheads="1"/>
            </p:cNvSpPr>
            <p:nvPr/>
          </p:nvSpPr>
          <p:spPr bwMode="auto">
            <a:xfrm>
              <a:off x="3935" y="2789"/>
              <a:ext cx="357" cy="145"/>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KCNQ1</a:t>
              </a:r>
            </a:p>
          </p:txBody>
        </p:sp>
      </p:grpSp>
      <p:sp>
        <p:nvSpPr>
          <p:cNvPr id="101" name="TextBox 45"/>
          <p:cNvSpPr txBox="1">
            <a:spLocks noChangeArrowheads="1"/>
          </p:cNvSpPr>
          <p:nvPr/>
        </p:nvSpPr>
        <p:spPr bwMode="auto">
          <a:xfrm>
            <a:off x="7914846" y="5364164"/>
            <a:ext cx="619125" cy="244475"/>
          </a:xfrm>
          <a:prstGeom prst="rect">
            <a:avLst/>
          </a:prstGeom>
          <a:noFill/>
          <a:ln w="9525">
            <a:noFill/>
            <a:miter lim="800000"/>
            <a:headEnd/>
            <a:tailEnd/>
          </a:ln>
        </p:spPr>
        <p:txBody>
          <a:bodyPr>
            <a:spAutoFit/>
          </a:bodyPr>
          <a:lstStyle/>
          <a:p>
            <a:pPr algn="ctr" defTabSz="457200">
              <a:defRPr/>
            </a:pPr>
            <a:r>
              <a:rPr lang="sv-SE" sz="1000" b="1" dirty="0">
                <a:solidFill>
                  <a:schemeClr val="tx2">
                    <a:lumMod val="75000"/>
                  </a:schemeClr>
                </a:solidFill>
                <a:latin typeface="+mj-lt"/>
                <a:cs typeface="Arial" charset="0"/>
              </a:rPr>
              <a:t>2010</a:t>
            </a:r>
          </a:p>
        </p:txBody>
      </p:sp>
      <p:grpSp>
        <p:nvGrpSpPr>
          <p:cNvPr id="102" name="Group 166"/>
          <p:cNvGrpSpPr>
            <a:grpSpLocks/>
          </p:cNvGrpSpPr>
          <p:nvPr/>
        </p:nvGrpSpPr>
        <p:grpSpPr bwMode="auto">
          <a:xfrm>
            <a:off x="6643689" y="4618039"/>
            <a:ext cx="655637" cy="687387"/>
            <a:chOff x="4068" y="3010"/>
            <a:chExt cx="413" cy="433"/>
          </a:xfrm>
        </p:grpSpPr>
        <p:sp>
          <p:nvSpPr>
            <p:cNvPr id="103" name="Can 134"/>
            <p:cNvSpPr/>
            <p:nvPr/>
          </p:nvSpPr>
          <p:spPr bwMode="auto">
            <a:xfrm>
              <a:off x="4068" y="3010"/>
              <a:ext cx="174" cy="397"/>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1100">
                <a:solidFill>
                  <a:srgbClr val="000000"/>
                </a:solidFill>
                <a:cs typeface="Arial" pitchFamily="34" charset="0"/>
              </a:endParaRPr>
            </a:p>
          </p:txBody>
        </p:sp>
        <p:sp>
          <p:nvSpPr>
            <p:cNvPr id="104" name="TextBox 153"/>
            <p:cNvSpPr txBox="1">
              <a:spLocks noChangeArrowheads="1"/>
            </p:cNvSpPr>
            <p:nvPr/>
          </p:nvSpPr>
          <p:spPr bwMode="auto">
            <a:xfrm>
              <a:off x="4196" y="3307"/>
              <a:ext cx="285" cy="136"/>
            </a:xfrm>
            <a:prstGeom prst="rect">
              <a:avLst/>
            </a:prstGeom>
            <a:noFill/>
            <a:ln w="9525">
              <a:noFill/>
              <a:miter lim="800000"/>
              <a:headEnd/>
              <a:tailEnd/>
            </a:ln>
          </p:spPr>
          <p:txBody>
            <a:bodyPr>
              <a:prstTxWarp prst="textNoShape">
                <a:avLst/>
              </a:prstTxWarp>
              <a:spAutoFit/>
            </a:bodyPr>
            <a:lstStyle/>
            <a:p>
              <a:pPr defTabSz="457200"/>
              <a:r>
                <a:rPr lang="sv-SE" sz="800" i="1">
                  <a:solidFill>
                    <a:srgbClr val="000000"/>
                  </a:solidFill>
                  <a:latin typeface="Verdana" pitchFamily="1" charset="0"/>
                  <a:ea typeface="ＭＳ Ｐゴシック" pitchFamily="1" charset="-128"/>
                  <a:cs typeface="ＭＳ Ｐゴシック" pitchFamily="1" charset="-128"/>
                </a:rPr>
                <a:t>IRS1</a:t>
              </a:r>
            </a:p>
          </p:txBody>
        </p:sp>
      </p:grpSp>
      <p:sp>
        <p:nvSpPr>
          <p:cNvPr id="105" name="TextBox 45"/>
          <p:cNvSpPr txBox="1">
            <a:spLocks noChangeArrowheads="1"/>
          </p:cNvSpPr>
          <p:nvPr/>
        </p:nvSpPr>
        <p:spPr bwMode="auto">
          <a:xfrm>
            <a:off x="8785226" y="5364164"/>
            <a:ext cx="619125" cy="244475"/>
          </a:xfrm>
          <a:prstGeom prst="rect">
            <a:avLst/>
          </a:prstGeom>
          <a:noFill/>
          <a:ln w="9525">
            <a:noFill/>
            <a:miter lim="800000"/>
            <a:headEnd/>
            <a:tailEnd/>
          </a:ln>
        </p:spPr>
        <p:txBody>
          <a:bodyPr>
            <a:spAutoFit/>
          </a:bodyPr>
          <a:lstStyle/>
          <a:p>
            <a:pPr algn="ctr" defTabSz="457200">
              <a:defRPr/>
            </a:pPr>
            <a:r>
              <a:rPr lang="sv-SE" sz="1000" b="1" dirty="0">
                <a:solidFill>
                  <a:schemeClr val="tx2">
                    <a:lumMod val="75000"/>
                  </a:schemeClr>
                </a:solidFill>
                <a:latin typeface="+mj-lt"/>
                <a:cs typeface="Arial" charset="0"/>
              </a:rPr>
              <a:t>2011</a:t>
            </a:r>
          </a:p>
        </p:txBody>
      </p:sp>
      <p:grpSp>
        <p:nvGrpSpPr>
          <p:cNvPr id="106" name="Group 3"/>
          <p:cNvGrpSpPr>
            <a:grpSpLocks/>
          </p:cNvGrpSpPr>
          <p:nvPr/>
        </p:nvGrpSpPr>
        <p:grpSpPr bwMode="auto">
          <a:xfrm>
            <a:off x="8977314" y="4513264"/>
            <a:ext cx="1068387" cy="809625"/>
            <a:chOff x="7618149" y="4514051"/>
            <a:chExt cx="1068651" cy="808758"/>
          </a:xfrm>
        </p:grpSpPr>
        <p:sp>
          <p:nvSpPr>
            <p:cNvPr id="107" name="Can 134"/>
            <p:cNvSpPr/>
            <p:nvPr/>
          </p:nvSpPr>
          <p:spPr bwMode="auto">
            <a:xfrm>
              <a:off x="7677150" y="4514051"/>
              <a:ext cx="276225" cy="630238"/>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08" name="Can 134"/>
            <p:cNvSpPr/>
            <p:nvPr/>
          </p:nvSpPr>
          <p:spPr bwMode="auto">
            <a:xfrm>
              <a:off x="7618149" y="4948492"/>
              <a:ext cx="271462" cy="303225"/>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09" name="TextBox 153"/>
            <p:cNvSpPr txBox="1">
              <a:spLocks noChangeArrowheads="1"/>
            </p:cNvSpPr>
            <p:nvPr/>
          </p:nvSpPr>
          <p:spPr bwMode="auto">
            <a:xfrm>
              <a:off x="7830927" y="5094454"/>
              <a:ext cx="800298" cy="228355"/>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HCCA2</a:t>
              </a:r>
            </a:p>
          </p:txBody>
        </p:sp>
        <p:sp>
          <p:nvSpPr>
            <p:cNvPr id="110" name="TextBox 153"/>
            <p:cNvSpPr txBox="1">
              <a:spLocks noChangeArrowheads="1"/>
            </p:cNvSpPr>
            <p:nvPr/>
          </p:nvSpPr>
          <p:spPr bwMode="auto">
            <a:xfrm>
              <a:off x="7886502" y="4929531"/>
              <a:ext cx="800298" cy="228355"/>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SPRY2</a:t>
              </a:r>
            </a:p>
          </p:txBody>
        </p:sp>
      </p:grpSp>
      <p:grpSp>
        <p:nvGrpSpPr>
          <p:cNvPr id="111" name="Group 4"/>
          <p:cNvGrpSpPr>
            <a:grpSpLocks/>
          </p:cNvGrpSpPr>
          <p:nvPr/>
        </p:nvGrpSpPr>
        <p:grpSpPr bwMode="auto">
          <a:xfrm>
            <a:off x="9671051" y="3078164"/>
            <a:ext cx="581025" cy="2168525"/>
            <a:chOff x="8346019" y="3162300"/>
            <a:chExt cx="581421" cy="2168526"/>
          </a:xfrm>
        </p:grpSpPr>
        <p:sp>
          <p:nvSpPr>
            <p:cNvPr id="112" name="Can 134"/>
            <p:cNvSpPr/>
            <p:nvPr/>
          </p:nvSpPr>
          <p:spPr bwMode="auto">
            <a:xfrm>
              <a:off x="8651215" y="3162300"/>
              <a:ext cx="276225" cy="1223438"/>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13" name="Can 134"/>
            <p:cNvSpPr/>
            <p:nvPr/>
          </p:nvSpPr>
          <p:spPr bwMode="auto">
            <a:xfrm>
              <a:off x="8625814" y="3497263"/>
              <a:ext cx="276225" cy="1025000"/>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14" name="Can 134"/>
            <p:cNvSpPr/>
            <p:nvPr/>
          </p:nvSpPr>
          <p:spPr bwMode="auto">
            <a:xfrm>
              <a:off x="8602861" y="3661956"/>
              <a:ext cx="276225" cy="851777"/>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15" name="Can 134"/>
            <p:cNvSpPr/>
            <p:nvPr/>
          </p:nvSpPr>
          <p:spPr bwMode="auto">
            <a:xfrm>
              <a:off x="8570580" y="3810000"/>
              <a:ext cx="276225" cy="830808"/>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16" name="Can 134"/>
            <p:cNvSpPr/>
            <p:nvPr/>
          </p:nvSpPr>
          <p:spPr bwMode="auto">
            <a:xfrm>
              <a:off x="8551867" y="3952304"/>
              <a:ext cx="276225" cy="812801"/>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17" name="Can 134"/>
            <p:cNvSpPr/>
            <p:nvPr/>
          </p:nvSpPr>
          <p:spPr bwMode="auto">
            <a:xfrm>
              <a:off x="8526466" y="4024312"/>
              <a:ext cx="276225" cy="812801"/>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18" name="Can 134"/>
            <p:cNvSpPr/>
            <p:nvPr/>
          </p:nvSpPr>
          <p:spPr bwMode="auto">
            <a:xfrm>
              <a:off x="8498649" y="4130725"/>
              <a:ext cx="276225" cy="717501"/>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19" name="Can 134"/>
            <p:cNvSpPr/>
            <p:nvPr/>
          </p:nvSpPr>
          <p:spPr bwMode="auto">
            <a:xfrm>
              <a:off x="8473248" y="4202733"/>
              <a:ext cx="276225" cy="717501"/>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20" name="Can 134"/>
            <p:cNvSpPr/>
            <p:nvPr/>
          </p:nvSpPr>
          <p:spPr bwMode="auto">
            <a:xfrm>
              <a:off x="8447847" y="4275667"/>
              <a:ext cx="276225" cy="717501"/>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21" name="Can 134"/>
            <p:cNvSpPr/>
            <p:nvPr/>
          </p:nvSpPr>
          <p:spPr bwMode="auto">
            <a:xfrm>
              <a:off x="8430913" y="4343399"/>
              <a:ext cx="276225" cy="717501"/>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22" name="Can 134"/>
            <p:cNvSpPr/>
            <p:nvPr/>
          </p:nvSpPr>
          <p:spPr bwMode="auto">
            <a:xfrm>
              <a:off x="8413755" y="4487914"/>
              <a:ext cx="276225" cy="630238"/>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23" name="Can 134"/>
            <p:cNvSpPr/>
            <p:nvPr/>
          </p:nvSpPr>
          <p:spPr bwMode="auto">
            <a:xfrm>
              <a:off x="8388354" y="4559922"/>
              <a:ext cx="276225" cy="630238"/>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24" name="Can 134"/>
            <p:cNvSpPr/>
            <p:nvPr/>
          </p:nvSpPr>
          <p:spPr bwMode="auto">
            <a:xfrm>
              <a:off x="8362953" y="4632856"/>
              <a:ext cx="276225" cy="630238"/>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25" name="Can 134"/>
            <p:cNvSpPr/>
            <p:nvPr/>
          </p:nvSpPr>
          <p:spPr bwMode="auto">
            <a:xfrm>
              <a:off x="8346019" y="4700588"/>
              <a:ext cx="276225" cy="630238"/>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grpSp>
      <p:sp>
        <p:nvSpPr>
          <p:cNvPr id="126" name="TextBox 45"/>
          <p:cNvSpPr txBox="1">
            <a:spLocks noChangeArrowheads="1"/>
          </p:cNvSpPr>
          <p:nvPr/>
        </p:nvSpPr>
        <p:spPr bwMode="auto">
          <a:xfrm>
            <a:off x="9463089" y="5364164"/>
            <a:ext cx="619125" cy="244475"/>
          </a:xfrm>
          <a:prstGeom prst="rect">
            <a:avLst/>
          </a:prstGeom>
          <a:noFill/>
          <a:ln w="9525">
            <a:noFill/>
            <a:miter lim="800000"/>
            <a:headEnd/>
            <a:tailEnd/>
          </a:ln>
        </p:spPr>
        <p:txBody>
          <a:bodyPr>
            <a:spAutoFit/>
          </a:bodyPr>
          <a:lstStyle/>
          <a:p>
            <a:pPr algn="ctr" defTabSz="457200">
              <a:defRPr/>
            </a:pPr>
            <a:r>
              <a:rPr lang="sv-SE" sz="1000" b="1" dirty="0">
                <a:solidFill>
                  <a:schemeClr val="tx2">
                    <a:lumMod val="75000"/>
                  </a:schemeClr>
                </a:solidFill>
                <a:latin typeface="+mj-lt"/>
                <a:cs typeface="Arial" charset="0"/>
              </a:rPr>
              <a:t>2012</a:t>
            </a:r>
          </a:p>
        </p:txBody>
      </p:sp>
      <p:grpSp>
        <p:nvGrpSpPr>
          <p:cNvPr id="127" name="Group 2"/>
          <p:cNvGrpSpPr>
            <a:grpSpLocks/>
          </p:cNvGrpSpPr>
          <p:nvPr/>
        </p:nvGrpSpPr>
        <p:grpSpPr bwMode="auto">
          <a:xfrm>
            <a:off x="7213600" y="3287892"/>
            <a:ext cx="2382838" cy="2151062"/>
            <a:chOff x="5888013" y="3275014"/>
            <a:chExt cx="2383895" cy="2151063"/>
          </a:xfrm>
        </p:grpSpPr>
        <p:grpSp>
          <p:nvGrpSpPr>
            <p:cNvPr id="128" name="Group 1"/>
            <p:cNvGrpSpPr>
              <a:grpSpLocks/>
            </p:cNvGrpSpPr>
            <p:nvPr/>
          </p:nvGrpSpPr>
          <p:grpSpPr bwMode="auto">
            <a:xfrm>
              <a:off x="5888013" y="3275014"/>
              <a:ext cx="2355841" cy="2151063"/>
              <a:chOff x="5888013" y="3275014"/>
              <a:chExt cx="2355841" cy="2151063"/>
            </a:xfrm>
          </p:grpSpPr>
          <p:sp>
            <p:nvSpPr>
              <p:cNvPr id="130" name="Can 134"/>
              <p:cNvSpPr/>
              <p:nvPr/>
            </p:nvSpPr>
            <p:spPr bwMode="auto">
              <a:xfrm>
                <a:off x="7253288" y="3616327"/>
                <a:ext cx="276225" cy="415130"/>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31" name="Can 134"/>
              <p:cNvSpPr/>
              <p:nvPr/>
            </p:nvSpPr>
            <p:spPr bwMode="auto">
              <a:xfrm>
                <a:off x="7231062" y="3749675"/>
                <a:ext cx="276225" cy="408781"/>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32" name="Can 134"/>
              <p:cNvSpPr/>
              <p:nvPr/>
            </p:nvSpPr>
            <p:spPr bwMode="auto">
              <a:xfrm>
                <a:off x="7181321" y="3840164"/>
                <a:ext cx="276225" cy="431800"/>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grpSp>
            <p:nvGrpSpPr>
              <p:cNvPr id="133" name="Group 170"/>
              <p:cNvGrpSpPr>
                <a:grpSpLocks/>
              </p:cNvGrpSpPr>
              <p:nvPr/>
            </p:nvGrpSpPr>
            <p:grpSpPr bwMode="auto">
              <a:xfrm>
                <a:off x="5888013" y="3275014"/>
                <a:ext cx="2355841" cy="2151063"/>
                <a:chOff x="4427" y="2164"/>
                <a:chExt cx="1484" cy="1355"/>
              </a:xfrm>
            </p:grpSpPr>
            <p:grpSp>
              <p:nvGrpSpPr>
                <p:cNvPr id="134" name="Group 169"/>
                <p:cNvGrpSpPr>
                  <a:grpSpLocks/>
                </p:cNvGrpSpPr>
                <p:nvPr/>
              </p:nvGrpSpPr>
              <p:grpSpPr bwMode="auto">
                <a:xfrm>
                  <a:off x="4427" y="2164"/>
                  <a:ext cx="1484" cy="1355"/>
                  <a:chOff x="4427" y="2164"/>
                  <a:chExt cx="1484" cy="1355"/>
                </a:xfrm>
              </p:grpSpPr>
              <p:sp>
                <p:nvSpPr>
                  <p:cNvPr id="136" name="Can 123"/>
                  <p:cNvSpPr/>
                  <p:nvPr/>
                </p:nvSpPr>
                <p:spPr bwMode="auto">
                  <a:xfrm>
                    <a:off x="4800" y="2164"/>
                    <a:ext cx="169" cy="494"/>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37" name="Can 134"/>
                  <p:cNvSpPr/>
                  <p:nvPr/>
                </p:nvSpPr>
                <p:spPr bwMode="auto">
                  <a:xfrm>
                    <a:off x="4758" y="2379"/>
                    <a:ext cx="174" cy="337"/>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38" name="Can 134"/>
                  <p:cNvSpPr/>
                  <p:nvPr/>
                </p:nvSpPr>
                <p:spPr bwMode="auto">
                  <a:xfrm>
                    <a:off x="4720" y="2520"/>
                    <a:ext cx="174" cy="293"/>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39" name="Can 134"/>
                  <p:cNvSpPr/>
                  <p:nvPr/>
                </p:nvSpPr>
                <p:spPr bwMode="auto">
                  <a:xfrm>
                    <a:off x="4675" y="2739"/>
                    <a:ext cx="174" cy="145"/>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40" name="TextBox 153"/>
                  <p:cNvSpPr txBox="1">
                    <a:spLocks noChangeArrowheads="1"/>
                  </p:cNvSpPr>
                  <p:nvPr/>
                </p:nvSpPr>
                <p:spPr bwMode="auto">
                  <a:xfrm>
                    <a:off x="4906" y="2533"/>
                    <a:ext cx="495"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HMGA2</a:t>
                    </a:r>
                  </a:p>
                </p:txBody>
              </p:sp>
              <p:sp>
                <p:nvSpPr>
                  <p:cNvPr id="141" name="TextBox 153"/>
                  <p:cNvSpPr txBox="1">
                    <a:spLocks noChangeArrowheads="1"/>
                  </p:cNvSpPr>
                  <p:nvPr/>
                </p:nvSpPr>
                <p:spPr bwMode="auto">
                  <a:xfrm>
                    <a:off x="4877" y="2623"/>
                    <a:ext cx="495"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TLE4</a:t>
                    </a:r>
                  </a:p>
                </p:txBody>
              </p:sp>
              <p:sp>
                <p:nvSpPr>
                  <p:cNvPr id="142" name="Can 134"/>
                  <p:cNvSpPr/>
                  <p:nvPr/>
                </p:nvSpPr>
                <p:spPr bwMode="auto">
                  <a:xfrm>
                    <a:off x="5215" y="2613"/>
                    <a:ext cx="174" cy="243"/>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43" name="Can 134"/>
                  <p:cNvSpPr/>
                  <p:nvPr/>
                </p:nvSpPr>
                <p:spPr bwMode="auto">
                  <a:xfrm>
                    <a:off x="5191" y="2714"/>
                    <a:ext cx="174" cy="222"/>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44" name="Can 134"/>
                  <p:cNvSpPr/>
                  <p:nvPr/>
                </p:nvSpPr>
                <p:spPr bwMode="auto">
                  <a:xfrm>
                    <a:off x="5156" y="2811"/>
                    <a:ext cx="174" cy="229"/>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45" name="Can 134"/>
                  <p:cNvSpPr/>
                  <p:nvPr/>
                </p:nvSpPr>
                <p:spPr bwMode="auto">
                  <a:xfrm>
                    <a:off x="5128" y="2921"/>
                    <a:ext cx="174" cy="229"/>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46" name="Can 134"/>
                  <p:cNvSpPr/>
                  <p:nvPr/>
                </p:nvSpPr>
                <p:spPr bwMode="auto">
                  <a:xfrm>
                    <a:off x="5095" y="3013"/>
                    <a:ext cx="174" cy="229"/>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47" name="Can 134"/>
                  <p:cNvSpPr/>
                  <p:nvPr/>
                </p:nvSpPr>
                <p:spPr bwMode="auto">
                  <a:xfrm>
                    <a:off x="5065" y="3132"/>
                    <a:ext cx="174" cy="171"/>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48" name="Can 134"/>
                  <p:cNvSpPr/>
                  <p:nvPr/>
                </p:nvSpPr>
                <p:spPr bwMode="auto">
                  <a:xfrm>
                    <a:off x="4637" y="2818"/>
                    <a:ext cx="174" cy="145"/>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49" name="Can 134"/>
                  <p:cNvSpPr/>
                  <p:nvPr/>
                </p:nvSpPr>
                <p:spPr bwMode="auto">
                  <a:xfrm>
                    <a:off x="4601" y="2908"/>
                    <a:ext cx="174" cy="145"/>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50" name="Can 134"/>
                  <p:cNvSpPr/>
                  <p:nvPr/>
                </p:nvSpPr>
                <p:spPr bwMode="auto">
                  <a:xfrm>
                    <a:off x="4563" y="3004"/>
                    <a:ext cx="174" cy="145"/>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51" name="Can 134"/>
                  <p:cNvSpPr/>
                  <p:nvPr/>
                </p:nvSpPr>
                <p:spPr bwMode="auto">
                  <a:xfrm>
                    <a:off x="5034" y="3231"/>
                    <a:ext cx="174" cy="145"/>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52" name="Can 134"/>
                  <p:cNvSpPr/>
                  <p:nvPr/>
                </p:nvSpPr>
                <p:spPr bwMode="auto">
                  <a:xfrm>
                    <a:off x="4526" y="3087"/>
                    <a:ext cx="174" cy="145"/>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53" name="Can 134"/>
                  <p:cNvSpPr/>
                  <p:nvPr/>
                </p:nvSpPr>
                <p:spPr bwMode="auto">
                  <a:xfrm>
                    <a:off x="4487" y="3168"/>
                    <a:ext cx="174" cy="145"/>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54" name="Can 134"/>
                  <p:cNvSpPr/>
                  <p:nvPr/>
                </p:nvSpPr>
                <p:spPr bwMode="auto">
                  <a:xfrm>
                    <a:off x="4457" y="3230"/>
                    <a:ext cx="174" cy="145"/>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55" name="TextBox 153"/>
                  <p:cNvSpPr txBox="1">
                    <a:spLocks noChangeArrowheads="1"/>
                  </p:cNvSpPr>
                  <p:nvPr/>
                </p:nvSpPr>
                <p:spPr bwMode="auto">
                  <a:xfrm>
                    <a:off x="4597" y="3283"/>
                    <a:ext cx="401" cy="145"/>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ZFAND6</a:t>
                    </a:r>
                  </a:p>
                </p:txBody>
              </p:sp>
              <p:sp>
                <p:nvSpPr>
                  <p:cNvPr id="156" name="TextBox 153"/>
                  <p:cNvSpPr txBox="1">
                    <a:spLocks noChangeArrowheads="1"/>
                  </p:cNvSpPr>
                  <p:nvPr/>
                </p:nvSpPr>
                <p:spPr bwMode="auto">
                  <a:xfrm>
                    <a:off x="4624" y="3207"/>
                    <a:ext cx="358"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RBMS1</a:t>
                    </a:r>
                  </a:p>
                </p:txBody>
              </p:sp>
              <p:sp>
                <p:nvSpPr>
                  <p:cNvPr id="157" name="TextBox 153"/>
                  <p:cNvSpPr txBox="1">
                    <a:spLocks noChangeArrowheads="1"/>
                  </p:cNvSpPr>
                  <p:nvPr/>
                </p:nvSpPr>
                <p:spPr bwMode="auto">
                  <a:xfrm>
                    <a:off x="4653" y="3127"/>
                    <a:ext cx="387"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C2CD4A</a:t>
                    </a:r>
                  </a:p>
                </p:txBody>
              </p:sp>
              <p:sp>
                <p:nvSpPr>
                  <p:cNvPr id="158" name="TextBox 153"/>
                  <p:cNvSpPr txBox="1">
                    <a:spLocks noChangeArrowheads="1"/>
                  </p:cNvSpPr>
                  <p:nvPr/>
                </p:nvSpPr>
                <p:spPr bwMode="auto">
                  <a:xfrm>
                    <a:off x="4695" y="3049"/>
                    <a:ext cx="300"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PRCT</a:t>
                    </a:r>
                  </a:p>
                </p:txBody>
              </p:sp>
              <p:sp>
                <p:nvSpPr>
                  <p:cNvPr id="159" name="TextBox 153"/>
                  <p:cNvSpPr txBox="1">
                    <a:spLocks noChangeArrowheads="1"/>
                  </p:cNvSpPr>
                  <p:nvPr/>
                </p:nvSpPr>
                <p:spPr bwMode="auto">
                  <a:xfrm>
                    <a:off x="4740" y="2960"/>
                    <a:ext cx="377"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BCL11A</a:t>
                    </a:r>
                  </a:p>
                </p:txBody>
              </p:sp>
              <p:sp>
                <p:nvSpPr>
                  <p:cNvPr id="160" name="TextBox 153"/>
                  <p:cNvSpPr txBox="1">
                    <a:spLocks noChangeArrowheads="1"/>
                  </p:cNvSpPr>
                  <p:nvPr/>
                </p:nvSpPr>
                <p:spPr bwMode="auto">
                  <a:xfrm>
                    <a:off x="4783" y="2870"/>
                    <a:ext cx="358"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HNF1A</a:t>
                    </a:r>
                  </a:p>
                </p:txBody>
              </p:sp>
              <p:sp>
                <p:nvSpPr>
                  <p:cNvPr id="161" name="TextBox 153"/>
                  <p:cNvSpPr txBox="1">
                    <a:spLocks noChangeArrowheads="1"/>
                  </p:cNvSpPr>
                  <p:nvPr/>
                </p:nvSpPr>
                <p:spPr bwMode="auto">
                  <a:xfrm>
                    <a:off x="4819" y="2782"/>
                    <a:ext cx="296"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GCK</a:t>
                    </a:r>
                  </a:p>
                </p:txBody>
              </p:sp>
              <p:sp>
                <p:nvSpPr>
                  <p:cNvPr id="162" name="TextBox 153"/>
                  <p:cNvSpPr txBox="1">
                    <a:spLocks noChangeArrowheads="1"/>
                  </p:cNvSpPr>
                  <p:nvPr/>
                </p:nvSpPr>
                <p:spPr bwMode="auto">
                  <a:xfrm>
                    <a:off x="4862" y="2706"/>
                    <a:ext cx="323" cy="144"/>
                  </a:xfrm>
                  <a:prstGeom prst="rect">
                    <a:avLst/>
                  </a:prstGeom>
                  <a:noFill/>
                  <a:ln w="9525">
                    <a:noFill/>
                    <a:miter lim="800000"/>
                    <a:headEnd/>
                    <a:tailEnd/>
                  </a:ln>
                </p:spPr>
                <p:txBody>
                  <a:bodyPr>
                    <a:spAutoFit/>
                  </a:bodyPr>
                  <a:lstStyle/>
                  <a:p>
                    <a:pPr defTabSz="457200">
                      <a:defRPr/>
                    </a:pPr>
                    <a:r>
                      <a:rPr lang="sv-SE" sz="900" i="1" dirty="0">
                        <a:solidFill>
                          <a:srgbClr val="000000"/>
                        </a:solidFill>
                        <a:cs typeface="Arial" charset="0"/>
                      </a:rPr>
                      <a:t>ARAP1</a:t>
                    </a:r>
                    <a:endParaRPr lang="sv-SE" sz="900" i="1" dirty="0">
                      <a:solidFill>
                        <a:srgbClr val="000000"/>
                      </a:solidFill>
                      <a:latin typeface="+mj-lt"/>
                      <a:cs typeface="Arial" charset="0"/>
                    </a:endParaRPr>
                  </a:p>
                </p:txBody>
              </p:sp>
              <p:sp>
                <p:nvSpPr>
                  <p:cNvPr id="163" name="TextBox 153"/>
                  <p:cNvSpPr txBox="1">
                    <a:spLocks noChangeArrowheads="1"/>
                  </p:cNvSpPr>
                  <p:nvPr/>
                </p:nvSpPr>
                <p:spPr bwMode="auto">
                  <a:xfrm>
                    <a:off x="5169" y="3304"/>
                    <a:ext cx="329"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KLF14</a:t>
                    </a:r>
                  </a:p>
                </p:txBody>
              </p:sp>
              <p:sp>
                <p:nvSpPr>
                  <p:cNvPr id="164" name="TextBox 153"/>
                  <p:cNvSpPr txBox="1">
                    <a:spLocks noChangeArrowheads="1"/>
                  </p:cNvSpPr>
                  <p:nvPr/>
                </p:nvSpPr>
                <p:spPr bwMode="auto">
                  <a:xfrm>
                    <a:off x="5203" y="3146"/>
                    <a:ext cx="330"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DGKB</a:t>
                    </a:r>
                  </a:p>
                </p:txBody>
              </p:sp>
              <p:sp>
                <p:nvSpPr>
                  <p:cNvPr id="165" name="TextBox 153"/>
                  <p:cNvSpPr txBox="1">
                    <a:spLocks noChangeArrowheads="1"/>
                  </p:cNvSpPr>
                  <p:nvPr/>
                </p:nvSpPr>
                <p:spPr bwMode="auto">
                  <a:xfrm>
                    <a:off x="5243" y="3027"/>
                    <a:ext cx="275"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GCKR</a:t>
                    </a:r>
                  </a:p>
                </p:txBody>
              </p:sp>
              <p:sp>
                <p:nvSpPr>
                  <p:cNvPr id="166" name="TextBox 153"/>
                  <p:cNvSpPr txBox="1">
                    <a:spLocks noChangeArrowheads="1"/>
                  </p:cNvSpPr>
                  <p:nvPr/>
                </p:nvSpPr>
                <p:spPr bwMode="auto">
                  <a:xfrm>
                    <a:off x="5311" y="2841"/>
                    <a:ext cx="504"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PROX1</a:t>
                    </a:r>
                  </a:p>
                </p:txBody>
              </p:sp>
              <p:sp>
                <p:nvSpPr>
                  <p:cNvPr id="167" name="TextBox 153"/>
                  <p:cNvSpPr txBox="1">
                    <a:spLocks noChangeArrowheads="1"/>
                  </p:cNvSpPr>
                  <p:nvPr/>
                </p:nvSpPr>
                <p:spPr bwMode="auto">
                  <a:xfrm>
                    <a:off x="5345" y="2760"/>
                    <a:ext cx="504"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ZBED3</a:t>
                    </a:r>
                  </a:p>
                </p:txBody>
              </p:sp>
              <p:sp>
                <p:nvSpPr>
                  <p:cNvPr id="168" name="TextBox 153"/>
                  <p:cNvSpPr txBox="1">
                    <a:spLocks noChangeArrowheads="1"/>
                  </p:cNvSpPr>
                  <p:nvPr/>
                </p:nvSpPr>
                <p:spPr bwMode="auto">
                  <a:xfrm>
                    <a:off x="5372" y="2690"/>
                    <a:ext cx="504"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UBE2E2</a:t>
                    </a:r>
                  </a:p>
                </p:txBody>
              </p:sp>
              <p:sp>
                <p:nvSpPr>
                  <p:cNvPr id="169" name="TextBox 153"/>
                  <p:cNvSpPr txBox="1">
                    <a:spLocks noChangeArrowheads="1"/>
                  </p:cNvSpPr>
                  <p:nvPr/>
                </p:nvSpPr>
                <p:spPr bwMode="auto">
                  <a:xfrm>
                    <a:off x="5398" y="2609"/>
                    <a:ext cx="504"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ADCY5</a:t>
                    </a:r>
                  </a:p>
                </p:txBody>
              </p:sp>
              <p:sp>
                <p:nvSpPr>
                  <p:cNvPr id="170" name="TextBox 153"/>
                  <p:cNvSpPr txBox="1">
                    <a:spLocks noChangeArrowheads="1"/>
                  </p:cNvSpPr>
                  <p:nvPr/>
                </p:nvSpPr>
                <p:spPr bwMode="auto">
                  <a:xfrm>
                    <a:off x="5273" y="2937"/>
                    <a:ext cx="349"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CDC123</a:t>
                    </a:r>
                  </a:p>
                </p:txBody>
              </p:sp>
              <p:sp>
                <p:nvSpPr>
                  <p:cNvPr id="171" name="Can 134"/>
                  <p:cNvSpPr/>
                  <p:nvPr/>
                </p:nvSpPr>
                <p:spPr bwMode="auto">
                  <a:xfrm>
                    <a:off x="5004" y="3310"/>
                    <a:ext cx="174" cy="109"/>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72" name="TextBox 153"/>
                  <p:cNvSpPr txBox="1">
                    <a:spLocks noChangeArrowheads="1"/>
                  </p:cNvSpPr>
                  <p:nvPr/>
                </p:nvSpPr>
                <p:spPr bwMode="auto">
                  <a:xfrm>
                    <a:off x="5142" y="3375"/>
                    <a:ext cx="326" cy="144"/>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PTPRD</a:t>
                    </a:r>
                  </a:p>
                </p:txBody>
              </p:sp>
              <p:sp>
                <p:nvSpPr>
                  <p:cNvPr id="173" name="Can 134"/>
                  <p:cNvSpPr/>
                  <p:nvPr/>
                </p:nvSpPr>
                <p:spPr bwMode="auto">
                  <a:xfrm>
                    <a:off x="4427" y="3328"/>
                    <a:ext cx="174" cy="90"/>
                  </a:xfrm>
                  <a:prstGeom prst="can">
                    <a:avLst/>
                  </a:prstGeom>
                  <a:solidFill>
                    <a:srgbClr val="9BBB59"/>
                  </a:solidFill>
                  <a:ln w="3175">
                    <a:solidFill>
                      <a:schemeClr val="tx1"/>
                    </a:solidFill>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defTabSz="457200">
                      <a:defRPr/>
                    </a:pPr>
                    <a:endParaRPr lang="sv-SE" sz="900">
                      <a:solidFill>
                        <a:srgbClr val="000000"/>
                      </a:solidFill>
                      <a:latin typeface="+mj-lt"/>
                      <a:cs typeface="Arial" pitchFamily="34" charset="0"/>
                    </a:endParaRPr>
                  </a:p>
                </p:txBody>
              </p:sp>
              <p:sp>
                <p:nvSpPr>
                  <p:cNvPr id="174" name="TextBox 153"/>
                  <p:cNvSpPr txBox="1">
                    <a:spLocks noChangeArrowheads="1"/>
                  </p:cNvSpPr>
                  <p:nvPr/>
                </p:nvSpPr>
                <p:spPr bwMode="auto">
                  <a:xfrm>
                    <a:off x="4569" y="3347"/>
                    <a:ext cx="242" cy="145"/>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SRR</a:t>
                    </a:r>
                  </a:p>
                </p:txBody>
              </p:sp>
            </p:grpSp>
            <p:sp>
              <p:nvSpPr>
                <p:cNvPr id="135" name="TextBox 153"/>
                <p:cNvSpPr txBox="1">
                  <a:spLocks noChangeArrowheads="1"/>
                </p:cNvSpPr>
                <p:nvPr/>
              </p:nvSpPr>
              <p:spPr bwMode="auto">
                <a:xfrm>
                  <a:off x="5178" y="3231"/>
                  <a:ext cx="385" cy="144"/>
                </a:xfrm>
                <a:prstGeom prst="rect">
                  <a:avLst/>
                </a:prstGeom>
                <a:noFill/>
                <a:ln w="9525">
                  <a:noFill/>
                  <a:miter lim="800000"/>
                  <a:headEnd/>
                  <a:tailEnd/>
                </a:ln>
              </p:spPr>
              <p:txBody>
                <a:bodyPr>
                  <a:spAutoFit/>
                </a:bodyPr>
                <a:lstStyle/>
                <a:p>
                  <a:pPr defTabSz="457200">
                    <a:defRPr/>
                  </a:pPr>
                  <a:r>
                    <a:rPr lang="sv-SE" sz="900" i="1">
                      <a:solidFill>
                        <a:srgbClr val="000000"/>
                      </a:solidFill>
                      <a:latin typeface="+mj-lt"/>
                      <a:cs typeface="Arial" charset="0"/>
                    </a:rPr>
                    <a:t>TP3INP1</a:t>
                  </a:r>
                  <a:endParaRPr lang="sv-SE" sz="900" i="1" dirty="0">
                    <a:solidFill>
                      <a:srgbClr val="000000"/>
                    </a:solidFill>
                    <a:latin typeface="+mj-lt"/>
                    <a:cs typeface="Arial" charset="0"/>
                  </a:endParaRPr>
                </a:p>
              </p:txBody>
            </p:sp>
          </p:grpSp>
        </p:grpSp>
        <p:sp>
          <p:nvSpPr>
            <p:cNvPr id="129" name="TextBox 153"/>
            <p:cNvSpPr txBox="1">
              <a:spLocks noChangeArrowheads="1"/>
            </p:cNvSpPr>
            <p:nvPr/>
          </p:nvSpPr>
          <p:spPr bwMode="auto">
            <a:xfrm>
              <a:off x="7471453" y="3887789"/>
              <a:ext cx="800455" cy="228600"/>
            </a:xfrm>
            <a:prstGeom prst="rect">
              <a:avLst/>
            </a:prstGeom>
            <a:noFill/>
            <a:ln w="9525">
              <a:noFill/>
              <a:miter lim="800000"/>
              <a:headEnd/>
              <a:tailEnd/>
            </a:ln>
          </p:spPr>
          <p:txBody>
            <a:bodyPr>
              <a:spAutoFit/>
            </a:bodyPr>
            <a:lstStyle/>
            <a:p>
              <a:pPr defTabSz="457200">
                <a:defRPr/>
              </a:pPr>
              <a:r>
                <a:rPr lang="sv-SE" sz="900" i="1" dirty="0">
                  <a:solidFill>
                    <a:srgbClr val="000000"/>
                  </a:solidFill>
                  <a:latin typeface="+mj-lt"/>
                  <a:cs typeface="Arial" charset="0"/>
                </a:rPr>
                <a:t>PPARG</a:t>
              </a:r>
            </a:p>
          </p:txBody>
        </p:sp>
      </p:grpSp>
    </p:spTree>
    <p:extLst>
      <p:ext uri="{BB962C8B-B14F-4D97-AF65-F5344CB8AC3E}">
        <p14:creationId xmlns:p14="http://schemas.microsoft.com/office/powerpoint/2010/main" val="352186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56 CuadroTexto"/>
          <p:cNvSpPr txBox="1"/>
          <p:nvPr/>
        </p:nvSpPr>
        <p:spPr>
          <a:xfrm>
            <a:off x="8662907" y="4790441"/>
            <a:ext cx="1032553" cy="1260038"/>
          </a:xfrm>
          <a:prstGeom prst="roundRect">
            <a:avLst/>
          </a:prstGeom>
          <a:solidFill>
            <a:srgbClr val="FFC000"/>
          </a:solidFill>
        </p:spPr>
        <p:style>
          <a:lnRef idx="0">
            <a:schemeClr val="dk1"/>
          </a:lnRef>
          <a:fillRef idx="3">
            <a:schemeClr val="dk1"/>
          </a:fillRef>
          <a:effectRef idx="3">
            <a:schemeClr val="dk1"/>
          </a:effectRef>
          <a:fontRef idx="minor">
            <a:schemeClr val="lt1"/>
          </a:fontRef>
        </p:style>
        <p:txBody>
          <a:bodyPr wrap="none" rtlCol="0" anchor="ctr">
            <a:spAutoFit/>
          </a:bodyPr>
          <a:lstStyle>
            <a:defPPr>
              <a:defRPr lang="en-US"/>
            </a:defPPr>
            <a:lvl1pPr algn="ctr">
              <a:defRPr sz="1200" b="1">
                <a:solidFill>
                  <a:schemeClr val="tx1"/>
                </a:solidFill>
              </a:defRPr>
            </a:lvl1pPr>
          </a:lstStyle>
          <a:p>
            <a:r>
              <a:rPr lang="es-MX" sz="1000" dirty="0" err="1" smtClean="0">
                <a:solidFill>
                  <a:schemeClr val="bg1"/>
                </a:solidFill>
              </a:rPr>
              <a:t>I</a:t>
            </a:r>
            <a:r>
              <a:rPr lang="es-MX" sz="1000" baseline="-25000" dirty="0" err="1" smtClean="0">
                <a:solidFill>
                  <a:schemeClr val="bg1"/>
                </a:solidFill>
              </a:rPr>
              <a:t>k</a:t>
            </a:r>
            <a:r>
              <a:rPr lang="es-MX" sz="1000" dirty="0" err="1" smtClean="0">
                <a:solidFill>
                  <a:schemeClr val="bg1"/>
                </a:solidFill>
              </a:rPr>
              <a:t>B</a:t>
            </a:r>
            <a:r>
              <a:rPr lang="es-MX" sz="1000" dirty="0" smtClean="0">
                <a:solidFill>
                  <a:schemeClr val="bg1"/>
                </a:solidFill>
              </a:rPr>
              <a:t>-NF-</a:t>
            </a:r>
            <a:r>
              <a:rPr lang="es-MX" sz="1000" baseline="-25000" dirty="0" smtClean="0">
                <a:solidFill>
                  <a:schemeClr val="bg1"/>
                </a:solidFill>
              </a:rPr>
              <a:t>k</a:t>
            </a:r>
            <a:r>
              <a:rPr lang="es-MX" sz="1000" dirty="0" smtClean="0">
                <a:solidFill>
                  <a:schemeClr val="bg1"/>
                </a:solidFill>
              </a:rPr>
              <a:t>B</a:t>
            </a:r>
          </a:p>
          <a:p>
            <a:r>
              <a:rPr lang="es-MX" sz="1000" dirty="0" smtClean="0">
                <a:solidFill>
                  <a:schemeClr val="bg1"/>
                </a:solidFill>
              </a:rPr>
              <a:t>TLR4</a:t>
            </a:r>
          </a:p>
          <a:p>
            <a:r>
              <a:rPr lang="es-MX" sz="1000" dirty="0" smtClean="0">
                <a:solidFill>
                  <a:schemeClr val="bg1"/>
                </a:solidFill>
              </a:rPr>
              <a:t>MAPK</a:t>
            </a:r>
          </a:p>
          <a:p>
            <a:r>
              <a:rPr lang="es-MX" sz="1000" dirty="0" smtClean="0">
                <a:solidFill>
                  <a:schemeClr val="bg1"/>
                </a:solidFill>
              </a:rPr>
              <a:t>AMPK</a:t>
            </a:r>
          </a:p>
          <a:p>
            <a:r>
              <a:rPr lang="es-MX" sz="1000" dirty="0" smtClean="0">
                <a:solidFill>
                  <a:schemeClr val="bg1"/>
                </a:solidFill>
              </a:rPr>
              <a:t>TNF</a:t>
            </a:r>
          </a:p>
          <a:p>
            <a:r>
              <a:rPr lang="es-MX" sz="1000" dirty="0" smtClean="0">
                <a:solidFill>
                  <a:schemeClr val="bg1"/>
                </a:solidFill>
              </a:rPr>
              <a:t>ROS</a:t>
            </a:r>
          </a:p>
          <a:p>
            <a:r>
              <a:rPr lang="es-MX" sz="1000" dirty="0" smtClean="0">
                <a:solidFill>
                  <a:schemeClr val="bg1"/>
                </a:solidFill>
              </a:rPr>
              <a:t>Macrófagos</a:t>
            </a:r>
            <a:endParaRPr lang="es-MX" sz="1000" dirty="0">
              <a:solidFill>
                <a:schemeClr val="bg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338" y="1423208"/>
            <a:ext cx="1296477" cy="109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descr="Imagen relacionada"/>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06" b="96097" l="9807" r="93611"/>
                    </a14:imgEffect>
                  </a14:imgLayer>
                </a14:imgProps>
              </a:ext>
              <a:ext uri="{28A0092B-C50C-407E-A947-70E740481C1C}">
                <a14:useLocalDpi xmlns:a14="http://schemas.microsoft.com/office/drawing/2010/main" val="0"/>
              </a:ext>
            </a:extLst>
          </a:blip>
          <a:srcRect/>
          <a:stretch>
            <a:fillRect/>
          </a:stretch>
        </p:blipFill>
        <p:spPr bwMode="auto">
          <a:xfrm>
            <a:off x="8694879" y="1382541"/>
            <a:ext cx="1152954" cy="921677"/>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Imagen relacionad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391" r="37906"/>
          <a:stretch/>
        </p:blipFill>
        <p:spPr bwMode="auto">
          <a:xfrm flipH="1">
            <a:off x="9725275" y="2458718"/>
            <a:ext cx="944586" cy="111380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https://4.bp.blogspot.com/-G0huv5_HUHM/WLu3X8kGKlI/AAAAAAAADQQ/x1laApKySf4krw7s2Sjm4UCe8BuE4aO-QCLcB/s1600/Tipos%2Bmusculos.png"/>
          <p:cNvPicPr>
            <a:picLocks noChangeAspect="1" noChangeArrowheads="1"/>
          </p:cNvPicPr>
          <p:nvPr/>
        </p:nvPicPr>
        <p:blipFill rotWithShape="1">
          <a:blip r:embed="rId6">
            <a:extLst>
              <a:ext uri="{28A0092B-C50C-407E-A947-70E740481C1C}">
                <a14:useLocalDpi xmlns:a14="http://schemas.microsoft.com/office/drawing/2010/main" val="0"/>
              </a:ext>
            </a:extLst>
          </a:blip>
          <a:srcRect l="2613" r="86852" b="65705"/>
          <a:stretch/>
        </p:blipFill>
        <p:spPr bwMode="auto">
          <a:xfrm rot="5400000">
            <a:off x="9916459" y="3324494"/>
            <a:ext cx="609890" cy="1757221"/>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Resultado de imagen para brai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859" b="100000" l="9945" r="96869"/>
                    </a14:imgEffect>
                  </a14:imgLayer>
                </a14:imgProps>
              </a:ext>
              <a:ext uri="{28A0092B-C50C-407E-A947-70E740481C1C}">
                <a14:useLocalDpi xmlns:a14="http://schemas.microsoft.com/office/drawing/2010/main" val="0"/>
              </a:ext>
            </a:extLst>
          </a:blip>
          <a:srcRect/>
          <a:stretch>
            <a:fillRect/>
          </a:stretch>
        </p:blipFill>
        <p:spPr bwMode="auto">
          <a:xfrm>
            <a:off x="5232483" y="4942347"/>
            <a:ext cx="1590183" cy="1193370"/>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Resultado de imagen para li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7800" y="3925825"/>
            <a:ext cx="1295638" cy="777383"/>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803363" y="2302991"/>
            <a:ext cx="1105948" cy="919401"/>
          </a:xfrm>
          <a:prstGeom prst="round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none" rtlCol="0" anchor="ctr">
            <a:spAutoFit/>
          </a:bodyPr>
          <a:lstStyle/>
          <a:p>
            <a:pPr algn="ctr"/>
            <a:r>
              <a:rPr lang="es-MX" sz="1200" b="1" dirty="0" err="1" smtClean="0">
                <a:solidFill>
                  <a:schemeClr val="bg1"/>
                </a:solidFill>
              </a:rPr>
              <a:t>TZD´s</a:t>
            </a:r>
            <a:endParaRPr lang="es-MX" sz="1200" b="1" dirty="0" smtClean="0">
              <a:solidFill>
                <a:schemeClr val="bg1"/>
              </a:solidFill>
            </a:endParaRPr>
          </a:p>
          <a:p>
            <a:pPr algn="ctr"/>
            <a:r>
              <a:rPr lang="es-MX" sz="1200" b="1" dirty="0" smtClean="0">
                <a:solidFill>
                  <a:schemeClr val="bg1"/>
                </a:solidFill>
              </a:rPr>
              <a:t>AR GLP-1</a:t>
            </a:r>
          </a:p>
          <a:p>
            <a:pPr algn="ctr"/>
            <a:r>
              <a:rPr lang="es-MX" sz="1200" b="1" dirty="0" smtClean="0">
                <a:solidFill>
                  <a:schemeClr val="bg1"/>
                </a:solidFill>
              </a:rPr>
              <a:t>i DPP-4</a:t>
            </a:r>
          </a:p>
          <a:p>
            <a:pPr algn="ctr"/>
            <a:r>
              <a:rPr lang="es-MX" sz="1200" b="1" dirty="0" smtClean="0">
                <a:solidFill>
                  <a:schemeClr val="bg1"/>
                </a:solidFill>
              </a:rPr>
              <a:t>Sulfonilureas</a:t>
            </a:r>
            <a:endParaRPr lang="es-MX" sz="1200" b="1" dirty="0">
              <a:solidFill>
                <a:schemeClr val="bg1"/>
              </a:solidFill>
            </a:endParaRPr>
          </a:p>
        </p:txBody>
      </p:sp>
      <p:sp>
        <p:nvSpPr>
          <p:cNvPr id="13" name="12 Rectángulo redondeado"/>
          <p:cNvSpPr/>
          <p:nvPr/>
        </p:nvSpPr>
        <p:spPr>
          <a:xfrm>
            <a:off x="5113175" y="3211147"/>
            <a:ext cx="1828800" cy="606489"/>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400" b="1" dirty="0" smtClean="0">
                <a:solidFill>
                  <a:schemeClr val="tx1"/>
                </a:solidFill>
              </a:rPr>
              <a:t>Hiperglucemia</a:t>
            </a:r>
            <a:endParaRPr lang="es-MX" sz="1400" b="1" dirty="0">
              <a:solidFill>
                <a:schemeClr val="tx1"/>
              </a:solidFill>
            </a:endParaRPr>
          </a:p>
        </p:txBody>
      </p:sp>
      <p:sp>
        <p:nvSpPr>
          <p:cNvPr id="18" name="17 Arco"/>
          <p:cNvSpPr/>
          <p:nvPr/>
        </p:nvSpPr>
        <p:spPr>
          <a:xfrm>
            <a:off x="205273" y="2212771"/>
            <a:ext cx="5122507" cy="1811874"/>
          </a:xfrm>
          <a:prstGeom prst="arc">
            <a:avLst>
              <a:gd name="adj1" fmla="val 16200000"/>
              <a:gd name="adj2" fmla="val 21555070"/>
            </a:avLst>
          </a:prstGeom>
          <a:ln w="1905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4" name="33 Arco"/>
          <p:cNvSpPr/>
          <p:nvPr/>
        </p:nvSpPr>
        <p:spPr>
          <a:xfrm rot="3765267" flipV="1">
            <a:off x="1656492" y="-98400"/>
            <a:ext cx="4729972" cy="3709668"/>
          </a:xfrm>
          <a:prstGeom prst="arc">
            <a:avLst>
              <a:gd name="adj1" fmla="val 16200000"/>
              <a:gd name="adj2" fmla="val 44449"/>
            </a:avLst>
          </a:prstGeom>
          <a:ln w="1905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0" name="19 CuadroTexto"/>
          <p:cNvSpPr txBox="1"/>
          <p:nvPr/>
        </p:nvSpPr>
        <p:spPr>
          <a:xfrm>
            <a:off x="2270994" y="2350794"/>
            <a:ext cx="2468301" cy="646331"/>
          </a:xfrm>
          <a:prstGeom prst="rect">
            <a:avLst/>
          </a:prstGeom>
          <a:noFill/>
        </p:spPr>
        <p:txBody>
          <a:bodyPr wrap="square" rtlCol="0">
            <a:spAutoFit/>
          </a:bodyPr>
          <a:lstStyle/>
          <a:p>
            <a:pPr algn="ctr"/>
            <a:r>
              <a:rPr lang="es-MX" sz="1200" b="1" dirty="0" smtClean="0">
                <a:solidFill>
                  <a:schemeClr val="accent1">
                    <a:lumMod val="50000"/>
                  </a:schemeClr>
                </a:solidFill>
              </a:rPr>
              <a:t>Disminución de la secreción de </a:t>
            </a:r>
            <a:r>
              <a:rPr lang="es-MX" sz="1200" b="1" dirty="0" smtClean="0">
                <a:solidFill>
                  <a:schemeClr val="accent1">
                    <a:lumMod val="50000"/>
                  </a:schemeClr>
                </a:solidFill>
              </a:rPr>
              <a:t>insulina </a:t>
            </a:r>
          </a:p>
          <a:p>
            <a:pPr algn="ctr"/>
            <a:r>
              <a:rPr lang="es-MX" sz="1200" b="1" dirty="0" smtClean="0">
                <a:solidFill>
                  <a:schemeClr val="accent1">
                    <a:lumMod val="50000"/>
                  </a:schemeClr>
                </a:solidFill>
              </a:rPr>
              <a:t>Célula-</a:t>
            </a:r>
            <a:r>
              <a:rPr lang="el-GR" sz="1200" b="1" dirty="0" smtClean="0">
                <a:solidFill>
                  <a:schemeClr val="accent1">
                    <a:lumMod val="50000"/>
                  </a:schemeClr>
                </a:solidFill>
              </a:rPr>
              <a:t>β</a:t>
            </a:r>
            <a:endParaRPr lang="es-MX" sz="1200" b="1" dirty="0">
              <a:solidFill>
                <a:schemeClr val="accent1">
                  <a:lumMod val="50000"/>
                </a:schemeClr>
              </a:solidFill>
            </a:endParaRPr>
          </a:p>
        </p:txBody>
      </p:sp>
      <p:sp>
        <p:nvSpPr>
          <p:cNvPr id="36" name="35 CuadroTexto"/>
          <p:cNvSpPr txBox="1"/>
          <p:nvPr/>
        </p:nvSpPr>
        <p:spPr>
          <a:xfrm>
            <a:off x="3388621" y="2959115"/>
            <a:ext cx="1373525" cy="830997"/>
          </a:xfrm>
          <a:prstGeom prst="rect">
            <a:avLst/>
          </a:prstGeom>
          <a:noFill/>
        </p:spPr>
        <p:txBody>
          <a:bodyPr wrap="square" rtlCol="0">
            <a:spAutoFit/>
          </a:bodyPr>
          <a:lstStyle/>
          <a:p>
            <a:pPr algn="ctr"/>
            <a:r>
              <a:rPr lang="es-MX" sz="1200" b="1" dirty="0" smtClean="0">
                <a:solidFill>
                  <a:schemeClr val="accent1">
                    <a:lumMod val="50000"/>
                  </a:schemeClr>
                </a:solidFill>
              </a:rPr>
              <a:t>Aumento de la secreción de glucagón</a:t>
            </a:r>
          </a:p>
          <a:p>
            <a:pPr algn="ctr"/>
            <a:r>
              <a:rPr lang="es-MX" sz="1200" b="1" dirty="0" smtClean="0">
                <a:solidFill>
                  <a:schemeClr val="accent1">
                    <a:lumMod val="50000"/>
                  </a:schemeClr>
                </a:solidFill>
              </a:rPr>
              <a:t>Célula-</a:t>
            </a:r>
            <a:r>
              <a:rPr lang="el-GR" sz="1200" b="1" dirty="0">
                <a:solidFill>
                  <a:schemeClr val="accent1">
                    <a:lumMod val="50000"/>
                  </a:schemeClr>
                </a:solidFill>
                <a:latin typeface="Century Gothic"/>
              </a:rPr>
              <a:t></a:t>
            </a:r>
            <a:endParaRPr lang="es-MX" sz="1200" b="1" dirty="0">
              <a:solidFill>
                <a:schemeClr val="accent1">
                  <a:lumMod val="50000"/>
                </a:schemeClr>
              </a:solidFill>
            </a:endParaRPr>
          </a:p>
        </p:txBody>
      </p:sp>
      <p:sp>
        <p:nvSpPr>
          <p:cNvPr id="37" name="36 Arco"/>
          <p:cNvSpPr/>
          <p:nvPr/>
        </p:nvSpPr>
        <p:spPr>
          <a:xfrm rot="3765267" flipV="1">
            <a:off x="3759762" y="-8153"/>
            <a:ext cx="2091320" cy="6047549"/>
          </a:xfrm>
          <a:prstGeom prst="arc">
            <a:avLst>
              <a:gd name="adj1" fmla="val 16370479"/>
              <a:gd name="adj2" fmla="val 44449"/>
            </a:avLst>
          </a:prstGeom>
          <a:ln w="1905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8" name="37 Arco"/>
          <p:cNvSpPr/>
          <p:nvPr/>
        </p:nvSpPr>
        <p:spPr>
          <a:xfrm rot="376651" flipV="1">
            <a:off x="2092238" y="2247616"/>
            <a:ext cx="3379233" cy="3071668"/>
          </a:xfrm>
          <a:prstGeom prst="arc">
            <a:avLst>
              <a:gd name="adj1" fmla="val 16919700"/>
              <a:gd name="adj2" fmla="val 44449"/>
            </a:avLst>
          </a:prstGeom>
          <a:ln w="1905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20 Rectángulo"/>
          <p:cNvSpPr/>
          <p:nvPr/>
        </p:nvSpPr>
        <p:spPr>
          <a:xfrm>
            <a:off x="2085621" y="5855552"/>
            <a:ext cx="2333625" cy="415498"/>
          </a:xfrm>
          <a:prstGeom prst="rect">
            <a:avLst/>
          </a:prstGeom>
        </p:spPr>
        <p:txBody>
          <a:bodyPr wrap="square">
            <a:spAutoFit/>
          </a:bodyPr>
          <a:lstStyle/>
          <a:p>
            <a:pPr algn="ctr"/>
            <a:r>
              <a:rPr lang="es-MX" sz="1050" b="1" dirty="0">
                <a:solidFill>
                  <a:schemeClr val="accent1">
                    <a:lumMod val="50000"/>
                  </a:schemeClr>
                </a:solidFill>
              </a:rPr>
              <a:t>Reclutamiento </a:t>
            </a:r>
            <a:r>
              <a:rPr lang="es-MX" sz="1050" b="1" dirty="0" err="1">
                <a:solidFill>
                  <a:schemeClr val="accent1">
                    <a:lumMod val="50000"/>
                  </a:schemeClr>
                </a:solidFill>
              </a:rPr>
              <a:t>microvascular</a:t>
            </a:r>
            <a:r>
              <a:rPr lang="es-MX" sz="1050" b="1" dirty="0">
                <a:solidFill>
                  <a:schemeClr val="accent1">
                    <a:lumMod val="50000"/>
                  </a:schemeClr>
                </a:solidFill>
              </a:rPr>
              <a:t> solo 1 de 3 capilares está abierto en reposo</a:t>
            </a:r>
          </a:p>
        </p:txBody>
      </p:sp>
      <p:sp>
        <p:nvSpPr>
          <p:cNvPr id="44" name="43 CuadroTexto"/>
          <p:cNvSpPr txBox="1"/>
          <p:nvPr/>
        </p:nvSpPr>
        <p:spPr>
          <a:xfrm>
            <a:off x="2270994" y="5074227"/>
            <a:ext cx="640759" cy="230832"/>
          </a:xfrm>
          <a:prstGeom prst="rect">
            <a:avLst/>
          </a:prstGeom>
          <a:noFill/>
        </p:spPr>
        <p:txBody>
          <a:bodyPr wrap="square" rtlCol="0">
            <a:spAutoFit/>
          </a:bodyPr>
          <a:lstStyle/>
          <a:p>
            <a:pPr algn="ctr"/>
            <a:r>
              <a:rPr lang="es-MX" sz="900" b="1" dirty="0" smtClean="0">
                <a:solidFill>
                  <a:srgbClr val="C00000"/>
                </a:solidFill>
              </a:rPr>
              <a:t>Insulina</a:t>
            </a:r>
            <a:endParaRPr lang="es-MX" sz="900" b="1" dirty="0">
              <a:solidFill>
                <a:srgbClr val="C00000"/>
              </a:solidFill>
            </a:endParaRPr>
          </a:p>
        </p:txBody>
      </p:sp>
      <p:pic>
        <p:nvPicPr>
          <p:cNvPr id="3095"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418" y="5027943"/>
            <a:ext cx="8540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38 CuadroTexto"/>
          <p:cNvSpPr txBox="1"/>
          <p:nvPr/>
        </p:nvSpPr>
        <p:spPr>
          <a:xfrm>
            <a:off x="2208263" y="4760750"/>
            <a:ext cx="2249083" cy="276999"/>
          </a:xfrm>
          <a:prstGeom prst="rect">
            <a:avLst/>
          </a:prstGeom>
          <a:noFill/>
        </p:spPr>
        <p:txBody>
          <a:bodyPr wrap="square" rtlCol="0">
            <a:spAutoFit/>
          </a:bodyPr>
          <a:lstStyle/>
          <a:p>
            <a:pPr algn="ctr"/>
            <a:r>
              <a:rPr lang="es-MX" sz="1200" b="1" dirty="0" smtClean="0">
                <a:solidFill>
                  <a:schemeClr val="accent1">
                    <a:lumMod val="50000"/>
                  </a:schemeClr>
                </a:solidFill>
              </a:rPr>
              <a:t>Resistencia vascular a la insulina</a:t>
            </a:r>
          </a:p>
        </p:txBody>
      </p:sp>
      <p:cxnSp>
        <p:nvCxnSpPr>
          <p:cNvPr id="26" name="25 Conector recto de flecha"/>
          <p:cNvCxnSpPr/>
          <p:nvPr/>
        </p:nvCxnSpPr>
        <p:spPr>
          <a:xfrm flipV="1">
            <a:off x="6025798" y="3963255"/>
            <a:ext cx="2" cy="532586"/>
          </a:xfrm>
          <a:prstGeom prst="straightConnector1">
            <a:avLst/>
          </a:prstGeom>
          <a:ln w="1905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a:off x="4901256" y="4576084"/>
            <a:ext cx="2249083" cy="461665"/>
          </a:xfrm>
          <a:prstGeom prst="rect">
            <a:avLst/>
          </a:prstGeom>
          <a:noFill/>
        </p:spPr>
        <p:txBody>
          <a:bodyPr wrap="square" rtlCol="0">
            <a:spAutoFit/>
          </a:bodyPr>
          <a:lstStyle/>
          <a:p>
            <a:pPr algn="ctr"/>
            <a:r>
              <a:rPr lang="es-MX" sz="1200" b="1" dirty="0" smtClean="0">
                <a:solidFill>
                  <a:schemeClr val="accent1">
                    <a:lumMod val="50000"/>
                  </a:schemeClr>
                </a:solidFill>
              </a:rPr>
              <a:t>Disfunción de </a:t>
            </a:r>
          </a:p>
          <a:p>
            <a:pPr algn="ctr"/>
            <a:r>
              <a:rPr lang="es-MX" sz="1200" b="1" dirty="0" smtClean="0">
                <a:solidFill>
                  <a:schemeClr val="accent1">
                    <a:lumMod val="50000"/>
                  </a:schemeClr>
                </a:solidFill>
              </a:rPr>
              <a:t>neurotransmisores</a:t>
            </a:r>
          </a:p>
        </p:txBody>
      </p:sp>
      <p:pic>
        <p:nvPicPr>
          <p:cNvPr id="3096"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16882" y="4993414"/>
            <a:ext cx="14319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54 CuadroTexto"/>
          <p:cNvSpPr txBox="1"/>
          <p:nvPr/>
        </p:nvSpPr>
        <p:spPr>
          <a:xfrm>
            <a:off x="281555" y="3882691"/>
            <a:ext cx="1037014" cy="919401"/>
          </a:xfrm>
          <a:prstGeom prst="round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none" rtlCol="0">
            <a:spAutoFit/>
          </a:bodyPr>
          <a:lstStyle>
            <a:defPPr>
              <a:defRPr lang="en-US"/>
            </a:defPPr>
            <a:lvl1pPr algn="ctr">
              <a:defRPr sz="1200" b="1">
                <a:solidFill>
                  <a:schemeClr val="tx1"/>
                </a:solidFill>
              </a:defRPr>
            </a:lvl1pPr>
          </a:lstStyle>
          <a:p>
            <a:r>
              <a:rPr lang="es-MX" dirty="0" err="1">
                <a:solidFill>
                  <a:schemeClr val="bg1"/>
                </a:solidFill>
              </a:rPr>
              <a:t>TZD´s</a:t>
            </a:r>
            <a:endParaRPr lang="es-MX" dirty="0">
              <a:solidFill>
                <a:schemeClr val="bg1"/>
              </a:solidFill>
            </a:endParaRPr>
          </a:p>
          <a:p>
            <a:r>
              <a:rPr lang="es-MX" dirty="0">
                <a:solidFill>
                  <a:schemeClr val="bg1"/>
                </a:solidFill>
              </a:rPr>
              <a:t>Metformina</a:t>
            </a:r>
          </a:p>
          <a:p>
            <a:r>
              <a:rPr lang="es-MX" dirty="0">
                <a:solidFill>
                  <a:schemeClr val="bg1"/>
                </a:solidFill>
              </a:rPr>
              <a:t>AR GLP-1</a:t>
            </a:r>
          </a:p>
          <a:p>
            <a:r>
              <a:rPr lang="es-MX" dirty="0">
                <a:solidFill>
                  <a:schemeClr val="bg1"/>
                </a:solidFill>
              </a:rPr>
              <a:t>i DPP-4</a:t>
            </a:r>
          </a:p>
        </p:txBody>
      </p:sp>
      <p:sp>
        <p:nvSpPr>
          <p:cNvPr id="56" name="55 CuadroTexto"/>
          <p:cNvSpPr txBox="1"/>
          <p:nvPr/>
        </p:nvSpPr>
        <p:spPr>
          <a:xfrm>
            <a:off x="5095117" y="5792052"/>
            <a:ext cx="799540" cy="306467"/>
          </a:xfrm>
          <a:prstGeom prst="round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none" rtlCol="0">
            <a:spAutoFit/>
          </a:bodyPr>
          <a:lstStyle>
            <a:defPPr>
              <a:defRPr lang="en-US"/>
            </a:defPPr>
            <a:lvl1pPr algn="ctr">
              <a:defRPr sz="1200" b="1">
                <a:solidFill>
                  <a:schemeClr val="tx1"/>
                </a:solidFill>
              </a:defRPr>
            </a:lvl1pPr>
          </a:lstStyle>
          <a:p>
            <a:r>
              <a:rPr lang="es-MX" dirty="0">
                <a:solidFill>
                  <a:schemeClr val="bg1"/>
                </a:solidFill>
              </a:rPr>
              <a:t>AR GLP-1</a:t>
            </a:r>
          </a:p>
        </p:txBody>
      </p:sp>
      <p:sp>
        <p:nvSpPr>
          <p:cNvPr id="58" name="57 Arco"/>
          <p:cNvSpPr/>
          <p:nvPr/>
        </p:nvSpPr>
        <p:spPr>
          <a:xfrm rot="20053915" flipH="1" flipV="1">
            <a:off x="6521490" y="1608364"/>
            <a:ext cx="3622710" cy="3684822"/>
          </a:xfrm>
          <a:prstGeom prst="arc">
            <a:avLst>
              <a:gd name="adj1" fmla="val 18999898"/>
              <a:gd name="adj2" fmla="val 558920"/>
            </a:avLst>
          </a:prstGeom>
          <a:ln w="1905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2" name="31 Rectángulo"/>
          <p:cNvSpPr/>
          <p:nvPr/>
        </p:nvSpPr>
        <p:spPr>
          <a:xfrm>
            <a:off x="8993344" y="4399157"/>
            <a:ext cx="2456122" cy="461665"/>
          </a:xfrm>
          <a:prstGeom prst="rect">
            <a:avLst/>
          </a:prstGeom>
          <a:noFill/>
        </p:spPr>
        <p:txBody>
          <a:bodyPr wrap="square" rtlCol="0">
            <a:spAutoFit/>
          </a:bodyPr>
          <a:lstStyle/>
          <a:p>
            <a:pPr algn="ctr"/>
            <a:r>
              <a:rPr lang="es-MX" sz="1200" b="1" dirty="0" smtClean="0">
                <a:solidFill>
                  <a:schemeClr val="accent1">
                    <a:lumMod val="50000"/>
                  </a:schemeClr>
                </a:solidFill>
              </a:rPr>
              <a:t>Disminución </a:t>
            </a:r>
            <a:r>
              <a:rPr lang="es-MX" sz="1200" b="1" dirty="0">
                <a:solidFill>
                  <a:schemeClr val="accent1">
                    <a:lumMod val="50000"/>
                  </a:schemeClr>
                </a:solidFill>
              </a:rPr>
              <a:t>de la captación de glucosa</a:t>
            </a:r>
          </a:p>
        </p:txBody>
      </p:sp>
      <p:sp>
        <p:nvSpPr>
          <p:cNvPr id="60" name="59 CuadroTexto"/>
          <p:cNvSpPr txBox="1"/>
          <p:nvPr/>
        </p:nvSpPr>
        <p:spPr>
          <a:xfrm>
            <a:off x="11162636" y="4049021"/>
            <a:ext cx="591878" cy="306467"/>
          </a:xfrm>
          <a:prstGeom prst="round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none" rtlCol="0">
            <a:spAutoFit/>
          </a:bodyPr>
          <a:lstStyle/>
          <a:p>
            <a:pPr algn="ctr"/>
            <a:r>
              <a:rPr lang="es-MX" sz="1200" b="1" dirty="0" err="1" smtClean="0">
                <a:solidFill>
                  <a:schemeClr val="bg1"/>
                </a:solidFill>
              </a:rPr>
              <a:t>TZD´s</a:t>
            </a:r>
            <a:endParaRPr lang="es-MX" sz="1200" b="1" dirty="0" smtClean="0">
              <a:solidFill>
                <a:schemeClr val="bg1"/>
              </a:solidFill>
            </a:endParaRPr>
          </a:p>
        </p:txBody>
      </p:sp>
      <p:sp>
        <p:nvSpPr>
          <p:cNvPr id="61" name="60 Arco"/>
          <p:cNvSpPr/>
          <p:nvPr/>
        </p:nvSpPr>
        <p:spPr>
          <a:xfrm rot="640332" flipH="1">
            <a:off x="6786468" y="3103984"/>
            <a:ext cx="7061371" cy="2808131"/>
          </a:xfrm>
          <a:prstGeom prst="arc">
            <a:avLst>
              <a:gd name="adj1" fmla="val 18248974"/>
              <a:gd name="adj2" fmla="val 21176104"/>
            </a:avLst>
          </a:prstGeom>
          <a:ln w="1905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3100" name="Picture 28" descr="Resultado de imagen para small intestine"/>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2500" b="95000" l="10000" r="90000"/>
                    </a14:imgEffect>
                  </a14:imgLayer>
                </a14:imgProps>
              </a:ext>
              <a:ext uri="{28A0092B-C50C-407E-A947-70E740481C1C}">
                <a14:useLocalDpi xmlns:a14="http://schemas.microsoft.com/office/drawing/2010/main" val="0"/>
              </a:ext>
            </a:extLst>
          </a:blip>
          <a:srcRect l="25908" r="27349" b="2551"/>
          <a:stretch/>
        </p:blipFill>
        <p:spPr bwMode="auto">
          <a:xfrm>
            <a:off x="5494887" y="1433243"/>
            <a:ext cx="1071013" cy="1206926"/>
          </a:xfrm>
          <a:prstGeom prst="rect">
            <a:avLst/>
          </a:prstGeom>
          <a:noFill/>
          <a:extLst>
            <a:ext uri="{909E8E84-426E-40DD-AFC4-6F175D3DCCD1}">
              <a14:hiddenFill xmlns:a14="http://schemas.microsoft.com/office/drawing/2010/main">
                <a:solidFill>
                  <a:srgbClr val="FFFFFF"/>
                </a:solidFill>
              </a14:hiddenFill>
            </a:ext>
          </a:extLst>
        </p:spPr>
      </p:pic>
      <p:sp>
        <p:nvSpPr>
          <p:cNvPr id="64" name="63 CuadroTexto"/>
          <p:cNvSpPr txBox="1"/>
          <p:nvPr/>
        </p:nvSpPr>
        <p:spPr>
          <a:xfrm>
            <a:off x="4905851" y="1234078"/>
            <a:ext cx="2249083" cy="276999"/>
          </a:xfrm>
          <a:prstGeom prst="rect">
            <a:avLst/>
          </a:prstGeom>
          <a:noFill/>
        </p:spPr>
        <p:txBody>
          <a:bodyPr wrap="square" rtlCol="0">
            <a:spAutoFit/>
          </a:bodyPr>
          <a:lstStyle/>
          <a:p>
            <a:pPr algn="ctr"/>
            <a:r>
              <a:rPr lang="es-MX" sz="1200" b="1" dirty="0" smtClean="0">
                <a:solidFill>
                  <a:schemeClr val="accent1">
                    <a:lumMod val="50000"/>
                  </a:schemeClr>
                </a:solidFill>
              </a:rPr>
              <a:t>Disminución del efecto </a:t>
            </a:r>
            <a:r>
              <a:rPr lang="es-MX" sz="1200" b="1" dirty="0" err="1" smtClean="0">
                <a:solidFill>
                  <a:schemeClr val="accent1">
                    <a:lumMod val="50000"/>
                  </a:schemeClr>
                </a:solidFill>
              </a:rPr>
              <a:t>incretina</a:t>
            </a:r>
            <a:endParaRPr lang="es-MX" sz="1200" b="1" dirty="0" smtClean="0">
              <a:solidFill>
                <a:schemeClr val="accent1">
                  <a:lumMod val="50000"/>
                </a:schemeClr>
              </a:solidFill>
            </a:endParaRPr>
          </a:p>
        </p:txBody>
      </p:sp>
      <p:sp>
        <p:nvSpPr>
          <p:cNvPr id="65" name="64 CuadroTexto"/>
          <p:cNvSpPr txBox="1"/>
          <p:nvPr/>
        </p:nvSpPr>
        <p:spPr>
          <a:xfrm>
            <a:off x="4542221" y="1843380"/>
            <a:ext cx="814430" cy="510778"/>
          </a:xfrm>
          <a:prstGeom prst="round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none" rtlCol="0">
            <a:spAutoFit/>
          </a:bodyPr>
          <a:lstStyle/>
          <a:p>
            <a:pPr algn="ctr"/>
            <a:r>
              <a:rPr lang="es-MX" sz="1200" b="1" dirty="0" smtClean="0">
                <a:solidFill>
                  <a:schemeClr val="bg1"/>
                </a:solidFill>
              </a:rPr>
              <a:t>AR GLP-1</a:t>
            </a:r>
          </a:p>
          <a:p>
            <a:pPr algn="ctr"/>
            <a:r>
              <a:rPr lang="es-MX" sz="1200" b="1" dirty="0" smtClean="0">
                <a:solidFill>
                  <a:schemeClr val="bg1"/>
                </a:solidFill>
              </a:rPr>
              <a:t>i DPP-4</a:t>
            </a:r>
            <a:endParaRPr lang="es-MX" sz="1200" b="1" dirty="0">
              <a:solidFill>
                <a:schemeClr val="bg1"/>
              </a:solidFill>
            </a:endParaRPr>
          </a:p>
        </p:txBody>
      </p:sp>
      <p:cxnSp>
        <p:nvCxnSpPr>
          <p:cNvPr id="66" name="65 Conector recto de flecha"/>
          <p:cNvCxnSpPr/>
          <p:nvPr/>
        </p:nvCxnSpPr>
        <p:spPr>
          <a:xfrm>
            <a:off x="6025795" y="2649288"/>
            <a:ext cx="2" cy="406955"/>
          </a:xfrm>
          <a:prstGeom prst="straightConnector1">
            <a:avLst/>
          </a:prstGeom>
          <a:ln w="1905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611663" y="1883472"/>
            <a:ext cx="799540" cy="306467"/>
          </a:xfrm>
          <a:prstGeom prst="round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none" rtlCol="0">
            <a:spAutoFit/>
          </a:bodyPr>
          <a:lstStyle>
            <a:defPPr>
              <a:defRPr lang="en-US"/>
            </a:defPPr>
            <a:lvl1pPr algn="ctr">
              <a:defRPr sz="1200" b="1">
                <a:solidFill>
                  <a:schemeClr val="tx1"/>
                </a:solidFill>
              </a:defRPr>
            </a:lvl1pPr>
          </a:lstStyle>
          <a:p>
            <a:r>
              <a:rPr lang="es-MX" dirty="0">
                <a:solidFill>
                  <a:schemeClr val="bg1"/>
                </a:solidFill>
              </a:rPr>
              <a:t>AR GLP-1</a:t>
            </a:r>
          </a:p>
        </p:txBody>
      </p:sp>
      <p:sp>
        <p:nvSpPr>
          <p:cNvPr id="69" name="68 CuadroTexto"/>
          <p:cNvSpPr txBox="1"/>
          <p:nvPr/>
        </p:nvSpPr>
        <p:spPr>
          <a:xfrm>
            <a:off x="2258801" y="5621443"/>
            <a:ext cx="640759" cy="230832"/>
          </a:xfrm>
          <a:prstGeom prst="rect">
            <a:avLst/>
          </a:prstGeom>
          <a:noFill/>
        </p:spPr>
        <p:txBody>
          <a:bodyPr wrap="square" rtlCol="0">
            <a:spAutoFit/>
          </a:bodyPr>
          <a:lstStyle/>
          <a:p>
            <a:pPr algn="ctr"/>
            <a:r>
              <a:rPr lang="es-MX" sz="900" b="1" dirty="0" smtClean="0">
                <a:solidFill>
                  <a:srgbClr val="C00000"/>
                </a:solidFill>
              </a:rPr>
              <a:t>Insulina</a:t>
            </a:r>
            <a:endParaRPr lang="es-MX" sz="900" b="1" dirty="0">
              <a:solidFill>
                <a:srgbClr val="C00000"/>
              </a:solidFill>
            </a:endParaRPr>
          </a:p>
        </p:txBody>
      </p:sp>
      <p:sp>
        <p:nvSpPr>
          <p:cNvPr id="70" name="69 CuadroTexto"/>
          <p:cNvSpPr txBox="1"/>
          <p:nvPr/>
        </p:nvSpPr>
        <p:spPr>
          <a:xfrm>
            <a:off x="2258294" y="5353627"/>
            <a:ext cx="640759" cy="230832"/>
          </a:xfrm>
          <a:prstGeom prst="rect">
            <a:avLst/>
          </a:prstGeom>
          <a:noFill/>
        </p:spPr>
        <p:txBody>
          <a:bodyPr wrap="square" rtlCol="0">
            <a:spAutoFit/>
          </a:bodyPr>
          <a:lstStyle/>
          <a:p>
            <a:pPr algn="ctr"/>
            <a:r>
              <a:rPr lang="es-MX" sz="900" b="1" dirty="0" smtClean="0">
                <a:solidFill>
                  <a:srgbClr val="C00000"/>
                </a:solidFill>
              </a:rPr>
              <a:t>Reposo</a:t>
            </a:r>
            <a:endParaRPr lang="es-MX" sz="900" b="1" dirty="0">
              <a:solidFill>
                <a:srgbClr val="C00000"/>
              </a:solidFill>
            </a:endParaRPr>
          </a:p>
        </p:txBody>
      </p:sp>
      <p:sp>
        <p:nvSpPr>
          <p:cNvPr id="73" name="72 CuadroTexto"/>
          <p:cNvSpPr txBox="1"/>
          <p:nvPr/>
        </p:nvSpPr>
        <p:spPr>
          <a:xfrm>
            <a:off x="9705561" y="1855237"/>
            <a:ext cx="1689769" cy="276999"/>
          </a:xfrm>
          <a:prstGeom prst="rect">
            <a:avLst/>
          </a:prstGeom>
          <a:noFill/>
        </p:spPr>
        <p:txBody>
          <a:bodyPr wrap="square" rtlCol="0">
            <a:spAutoFit/>
          </a:bodyPr>
          <a:lstStyle/>
          <a:p>
            <a:r>
              <a:rPr lang="es-MX" sz="1200" b="1" dirty="0" smtClean="0">
                <a:solidFill>
                  <a:schemeClr val="accent1">
                    <a:lumMod val="50000"/>
                  </a:schemeClr>
                </a:solidFill>
              </a:rPr>
              <a:t>Incremento de lipolisis</a:t>
            </a:r>
          </a:p>
        </p:txBody>
      </p:sp>
      <p:sp>
        <p:nvSpPr>
          <p:cNvPr id="74" name="73 CuadroTexto"/>
          <p:cNvSpPr txBox="1"/>
          <p:nvPr/>
        </p:nvSpPr>
        <p:spPr>
          <a:xfrm>
            <a:off x="9725275" y="1362642"/>
            <a:ext cx="591878" cy="306467"/>
          </a:xfrm>
          <a:prstGeom prst="round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none" rtlCol="0">
            <a:spAutoFit/>
          </a:bodyPr>
          <a:lstStyle/>
          <a:p>
            <a:pPr algn="ctr"/>
            <a:r>
              <a:rPr lang="es-MX" sz="1200" b="1" dirty="0" err="1" smtClean="0">
                <a:solidFill>
                  <a:schemeClr val="bg1"/>
                </a:solidFill>
              </a:rPr>
              <a:t>TZD´s</a:t>
            </a:r>
            <a:endParaRPr lang="es-MX" sz="1200" b="1" dirty="0" smtClean="0">
              <a:solidFill>
                <a:schemeClr val="bg1"/>
              </a:solidFill>
            </a:endParaRPr>
          </a:p>
        </p:txBody>
      </p:sp>
      <p:sp>
        <p:nvSpPr>
          <p:cNvPr id="75" name="74 Arco"/>
          <p:cNvSpPr/>
          <p:nvPr/>
        </p:nvSpPr>
        <p:spPr>
          <a:xfrm rot="21388836" flipH="1">
            <a:off x="6658486" y="1853947"/>
            <a:ext cx="7061371" cy="2808131"/>
          </a:xfrm>
          <a:prstGeom prst="arc">
            <a:avLst>
              <a:gd name="adj1" fmla="val 18950876"/>
              <a:gd name="adj2" fmla="val 21176104"/>
            </a:avLst>
          </a:prstGeom>
          <a:ln w="1905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6" name="75 CuadroTexto"/>
          <p:cNvSpPr txBox="1"/>
          <p:nvPr/>
        </p:nvSpPr>
        <p:spPr>
          <a:xfrm>
            <a:off x="10548751" y="2502893"/>
            <a:ext cx="1434838" cy="646331"/>
          </a:xfrm>
          <a:prstGeom prst="rect">
            <a:avLst/>
          </a:prstGeom>
          <a:noFill/>
        </p:spPr>
        <p:txBody>
          <a:bodyPr wrap="square" rtlCol="0">
            <a:spAutoFit/>
          </a:bodyPr>
          <a:lstStyle/>
          <a:p>
            <a:pPr algn="ctr"/>
            <a:r>
              <a:rPr lang="es-MX" sz="1200" b="1" dirty="0" smtClean="0">
                <a:solidFill>
                  <a:schemeClr val="accent1">
                    <a:lumMod val="50000"/>
                  </a:schemeClr>
                </a:solidFill>
              </a:rPr>
              <a:t>Aumento en la reabsorción de </a:t>
            </a:r>
          </a:p>
          <a:p>
            <a:pPr algn="ctr"/>
            <a:r>
              <a:rPr lang="es-MX" sz="1200" b="1" dirty="0" smtClean="0">
                <a:solidFill>
                  <a:schemeClr val="accent1">
                    <a:lumMod val="50000"/>
                  </a:schemeClr>
                </a:solidFill>
              </a:rPr>
              <a:t>glucosa</a:t>
            </a:r>
          </a:p>
        </p:txBody>
      </p:sp>
      <p:sp>
        <p:nvSpPr>
          <p:cNvPr id="77" name="76 CuadroTexto"/>
          <p:cNvSpPr txBox="1"/>
          <p:nvPr/>
        </p:nvSpPr>
        <p:spPr>
          <a:xfrm>
            <a:off x="10761922" y="3149517"/>
            <a:ext cx="992592" cy="306467"/>
          </a:xfrm>
          <a:prstGeom prst="round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s-MX" sz="1200" b="1" dirty="0">
                <a:solidFill>
                  <a:schemeClr val="bg1"/>
                </a:solidFill>
              </a:rPr>
              <a:t>i</a:t>
            </a:r>
            <a:r>
              <a:rPr lang="es-MX" sz="1200" b="1" dirty="0" smtClean="0">
                <a:solidFill>
                  <a:schemeClr val="bg1"/>
                </a:solidFill>
              </a:rPr>
              <a:t> SGLT-2</a:t>
            </a:r>
          </a:p>
        </p:txBody>
      </p:sp>
      <p:sp>
        <p:nvSpPr>
          <p:cNvPr id="78" name="77 Arco"/>
          <p:cNvSpPr/>
          <p:nvPr/>
        </p:nvSpPr>
        <p:spPr>
          <a:xfrm rot="17937378" flipH="1" flipV="1">
            <a:off x="6309154" y="14712"/>
            <a:ext cx="3622710" cy="4805891"/>
          </a:xfrm>
          <a:prstGeom prst="arc">
            <a:avLst>
              <a:gd name="adj1" fmla="val 18211300"/>
              <a:gd name="adj2" fmla="val 558920"/>
            </a:avLst>
          </a:prstGeom>
          <a:ln w="1905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2405681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4776</TotalTime>
  <Words>1400</Words>
  <Application>Microsoft Office PowerPoint</Application>
  <PresentationFormat>Panorámica</PresentationFormat>
  <Paragraphs>172</Paragraphs>
  <Slides>11</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ＭＳ Ｐゴシック</vt:lpstr>
      <vt:lpstr>Arial</vt:lpstr>
      <vt:lpstr>Calibri</vt:lpstr>
      <vt:lpstr>Calibri Light</vt:lpstr>
      <vt:lpstr>Century Gothic</vt:lpstr>
      <vt:lpstr>Verdana</vt:lpstr>
      <vt:lpstr>Tema de Office</vt:lpstr>
      <vt:lpstr>Avances en la fisiopatología de la diabetes tipo 2</vt:lpstr>
      <vt:lpstr>Presentación de PowerPoint</vt:lpstr>
      <vt:lpstr>Factores etiológicos responsables de la falla progresiva de la célula beta en T2D</vt:lpstr>
      <vt:lpstr>Resistencia a la insulina en tejido  adiposo y lipotoxicidad</vt:lpstr>
      <vt:lpstr>Especies bacterianas asociadas y/o predictoras de DT2</vt:lpstr>
      <vt:lpstr>Metabolómica </vt:lpstr>
      <vt:lpstr>Metabolitos y riesgo de DT2</vt:lpstr>
      <vt:lpstr>Loci asociados a DT2</vt:lpstr>
      <vt:lpstr>Presentación de PowerPoint</vt:lpstr>
      <vt:lpstr>Conclusiones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 YAXMEHEN BELLO CHAVOLLA</dc:creator>
  <cp:lastModifiedBy>Paloma Almeda-Valdés</cp:lastModifiedBy>
  <cp:revision>19</cp:revision>
  <dcterms:created xsi:type="dcterms:W3CDTF">2019-03-12T18:10:03Z</dcterms:created>
  <dcterms:modified xsi:type="dcterms:W3CDTF">2019-09-22T17:29:51Z</dcterms:modified>
</cp:coreProperties>
</file>