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65" r:id="rId4"/>
    <p:sldId id="259" r:id="rId5"/>
    <p:sldId id="257" r:id="rId6"/>
    <p:sldId id="258" r:id="rId7"/>
    <p:sldId id="266" r:id="rId8"/>
    <p:sldId id="261" r:id="rId9"/>
    <p:sldId id="263" r:id="rId10"/>
    <p:sldId id="264" r:id="rId11"/>
    <p:sldId id="268" r:id="rId12"/>
    <p:sldId id="269" r:id="rId13"/>
    <p:sldId id="260" r:id="rId1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4643"/>
  </p:normalViewPr>
  <p:slideViewPr>
    <p:cSldViewPr snapToGrid="0" snapToObjects="1" showGuides="1">
      <p:cViewPr>
        <p:scale>
          <a:sx n="94" d="100"/>
          <a:sy n="94" d="100"/>
        </p:scale>
        <p:origin x="-264" y="-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C4D2A-C1B6-434C-86F3-0B18EC7B4BD0}" type="datetimeFigureOut">
              <a:rPr lang="es-ES" smtClean="0"/>
              <a:t>25/09/19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094C2-9AB6-9345-95AF-B4924D230FF9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02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B38874-5C99-D445-BA15-E0470B35B7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1C55D2E-73C5-FD42-A44D-E90CC7E58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B6B7A4E-78F2-BF44-B52B-01AF20180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2465AAB-7E1F-1F40-BCA9-029147EFF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233BE5-6F22-B44D-82AC-888BE8C3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688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D3B7AE3-0E56-6B44-84DE-9D1BEFBD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892E36D1-29B9-E443-873E-9F8B713CB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33D50F7-9E7F-054C-A5E3-EEC47983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9A142FF-E1CF-DE4C-B9E1-84223EA4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A46143D-90D8-2C4F-8426-F1CCB65B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725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028AA43E-7F07-DD47-81F6-6C155272A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B8E8114-D800-6A47-BF6A-491A62FC69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41665F0-DE30-E046-A90D-268646D96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4D00879-256E-4E45-8F97-ED5F9D47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630B2F8-313C-2848-966D-EB5327835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16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4084619-5A53-964E-9079-78464276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E6D6670-6D23-D147-8CA8-CB0A4648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3AEEA30-2036-024F-8BF6-DC9E4EEF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1C603D4-F337-BA41-88D2-A817A81B9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608BAAB-DBDC-E84E-946C-DB4E0E7C5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11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B4D1581-CBF3-4D44-94D8-974F563C4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A3C440D-0066-CC45-A60D-7DF4790D54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C3A722-A117-3141-88F1-AE34E4EB8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451CC67-8B63-9446-913D-DE2E4DAAB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758A0E7-B1E3-D44D-BA20-4A4C3AC3F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9803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9BE065B-E9DF-9C4A-893D-D56923B0A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44FDF7D-D04D-4242-830C-3372AC9FB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D6B86782-44FE-2941-BAB5-ACF410759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9865E0F-53B4-E241-8C10-549254E0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A209C34-985B-0244-BEDD-25BE6114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6702090-3AA9-EF47-AE1F-9E69023AA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54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25726B-3E8C-244A-8373-2F23885B8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0A7C81-5703-4E48-AD4A-720B4A8FC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8F1704E-FCAF-984D-B68B-FBA420BB2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0D205AE-1EA2-CC47-BF01-D9A7375AF9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7DCC3B30-7756-6D4C-A444-02B6F52E5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939C5886-0055-C948-B19F-7FAD35E5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0370FCAF-F1F7-104A-A1F8-BF78A5713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1AE36D00-169F-9942-8420-54C609B0D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71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02BE55-E4C1-AE4B-8B74-A21EB67E7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D52FA92-8F47-C648-A1E5-6979B969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DB54C6C8-6B23-7244-8F30-CCEAFB8D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D55C6B1-2AF4-5B49-B4E8-1E0B72D9D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3461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396216B-33B1-084F-AE35-B8A5DEF36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0E9923E1-06D2-834C-8BD6-88F9BD29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F781E2BF-1138-D94A-8F84-23111D284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929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24EDE0-D139-BE43-9074-21CB78E1F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1E40BC4-F435-9249-8EE7-D018D4DD0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3D4DCE1-3F63-6D43-B9A1-E1246AD8DA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4CECD8D-2B97-3B48-967C-28FC6CB42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D540685-B535-EE4A-A9CA-A97273F9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AA0485-8623-F742-A445-3E08FBF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747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E5089B9-9B56-BE4A-B459-BBA24F0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79AC215-05F8-CE45-B68E-9E73C2F67D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0DFF54E9-A9BC-D24D-810D-32B46A544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4770F55-8305-E944-AB26-A15422E5C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C1C95537-8727-9542-A2E6-D93C93CCF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3F69191-A67F-9E4D-B401-812D86254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4881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A00DF7F-BD66-9A4E-BD1D-1EC6CF362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5AA82E7-0C8E-6A48-A91A-69F6174FC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C540FD8-D961-6847-9598-C32A63576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E1DEC-8595-1C4B-B50B-B7FD66EAD694}" type="datetimeFigureOut">
              <a:rPr lang="es-MX" smtClean="0"/>
              <a:t>25/09/19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B864473-AB80-6848-8732-3276BF162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163A5C5-8972-C64A-8BCC-2B9D3E56B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56EF6-08C6-434E-8097-497512271643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233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05216DD-9FA9-D14C-9686-648704CC5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27584"/>
            <a:ext cx="9144000" cy="2387600"/>
          </a:xfrm>
        </p:spPr>
        <p:txBody>
          <a:bodyPr>
            <a:noAutofit/>
          </a:bodyPr>
          <a:lstStyle/>
          <a:p>
            <a:r>
              <a:rPr lang="es-MX" sz="34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>Avance en el estudio de la genética de las enfermedades metabólicas</a:t>
            </a:r>
            <a:r>
              <a:rPr lang="es-MX" sz="3200" b="1" dirty="0" smtClean="0">
                <a:solidFill>
                  <a:schemeClr val="accent1"/>
                </a:solidFill>
                <a:latin typeface="Comic Sans MS"/>
                <a:cs typeface="Comic Sans MS"/>
              </a:rPr>
              <a:t/>
            </a:r>
            <a:br>
              <a:rPr lang="es-MX" sz="3200" b="1" dirty="0" smtClean="0">
                <a:solidFill>
                  <a:schemeClr val="accent1"/>
                </a:solidFill>
                <a:latin typeface="Comic Sans MS"/>
                <a:cs typeface="Comic Sans MS"/>
              </a:rPr>
            </a:br>
            <a:r>
              <a:rPr lang="es-MX" sz="3200" dirty="0" smtClean="0">
                <a:latin typeface="Comic Sans MS"/>
                <a:cs typeface="Comic Sans MS"/>
              </a:rPr>
              <a:t/>
            </a:r>
            <a:br>
              <a:rPr lang="es-MX" sz="3200" dirty="0" smtClean="0">
                <a:latin typeface="Comic Sans MS"/>
                <a:cs typeface="Comic Sans MS"/>
              </a:rPr>
            </a:br>
            <a:r>
              <a:rPr lang="es-MX" sz="3000" dirty="0" smtClean="0">
                <a:latin typeface="Comic Sans MS"/>
                <a:cs typeface="Comic Sans MS"/>
              </a:rPr>
              <a:t>Dra. Ma. Teresa Tusié Luna</a:t>
            </a:r>
            <a:br>
              <a:rPr lang="es-MX" sz="3000" dirty="0" smtClean="0">
                <a:latin typeface="Comic Sans MS"/>
                <a:cs typeface="Comic Sans MS"/>
              </a:rPr>
            </a:br>
            <a:r>
              <a:rPr lang="es-MX" sz="3000" dirty="0" smtClean="0">
                <a:latin typeface="Comic Sans MS"/>
                <a:cs typeface="Comic Sans MS"/>
              </a:rPr>
              <a:t>IIB-UNAM/INCMNSZ</a:t>
            </a:r>
            <a:br>
              <a:rPr lang="es-MX" sz="3000" dirty="0" smtClean="0">
                <a:latin typeface="Comic Sans MS"/>
                <a:cs typeface="Comic Sans MS"/>
              </a:rPr>
            </a:br>
            <a:r>
              <a:rPr lang="es-MX" sz="3200" dirty="0">
                <a:latin typeface="Comic Sans MS"/>
                <a:cs typeface="Comic Sans MS"/>
              </a:rPr>
              <a:t/>
            </a:r>
            <a:br>
              <a:rPr lang="es-MX" sz="3200" dirty="0">
                <a:latin typeface="Comic Sans MS"/>
                <a:cs typeface="Comic Sans MS"/>
              </a:rPr>
            </a:br>
            <a:r>
              <a:rPr lang="es-MX" sz="3000" i="1" dirty="0" smtClean="0">
                <a:latin typeface="Comic Sans MS"/>
                <a:cs typeface="Comic Sans MS"/>
              </a:rPr>
              <a:t>Simposio</a:t>
            </a:r>
            <a:br>
              <a:rPr lang="es-MX" sz="3000" i="1" dirty="0" smtClean="0">
                <a:latin typeface="Comic Sans MS"/>
                <a:cs typeface="Comic Sans MS"/>
              </a:rPr>
            </a:br>
            <a:r>
              <a:rPr lang="es-MX" sz="3000" i="1" dirty="0" smtClean="0">
                <a:latin typeface="Comic Sans MS"/>
                <a:cs typeface="Comic Sans MS"/>
              </a:rPr>
              <a:t>Avance en el Estudio de las Enfermedades Metabólicas: un enfoque multidisciplinario</a:t>
            </a:r>
            <a:br>
              <a:rPr lang="es-MX" sz="3000" i="1" dirty="0" smtClean="0">
                <a:latin typeface="Comic Sans MS"/>
                <a:cs typeface="Comic Sans MS"/>
              </a:rPr>
            </a:br>
            <a:r>
              <a:rPr lang="es-MX" sz="3200" i="1" dirty="0">
                <a:latin typeface="Comic Sans MS"/>
                <a:cs typeface="Comic Sans MS"/>
              </a:rPr>
              <a:t/>
            </a:r>
            <a:br>
              <a:rPr lang="es-MX" sz="3200" i="1" dirty="0">
                <a:latin typeface="Comic Sans MS"/>
                <a:cs typeface="Comic Sans MS"/>
              </a:rPr>
            </a:br>
            <a:r>
              <a:rPr lang="es-MX" sz="3000" dirty="0" smtClean="0">
                <a:latin typeface="Comic Sans MS"/>
                <a:cs typeface="Comic Sans MS"/>
              </a:rPr>
              <a:t>25 de Septiembre 2019</a:t>
            </a:r>
            <a:br>
              <a:rPr lang="es-MX" sz="3000" dirty="0" smtClean="0">
                <a:latin typeface="Comic Sans MS"/>
                <a:cs typeface="Comic Sans MS"/>
              </a:rPr>
            </a:br>
            <a:r>
              <a:rPr lang="es-MX" sz="3000" i="1" dirty="0" smtClean="0">
                <a:latin typeface="Comic Sans MS"/>
                <a:cs typeface="Comic Sans MS"/>
              </a:rPr>
              <a:t>Academia Nacional de Medicina</a:t>
            </a:r>
            <a:endParaRPr lang="es-MX" sz="3000" i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6764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A24812A-B96F-6F42-A843-D53D40DA1328}"/>
              </a:ext>
            </a:extLst>
          </p:cNvPr>
          <p:cNvSpPr txBox="1">
            <a:spLocks/>
          </p:cNvSpPr>
          <p:nvPr/>
        </p:nvSpPr>
        <p:spPr>
          <a:xfrm>
            <a:off x="838200" y="293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rgbClr val="4472C4"/>
                </a:solidFill>
                <a:latin typeface="Comic Sans MS"/>
                <a:cs typeface="Comic Sans MS"/>
              </a:rPr>
              <a:t>Procesos biológicos con mayor influencia: </a:t>
            </a:r>
            <a:r>
              <a:rPr lang="es-MX" sz="3200" b="1" dirty="0">
                <a:solidFill>
                  <a:srgbClr val="4472C4"/>
                </a:solidFill>
                <a:latin typeface="Comic Sans MS"/>
                <a:cs typeface="Comic Sans MS"/>
              </a:rPr>
              <a:t>digestión y </a:t>
            </a:r>
            <a:r>
              <a:rPr lang="es-MX" sz="3200" b="1" dirty="0" smtClean="0">
                <a:solidFill>
                  <a:srgbClr val="4472C4"/>
                </a:solidFill>
                <a:latin typeface="Comic Sans MS"/>
                <a:cs typeface="Comic Sans MS"/>
              </a:rPr>
              <a:t>transporte</a:t>
            </a:r>
            <a:r>
              <a:rPr lang="es-MX" sz="3200" b="1" dirty="0" smtClean="0">
                <a:solidFill>
                  <a:srgbClr val="4472C4"/>
                </a:solidFill>
                <a:latin typeface="Comic Sans MS"/>
                <a:cs typeface="Comic Sans MS"/>
              </a:rPr>
              <a:t> </a:t>
            </a:r>
            <a:r>
              <a:rPr lang="es-MX" sz="3200" b="1" dirty="0">
                <a:solidFill>
                  <a:srgbClr val="4472C4"/>
                </a:solidFill>
                <a:latin typeface="Comic Sans MS"/>
                <a:cs typeface="Comic Sans MS"/>
              </a:rPr>
              <a:t>de grasas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BF6BBC81-C0CA-3440-B695-D954B4A028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963" y="1587209"/>
            <a:ext cx="5315557" cy="42074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D9F9F579-A63F-0A4C-BBF8-4ABAD7FCEF2C}"/>
              </a:ext>
            </a:extLst>
          </p:cNvPr>
          <p:cNvSpPr/>
          <p:nvPr/>
        </p:nvSpPr>
        <p:spPr>
          <a:xfrm>
            <a:off x="1118259" y="5864828"/>
            <a:ext cx="99554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  <a:ea typeface="Times New Roman" panose="02020603050405020304" pitchFamily="18" charset="0"/>
              </a:rPr>
              <a:t>*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Rojo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: genes con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varianza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explicada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&gt;2%; Amarillo: genes con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varianza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explicada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1-2</a:t>
            </a:r>
            <a:r>
              <a:rPr lang="en-US" sz="1400" dirty="0" smtClean="0">
                <a:latin typeface="+mj-lt"/>
                <a:ea typeface="Times New Roman" panose="02020603050405020304" pitchFamily="18" charset="0"/>
              </a:rPr>
              <a:t>%; 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Blanco: genes no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analizados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.</a:t>
            </a:r>
            <a:endParaRPr lang="es-MX" sz="1400" dirty="0">
              <a:latin typeface="+mj-lt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4434" y="1462191"/>
            <a:ext cx="11495617" cy="0"/>
          </a:xfrm>
          <a:prstGeom prst="line">
            <a:avLst/>
          </a:prstGeom>
          <a:noFill/>
          <a:ln w="38100" cap="sq" cmpd="dbl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80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3"/>
          <p:cNvSpPr txBox="1">
            <a:spLocks noChangeArrowheads="1"/>
          </p:cNvSpPr>
          <p:nvPr/>
        </p:nvSpPr>
        <p:spPr bwMode="auto">
          <a:xfrm>
            <a:off x="406400" y="1412875"/>
            <a:ext cx="11379200" cy="600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latin typeface="Gill Sans" charset="0"/>
                <a:cs typeface="Gill Sans" charset="0"/>
              </a:rPr>
              <a:t> </a:t>
            </a:r>
          </a:p>
          <a:p>
            <a:pPr eaLnBrk="1" hangingPunct="1"/>
            <a:r>
              <a:rPr lang="en-US" sz="2200" i="0" dirty="0" err="1" smtClean="0">
                <a:latin typeface="Helvetica" charset="0"/>
                <a:cs typeface="Helvetica" charset="0"/>
              </a:rPr>
              <a:t>Entendemos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parcialmente</a:t>
            </a:r>
            <a:r>
              <a:rPr lang="en-US" sz="2200" i="0" dirty="0" smtClean="0">
                <a:latin typeface="Helvetica" charset="0"/>
                <a:cs typeface="Helvetica" charset="0"/>
              </a:rPr>
              <a:t> el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componente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gen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ético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relacionado</a:t>
            </a:r>
            <a:r>
              <a:rPr lang="en-US" sz="2200" i="0" dirty="0" smtClean="0">
                <a:latin typeface="Helvetica" charset="0"/>
                <a:cs typeface="Helvetica" charset="0"/>
              </a:rPr>
              <a:t> al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desarrollo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dislipidemias</a:t>
            </a:r>
            <a:r>
              <a:rPr lang="en-US" sz="2200" i="0" dirty="0">
                <a:latin typeface="Helvetica" charset="0"/>
                <a:cs typeface="Helvetica" charset="0"/>
              </a:rPr>
              <a:t> </a:t>
            </a:r>
            <a:r>
              <a:rPr lang="en-US" sz="2200" i="0" dirty="0" smtClean="0">
                <a:latin typeface="Helvetica" charset="0"/>
                <a:cs typeface="Helvetica" charset="0"/>
              </a:rPr>
              <a:t>(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principalmente</a:t>
            </a:r>
            <a:r>
              <a:rPr lang="en-US" sz="2200" i="0" dirty="0" smtClean="0">
                <a:latin typeface="Helvetica" charset="0"/>
                <a:cs typeface="Helvetica" charset="0"/>
              </a:rPr>
              <a:t> el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compartido</a:t>
            </a:r>
            <a:r>
              <a:rPr lang="en-US" sz="2200" i="0" dirty="0" smtClean="0">
                <a:latin typeface="Helvetica" charset="0"/>
                <a:cs typeface="Helvetica" charset="0"/>
              </a:rPr>
              <a:t> entre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distintas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poblaciones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humanas</a:t>
            </a:r>
            <a:r>
              <a:rPr lang="en-US" sz="2200" i="0" dirty="0" smtClean="0">
                <a:latin typeface="Helvetica" charset="0"/>
                <a:cs typeface="Helvetica" charset="0"/>
              </a:rPr>
              <a:t>),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así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como</a:t>
            </a:r>
            <a:r>
              <a:rPr lang="en-US" sz="2200" i="0" dirty="0" smtClean="0">
                <a:latin typeface="Helvetica" charset="0"/>
                <a:cs typeface="Helvetica" charset="0"/>
              </a:rPr>
              <a:t> la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participación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algunos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estos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dirty="0" smtClean="0">
                <a:latin typeface="Helvetica" charset="0"/>
                <a:cs typeface="Helvetica" charset="0"/>
              </a:rPr>
              <a:t>loci</a:t>
            </a:r>
            <a:r>
              <a:rPr lang="en-US" sz="2200" i="0" dirty="0" smtClean="0">
                <a:latin typeface="Helvetica" charset="0"/>
                <a:cs typeface="Helvetica" charset="0"/>
              </a:rPr>
              <a:t> en el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desarrollo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otros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desódenes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metabólicos</a:t>
            </a:r>
            <a:r>
              <a:rPr lang="en-US" sz="2200" i="0" dirty="0" smtClean="0">
                <a:latin typeface="Helvetica" charset="0"/>
                <a:cs typeface="Helvetica" charset="0"/>
              </a:rPr>
              <a:t> (</a:t>
            </a:r>
            <a:r>
              <a:rPr lang="en-US" sz="2200" dirty="0" smtClean="0">
                <a:latin typeface="Helvetica" charset="0"/>
                <a:cs typeface="Helvetica" charset="0"/>
              </a:rPr>
              <a:t>e.g</a:t>
            </a:r>
            <a:r>
              <a:rPr lang="en-US" sz="2200" i="0" dirty="0" smtClean="0">
                <a:latin typeface="Helvetica" charset="0"/>
                <a:cs typeface="Helvetica" charset="0"/>
              </a:rPr>
              <a:t>.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enfermedad</a:t>
            </a:r>
            <a:r>
              <a:rPr lang="en-US" sz="2200" i="0" dirty="0" smtClean="0">
                <a:latin typeface="Helvetica" charset="0"/>
                <a:cs typeface="Helvetica" charset="0"/>
              </a:rPr>
              <a:t> cardiovascular, DT2).</a:t>
            </a:r>
          </a:p>
          <a:p>
            <a:pPr eaLnBrk="1" hangingPunct="1"/>
            <a:endParaRPr lang="en-US" sz="2200" i="0" dirty="0">
              <a:latin typeface="Helvetica" charset="0"/>
              <a:cs typeface="Helvetica" charset="0"/>
            </a:endParaRPr>
          </a:p>
          <a:p>
            <a:pPr eaLnBrk="1" hangingPunct="1"/>
            <a:r>
              <a:rPr lang="en-US" sz="2200" i="0" dirty="0" smtClean="0">
                <a:latin typeface="Helvetica" charset="0"/>
                <a:cs typeface="Helvetica" charset="0"/>
              </a:rPr>
              <a:t>La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identificación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variantes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baja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frecuencia</a:t>
            </a:r>
            <a:r>
              <a:rPr lang="en-US" sz="2200" i="0" dirty="0" smtClean="0">
                <a:latin typeface="Helvetica" charset="0"/>
                <a:cs typeface="Helvetica" charset="0"/>
              </a:rPr>
              <a:t> o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bien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exclusivas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distintas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poblaciones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humanas</a:t>
            </a:r>
            <a:r>
              <a:rPr lang="en-US" sz="2200" i="0" dirty="0" smtClean="0">
                <a:latin typeface="Helvetica" charset="0"/>
                <a:cs typeface="Helvetica" charset="0"/>
              </a:rPr>
              <a:t>,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requerirá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estudios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secuenciación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nueva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generación</a:t>
            </a:r>
            <a:r>
              <a:rPr lang="en-US" sz="2200" i="0" dirty="0" smtClean="0">
                <a:latin typeface="Helvetica" charset="0"/>
                <a:cs typeface="Helvetica" charset="0"/>
              </a:rPr>
              <a:t> o NSG (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secuenciación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exomas</a:t>
            </a:r>
            <a:r>
              <a:rPr lang="en-US" sz="2200" i="0" dirty="0" smtClean="0">
                <a:latin typeface="Helvetica" charset="0"/>
                <a:cs typeface="Helvetica" charset="0"/>
              </a:rPr>
              <a:t> o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genomas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completos</a:t>
            </a:r>
            <a:r>
              <a:rPr lang="en-US" sz="2200" i="0" dirty="0" smtClean="0">
                <a:latin typeface="Helvetica" charset="0"/>
                <a:cs typeface="Helvetica" charset="0"/>
              </a:rPr>
              <a:t>) en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decenas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miles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individuos</a:t>
            </a:r>
            <a:r>
              <a:rPr lang="en-US" sz="2200" i="0" dirty="0" smtClean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endParaRPr lang="en-US" sz="2200" i="0" dirty="0">
              <a:latin typeface="Helvetica" charset="0"/>
              <a:cs typeface="Helvetica" charset="0"/>
            </a:endParaRPr>
          </a:p>
          <a:p>
            <a:pPr eaLnBrk="1" hangingPunct="1"/>
            <a:r>
              <a:rPr lang="en-US" sz="2200" i="0" dirty="0" err="1" smtClean="0">
                <a:latin typeface="Helvetica" charset="0"/>
                <a:cs typeface="Helvetica" charset="0"/>
              </a:rPr>
              <a:t>Una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fracción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importante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la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variabilidad</a:t>
            </a:r>
            <a:r>
              <a:rPr lang="en-US" sz="2200" i="0" dirty="0" smtClean="0">
                <a:latin typeface="Helvetica" charset="0"/>
                <a:cs typeface="Helvetica" charset="0"/>
              </a:rPr>
              <a:t> en los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niveles</a:t>
            </a:r>
            <a:r>
              <a:rPr lang="en-US" sz="2200" i="0" dirty="0" smtClean="0">
                <a:latin typeface="Helvetica" charset="0"/>
                <a:cs typeface="Helvetica" charset="0"/>
              </a:rPr>
              <a:t> de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lípidos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puede</a:t>
            </a:r>
            <a:r>
              <a:rPr lang="en-US" sz="2200" i="0" dirty="0" smtClean="0">
                <a:latin typeface="Helvetica" charset="0"/>
                <a:cs typeface="Helvetica" charset="0"/>
              </a:rPr>
              <a:t>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corresponder</a:t>
            </a:r>
            <a:r>
              <a:rPr lang="en-US" sz="2200" i="0" dirty="0" smtClean="0">
                <a:latin typeface="Helvetica" charset="0"/>
                <a:cs typeface="Helvetica" charset="0"/>
              </a:rPr>
              <a:t> a 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interacciones</a:t>
            </a:r>
            <a:r>
              <a:rPr lang="en-US" sz="2200" i="0" dirty="0" smtClean="0">
                <a:latin typeface="Helvetica" charset="0"/>
                <a:cs typeface="Helvetica" charset="0"/>
              </a:rPr>
              <a:t> gen-gen y gen-</a:t>
            </a:r>
            <a:r>
              <a:rPr lang="en-US" sz="2200" i="0" dirty="0" err="1" smtClean="0">
                <a:latin typeface="Helvetica" charset="0"/>
                <a:cs typeface="Helvetica" charset="0"/>
              </a:rPr>
              <a:t>ambiente</a:t>
            </a:r>
            <a:r>
              <a:rPr lang="en-US" sz="2200" i="0" dirty="0" smtClean="0">
                <a:latin typeface="Helvetica" charset="0"/>
                <a:cs typeface="Helvetica" charset="0"/>
              </a:rPr>
              <a:t>.</a:t>
            </a:r>
          </a:p>
          <a:p>
            <a:pPr eaLnBrk="1" hangingPunct="1"/>
            <a:endParaRPr lang="en-US" sz="2400" i="0" dirty="0">
              <a:latin typeface="Helvetica" charset="0"/>
              <a:cs typeface="Helvetica" charset="0"/>
            </a:endParaRPr>
          </a:p>
          <a:p>
            <a:pPr eaLnBrk="1" hangingPunct="1"/>
            <a:endParaRPr lang="en-US" sz="2400" i="0" dirty="0">
              <a:latin typeface="Helvetica" charset="0"/>
              <a:cs typeface="Helvetica" charset="0"/>
            </a:endParaRPr>
          </a:p>
          <a:p>
            <a:pPr eaLnBrk="1" hangingPunct="1"/>
            <a:endParaRPr lang="en-US" sz="2400" i="0" dirty="0">
              <a:latin typeface="Helvetica" charset="0"/>
              <a:cs typeface="Helvetica" charset="0"/>
            </a:endParaRPr>
          </a:p>
          <a:p>
            <a:pPr eaLnBrk="1" hangingPunct="1"/>
            <a:endParaRPr lang="en-US" sz="2400" i="0" dirty="0">
              <a:latin typeface="Helvetica" charset="0"/>
              <a:cs typeface="Helvetica" charset="0"/>
            </a:endParaRPr>
          </a:p>
        </p:txBody>
      </p:sp>
      <p:sp>
        <p:nvSpPr>
          <p:cNvPr id="32770" name="Title 2"/>
          <p:cNvSpPr>
            <a:spLocks noGrp="1"/>
          </p:cNvSpPr>
          <p:nvPr>
            <p:ph type="title"/>
          </p:nvPr>
        </p:nvSpPr>
        <p:spPr>
          <a:xfrm>
            <a:off x="812800" y="977901"/>
            <a:ext cx="10363200" cy="722313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accent1"/>
                </a:solidFill>
                <a:latin typeface="Comic Sans MS" charset="0"/>
                <a:ea typeface="ＭＳ Ｐゴシック" charset="0"/>
                <a:cs typeface="Comic Sans MS" charset="0"/>
              </a:rPr>
              <a:t>Conclusiones</a:t>
            </a:r>
            <a:br>
              <a:rPr lang="en-US" sz="3200">
                <a:solidFill>
                  <a:schemeClr val="accent1"/>
                </a:solidFill>
                <a:latin typeface="Comic Sans MS" charset="0"/>
                <a:ea typeface="ＭＳ Ｐゴシック" charset="0"/>
                <a:cs typeface="Comic Sans MS" charset="0"/>
              </a:rPr>
            </a:br>
            <a:r>
              <a:rPr lang="en-US" sz="3200" i="1">
                <a:solidFill>
                  <a:schemeClr val="accent1"/>
                </a:solidFill>
                <a:latin typeface="Comic Sans MS" charset="0"/>
                <a:ea typeface="ＭＳ Ｐゴシック" charset="0"/>
                <a:cs typeface="Comic Sans MS" charset="0"/>
              </a:rPr>
              <a:t/>
            </a:r>
            <a:br>
              <a:rPr lang="en-US" sz="3200" i="1">
                <a:solidFill>
                  <a:schemeClr val="accent1"/>
                </a:solidFill>
                <a:latin typeface="Comic Sans MS" charset="0"/>
                <a:ea typeface="ＭＳ Ｐゴシック" charset="0"/>
                <a:cs typeface="Comic Sans MS" charset="0"/>
              </a:rPr>
            </a:br>
            <a:endParaRPr lang="en-US" sz="3200" i="1">
              <a:solidFill>
                <a:schemeClr val="accent1"/>
              </a:solidFill>
              <a:latin typeface="Comic Sans MS" charset="0"/>
              <a:ea typeface="ＭＳ Ｐゴシック" charset="0"/>
              <a:cs typeface="Comic Sans MS" charset="0"/>
            </a:endParaRPr>
          </a:p>
        </p:txBody>
      </p:sp>
      <p:sp>
        <p:nvSpPr>
          <p:cNvPr id="32771" name="Line 4"/>
          <p:cNvSpPr>
            <a:spLocks noChangeShapeType="1"/>
          </p:cNvSpPr>
          <p:nvPr/>
        </p:nvSpPr>
        <p:spPr bwMode="auto">
          <a:xfrm>
            <a:off x="334434" y="1412875"/>
            <a:ext cx="11495617" cy="0"/>
          </a:xfrm>
          <a:prstGeom prst="line">
            <a:avLst/>
          </a:prstGeom>
          <a:noFill/>
          <a:ln w="38100" cap="sq" cmpd="dbl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932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346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xmlns="" id="{FEA0B7A0-0023-C14B-B844-BD6A0A9A2B2F}"/>
              </a:ext>
            </a:extLst>
          </p:cNvPr>
          <p:cNvSpPr txBox="1">
            <a:spLocks/>
          </p:cNvSpPr>
          <p:nvPr/>
        </p:nvSpPr>
        <p:spPr>
          <a:xfrm>
            <a:off x="838200" y="293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/>
              <a:t>Procesos biológicos mayormente influenciados  (genes con varianza explicada &gt;2%)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00862E9A-B2F3-EB4D-8C7D-7693B681DCB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209" y="2035205"/>
            <a:ext cx="6130645" cy="37005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55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smtClean="0">
                <a:solidFill>
                  <a:schemeClr val="accent1"/>
                </a:solidFill>
                <a:latin typeface="Comic Sans MS"/>
                <a:cs typeface="Comic Sans MS"/>
              </a:rPr>
              <a:t>Estrategias para la identificaci</a:t>
            </a:r>
            <a:r>
              <a:rPr lang="es-ES" sz="3200" dirty="0" smtClean="0">
                <a:solidFill>
                  <a:schemeClr val="accent1"/>
                </a:solidFill>
                <a:latin typeface="Comic Sans MS"/>
                <a:cs typeface="Comic Sans MS"/>
              </a:rPr>
              <a:t>ón del componente genético de enfermedades metabólicas</a:t>
            </a:r>
            <a:endParaRPr lang="es-ES" sz="3200" dirty="0">
              <a:solidFill>
                <a:schemeClr val="accent1"/>
              </a:solidFill>
              <a:latin typeface="Comic Sans MS"/>
              <a:cs typeface="Comic Sans M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961244"/>
            <a:ext cx="5181600" cy="4351338"/>
          </a:xfrm>
        </p:spPr>
        <p:txBody>
          <a:bodyPr/>
          <a:lstStyle/>
          <a:p>
            <a:r>
              <a:rPr lang="es-ES" b="1" dirty="0" smtClean="0"/>
              <a:t>GWAS</a:t>
            </a:r>
          </a:p>
          <a:p>
            <a:endParaRPr lang="es-ES" dirty="0"/>
          </a:p>
          <a:p>
            <a:r>
              <a:rPr lang="es-ES" dirty="0" smtClean="0"/>
              <a:t>An</a:t>
            </a:r>
            <a:r>
              <a:rPr lang="es-ES" dirty="0" smtClean="0"/>
              <a:t>álisis de variantes y </a:t>
            </a:r>
            <a:r>
              <a:rPr lang="es-ES" i="1" dirty="0" err="1" smtClean="0"/>
              <a:t>loci</a:t>
            </a:r>
            <a:r>
              <a:rPr lang="es-ES" i="1" dirty="0" smtClean="0"/>
              <a:t> </a:t>
            </a:r>
            <a:r>
              <a:rPr lang="es-ES" dirty="0" smtClean="0"/>
              <a:t>previamente conocidos (población Europea)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911928"/>
            <a:ext cx="5181600" cy="4351338"/>
          </a:xfrm>
        </p:spPr>
        <p:txBody>
          <a:bodyPr/>
          <a:lstStyle/>
          <a:p>
            <a:r>
              <a:rPr lang="es-ES" b="1" dirty="0" smtClean="0"/>
              <a:t>Secuenciaci</a:t>
            </a:r>
            <a:r>
              <a:rPr lang="es-ES" b="1" dirty="0" smtClean="0"/>
              <a:t>ón de </a:t>
            </a:r>
            <a:r>
              <a:rPr lang="es-ES" b="1" dirty="0" err="1" smtClean="0"/>
              <a:t>Exomas</a:t>
            </a:r>
            <a:endParaRPr lang="es-ES" b="1" dirty="0" smtClean="0"/>
          </a:p>
          <a:p>
            <a:endParaRPr lang="es-ES" dirty="0"/>
          </a:p>
          <a:p>
            <a:r>
              <a:rPr lang="es-ES" dirty="0" smtClean="0"/>
              <a:t>Identificación de cientos de miles de variantes nuevas</a:t>
            </a:r>
          </a:p>
          <a:p>
            <a:r>
              <a:rPr lang="es-ES" dirty="0" smtClean="0"/>
              <a:t>Variantes únicas o con mayor frecuencia en ciertas poblaciones</a:t>
            </a:r>
          </a:p>
          <a:p>
            <a:r>
              <a:rPr lang="es-ES" dirty="0" smtClean="0"/>
              <a:t>Variantes funcionales</a:t>
            </a:r>
            <a:endParaRPr lang="es-ES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4434" y="1622468"/>
            <a:ext cx="11495617" cy="0"/>
          </a:xfrm>
          <a:prstGeom prst="line">
            <a:avLst/>
          </a:prstGeom>
          <a:noFill/>
          <a:ln w="38100" cap="sq" cmpd="dbl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9608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4472C4"/>
                </a:solidFill>
                <a:latin typeface="Comic Sans MS"/>
                <a:cs typeface="Comic Sans MS"/>
              </a:rPr>
              <a:t>ENSA 2000</a:t>
            </a:r>
            <a:endParaRPr lang="es-ES" dirty="0">
              <a:solidFill>
                <a:srgbClr val="4472C4"/>
              </a:solidFill>
              <a:latin typeface="Comic Sans MS"/>
              <a:cs typeface="Comic Sans MS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Muestreo de base poblacional que incluyó individuos de todos los estados de la República con un total de 47,070 domicilios muestreados.</a:t>
            </a:r>
          </a:p>
          <a:p>
            <a:r>
              <a:rPr lang="es-ES" dirty="0"/>
              <a:t>M</a:t>
            </a:r>
            <a:r>
              <a:rPr lang="es-ES" dirty="0" smtClean="0"/>
              <a:t>uestra con representatividad regional, urbana y rural que incluyó las 4 principales zonas del país (Norte, Centro, Sur y Ciudad de México y  Zona Metropolitana).</a:t>
            </a:r>
          </a:p>
          <a:p>
            <a:r>
              <a:rPr lang="es-ES" dirty="0" smtClean="0"/>
              <a:t>Repositorios de Sangre, Suero y DNA, además de cuestionarios estandarizados y determinaciones bioquímicas.</a:t>
            </a:r>
          </a:p>
          <a:p>
            <a:r>
              <a:rPr lang="es-ES" dirty="0" smtClean="0"/>
              <a:t>1665 individuos con muestra en ayuno.</a:t>
            </a:r>
            <a:endParaRPr lang="es-ES" dirty="0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34434" y="1412875"/>
            <a:ext cx="11495617" cy="0"/>
          </a:xfrm>
          <a:prstGeom prst="line">
            <a:avLst/>
          </a:prstGeom>
          <a:noFill/>
          <a:ln w="38100" cap="sq" cmpd="dbl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688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CB93034A-31A4-EE40-85CC-CB94BFEC7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31711"/>
              </p:ext>
            </p:extLst>
          </p:nvPr>
        </p:nvGraphicFramePr>
        <p:xfrm>
          <a:off x="2010888" y="1730627"/>
          <a:ext cx="8170223" cy="469135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3909290">
                  <a:extLst>
                    <a:ext uri="{9D8B030D-6E8A-4147-A177-3AD203B41FA5}">
                      <a16:colId xmlns:a16="http://schemas.microsoft.com/office/drawing/2014/main" xmlns="" val="548940774"/>
                    </a:ext>
                  </a:extLst>
                </a:gridCol>
                <a:gridCol w="1890613">
                  <a:extLst>
                    <a:ext uri="{9D8B030D-6E8A-4147-A177-3AD203B41FA5}">
                      <a16:colId xmlns:a16="http://schemas.microsoft.com/office/drawing/2014/main" xmlns="" val="3296835808"/>
                    </a:ext>
                  </a:extLst>
                </a:gridCol>
                <a:gridCol w="2370320">
                  <a:extLst>
                    <a:ext uri="{9D8B030D-6E8A-4147-A177-3AD203B41FA5}">
                      <a16:colId xmlns:a16="http://schemas.microsoft.com/office/drawing/2014/main" xmlns="" val="3960861175"/>
                    </a:ext>
                  </a:extLst>
                </a:gridCol>
              </a:tblGrid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Variable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j-lt"/>
                        </a:rPr>
                        <a:t>Factor de </a:t>
                      </a:r>
                      <a:r>
                        <a:rPr lang="en-US" sz="1600" dirty="0" err="1" smtClean="0">
                          <a:effectLst/>
                          <a:latin typeface="+mj-lt"/>
                        </a:rPr>
                        <a:t>Expansión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2398333490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N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1,627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1,920,663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3961552881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Age (years)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38.21±14.84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+mj-lt"/>
                        </a:rPr>
                        <a:t>35.21±13.97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3004604739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Sex (% females)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32.49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+mj-lt"/>
                        </a:rPr>
                        <a:t>50.0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1944491037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Systolic blood pressure (mmHg)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+mj-lt"/>
                        </a:rPr>
                        <a:t>120.81±15.71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+mj-lt"/>
                        </a:rPr>
                        <a:t>120.8±14.99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636354818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Diastolic blood pressure (mmHg)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79.51±11.4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+mj-lt"/>
                        </a:rPr>
                        <a:t>79.10±11.36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3545429686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BMI (kg/m</a:t>
                      </a:r>
                      <a:r>
                        <a:rPr lang="en-US" sz="1600" b="0" baseline="30000" dirty="0">
                          <a:effectLst/>
                          <a:latin typeface="+mj-lt"/>
                        </a:rPr>
                        <a:t>2</a:t>
                      </a:r>
                      <a:r>
                        <a:rPr lang="en-US" sz="1600" b="0" dirty="0">
                          <a:effectLst/>
                          <a:latin typeface="+mj-lt"/>
                        </a:rPr>
                        <a:t>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27.18±5.38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+mj-lt"/>
                        </a:rPr>
                        <a:t>26.76±5.20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3201293249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Waist (cm)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93.26±15.7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+mj-lt"/>
                        </a:rPr>
                        <a:t>92.16±15.85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276623266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Glucose (mg/dl)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+mj-lt"/>
                        </a:rPr>
                        <a:t>74[65-86]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+mj-lt"/>
                        </a:rPr>
                        <a:t>74[65-85]</a:t>
                      </a:r>
                      <a:endParaRPr lang="es-MX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3601385657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Creatinine (mg/dl)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0.9[0.8-1]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0.9[0.8-1.1]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3952991089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Total cholesterol (mg/dl)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190[164-224]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183[159-219]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1434452616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Triglyceride (mg/dl)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146[98-213]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139[93-207]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2219848523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HDL cholesterol (mg/dl)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43[37-52]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42[35-50]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3279596425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LDL cholesterol (mg/dl)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114[94-139]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111[94-136]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/>
                </a:tc>
                <a:extLst>
                  <a:ext uri="{0D108BD9-81ED-4DB2-BD59-A6C34878D82A}">
                    <a16:rowId xmlns:a16="http://schemas.microsoft.com/office/drawing/2014/main" xmlns="" val="2165887757"/>
                  </a:ext>
                </a:extLst>
              </a:tr>
              <a:tr h="239353"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+mj-lt"/>
                        </a:rPr>
                        <a:t>Native American ancestry (%)</a:t>
                      </a:r>
                      <a:endParaRPr lang="es-MX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0.62[0.49-0.77]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j-lt"/>
                        </a:rPr>
                        <a:t>0.63[0.50-0.77]</a:t>
                      </a:r>
                      <a:endParaRPr lang="es-MX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52389541"/>
                  </a:ext>
                </a:extLst>
              </a:tr>
              <a:tr h="521693">
                <a:tc gridSpan="3">
                  <a:txBody>
                    <a:bodyPr/>
                    <a:lstStyle/>
                    <a:p>
                      <a:pPr algn="just">
                        <a:lnSpc>
                          <a:spcPct val="114000"/>
                        </a:lnSpc>
                        <a:spcAft>
                          <a:spcPts val="0"/>
                        </a:spcAft>
                      </a:pPr>
                      <a:r>
                        <a:rPr lang="en-US" sz="1400" b="0" baseline="30000" dirty="0">
                          <a:effectLst/>
                          <a:latin typeface="+mj-lt"/>
                        </a:rPr>
                        <a:t>a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 </a:t>
                      </a:r>
                      <a:r>
                        <a:rPr lang="en-US" sz="1400" b="0" dirty="0" err="1">
                          <a:effectLst/>
                          <a:latin typeface="+mj-lt"/>
                        </a:rPr>
                        <a:t>Mean±sd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1400" b="0" dirty="0" smtClean="0">
                          <a:effectLst/>
                          <a:latin typeface="+mj-lt"/>
                        </a:rPr>
                        <a:t>percentage 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or </a:t>
                      </a:r>
                      <a:r>
                        <a:rPr lang="en-US" sz="1400" b="0" dirty="0" smtClean="0">
                          <a:effectLst/>
                          <a:latin typeface="+mj-lt"/>
                        </a:rPr>
                        <a:t>median 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[25</a:t>
                      </a:r>
                      <a:r>
                        <a:rPr lang="en-US" sz="1400" b="0" baseline="30000" dirty="0">
                          <a:effectLst/>
                          <a:latin typeface="+mj-lt"/>
                        </a:rPr>
                        <a:t>th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 -75</a:t>
                      </a:r>
                      <a:r>
                        <a:rPr lang="en-US" sz="1400" b="0" baseline="30000" dirty="0">
                          <a:effectLst/>
                          <a:latin typeface="+mj-lt"/>
                        </a:rPr>
                        <a:t>th</a:t>
                      </a:r>
                      <a:r>
                        <a:rPr lang="en-US" sz="1400" b="0" dirty="0">
                          <a:effectLst/>
                          <a:latin typeface="+mj-lt"/>
                        </a:rPr>
                        <a:t> percentiles] calculated using both raw and expanded </a:t>
                      </a:r>
                      <a:r>
                        <a:rPr lang="en-US" sz="1400" b="0" dirty="0" smtClean="0">
                          <a:effectLst/>
                          <a:latin typeface="+mj-lt"/>
                        </a:rPr>
                        <a:t>data</a:t>
                      </a:r>
                      <a:endParaRPr lang="es-MX" sz="14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34312" marR="34312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2132701"/>
                  </a:ext>
                </a:extLst>
              </a:tr>
            </a:tbl>
          </a:graphicData>
        </a:graphic>
      </p:graphicFrame>
      <p:sp>
        <p:nvSpPr>
          <p:cNvPr id="7" name="Título 3">
            <a:extLst>
              <a:ext uri="{FF2B5EF4-FFF2-40B4-BE49-F238E27FC236}">
                <a16:creationId xmlns:a16="http://schemas.microsoft.com/office/drawing/2014/main" xmlns="" id="{0D4198DA-8072-DA40-8B25-82144E4279BC}"/>
              </a:ext>
            </a:extLst>
          </p:cNvPr>
          <p:cNvSpPr txBox="1">
            <a:spLocks/>
          </p:cNvSpPr>
          <p:nvPr/>
        </p:nvSpPr>
        <p:spPr>
          <a:xfrm>
            <a:off x="838200" y="293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solidFill>
                  <a:schemeClr val="accent1"/>
                </a:solidFill>
                <a:latin typeface="Comic Sans MS"/>
                <a:cs typeface="Comic Sans MS"/>
              </a:rPr>
              <a:t>Descripción </a:t>
            </a:r>
            <a:r>
              <a:rPr lang="es-MX" sz="3600" dirty="0">
                <a:solidFill>
                  <a:schemeClr val="accent1"/>
                </a:solidFill>
                <a:latin typeface="Comic Sans MS"/>
                <a:cs typeface="Comic Sans MS"/>
              </a:rPr>
              <a:t>de la muestra</a:t>
            </a: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4434" y="1412875"/>
            <a:ext cx="11495617" cy="0"/>
          </a:xfrm>
          <a:prstGeom prst="line">
            <a:avLst/>
          </a:prstGeom>
          <a:noFill/>
          <a:ln w="38100" cap="sq" cmpd="dbl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062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8BE3D2EC-2459-8942-9D4C-76A66DB8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3875"/>
            <a:ext cx="10515600" cy="1325563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accent1"/>
                </a:solidFill>
                <a:latin typeface="Helvetica"/>
                <a:cs typeface="Helvetica"/>
              </a:rPr>
              <a:t>Representatividad y ancestría de la muestra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823E56A3-E4C0-6946-BE4D-A42EA3D91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588" y="1615043"/>
            <a:ext cx="6276898" cy="4022519"/>
          </a:xfrm>
          <a:prstGeom prst="rect">
            <a:avLst/>
          </a:prstGeom>
        </p:spPr>
      </p:pic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4434" y="1412875"/>
            <a:ext cx="11495617" cy="0"/>
          </a:xfrm>
          <a:prstGeom prst="line">
            <a:avLst/>
          </a:prstGeom>
          <a:noFill/>
          <a:ln w="38100" cap="sq" cmpd="dbl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404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xmlns="" id="{F5B87A56-4DDC-944C-84AB-1FDDE83D6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101" y="1534153"/>
            <a:ext cx="6072482" cy="4835303"/>
          </a:xfrm>
          <a:prstGeom prst="rect">
            <a:avLst/>
          </a:prstGeom>
        </p:spPr>
      </p:pic>
      <p:sp>
        <p:nvSpPr>
          <p:cNvPr id="30" name="Título 3">
            <a:extLst>
              <a:ext uri="{FF2B5EF4-FFF2-40B4-BE49-F238E27FC236}">
                <a16:creationId xmlns:a16="http://schemas.microsoft.com/office/drawing/2014/main" xmlns="" id="{D179173C-6B65-CE48-B92B-16B20ABAC647}"/>
              </a:ext>
            </a:extLst>
          </p:cNvPr>
          <p:cNvSpPr txBox="1">
            <a:spLocks/>
          </p:cNvSpPr>
          <p:nvPr/>
        </p:nvSpPr>
        <p:spPr>
          <a:xfrm>
            <a:off x="838200" y="293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600" dirty="0" smtClean="0">
                <a:solidFill>
                  <a:srgbClr val="4472C4"/>
                </a:solidFill>
                <a:latin typeface="Comic Sans MS"/>
                <a:cs typeface="Comic Sans MS"/>
              </a:rPr>
              <a:t>Variabilidad </a:t>
            </a:r>
            <a:r>
              <a:rPr lang="es-MX" sz="3600" dirty="0">
                <a:solidFill>
                  <a:srgbClr val="4472C4"/>
                </a:solidFill>
                <a:latin typeface="Comic Sans MS"/>
                <a:cs typeface="Comic Sans MS"/>
              </a:rPr>
              <a:t>explicada </a:t>
            </a:r>
            <a:r>
              <a:rPr lang="es-MX" sz="3600" dirty="0" smtClean="0">
                <a:solidFill>
                  <a:srgbClr val="4472C4"/>
                </a:solidFill>
                <a:latin typeface="Comic Sans MS"/>
                <a:cs typeface="Comic Sans MS"/>
              </a:rPr>
              <a:t>para </a:t>
            </a:r>
            <a:r>
              <a:rPr lang="es-MX" sz="3600" dirty="0">
                <a:solidFill>
                  <a:srgbClr val="4472C4"/>
                </a:solidFill>
                <a:latin typeface="Comic Sans MS"/>
                <a:cs typeface="Comic Sans MS"/>
              </a:rPr>
              <a:t>niveles de lípidos</a:t>
            </a:r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34434" y="1388217"/>
            <a:ext cx="11495617" cy="0"/>
          </a:xfrm>
          <a:prstGeom prst="line">
            <a:avLst/>
          </a:prstGeom>
          <a:noFill/>
          <a:ln w="38100" cap="sq" cmpd="dbl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84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141" y="1923782"/>
            <a:ext cx="11763142" cy="3721723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xmlns="" id="{EA24812A-B96F-6F42-A843-D53D40DA1328}"/>
              </a:ext>
            </a:extLst>
          </p:cNvPr>
          <p:cNvSpPr txBox="1">
            <a:spLocks/>
          </p:cNvSpPr>
          <p:nvPr/>
        </p:nvSpPr>
        <p:spPr>
          <a:xfrm>
            <a:off x="838200" y="293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 smtClean="0">
                <a:solidFill>
                  <a:srgbClr val="4472C4"/>
                </a:solidFill>
                <a:latin typeface="Comic Sans MS"/>
                <a:cs typeface="Comic Sans MS"/>
              </a:rPr>
              <a:t>Variantes genéticas con influencia en distintos rasgos de lípidos </a:t>
            </a:r>
            <a:endParaRPr lang="es-MX" sz="3200" b="1" dirty="0">
              <a:solidFill>
                <a:srgbClr val="4472C4"/>
              </a:solidFill>
              <a:latin typeface="Comic Sans MS"/>
              <a:cs typeface="Comic Sans MS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34434" y="1499178"/>
            <a:ext cx="11495617" cy="0"/>
          </a:xfrm>
          <a:prstGeom prst="line">
            <a:avLst/>
          </a:prstGeom>
          <a:noFill/>
          <a:ln w="38100" cap="sq" cmpd="dbl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6" name="Flecha derecha 5"/>
          <p:cNvSpPr/>
          <p:nvPr/>
        </p:nvSpPr>
        <p:spPr>
          <a:xfrm>
            <a:off x="1063633" y="2396961"/>
            <a:ext cx="3810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7" name="Flecha derecha 6"/>
          <p:cNvSpPr/>
          <p:nvPr/>
        </p:nvSpPr>
        <p:spPr>
          <a:xfrm>
            <a:off x="1051302" y="4332614"/>
            <a:ext cx="3810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8" name="Flecha derecha 7"/>
          <p:cNvSpPr/>
          <p:nvPr/>
        </p:nvSpPr>
        <p:spPr>
          <a:xfrm>
            <a:off x="1038971" y="4616181"/>
            <a:ext cx="3810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9" name="Flecha derecha 8"/>
          <p:cNvSpPr/>
          <p:nvPr/>
        </p:nvSpPr>
        <p:spPr>
          <a:xfrm>
            <a:off x="1038971" y="3679177"/>
            <a:ext cx="3810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  <p:sp>
        <p:nvSpPr>
          <p:cNvPr id="10" name="Flecha derecha 9"/>
          <p:cNvSpPr/>
          <p:nvPr/>
        </p:nvSpPr>
        <p:spPr>
          <a:xfrm>
            <a:off x="1026640" y="5207973"/>
            <a:ext cx="381000" cy="22860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014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4A22078-4CF5-0C4B-ABB9-9FA025EB7B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097" y="1674427"/>
            <a:ext cx="6685806" cy="426324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A24812A-B96F-6F42-A843-D53D40DA1328}"/>
              </a:ext>
            </a:extLst>
          </p:cNvPr>
          <p:cNvSpPr txBox="1">
            <a:spLocks/>
          </p:cNvSpPr>
          <p:nvPr/>
        </p:nvSpPr>
        <p:spPr>
          <a:xfrm>
            <a:off x="838200" y="293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rgbClr val="4472C4"/>
                </a:solidFill>
                <a:latin typeface="Comic Sans MS"/>
                <a:cs typeface="Comic Sans MS"/>
              </a:rPr>
              <a:t>Procesos biológicos con mayor influencia: </a:t>
            </a:r>
            <a:r>
              <a:rPr lang="es-MX" sz="3200" b="1" dirty="0">
                <a:solidFill>
                  <a:srgbClr val="4472C4"/>
                </a:solidFill>
                <a:latin typeface="Comic Sans MS"/>
                <a:cs typeface="Comic Sans MS"/>
              </a:rPr>
              <a:t>metabolismo del colesterol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24F3F9EA-29F9-6E46-BFA9-35E3F2E9D197}"/>
              </a:ext>
            </a:extLst>
          </p:cNvPr>
          <p:cNvSpPr/>
          <p:nvPr/>
        </p:nvSpPr>
        <p:spPr>
          <a:xfrm>
            <a:off x="1118259" y="6111408"/>
            <a:ext cx="9955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  <a:ea typeface="Times New Roman" panose="02020603050405020304" pitchFamily="18" charset="0"/>
              </a:rPr>
              <a:t>*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Rojo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: genes con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varianza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explicada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&gt;2%; Amarillo: genes con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varianza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explicada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1-2%; Azul: genes con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varianza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explicada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&lt;1%; Blanco: genes no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analizados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.</a:t>
            </a:r>
            <a:endParaRPr lang="es-MX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0955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EA24812A-B96F-6F42-A843-D53D40DA1328}"/>
              </a:ext>
            </a:extLst>
          </p:cNvPr>
          <p:cNvSpPr txBox="1">
            <a:spLocks/>
          </p:cNvSpPr>
          <p:nvPr/>
        </p:nvSpPr>
        <p:spPr>
          <a:xfrm>
            <a:off x="838200" y="2938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dirty="0">
                <a:solidFill>
                  <a:srgbClr val="4472C4"/>
                </a:solidFill>
                <a:latin typeface="Comic Sans MS"/>
                <a:cs typeface="Comic Sans MS"/>
              </a:rPr>
              <a:t>Procesos biológicos con mayor influencia: </a:t>
            </a:r>
            <a:r>
              <a:rPr lang="es-MX" sz="3200" b="1" dirty="0">
                <a:solidFill>
                  <a:srgbClr val="4472C4"/>
                </a:solidFill>
                <a:latin typeface="Comic Sans MS"/>
                <a:cs typeface="Comic Sans MS"/>
              </a:rPr>
              <a:t>vía de señalización PPARG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049D717-D81E-D340-9A24-81E4B970B9D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7590" y="1686298"/>
            <a:ext cx="5390908" cy="39110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44F616A6-678E-0D4A-8A8C-BD068C2ADAF3}"/>
              </a:ext>
            </a:extLst>
          </p:cNvPr>
          <p:cNvSpPr/>
          <p:nvPr/>
        </p:nvSpPr>
        <p:spPr>
          <a:xfrm>
            <a:off x="1118259" y="5877157"/>
            <a:ext cx="9955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+mj-lt"/>
                <a:ea typeface="Times New Roman" panose="02020603050405020304" pitchFamily="18" charset="0"/>
              </a:rPr>
              <a:t>*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Rojo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: genes con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varianza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explicada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&gt;2%; Amarillo: genes con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varianza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explicada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1-2%; Azul: genes con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varianza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explicada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 &lt;1%; Blanco: genes no </a:t>
            </a:r>
            <a:r>
              <a:rPr lang="en-US" sz="1400" dirty="0" err="1">
                <a:latin typeface="+mj-lt"/>
                <a:ea typeface="Times New Roman" panose="02020603050405020304" pitchFamily="18" charset="0"/>
              </a:rPr>
              <a:t>analizados</a:t>
            </a:r>
            <a:r>
              <a:rPr lang="en-US" sz="1400" dirty="0">
                <a:latin typeface="+mj-lt"/>
                <a:ea typeface="Times New Roman" panose="02020603050405020304" pitchFamily="18" charset="0"/>
              </a:rPr>
              <a:t>.</a:t>
            </a:r>
            <a:endParaRPr lang="es-MX" sz="1400" dirty="0">
              <a:latin typeface="+mj-lt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334434" y="1486849"/>
            <a:ext cx="11495617" cy="0"/>
          </a:xfrm>
          <a:prstGeom prst="line">
            <a:avLst/>
          </a:prstGeom>
          <a:noFill/>
          <a:ln w="38100" cap="sq" cmpd="dbl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931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635</Words>
  <Application>Microsoft Macintosh PowerPoint</Application>
  <PresentationFormat>Personalizado</PresentationFormat>
  <Paragraphs>80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Avance en el estudio de la genética de las enfermedades metabólicas  Dra. Ma. Teresa Tusié Luna IIB-UNAM/INCMNSZ  Simposio Avance en el Estudio de las Enfermedades Metabólicas: un enfoque multidisciplinario  25 de Septiembre 2019 Academia Nacional de Medicina</vt:lpstr>
      <vt:lpstr>Estrategias para la identificación del componente genético de enfermedades metabólicas</vt:lpstr>
      <vt:lpstr>ENSA 2000</vt:lpstr>
      <vt:lpstr>Presentación de PowerPoint</vt:lpstr>
      <vt:lpstr>Representatividad y ancestría de la muestra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Contribución</dc:title>
  <dc:creator>Alicia Chagoya</dc:creator>
  <cp:lastModifiedBy>Tere</cp:lastModifiedBy>
  <cp:revision>58</cp:revision>
  <dcterms:created xsi:type="dcterms:W3CDTF">2019-09-23T08:06:00Z</dcterms:created>
  <dcterms:modified xsi:type="dcterms:W3CDTF">2019-09-25T22:09:11Z</dcterms:modified>
</cp:coreProperties>
</file>