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60" r:id="rId3"/>
  </p:sldMasterIdLst>
  <p:notesMasterIdLst>
    <p:notesMasterId r:id="rId25"/>
  </p:notesMasterIdLst>
  <p:sldIdLst>
    <p:sldId id="256" r:id="rId4"/>
    <p:sldId id="257" r:id="rId5"/>
    <p:sldId id="263" r:id="rId6"/>
    <p:sldId id="264" r:id="rId7"/>
    <p:sldId id="265" r:id="rId8"/>
    <p:sldId id="266" r:id="rId9"/>
    <p:sldId id="268" r:id="rId10"/>
    <p:sldId id="274" r:id="rId11"/>
    <p:sldId id="270" r:id="rId12"/>
    <p:sldId id="269" r:id="rId13"/>
    <p:sldId id="272" r:id="rId14"/>
    <p:sldId id="273" r:id="rId15"/>
    <p:sldId id="271" r:id="rId16"/>
    <p:sldId id="275" r:id="rId17"/>
    <p:sldId id="276" r:id="rId18"/>
    <p:sldId id="277" r:id="rId19"/>
    <p:sldId id="278" r:id="rId20"/>
    <p:sldId id="279" r:id="rId21"/>
    <p:sldId id="260" r:id="rId22"/>
    <p:sldId id="280"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4354" autoAdjust="0"/>
  </p:normalViewPr>
  <p:slideViewPr>
    <p:cSldViewPr snapToGrid="0" snapToObjects="1">
      <p:cViewPr varScale="1">
        <p:scale>
          <a:sx n="105" d="100"/>
          <a:sy n="105" d="100"/>
        </p:scale>
        <p:origin x="744" y="1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B5A6F4-D0AA-0747-AB9C-642CED6B6016}" type="datetimeFigureOut">
              <a:rPr lang="en-US" smtClean="0"/>
              <a:t>2/27/19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8F35B-D8C1-6F42-841F-5A5D34B301A7}" type="slidenum">
              <a:rPr lang="en-US" smtClean="0"/>
              <a:t>‹Nº›</a:t>
            </a:fld>
            <a:endParaRPr lang="en-US"/>
          </a:p>
        </p:txBody>
      </p:sp>
    </p:spTree>
    <p:extLst>
      <p:ext uri="{BB962C8B-B14F-4D97-AF65-F5344CB8AC3E}">
        <p14:creationId xmlns:p14="http://schemas.microsoft.com/office/powerpoint/2010/main" val="1302262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2</a:t>
            </a:fld>
            <a:endParaRPr lang="en-US"/>
          </a:p>
        </p:txBody>
      </p:sp>
    </p:spTree>
    <p:extLst>
      <p:ext uri="{BB962C8B-B14F-4D97-AF65-F5344CB8AC3E}">
        <p14:creationId xmlns:p14="http://schemas.microsoft.com/office/powerpoint/2010/main" val="564984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11</a:t>
            </a:fld>
            <a:endParaRPr lang="en-US"/>
          </a:p>
        </p:txBody>
      </p:sp>
    </p:spTree>
    <p:extLst>
      <p:ext uri="{BB962C8B-B14F-4D97-AF65-F5344CB8AC3E}">
        <p14:creationId xmlns:p14="http://schemas.microsoft.com/office/powerpoint/2010/main" val="1836185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12</a:t>
            </a:fld>
            <a:endParaRPr lang="en-US"/>
          </a:p>
        </p:txBody>
      </p:sp>
    </p:spTree>
    <p:extLst>
      <p:ext uri="{BB962C8B-B14F-4D97-AF65-F5344CB8AC3E}">
        <p14:creationId xmlns:p14="http://schemas.microsoft.com/office/powerpoint/2010/main" val="987199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13</a:t>
            </a:fld>
            <a:endParaRPr lang="en-US"/>
          </a:p>
        </p:txBody>
      </p:sp>
    </p:spTree>
    <p:extLst>
      <p:ext uri="{BB962C8B-B14F-4D97-AF65-F5344CB8AC3E}">
        <p14:creationId xmlns:p14="http://schemas.microsoft.com/office/powerpoint/2010/main" val="282068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14</a:t>
            </a:fld>
            <a:endParaRPr lang="en-US"/>
          </a:p>
        </p:txBody>
      </p:sp>
    </p:spTree>
    <p:extLst>
      <p:ext uri="{BB962C8B-B14F-4D97-AF65-F5344CB8AC3E}">
        <p14:creationId xmlns:p14="http://schemas.microsoft.com/office/powerpoint/2010/main" val="3895234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15</a:t>
            </a:fld>
            <a:endParaRPr lang="en-US"/>
          </a:p>
        </p:txBody>
      </p:sp>
    </p:spTree>
    <p:extLst>
      <p:ext uri="{BB962C8B-B14F-4D97-AF65-F5344CB8AC3E}">
        <p14:creationId xmlns:p14="http://schemas.microsoft.com/office/powerpoint/2010/main" val="1563057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16</a:t>
            </a:fld>
            <a:endParaRPr lang="en-US"/>
          </a:p>
        </p:txBody>
      </p:sp>
    </p:spTree>
    <p:extLst>
      <p:ext uri="{BB962C8B-B14F-4D97-AF65-F5344CB8AC3E}">
        <p14:creationId xmlns:p14="http://schemas.microsoft.com/office/powerpoint/2010/main" val="3455404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17</a:t>
            </a:fld>
            <a:endParaRPr lang="en-US"/>
          </a:p>
        </p:txBody>
      </p:sp>
    </p:spTree>
    <p:extLst>
      <p:ext uri="{BB962C8B-B14F-4D97-AF65-F5344CB8AC3E}">
        <p14:creationId xmlns:p14="http://schemas.microsoft.com/office/powerpoint/2010/main" val="545154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18</a:t>
            </a:fld>
            <a:endParaRPr lang="en-US"/>
          </a:p>
        </p:txBody>
      </p:sp>
    </p:spTree>
    <p:extLst>
      <p:ext uri="{BB962C8B-B14F-4D97-AF65-F5344CB8AC3E}">
        <p14:creationId xmlns:p14="http://schemas.microsoft.com/office/powerpoint/2010/main" val="24149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3</a:t>
            </a:fld>
            <a:endParaRPr lang="en-US"/>
          </a:p>
        </p:txBody>
      </p:sp>
    </p:spTree>
    <p:extLst>
      <p:ext uri="{BB962C8B-B14F-4D97-AF65-F5344CB8AC3E}">
        <p14:creationId xmlns:p14="http://schemas.microsoft.com/office/powerpoint/2010/main" val="447126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4</a:t>
            </a:fld>
            <a:endParaRPr lang="en-US"/>
          </a:p>
        </p:txBody>
      </p:sp>
    </p:spTree>
    <p:extLst>
      <p:ext uri="{BB962C8B-B14F-4D97-AF65-F5344CB8AC3E}">
        <p14:creationId xmlns:p14="http://schemas.microsoft.com/office/powerpoint/2010/main" val="1063246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5</a:t>
            </a:fld>
            <a:endParaRPr lang="en-US"/>
          </a:p>
        </p:txBody>
      </p:sp>
    </p:spTree>
    <p:extLst>
      <p:ext uri="{BB962C8B-B14F-4D97-AF65-F5344CB8AC3E}">
        <p14:creationId xmlns:p14="http://schemas.microsoft.com/office/powerpoint/2010/main" val="110329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6</a:t>
            </a:fld>
            <a:endParaRPr lang="en-US"/>
          </a:p>
        </p:txBody>
      </p:sp>
    </p:spTree>
    <p:extLst>
      <p:ext uri="{BB962C8B-B14F-4D97-AF65-F5344CB8AC3E}">
        <p14:creationId xmlns:p14="http://schemas.microsoft.com/office/powerpoint/2010/main" val="4196459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7</a:t>
            </a:fld>
            <a:endParaRPr lang="en-US"/>
          </a:p>
        </p:txBody>
      </p:sp>
    </p:spTree>
    <p:extLst>
      <p:ext uri="{BB962C8B-B14F-4D97-AF65-F5344CB8AC3E}">
        <p14:creationId xmlns:p14="http://schemas.microsoft.com/office/powerpoint/2010/main" val="256613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8</a:t>
            </a:fld>
            <a:endParaRPr lang="en-US"/>
          </a:p>
        </p:txBody>
      </p:sp>
    </p:spTree>
    <p:extLst>
      <p:ext uri="{BB962C8B-B14F-4D97-AF65-F5344CB8AC3E}">
        <p14:creationId xmlns:p14="http://schemas.microsoft.com/office/powerpoint/2010/main" val="212911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9</a:t>
            </a:fld>
            <a:endParaRPr lang="en-US"/>
          </a:p>
        </p:txBody>
      </p:sp>
    </p:spTree>
    <p:extLst>
      <p:ext uri="{BB962C8B-B14F-4D97-AF65-F5344CB8AC3E}">
        <p14:creationId xmlns:p14="http://schemas.microsoft.com/office/powerpoint/2010/main" val="3089050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F958F35B-D8C1-6F42-841F-5A5D34B301A7}" type="slidenum">
              <a:rPr lang="en-US" smtClean="0"/>
              <a:t>10</a:t>
            </a:fld>
            <a:endParaRPr lang="en-US"/>
          </a:p>
        </p:txBody>
      </p:sp>
    </p:spTree>
    <p:extLst>
      <p:ext uri="{BB962C8B-B14F-4D97-AF65-F5344CB8AC3E}">
        <p14:creationId xmlns:p14="http://schemas.microsoft.com/office/powerpoint/2010/main" val="1727817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0924298-D68A-CB48-8F5D-19F969918297}" type="datetimeFigureOut">
              <a:rPr lang="en-US" smtClean="0"/>
              <a:t>2/27/19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128609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924298-D68A-CB48-8F5D-19F969918297}" type="datetimeFigureOut">
              <a:rPr lang="en-US" smtClean="0"/>
              <a:t>2/27/19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50177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924298-D68A-CB48-8F5D-19F969918297}" type="datetimeFigureOut">
              <a:rPr lang="en-US" smtClean="0"/>
              <a:t>2/27/19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22839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8B3C6-8AF4-46BA-B3EC-C578B042316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84B43C8-FD87-4584-AFFE-B03C314528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1FD2750-C26F-45AA-84EE-B36B7CE13F7C}"/>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5" name="Marcador de pie de página 4">
            <a:extLst>
              <a:ext uri="{FF2B5EF4-FFF2-40B4-BE49-F238E27FC236}">
                <a16:creationId xmlns:a16="http://schemas.microsoft.com/office/drawing/2014/main" id="{A66C1C65-A9BB-4104-9AD8-E5A7AE89FE1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E21BFB5-F64A-40DA-91C0-43E940EE45B3}"/>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1653172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A70A9-0369-4EBD-A804-1F24225A95E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CACB334-6A46-466C-BD09-81F3D4416896}"/>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6A68DAE-E8DC-4712-A290-F2D45CB75F7F}"/>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5" name="Marcador de pie de página 4">
            <a:extLst>
              <a:ext uri="{FF2B5EF4-FFF2-40B4-BE49-F238E27FC236}">
                <a16:creationId xmlns:a16="http://schemas.microsoft.com/office/drawing/2014/main" id="{37549DE1-D9DD-4E9D-B526-C5BDBC347EB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40BECF9-DF60-40F7-945C-42E28655C784}"/>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3605083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C31CC-E736-44F4-8BE5-2E103412AA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001A81A-9C59-4EA7-B201-B53B9C72E4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15917FB4-65C5-4E0A-A8E5-7D424EB02C50}"/>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5" name="Marcador de pie de página 4">
            <a:extLst>
              <a:ext uri="{FF2B5EF4-FFF2-40B4-BE49-F238E27FC236}">
                <a16:creationId xmlns:a16="http://schemas.microsoft.com/office/drawing/2014/main" id="{6D85B4EB-F3D4-47F5-B6BA-5C3DD725EDE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CAB9589-3078-46CA-BF13-C8801256881B}"/>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2407650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3FA6DF-0DE6-44BA-8710-EA10524214D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2525AFA-B938-4B7F-8D01-0DE84DF494EE}"/>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216AB18-BE18-4579-8A24-6B1429111A4E}"/>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E93AE29-943C-49EE-9EC0-410C875FA6ED}"/>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6" name="Marcador de pie de página 5">
            <a:extLst>
              <a:ext uri="{FF2B5EF4-FFF2-40B4-BE49-F238E27FC236}">
                <a16:creationId xmlns:a16="http://schemas.microsoft.com/office/drawing/2014/main" id="{6441F288-2618-48CF-9974-83429ABF3F7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CD7B5D3-9BCE-49EA-B537-6F9127DC4F66}"/>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2382218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C60A67-8FB4-4F5C-BB4E-166E8B1F93A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988F19F-661B-4341-93F5-E7943C2A60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CD03B19C-10DB-45A3-BADB-7E8B7F2BD06D}"/>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F2E9060-A258-4C49-99F6-A14EB6B5F8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1128E4E7-3938-4054-B8C0-BCF1DEFC10B9}"/>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95F1F35-EFBB-402A-81A6-906A4E627BDA}"/>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8" name="Marcador de pie de página 7">
            <a:extLst>
              <a:ext uri="{FF2B5EF4-FFF2-40B4-BE49-F238E27FC236}">
                <a16:creationId xmlns:a16="http://schemas.microsoft.com/office/drawing/2014/main" id="{BDF2A7B7-DB8E-4BE2-9E1D-38B897A86829}"/>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3CDF8D4-2C2C-4935-9BA3-6DCA93E7F35D}"/>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3724329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03837C-F0E7-46D0-B92B-2E081031C4C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E5CCBCB-DE50-4419-94C4-CFF2795D73CD}"/>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4" name="Marcador de pie de página 3">
            <a:extLst>
              <a:ext uri="{FF2B5EF4-FFF2-40B4-BE49-F238E27FC236}">
                <a16:creationId xmlns:a16="http://schemas.microsoft.com/office/drawing/2014/main" id="{577AEE8C-4F0D-4DD2-8729-FB846FCDE47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1B240D7-A37A-489F-804A-E421E867EBCC}"/>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487094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ECC4522-27A2-47B4-83DD-6C3A2028733A}"/>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3" name="Marcador de pie de página 2">
            <a:extLst>
              <a:ext uri="{FF2B5EF4-FFF2-40B4-BE49-F238E27FC236}">
                <a16:creationId xmlns:a16="http://schemas.microsoft.com/office/drawing/2014/main" id="{7ADAB36A-93FB-4EC0-82A0-F19C48C1944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36E827B-CCD4-4D68-A218-C2F4727A773A}"/>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248153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7BCD97-DC30-4133-AAC3-8EC4C4A2282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BC10632-0A96-4728-8C6E-D37C50FBC0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43629D6D-CCC4-4671-8AFD-1C11B3B8CA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B465CC49-265F-42CD-803F-D5CE6B4740DA}"/>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6" name="Marcador de pie de página 5">
            <a:extLst>
              <a:ext uri="{FF2B5EF4-FFF2-40B4-BE49-F238E27FC236}">
                <a16:creationId xmlns:a16="http://schemas.microsoft.com/office/drawing/2014/main" id="{E0836044-1CA5-4101-8316-9A2F2E56F52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EC4D326-3040-4C93-97EC-04AADD675055}"/>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405657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924298-D68A-CB48-8F5D-19F969918297}" type="datetimeFigureOut">
              <a:rPr lang="en-US" smtClean="0"/>
              <a:t>2/27/19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A1F5-D875-BB4E-8427-B03AA2392E7F}" type="slidenum">
              <a:rPr lang="en-US" smtClean="0"/>
              <a:t>‹Nº›</a:t>
            </a:fld>
            <a:endParaRPr lang="en-US"/>
          </a:p>
        </p:txBody>
      </p:sp>
      <p:pic>
        <p:nvPicPr>
          <p:cNvPr id="7" name="Imagen 6">
            <a:extLst>
              <a:ext uri="{FF2B5EF4-FFF2-40B4-BE49-F238E27FC236}">
                <a16:creationId xmlns:a16="http://schemas.microsoft.com/office/drawing/2014/main" id="{F127A925-1590-472D-9A9E-FE8CBB03BDC2}"/>
              </a:ext>
            </a:extLst>
          </p:cNvPr>
          <p:cNvPicPr>
            <a:picLocks noChangeAspect="1"/>
          </p:cNvPicPr>
          <p:nvPr userDrawn="1"/>
        </p:nvPicPr>
        <p:blipFill>
          <a:blip r:embed="rId2"/>
          <a:stretch>
            <a:fillRect/>
          </a:stretch>
        </p:blipFill>
        <p:spPr>
          <a:xfrm>
            <a:off x="11242431" y="5908431"/>
            <a:ext cx="949569" cy="949569"/>
          </a:xfrm>
          <a:prstGeom prst="rect">
            <a:avLst/>
          </a:prstGeom>
        </p:spPr>
      </p:pic>
    </p:spTree>
    <p:extLst>
      <p:ext uri="{BB962C8B-B14F-4D97-AF65-F5344CB8AC3E}">
        <p14:creationId xmlns:p14="http://schemas.microsoft.com/office/powerpoint/2010/main" val="1175922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7E6AB1-21CF-41C9-BEAE-0F342BA02E0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8769ACB-797B-41FC-969A-DCABD9CC1B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C0609FC-A5DF-4C50-8D68-6B439DF6F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8504114-1DE1-408E-886D-8124012CFA40}"/>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6" name="Marcador de pie de página 5">
            <a:extLst>
              <a:ext uri="{FF2B5EF4-FFF2-40B4-BE49-F238E27FC236}">
                <a16:creationId xmlns:a16="http://schemas.microsoft.com/office/drawing/2014/main" id="{BF3CC376-5C07-47DB-950B-5768085069C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F71D229-F57F-4E64-A8D3-BB9985024270}"/>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2835494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61EFB9-F864-4FB6-8805-A125E786F32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A5CBE1A-DA50-48AA-B8DD-FC760C8B68C8}"/>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BE50ACC-91C8-4527-8849-0471FAED9A2A}"/>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5" name="Marcador de pie de página 4">
            <a:extLst>
              <a:ext uri="{FF2B5EF4-FFF2-40B4-BE49-F238E27FC236}">
                <a16:creationId xmlns:a16="http://schemas.microsoft.com/office/drawing/2014/main" id="{6BAA504A-D3E0-49CF-B453-22D4B836E5D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3CA4643-9F31-4C6A-872A-EB2519C4ADE1}"/>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20460726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12F6A1A-380B-4AAE-A051-D4DCCB7C735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3F7552B-F64C-472A-8E3E-78B185FD5A5D}"/>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4FF133E-DAD9-46EF-8D79-419680CB9851}"/>
              </a:ext>
            </a:extLst>
          </p:cNvPr>
          <p:cNvSpPr>
            <a:spLocks noGrp="1"/>
          </p:cNvSpPr>
          <p:nvPr>
            <p:ph type="dt" sz="half" idx="10"/>
          </p:nvPr>
        </p:nvSpPr>
        <p:spPr/>
        <p:txBody>
          <a:bodyPr/>
          <a:lstStyle/>
          <a:p>
            <a:fld id="{D4C992AC-55B8-4442-B2CE-45BD2C4F05D6}" type="datetimeFigureOut">
              <a:rPr lang="es-MX" smtClean="0"/>
              <a:t>27/02/19</a:t>
            </a:fld>
            <a:endParaRPr lang="es-MX"/>
          </a:p>
        </p:txBody>
      </p:sp>
      <p:sp>
        <p:nvSpPr>
          <p:cNvPr id="5" name="Marcador de pie de página 4">
            <a:extLst>
              <a:ext uri="{FF2B5EF4-FFF2-40B4-BE49-F238E27FC236}">
                <a16:creationId xmlns:a16="http://schemas.microsoft.com/office/drawing/2014/main" id="{DF77DE15-1CA2-4A71-804E-79DC0CB6757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5C16D9-A46E-4598-B303-52E60E6131FC}"/>
              </a:ext>
            </a:extLst>
          </p:cNvPr>
          <p:cNvSpPr>
            <a:spLocks noGrp="1"/>
          </p:cNvSpPr>
          <p:nvPr>
            <p:ph type="sldNum" sz="quarter" idx="12"/>
          </p:nvPr>
        </p:nvSpPr>
        <p:spPr/>
        <p:txBody>
          <a:bodyPr/>
          <a:lstStyle/>
          <a:p>
            <a:fld id="{5C339ABB-74ED-43EE-85CF-F141BFF118D0}" type="slidenum">
              <a:rPr lang="es-MX" smtClean="0"/>
              <a:t>‹Nº›</a:t>
            </a:fld>
            <a:endParaRPr lang="es-MX"/>
          </a:p>
        </p:txBody>
      </p:sp>
    </p:spTree>
    <p:extLst>
      <p:ext uri="{BB962C8B-B14F-4D97-AF65-F5344CB8AC3E}">
        <p14:creationId xmlns:p14="http://schemas.microsoft.com/office/powerpoint/2010/main" val="36349392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6B7CFA-FBFD-4B5B-A19D-493FFBF72B1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6ED405C3-83D3-4842-B92F-4242A61A88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041D771-5330-4193-A0EF-04F2FD77080B}"/>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5" name="Marcador de pie de página 4">
            <a:extLst>
              <a:ext uri="{FF2B5EF4-FFF2-40B4-BE49-F238E27FC236}">
                <a16:creationId xmlns:a16="http://schemas.microsoft.com/office/drawing/2014/main" id="{651B7BB8-A365-45A3-B9ED-B51AFBCD1AB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F63192A-2AD6-4A81-87F6-CF9D716C3048}"/>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1086911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A35546-2EE8-4625-9C61-D5B75A9531E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B5F5894-76F4-4C36-86C5-FE25F4FDEF9F}"/>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47C0840-32B7-4719-BE01-D07B03A1C5F3}"/>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5" name="Marcador de pie de página 4">
            <a:extLst>
              <a:ext uri="{FF2B5EF4-FFF2-40B4-BE49-F238E27FC236}">
                <a16:creationId xmlns:a16="http://schemas.microsoft.com/office/drawing/2014/main" id="{1D7458AB-2A27-431E-97F3-0F0034827E2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D4E77D1-D223-4054-B01A-432F7464DA50}"/>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24622396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3BF853-BA2A-46C1-8154-4FB81F2DF6D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333BC6A-9647-4DF2-A806-F72151E643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E4A69172-D3F2-47AA-877D-98FA5C4F9D08}"/>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5" name="Marcador de pie de página 4">
            <a:extLst>
              <a:ext uri="{FF2B5EF4-FFF2-40B4-BE49-F238E27FC236}">
                <a16:creationId xmlns:a16="http://schemas.microsoft.com/office/drawing/2014/main" id="{649850F6-4B95-4BD2-AE49-8B06339F638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2FC1268-876F-41F4-956B-8323E099151E}"/>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7299986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EF07C-234D-4C25-A894-176D5BD2538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45B2C38-E3BC-4004-9FDC-6AD51F0AD68A}"/>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16DC15E2-B8A3-4D05-8276-15779DD3FF68}"/>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EAE5F66B-6845-4A81-8C16-4ED0405D2E3A}"/>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6" name="Marcador de pie de página 5">
            <a:extLst>
              <a:ext uri="{FF2B5EF4-FFF2-40B4-BE49-F238E27FC236}">
                <a16:creationId xmlns:a16="http://schemas.microsoft.com/office/drawing/2014/main" id="{EEA288D4-C10C-476C-A2DD-C4767BA8944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2A4F4CE-E138-461E-98B6-BAFB7C8828E2}"/>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11414164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172C98-8722-4B3B-B2AC-B722352587B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1C59E37-E52C-4B95-A086-6F3C38F68B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97A95AC-8C5D-48EB-BC61-08E72CF7D79C}"/>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EF6F86B-8DFD-4866-A314-772DB64F44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FF6427D-4A43-44AD-80F3-0EADEAAAD1FB}"/>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31590EC0-642F-4E3A-ADE5-D6AC9BF5D454}"/>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8" name="Marcador de pie de página 7">
            <a:extLst>
              <a:ext uri="{FF2B5EF4-FFF2-40B4-BE49-F238E27FC236}">
                <a16:creationId xmlns:a16="http://schemas.microsoft.com/office/drawing/2014/main" id="{D87E64A1-437E-4F78-AAEA-733AFB62228F}"/>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9A9FF4E-498A-4FBB-BC34-E616BFB32964}"/>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22615081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9E2CF7-97E6-4052-A6DA-0A32C4CA77F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1D9F875-BA02-4F92-9986-C2537958DB96}"/>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4" name="Marcador de pie de página 3">
            <a:extLst>
              <a:ext uri="{FF2B5EF4-FFF2-40B4-BE49-F238E27FC236}">
                <a16:creationId xmlns:a16="http://schemas.microsoft.com/office/drawing/2014/main" id="{7FDCEBD4-82F7-44CA-A635-B4B331B4F670}"/>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1096606-3429-45F0-81FB-4E4DB8910A04}"/>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530475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25CE66-0E79-4407-8B88-691E0FEC69BD}"/>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3" name="Marcador de pie de página 2">
            <a:extLst>
              <a:ext uri="{FF2B5EF4-FFF2-40B4-BE49-F238E27FC236}">
                <a16:creationId xmlns:a16="http://schemas.microsoft.com/office/drawing/2014/main" id="{B878F4C5-005A-4273-AB21-34996E6DEEA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2098F78-CAA7-44D9-A76D-166E2CE50A26}"/>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3187969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924298-D68A-CB48-8F5D-19F969918297}" type="datetimeFigureOut">
              <a:rPr lang="en-US" smtClean="0"/>
              <a:t>2/27/19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4414206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CB26E0-2494-41F5-ABE4-A85CCD5ABCF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A5398D6-6195-4161-A62B-946AA82D55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9789D159-9402-4FBF-A0A1-D0C7040A30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D024A9D-943E-4470-B670-448913B69EE2}"/>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6" name="Marcador de pie de página 5">
            <a:extLst>
              <a:ext uri="{FF2B5EF4-FFF2-40B4-BE49-F238E27FC236}">
                <a16:creationId xmlns:a16="http://schemas.microsoft.com/office/drawing/2014/main" id="{73A3E2F0-989A-47AD-B0B9-D898F0B7FD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2001B42-2D28-4D0F-8300-610DB4302793}"/>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3318192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23F93-FF7C-49EE-A2A3-777A89A652E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0A35D7F-08C8-4FC3-ACF4-3F2B4D68B8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B81231C-0947-44FA-B556-F2280A927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547BC4E-527C-4C50-8644-5C0773A4E837}"/>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6" name="Marcador de pie de página 5">
            <a:extLst>
              <a:ext uri="{FF2B5EF4-FFF2-40B4-BE49-F238E27FC236}">
                <a16:creationId xmlns:a16="http://schemas.microsoft.com/office/drawing/2014/main" id="{817033F4-F077-42E6-8F2F-4A2FF0D6EBB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A8758C9-AF15-4701-B310-A6D1568FF0D9}"/>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19036587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61E1D3-0372-4CF2-AD78-D7EFE96DE14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6BC903D-150F-423A-BD21-52DED179B881}"/>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D96E73E-8564-4D42-B874-499508AD44FE}"/>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5" name="Marcador de pie de página 4">
            <a:extLst>
              <a:ext uri="{FF2B5EF4-FFF2-40B4-BE49-F238E27FC236}">
                <a16:creationId xmlns:a16="http://schemas.microsoft.com/office/drawing/2014/main" id="{3D24CBBB-6017-4762-AD70-D31B228625B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46733C4-DE5A-48CB-AC60-F6C8E8405818}"/>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184683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2306D17-F23B-410B-B81F-43DA1A5DCCE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01119E2-736A-4387-ACBD-95B24EEB3755}"/>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C150A19-C0C0-41C9-BF1C-7BC811E554D2}"/>
              </a:ext>
            </a:extLst>
          </p:cNvPr>
          <p:cNvSpPr>
            <a:spLocks noGrp="1"/>
          </p:cNvSpPr>
          <p:nvPr>
            <p:ph type="dt" sz="half" idx="10"/>
          </p:nvPr>
        </p:nvSpPr>
        <p:spPr/>
        <p:txBody>
          <a:bodyPr/>
          <a:lstStyle/>
          <a:p>
            <a:fld id="{9142A4FE-8A9D-4210-AD1A-8C17DF9F554A}" type="datetimeFigureOut">
              <a:rPr lang="es-MX" smtClean="0"/>
              <a:t>27/02/19</a:t>
            </a:fld>
            <a:endParaRPr lang="es-MX"/>
          </a:p>
        </p:txBody>
      </p:sp>
      <p:sp>
        <p:nvSpPr>
          <p:cNvPr id="5" name="Marcador de pie de página 4">
            <a:extLst>
              <a:ext uri="{FF2B5EF4-FFF2-40B4-BE49-F238E27FC236}">
                <a16:creationId xmlns:a16="http://schemas.microsoft.com/office/drawing/2014/main" id="{E711A7F6-E8AE-46F8-B91F-02A2518FD42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0297456-D3BD-4662-9BF8-4A63F317866A}"/>
              </a:ext>
            </a:extLst>
          </p:cNvPr>
          <p:cNvSpPr>
            <a:spLocks noGrp="1"/>
          </p:cNvSpPr>
          <p:nvPr>
            <p:ph type="sldNum" sz="quarter" idx="12"/>
          </p:nvPr>
        </p:nvSpPr>
        <p:spPr/>
        <p:txBody>
          <a:bodyPr/>
          <a:lstStyle/>
          <a:p>
            <a:fld id="{F7A5FEF9-D3FB-4536-930C-DB78D520CECE}" type="slidenum">
              <a:rPr lang="es-MX" smtClean="0"/>
              <a:t>‹Nº›</a:t>
            </a:fld>
            <a:endParaRPr lang="es-MX"/>
          </a:p>
        </p:txBody>
      </p:sp>
    </p:spTree>
    <p:extLst>
      <p:ext uri="{BB962C8B-B14F-4D97-AF65-F5344CB8AC3E}">
        <p14:creationId xmlns:p14="http://schemas.microsoft.com/office/powerpoint/2010/main" val="4176029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924298-D68A-CB48-8F5D-19F969918297}" type="datetimeFigureOut">
              <a:rPr lang="en-US" smtClean="0"/>
              <a:t>2/27/19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154769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924298-D68A-CB48-8F5D-19F969918297}" type="datetimeFigureOut">
              <a:rPr lang="en-US" smtClean="0"/>
              <a:t>2/27/19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1743209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924298-D68A-CB48-8F5D-19F969918297}" type="datetimeFigureOut">
              <a:rPr lang="en-US" smtClean="0"/>
              <a:t>2/27/19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2143582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24298-D68A-CB48-8F5D-19F969918297}" type="datetimeFigureOut">
              <a:rPr lang="en-US" smtClean="0"/>
              <a:t>2/27/19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100691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924298-D68A-CB48-8F5D-19F969918297}" type="datetimeFigureOut">
              <a:rPr lang="en-US" smtClean="0"/>
              <a:t>2/27/19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98625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924298-D68A-CB48-8F5D-19F969918297}" type="datetimeFigureOut">
              <a:rPr lang="en-US" smtClean="0"/>
              <a:t>2/27/19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2A1F5-D875-BB4E-8427-B03AA2392E7F}" type="slidenum">
              <a:rPr lang="en-US" smtClean="0"/>
              <a:t>‹Nº›</a:t>
            </a:fld>
            <a:endParaRPr lang="en-US"/>
          </a:p>
        </p:txBody>
      </p:sp>
    </p:spTree>
    <p:extLst>
      <p:ext uri="{BB962C8B-B14F-4D97-AF65-F5344CB8AC3E}">
        <p14:creationId xmlns:p14="http://schemas.microsoft.com/office/powerpoint/2010/main" val="174592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24298-D68A-CB48-8F5D-19F969918297}" type="datetimeFigureOut">
              <a:rPr lang="en-US" smtClean="0"/>
              <a:t>2/27/19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2A1F5-D875-BB4E-8427-B03AA2392E7F}" type="slidenum">
              <a:rPr lang="en-US" smtClean="0"/>
              <a:t>‹Nº›</a:t>
            </a:fld>
            <a:endParaRPr lang="en-US"/>
          </a:p>
        </p:txBody>
      </p:sp>
    </p:spTree>
    <p:extLst>
      <p:ext uri="{BB962C8B-B14F-4D97-AF65-F5344CB8AC3E}">
        <p14:creationId xmlns:p14="http://schemas.microsoft.com/office/powerpoint/2010/main" val="1839941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E128BD3-436F-485A-96A5-7E683D888B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2F661E0-359E-4231-A72A-FA43CE749A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E2064BC-0E4F-4F59-96DD-13D4BC2368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992AC-55B8-4442-B2CE-45BD2C4F05D6}" type="datetimeFigureOut">
              <a:rPr lang="es-MX" smtClean="0"/>
              <a:t>27/02/19</a:t>
            </a:fld>
            <a:endParaRPr lang="es-MX"/>
          </a:p>
        </p:txBody>
      </p:sp>
      <p:sp>
        <p:nvSpPr>
          <p:cNvPr id="5" name="Marcador de pie de página 4">
            <a:extLst>
              <a:ext uri="{FF2B5EF4-FFF2-40B4-BE49-F238E27FC236}">
                <a16:creationId xmlns:a16="http://schemas.microsoft.com/office/drawing/2014/main" id="{88F2C076-395F-424E-AABC-1685A906DB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EA841022-CF2D-41E3-9270-1E4ACEE52B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39ABB-74ED-43EE-85CF-F141BFF118D0}" type="slidenum">
              <a:rPr lang="es-MX" smtClean="0"/>
              <a:t>‹Nº›</a:t>
            </a:fld>
            <a:endParaRPr lang="es-MX"/>
          </a:p>
        </p:txBody>
      </p:sp>
    </p:spTree>
    <p:extLst>
      <p:ext uri="{BB962C8B-B14F-4D97-AF65-F5344CB8AC3E}">
        <p14:creationId xmlns:p14="http://schemas.microsoft.com/office/powerpoint/2010/main" val="38015893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0E62EB2-3389-43CC-9D28-93211A825A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15726BA-B1E0-41AC-85F4-4D8F55F931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C420F23-C8D6-4CF5-BD70-5ABAF7F176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2A4FE-8A9D-4210-AD1A-8C17DF9F554A}" type="datetimeFigureOut">
              <a:rPr lang="es-MX" smtClean="0"/>
              <a:t>27/02/19</a:t>
            </a:fld>
            <a:endParaRPr lang="es-MX"/>
          </a:p>
        </p:txBody>
      </p:sp>
      <p:sp>
        <p:nvSpPr>
          <p:cNvPr id="5" name="Marcador de pie de página 4">
            <a:extLst>
              <a:ext uri="{FF2B5EF4-FFF2-40B4-BE49-F238E27FC236}">
                <a16:creationId xmlns:a16="http://schemas.microsoft.com/office/drawing/2014/main" id="{C3D76187-0FD9-48F2-9FFB-39A50CD938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A1FA3A33-772A-48AF-B3B4-F3E72691F2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A5FEF9-D3FB-4536-930C-DB78D520CECE}" type="slidenum">
              <a:rPr lang="es-MX" smtClean="0"/>
              <a:t>‹Nº›</a:t>
            </a:fld>
            <a:endParaRPr lang="es-MX"/>
          </a:p>
        </p:txBody>
      </p:sp>
      <p:pic>
        <p:nvPicPr>
          <p:cNvPr id="7" name="Imagen 6">
            <a:extLst>
              <a:ext uri="{FF2B5EF4-FFF2-40B4-BE49-F238E27FC236}">
                <a16:creationId xmlns:a16="http://schemas.microsoft.com/office/drawing/2014/main" id="{4EAD0C11-BAED-4A6A-B190-46BBD30E6292}"/>
              </a:ext>
            </a:extLst>
          </p:cNvPr>
          <p:cNvPicPr>
            <a:picLocks noChangeAspect="1"/>
          </p:cNvPicPr>
          <p:nvPr userDrawn="1"/>
        </p:nvPicPr>
        <p:blipFill>
          <a:blip r:embed="rId13"/>
          <a:stretch>
            <a:fillRect/>
          </a:stretch>
        </p:blipFill>
        <p:spPr>
          <a:xfrm>
            <a:off x="11326293" y="5985040"/>
            <a:ext cx="865707" cy="865707"/>
          </a:xfrm>
          <a:prstGeom prst="rect">
            <a:avLst/>
          </a:prstGeom>
        </p:spPr>
      </p:pic>
    </p:spTree>
    <p:extLst>
      <p:ext uri="{BB962C8B-B14F-4D97-AF65-F5344CB8AC3E}">
        <p14:creationId xmlns:p14="http://schemas.microsoft.com/office/powerpoint/2010/main" val="3452211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3875" y="2421227"/>
            <a:ext cx="7790643" cy="1599560"/>
          </a:xfrm>
        </p:spPr>
        <p:txBody>
          <a:bodyPr>
            <a:noAutofit/>
          </a:bodyPr>
          <a:lstStyle/>
          <a:p>
            <a:pPr algn="r"/>
            <a:r>
              <a:rPr lang="en-US" sz="5400" dirty="0" err="1">
                <a:latin typeface="Century Gothic" charset="0"/>
                <a:ea typeface="Century Gothic" charset="0"/>
                <a:cs typeface="Century Gothic" charset="0"/>
              </a:rPr>
              <a:t>Legislaci</a:t>
            </a:r>
            <a:r>
              <a:rPr lang="es-MX" sz="5400" dirty="0" err="1">
                <a:latin typeface="Century Gothic" charset="0"/>
                <a:ea typeface="Century Gothic" charset="0"/>
                <a:cs typeface="Century Gothic" charset="0"/>
              </a:rPr>
              <a:t>ón</a:t>
            </a:r>
            <a:r>
              <a:rPr lang="es-MX" sz="5400" dirty="0">
                <a:latin typeface="Century Gothic" charset="0"/>
                <a:ea typeface="Century Gothic" charset="0"/>
                <a:cs typeface="Century Gothic" charset="0"/>
              </a:rPr>
              <a:t> en materia de Pandemias</a:t>
            </a:r>
            <a:endParaRPr lang="en-US" sz="5400" dirty="0">
              <a:latin typeface="Century Gothic" charset="0"/>
              <a:ea typeface="Century Gothic" charset="0"/>
              <a:cs typeface="Century Gothic" charset="0"/>
            </a:endParaRPr>
          </a:p>
        </p:txBody>
      </p:sp>
      <p:sp>
        <p:nvSpPr>
          <p:cNvPr id="3" name="Subtitle 2"/>
          <p:cNvSpPr>
            <a:spLocks noGrp="1"/>
          </p:cNvSpPr>
          <p:nvPr>
            <p:ph type="subTitle" idx="1"/>
          </p:nvPr>
        </p:nvSpPr>
        <p:spPr>
          <a:xfrm>
            <a:off x="3353875" y="5230019"/>
            <a:ext cx="7790643" cy="994232"/>
          </a:xfrm>
        </p:spPr>
        <p:txBody>
          <a:bodyPr>
            <a:noAutofit/>
          </a:bodyPr>
          <a:lstStyle/>
          <a:p>
            <a:pPr algn="r"/>
            <a:r>
              <a:rPr lang="en-US" dirty="0">
                <a:latin typeface="Century Gothic" charset="0"/>
                <a:ea typeface="Century Gothic" charset="0"/>
                <a:cs typeface="Century Gothic" charset="0"/>
              </a:rPr>
              <a:t>Dra. Lourdes Motta </a:t>
            </a:r>
            <a:r>
              <a:rPr lang="en-US" dirty="0" err="1">
                <a:latin typeface="Century Gothic" charset="0"/>
                <a:ea typeface="Century Gothic" charset="0"/>
                <a:cs typeface="Century Gothic" charset="0"/>
              </a:rPr>
              <a:t>Murguía</a:t>
            </a:r>
            <a:endParaRPr lang="en-US" dirty="0">
              <a:latin typeface="Century Gothic" charset="0"/>
              <a:ea typeface="Century Gothic" charset="0"/>
              <a:cs typeface="Century Gothic" charset="0"/>
            </a:endParaRPr>
          </a:p>
          <a:p>
            <a:pPr algn="r"/>
            <a:r>
              <a:rPr lang="en-US" dirty="0">
                <a:latin typeface="Century Gothic" charset="0"/>
                <a:ea typeface="Century Gothic" charset="0"/>
                <a:cs typeface="Century Gothic" charset="0"/>
              </a:rPr>
              <a:t>PPAL Bureau de </a:t>
            </a:r>
            <a:r>
              <a:rPr lang="en-US" dirty="0" err="1">
                <a:latin typeface="Century Gothic" charset="0"/>
                <a:ea typeface="Century Gothic" charset="0"/>
                <a:cs typeface="Century Gothic" charset="0"/>
              </a:rPr>
              <a:t>Asuntos</a:t>
            </a:r>
            <a:r>
              <a:rPr lang="en-US" dirty="0">
                <a:latin typeface="Century Gothic" charset="0"/>
                <a:ea typeface="Century Gothic" charset="0"/>
                <a:cs typeface="Century Gothic" charset="0"/>
              </a:rPr>
              <a:t> </a:t>
            </a:r>
            <a:r>
              <a:rPr lang="en-US" dirty="0" err="1">
                <a:latin typeface="Century Gothic" charset="0"/>
                <a:ea typeface="Century Gothic" charset="0"/>
                <a:cs typeface="Century Gothic" charset="0"/>
              </a:rPr>
              <a:t>Públicos</a:t>
            </a:r>
            <a:r>
              <a:rPr lang="en-US" dirty="0">
                <a:latin typeface="Century Gothic" charset="0"/>
                <a:ea typeface="Century Gothic" charset="0"/>
                <a:cs typeface="Century Gothic" charset="0"/>
              </a:rPr>
              <a:t> y </a:t>
            </a:r>
            <a:r>
              <a:rPr lang="en-US" dirty="0" err="1">
                <a:latin typeface="Century Gothic" charset="0"/>
                <a:ea typeface="Century Gothic" charset="0"/>
                <a:cs typeface="Century Gothic" charset="0"/>
              </a:rPr>
              <a:t>Comunicación</a:t>
            </a:r>
            <a:endParaRPr lang="en-US" dirty="0">
              <a:latin typeface="Century Gothic" charset="0"/>
              <a:ea typeface="Century Gothic" charset="0"/>
              <a:cs typeface="Century Gothic" charset="0"/>
            </a:endParaRPr>
          </a:p>
          <a:p>
            <a:pPr algn="r"/>
            <a:r>
              <a:rPr lang="en-US" i="1" dirty="0" err="1">
                <a:latin typeface="Century Gothic" charset="0"/>
                <a:ea typeface="Century Gothic" charset="0"/>
                <a:cs typeface="Century Gothic" charset="0"/>
              </a:rPr>
              <a:t>Febrero</a:t>
            </a:r>
            <a:r>
              <a:rPr lang="en-US" i="1" dirty="0">
                <a:latin typeface="Century Gothic" charset="0"/>
                <a:ea typeface="Century Gothic" charset="0"/>
                <a:cs typeface="Century Gothic" charset="0"/>
              </a:rPr>
              <a:t> 27, 2019</a:t>
            </a:r>
          </a:p>
        </p:txBody>
      </p:sp>
      <p:pic>
        <p:nvPicPr>
          <p:cNvPr id="1025" name="Picture 1" descr="o hay descripción de la foto disponi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092" y="262114"/>
            <a:ext cx="2303708" cy="23037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1526592" y="2965872"/>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8306873" y="4246128"/>
            <a:ext cx="2837644"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883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97085" y="782130"/>
            <a:ext cx="115824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accent4"/>
                </a:solidFill>
                <a:latin typeface="Century Gothic" charset="0"/>
                <a:ea typeface="Century Gothic" charset="0"/>
                <a:cs typeface="Century Gothic" charset="0"/>
              </a:rPr>
              <a:t>durante</a:t>
            </a:r>
            <a:r>
              <a:rPr lang="en-US" sz="3600" b="1" dirty="0">
                <a:solidFill>
                  <a:schemeClr val="accent4"/>
                </a:solidFill>
                <a:latin typeface="Century Gothic" charset="0"/>
                <a:ea typeface="Century Gothic" charset="0"/>
                <a:cs typeface="Century Gothic" charset="0"/>
              </a:rPr>
              <a:t> la </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609600" y="1661926"/>
            <a:ext cx="10839665" cy="4154984"/>
          </a:xfrm>
          <a:prstGeom prst="rect">
            <a:avLst/>
          </a:prstGeom>
          <a:noFill/>
        </p:spPr>
        <p:txBody>
          <a:bodyPr wrap="square" rtlCol="0">
            <a:spAutoFit/>
          </a:bodyPr>
          <a:lstStyle/>
          <a:p>
            <a:pPr marL="457200" indent="-457200" algn="just">
              <a:buFont typeface="Arial" panose="020B0604020202020204" pitchFamily="34" charset="0"/>
              <a:buChar char="•"/>
            </a:pPr>
            <a:r>
              <a:rPr lang="es-MX" sz="2400" u="sng" dirty="0">
                <a:latin typeface="Century Gothic" panose="020B0502020202020204" pitchFamily="34" charset="0"/>
              </a:rPr>
              <a:t>Decreto por el que se ordenan diversas acciones en materia de salubridad general, para prevenir, controlar y combatir la existencia y transmisión del virus de influenza estacional epidémica</a:t>
            </a:r>
            <a:r>
              <a:rPr lang="es-MX" sz="2400" dirty="0">
                <a:latin typeface="Century Gothic" panose="020B0502020202020204" pitchFamily="34" charset="0"/>
              </a:rPr>
              <a:t>: expedido por el Presidente de la República y publicado el 25 de abril de 2009.</a:t>
            </a:r>
          </a:p>
          <a:p>
            <a:pPr marL="457200" indent="-457200" algn="just">
              <a:buFont typeface="Arial" panose="020B0604020202020204" pitchFamily="34" charset="0"/>
              <a:buChar char="•"/>
            </a:pPr>
            <a:endParaRPr lang="es-MX" sz="2400" dirty="0">
              <a:latin typeface="Century Gothic" panose="020B0502020202020204" pitchFamily="34" charset="0"/>
            </a:endParaRPr>
          </a:p>
          <a:p>
            <a:pPr marL="914400" lvl="1" indent="-457200" algn="just">
              <a:buFont typeface="Wingdings" panose="05000000000000000000" pitchFamily="2" charset="2"/>
              <a:buChar char="ü"/>
            </a:pPr>
            <a:r>
              <a:rPr lang="es-MX" sz="2400" dirty="0">
                <a:latin typeface="Century Gothic" panose="020B0502020202020204" pitchFamily="34" charset="0"/>
              </a:rPr>
              <a:t>Se expide con fundamento en la acción extraordinaria en materia de salubridad general.</a:t>
            </a:r>
          </a:p>
          <a:p>
            <a:pPr marL="914400" lvl="1" indent="-457200" algn="just">
              <a:buFont typeface="Wingdings" panose="05000000000000000000" pitchFamily="2" charset="2"/>
              <a:buChar char="ü"/>
            </a:pPr>
            <a:endParaRPr lang="es-MX" sz="2400" dirty="0">
              <a:latin typeface="Century Gothic" panose="020B0502020202020204" pitchFamily="34" charset="0"/>
            </a:endParaRPr>
          </a:p>
          <a:p>
            <a:pPr marL="914400" lvl="1" indent="-457200" algn="just">
              <a:buFont typeface="Wingdings" panose="05000000000000000000" pitchFamily="2" charset="2"/>
              <a:buChar char="ü"/>
            </a:pPr>
            <a:r>
              <a:rPr lang="es-MX" sz="2400" dirty="0">
                <a:latin typeface="Century Gothic" panose="020B0502020202020204" pitchFamily="34" charset="0"/>
              </a:rPr>
              <a:t>Retoma las medidas de seguridad de la LGS.</a:t>
            </a:r>
          </a:p>
          <a:p>
            <a:pPr marL="914400" lvl="1" indent="-457200" algn="just">
              <a:buFont typeface="Wingdings" panose="05000000000000000000" pitchFamily="2" charset="2"/>
              <a:buChar char="ü"/>
            </a:pPr>
            <a:endParaRPr lang="es-MX" sz="2400" dirty="0">
              <a:latin typeface="Century Gothic" panose="020B0502020202020204" pitchFamily="34" charset="0"/>
            </a:endParaRPr>
          </a:p>
          <a:p>
            <a:pPr marL="914400" lvl="1" indent="-457200" algn="just">
              <a:buFont typeface="Wingdings" panose="05000000000000000000" pitchFamily="2" charset="2"/>
              <a:buChar char="ü"/>
            </a:pPr>
            <a:r>
              <a:rPr lang="es-MX" sz="2400" dirty="0">
                <a:latin typeface="Century Gothic" panose="020B0502020202020204" pitchFamily="34" charset="0"/>
              </a:rPr>
              <a:t>Se las encomienda al Secretario de Salud.</a:t>
            </a:r>
          </a:p>
        </p:txBody>
      </p:sp>
    </p:spTree>
    <p:extLst>
      <p:ext uri="{BB962C8B-B14F-4D97-AF65-F5344CB8AC3E}">
        <p14:creationId xmlns:p14="http://schemas.microsoft.com/office/powerpoint/2010/main" val="332678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04800" y="784135"/>
            <a:ext cx="11582400" cy="646331"/>
          </a:xfrm>
          <a:prstGeom prst="rect">
            <a:avLst/>
          </a:prstGeom>
          <a:noFill/>
        </p:spPr>
        <p:txBody>
          <a:bodyPr wrap="square" rtlCol="0">
            <a:spAutoFit/>
          </a:bodyPr>
          <a:lstStyle/>
          <a:p>
            <a:r>
              <a:rPr lang="es-MX" sz="3600" b="1">
                <a:solidFill>
                  <a:schemeClr val="bg1">
                    <a:lumMod val="50000"/>
                  </a:schemeClr>
                </a:solidFill>
                <a:latin typeface="Century Gothic" charset="0"/>
                <a:ea typeface="Century Gothic" charset="0"/>
                <a:cs typeface="Century Gothic" charset="0"/>
              </a:rPr>
              <a:t>Disposiciones administrativas </a:t>
            </a:r>
            <a:r>
              <a:rPr lang="es-MX" sz="3600" b="1">
                <a:solidFill>
                  <a:schemeClr val="accent4"/>
                </a:solidFill>
                <a:latin typeface="Century Gothic" charset="0"/>
                <a:ea typeface="Century Gothic" charset="0"/>
                <a:cs typeface="Century Gothic" charset="0"/>
              </a:rPr>
              <a:t>durante la pandemia</a:t>
            </a:r>
          </a:p>
        </p:txBody>
      </p:sp>
      <p:sp>
        <p:nvSpPr>
          <p:cNvPr id="15" name="TextBox 14"/>
          <p:cNvSpPr txBox="1"/>
          <p:nvPr/>
        </p:nvSpPr>
        <p:spPr>
          <a:xfrm>
            <a:off x="472501" y="1549550"/>
            <a:ext cx="10811384" cy="4524315"/>
          </a:xfrm>
          <a:prstGeom prst="rect">
            <a:avLst/>
          </a:prstGeom>
          <a:noFill/>
        </p:spPr>
        <p:txBody>
          <a:bodyPr wrap="square" rtlCol="0">
            <a:spAutoFit/>
          </a:bodyPr>
          <a:lstStyle/>
          <a:p>
            <a:pPr marL="457200" indent="-457200" algn="just">
              <a:buFont typeface="Arial" panose="020B0604020202020204" pitchFamily="34" charset="0"/>
              <a:buChar char="•"/>
            </a:pPr>
            <a:r>
              <a:rPr lang="es-MX" u="sng" dirty="0">
                <a:latin typeface="Century Gothic" panose="020B0502020202020204" pitchFamily="34" charset="0"/>
              </a:rPr>
              <a:t>Acuerdo mediante el cual se ordena la suspensión de labores en la Administración Pública Federal y en el sector productivo de todo el territorio nacional, durante el periodo que comprende del 1o. al 5 de mayo del presente año</a:t>
            </a:r>
            <a:r>
              <a:rPr lang="es-MX" dirty="0">
                <a:latin typeface="Century Gothic" panose="020B0502020202020204" pitchFamily="34" charset="0"/>
              </a:rPr>
              <a:t> (2009): expedido por el Secretario de Salud y publicado el 30 de abril de 2009.</a:t>
            </a:r>
          </a:p>
          <a:p>
            <a:pPr marL="457200" indent="-457200" algn="just">
              <a:buFont typeface="Arial" panose="020B0604020202020204" pitchFamily="34" charset="0"/>
              <a:buChar char="•"/>
            </a:pPr>
            <a:endParaRPr lang="es-MX" b="1" dirty="0"/>
          </a:p>
          <a:p>
            <a:pPr marL="742950" lvl="1" indent="-285750" algn="just">
              <a:buFont typeface="Wingdings" panose="05000000000000000000" pitchFamily="2" charset="2"/>
              <a:buChar char="ü"/>
            </a:pPr>
            <a:r>
              <a:rPr lang="es-MX" dirty="0">
                <a:latin typeface="Century Gothic" panose="020B0502020202020204" pitchFamily="34" charset="0"/>
              </a:rPr>
              <a:t> Se exceptúan las labores que resulten indispensables para hacer frente de manera oportuna y eficaz a la situación de emergencia.</a:t>
            </a:r>
          </a:p>
          <a:p>
            <a:pPr marL="742950" lvl="1" indent="-285750" algn="just">
              <a:buFont typeface="Wingdings" panose="05000000000000000000" pitchFamily="2" charset="2"/>
              <a:buChar char="ü"/>
            </a:pPr>
            <a:endParaRPr lang="es-MX" dirty="0">
              <a:latin typeface="Century Gothic" panose="020B0502020202020204" pitchFamily="34" charset="0"/>
            </a:endParaRPr>
          </a:p>
          <a:p>
            <a:pPr marL="742950" lvl="1" indent="-285750" algn="just">
              <a:buFont typeface="Wingdings" panose="05000000000000000000" pitchFamily="2" charset="2"/>
              <a:buChar char="ü"/>
            </a:pPr>
            <a:r>
              <a:rPr lang="es-MX" dirty="0">
                <a:latin typeface="Century Gothic" panose="020B0502020202020204" pitchFamily="34" charset="0"/>
              </a:rPr>
              <a:t>Los titulares de las instituciones públicas federales deberán identificar las áreas que continuarán prestando los servicios que cotidianamente tienen a su cargo y que sean indispensables para afrontar la situación de emergencia, a fin de garantizar la suficiencia, oportunidad y continuidad en la prestación de servicios y provisión de bienes indispensables para la población.</a:t>
            </a:r>
          </a:p>
          <a:p>
            <a:pPr marL="742950" lvl="1" indent="-285750" algn="just">
              <a:buFont typeface="Wingdings" panose="05000000000000000000" pitchFamily="2" charset="2"/>
              <a:buChar char="ü"/>
            </a:pPr>
            <a:endParaRPr lang="es-MX" b="1" dirty="0">
              <a:latin typeface="Century Gothic" panose="020B0502020202020204" pitchFamily="34" charset="0"/>
            </a:endParaRPr>
          </a:p>
          <a:p>
            <a:pPr marL="742950" lvl="1" indent="-285750" algn="just">
              <a:buFont typeface="Wingdings" panose="05000000000000000000" pitchFamily="2" charset="2"/>
              <a:buChar char="ü"/>
            </a:pPr>
            <a:r>
              <a:rPr lang="es-MX" dirty="0">
                <a:latin typeface="Century Gothic" panose="020B0502020202020204" pitchFamily="34" charset="0"/>
              </a:rPr>
              <a:t> Las autoridades federales deberán garantizar la operación continua del transporte y, por lo tanto, seguirán funcionando los puertos, aeropuertos, carreteras y autopistas.</a:t>
            </a:r>
          </a:p>
        </p:txBody>
      </p:sp>
    </p:spTree>
    <p:extLst>
      <p:ext uri="{BB962C8B-B14F-4D97-AF65-F5344CB8AC3E}">
        <p14:creationId xmlns:p14="http://schemas.microsoft.com/office/powerpoint/2010/main" val="3014007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20278" y="912646"/>
            <a:ext cx="115824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accent4"/>
                </a:solidFill>
                <a:latin typeface="Century Gothic" charset="0"/>
                <a:ea typeface="Century Gothic" charset="0"/>
                <a:cs typeface="Century Gothic" charset="0"/>
              </a:rPr>
              <a:t>durante</a:t>
            </a:r>
            <a:r>
              <a:rPr lang="en-US" sz="3600" b="1" dirty="0">
                <a:solidFill>
                  <a:schemeClr val="accent4"/>
                </a:solidFill>
                <a:latin typeface="Century Gothic" charset="0"/>
                <a:ea typeface="Century Gothic" charset="0"/>
                <a:cs typeface="Century Gothic" charset="0"/>
              </a:rPr>
              <a:t> la </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420278" y="1627572"/>
            <a:ext cx="11061569" cy="4401205"/>
          </a:xfrm>
          <a:prstGeom prst="rect">
            <a:avLst/>
          </a:prstGeom>
          <a:noFill/>
        </p:spPr>
        <p:txBody>
          <a:bodyPr wrap="square" rtlCol="0">
            <a:spAutoFit/>
          </a:bodyPr>
          <a:lstStyle/>
          <a:p>
            <a:pPr marL="742950" lvl="1" indent="-285750">
              <a:buFont typeface="Wingdings" panose="05000000000000000000" pitchFamily="2" charset="2"/>
              <a:buChar char="ü"/>
            </a:pPr>
            <a:r>
              <a:rPr lang="es-MX" sz="2000" dirty="0">
                <a:latin typeface="Century Gothic" panose="020B0502020202020204" pitchFamily="34" charset="0"/>
              </a:rPr>
              <a:t>En el sector privado continuarán laborando las empresas, negocios, establecimientos mercantiles y todos aquéllos que resulten necesarios para hacer frente a la contingencia, de manera enunciativa, hospitales, clínicas, farmacias, laboratorios, servicios médicos, financieros, telecomunicaciones, y medios de información, servicios hoteleros y de restaurantes, siempre y cuando no correspondan a espacios cerrados con aglomeraciones, gasolineras, mercados, supermercados, misceláneas, servicios de transportes y distribución de gas.</a:t>
            </a:r>
          </a:p>
          <a:p>
            <a:pPr marL="742950" lvl="1" indent="-285750">
              <a:buFont typeface="Wingdings" panose="05000000000000000000" pitchFamily="2" charset="2"/>
              <a:buChar char="ü"/>
            </a:pPr>
            <a:endParaRPr lang="es-MX" sz="2000" b="1" dirty="0">
              <a:latin typeface="Century Gothic" panose="020B0502020202020204" pitchFamily="34" charset="0"/>
            </a:endParaRPr>
          </a:p>
          <a:p>
            <a:pPr marL="742950" lvl="1" indent="-285750">
              <a:buFont typeface="Wingdings" panose="05000000000000000000" pitchFamily="2" charset="2"/>
              <a:buChar char="ü"/>
            </a:pPr>
            <a:r>
              <a:rPr lang="es-MX" sz="2000" dirty="0">
                <a:latin typeface="Century Gothic" panose="020B0502020202020204" pitchFamily="34" charset="0"/>
              </a:rPr>
              <a:t>Se exhorta a todas las entidades federativas y municipios a que se sumen a las medidas a que se refiere el presente Acuerdo.</a:t>
            </a:r>
          </a:p>
          <a:p>
            <a:pPr marL="742950" lvl="1" indent="-285750">
              <a:buFont typeface="Wingdings" panose="05000000000000000000" pitchFamily="2" charset="2"/>
              <a:buChar char="ü"/>
            </a:pPr>
            <a:endParaRPr lang="es-MX" sz="2000" dirty="0">
              <a:latin typeface="Century Gothic" panose="020B0502020202020204" pitchFamily="34" charset="0"/>
            </a:endParaRPr>
          </a:p>
          <a:p>
            <a:pPr marL="742950" lvl="1" indent="-285750">
              <a:buFont typeface="Wingdings" panose="05000000000000000000" pitchFamily="2" charset="2"/>
              <a:buChar char="ü"/>
            </a:pPr>
            <a:r>
              <a:rPr lang="es-MX" sz="2000" dirty="0">
                <a:latin typeface="Century Gothic" panose="020B0502020202020204" pitchFamily="34" charset="0"/>
              </a:rPr>
              <a:t>Las relaciones laborales se mantendrán y aplicarán conforme a lo previsto en los contratos individuales, colectivos, contratos ley o condiciones generales de trabajo que correspondan, durante el plazo.</a:t>
            </a:r>
          </a:p>
        </p:txBody>
      </p:sp>
    </p:spTree>
    <p:extLst>
      <p:ext uri="{BB962C8B-B14F-4D97-AF65-F5344CB8AC3E}">
        <p14:creationId xmlns:p14="http://schemas.microsoft.com/office/powerpoint/2010/main" val="286159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97086" y="966017"/>
            <a:ext cx="115824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accent4"/>
                </a:solidFill>
                <a:latin typeface="Century Gothic" charset="0"/>
                <a:ea typeface="Century Gothic" charset="0"/>
                <a:cs typeface="Century Gothic" charset="0"/>
              </a:rPr>
              <a:t>durante</a:t>
            </a:r>
            <a:r>
              <a:rPr lang="en-US" sz="3600" b="1" dirty="0">
                <a:solidFill>
                  <a:schemeClr val="accent4"/>
                </a:solidFill>
                <a:latin typeface="Century Gothic" charset="0"/>
                <a:ea typeface="Century Gothic" charset="0"/>
                <a:cs typeface="Century Gothic" charset="0"/>
              </a:rPr>
              <a:t> la </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537702" y="1612348"/>
            <a:ext cx="10499514" cy="4401205"/>
          </a:xfrm>
          <a:prstGeom prst="rect">
            <a:avLst/>
          </a:prstGeom>
          <a:noFill/>
        </p:spPr>
        <p:txBody>
          <a:bodyPr wrap="square" rtlCol="0">
            <a:spAutoFit/>
          </a:bodyPr>
          <a:lstStyle/>
          <a:p>
            <a:pPr algn="just"/>
            <a:endParaRPr lang="es-MX" sz="2000" b="1" dirty="0"/>
          </a:p>
          <a:p>
            <a:pPr marL="457200" indent="-457200" algn="just">
              <a:buFont typeface="Arial" panose="020B0604020202020204" pitchFamily="34" charset="0"/>
              <a:buChar char="•"/>
            </a:pPr>
            <a:r>
              <a:rPr lang="es-MX" sz="2000" u="sng" dirty="0">
                <a:latin typeface="Century Gothic" panose="020B0502020202020204" pitchFamily="34" charset="0"/>
              </a:rPr>
              <a:t>Acuerdo por el que se ratifica el diverso por el que se establecen las actividades de preparación y respuesta ante una pandemia de influenza, en los términos que se indican</a:t>
            </a:r>
            <a:r>
              <a:rPr lang="es-MX" sz="2000" dirty="0">
                <a:latin typeface="Century Gothic" panose="020B0502020202020204" pitchFamily="34" charset="0"/>
              </a:rPr>
              <a:t>: expedido por el Consejo de Salubridad General y publicado el 30 de abril de 2009.</a:t>
            </a:r>
          </a:p>
          <a:p>
            <a:pPr marL="457200" indent="-457200" algn="just">
              <a:buFont typeface="Arial" panose="020B0604020202020204" pitchFamily="34" charset="0"/>
              <a:buChar char="•"/>
            </a:pPr>
            <a:endParaRPr lang="es-MX" sz="2000" dirty="0">
              <a:latin typeface="Century Gothic" panose="020B0502020202020204" pitchFamily="34" charset="0"/>
            </a:endParaRPr>
          </a:p>
          <a:p>
            <a:pPr marL="742950" lvl="1" indent="-285750" algn="just">
              <a:buFont typeface="Wingdings" panose="05000000000000000000" pitchFamily="2" charset="2"/>
              <a:buChar char="ü"/>
            </a:pPr>
            <a:r>
              <a:rPr lang="es-MX" sz="2000" dirty="0">
                <a:latin typeface="Century Gothic" panose="020B0502020202020204" pitchFamily="34" charset="0"/>
              </a:rPr>
              <a:t>Consejo de Salubridad General acuerda que se consideren dentro de las enfermedades que generan gastos catastróficos los aspectos preventivos, incluyendo los gastos asociados a la comunicación a la población; curativos y de rehabilitación de la influenza epidémica, cualquiera que sea su origen, en grado de epidemia y/o posible pandemia, y las enfermedades derivadas de este padecimiento.</a:t>
            </a:r>
          </a:p>
          <a:p>
            <a:pPr marL="914400" lvl="1" indent="-457200" algn="just">
              <a:buFont typeface="Wingdings" panose="05000000000000000000" pitchFamily="2" charset="2"/>
              <a:buChar char="ü"/>
            </a:pPr>
            <a:endParaRPr lang="es-MX" sz="2000" dirty="0">
              <a:latin typeface="Century Gothic" panose="020B0502020202020204" pitchFamily="34" charset="0"/>
            </a:endParaRPr>
          </a:p>
          <a:p>
            <a:pPr algn="just"/>
            <a:endParaRPr lang="es-MX" sz="2000" dirty="0">
              <a:latin typeface="Century Gothic" panose="020B0502020202020204" pitchFamily="34" charset="0"/>
            </a:endParaRPr>
          </a:p>
        </p:txBody>
      </p:sp>
    </p:spTree>
    <p:extLst>
      <p:ext uri="{BB962C8B-B14F-4D97-AF65-F5344CB8AC3E}">
        <p14:creationId xmlns:p14="http://schemas.microsoft.com/office/powerpoint/2010/main" val="1685624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3612" y="857585"/>
            <a:ext cx="11494416"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accent4"/>
                </a:solidFill>
                <a:latin typeface="Century Gothic" charset="0"/>
                <a:ea typeface="Century Gothic" charset="0"/>
                <a:cs typeface="Century Gothic" charset="0"/>
              </a:rPr>
              <a:t>durante</a:t>
            </a:r>
            <a:r>
              <a:rPr lang="en-US" sz="3600" b="1" dirty="0">
                <a:solidFill>
                  <a:schemeClr val="accent4"/>
                </a:solidFill>
                <a:latin typeface="Century Gothic" charset="0"/>
                <a:ea typeface="Century Gothic" charset="0"/>
                <a:cs typeface="Century Gothic" charset="0"/>
              </a:rPr>
              <a:t> la </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5" y="1540890"/>
            <a:ext cx="10773678" cy="5016758"/>
          </a:xfrm>
          <a:prstGeom prst="rect">
            <a:avLst/>
          </a:prstGeom>
          <a:noFill/>
        </p:spPr>
        <p:txBody>
          <a:bodyPr wrap="square" rtlCol="0">
            <a:spAutoFit/>
          </a:bodyPr>
          <a:lstStyle/>
          <a:p>
            <a:pPr marL="457200" indent="-457200" algn="just">
              <a:buFont typeface="Arial" panose="020B0604020202020204" pitchFamily="34" charset="0"/>
              <a:buChar char="•"/>
            </a:pPr>
            <a:r>
              <a:rPr lang="es-MX" sz="2000" u="sng" dirty="0">
                <a:latin typeface="Century Gothic" panose="020B0502020202020204" pitchFamily="34" charset="0"/>
              </a:rPr>
              <a:t>Acuerdo por el que se determinan los lineamientos a los que estará sujeta la venta de los medicamentos que contienen las sustancias activas denominadas oseltamivir y zanamivir como medida de prevención y control del brote de influenza</a:t>
            </a:r>
            <a:r>
              <a:rPr lang="es-MX" sz="2000" dirty="0">
                <a:latin typeface="Century Gothic" panose="020B0502020202020204" pitchFamily="34" charset="0"/>
              </a:rPr>
              <a:t>: expedido por el Consejo de Salubridad General y publicado el 30 de abril de 2009.</a:t>
            </a:r>
          </a:p>
          <a:p>
            <a:pPr marL="457200" indent="-457200" algn="just">
              <a:buFont typeface="Arial" panose="020B0604020202020204" pitchFamily="34" charset="0"/>
              <a:buChar char="•"/>
            </a:pPr>
            <a:endParaRPr lang="es-MX" sz="1200" dirty="0">
              <a:latin typeface="Century Gothic" panose="020B0502020202020204" pitchFamily="34" charset="0"/>
            </a:endParaRPr>
          </a:p>
          <a:p>
            <a:pPr marL="914400" lvl="1" indent="-457200" algn="just">
              <a:buFont typeface="Wingdings" panose="05000000000000000000" pitchFamily="2" charset="2"/>
              <a:buChar char="ü"/>
            </a:pPr>
            <a:r>
              <a:rPr lang="es-MX" sz="2000" dirty="0">
                <a:latin typeface="Century Gothic" panose="020B0502020202020204" pitchFamily="34" charset="0"/>
              </a:rPr>
              <a:t>La venta de los medicamentos que contienen tanto la sustancia activa denominada Oseltamivir como Zanamivir se realizará únicamente mediante la exhibición de la receta médica correspondiente, misma que deberá retenerse por la farmacia que la surta, mientras se mantenga la situación de emergencia.</a:t>
            </a:r>
          </a:p>
          <a:p>
            <a:pPr marL="914400" lvl="1" indent="-457200" algn="just">
              <a:buFont typeface="Wingdings" panose="05000000000000000000" pitchFamily="2" charset="2"/>
              <a:buChar char="ü"/>
            </a:pPr>
            <a:endParaRPr lang="es-MX" sz="2000" dirty="0">
              <a:latin typeface="Century Gothic" panose="020B0502020202020204" pitchFamily="34" charset="0"/>
            </a:endParaRPr>
          </a:p>
          <a:p>
            <a:pPr marL="914400" lvl="1" indent="-457200" algn="just">
              <a:buFont typeface="Wingdings" panose="05000000000000000000" pitchFamily="2" charset="2"/>
              <a:buChar char="ü"/>
            </a:pPr>
            <a:r>
              <a:rPr lang="es-MX" sz="2000" dirty="0">
                <a:latin typeface="Century Gothic" panose="020B0502020202020204" pitchFamily="34" charset="0"/>
              </a:rPr>
              <a:t>Las farmacias que expendan dichos medicamentos deberán llevar el registro correspondiente en los libros de control autorizados por la Secretaría de Salud, por conducto de la Comisión Federal para la Protección contra Riesgos Sanitarios.</a:t>
            </a:r>
          </a:p>
        </p:txBody>
      </p:sp>
    </p:spTree>
    <p:extLst>
      <p:ext uri="{BB962C8B-B14F-4D97-AF65-F5344CB8AC3E}">
        <p14:creationId xmlns:p14="http://schemas.microsoft.com/office/powerpoint/2010/main" val="3163934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97086" y="754065"/>
            <a:ext cx="115824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accent4"/>
                </a:solidFill>
                <a:latin typeface="Century Gothic" charset="0"/>
                <a:ea typeface="Century Gothic" charset="0"/>
                <a:cs typeface="Century Gothic" charset="0"/>
              </a:rPr>
              <a:t>durante</a:t>
            </a:r>
            <a:r>
              <a:rPr lang="en-US" sz="3600" b="1" dirty="0">
                <a:solidFill>
                  <a:schemeClr val="accent4"/>
                </a:solidFill>
                <a:latin typeface="Century Gothic" charset="0"/>
                <a:ea typeface="Century Gothic" charset="0"/>
                <a:cs typeface="Century Gothic" charset="0"/>
              </a:rPr>
              <a:t> la </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500781" y="1548421"/>
            <a:ext cx="10499514" cy="4801314"/>
          </a:xfrm>
          <a:prstGeom prst="rect">
            <a:avLst/>
          </a:prstGeom>
          <a:noFill/>
        </p:spPr>
        <p:txBody>
          <a:bodyPr wrap="square" rtlCol="0">
            <a:spAutoFit/>
          </a:bodyPr>
          <a:lstStyle/>
          <a:p>
            <a:pPr marL="457200" indent="-457200" algn="just">
              <a:buFont typeface="Arial" panose="020B0604020202020204" pitchFamily="34" charset="0"/>
              <a:buChar char="•"/>
            </a:pPr>
            <a:r>
              <a:rPr lang="es-MX" u="sng" dirty="0">
                <a:latin typeface="Century Gothic" panose="020B0502020202020204" pitchFamily="34" charset="0"/>
              </a:rPr>
              <a:t>Acuerdo por el que se establece que la plataforma electrónica del sistema nacional de vigilancia epidemiológica será la única para concentrar toda la información sobre la evolución de la epidemia de la influenza humana AH1N1</a:t>
            </a:r>
            <a:r>
              <a:rPr lang="es-MX" dirty="0">
                <a:latin typeface="Century Gothic" panose="020B0502020202020204" pitchFamily="34" charset="0"/>
              </a:rPr>
              <a:t>: expedido por el Consejo de Salubridad General.</a:t>
            </a:r>
          </a:p>
          <a:p>
            <a:pPr marL="457200" indent="-457200" algn="just">
              <a:buFont typeface="Arial" panose="020B0604020202020204" pitchFamily="34" charset="0"/>
              <a:buChar char="•"/>
            </a:pPr>
            <a:endParaRPr lang="es-MX" dirty="0">
              <a:latin typeface="Century Gothic" panose="020B0502020202020204" pitchFamily="34" charset="0"/>
            </a:endParaRPr>
          </a:p>
          <a:p>
            <a:pPr marL="914400" lvl="1" indent="-457200" algn="just">
              <a:buFont typeface="Wingdings" panose="05000000000000000000" pitchFamily="2" charset="2"/>
              <a:buChar char="ü"/>
            </a:pPr>
            <a:r>
              <a:rPr lang="es-ES" dirty="0">
                <a:latin typeface="Century Gothic" panose="020B0502020202020204" pitchFamily="34" charset="0"/>
              </a:rPr>
              <a:t>Se obliga a usar la plataforma con que contaba el entonces Centro Nacional de Vigilancia Epidemiológica y Control de Enfermedades.</a:t>
            </a:r>
            <a:r>
              <a:rPr lang="es-MX" dirty="0">
                <a:latin typeface="Century Gothic" panose="020B0502020202020204" pitchFamily="34" charset="0"/>
              </a:rPr>
              <a:t> </a:t>
            </a:r>
          </a:p>
          <a:p>
            <a:pPr marL="285750" indent="-285750" algn="just">
              <a:buFont typeface="Arial" panose="020B0604020202020204" pitchFamily="34" charset="0"/>
              <a:buChar char="•"/>
            </a:pPr>
            <a:endParaRPr lang="es-MX" dirty="0"/>
          </a:p>
          <a:p>
            <a:pPr marL="285750" indent="-285750" algn="just">
              <a:buFont typeface="Arial" panose="020B0604020202020204" pitchFamily="34" charset="0"/>
              <a:buChar char="•"/>
            </a:pPr>
            <a:r>
              <a:rPr lang="es-MX" u="sng" dirty="0">
                <a:latin typeface="Century Gothic" panose="020B0502020202020204" pitchFamily="34" charset="0"/>
              </a:rPr>
              <a:t>Acuerdo por el que se recomienda la implementación de lineamientos sanitarios para los periodos de campañas electorales y capacitación para contribuir a la mitigación de los efectos del brote de influenza epidémica mientras dura el estado de emergencia</a:t>
            </a:r>
            <a:r>
              <a:rPr lang="es-MX" dirty="0">
                <a:latin typeface="Century Gothic" panose="020B0502020202020204" pitchFamily="34" charset="0"/>
              </a:rPr>
              <a:t>: expedido por el Consejo de Salubridad General y publicado el 2 de mayo de 2009.  </a:t>
            </a:r>
          </a:p>
          <a:p>
            <a:pPr marL="285750" indent="-285750" algn="just">
              <a:buFont typeface="Arial" panose="020B0604020202020204" pitchFamily="34" charset="0"/>
              <a:buChar char="•"/>
            </a:pPr>
            <a:endParaRPr lang="es-MX" dirty="0">
              <a:latin typeface="Century Gothic" panose="020B0502020202020204" pitchFamily="34" charset="0"/>
            </a:endParaRPr>
          </a:p>
          <a:p>
            <a:pPr marL="742950" lvl="1" indent="-285750" algn="just">
              <a:buFont typeface="Wingdings" panose="05000000000000000000" pitchFamily="2" charset="2"/>
              <a:buChar char="ü"/>
            </a:pPr>
            <a:r>
              <a:rPr lang="es-MX" dirty="0">
                <a:latin typeface="Century Gothic" panose="020B0502020202020204" pitchFamily="34" charset="0"/>
              </a:rPr>
              <a:t>Inicio del periodo de las campañas electorales de los procesos electorales federales y locales se recomienda al Secretario de Salud proponga al IFE e institutos electorales estatales medidas sanitarias, con el propósito de mantener las acciones de mitigación de la epidemia de influenza humana.</a:t>
            </a:r>
          </a:p>
        </p:txBody>
      </p:sp>
    </p:spTree>
    <p:extLst>
      <p:ext uri="{BB962C8B-B14F-4D97-AF65-F5344CB8AC3E}">
        <p14:creationId xmlns:p14="http://schemas.microsoft.com/office/powerpoint/2010/main" val="333734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754065"/>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post-</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6" y="1991864"/>
            <a:ext cx="10499514" cy="5078313"/>
          </a:xfrm>
          <a:prstGeom prst="rect">
            <a:avLst/>
          </a:prstGeom>
          <a:noFill/>
        </p:spPr>
        <p:txBody>
          <a:bodyPr wrap="square" rtlCol="0">
            <a:spAutoFit/>
          </a:bodyPr>
          <a:lstStyle/>
          <a:p>
            <a:pPr marL="457200" indent="-457200">
              <a:buFont typeface="Arial" panose="020B0604020202020204" pitchFamily="34" charset="0"/>
              <a:buChar char="•"/>
            </a:pPr>
            <a:r>
              <a:rPr lang="es-MX" u="sng" dirty="0">
                <a:latin typeface="Century Gothic" panose="020B0502020202020204" pitchFamily="34" charset="0"/>
              </a:rPr>
              <a:t>Decreto por el que se declaran terminadas las diversas acciones extraordinarias en materia de </a:t>
            </a:r>
            <a:r>
              <a:rPr lang="es-MX" u="sng" cap="all" dirty="0">
                <a:latin typeface="Century Gothic" panose="020B0502020202020204" pitchFamily="34" charset="0"/>
              </a:rPr>
              <a:t>S</a:t>
            </a:r>
            <a:r>
              <a:rPr lang="es-MX" u="sng" dirty="0">
                <a:latin typeface="Century Gothic" panose="020B0502020202020204" pitchFamily="34" charset="0"/>
              </a:rPr>
              <a:t>alubridad </a:t>
            </a:r>
            <a:r>
              <a:rPr lang="es-MX" u="sng" cap="all" dirty="0">
                <a:latin typeface="Century Gothic" panose="020B0502020202020204" pitchFamily="34" charset="0"/>
              </a:rPr>
              <a:t>G</a:t>
            </a:r>
            <a:r>
              <a:rPr lang="es-MX" u="sng" dirty="0">
                <a:latin typeface="Century Gothic" panose="020B0502020202020204" pitchFamily="34" charset="0"/>
              </a:rPr>
              <a:t>eneral, para prevenir, controlar y combatir la existencia y transmisión del virus de </a:t>
            </a:r>
            <a:r>
              <a:rPr lang="es-MX" u="sng" cap="all" dirty="0">
                <a:latin typeface="Century Gothic" panose="020B0502020202020204" pitchFamily="34" charset="0"/>
              </a:rPr>
              <a:t>I</a:t>
            </a:r>
            <a:r>
              <a:rPr lang="es-MX" u="sng" dirty="0">
                <a:latin typeface="Century Gothic" panose="020B0502020202020204" pitchFamily="34" charset="0"/>
              </a:rPr>
              <a:t>nfluenza </a:t>
            </a:r>
            <a:r>
              <a:rPr lang="es-MX" u="sng" cap="all" dirty="0">
                <a:latin typeface="Century Gothic" panose="020B0502020202020204" pitchFamily="34" charset="0"/>
              </a:rPr>
              <a:t>E</a:t>
            </a:r>
            <a:r>
              <a:rPr lang="es-MX" u="sng" dirty="0">
                <a:latin typeface="Century Gothic" panose="020B0502020202020204" pitchFamily="34" charset="0"/>
              </a:rPr>
              <a:t>stacional </a:t>
            </a:r>
            <a:r>
              <a:rPr lang="es-MX" u="sng" cap="all" dirty="0">
                <a:latin typeface="Century Gothic" panose="020B0502020202020204" pitchFamily="34" charset="0"/>
              </a:rPr>
              <a:t>E</a:t>
            </a:r>
            <a:r>
              <a:rPr lang="es-MX" u="sng" dirty="0">
                <a:latin typeface="Century Gothic" panose="020B0502020202020204" pitchFamily="34" charset="0"/>
              </a:rPr>
              <a:t>pidémica, ordenadas en el diverso publicado el 25 de abril de 2009</a:t>
            </a:r>
            <a:r>
              <a:rPr lang="es-MX" dirty="0">
                <a:latin typeface="Century Gothic" panose="020B0502020202020204" pitchFamily="34" charset="0"/>
              </a:rPr>
              <a:t>: expedido por el Presidente de la República y publicado el 24 de septiembre de 2010.</a:t>
            </a:r>
          </a:p>
          <a:p>
            <a:pPr marL="457200" indent="-457200">
              <a:buFont typeface="Arial" panose="020B0604020202020204" pitchFamily="34" charset="0"/>
              <a:buChar char="•"/>
            </a:pPr>
            <a:endParaRPr lang="es-MX" dirty="0">
              <a:latin typeface="Century Gothic" panose="020B0502020202020204" pitchFamily="34" charset="0"/>
            </a:endParaRPr>
          </a:p>
          <a:p>
            <a:pPr marL="742950" lvl="1" indent="-285750">
              <a:buFont typeface="Wingdings" panose="05000000000000000000" pitchFamily="2" charset="2"/>
              <a:buChar char="ü"/>
            </a:pPr>
            <a:r>
              <a:rPr lang="es-MX" dirty="0">
                <a:latin typeface="Century Gothic" panose="020B0502020202020204" pitchFamily="34" charset="0"/>
              </a:rPr>
              <a:t>Se declaran terminadas las diversas acciones extraordinarias en materia de salubridad general para prevenir, controlar y combatir la existencia y transmisión del virus de influenza estacional epidémica, posteriormente identificado por los expertos como virus pandémico de influenza A (H1N1) 2009, ordenadas en el Decreto publicado en el Diario Oficial de la Federación el 25 de abril de 2009.</a:t>
            </a:r>
          </a:p>
          <a:p>
            <a:pPr marL="742950" lvl="1" indent="-285750">
              <a:buFont typeface="Wingdings" panose="05000000000000000000" pitchFamily="2" charset="2"/>
              <a:buChar char="ü"/>
            </a:pPr>
            <a:endParaRPr lang="es-MX" dirty="0">
              <a:latin typeface="Century Gothic" panose="020B0502020202020204" pitchFamily="34" charset="0"/>
            </a:endParaRPr>
          </a:p>
          <a:p>
            <a:pPr marL="742950" lvl="1" indent="-285750">
              <a:buFont typeface="Wingdings" panose="05000000000000000000" pitchFamily="2" charset="2"/>
              <a:buChar char="ü"/>
            </a:pPr>
            <a:r>
              <a:rPr lang="es-MX" dirty="0">
                <a:latin typeface="Century Gothic" panose="020B0502020202020204" pitchFamily="34" charset="0"/>
              </a:rPr>
              <a:t>Las autoridades sanitarias del país continuarán realizando las acciones que resulten necesarias para la prevención, control y combate del virus pandémico, conforme a las facultades ordinarias que les están conferidas en la legislación sanitaria y demás disposiciones aplicables.</a:t>
            </a:r>
          </a:p>
          <a:p>
            <a:pPr marL="914400" lvl="1" indent="-457200">
              <a:buFont typeface="Wingdings" panose="05000000000000000000" pitchFamily="2" charset="2"/>
              <a:buChar char="ü"/>
            </a:pPr>
            <a:endParaRPr lang="es-MX" dirty="0">
              <a:latin typeface="Century Gothic" panose="020B0502020202020204" pitchFamily="34" charset="0"/>
            </a:endParaRPr>
          </a:p>
          <a:p>
            <a:pPr marL="457200" indent="-457200">
              <a:buFont typeface="Arial" panose="020B0604020202020204" pitchFamily="34" charset="0"/>
              <a:buChar char="•"/>
            </a:pPr>
            <a:endParaRPr lang="es-MX" b="1" dirty="0"/>
          </a:p>
        </p:txBody>
      </p:sp>
    </p:spTree>
    <p:extLst>
      <p:ext uri="{BB962C8B-B14F-4D97-AF65-F5344CB8AC3E}">
        <p14:creationId xmlns:p14="http://schemas.microsoft.com/office/powerpoint/2010/main" val="3697479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754065"/>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post-</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04800" y="1400396"/>
            <a:ext cx="10632275" cy="5355312"/>
          </a:xfrm>
          <a:prstGeom prst="rect">
            <a:avLst/>
          </a:prstGeom>
          <a:noFill/>
        </p:spPr>
        <p:txBody>
          <a:bodyPr wrap="square" rtlCol="0">
            <a:spAutoFit/>
          </a:bodyPr>
          <a:lstStyle/>
          <a:p>
            <a:pPr marL="457200" indent="-457200" algn="just">
              <a:buFont typeface="Arial" panose="020B0604020202020204" pitchFamily="34" charset="0"/>
              <a:buChar char="•"/>
            </a:pPr>
            <a:r>
              <a:rPr lang="es-MX" u="sng" dirty="0">
                <a:latin typeface="Century Gothic" panose="020B0502020202020204" pitchFamily="34" charset="0"/>
              </a:rPr>
              <a:t>Acuerdo por el que se instruye la constitución, almacenamiento y administración, de una reserva estratégica de insumos para la salud y equipo médico</a:t>
            </a:r>
            <a:r>
              <a:rPr lang="es-MX" dirty="0">
                <a:latin typeface="Century Gothic" panose="020B0502020202020204" pitchFamily="34" charset="0"/>
              </a:rPr>
              <a:t>: expedido por la Secretaria de Salud y publicado el 31 de julio de 2013.</a:t>
            </a:r>
          </a:p>
          <a:p>
            <a:pPr marL="457200" indent="-457200" algn="just">
              <a:buFont typeface="Arial" panose="020B0604020202020204" pitchFamily="34" charset="0"/>
              <a:buChar char="•"/>
            </a:pPr>
            <a:endParaRPr lang="es-MX" dirty="0">
              <a:latin typeface="Century Gothic" panose="020B0502020202020204" pitchFamily="34" charset="0"/>
            </a:endParaRPr>
          </a:p>
          <a:p>
            <a:pPr marL="742950" lvl="1" indent="-285750" algn="just">
              <a:buFont typeface="Wingdings" panose="05000000000000000000" pitchFamily="2" charset="2"/>
              <a:buChar char="ü"/>
            </a:pPr>
            <a:r>
              <a:rPr lang="es-MX" dirty="0"/>
              <a:t> </a:t>
            </a:r>
            <a:r>
              <a:rPr lang="es-MX" dirty="0">
                <a:latin typeface="Century Gothic" panose="020B0502020202020204" pitchFamily="34" charset="0"/>
              </a:rPr>
              <a:t>La Subsecretaría de Prevención y Promoción de la Salud, por conducto del Centro Nacional de Programas Preventivos y Control de Enfermedades, constituirá, almacenará y administrará una reserva estratégica de insumos para la salud y equipo médico, cuyo objeto sea apoyar la continuidad de la prestación de los servicios de salud a cargo de la Secretaría de Salud, su sector coordinado y los servicios de salud en las entidades federativas, a la población que así lo requiera, en caso de emergencia, con motivo de urgencias epidemiológicas o desastres naturales, particularmente, cuando la magnitud de dichos eventos, rebasen la capacidad de las entidades federativas.</a:t>
            </a:r>
          </a:p>
          <a:p>
            <a:pPr marL="742950" lvl="1" indent="-285750" algn="just">
              <a:buFont typeface="Wingdings" panose="05000000000000000000" pitchFamily="2" charset="2"/>
              <a:buChar char="ü"/>
            </a:pPr>
            <a:endParaRPr lang="es-MX" dirty="0">
              <a:latin typeface="Century Gothic" panose="020B0502020202020204" pitchFamily="34" charset="0"/>
            </a:endParaRPr>
          </a:p>
          <a:p>
            <a:pPr marL="742950" lvl="1" indent="-285750" algn="just">
              <a:buFont typeface="Wingdings" panose="05000000000000000000" pitchFamily="2" charset="2"/>
              <a:buChar char="ü"/>
            </a:pPr>
            <a:r>
              <a:rPr lang="es-MX" dirty="0">
                <a:latin typeface="Century Gothic" panose="020B0502020202020204" pitchFamily="34" charset="0"/>
              </a:rPr>
              <a:t>Para la constitución y mantenimiento óptimo de los niveles de la reserva estratégica a que se refiere el numeral anterior, </a:t>
            </a:r>
            <a:r>
              <a:rPr lang="es-MX" b="1" dirty="0">
                <a:latin typeface="Century Gothic" panose="020B0502020202020204" pitchFamily="34" charset="0"/>
              </a:rPr>
              <a:t>se tomarán en cuenta las directrices, procedimientos y acciones que determine el Comité Nacional para la Seguridad en Salud,</a:t>
            </a:r>
            <a:r>
              <a:rPr lang="es-MX" dirty="0">
                <a:latin typeface="Century Gothic" panose="020B0502020202020204" pitchFamily="34" charset="0"/>
              </a:rPr>
              <a:t> y se deberán atender las disposiciones jurídicas en materia de compras gubernamentales, así como aquellas de carácter presupuestario.</a:t>
            </a:r>
          </a:p>
        </p:txBody>
      </p:sp>
    </p:spTree>
    <p:extLst>
      <p:ext uri="{BB962C8B-B14F-4D97-AF65-F5344CB8AC3E}">
        <p14:creationId xmlns:p14="http://schemas.microsoft.com/office/powerpoint/2010/main" val="2883715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4754" y="744560"/>
            <a:ext cx="11277600" cy="646331"/>
          </a:xfrm>
          <a:prstGeom prst="rect">
            <a:avLst/>
          </a:prstGeom>
          <a:noFill/>
        </p:spPr>
        <p:txBody>
          <a:bodyPr wrap="square" rtlCol="0">
            <a:spAutoFit/>
          </a:bodyPr>
          <a:lstStyle/>
          <a:p>
            <a:pPr algn="just"/>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post-</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6" y="1490420"/>
            <a:ext cx="10745396" cy="5062924"/>
          </a:xfrm>
          <a:prstGeom prst="rect">
            <a:avLst/>
          </a:prstGeom>
          <a:noFill/>
        </p:spPr>
        <p:txBody>
          <a:bodyPr wrap="square" rtlCol="0">
            <a:spAutoFit/>
          </a:bodyPr>
          <a:lstStyle/>
          <a:p>
            <a:pPr marL="742950" lvl="1" indent="-285750" algn="just">
              <a:buFont typeface="Wingdings" panose="05000000000000000000" pitchFamily="2" charset="2"/>
              <a:buChar char="ü"/>
            </a:pPr>
            <a:r>
              <a:rPr lang="es-MX" sz="1700" dirty="0">
                <a:latin typeface="Century Gothic" panose="020B0502020202020204" pitchFamily="34" charset="0"/>
              </a:rPr>
              <a:t>El Centro Nacional de Programas Preventivos y Control de Enfermedades será responsable de la adecuada administración de la reserva estratégica, debiendo establecer los mecanismos de coordinación que estime necesarios con las áreas de la Secretaría responsables de los procedimientos de contratación de adquisiciones, proveedores y otras instancias públicas de salud, que le permitan, dentro del marco jurídico vigente, la rotación de aquellos insumos susceptibles de caducidad, con objeto de mantener la reserva en condiciones óptimas.</a:t>
            </a:r>
          </a:p>
          <a:p>
            <a:pPr marL="742950" lvl="1" indent="-285750" algn="just">
              <a:buFont typeface="Wingdings" panose="05000000000000000000" pitchFamily="2" charset="2"/>
              <a:buChar char="ü"/>
            </a:pPr>
            <a:endParaRPr lang="es-MX" sz="1700" dirty="0">
              <a:latin typeface="Century Gothic" panose="020B0502020202020204" pitchFamily="34" charset="0"/>
            </a:endParaRPr>
          </a:p>
          <a:p>
            <a:pPr marL="742950" lvl="1" indent="-285750" algn="just">
              <a:buFont typeface="Wingdings" panose="05000000000000000000" pitchFamily="2" charset="2"/>
              <a:buChar char="ü"/>
            </a:pPr>
            <a:r>
              <a:rPr lang="es-MX" sz="1700" dirty="0">
                <a:latin typeface="Century Gothic" panose="020B0502020202020204" pitchFamily="34" charset="0"/>
              </a:rPr>
              <a:t>Para la constitución y mantenimiento de la reserva estratégica se dispondrán de los recursos que se aprueben en el Presupuesto de Egresos de la Federación, que corresponda. En tal virtud, será responsabilidad del Centro Nacional de Programas Preventivos y Control de Enfermedades, presentar anualmente a la autorización de las autoridades competentes de la Secretaría, el anteproyecto de presupuesto indispensable para mantener dicha reserva estratégica en los niveles requeridos para el cumplimiento de su objeto.</a:t>
            </a:r>
          </a:p>
          <a:p>
            <a:pPr marL="742950" lvl="1" indent="-285750" algn="just">
              <a:buFont typeface="Wingdings" panose="05000000000000000000" pitchFamily="2" charset="2"/>
              <a:buChar char="ü"/>
            </a:pPr>
            <a:endParaRPr lang="es-MX" sz="1700" b="1" dirty="0">
              <a:latin typeface="Century Gothic" panose="020B0502020202020204" pitchFamily="34" charset="0"/>
            </a:endParaRPr>
          </a:p>
          <a:p>
            <a:pPr marL="742950" lvl="1" indent="-285750" algn="just">
              <a:buFont typeface="Wingdings" panose="05000000000000000000" pitchFamily="2" charset="2"/>
              <a:buChar char="ü"/>
            </a:pPr>
            <a:r>
              <a:rPr lang="es-MX" sz="1700" dirty="0">
                <a:latin typeface="Century Gothic" panose="020B0502020202020204" pitchFamily="34" charset="0"/>
              </a:rPr>
              <a:t>Se exhorta a las instituciones públicas del Sistema Nacional de Salud, a que brinden apoyo y las facilidades para la integración y fortalecimiento de la reserva estratégica de insumos para la salud y equipo médico, así como al momento de presentarse alguna urgencia epidemiológica o desastre natural.</a:t>
            </a:r>
          </a:p>
        </p:txBody>
      </p:sp>
    </p:spTree>
    <p:extLst>
      <p:ext uri="{BB962C8B-B14F-4D97-AF65-F5344CB8AC3E}">
        <p14:creationId xmlns:p14="http://schemas.microsoft.com/office/powerpoint/2010/main" val="1885790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772399"/>
            <a:ext cx="11277600" cy="830997"/>
          </a:xfrm>
          <a:prstGeom prst="rect">
            <a:avLst/>
          </a:prstGeom>
          <a:noFill/>
        </p:spPr>
        <p:txBody>
          <a:bodyPr wrap="square" rtlCol="0">
            <a:spAutoFit/>
          </a:bodyPr>
          <a:lstStyle/>
          <a:p>
            <a:pPr algn="ctr"/>
            <a:r>
              <a:rPr lang="es-MX" sz="4800" b="1" dirty="0">
                <a:solidFill>
                  <a:schemeClr val="bg1">
                    <a:lumMod val="50000"/>
                  </a:schemeClr>
                </a:solidFill>
                <a:latin typeface="Century Gothic" charset="0"/>
                <a:ea typeface="Century Gothic" charset="0"/>
                <a:cs typeface="Century Gothic" charset="0"/>
              </a:rPr>
              <a:t>Consideraciones</a:t>
            </a:r>
            <a:r>
              <a:rPr lang="en-US" sz="4800" b="1" dirty="0">
                <a:latin typeface="Century Gothic" charset="0"/>
                <a:ea typeface="Century Gothic" charset="0"/>
                <a:cs typeface="Century Gothic" charset="0"/>
              </a:rPr>
              <a:t> </a:t>
            </a:r>
            <a:r>
              <a:rPr lang="en-US" sz="4800" b="1" dirty="0">
                <a:solidFill>
                  <a:schemeClr val="accent4"/>
                </a:solidFill>
                <a:latin typeface="Century Gothic" charset="0"/>
                <a:ea typeface="Century Gothic" charset="0"/>
                <a:cs typeface="Century Gothic" charset="0"/>
              </a:rPr>
              <a:t>finales</a:t>
            </a:r>
          </a:p>
        </p:txBody>
      </p:sp>
      <p:sp>
        <p:nvSpPr>
          <p:cNvPr id="2" name="TextBox 1"/>
          <p:cNvSpPr txBox="1"/>
          <p:nvPr/>
        </p:nvSpPr>
        <p:spPr>
          <a:xfrm>
            <a:off x="809187" y="1603396"/>
            <a:ext cx="10378454" cy="4524315"/>
          </a:xfrm>
          <a:prstGeom prst="rect">
            <a:avLst/>
          </a:prstGeom>
          <a:noFill/>
        </p:spPr>
        <p:txBody>
          <a:bodyPr wrap="square" rtlCol="0">
            <a:spAutoFit/>
          </a:bodyPr>
          <a:lstStyle/>
          <a:p>
            <a:pPr marL="457200" indent="-457200" algn="just">
              <a:buFont typeface="Arial" panose="020B0604020202020204" pitchFamily="34" charset="0"/>
              <a:buChar char="•"/>
            </a:pPr>
            <a:r>
              <a:rPr lang="es-MX" dirty="0">
                <a:latin typeface="Century Gothic" charset="0"/>
                <a:ea typeface="Century Gothic" charset="0"/>
                <a:cs typeface="Century Gothic" charset="0"/>
              </a:rPr>
              <a:t>La mayor parte de las disposiciones emitidas durante la pandemia se pudieron expedir antes; algunas ni siquiera se referían a la situación como una pandemia y otras reiteraban lo contenido en instrumentos jurídicos que ya existían.</a:t>
            </a:r>
          </a:p>
          <a:p>
            <a:pPr marL="457200" indent="-457200" algn="just">
              <a:buFont typeface="Arial" panose="020B0604020202020204" pitchFamily="34" charset="0"/>
              <a:buChar char="•"/>
            </a:pPr>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El Secretario de Salud no puede ser el único facultado durante una pandemia para aplicar medidas de seguridad, especialmente cuando éstas no son generales.</a:t>
            </a:r>
          </a:p>
          <a:p>
            <a:pPr marL="457200" indent="-457200" algn="just">
              <a:buFont typeface="Arial" panose="020B0604020202020204" pitchFamily="34" charset="0"/>
              <a:buChar char="•"/>
            </a:pPr>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La tasa de transmisión del virus AH1N1 permitió que se continuaran actividades económicas, gubernamentales, de abasto, entre otras. En otros casos no necesariamente será así, por lo que se requiere contar con protocolos para mantener la operación del país jurídicamente respaldados que, a su vez, favorezcan una mayor coordinación entre todas las instancias involucradas.</a:t>
            </a:r>
          </a:p>
          <a:p>
            <a:pPr marL="457200" indent="-457200" algn="just">
              <a:buFont typeface="Arial" panose="020B0604020202020204" pitchFamily="34" charset="0"/>
              <a:buChar char="•"/>
            </a:pPr>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Los recursos presupuestales para atender emergencias de salud pública y de seguridad nacional, incluidos los procesos de adquisiciones, deben tener reglas especiales.</a:t>
            </a:r>
          </a:p>
        </p:txBody>
      </p:sp>
    </p:spTree>
    <p:extLst>
      <p:ext uri="{BB962C8B-B14F-4D97-AF65-F5344CB8AC3E}">
        <p14:creationId xmlns:p14="http://schemas.microsoft.com/office/powerpoint/2010/main" val="476425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 hay descripción de la foto disponi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25323" y="5963188"/>
            <a:ext cx="866677" cy="86667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514579"/>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38077" y="667335"/>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Legislación</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pre-</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5" y="1271797"/>
            <a:ext cx="10773677" cy="5501506"/>
          </a:xfrm>
          <a:prstGeom prst="rect">
            <a:avLst/>
          </a:prstGeom>
          <a:noFill/>
        </p:spPr>
        <p:txBody>
          <a:bodyPr wrap="square" rtlCol="0">
            <a:spAutoFit/>
          </a:bodyPr>
          <a:lstStyle/>
          <a:p>
            <a:pPr marL="457200" indent="-457200">
              <a:buFont typeface="Arial" panose="020B0604020202020204" pitchFamily="34" charset="0"/>
              <a:buChar char="•"/>
            </a:pPr>
            <a:r>
              <a:rPr lang="es-MX" sz="1850" u="sng" dirty="0">
                <a:latin typeface="Century Gothic" charset="0"/>
                <a:ea typeface="Century Gothic" charset="0"/>
                <a:cs typeface="Century Gothic" charset="0"/>
              </a:rPr>
              <a:t>Reglamento Sanitario Internacional 2005</a:t>
            </a:r>
            <a:r>
              <a:rPr lang="es-MX" sz="1850" dirty="0">
                <a:latin typeface="Century Gothic" charset="0"/>
                <a:ea typeface="Century Gothic" charset="0"/>
                <a:cs typeface="Century Gothic" charset="0"/>
              </a:rPr>
              <a:t>: Emergencia de Salud Pública de Importancia Internacional, elementos:</a:t>
            </a:r>
          </a:p>
          <a:p>
            <a:pPr marL="457200" indent="-457200">
              <a:buFont typeface="Arial" panose="020B0604020202020204" pitchFamily="34" charset="0"/>
              <a:buChar char="•"/>
            </a:pPr>
            <a:endParaRPr lang="es-MX" sz="1850" dirty="0">
              <a:latin typeface="Century Gothic" charset="0"/>
              <a:ea typeface="Century Gothic" charset="0"/>
              <a:cs typeface="Century Gothic" charset="0"/>
            </a:endParaRPr>
          </a:p>
          <a:p>
            <a:pPr marL="914400" lvl="1" indent="-457200">
              <a:buFont typeface="Wingdings" panose="05000000000000000000" pitchFamily="2" charset="2"/>
              <a:buChar char="ü"/>
            </a:pPr>
            <a:r>
              <a:rPr lang="es-MX" sz="1850" dirty="0">
                <a:latin typeface="Century Gothic" charset="0"/>
                <a:ea typeface="Century Gothic" charset="0"/>
                <a:cs typeface="Century Gothic" charset="0"/>
              </a:rPr>
              <a:t>Evento extraordinario</a:t>
            </a:r>
          </a:p>
          <a:p>
            <a:pPr marL="914400" lvl="1" indent="-457200">
              <a:buFont typeface="Wingdings" panose="05000000000000000000" pitchFamily="2" charset="2"/>
              <a:buChar char="ü"/>
            </a:pPr>
            <a:r>
              <a:rPr lang="es-MX" sz="1850" dirty="0">
                <a:latin typeface="Century Gothic" charset="0"/>
                <a:ea typeface="Century Gothic" charset="0"/>
                <a:cs typeface="Century Gothic" charset="0"/>
              </a:rPr>
              <a:t>Riesgo para la salud pública  de otros Estados (propagación)</a:t>
            </a:r>
          </a:p>
          <a:p>
            <a:pPr marL="914400" lvl="1" indent="-457200">
              <a:buFont typeface="Wingdings" panose="05000000000000000000" pitchFamily="2" charset="2"/>
              <a:buChar char="ü"/>
            </a:pPr>
            <a:r>
              <a:rPr lang="es-MX" sz="1850" dirty="0">
                <a:latin typeface="Century Gothic" charset="0"/>
                <a:ea typeface="Century Gothic" charset="0"/>
                <a:cs typeface="Century Gothic" charset="0"/>
              </a:rPr>
              <a:t>Respuesta internacional coordinada</a:t>
            </a:r>
          </a:p>
          <a:p>
            <a:pPr marL="914400" lvl="1" indent="-457200">
              <a:buFont typeface="Wingdings" panose="05000000000000000000" pitchFamily="2" charset="2"/>
              <a:buChar char="ü"/>
            </a:pPr>
            <a:r>
              <a:rPr lang="es-MX" sz="1850" dirty="0">
                <a:latin typeface="Century Gothic" charset="0"/>
                <a:ea typeface="Century Gothic" charset="0"/>
                <a:cs typeface="Century Gothic" charset="0"/>
              </a:rPr>
              <a:t>Determinada por Director General de la OMS, asesorado por un Comité de Emergencias</a:t>
            </a:r>
          </a:p>
          <a:p>
            <a:pPr marL="914400" lvl="1" indent="-457200">
              <a:buFont typeface="Wingdings" panose="05000000000000000000" pitchFamily="2" charset="2"/>
              <a:buChar char="ü"/>
            </a:pPr>
            <a:endParaRPr lang="es-MX" sz="1850" dirty="0">
              <a:latin typeface="Century Gothic" charset="0"/>
              <a:ea typeface="Century Gothic" charset="0"/>
              <a:cs typeface="Century Gothic" charset="0"/>
            </a:endParaRPr>
          </a:p>
          <a:p>
            <a:pPr marL="457200" indent="-457200">
              <a:buFont typeface="Arial" panose="020B0604020202020204" pitchFamily="34" charset="0"/>
              <a:buChar char="•"/>
            </a:pPr>
            <a:r>
              <a:rPr lang="es-MX" sz="1850" u="sng" dirty="0">
                <a:latin typeface="Century Gothic" charset="0"/>
                <a:ea typeface="Century Gothic" charset="0"/>
                <a:cs typeface="Century Gothic" charset="0"/>
              </a:rPr>
              <a:t>Constitución Política de los Estados Unidos Mexicanos</a:t>
            </a:r>
            <a:r>
              <a:rPr lang="es-MX" sz="1850" dirty="0">
                <a:latin typeface="Century Gothic" charset="0"/>
                <a:ea typeface="Century Gothic" charset="0"/>
                <a:cs typeface="Century Gothic" charset="0"/>
              </a:rPr>
              <a:t>: Artículo 73, fracción XV, bases 2a y 3a: </a:t>
            </a:r>
          </a:p>
          <a:p>
            <a:pPr lvl="2"/>
            <a:endParaRPr lang="es-MX" sz="1850" i="1" dirty="0">
              <a:latin typeface="Century Gothic" panose="020B0502020202020204" pitchFamily="34" charset="0"/>
            </a:endParaRPr>
          </a:p>
          <a:p>
            <a:pPr lvl="2"/>
            <a:r>
              <a:rPr lang="es-MX" sz="1850" i="1" dirty="0">
                <a:latin typeface="Century Gothic" panose="020B0502020202020204" pitchFamily="34" charset="0"/>
              </a:rPr>
              <a:t>2a. En caso de epidemias de carácter grave o peligro de invasión de enfermedades exóticas en el país, la Secretaría de Salud tendrá obligación de dictar inmediatamente las medidas preventivas indispensables, a reserva de ser después sancionadas por el Presidente de la República. </a:t>
            </a:r>
          </a:p>
          <a:p>
            <a:pPr lvl="2"/>
            <a:endParaRPr lang="es-MX" sz="1850" i="1" dirty="0">
              <a:latin typeface="Century Gothic" panose="020B0502020202020204" pitchFamily="34" charset="0"/>
            </a:endParaRPr>
          </a:p>
          <a:p>
            <a:pPr lvl="2"/>
            <a:r>
              <a:rPr lang="es-MX" sz="1850" i="1" dirty="0">
                <a:latin typeface="Century Gothic" panose="020B0502020202020204" pitchFamily="34" charset="0"/>
              </a:rPr>
              <a:t>3a. La autoridad sanitaria será ejecutiva y sus disposiciones serán obedecidas por las autoridades administrativas del País.</a:t>
            </a:r>
            <a:endParaRPr lang="es-MX" sz="1850" i="1" dirty="0">
              <a:latin typeface="Century Gothic" panose="020B0502020202020204" pitchFamily="34" charset="0"/>
              <a:ea typeface="Century Gothic" charset="0"/>
              <a:cs typeface="Century Gothic" charset="0"/>
            </a:endParaRPr>
          </a:p>
        </p:txBody>
      </p:sp>
    </p:spTree>
    <p:extLst>
      <p:ext uri="{BB962C8B-B14F-4D97-AF65-F5344CB8AC3E}">
        <p14:creationId xmlns:p14="http://schemas.microsoft.com/office/powerpoint/2010/main" val="480090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848611"/>
            <a:ext cx="11277600" cy="830997"/>
          </a:xfrm>
          <a:prstGeom prst="rect">
            <a:avLst/>
          </a:prstGeom>
          <a:noFill/>
        </p:spPr>
        <p:txBody>
          <a:bodyPr wrap="square" rtlCol="0">
            <a:spAutoFit/>
          </a:bodyPr>
          <a:lstStyle/>
          <a:p>
            <a:pPr algn="ctr"/>
            <a:r>
              <a:rPr lang="en-US" sz="4800" b="1" dirty="0" err="1">
                <a:solidFill>
                  <a:schemeClr val="bg1">
                    <a:lumMod val="50000"/>
                  </a:schemeClr>
                </a:solidFill>
                <a:latin typeface="Century Gothic" charset="0"/>
                <a:ea typeface="Century Gothic" charset="0"/>
                <a:cs typeface="Century Gothic" charset="0"/>
              </a:rPr>
              <a:t>Consideraciones</a:t>
            </a:r>
            <a:r>
              <a:rPr lang="en-US" sz="4800" b="1" dirty="0">
                <a:latin typeface="Century Gothic" charset="0"/>
                <a:ea typeface="Century Gothic" charset="0"/>
                <a:cs typeface="Century Gothic" charset="0"/>
              </a:rPr>
              <a:t> </a:t>
            </a:r>
            <a:r>
              <a:rPr lang="en-US" sz="4800" b="1" dirty="0">
                <a:solidFill>
                  <a:schemeClr val="accent4"/>
                </a:solidFill>
                <a:latin typeface="Century Gothic" charset="0"/>
                <a:ea typeface="Century Gothic" charset="0"/>
                <a:cs typeface="Century Gothic" charset="0"/>
              </a:rPr>
              <a:t>finales</a:t>
            </a:r>
          </a:p>
        </p:txBody>
      </p:sp>
      <p:sp>
        <p:nvSpPr>
          <p:cNvPr id="2" name="TextBox 1"/>
          <p:cNvSpPr txBox="1"/>
          <p:nvPr/>
        </p:nvSpPr>
        <p:spPr>
          <a:xfrm>
            <a:off x="609600" y="1748905"/>
            <a:ext cx="11030425" cy="4247317"/>
          </a:xfrm>
          <a:prstGeom prst="rect">
            <a:avLst/>
          </a:prstGeom>
          <a:noFill/>
        </p:spPr>
        <p:txBody>
          <a:bodyPr wrap="square" rtlCol="0">
            <a:spAutoFit/>
          </a:bodyPr>
          <a:lstStyle/>
          <a:p>
            <a:pPr marL="457200" indent="-457200" algn="just">
              <a:buFont typeface="Arial" panose="020B0604020202020204" pitchFamily="34" charset="0"/>
              <a:buChar char="•"/>
            </a:pPr>
            <a:r>
              <a:rPr lang="es-MX" dirty="0">
                <a:latin typeface="Century Gothic" charset="0"/>
                <a:ea typeface="Century Gothic" charset="0"/>
                <a:cs typeface="Century Gothic" charset="0"/>
              </a:rPr>
              <a:t>El Comité Nacional para la Seguridad en Salud debe fortalecerse mediante su inclusión en la LGS.</a:t>
            </a:r>
          </a:p>
          <a:p>
            <a:pPr marL="457200" indent="-457200" algn="just">
              <a:buFont typeface="Arial" panose="020B0604020202020204" pitchFamily="34" charset="0"/>
              <a:buChar char="•"/>
            </a:pPr>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Es increíble que las emergencias y urgencias en salud no estén consideradas en la Ley de Seguridad Nacional.</a:t>
            </a:r>
          </a:p>
          <a:p>
            <a:pPr marL="457200" indent="-457200" algn="just">
              <a:buFont typeface="Arial" panose="020B0604020202020204" pitchFamily="34" charset="0"/>
              <a:buChar char="•"/>
            </a:pPr>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Debe evaluarse la constitución de un órgano específicamente dedicado a atender emergencias y urgencias en salud, como ya lo han hecho otros países.</a:t>
            </a:r>
          </a:p>
          <a:p>
            <a:pPr algn="just"/>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Se requiere una reforma integral en materia de urgencias y emergencias epidemiológicas ante la constante amenaza de pandemias, así como de fenómenos de la naturaleza.</a:t>
            </a:r>
          </a:p>
          <a:p>
            <a:pPr marL="457200" indent="-457200" algn="just">
              <a:buFont typeface="Arial" panose="020B0604020202020204" pitchFamily="34" charset="0"/>
              <a:buChar char="•"/>
            </a:pPr>
            <a:endParaRPr lang="es-MX" dirty="0">
              <a:latin typeface="Century Gothic" charset="0"/>
              <a:ea typeface="Century Gothic" charset="0"/>
              <a:cs typeface="Century Gothic" charset="0"/>
            </a:endParaRPr>
          </a:p>
          <a:p>
            <a:pPr marL="457200" indent="-457200" algn="just">
              <a:buFont typeface="Arial" panose="020B0604020202020204" pitchFamily="34" charset="0"/>
              <a:buChar char="•"/>
            </a:pPr>
            <a:r>
              <a:rPr lang="es-MX" dirty="0">
                <a:latin typeface="Century Gothic" charset="0"/>
                <a:ea typeface="Century Gothic" charset="0"/>
                <a:cs typeface="Century Gothic" charset="0"/>
              </a:rPr>
              <a:t>Una vez hecha la reforma, los planes de preparación y respuesta deben incluir las disposiciones jurídicas para hacerlo operativo. De lo contrario, se pone en riesgo al personal que lo instrumente y se pueden violar los derechos humanos de la población. </a:t>
            </a:r>
          </a:p>
        </p:txBody>
      </p:sp>
    </p:spTree>
    <p:extLst>
      <p:ext uri="{BB962C8B-B14F-4D97-AF65-F5344CB8AC3E}">
        <p14:creationId xmlns:p14="http://schemas.microsoft.com/office/powerpoint/2010/main" val="3819917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42481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00678" y="876300"/>
            <a:ext cx="7790643" cy="2872925"/>
          </a:xfrm>
        </p:spPr>
        <p:txBody>
          <a:bodyPr>
            <a:noAutofit/>
          </a:bodyPr>
          <a:lstStyle/>
          <a:p>
            <a:r>
              <a:rPr lang="en-US" sz="9600" dirty="0" err="1">
                <a:solidFill>
                  <a:schemeClr val="bg1"/>
                </a:solidFill>
                <a:latin typeface="Century Gothic" charset="0"/>
                <a:ea typeface="Century Gothic" charset="0"/>
                <a:cs typeface="Century Gothic" charset="0"/>
              </a:rPr>
              <a:t>Muchas</a:t>
            </a:r>
            <a:r>
              <a:rPr lang="en-US" sz="9600" dirty="0">
                <a:solidFill>
                  <a:schemeClr val="bg1"/>
                </a:solidFill>
                <a:latin typeface="Century Gothic" charset="0"/>
                <a:ea typeface="Century Gothic" charset="0"/>
                <a:cs typeface="Century Gothic" charset="0"/>
              </a:rPr>
              <a:t> gracias</a:t>
            </a:r>
          </a:p>
        </p:txBody>
      </p:sp>
      <p:pic>
        <p:nvPicPr>
          <p:cNvPr id="1025" name="Picture 1" descr="o hay descripción de la foto disponi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092" y="4402952"/>
            <a:ext cx="2303708" cy="2303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78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754825"/>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Legislación</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pre-</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5" y="1397718"/>
            <a:ext cx="10981068" cy="5355312"/>
          </a:xfrm>
          <a:prstGeom prst="rect">
            <a:avLst/>
          </a:prstGeom>
          <a:noFill/>
        </p:spPr>
        <p:txBody>
          <a:bodyPr wrap="square" rtlCol="0">
            <a:spAutoFit/>
          </a:bodyPr>
          <a:lstStyle/>
          <a:p>
            <a:pPr marL="457200" indent="-457200">
              <a:buFont typeface="Arial" panose="020B0604020202020204" pitchFamily="34" charset="0"/>
              <a:buChar char="•"/>
            </a:pPr>
            <a:r>
              <a:rPr lang="en-US" sz="1900" u="sng" dirty="0">
                <a:latin typeface="Century Gothic" charset="0"/>
                <a:ea typeface="Century Gothic" charset="0"/>
                <a:cs typeface="Century Gothic" charset="0"/>
              </a:rPr>
              <a:t>Ley General de </a:t>
            </a:r>
            <a:r>
              <a:rPr lang="en-US" sz="1900" u="sng" dirty="0" err="1">
                <a:latin typeface="Century Gothic" charset="0"/>
                <a:ea typeface="Century Gothic" charset="0"/>
                <a:cs typeface="Century Gothic" charset="0"/>
              </a:rPr>
              <a:t>Salud</a:t>
            </a:r>
            <a:r>
              <a:rPr lang="en-US" sz="1900" dirty="0">
                <a:latin typeface="Century Gothic" charset="0"/>
                <a:ea typeface="Century Gothic" charset="0"/>
                <a:cs typeface="Century Gothic" charset="0"/>
              </a:rPr>
              <a:t>: </a:t>
            </a:r>
          </a:p>
          <a:p>
            <a:pPr marL="457200" indent="-457200">
              <a:buFont typeface="Arial" panose="020B0604020202020204" pitchFamily="34" charset="0"/>
              <a:buChar char="•"/>
            </a:pPr>
            <a:endParaRPr lang="en-US" sz="1900" dirty="0">
              <a:latin typeface="Century Gothic" charset="0"/>
              <a:ea typeface="Century Gothic" charset="0"/>
              <a:cs typeface="Century Gothic" charset="0"/>
            </a:endParaRPr>
          </a:p>
          <a:p>
            <a:pPr marL="914400" lvl="1" indent="-457200">
              <a:buFont typeface="Wingdings" panose="05000000000000000000" pitchFamily="2" charset="2"/>
              <a:buChar char="Ø"/>
            </a:pPr>
            <a:r>
              <a:rPr lang="en-US" sz="1900" dirty="0" err="1">
                <a:latin typeface="Century Gothic" charset="0"/>
                <a:ea typeface="Century Gothic" charset="0"/>
                <a:cs typeface="Century Gothic" charset="0"/>
              </a:rPr>
              <a:t>Acción</a:t>
            </a:r>
            <a:r>
              <a:rPr lang="en-US" sz="1900" dirty="0">
                <a:latin typeface="Century Gothic" charset="0"/>
                <a:ea typeface="Century Gothic" charset="0"/>
                <a:cs typeface="Century Gothic" charset="0"/>
              </a:rPr>
              <a:t> </a:t>
            </a:r>
            <a:r>
              <a:rPr lang="en-US" sz="1900" dirty="0" err="1">
                <a:latin typeface="Century Gothic" charset="0"/>
                <a:ea typeface="Century Gothic" charset="0"/>
                <a:cs typeface="Century Gothic" charset="0"/>
              </a:rPr>
              <a:t>extraordinaria</a:t>
            </a:r>
            <a:r>
              <a:rPr lang="en-US" sz="1900" dirty="0">
                <a:latin typeface="Century Gothic" charset="0"/>
                <a:ea typeface="Century Gothic" charset="0"/>
                <a:cs typeface="Century Gothic" charset="0"/>
              </a:rPr>
              <a:t> </a:t>
            </a:r>
            <a:r>
              <a:rPr lang="en-US" sz="1900" dirty="0" err="1">
                <a:latin typeface="Century Gothic" charset="0"/>
                <a:ea typeface="Century Gothic" charset="0"/>
                <a:cs typeface="Century Gothic" charset="0"/>
              </a:rPr>
              <a:t>en</a:t>
            </a:r>
            <a:r>
              <a:rPr lang="en-US" sz="1900" dirty="0">
                <a:latin typeface="Century Gothic" charset="0"/>
                <a:ea typeface="Century Gothic" charset="0"/>
                <a:cs typeface="Century Gothic" charset="0"/>
              </a:rPr>
              <a:t> </a:t>
            </a:r>
            <a:r>
              <a:rPr lang="en-US" sz="1900" dirty="0" err="1">
                <a:latin typeface="Century Gothic" charset="0"/>
                <a:ea typeface="Century Gothic" charset="0"/>
                <a:cs typeface="Century Gothic" charset="0"/>
              </a:rPr>
              <a:t>materia</a:t>
            </a:r>
            <a:r>
              <a:rPr lang="en-US" sz="1900" dirty="0">
                <a:latin typeface="Century Gothic" charset="0"/>
                <a:ea typeface="Century Gothic" charset="0"/>
                <a:cs typeface="Century Gothic" charset="0"/>
              </a:rPr>
              <a:t> de </a:t>
            </a:r>
            <a:r>
              <a:rPr lang="en-US" sz="1900" dirty="0" err="1">
                <a:latin typeface="Century Gothic" charset="0"/>
                <a:ea typeface="Century Gothic" charset="0"/>
                <a:cs typeface="Century Gothic" charset="0"/>
              </a:rPr>
              <a:t>salubridad</a:t>
            </a:r>
            <a:r>
              <a:rPr lang="en-US" sz="1900" dirty="0">
                <a:latin typeface="Century Gothic" charset="0"/>
                <a:ea typeface="Century Gothic" charset="0"/>
                <a:cs typeface="Century Gothic" charset="0"/>
              </a:rPr>
              <a:t> general:</a:t>
            </a:r>
          </a:p>
          <a:p>
            <a:pPr marL="457200" indent="-457200">
              <a:buFont typeface="Arial" panose="020B0604020202020204" pitchFamily="34" charset="0"/>
              <a:buChar char="•"/>
            </a:pPr>
            <a:endParaRPr lang="en-US" sz="1900" dirty="0">
              <a:latin typeface="Century Gothic" charset="0"/>
              <a:ea typeface="Century Gothic" charset="0"/>
              <a:cs typeface="Century Gothic" charset="0"/>
            </a:endParaRPr>
          </a:p>
          <a:p>
            <a:pPr lvl="1"/>
            <a:r>
              <a:rPr lang="es-MX" sz="1900" b="1" i="1" dirty="0">
                <a:latin typeface="Century Gothic" panose="020B0502020202020204" pitchFamily="34" charset="0"/>
              </a:rPr>
              <a:t>Artículo 181</a:t>
            </a:r>
            <a:r>
              <a:rPr lang="es-MX" sz="1900" i="1" dirty="0">
                <a:latin typeface="Century Gothic" panose="020B0502020202020204" pitchFamily="34" charset="0"/>
              </a:rPr>
              <a:t>.- En caso de epidemia de carácter grave, peligro de invasión de enfermedades transmisibles, situaciones de emergencia o catástrofe que afecten al país, la Secretaría de Salud dictará inmediatamente las medidas indispensables para prevenir y combatir los daños a la salud, a reserva de que tales medidas sean después sancionadas por el Presidente de la República.</a:t>
            </a:r>
          </a:p>
          <a:p>
            <a:pPr lvl="1"/>
            <a:endParaRPr lang="es-MX" sz="1900" b="1" i="1" dirty="0">
              <a:latin typeface="Century Gothic" panose="020B0502020202020204" pitchFamily="34" charset="0"/>
            </a:endParaRPr>
          </a:p>
          <a:p>
            <a:pPr lvl="1"/>
            <a:r>
              <a:rPr lang="es-MX" sz="1900" b="1" i="1" dirty="0">
                <a:latin typeface="Century Gothic" panose="020B0502020202020204" pitchFamily="34" charset="0"/>
              </a:rPr>
              <a:t>Artículo 183</a:t>
            </a:r>
            <a:r>
              <a:rPr lang="es-MX" sz="1900" i="1" dirty="0">
                <a:latin typeface="Century Gothic" panose="020B0502020202020204" pitchFamily="34" charset="0"/>
              </a:rPr>
              <a:t>.- En los casos que se refieren los artículos anteriores, el Ejecutivo Federal podrá declarar, mediante decreto, la región o regiones amenazadas que quedan sujetas, durante el tiempo necesario, a la acción extraordinaria en materia de salubridad general.</a:t>
            </a:r>
          </a:p>
          <a:p>
            <a:pPr lvl="1"/>
            <a:endParaRPr lang="es-MX" sz="1900" i="1" dirty="0">
              <a:latin typeface="Century Gothic" panose="020B0502020202020204" pitchFamily="34" charset="0"/>
            </a:endParaRPr>
          </a:p>
          <a:p>
            <a:pPr lvl="1"/>
            <a:r>
              <a:rPr lang="es-MX" sz="1900" i="1" dirty="0">
                <a:latin typeface="Century Gothic" panose="020B0502020202020204" pitchFamily="34" charset="0"/>
              </a:rPr>
              <a:t>Cuando hubieren desaparecido las causas que hayan originado la declaración de quedar sujeta una región a la acción extraordinaria en materia de salubridad general, el Ejecutivo Federal expedirá un decreto que declare terminada dicha acción. </a:t>
            </a:r>
          </a:p>
        </p:txBody>
      </p:sp>
    </p:spTree>
    <p:extLst>
      <p:ext uri="{BB962C8B-B14F-4D97-AF65-F5344CB8AC3E}">
        <p14:creationId xmlns:p14="http://schemas.microsoft.com/office/powerpoint/2010/main" val="189041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599420"/>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665408"/>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Legislación</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pre-</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02818" y="1330816"/>
            <a:ext cx="10971640" cy="5324535"/>
          </a:xfrm>
          <a:prstGeom prst="rect">
            <a:avLst/>
          </a:prstGeom>
          <a:noFill/>
        </p:spPr>
        <p:txBody>
          <a:bodyPr wrap="square" rtlCol="0">
            <a:spAutoFit/>
          </a:bodyPr>
          <a:lstStyle/>
          <a:p>
            <a:pPr lvl="1"/>
            <a:r>
              <a:rPr lang="es-MX" sz="1700" b="1" i="1" dirty="0">
                <a:latin typeface="Century Gothic" panose="020B0502020202020204" pitchFamily="34" charset="0"/>
              </a:rPr>
              <a:t>Artículo 184.- </a:t>
            </a:r>
            <a:r>
              <a:rPr lang="es-MX" sz="1700" i="1" dirty="0">
                <a:latin typeface="Century Gothic" panose="020B0502020202020204" pitchFamily="34" charset="0"/>
              </a:rPr>
              <a:t>La acción extraordinaria en materia de salubridad general será ejercida por la Secretaría de Salud, la que deberá integrar y mantener permanentemente capacitadas y actualizadas brigadas especiales que actuarán bajo su dirección y responsabilidad y tendrán las atribuciones siguientes: </a:t>
            </a:r>
          </a:p>
          <a:p>
            <a:endParaRPr lang="es-MX" sz="1700" b="1" i="1" dirty="0">
              <a:latin typeface="Century Gothic" panose="020B0502020202020204" pitchFamily="34" charset="0"/>
            </a:endParaRPr>
          </a:p>
          <a:p>
            <a:pPr lvl="1"/>
            <a:r>
              <a:rPr lang="es-MX" sz="1700" b="1" i="1" dirty="0">
                <a:latin typeface="Century Gothic" panose="020B0502020202020204" pitchFamily="34" charset="0"/>
              </a:rPr>
              <a:t>I. </a:t>
            </a:r>
            <a:r>
              <a:rPr lang="es-MX" sz="1700" i="1" dirty="0">
                <a:latin typeface="Century Gothic" panose="020B0502020202020204" pitchFamily="34" charset="0"/>
              </a:rPr>
              <a:t>Encomendar a las autoridades federales, estatales y municipales, así como a los profesionales, técnicos y auxiliares de las disciplinas para la salud, el desempeño de las actividades que estime necesarias y obtener para ese fin la participación de los particulares; </a:t>
            </a:r>
          </a:p>
          <a:p>
            <a:pPr lvl="1"/>
            <a:endParaRPr lang="es-MX" sz="1700" b="1" i="1" dirty="0">
              <a:latin typeface="Century Gothic" panose="020B0502020202020204" pitchFamily="34" charset="0"/>
            </a:endParaRPr>
          </a:p>
          <a:p>
            <a:pPr lvl="1"/>
            <a:r>
              <a:rPr lang="es-MX" sz="1700" b="1" i="1" dirty="0">
                <a:latin typeface="Century Gothic" panose="020B0502020202020204" pitchFamily="34" charset="0"/>
              </a:rPr>
              <a:t>II. </a:t>
            </a:r>
            <a:r>
              <a:rPr lang="es-MX" sz="1700" i="1" dirty="0">
                <a:latin typeface="Century Gothic" panose="020B0502020202020204" pitchFamily="34" charset="0"/>
              </a:rPr>
              <a:t>Dictar medidas sanitarias relacionadas con reuniones de personas, entrada y salida de ellas en las poblaciones y con los regímenes higiénicos especiales que deban implantarse, según el caso; </a:t>
            </a:r>
          </a:p>
          <a:p>
            <a:pPr lvl="1"/>
            <a:endParaRPr lang="es-MX" sz="1700" b="1" i="1" dirty="0">
              <a:latin typeface="Century Gothic" panose="020B0502020202020204" pitchFamily="34" charset="0"/>
            </a:endParaRPr>
          </a:p>
          <a:p>
            <a:pPr lvl="1"/>
            <a:r>
              <a:rPr lang="es-MX" sz="1700" b="1" i="1" dirty="0">
                <a:latin typeface="Century Gothic" panose="020B0502020202020204" pitchFamily="34" charset="0"/>
              </a:rPr>
              <a:t>III. </a:t>
            </a:r>
            <a:r>
              <a:rPr lang="es-MX" sz="1700" i="1" dirty="0">
                <a:latin typeface="Century Gothic" panose="020B0502020202020204" pitchFamily="34" charset="0"/>
              </a:rPr>
              <a:t>Regular el tránsito terrestre, marítimo y aéreo, así como disponer libremente de todos los medios de transporte de propiedad del estado y de servicio público, cualquiera que sea el régimen legal a que estén sujetos éstos últimos: </a:t>
            </a:r>
          </a:p>
          <a:p>
            <a:pPr lvl="1"/>
            <a:endParaRPr lang="es-MX" sz="1700" b="1" i="1" dirty="0">
              <a:latin typeface="Century Gothic" panose="020B0502020202020204" pitchFamily="34" charset="0"/>
            </a:endParaRPr>
          </a:p>
          <a:p>
            <a:pPr lvl="1"/>
            <a:r>
              <a:rPr lang="es-MX" sz="1700" b="1" i="1" dirty="0">
                <a:latin typeface="Century Gothic" panose="020B0502020202020204" pitchFamily="34" charset="0"/>
              </a:rPr>
              <a:t>IV. </a:t>
            </a:r>
            <a:r>
              <a:rPr lang="es-MX" sz="1700" i="1" dirty="0">
                <a:latin typeface="Century Gothic" panose="020B0502020202020204" pitchFamily="34" charset="0"/>
              </a:rPr>
              <a:t>Utilizar libre y prioritariamente los servicios telefónicos, telegráficos y de correos, así como las transmisiones de radio y televisión, y </a:t>
            </a:r>
          </a:p>
          <a:p>
            <a:pPr lvl="1"/>
            <a:endParaRPr lang="es-MX" sz="1700" i="1" dirty="0">
              <a:latin typeface="Century Gothic" panose="020B0502020202020204" pitchFamily="34" charset="0"/>
            </a:endParaRPr>
          </a:p>
          <a:p>
            <a:pPr lvl="1"/>
            <a:r>
              <a:rPr lang="es-MX" sz="1700" b="1" i="1" dirty="0">
                <a:latin typeface="Century Gothic" panose="020B0502020202020204" pitchFamily="34" charset="0"/>
              </a:rPr>
              <a:t>V. </a:t>
            </a:r>
            <a:r>
              <a:rPr lang="es-MX" sz="1700" i="1" dirty="0">
                <a:latin typeface="Century Gothic" panose="020B0502020202020204" pitchFamily="34" charset="0"/>
              </a:rPr>
              <a:t>Las demás que determine la propia Secretaría. </a:t>
            </a:r>
            <a:endParaRPr lang="en-US" sz="1700" i="1" dirty="0">
              <a:latin typeface="Century Gothic" panose="020B0502020202020204" pitchFamily="34" charset="0"/>
              <a:ea typeface="Century Gothic" charset="0"/>
              <a:cs typeface="Century Gothic" charset="0"/>
            </a:endParaRPr>
          </a:p>
        </p:txBody>
      </p:sp>
    </p:spTree>
    <p:extLst>
      <p:ext uri="{BB962C8B-B14F-4D97-AF65-F5344CB8AC3E}">
        <p14:creationId xmlns:p14="http://schemas.microsoft.com/office/powerpoint/2010/main" val="325193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589994"/>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90943" y="682888"/>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Legislación</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pre-</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412216" y="1210183"/>
            <a:ext cx="11367568" cy="5478423"/>
          </a:xfrm>
          <a:prstGeom prst="rect">
            <a:avLst/>
          </a:prstGeom>
          <a:noFill/>
        </p:spPr>
        <p:txBody>
          <a:bodyPr wrap="square" rtlCol="0">
            <a:spAutoFit/>
          </a:bodyPr>
          <a:lstStyle/>
          <a:p>
            <a:pPr marL="457200" indent="-457200">
              <a:buFont typeface="Arial" panose="020B0604020202020204" pitchFamily="34" charset="0"/>
              <a:buChar char="•"/>
            </a:pPr>
            <a:r>
              <a:rPr lang="en-US" sz="2000" u="sng" dirty="0">
                <a:latin typeface="Century Gothic" charset="0"/>
                <a:ea typeface="Century Gothic" charset="0"/>
                <a:cs typeface="Century Gothic" charset="0"/>
              </a:rPr>
              <a:t>Ley General de </a:t>
            </a:r>
            <a:r>
              <a:rPr lang="en-US" sz="2000" u="sng" dirty="0" err="1">
                <a:latin typeface="Century Gothic" charset="0"/>
                <a:ea typeface="Century Gothic" charset="0"/>
                <a:cs typeface="Century Gothic" charset="0"/>
              </a:rPr>
              <a:t>Salud</a:t>
            </a:r>
            <a:r>
              <a:rPr lang="en-US" sz="2000" dirty="0">
                <a:latin typeface="Century Gothic" charset="0"/>
                <a:ea typeface="Century Gothic" charset="0"/>
                <a:cs typeface="Century Gothic" charset="0"/>
              </a:rPr>
              <a:t>: </a:t>
            </a:r>
          </a:p>
          <a:p>
            <a:pPr marL="457200" indent="-457200">
              <a:buFont typeface="Arial" panose="020B0604020202020204" pitchFamily="34" charset="0"/>
              <a:buChar char="•"/>
            </a:pPr>
            <a:endParaRPr lang="en-US" sz="2000" dirty="0">
              <a:latin typeface="Century Gothic" charset="0"/>
              <a:ea typeface="Century Gothic" charset="0"/>
              <a:cs typeface="Century Gothic" charset="0"/>
            </a:endParaRPr>
          </a:p>
          <a:p>
            <a:pPr marL="914400" lvl="1" indent="-457200">
              <a:buFont typeface="Wingdings" panose="05000000000000000000" pitchFamily="2" charset="2"/>
              <a:buChar char="Ø"/>
            </a:pPr>
            <a:r>
              <a:rPr lang="en-US" sz="2000" dirty="0" err="1">
                <a:latin typeface="Century Gothic" charset="0"/>
                <a:ea typeface="Century Gothic" charset="0"/>
                <a:cs typeface="Century Gothic" charset="0"/>
              </a:rPr>
              <a:t>Medidas</a:t>
            </a:r>
            <a:r>
              <a:rPr lang="en-US" sz="2000" dirty="0">
                <a:latin typeface="Century Gothic" charset="0"/>
                <a:ea typeface="Century Gothic" charset="0"/>
                <a:cs typeface="Century Gothic" charset="0"/>
              </a:rPr>
              <a:t> de </a:t>
            </a:r>
            <a:r>
              <a:rPr lang="en-US" sz="2000" dirty="0" err="1">
                <a:latin typeface="Century Gothic" charset="0"/>
                <a:ea typeface="Century Gothic" charset="0"/>
                <a:cs typeface="Century Gothic" charset="0"/>
              </a:rPr>
              <a:t>seguridad</a:t>
            </a:r>
            <a:r>
              <a:rPr lang="en-US" sz="2000" dirty="0">
                <a:latin typeface="Century Gothic" charset="0"/>
                <a:ea typeface="Century Gothic" charset="0"/>
                <a:cs typeface="Century Gothic" charset="0"/>
              </a:rPr>
              <a:t>:</a:t>
            </a:r>
          </a:p>
          <a:p>
            <a:pPr marL="457200" indent="-457200">
              <a:buFont typeface="Arial" panose="020B0604020202020204" pitchFamily="34" charset="0"/>
              <a:buChar char="•"/>
            </a:pPr>
            <a:endParaRPr lang="en-US" sz="2000" dirty="0">
              <a:latin typeface="Century Gothic" charset="0"/>
              <a:ea typeface="Century Gothic" charset="0"/>
              <a:cs typeface="Century Gothic" charset="0"/>
            </a:endParaRPr>
          </a:p>
          <a:p>
            <a:pPr lvl="1"/>
            <a:r>
              <a:rPr lang="es-MX" b="1" i="1" dirty="0">
                <a:latin typeface="Century Gothic" panose="020B0502020202020204" pitchFamily="34" charset="0"/>
              </a:rPr>
              <a:t>Artículo 404</a:t>
            </a:r>
            <a:r>
              <a:rPr lang="es-MX" i="1" dirty="0">
                <a:latin typeface="Century Gothic" panose="020B0502020202020204" pitchFamily="34" charset="0"/>
              </a:rPr>
              <a:t>.- Son medidas de seguridad sanitaria las siguientes: </a:t>
            </a:r>
          </a:p>
          <a:p>
            <a:pPr lvl="1"/>
            <a:endParaRPr lang="es-ES" b="1" i="1" dirty="0">
              <a:latin typeface="Century Gothic" panose="020B0502020202020204" pitchFamily="34" charset="0"/>
            </a:endParaRPr>
          </a:p>
          <a:p>
            <a:pPr lvl="1"/>
            <a:r>
              <a:rPr lang="es-ES" b="1" i="1" dirty="0">
                <a:latin typeface="Century Gothic" panose="020B0502020202020204" pitchFamily="34" charset="0"/>
              </a:rPr>
              <a:t>I. </a:t>
            </a:r>
            <a:r>
              <a:rPr lang="es-ES" i="1" dirty="0">
                <a:latin typeface="Century Gothic" panose="020B0502020202020204" pitchFamily="34" charset="0"/>
              </a:rPr>
              <a:t>El aislamiento; </a:t>
            </a:r>
          </a:p>
          <a:p>
            <a:pPr lvl="1"/>
            <a:endParaRPr lang="es-ES" b="1" i="1" dirty="0">
              <a:latin typeface="Century Gothic" panose="020B0502020202020204" pitchFamily="34" charset="0"/>
            </a:endParaRPr>
          </a:p>
          <a:p>
            <a:pPr lvl="1"/>
            <a:r>
              <a:rPr lang="es-ES" b="1" i="1" dirty="0">
                <a:latin typeface="Century Gothic" panose="020B0502020202020204" pitchFamily="34" charset="0"/>
              </a:rPr>
              <a:t>II. </a:t>
            </a:r>
            <a:r>
              <a:rPr lang="es-ES" i="1" dirty="0">
                <a:latin typeface="Century Gothic" panose="020B0502020202020204" pitchFamily="34" charset="0"/>
              </a:rPr>
              <a:t>La cuarentena; </a:t>
            </a:r>
          </a:p>
          <a:p>
            <a:pPr lvl="1"/>
            <a:endParaRPr lang="es-ES" b="1" i="1" dirty="0">
              <a:latin typeface="Century Gothic" panose="020B0502020202020204" pitchFamily="34" charset="0"/>
            </a:endParaRPr>
          </a:p>
          <a:p>
            <a:pPr lvl="1"/>
            <a:r>
              <a:rPr lang="es-ES" b="1" i="1" dirty="0">
                <a:latin typeface="Century Gothic" panose="020B0502020202020204" pitchFamily="34" charset="0"/>
              </a:rPr>
              <a:t>III. </a:t>
            </a:r>
            <a:r>
              <a:rPr lang="es-ES" i="1" dirty="0">
                <a:latin typeface="Century Gothic" panose="020B0502020202020204" pitchFamily="34" charset="0"/>
              </a:rPr>
              <a:t>La observación personal; </a:t>
            </a:r>
          </a:p>
          <a:p>
            <a:pPr lvl="1"/>
            <a:endParaRPr lang="es-MX" b="1" i="1" dirty="0">
              <a:latin typeface="Century Gothic" panose="020B0502020202020204" pitchFamily="34" charset="0"/>
            </a:endParaRPr>
          </a:p>
          <a:p>
            <a:pPr lvl="1"/>
            <a:r>
              <a:rPr lang="es-MX" b="1" i="1" dirty="0">
                <a:latin typeface="Century Gothic" panose="020B0502020202020204" pitchFamily="34" charset="0"/>
              </a:rPr>
              <a:t>IV. </a:t>
            </a:r>
            <a:r>
              <a:rPr lang="es-MX" i="1" dirty="0">
                <a:latin typeface="Century Gothic" panose="020B0502020202020204" pitchFamily="34" charset="0"/>
              </a:rPr>
              <a:t>La vacunación de personas; </a:t>
            </a:r>
          </a:p>
          <a:p>
            <a:pPr lvl="1"/>
            <a:endParaRPr lang="es-MX" b="1" i="1" dirty="0">
              <a:latin typeface="Century Gothic" panose="020B0502020202020204" pitchFamily="34" charset="0"/>
            </a:endParaRPr>
          </a:p>
          <a:p>
            <a:pPr lvl="1"/>
            <a:r>
              <a:rPr lang="es-MX" b="1" i="1" dirty="0">
                <a:latin typeface="Century Gothic" panose="020B0502020202020204" pitchFamily="34" charset="0"/>
              </a:rPr>
              <a:t>V. </a:t>
            </a:r>
            <a:r>
              <a:rPr lang="es-MX" i="1" dirty="0">
                <a:latin typeface="Century Gothic" panose="020B0502020202020204" pitchFamily="34" charset="0"/>
              </a:rPr>
              <a:t>La vacunación de animales; </a:t>
            </a:r>
          </a:p>
          <a:p>
            <a:pPr lvl="1"/>
            <a:endParaRPr lang="es-MX" b="1" i="1" dirty="0">
              <a:latin typeface="Century Gothic" panose="020B0502020202020204" pitchFamily="34" charset="0"/>
            </a:endParaRPr>
          </a:p>
          <a:p>
            <a:pPr lvl="1"/>
            <a:r>
              <a:rPr lang="es-MX" b="1" i="1" dirty="0">
                <a:latin typeface="Century Gothic" panose="020B0502020202020204" pitchFamily="34" charset="0"/>
              </a:rPr>
              <a:t>VI. </a:t>
            </a:r>
            <a:r>
              <a:rPr lang="es-MX" i="1" dirty="0">
                <a:latin typeface="Century Gothic" panose="020B0502020202020204" pitchFamily="34" charset="0"/>
              </a:rPr>
              <a:t>La destrucción o control de insectos u otra fauna transmisora y nociva; </a:t>
            </a:r>
          </a:p>
          <a:p>
            <a:pPr lvl="1"/>
            <a:endParaRPr lang="es-MX" b="1" i="1" dirty="0">
              <a:latin typeface="Century Gothic" panose="020B0502020202020204" pitchFamily="34" charset="0"/>
            </a:endParaRPr>
          </a:p>
          <a:p>
            <a:pPr lvl="1"/>
            <a:r>
              <a:rPr lang="es-MX" b="1" i="1" dirty="0">
                <a:latin typeface="Century Gothic" panose="020B0502020202020204" pitchFamily="34" charset="0"/>
              </a:rPr>
              <a:t>VII. </a:t>
            </a:r>
            <a:r>
              <a:rPr lang="es-MX" i="1" dirty="0">
                <a:latin typeface="Century Gothic" panose="020B0502020202020204" pitchFamily="34" charset="0"/>
              </a:rPr>
              <a:t>La suspensión de trabajos o servicios; </a:t>
            </a:r>
          </a:p>
        </p:txBody>
      </p:sp>
    </p:spTree>
    <p:extLst>
      <p:ext uri="{BB962C8B-B14F-4D97-AF65-F5344CB8AC3E}">
        <p14:creationId xmlns:p14="http://schemas.microsoft.com/office/powerpoint/2010/main" val="165571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747375"/>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Legislación</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pre-</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4" y="1475675"/>
            <a:ext cx="11490116" cy="5016758"/>
          </a:xfrm>
          <a:prstGeom prst="rect">
            <a:avLst/>
          </a:prstGeom>
          <a:noFill/>
        </p:spPr>
        <p:txBody>
          <a:bodyPr wrap="square" rtlCol="0">
            <a:spAutoFit/>
          </a:bodyPr>
          <a:lstStyle/>
          <a:p>
            <a:pPr lvl="1"/>
            <a:r>
              <a:rPr lang="es-MX" sz="2000" b="1" i="1" dirty="0">
                <a:latin typeface="Century Gothic" panose="020B0502020202020204" pitchFamily="34" charset="0"/>
              </a:rPr>
              <a:t>VIII. </a:t>
            </a:r>
            <a:r>
              <a:rPr lang="es-MX" sz="2000" i="1" dirty="0">
                <a:latin typeface="Century Gothic" panose="020B0502020202020204" pitchFamily="34" charset="0"/>
              </a:rPr>
              <a:t>La suspensión de mensajes publicitarios en materia de salud; </a:t>
            </a:r>
          </a:p>
          <a:p>
            <a:pPr lvl="1"/>
            <a:endParaRPr lang="es-MX" sz="2000" b="1" i="1" dirty="0">
              <a:latin typeface="Century Gothic" panose="020B0502020202020204" pitchFamily="34" charset="0"/>
            </a:endParaRPr>
          </a:p>
          <a:p>
            <a:pPr lvl="1"/>
            <a:r>
              <a:rPr lang="es-MX" sz="2000" b="1" i="1" dirty="0">
                <a:latin typeface="Century Gothic" panose="020B0502020202020204" pitchFamily="34" charset="0"/>
              </a:rPr>
              <a:t>IX. </a:t>
            </a:r>
            <a:r>
              <a:rPr lang="es-MX" sz="2000" i="1" dirty="0">
                <a:latin typeface="Century Gothic" panose="020B0502020202020204" pitchFamily="34" charset="0"/>
              </a:rPr>
              <a:t>La emisión de mensajes publicitarios que advierta peligros de daños a la salud; </a:t>
            </a:r>
          </a:p>
          <a:p>
            <a:pPr lvl="1"/>
            <a:endParaRPr lang="es-MX" sz="2000" b="1" i="1" dirty="0">
              <a:latin typeface="Century Gothic" panose="020B0502020202020204" pitchFamily="34" charset="0"/>
            </a:endParaRPr>
          </a:p>
          <a:p>
            <a:pPr lvl="1"/>
            <a:r>
              <a:rPr lang="es-MX" sz="2000" b="1" i="1" dirty="0">
                <a:latin typeface="Century Gothic" panose="020B0502020202020204" pitchFamily="34" charset="0"/>
              </a:rPr>
              <a:t>X. </a:t>
            </a:r>
            <a:r>
              <a:rPr lang="es-MX" sz="2000" i="1" dirty="0">
                <a:latin typeface="Century Gothic" panose="020B0502020202020204" pitchFamily="34" charset="0"/>
              </a:rPr>
              <a:t>El aseguramiento y destrucción de objetos, productos o substancias; </a:t>
            </a:r>
          </a:p>
          <a:p>
            <a:pPr lvl="1"/>
            <a:endParaRPr lang="es-MX" sz="2000" b="1" i="1" dirty="0">
              <a:latin typeface="Century Gothic" panose="020B0502020202020204" pitchFamily="34" charset="0"/>
            </a:endParaRPr>
          </a:p>
          <a:p>
            <a:pPr lvl="1"/>
            <a:r>
              <a:rPr lang="es-MX" sz="2000" b="1" i="1" dirty="0">
                <a:latin typeface="Century Gothic" panose="020B0502020202020204" pitchFamily="34" charset="0"/>
              </a:rPr>
              <a:t>XI. </a:t>
            </a:r>
            <a:r>
              <a:rPr lang="es-MX" sz="2000" i="1" dirty="0">
                <a:latin typeface="Century Gothic" panose="020B0502020202020204" pitchFamily="34" charset="0"/>
              </a:rPr>
              <a:t>La desocupación o desalojo de casas, edificios, establecimientos y, en general, de cualquier predio; </a:t>
            </a:r>
          </a:p>
          <a:p>
            <a:pPr lvl="1"/>
            <a:endParaRPr lang="es-MX" sz="2000" b="1" i="1" dirty="0">
              <a:latin typeface="Century Gothic" panose="020B0502020202020204" pitchFamily="34" charset="0"/>
            </a:endParaRPr>
          </a:p>
          <a:p>
            <a:pPr lvl="1"/>
            <a:r>
              <a:rPr lang="es-MX" sz="2000" b="1" i="1" dirty="0">
                <a:latin typeface="Century Gothic" panose="020B0502020202020204" pitchFamily="34" charset="0"/>
              </a:rPr>
              <a:t>XII. </a:t>
            </a:r>
            <a:r>
              <a:rPr lang="es-MX" sz="2000" i="1" dirty="0">
                <a:latin typeface="Century Gothic" panose="020B0502020202020204" pitchFamily="34" charset="0"/>
              </a:rPr>
              <a:t>La prohibición de actos de uso, y </a:t>
            </a:r>
          </a:p>
          <a:p>
            <a:pPr lvl="1"/>
            <a:endParaRPr lang="es-MX" sz="2000" b="1" i="1" dirty="0">
              <a:latin typeface="Century Gothic" panose="020B0502020202020204" pitchFamily="34" charset="0"/>
            </a:endParaRPr>
          </a:p>
          <a:p>
            <a:pPr lvl="1"/>
            <a:r>
              <a:rPr lang="es-MX" sz="2000" b="1" i="1" dirty="0">
                <a:latin typeface="Century Gothic" panose="020B0502020202020204" pitchFamily="34" charset="0"/>
              </a:rPr>
              <a:t>XIII. </a:t>
            </a:r>
            <a:r>
              <a:rPr lang="es-MX" sz="2000" i="1" dirty="0">
                <a:latin typeface="Century Gothic" panose="020B0502020202020204" pitchFamily="34" charset="0"/>
              </a:rPr>
              <a:t>Las demás de índole sanitaria que determinen las autoridades sanitarias competentes, que puedan evitar que se causen o continúen causando riesgos o daños a la salud. </a:t>
            </a:r>
          </a:p>
          <a:p>
            <a:pPr lvl="1"/>
            <a:r>
              <a:rPr lang="es-MX" sz="2000" i="1" dirty="0">
                <a:latin typeface="Century Gothic" panose="020B0502020202020204" pitchFamily="34" charset="0"/>
              </a:rPr>
              <a:t>Son de inmediata ejecución las medidas de seguridad señaladas en el presente artículo. </a:t>
            </a:r>
            <a:endParaRPr lang="es-MX" sz="2000" i="1" dirty="0">
              <a:latin typeface="Century Gothic" panose="020B0502020202020204" pitchFamily="34" charset="0"/>
              <a:ea typeface="Century Gothic" charset="0"/>
              <a:cs typeface="Century Gothic" charset="0"/>
            </a:endParaRPr>
          </a:p>
        </p:txBody>
      </p:sp>
    </p:spTree>
    <p:extLst>
      <p:ext uri="{BB962C8B-B14F-4D97-AF65-F5344CB8AC3E}">
        <p14:creationId xmlns:p14="http://schemas.microsoft.com/office/powerpoint/2010/main" val="403412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827805"/>
            <a:ext cx="11277600" cy="646331"/>
          </a:xfrm>
          <a:prstGeom prst="rect">
            <a:avLst/>
          </a:prstGeom>
          <a:noFill/>
        </p:spPr>
        <p:txBody>
          <a:bodyPr wrap="square" rtlCol="0">
            <a:spAutoFit/>
          </a:bodyPr>
          <a:lstStyle/>
          <a:p>
            <a:r>
              <a:rPr lang="en-US" sz="3600" b="1" dirty="0" err="1">
                <a:solidFill>
                  <a:schemeClr val="bg1">
                    <a:lumMod val="50000"/>
                  </a:schemeClr>
                </a:solidFill>
                <a:latin typeface="Century Gothic" charset="0"/>
                <a:ea typeface="Century Gothic" charset="0"/>
                <a:cs typeface="Century Gothic" charset="0"/>
              </a:rPr>
              <a:t>Disposiciones</a:t>
            </a:r>
            <a:r>
              <a:rPr lang="en-US" sz="3600" b="1" dirty="0">
                <a:solidFill>
                  <a:schemeClr val="bg1">
                    <a:lumMod val="50000"/>
                  </a:schemeClr>
                </a:solidFill>
                <a:latin typeface="Century Gothic" charset="0"/>
                <a:ea typeface="Century Gothic" charset="0"/>
                <a:cs typeface="Century Gothic" charset="0"/>
              </a:rPr>
              <a:t> </a:t>
            </a:r>
            <a:r>
              <a:rPr lang="en-US" sz="3600" b="1" dirty="0" err="1">
                <a:solidFill>
                  <a:schemeClr val="bg1">
                    <a:lumMod val="50000"/>
                  </a:schemeClr>
                </a:solidFill>
                <a:latin typeface="Century Gothic" charset="0"/>
                <a:ea typeface="Century Gothic" charset="0"/>
                <a:cs typeface="Century Gothic" charset="0"/>
              </a:rPr>
              <a:t>administrativas</a:t>
            </a:r>
            <a:r>
              <a:rPr lang="en-US" sz="3600" b="1" dirty="0">
                <a:solidFill>
                  <a:schemeClr val="bg1">
                    <a:lumMod val="50000"/>
                  </a:schemeClr>
                </a:solidFill>
                <a:latin typeface="Century Gothic" charset="0"/>
                <a:ea typeface="Century Gothic" charset="0"/>
                <a:cs typeface="Century Gothic" charset="0"/>
              </a:rPr>
              <a:t> </a:t>
            </a:r>
            <a:r>
              <a:rPr lang="en-US" sz="3600" b="1" dirty="0">
                <a:solidFill>
                  <a:schemeClr val="accent4"/>
                </a:solidFill>
                <a:latin typeface="Century Gothic" charset="0"/>
                <a:ea typeface="Century Gothic" charset="0"/>
                <a:cs typeface="Century Gothic" charset="0"/>
              </a:rPr>
              <a:t>pre-</a:t>
            </a:r>
            <a:r>
              <a:rPr lang="en-US" sz="3600" b="1" dirty="0" err="1">
                <a:solidFill>
                  <a:schemeClr val="accent4"/>
                </a:solidFill>
                <a:latin typeface="Century Gothic" charset="0"/>
                <a:ea typeface="Century Gothic" charset="0"/>
                <a:cs typeface="Century Gothic" charset="0"/>
              </a:rPr>
              <a:t>pandemia</a:t>
            </a:r>
            <a:endParaRPr lang="en-US"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6" y="1653538"/>
            <a:ext cx="11277600" cy="4401205"/>
          </a:xfrm>
          <a:prstGeom prst="rect">
            <a:avLst/>
          </a:prstGeom>
          <a:noFill/>
        </p:spPr>
        <p:txBody>
          <a:bodyPr wrap="square" rtlCol="0">
            <a:spAutoFit/>
          </a:bodyPr>
          <a:lstStyle/>
          <a:p>
            <a:pPr marL="457200" indent="-457200">
              <a:buFont typeface="Arial" panose="020B0604020202020204" pitchFamily="34" charset="0"/>
              <a:buChar char="•"/>
            </a:pPr>
            <a:r>
              <a:rPr lang="es-MX" sz="2000" u="sng" dirty="0">
                <a:latin typeface="Century Gothic" panose="020B0502020202020204" pitchFamily="34" charset="0"/>
              </a:rPr>
              <a:t>Norma Oficial Mexicana NOM-017-SSA2-1994, Para la vigilancia epidemiológica: </a:t>
            </a:r>
            <a:r>
              <a:rPr lang="es-MX" sz="2000" dirty="0">
                <a:latin typeface="Century Gothic" panose="020B0502020202020204" pitchFamily="34" charset="0"/>
              </a:rPr>
              <a:t>había sido actualizada en 1999.</a:t>
            </a:r>
            <a:r>
              <a:rPr lang="en-US" sz="2000" dirty="0">
                <a:latin typeface="Century Gothic" charset="0"/>
                <a:ea typeface="Century Gothic" charset="0"/>
                <a:cs typeface="Century Gothic" charset="0"/>
              </a:rPr>
              <a:t> </a:t>
            </a:r>
          </a:p>
          <a:p>
            <a:endParaRPr lang="en-US" sz="2000" dirty="0">
              <a:latin typeface="Century Gothic" charset="0"/>
              <a:ea typeface="Century Gothic" charset="0"/>
              <a:cs typeface="Century Gothic" charset="0"/>
            </a:endParaRPr>
          </a:p>
          <a:p>
            <a:pPr marL="457200" indent="-457200">
              <a:buFont typeface="Arial" panose="020B0604020202020204" pitchFamily="34" charset="0"/>
              <a:buChar char="•"/>
            </a:pPr>
            <a:r>
              <a:rPr lang="es-MX" sz="2000" u="sng" dirty="0">
                <a:latin typeface="Century Gothic" panose="020B0502020202020204" pitchFamily="34" charset="0"/>
              </a:rPr>
              <a:t>Acuerdo por el que se crea el Comité Nacional para la Seguridad en Salud</a:t>
            </a:r>
            <a:r>
              <a:rPr lang="es-MX" sz="2000" dirty="0">
                <a:latin typeface="Century Gothic" panose="020B0502020202020204" pitchFamily="34" charset="0"/>
              </a:rPr>
              <a:t>: expedido en 2003 por el Secretario de Salud:</a:t>
            </a:r>
          </a:p>
          <a:p>
            <a:pPr marL="457200" indent="-457200">
              <a:buFont typeface="Arial" panose="020B0604020202020204" pitchFamily="34" charset="0"/>
              <a:buChar char="•"/>
            </a:pPr>
            <a:endParaRPr lang="es-MX" sz="2000" dirty="0">
              <a:latin typeface="Century Gothic" panose="020B0502020202020204" pitchFamily="34" charset="0"/>
            </a:endParaRPr>
          </a:p>
          <a:p>
            <a:pPr marL="914400" lvl="1" indent="-457200">
              <a:buFont typeface="Wingdings" panose="05000000000000000000" pitchFamily="2" charset="2"/>
              <a:buChar char="ü"/>
            </a:pPr>
            <a:r>
              <a:rPr lang="es-MX" sz="2000" dirty="0">
                <a:latin typeface="Century Gothic" panose="020B0502020202020204" pitchFamily="34" charset="0"/>
              </a:rPr>
              <a:t>Instancia encargada del análisis, definición, coordinación, seguimiento y evaluación de las políticas, estrategias y acciones, en materia de seguridad en salud, de las instituciones públicas del Sistema Nacional de Salud con el objeto de contribuir a establecer un blindaje de atención y prevención, así como los instrumentos capaces de abordar rápida, ordenada y eficazmente urgencias epidemiológicas y desastres.</a:t>
            </a:r>
          </a:p>
          <a:p>
            <a:pPr marL="914400" lvl="1" indent="-457200">
              <a:buFont typeface="Wingdings" panose="05000000000000000000" pitchFamily="2" charset="2"/>
              <a:buChar char="ü"/>
            </a:pPr>
            <a:endParaRPr lang="es-MX" sz="2000" dirty="0">
              <a:latin typeface="Century Gothic" panose="020B0502020202020204" pitchFamily="34" charset="0"/>
            </a:endParaRPr>
          </a:p>
          <a:p>
            <a:pPr marL="914400" lvl="1" indent="-457200">
              <a:buFont typeface="Wingdings" panose="05000000000000000000" pitchFamily="2" charset="2"/>
              <a:buChar char="ü"/>
            </a:pPr>
            <a:r>
              <a:rPr lang="es-MX" sz="2000" dirty="0">
                <a:latin typeface="Century Gothic" panose="020B0502020202020204" pitchFamily="34" charset="0"/>
              </a:rPr>
              <a:t>Presidido por el Secretario de Salud y con representación de todo el sector.</a:t>
            </a:r>
          </a:p>
        </p:txBody>
      </p:sp>
    </p:spTree>
    <p:extLst>
      <p:ext uri="{BB962C8B-B14F-4D97-AF65-F5344CB8AC3E}">
        <p14:creationId xmlns:p14="http://schemas.microsoft.com/office/powerpoint/2010/main" val="2012858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609600" y="665408"/>
            <a:ext cx="306705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692741"/>
            <a:ext cx="11277600" cy="646331"/>
          </a:xfrm>
          <a:prstGeom prst="rect">
            <a:avLst/>
          </a:prstGeom>
          <a:noFill/>
        </p:spPr>
        <p:txBody>
          <a:bodyPr wrap="square" rtlCol="0">
            <a:spAutoFit/>
          </a:bodyPr>
          <a:lstStyle/>
          <a:p>
            <a:r>
              <a:rPr lang="es-MX" sz="3600" b="1" dirty="0">
                <a:solidFill>
                  <a:schemeClr val="bg1">
                    <a:lumMod val="50000"/>
                  </a:schemeClr>
                </a:solidFill>
                <a:latin typeface="Century Gothic" charset="0"/>
                <a:ea typeface="Century Gothic" charset="0"/>
                <a:cs typeface="Century Gothic" charset="0"/>
              </a:rPr>
              <a:t>Disposiciones administrativas </a:t>
            </a:r>
            <a:r>
              <a:rPr lang="es-MX" sz="3600" b="1" dirty="0" err="1">
                <a:solidFill>
                  <a:schemeClr val="accent4"/>
                </a:solidFill>
                <a:latin typeface="Century Gothic" charset="0"/>
                <a:ea typeface="Century Gothic" charset="0"/>
                <a:cs typeface="Century Gothic" charset="0"/>
              </a:rPr>
              <a:t>pre-pandemia</a:t>
            </a:r>
            <a:endParaRPr lang="es-MX" sz="3600" b="1" dirty="0">
              <a:solidFill>
                <a:schemeClr val="accent4"/>
              </a:solidFill>
              <a:latin typeface="Century Gothic" charset="0"/>
              <a:ea typeface="Century Gothic" charset="0"/>
              <a:cs typeface="Century Gothic" charset="0"/>
            </a:endParaRPr>
          </a:p>
        </p:txBody>
      </p:sp>
      <p:sp>
        <p:nvSpPr>
          <p:cNvPr id="15" name="TextBox 14"/>
          <p:cNvSpPr txBox="1"/>
          <p:nvPr/>
        </p:nvSpPr>
        <p:spPr>
          <a:xfrm>
            <a:off x="397086" y="1329163"/>
            <a:ext cx="11047054" cy="5216813"/>
          </a:xfrm>
          <a:prstGeom prst="rect">
            <a:avLst/>
          </a:prstGeom>
          <a:noFill/>
        </p:spPr>
        <p:txBody>
          <a:bodyPr wrap="square" rtlCol="0">
            <a:spAutoFit/>
          </a:bodyPr>
          <a:lstStyle/>
          <a:p>
            <a:pPr marL="285750" indent="-285750">
              <a:buFont typeface="Arial" panose="020B0604020202020204" pitchFamily="34" charset="0"/>
              <a:buChar char="•"/>
            </a:pPr>
            <a:r>
              <a:rPr lang="es-MX" sz="1850" u="sng" dirty="0">
                <a:latin typeface="Century Gothic" panose="020B0502020202020204" pitchFamily="34" charset="0"/>
              </a:rPr>
              <a:t>Acuerdo por el que se establecen las actividades de preparación y respuesta ante una pandemia de influenza</a:t>
            </a:r>
            <a:r>
              <a:rPr lang="es-MX" sz="1850" dirty="0">
                <a:latin typeface="Century Gothic" panose="020B0502020202020204" pitchFamily="34" charset="0"/>
              </a:rPr>
              <a:t>: expedido por el Consejo de Salubridad General y publicado el 19 de julio de 2006.</a:t>
            </a:r>
          </a:p>
          <a:p>
            <a:pPr marL="285750" indent="-285750">
              <a:buFont typeface="Arial" panose="020B0604020202020204" pitchFamily="34" charset="0"/>
              <a:buChar char="•"/>
            </a:pPr>
            <a:endParaRPr lang="es-MX" sz="1850" dirty="0">
              <a:latin typeface="Century Gothic" panose="020B0502020202020204" pitchFamily="34" charset="0"/>
              <a:ea typeface="Century Gothic" charset="0"/>
              <a:cs typeface="Century Gothic" charset="0"/>
            </a:endParaRPr>
          </a:p>
          <a:p>
            <a:pPr marL="742950" lvl="1" indent="-285750">
              <a:buFont typeface="Wingdings" panose="05000000000000000000" pitchFamily="2" charset="2"/>
              <a:buChar char="ü"/>
            </a:pPr>
            <a:r>
              <a:rPr lang="es-MX" sz="1850" dirty="0">
                <a:latin typeface="Century Gothic" panose="020B0502020202020204" pitchFamily="34" charset="0"/>
              </a:rPr>
              <a:t>Hace obligatorio el Plan Nacional de Preparación y Respuesta ante una Pandemia de Influenza y enlista sus elementos.</a:t>
            </a:r>
          </a:p>
          <a:p>
            <a:pPr marL="742950" lvl="1" indent="-285750">
              <a:buFont typeface="Wingdings" panose="05000000000000000000" pitchFamily="2" charset="2"/>
              <a:buChar char="ü"/>
            </a:pPr>
            <a:endParaRPr lang="es-MX" sz="1850" dirty="0">
              <a:latin typeface="Century Gothic" panose="020B0502020202020204" pitchFamily="34" charset="0"/>
            </a:endParaRPr>
          </a:p>
          <a:p>
            <a:pPr marL="742950" lvl="1" indent="-285750">
              <a:buFont typeface="Wingdings" panose="05000000000000000000" pitchFamily="2" charset="2"/>
              <a:buChar char="ü"/>
            </a:pPr>
            <a:r>
              <a:rPr lang="es-MX" sz="1850" dirty="0">
                <a:latin typeface="Century Gothic" panose="020B0502020202020204" pitchFamily="34" charset="0"/>
              </a:rPr>
              <a:t>El Comité Nacional para la Seguridad en Salud será el foro de coordinación para las acciones de prevención y protección para abordar rápida, ordenada y eficazmente la pandemia de influenza.</a:t>
            </a:r>
          </a:p>
          <a:p>
            <a:pPr marL="742950" lvl="1" indent="-285750">
              <a:buFont typeface="Wingdings" panose="05000000000000000000" pitchFamily="2" charset="2"/>
              <a:buChar char="ü"/>
            </a:pPr>
            <a:endParaRPr lang="es-MX" sz="1850" dirty="0">
              <a:latin typeface="Century Gothic" panose="020B0502020202020204" pitchFamily="34" charset="0"/>
            </a:endParaRPr>
          </a:p>
          <a:p>
            <a:pPr marL="742950" lvl="1" indent="-285750">
              <a:buFont typeface="Wingdings" panose="05000000000000000000" pitchFamily="2" charset="2"/>
              <a:buChar char="ü"/>
            </a:pPr>
            <a:r>
              <a:rPr lang="es-MX" sz="1850" dirty="0">
                <a:latin typeface="Century Gothic" panose="020B0502020202020204" pitchFamily="34" charset="0"/>
              </a:rPr>
              <a:t>Se considerará que se está en presencia de la pandemia de influenza en el territorio nacional cuando así lo determine el Secretario de Salud en términos de lo establecido en el artículo 181 de la LGS y de acuerdo con los criterios y parámetros del Plan.</a:t>
            </a:r>
          </a:p>
          <a:p>
            <a:pPr marL="742950" lvl="1" indent="-285750">
              <a:buFont typeface="Wingdings" panose="05000000000000000000" pitchFamily="2" charset="2"/>
              <a:buChar char="ü"/>
            </a:pPr>
            <a:endParaRPr lang="es-MX" sz="1850" b="1" dirty="0">
              <a:latin typeface="Century Gothic" panose="020B0502020202020204" pitchFamily="34" charset="0"/>
            </a:endParaRPr>
          </a:p>
          <a:p>
            <a:pPr marL="742950" lvl="1" indent="-285750">
              <a:buFont typeface="Wingdings" panose="05000000000000000000" pitchFamily="2" charset="2"/>
              <a:buChar char="ü"/>
            </a:pPr>
            <a:r>
              <a:rPr lang="es-MX" sz="1850" dirty="0">
                <a:latin typeface="Century Gothic" panose="020B0502020202020204" pitchFamily="34" charset="0"/>
              </a:rPr>
              <a:t>Para la ejecución del Plan, así como para la creación de la reserva estratégica de insumos para la salud, se deberán otorgar los recursos necesarios a las instituciones responsables, incluyendo al Fondo de Protección contra Gastos Catastróficos.</a:t>
            </a:r>
          </a:p>
        </p:txBody>
      </p:sp>
    </p:spTree>
    <p:extLst>
      <p:ext uri="{BB962C8B-B14F-4D97-AF65-F5344CB8AC3E}">
        <p14:creationId xmlns:p14="http://schemas.microsoft.com/office/powerpoint/2010/main" val="1564621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6200000">
            <a:off x="9913232" y="-1613360"/>
            <a:ext cx="665408" cy="38921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cxnSpLocks/>
          </p:cNvCxnSpPr>
          <p:nvPr/>
        </p:nvCxnSpPr>
        <p:spPr>
          <a:xfrm>
            <a:off x="609600" y="556181"/>
            <a:ext cx="3067050" cy="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9600" y="670648"/>
            <a:ext cx="11277600" cy="646331"/>
          </a:xfrm>
          <a:prstGeom prst="rect">
            <a:avLst/>
          </a:prstGeom>
          <a:noFill/>
        </p:spPr>
        <p:txBody>
          <a:bodyPr wrap="square" rtlCol="0">
            <a:spAutoFit/>
          </a:bodyPr>
          <a:lstStyle/>
          <a:p>
            <a:r>
              <a:rPr lang="es-MX" sz="3600" b="1">
                <a:solidFill>
                  <a:schemeClr val="bg1">
                    <a:lumMod val="50000"/>
                  </a:schemeClr>
                </a:solidFill>
                <a:latin typeface="Century Gothic" charset="0"/>
                <a:ea typeface="Century Gothic" charset="0"/>
                <a:cs typeface="Century Gothic" charset="0"/>
              </a:rPr>
              <a:t>Disposiciones administrativas </a:t>
            </a:r>
            <a:r>
              <a:rPr lang="es-MX" sz="3600" b="1">
                <a:solidFill>
                  <a:schemeClr val="accent4"/>
                </a:solidFill>
                <a:latin typeface="Century Gothic" charset="0"/>
                <a:ea typeface="Century Gothic" charset="0"/>
                <a:cs typeface="Century Gothic" charset="0"/>
              </a:rPr>
              <a:t>pre-pandemia</a:t>
            </a:r>
          </a:p>
        </p:txBody>
      </p:sp>
      <p:sp>
        <p:nvSpPr>
          <p:cNvPr id="15" name="TextBox 14"/>
          <p:cNvSpPr txBox="1"/>
          <p:nvPr/>
        </p:nvSpPr>
        <p:spPr>
          <a:xfrm>
            <a:off x="161416" y="1225689"/>
            <a:ext cx="11018774" cy="5632311"/>
          </a:xfrm>
          <a:prstGeom prst="rect">
            <a:avLst/>
          </a:prstGeom>
          <a:noFill/>
        </p:spPr>
        <p:txBody>
          <a:bodyPr wrap="square" rtlCol="0">
            <a:spAutoFit/>
          </a:bodyPr>
          <a:lstStyle/>
          <a:p>
            <a:pPr marL="457200" indent="-457200" algn="just">
              <a:buFont typeface="Arial" panose="020B0604020202020204" pitchFamily="34" charset="0"/>
              <a:buChar char="•"/>
            </a:pPr>
            <a:r>
              <a:rPr lang="es-MX" u="sng" dirty="0">
                <a:latin typeface="Century Gothic" panose="020B0502020202020204" pitchFamily="34" charset="0"/>
              </a:rPr>
              <a:t>Acuerdo por el cual se establece la obligatoriedad para desarrollar una estrategia multisectorial del Plan Nacional de Preparación y Respuesta ante una Pandemia de Influenza</a:t>
            </a:r>
            <a:r>
              <a:rPr lang="es-MX" dirty="0">
                <a:latin typeface="Century Gothic" panose="020B0502020202020204" pitchFamily="34" charset="0"/>
              </a:rPr>
              <a:t>: expedido por el Consejo de Salubridad General y publicado el 3 de </a:t>
            </a:r>
            <a:r>
              <a:rPr lang="es-ES" dirty="0">
                <a:latin typeface="Century Gothic" panose="020B0502020202020204" pitchFamily="34" charset="0"/>
              </a:rPr>
              <a:t>agosto de 2007.</a:t>
            </a:r>
          </a:p>
          <a:p>
            <a:pPr marL="457200" indent="-457200" algn="just">
              <a:buFont typeface="Arial" panose="020B0604020202020204" pitchFamily="34" charset="0"/>
              <a:buChar char="•"/>
            </a:pPr>
            <a:endParaRPr lang="es-ES" sz="1050" dirty="0">
              <a:latin typeface="Century Gothic" panose="020B0502020202020204" pitchFamily="34" charset="0"/>
              <a:ea typeface="Century Gothic" charset="0"/>
              <a:cs typeface="Century Gothic" charset="0"/>
            </a:endParaRPr>
          </a:p>
          <a:p>
            <a:pPr marL="742950" lvl="1" indent="-285750" algn="just">
              <a:buFont typeface="Wingdings" panose="05000000000000000000" pitchFamily="2" charset="2"/>
              <a:buChar char="ü"/>
            </a:pPr>
            <a:r>
              <a:rPr lang="es-MX" dirty="0">
                <a:latin typeface="Century Gothic" panose="020B0502020202020204" pitchFamily="34" charset="0"/>
              </a:rPr>
              <a:t>Todas las instituciones involucradas en el Plan Nacional de Preparación y Respuesta ante una Pandemia de Influenza, más las que la Secretaría de Salud considere necesarias, desarrollen en un periodo no mayor de seis meses las acciones que se integren a la Estrategia Operativa Multisectorial, bajo los lineamientos que emita la Secretaría de Salud.</a:t>
            </a:r>
          </a:p>
          <a:p>
            <a:pPr marL="742950" lvl="1" indent="-285750" algn="just">
              <a:buFont typeface="Wingdings" panose="05000000000000000000" pitchFamily="2" charset="2"/>
              <a:buChar char="ü"/>
            </a:pPr>
            <a:endParaRPr lang="es-MX" dirty="0">
              <a:latin typeface="Century Gothic" panose="020B0502020202020204" pitchFamily="34" charset="0"/>
            </a:endParaRPr>
          </a:p>
          <a:p>
            <a:pPr marL="742950" lvl="1" indent="-285750" algn="just">
              <a:buFont typeface="Wingdings" panose="05000000000000000000" pitchFamily="2" charset="2"/>
              <a:buChar char="ü"/>
            </a:pPr>
            <a:r>
              <a:rPr lang="es-MX" dirty="0">
                <a:latin typeface="Century Gothic" panose="020B0502020202020204" pitchFamily="34" charset="0"/>
              </a:rPr>
              <a:t>En un plazo no mayor de seis meses, cada uno de los integrantes del Consejo de Salubridad General y las que sean definidas por la Secretaría de Salud, por la importancia de su participación en el Plan Nacional de Preparación y Respuesta ante una Pandemia de Influenza elaborarán su propio plan de contingencia en el que definan medidas internas para preparar y proteger a su personal en la fase </a:t>
            </a:r>
            <a:r>
              <a:rPr lang="es-MX" dirty="0" err="1">
                <a:latin typeface="Century Gothic" panose="020B0502020202020204" pitchFamily="34" charset="0"/>
              </a:rPr>
              <a:t>pre-pandémica</a:t>
            </a:r>
            <a:r>
              <a:rPr lang="es-MX" dirty="0">
                <a:latin typeface="Century Gothic" panose="020B0502020202020204" pitchFamily="34" charset="0"/>
              </a:rPr>
              <a:t> y pandémica.</a:t>
            </a:r>
          </a:p>
          <a:p>
            <a:pPr marL="742950" lvl="1" indent="-285750" algn="just">
              <a:buFont typeface="Wingdings" panose="05000000000000000000" pitchFamily="2" charset="2"/>
              <a:buChar char="ü"/>
            </a:pPr>
            <a:endParaRPr lang="es-MX" dirty="0">
              <a:latin typeface="Century Gothic" panose="020B0502020202020204" pitchFamily="34" charset="0"/>
            </a:endParaRPr>
          </a:p>
          <a:p>
            <a:pPr marL="742950" lvl="1" indent="-285750" algn="just">
              <a:buFont typeface="Wingdings" panose="05000000000000000000" pitchFamily="2" charset="2"/>
              <a:buChar char="ü"/>
            </a:pPr>
            <a:r>
              <a:rPr lang="es-MX" dirty="0">
                <a:latin typeface="Century Gothic" panose="020B0502020202020204" pitchFamily="34" charset="0"/>
              </a:rPr>
              <a:t>El Consejo de </a:t>
            </a:r>
            <a:r>
              <a:rPr lang="es-MX" dirty="0" err="1">
                <a:latin typeface="Century Gothic" panose="020B0502020202020204" pitchFamily="34" charset="0"/>
              </a:rPr>
              <a:t>Birmex</a:t>
            </a:r>
            <a:r>
              <a:rPr lang="es-MX" dirty="0">
                <a:latin typeface="Century Gothic" panose="020B0502020202020204" pitchFamily="34" charset="0"/>
              </a:rPr>
              <a:t>, tome las medidas necesarias para que se realicen las negociaciones y los contratos que se requieran para iniciar y mantener la producción nacional de vacunas, estacional y pandémica, contra el virus de influenza, lo antes posible.</a:t>
            </a:r>
          </a:p>
        </p:txBody>
      </p:sp>
    </p:spTree>
    <p:extLst>
      <p:ext uri="{BB962C8B-B14F-4D97-AF65-F5344CB8AC3E}">
        <p14:creationId xmlns:p14="http://schemas.microsoft.com/office/powerpoint/2010/main" val="546495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2025</Words>
  <Application>Microsoft Macintosh PowerPoint</Application>
  <PresentationFormat>Panorámica</PresentationFormat>
  <Paragraphs>193</Paragraphs>
  <Slides>21</Slides>
  <Notes>17</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21</vt:i4>
      </vt:variant>
    </vt:vector>
  </HeadingPairs>
  <TitlesOfParts>
    <vt:vector size="29" baseType="lpstr">
      <vt:lpstr>Arial</vt:lpstr>
      <vt:lpstr>Calibri</vt:lpstr>
      <vt:lpstr>Calibri Light</vt:lpstr>
      <vt:lpstr>Century Gothic</vt:lpstr>
      <vt:lpstr>Wingdings</vt:lpstr>
      <vt:lpstr>Office Theme</vt:lpstr>
      <vt:lpstr>1_Diseño personalizado</vt:lpstr>
      <vt:lpstr>Diseño personalizado</vt:lpstr>
      <vt:lpstr>Legislación en materia de Pandemias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Muchas gracias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Ingrid Yepez Delgado</dc:creator>
  <cp:lastModifiedBy>Laura Torres</cp:lastModifiedBy>
  <cp:revision>41</cp:revision>
  <dcterms:created xsi:type="dcterms:W3CDTF">2019-02-26T19:46:18Z</dcterms:created>
  <dcterms:modified xsi:type="dcterms:W3CDTF">2019-02-27T18:07:26Z</dcterms:modified>
</cp:coreProperties>
</file>