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59" r:id="rId7"/>
    <p:sldId id="258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60" r:id="rId28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5EB4B1"/>
    <a:srgbClr val="FFFF00"/>
    <a:srgbClr val="5EA1B1"/>
    <a:srgbClr val="2B6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6433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3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4EC4-F0B6-0B4F-8E9C-046563B5E73D}" type="datetimeFigureOut">
              <a:rPr lang="es-ES_tradnl" smtClean="0"/>
              <a:t>27/02/2019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F98F-50B8-894D-9A9B-9E9F6D2B43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622" y="3035414"/>
            <a:ext cx="11642756" cy="23876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Medidas Preventivas y de Emergencia para Combatir una Pandemia</a:t>
            </a: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32136" y="5957472"/>
            <a:ext cx="3558751" cy="753487"/>
          </a:xfrm>
        </p:spPr>
        <p:txBody>
          <a:bodyPr>
            <a:normAutofit lnSpcReduction="10000"/>
          </a:bodyPr>
          <a:lstStyle/>
          <a:p>
            <a:pPr algn="l"/>
            <a:r>
              <a:rPr lang="es-ES_tradnl" sz="2000" dirty="0" smtClean="0"/>
              <a:t>Dr. Miguel Betancourt Cravioto</a:t>
            </a:r>
          </a:p>
          <a:p>
            <a:pPr algn="l"/>
            <a:r>
              <a:rPr lang="es-ES_tradnl" sz="2000" dirty="0" smtClean="0"/>
              <a:t>Presidente</a:t>
            </a:r>
            <a:endParaRPr lang="es-ES_tradnl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88" y="357212"/>
            <a:ext cx="7431024" cy="214579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13252" y="5959521"/>
            <a:ext cx="7993470" cy="45719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268" t="47258" r="80693"/>
          <a:stretch/>
        </p:blipFill>
        <p:spPr>
          <a:xfrm>
            <a:off x="5484891" y="2503004"/>
            <a:ext cx="1222218" cy="11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18655" y="2008908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5488" y="862308"/>
            <a:ext cx="880282" cy="515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4711"/>
          <a:stretch/>
        </p:blipFill>
        <p:spPr>
          <a:xfrm>
            <a:off x="318655" y="173809"/>
            <a:ext cx="1549593" cy="14285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4444" y="2625505"/>
            <a:ext cx="9723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Vigilancia de enfermedades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Capacidad de detectar, evaluar y notificar eventos</a:t>
            </a:r>
          </a:p>
          <a:p>
            <a:pPr lvl="2"/>
            <a:endParaRPr lang="es-MX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Todos </a:t>
            </a:r>
            <a:r>
              <a:rPr lang="es-MX" sz="2400" dirty="0"/>
              <a:t>los eventos que ocurran en </a:t>
            </a:r>
            <a:r>
              <a:rPr lang="es-MX" sz="2400" dirty="0" smtClean="0"/>
              <a:t>un país y </a:t>
            </a:r>
            <a:r>
              <a:rPr lang="es-MX" sz="2400" dirty="0"/>
              <a:t>que puedan constituir una </a:t>
            </a:r>
            <a:r>
              <a:rPr lang="es-MX" sz="2400" b="1" dirty="0"/>
              <a:t>emergencia de salud pública de importancia internacional </a:t>
            </a:r>
            <a:endParaRPr lang="es-MX" sz="2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03010" y="429316"/>
            <a:ext cx="9595027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Reglamento Sanitario Internacional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Reglamento Sanitario Internacional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6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4307" t="14917" r="33242" b="9439"/>
          <a:stretch/>
        </p:blipFill>
        <p:spPr>
          <a:xfrm>
            <a:off x="213336" y="1023461"/>
            <a:ext cx="4449728" cy="58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Reglamento Sanitario Internacional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6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4307" t="14917" r="33242" b="9439"/>
          <a:stretch/>
        </p:blipFill>
        <p:spPr>
          <a:xfrm>
            <a:off x="213336" y="1023461"/>
            <a:ext cx="4449728" cy="58345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97513" y="1138245"/>
            <a:ext cx="7052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Enfermedades: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	Viruela, polio, influenza, SARS, cólera, peste, fiebre amarilla, 	Ébola, </a:t>
            </a:r>
            <a:r>
              <a:rPr lang="es-MX" dirty="0" err="1" smtClean="0">
                <a:solidFill>
                  <a:schemeClr val="bg1"/>
                </a:solidFill>
              </a:rPr>
              <a:t>Lassa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 smtClean="0">
                <a:solidFill>
                  <a:schemeClr val="bg1"/>
                </a:solidFill>
              </a:rPr>
              <a:t>Marburgo</a:t>
            </a:r>
            <a:r>
              <a:rPr lang="es-MX" dirty="0" smtClean="0">
                <a:solidFill>
                  <a:schemeClr val="bg1"/>
                </a:solidFill>
              </a:rPr>
              <a:t>, Nilo Occidental, dengue, Valle del </a:t>
            </a:r>
            <a:r>
              <a:rPr lang="es-MX" dirty="0" err="1" smtClean="0">
                <a:solidFill>
                  <a:schemeClr val="bg1"/>
                </a:solidFill>
              </a:rPr>
              <a:t>Rift</a:t>
            </a:r>
            <a:r>
              <a:rPr lang="es-MX" dirty="0" smtClean="0">
                <a:solidFill>
                  <a:schemeClr val="bg1"/>
                </a:solidFill>
              </a:rPr>
              <a:t> y 	enfermedad </a:t>
            </a:r>
            <a:r>
              <a:rPr lang="es-MX" dirty="0" err="1" smtClean="0">
                <a:solidFill>
                  <a:schemeClr val="bg1"/>
                </a:solidFill>
              </a:rPr>
              <a:t>meningocócica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3619" y="2026809"/>
            <a:ext cx="1140736" cy="125959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3156508" y="2026809"/>
            <a:ext cx="1279689" cy="166700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7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Reglamento Sanitario Internacional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6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4307" t="14917" r="33242" b="9439"/>
          <a:stretch/>
        </p:blipFill>
        <p:spPr>
          <a:xfrm>
            <a:off x="213336" y="1023461"/>
            <a:ext cx="4449728" cy="58345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97513" y="1138245"/>
            <a:ext cx="705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Enfermedades: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	Viruela, polio, influenza, SARS, cólera, peste, fiebre amarilla, 	Ébola, </a:t>
            </a:r>
            <a:r>
              <a:rPr lang="es-MX" dirty="0" err="1" smtClean="0">
                <a:solidFill>
                  <a:schemeClr val="bg1"/>
                </a:solidFill>
              </a:rPr>
              <a:t>Lassa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 smtClean="0">
                <a:solidFill>
                  <a:schemeClr val="bg1"/>
                </a:solidFill>
              </a:rPr>
              <a:t>Marburgo</a:t>
            </a:r>
            <a:r>
              <a:rPr lang="es-MX" dirty="0" smtClean="0">
                <a:solidFill>
                  <a:schemeClr val="bg1"/>
                </a:solidFill>
              </a:rPr>
              <a:t>, Nilo Occidental, dengue, Valle del </a:t>
            </a:r>
            <a:r>
              <a:rPr lang="es-MX" dirty="0" err="1" smtClean="0">
                <a:solidFill>
                  <a:schemeClr val="bg1"/>
                </a:solidFill>
              </a:rPr>
              <a:t>Rift</a:t>
            </a:r>
            <a:r>
              <a:rPr lang="es-MX" dirty="0" smtClean="0">
                <a:solidFill>
                  <a:schemeClr val="bg1"/>
                </a:solidFill>
              </a:rPr>
              <a:t> y 	enfermedad </a:t>
            </a:r>
            <a:r>
              <a:rPr lang="es-MX" dirty="0" err="1" smtClean="0">
                <a:solidFill>
                  <a:schemeClr val="bg1"/>
                </a:solidFill>
              </a:rPr>
              <a:t>meningocócica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Eventos epidemiológicos de origen desconocido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94991" y="2007146"/>
            <a:ext cx="960512" cy="133358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31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Reglamento Sanitario Internacional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6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4307" t="14917" r="33242" b="9439"/>
          <a:stretch/>
        </p:blipFill>
        <p:spPr>
          <a:xfrm>
            <a:off x="213336" y="1023461"/>
            <a:ext cx="4449728" cy="58345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97513" y="1138245"/>
            <a:ext cx="7052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Enfermedades: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	Viruela, polio, influenza, SARS, cólera, peste, fiebre amarilla, 	Ébola, </a:t>
            </a:r>
            <a:r>
              <a:rPr lang="es-MX" dirty="0" err="1" smtClean="0">
                <a:solidFill>
                  <a:schemeClr val="bg1"/>
                </a:solidFill>
              </a:rPr>
              <a:t>Lassa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 smtClean="0">
                <a:solidFill>
                  <a:schemeClr val="bg1"/>
                </a:solidFill>
              </a:rPr>
              <a:t>Marburgo</a:t>
            </a:r>
            <a:r>
              <a:rPr lang="es-MX" dirty="0" smtClean="0">
                <a:solidFill>
                  <a:schemeClr val="bg1"/>
                </a:solidFill>
              </a:rPr>
              <a:t>, Nilo Occidental, dengue, Valle del </a:t>
            </a:r>
            <a:r>
              <a:rPr lang="es-MX" dirty="0" err="1" smtClean="0">
                <a:solidFill>
                  <a:schemeClr val="bg1"/>
                </a:solidFill>
              </a:rPr>
              <a:t>Rift</a:t>
            </a:r>
            <a:r>
              <a:rPr lang="es-MX" dirty="0" smtClean="0">
                <a:solidFill>
                  <a:schemeClr val="bg1"/>
                </a:solidFill>
              </a:rPr>
              <a:t> y 	enfermedad </a:t>
            </a:r>
            <a:r>
              <a:rPr lang="es-MX" dirty="0" err="1" smtClean="0">
                <a:solidFill>
                  <a:schemeClr val="bg1"/>
                </a:solidFill>
              </a:rPr>
              <a:t>meningocócica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Eventos epidemiológicos de origen desconocido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¿Repercusión grave en salud pública?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21833" y="3484417"/>
            <a:ext cx="1147704" cy="33614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Reglamento Sanitario Internacional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6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4307" t="14917" r="33242" b="9439"/>
          <a:stretch/>
        </p:blipFill>
        <p:spPr>
          <a:xfrm>
            <a:off x="213336" y="1023461"/>
            <a:ext cx="4449728" cy="58345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97513" y="1138245"/>
            <a:ext cx="70526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Enfermedades: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	Viruela, polio, influenza, SARS, cólera, peste, fiebre amarilla, 	Ébola, </a:t>
            </a:r>
            <a:r>
              <a:rPr lang="es-MX" dirty="0" err="1" smtClean="0">
                <a:solidFill>
                  <a:schemeClr val="bg1"/>
                </a:solidFill>
              </a:rPr>
              <a:t>Lassa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 smtClean="0">
                <a:solidFill>
                  <a:schemeClr val="bg1"/>
                </a:solidFill>
              </a:rPr>
              <a:t>Marburgo</a:t>
            </a:r>
            <a:r>
              <a:rPr lang="es-MX" dirty="0" smtClean="0">
                <a:solidFill>
                  <a:schemeClr val="bg1"/>
                </a:solidFill>
              </a:rPr>
              <a:t>, Nilo Occidental, dengue, Valle del </a:t>
            </a:r>
            <a:r>
              <a:rPr lang="es-MX" dirty="0" err="1" smtClean="0">
                <a:solidFill>
                  <a:schemeClr val="bg1"/>
                </a:solidFill>
              </a:rPr>
              <a:t>Rift</a:t>
            </a:r>
            <a:r>
              <a:rPr lang="es-MX" dirty="0" smtClean="0">
                <a:solidFill>
                  <a:schemeClr val="bg1"/>
                </a:solidFill>
              </a:rPr>
              <a:t> y 	enfermedad </a:t>
            </a:r>
            <a:r>
              <a:rPr lang="es-MX" dirty="0" err="1" smtClean="0">
                <a:solidFill>
                  <a:schemeClr val="bg1"/>
                </a:solidFill>
              </a:rPr>
              <a:t>meningocócica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Eventos epidemiológicos de origen desconocido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¿Repercusión grave en salud pública?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¿Evento inusitado o imprevisto?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24375" y="4087053"/>
            <a:ext cx="1084329" cy="27238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2948259" y="4103261"/>
            <a:ext cx="1288763" cy="27238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7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Reglamento Sanitario Internacional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6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4307" t="14917" r="33242" b="9439"/>
          <a:stretch/>
        </p:blipFill>
        <p:spPr>
          <a:xfrm>
            <a:off x="213336" y="1023461"/>
            <a:ext cx="4449728" cy="58345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97513" y="1138245"/>
            <a:ext cx="7052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Enfermedades: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	Viruela, polio, influenza, SARS, cólera, peste, fiebre amarilla, 	Ébola, </a:t>
            </a:r>
            <a:r>
              <a:rPr lang="es-MX" dirty="0" err="1" smtClean="0">
                <a:solidFill>
                  <a:schemeClr val="bg1"/>
                </a:solidFill>
              </a:rPr>
              <a:t>Lassa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 smtClean="0">
                <a:solidFill>
                  <a:schemeClr val="bg1"/>
                </a:solidFill>
              </a:rPr>
              <a:t>Marburgo</a:t>
            </a:r>
            <a:r>
              <a:rPr lang="es-MX" dirty="0" smtClean="0">
                <a:solidFill>
                  <a:schemeClr val="bg1"/>
                </a:solidFill>
              </a:rPr>
              <a:t>, Nilo Occidental, dengue, Valle del </a:t>
            </a:r>
            <a:r>
              <a:rPr lang="es-MX" dirty="0" err="1" smtClean="0">
                <a:solidFill>
                  <a:schemeClr val="bg1"/>
                </a:solidFill>
              </a:rPr>
              <a:t>Rift</a:t>
            </a:r>
            <a:r>
              <a:rPr lang="es-MX" dirty="0" smtClean="0">
                <a:solidFill>
                  <a:schemeClr val="bg1"/>
                </a:solidFill>
              </a:rPr>
              <a:t> y 	enfermedad </a:t>
            </a:r>
            <a:r>
              <a:rPr lang="es-MX" dirty="0" err="1" smtClean="0">
                <a:solidFill>
                  <a:schemeClr val="bg1"/>
                </a:solidFill>
              </a:rPr>
              <a:t>meningocócica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Eventos epidemiológicos de origen desconocido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¿Repercusión grave en salud pública?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¿Evento inusitado o imprevisto?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¿Riesgo significativo de propagación internacional?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40010" y="4768193"/>
            <a:ext cx="1158335" cy="34701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050799" y="4777246"/>
            <a:ext cx="1158335" cy="34701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84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Reglamento Sanitario Internacional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6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4307" t="14917" r="33242" b="9439"/>
          <a:stretch/>
        </p:blipFill>
        <p:spPr>
          <a:xfrm>
            <a:off x="213336" y="1023461"/>
            <a:ext cx="4449728" cy="58345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97513" y="1138245"/>
            <a:ext cx="7052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Enfermedades: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	Viruela, polio, influenza, SARS, cólera, peste, fiebre amarilla, 	Ébola, </a:t>
            </a:r>
            <a:r>
              <a:rPr lang="es-MX" dirty="0" err="1" smtClean="0">
                <a:solidFill>
                  <a:schemeClr val="bg1"/>
                </a:solidFill>
              </a:rPr>
              <a:t>Lassa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 smtClean="0">
                <a:solidFill>
                  <a:schemeClr val="bg1"/>
                </a:solidFill>
              </a:rPr>
              <a:t>Marburgo</a:t>
            </a:r>
            <a:r>
              <a:rPr lang="es-MX" dirty="0" smtClean="0">
                <a:solidFill>
                  <a:schemeClr val="bg1"/>
                </a:solidFill>
              </a:rPr>
              <a:t>, Nilo Occidental, dengue, Valle del </a:t>
            </a:r>
            <a:r>
              <a:rPr lang="es-MX" dirty="0" err="1" smtClean="0">
                <a:solidFill>
                  <a:schemeClr val="bg1"/>
                </a:solidFill>
              </a:rPr>
              <a:t>Rift</a:t>
            </a:r>
            <a:r>
              <a:rPr lang="es-MX" dirty="0" smtClean="0">
                <a:solidFill>
                  <a:schemeClr val="bg1"/>
                </a:solidFill>
              </a:rPr>
              <a:t> y 	enfermedad </a:t>
            </a:r>
            <a:r>
              <a:rPr lang="es-MX" dirty="0" err="1" smtClean="0">
                <a:solidFill>
                  <a:schemeClr val="bg1"/>
                </a:solidFill>
              </a:rPr>
              <a:t>meningocócica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Eventos epidemiológicos de origen desconocido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¿Repercusión grave en salud pública?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¿Evento inusitado o imprevisto?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</a:rPr>
              <a:t>¿Riesgo significativo de propagación internacional?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</a:rPr>
              <a:t>¿Riesgo de restricciones a viajes y comercio</a:t>
            </a:r>
            <a:r>
              <a:rPr lang="es-MX" dirty="0" smtClean="0">
                <a:solidFill>
                  <a:schemeClr val="bg1"/>
                </a:solidFill>
              </a:rPr>
              <a:t>?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3439" y="5456256"/>
            <a:ext cx="1531611" cy="41039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7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18655" y="2008908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5488" y="862308"/>
            <a:ext cx="880282" cy="515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4711"/>
          <a:stretch/>
        </p:blipFill>
        <p:spPr>
          <a:xfrm>
            <a:off x="318655" y="173809"/>
            <a:ext cx="1549593" cy="14285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4444" y="2625505"/>
            <a:ext cx="97234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Capacidad de respuesta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Responder </a:t>
            </a:r>
            <a:r>
              <a:rPr lang="es-MX" sz="2400" dirty="0"/>
              <a:t>con prontitud y eficacia a los riesgos para la salud pública y las emergencias de salud pública de importancia internacional </a:t>
            </a:r>
            <a:endParaRPr lang="es-MX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2400" dirty="0"/>
              <a:t>Retrasar la llegada del padecimiento al país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2400" dirty="0"/>
              <a:t>Reducir la diseminación de la enfermedad en las comunidades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03010" y="429316"/>
            <a:ext cx="9595027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Reglamento Sanitario Internacional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Importancia de las medidas de control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6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1324503" y="1017441"/>
            <a:ext cx="9265709" cy="5760547"/>
            <a:chOff x="1324503" y="1017441"/>
            <a:chExt cx="9265709" cy="5760547"/>
          </a:xfrm>
        </p:grpSpPr>
        <p:pic>
          <p:nvPicPr>
            <p:cNvPr id="12" name="Imagen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04" y="1017441"/>
              <a:ext cx="9265708" cy="5760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uadroTexto 4"/>
            <p:cNvSpPr txBox="1">
              <a:spLocks noChangeArrowheads="1"/>
            </p:cNvSpPr>
            <p:nvPr/>
          </p:nvSpPr>
          <p:spPr bwMode="auto">
            <a:xfrm>
              <a:off x="4873625" y="6139775"/>
              <a:ext cx="2577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s-ES_tradnl" altLang="es-MX" sz="1800" dirty="0">
                  <a:latin typeface="+mn-lt"/>
                </a:rPr>
                <a:t>Días desde el primer caso</a:t>
              </a:r>
            </a:p>
          </p:txBody>
        </p:sp>
        <p:sp>
          <p:nvSpPr>
            <p:cNvPr id="15" name="CuadroTexto 5"/>
            <p:cNvSpPr txBox="1">
              <a:spLocks noChangeArrowheads="1"/>
            </p:cNvSpPr>
            <p:nvPr/>
          </p:nvSpPr>
          <p:spPr bwMode="auto">
            <a:xfrm>
              <a:off x="1324503" y="3184187"/>
              <a:ext cx="461665" cy="1914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_tradnl" altLang="es-MX" sz="1800" dirty="0">
                  <a:latin typeface="+mn-lt"/>
                </a:rPr>
                <a:t>Casos por </a:t>
              </a:r>
              <a:r>
                <a:rPr lang="es-ES_tradnl" altLang="es-MX" sz="1800" dirty="0" smtClean="0">
                  <a:latin typeface="+mn-lt"/>
                </a:rPr>
                <a:t>día</a:t>
              </a:r>
              <a:endParaRPr lang="es-ES_tradnl" altLang="es-MX" sz="1800" dirty="0">
                <a:latin typeface="+mn-lt"/>
              </a:endParaRPr>
            </a:p>
          </p:txBody>
        </p:sp>
        <p:sp>
          <p:nvSpPr>
            <p:cNvPr id="17" name="CuadroTexto 6"/>
            <p:cNvSpPr txBox="1">
              <a:spLocks noChangeArrowheads="1"/>
            </p:cNvSpPr>
            <p:nvPr/>
          </p:nvSpPr>
          <p:spPr bwMode="auto">
            <a:xfrm>
              <a:off x="3408890" y="1084530"/>
              <a:ext cx="4998509" cy="9848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  <a:buFontTx/>
                <a:buAutoNum type="arabicPeriod"/>
              </a:pPr>
              <a:r>
                <a:rPr lang="es-ES_tradnl" altLang="es-MX" sz="1600" b="1" dirty="0">
                  <a:latin typeface="+mn-lt"/>
                </a:rPr>
                <a:t>Retrasar el pico de la epidemia</a:t>
              </a:r>
            </a:p>
            <a:p>
              <a:pPr eaLnBrk="1" hangingPunct="1">
                <a:spcAft>
                  <a:spcPts val="600"/>
                </a:spcAft>
                <a:buFontTx/>
                <a:buAutoNum type="arabicPeriod"/>
              </a:pPr>
              <a:r>
                <a:rPr lang="es-ES_tradnl" altLang="es-MX" sz="1600" b="1" dirty="0">
                  <a:latin typeface="+mn-lt"/>
                </a:rPr>
                <a:t>Disminuir la presión sobre los servicios</a:t>
              </a:r>
            </a:p>
            <a:p>
              <a:pPr eaLnBrk="1" hangingPunct="1">
                <a:spcAft>
                  <a:spcPts val="600"/>
                </a:spcAft>
                <a:buFontTx/>
                <a:buAutoNum type="arabicPeriod"/>
              </a:pPr>
              <a:r>
                <a:rPr lang="es-ES_tradnl" altLang="es-MX" sz="1600" b="1" dirty="0">
                  <a:latin typeface="+mn-lt"/>
                </a:rPr>
                <a:t>Reducir el impacto en salud y el número de casos</a:t>
              </a: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2085933" y="3607454"/>
              <a:ext cx="2028865" cy="583219"/>
              <a:chOff x="2085933" y="3607454"/>
              <a:chExt cx="2028865" cy="583219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201332" y="3607454"/>
                <a:ext cx="1913466" cy="323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2085933" y="3867508"/>
                <a:ext cx="1913466" cy="323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8" name="CuadroTexto 7"/>
            <p:cNvSpPr txBox="1"/>
            <p:nvPr/>
          </p:nvSpPr>
          <p:spPr>
            <a:xfrm>
              <a:off x="2184400" y="3615921"/>
              <a:ext cx="1972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Brote pandémico sin intervenciones</a:t>
              </a:r>
              <a:endParaRPr lang="es-MX" b="1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7713131" y="5090629"/>
              <a:ext cx="1913466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7877137" y="5282947"/>
              <a:ext cx="1913466" cy="323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730067" y="4989025"/>
              <a:ext cx="1972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Brote pandémico con intervenciones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53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b="3761"/>
          <a:stretch/>
        </p:blipFill>
        <p:spPr>
          <a:xfrm>
            <a:off x="-13855" y="2250720"/>
            <a:ext cx="3737716" cy="45934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491211" y="1176404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550460" y="1699958"/>
            <a:ext cx="52370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Contaminación ambiental y cambio climático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Enfermedades no transmisibles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Influenza pandémica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Vulnerabilidad social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Resistencia antimicrobiana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037586" y="54531"/>
            <a:ext cx="6857036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Amenazas a la salud global en 2019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" y="452176"/>
            <a:ext cx="780288" cy="1036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52" y="452176"/>
            <a:ext cx="780288" cy="1036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51793" y="1699958"/>
            <a:ext cx="5506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Ébola y otros patógenos de alto riesgo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Deficiencias en la atención de primer nivel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Rechazo a la vacunación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Dengue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VIH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9610" y="6385083"/>
            <a:ext cx="758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Organización Mundial de la Salud. 13º Programa General de Trabajo 2019-2023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5488" y="862308"/>
            <a:ext cx="880282" cy="515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4711"/>
          <a:stretch/>
        </p:blipFill>
        <p:spPr>
          <a:xfrm>
            <a:off x="318655" y="173809"/>
            <a:ext cx="1549593" cy="142857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403010" y="429316"/>
            <a:ext cx="9595027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Reglamento Sanitario Internacional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659731" y="1267355"/>
            <a:ext cx="5976938" cy="5029200"/>
          </a:xfrm>
          <a:prstGeom prst="triangle">
            <a:avLst>
              <a:gd name="adj" fmla="val 50000"/>
            </a:avLst>
          </a:prstGeom>
          <a:solidFill>
            <a:srgbClr val="5EB4B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MX" altLang="es-MX">
              <a:latin typeface="+mn-lt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3129756" y="2707217"/>
            <a:ext cx="2370138" cy="4763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6060" y="3113353"/>
            <a:ext cx="17176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MX" b="1" dirty="0">
                <a:solidFill>
                  <a:schemeClr val="bg1"/>
                </a:solidFill>
              </a:rPr>
              <a:t>Intervenciones no </a:t>
            </a:r>
            <a:r>
              <a:rPr lang="es-MX" b="1" dirty="0" smtClean="0">
                <a:solidFill>
                  <a:schemeClr val="bg1"/>
                </a:solidFill>
              </a:rPr>
              <a:t>médicas</a:t>
            </a:r>
            <a:endParaRPr lang="es-MX" altLang="ja-JP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99694" y="2178573"/>
            <a:ext cx="1524000" cy="4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s-MX" sz="1400" b="1" dirty="0">
                <a:solidFill>
                  <a:schemeClr val="bg1"/>
                </a:solidFill>
              </a:rPr>
              <a:t>Intervenciones médicas</a:t>
            </a:r>
            <a:endParaRPr lang="es-MX" altLang="ja-JP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503979" y="4296190"/>
            <a:ext cx="3517900" cy="187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altLang="ja-JP" b="1" dirty="0">
                <a:ea typeface="ＭＳ Ｐゴシック" pitchFamily="34" charset="-128"/>
              </a:rPr>
              <a:t> Seguridad y legislación</a:t>
            </a:r>
          </a:p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Suministro de agua y alimentos</a:t>
            </a:r>
          </a:p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Suministro de energía</a:t>
            </a:r>
          </a:p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Transportación</a:t>
            </a:r>
          </a:p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Telecomunicaciones</a:t>
            </a:r>
          </a:p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Servicios financieros</a:t>
            </a:r>
            <a:endParaRPr lang="ja-JP" altLang="es-MX" b="1" dirty="0">
              <a:ea typeface="ＭＳ Ｐゴシック" pitchFamily="34" charset="-12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283098" y="2745847"/>
            <a:ext cx="5575564" cy="143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Higiene personal</a:t>
            </a:r>
          </a:p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Restricción de viajes</a:t>
            </a:r>
          </a:p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Cuarentena</a:t>
            </a:r>
          </a:p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Distanciamiento </a:t>
            </a:r>
            <a:r>
              <a:rPr lang="es-MX" b="1" dirty="0" smtClean="0"/>
              <a:t>social</a:t>
            </a:r>
          </a:p>
          <a:p>
            <a:pPr marL="114300" eaLnBrk="0" hangingPunct="0">
              <a:lnSpc>
                <a:spcPct val="80000"/>
              </a:lnSpc>
              <a:spcBef>
                <a:spcPct val="25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altLang="ja-JP" b="1" dirty="0" smtClean="0">
                <a:ea typeface="ＭＳ Ｐゴシック" pitchFamily="34" charset="-128"/>
              </a:rPr>
              <a:t>Comunicación </a:t>
            </a:r>
            <a:r>
              <a:rPr lang="es-MX" altLang="ja-JP" b="1" dirty="0">
                <a:ea typeface="ＭＳ Ｐゴシック" pitchFamily="34" charset="-128"/>
              </a:rPr>
              <a:t>de riesgos </a:t>
            </a:r>
            <a:r>
              <a:rPr lang="es-MX" b="1" dirty="0"/>
              <a:t> </a:t>
            </a:r>
            <a:endParaRPr lang="es-MX" altLang="ja-JP" b="1" dirty="0">
              <a:ea typeface="ＭＳ Ｐゴシック" pitchFamily="34" charset="-128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398293" y="1340380"/>
            <a:ext cx="4211373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114300" eaLnBrk="0" hangingPunct="0">
              <a:lnSpc>
                <a:spcPct val="8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</a:t>
            </a:r>
            <a:r>
              <a:rPr lang="es-MX" b="1" dirty="0" smtClean="0"/>
              <a:t>Medicamentos</a:t>
            </a:r>
            <a:endParaRPr lang="es-MX" b="1" dirty="0"/>
          </a:p>
          <a:p>
            <a:pPr marL="114300" eaLnBrk="0" hangingPunct="0">
              <a:lnSpc>
                <a:spcPct val="8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Vacunas</a:t>
            </a:r>
          </a:p>
          <a:p>
            <a:pPr marL="114300" eaLnBrk="0" hangingPunct="0">
              <a:lnSpc>
                <a:spcPct val="8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Atención médica</a:t>
            </a:r>
          </a:p>
          <a:p>
            <a:pPr marL="114300" eaLnBrk="0" hangingPunct="0">
              <a:lnSpc>
                <a:spcPct val="8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s-MX" b="1" dirty="0"/>
              <a:t> Equipo de protección personal</a:t>
            </a:r>
            <a:endParaRPr lang="es-MX" altLang="ja-JP" b="1" dirty="0">
              <a:ea typeface="ＭＳ Ｐゴシック" pitchFamily="34" charset="-128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2875755" y="4202114"/>
            <a:ext cx="3559175" cy="4762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693358" y="4528080"/>
            <a:ext cx="39366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Mantener el funcionamiento de </a:t>
            </a:r>
            <a:r>
              <a:rPr lang="es-MX" sz="2400" b="1" dirty="0" smtClean="0">
                <a:solidFill>
                  <a:schemeClr val="bg1"/>
                </a:solidFill>
              </a:rPr>
              <a:t>la </a:t>
            </a:r>
            <a:r>
              <a:rPr lang="es-MX" sz="2400" b="1" dirty="0">
                <a:solidFill>
                  <a:schemeClr val="bg1"/>
                </a:solidFill>
              </a:rPr>
              <a:t>sociedad</a:t>
            </a:r>
            <a:endParaRPr lang="es-MX" altLang="ja-JP" sz="2400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(Sistemas económicos y sociales)</a:t>
            </a:r>
          </a:p>
          <a:p>
            <a:pPr algn="ctr">
              <a:defRPr/>
            </a:pPr>
            <a:endParaRPr lang="es-MX" altLang="ja-JP" sz="1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5534819" y="2707217"/>
            <a:ext cx="49974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6403182" y="4193647"/>
            <a:ext cx="42687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9070880" y="2998259"/>
            <a:ext cx="24892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MX" sz="1400" b="1">
                <a:solidFill>
                  <a:srgbClr val="CC0000"/>
                </a:solidFill>
                <a:latin typeface="+mn-lt"/>
              </a:rPr>
              <a:t>Medidas de salud pública</a:t>
            </a:r>
            <a:r>
              <a:rPr lang="es-MX" altLang="es-MX" sz="1400">
                <a:solidFill>
                  <a:srgbClr val="CC0000"/>
                </a:solidFill>
                <a:latin typeface="+mn-lt"/>
              </a:rPr>
              <a:t> </a:t>
            </a:r>
            <a:endParaRPr lang="es-MX" altLang="ja-JP" sz="1400">
              <a:solidFill>
                <a:srgbClr val="CC000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89102" y="6451742"/>
            <a:ext cx="22990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ja-JP" sz="1200" b="1" dirty="0" smtClean="0">
                <a:latin typeface="+mn-lt"/>
                <a:ea typeface="MS PGothic" panose="020B0600070205080204" pitchFamily="34" charset="-128"/>
              </a:rPr>
              <a:t>Adaptado </a:t>
            </a:r>
            <a:r>
              <a:rPr lang="es-MX" altLang="ja-JP" sz="1200" b="1" dirty="0">
                <a:latin typeface="+mn-lt"/>
                <a:ea typeface="MS PGothic" panose="020B0600070205080204" pitchFamily="34" charset="-128"/>
              </a:rPr>
              <a:t>de T. Kasai, </a:t>
            </a:r>
            <a:r>
              <a:rPr lang="es-MX" altLang="ja-JP" sz="1200" b="1" dirty="0" smtClean="0">
                <a:latin typeface="+mn-lt"/>
                <a:ea typeface="MS PGothic" panose="020B0600070205080204" pitchFamily="34" charset="-128"/>
              </a:rPr>
              <a:t>WHO-WPRO</a:t>
            </a:r>
            <a:endParaRPr lang="es-MX" altLang="ja-JP" sz="1200" b="1" dirty="0"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4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Escala de Incidente para Pandemias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6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11" name="Picture 8" descr="Escala de incidente nue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56" y="1197180"/>
            <a:ext cx="914400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698190" y="5454236"/>
            <a:ext cx="408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Plan Nacional de Preparación y Respuesta ante una Pandemia de Influenza.</a:t>
            </a:r>
          </a:p>
          <a:p>
            <a:r>
              <a:rPr lang="es-MX" dirty="0" smtClean="0"/>
              <a:t>México, 2009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72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Acciones por fase de la escala de incidente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53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81" y="608336"/>
            <a:ext cx="780288" cy="10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872" y="6312249"/>
            <a:ext cx="726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Plan Nacional de Preparación y Respuesta ante una Pandemia de Influenza.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México, 2009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b="34280"/>
          <a:stretch/>
        </p:blipFill>
        <p:spPr bwMode="auto">
          <a:xfrm>
            <a:off x="2997000" y="1199851"/>
            <a:ext cx="5899150" cy="482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5488" y="862308"/>
            <a:ext cx="880282" cy="515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4711"/>
          <a:stretch/>
        </p:blipFill>
        <p:spPr>
          <a:xfrm>
            <a:off x="318655" y="173809"/>
            <a:ext cx="1549593" cy="14285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8655" y="4330633"/>
            <a:ext cx="11532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/>
          </a:p>
          <a:p>
            <a:endParaRPr lang="es-MX" sz="1600" dirty="0"/>
          </a:p>
          <a:p>
            <a:pPr lvl="0"/>
            <a:endParaRPr lang="es-MX" sz="1600" dirty="0"/>
          </a:p>
          <a:p>
            <a:endParaRPr lang="es-MX" sz="1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03010" y="429316"/>
            <a:ext cx="9595027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Vigilancia epidemiológica durante una pandemia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71101"/>
              </p:ext>
            </p:extLst>
          </p:nvPr>
        </p:nvGraphicFramePr>
        <p:xfrm>
          <a:off x="1032930" y="1794848"/>
          <a:ext cx="10134602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1"/>
                <a:gridCol w="5067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Período Inter-pandémico</a:t>
                      </a:r>
                      <a:endParaRPr lang="es-MX" sz="1800" dirty="0"/>
                    </a:p>
                  </a:txBody>
                  <a:tcPr>
                    <a:solidFill>
                      <a:srgbClr val="5EB4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Período Pandémico</a:t>
                      </a:r>
                      <a:endParaRPr lang="es-MX" sz="1800" dirty="0"/>
                    </a:p>
                  </a:txBody>
                  <a:tcPr>
                    <a:solidFill>
                      <a:srgbClr val="5EB4B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 las condiciones endémicas de la región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Monitoreo de medios masivos de comunicación</a:t>
                      </a:r>
                      <a:endParaRPr lang="es-MX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Capacitación del personal para el operativo de prevención en aeropuertos, puertos marítimos y fronteras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Investigar las notificaciones hechas por medios formales e informales de probables brotes</a:t>
                      </a:r>
                      <a:endParaRPr lang="es-MX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Reforzar el estudio y atención inmediata en caso de presentarse algún brote en unidades médicas y en la comunidad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Análisis diario de la morbilidad de las unidades médicas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los lugares o áreas específicas para la concentración y manejo de cadáveres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Búsqueda intencionada de casos en puntos fronterizos, puertos marítimos y aeropuertos, lugares de alta concentración y movilización de personas</a:t>
                      </a:r>
                      <a:endParaRPr lang="es-MX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Acciones de desinfección en aeronaves y áreas de carga como esta indicado en el manual de Vigilancia Sanitaria Internacional</a:t>
                      </a:r>
                      <a:endParaRPr lang="es-MX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4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5488" y="862308"/>
            <a:ext cx="880282" cy="515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4711"/>
          <a:stretch/>
        </p:blipFill>
        <p:spPr>
          <a:xfrm>
            <a:off x="318655" y="173809"/>
            <a:ext cx="1549593" cy="14285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8655" y="4330633"/>
            <a:ext cx="11532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/>
          </a:p>
          <a:p>
            <a:endParaRPr lang="es-MX" sz="1600" dirty="0"/>
          </a:p>
          <a:p>
            <a:pPr lvl="0"/>
            <a:endParaRPr lang="es-MX" sz="1600" dirty="0"/>
          </a:p>
          <a:p>
            <a:endParaRPr lang="es-MX" sz="16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03010" y="429316"/>
            <a:ext cx="9595027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Medidas de control comunitario durante una pandemia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8655" y="2482272"/>
            <a:ext cx="115326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MX" sz="2000" dirty="0"/>
              <a:t>Aislamiento de casos confirmados y probables de influenza pandémica</a:t>
            </a:r>
          </a:p>
          <a:p>
            <a:endParaRPr lang="es-ES_tradnl" alt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MX" sz="2000" dirty="0"/>
              <a:t>Cuarentena voluntaria de contactos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alt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MX" sz="2000" dirty="0"/>
              <a:t>Cierre de instituciones de educación y programas de distanciamiento social para niños y adolescentes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alt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MX" sz="2000" dirty="0"/>
              <a:t>Medidas de distanciamiento social para adultos en la comunidad y en los sitios de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altLang="es-MX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altLang="es-MX" sz="2000" dirty="0"/>
              <a:t> Cancelación de reuniones masivas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altLang="es-MX" sz="2000" dirty="0"/>
              <a:t> Modificación de ambientes y horarios de trabajo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altLang="es-MX" sz="2000" dirty="0"/>
              <a:t> Establecimiento de estrategias de trabajo a distancia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18655" y="2008908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5488" y="862308"/>
            <a:ext cx="880282" cy="515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4711"/>
          <a:stretch/>
        </p:blipFill>
        <p:spPr>
          <a:xfrm>
            <a:off x="318655" y="173809"/>
            <a:ext cx="1549593" cy="142857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403010" y="429316"/>
            <a:ext cx="9595027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Aislamiento y cuarentena – Ley General de Salud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8655" y="1762636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8655" y="2111659"/>
            <a:ext cx="6587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TITULO DECIMO OCTAVO Medidas de Seguridad, Sanciones y Delitos </a:t>
            </a:r>
          </a:p>
          <a:p>
            <a:r>
              <a:rPr lang="es-MX" dirty="0"/>
              <a:t> </a:t>
            </a:r>
            <a:r>
              <a:rPr lang="es-MX" dirty="0" smtClean="0"/>
              <a:t>CAPITULO </a:t>
            </a:r>
            <a:r>
              <a:rPr lang="es-MX" dirty="0"/>
              <a:t>I Medidas de Seguridad Sanitaria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8655" y="3000671"/>
            <a:ext cx="116793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Artículo 405.- Se entiende por </a:t>
            </a:r>
            <a:r>
              <a:rPr lang="es-MX" b="1" dirty="0"/>
              <a:t>aislamiento</a:t>
            </a:r>
            <a:r>
              <a:rPr lang="es-MX" dirty="0"/>
              <a:t> la separación de personas infectadas, durante el periodo de transmisibilidad, en lugares y condiciones que eviten el peligro de contagio. </a:t>
            </a:r>
          </a:p>
          <a:p>
            <a:r>
              <a:rPr lang="es-MX" dirty="0"/>
              <a:t> </a:t>
            </a:r>
          </a:p>
          <a:p>
            <a:r>
              <a:rPr lang="es-MX" dirty="0" smtClean="0"/>
              <a:t>El aislamiento se ordenará por escrito, y por la autoridad sanitaria competente, previo dictamen médico y durará el tiempo estrictamente necesario para que desaparezca el peligro. </a:t>
            </a:r>
          </a:p>
          <a:p>
            <a:r>
              <a:rPr lang="es-MX" dirty="0" smtClean="0"/>
              <a:t> </a:t>
            </a:r>
          </a:p>
          <a:p>
            <a:r>
              <a:rPr lang="es-MX" dirty="0" smtClean="0"/>
              <a:t>Artículo </a:t>
            </a:r>
            <a:r>
              <a:rPr lang="es-MX" dirty="0"/>
              <a:t>406.- Se entiende por </a:t>
            </a:r>
            <a:r>
              <a:rPr lang="es-MX" b="1" dirty="0"/>
              <a:t>cuarentena</a:t>
            </a:r>
            <a:r>
              <a:rPr lang="es-MX" dirty="0"/>
              <a:t> la limitación a la libertad de tránsito de personas sanas que hubieren estado expuestas a una enfermedad transmisible, por el tiempo estrictamente necesario para controlar el riesgo de contagio. </a:t>
            </a:r>
          </a:p>
          <a:p>
            <a:r>
              <a:rPr lang="es-MX" dirty="0"/>
              <a:t> </a:t>
            </a:r>
          </a:p>
          <a:p>
            <a:r>
              <a:rPr lang="es-MX" dirty="0"/>
              <a:t>La cuarentena se ordenará por escrito, y por la autoridad sanitaria competente, previo dictamen médico, y consistirá en que las personas expuestas no abandonen determinado sitio o se restrinja su asistencia a determinados lugares. </a:t>
            </a:r>
          </a:p>
        </p:txBody>
      </p:sp>
    </p:spTree>
    <p:extLst>
      <p:ext uri="{BB962C8B-B14F-4D97-AF65-F5344CB8AC3E}">
        <p14:creationId xmlns:p14="http://schemas.microsoft.com/office/powerpoint/2010/main" val="20549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3726878" y="1732375"/>
            <a:ext cx="8078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bg1"/>
                </a:solidFill>
              </a:rPr>
              <a:t>Pandemias: Eventos que conllevan un riesgo grave para la supervivencia de la especie humana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bg1"/>
                </a:solidFill>
              </a:rPr>
              <a:t>La “aldea global” nos hace sumamente vulnerables a la rápida diseminación de enfermedades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bg1"/>
                </a:solidFill>
              </a:rPr>
              <a:t>Es necesario mantener actualizados los planes de preparación y respuesta para enfrentar de manera eficaz las amenazas que se presentan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bg1"/>
                </a:solidFill>
              </a:rPr>
              <a:t>Comentarios finales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8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01" y="608336"/>
            <a:ext cx="780288" cy="10363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920836" y="1437382"/>
            <a:ext cx="7675418" cy="166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159625" y="6205285"/>
            <a:ext cx="3107538" cy="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29689" y="5428221"/>
            <a:ext cx="2674529" cy="969768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GRACIAS</a:t>
            </a: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65" y="1723270"/>
            <a:ext cx="10038074" cy="28986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82348" y="5957455"/>
            <a:ext cx="6884929" cy="47785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9504218" y="5957455"/>
            <a:ext cx="2701034" cy="47785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b="3761"/>
          <a:stretch/>
        </p:blipFill>
        <p:spPr>
          <a:xfrm>
            <a:off x="-13855" y="2250720"/>
            <a:ext cx="3737716" cy="45934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491211" y="1176404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550460" y="1699958"/>
            <a:ext cx="52370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Contaminación ambiental y cambio climático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Enfermedades no transmisibles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rgbClr val="5EA1B1"/>
                </a:solidFill>
              </a:rPr>
              <a:t>Influenza pandémica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Vulnerabilidad social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Resistencia antimicrobiana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037586" y="54531"/>
            <a:ext cx="6857036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Amenazas a la salud global en 2019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" y="452176"/>
            <a:ext cx="780288" cy="1036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52" y="452176"/>
            <a:ext cx="780288" cy="1036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51793" y="1699958"/>
            <a:ext cx="5506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Ébola y otros patógenos de alto riesgo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Deficiencias en la atención de primer nivel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Rechazo a la vacunación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Dengue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VIH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9610" y="6385083"/>
            <a:ext cx="758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Organización Mundial de la Salud. 13º Programa General de Trabajo 2019-2023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76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b="3761"/>
          <a:stretch/>
        </p:blipFill>
        <p:spPr>
          <a:xfrm>
            <a:off x="-13855" y="2250720"/>
            <a:ext cx="3737716" cy="45934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491211" y="1176404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550460" y="1699958"/>
            <a:ext cx="52370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rgbClr val="5EB4B1"/>
                </a:solidFill>
              </a:rPr>
              <a:t>Contaminación ambiental y cambio climático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Enfermedades no transmisibles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rgbClr val="5EA1B1"/>
                </a:solidFill>
              </a:rPr>
              <a:t>Influenza pandémica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Vulnerabilidad social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sz="2400" b="1" dirty="0" smtClean="0">
                <a:solidFill>
                  <a:srgbClr val="5EB4B1"/>
                </a:solidFill>
              </a:rPr>
              <a:t>Resistencia antimicrobiana</a:t>
            </a:r>
          </a:p>
          <a:p>
            <a:pPr marL="342900" indent="-342900">
              <a:buAutoNum type="arabicPeriod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037586" y="54531"/>
            <a:ext cx="6857036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Amenazas a la salud global en 2019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" y="452176"/>
            <a:ext cx="780288" cy="1036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52" y="452176"/>
            <a:ext cx="780288" cy="1036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51793" y="1699958"/>
            <a:ext cx="5506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rgbClr val="5EB4B1"/>
                </a:solidFill>
              </a:rPr>
              <a:t>Ébola y otros patógenos de alto riesgo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Deficiencias en la atención de primer nivel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rgbClr val="5EB4B1"/>
                </a:solidFill>
              </a:rPr>
              <a:t>Rechazo a la vacunación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Dengue</a:t>
            </a:r>
          </a:p>
          <a:p>
            <a:pPr marL="342900" indent="-342900">
              <a:buFont typeface="+mj-lt"/>
              <a:buAutoNum type="arabicPeriod" startAt="6"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VIH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9610" y="6385083"/>
            <a:ext cx="758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Organización Mundial de la Salud. 13º Programa General de Trabajo 2019-2023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90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9678154" y="6248612"/>
            <a:ext cx="2319883" cy="38470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04" y="219133"/>
            <a:ext cx="11678788" cy="60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18655" y="2008908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318655" y="2368277"/>
            <a:ext cx="5237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Chikungunya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Cólera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Fiebre hemorrágica de El Congo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Ébola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Hendra</a:t>
            </a:r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Influenza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Fiebre de </a:t>
            </a:r>
            <a:r>
              <a:rPr lang="es-MX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Lassa</a:t>
            </a:r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Marburg</a:t>
            </a:r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Zika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403010" y="429316"/>
            <a:ext cx="9595027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Enfermedades con riesgo pandémico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5488" y="862308"/>
            <a:ext cx="880282" cy="515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4711"/>
          <a:stretch/>
        </p:blipFill>
        <p:spPr>
          <a:xfrm>
            <a:off x="318655" y="173809"/>
            <a:ext cx="1549593" cy="14285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622475" y="2008908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79610" y="6385083"/>
            <a:ext cx="758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Organización Mundial de la Salud. de Trabajo 2019-2023</a:t>
            </a:r>
            <a:r>
              <a:rPr lang="es-MX" dirty="0"/>
              <a:t>13º Programa General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622475" y="2368277"/>
            <a:ext cx="5237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MERS-</a:t>
            </a:r>
            <a:r>
              <a:rPr lang="es-MX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</a:t>
            </a:r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Viruela del mono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Nipah</a:t>
            </a:r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Fiebre del Valle </a:t>
            </a:r>
            <a:r>
              <a:rPr lang="es-MX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Rift</a:t>
            </a:r>
            <a:endParaRPr lang="es-MX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Viruela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Tularemia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Fiebre amarilla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1"/>
            <a:ext cx="12192000" cy="6968837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3726878" y="1732375"/>
            <a:ext cx="8078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Aumentar en los países de las capacidades requeridas por el Reglamento Sanitario </a:t>
            </a:r>
            <a:r>
              <a:rPr lang="es-MX" sz="2800" dirty="0" smtClean="0">
                <a:solidFill>
                  <a:schemeClr val="bg1"/>
                </a:solidFill>
              </a:rPr>
              <a:t>Internacional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bg1"/>
                </a:solidFill>
              </a:rPr>
              <a:t>Alerta </a:t>
            </a:r>
            <a:r>
              <a:rPr lang="es-MX" sz="2800" dirty="0">
                <a:solidFill>
                  <a:schemeClr val="bg1"/>
                </a:solidFill>
              </a:rPr>
              <a:t>temprana, reducción de riesgos y gestión de los riesgos para la salud nacional y </a:t>
            </a:r>
            <a:r>
              <a:rPr lang="es-MX" sz="2800" dirty="0" smtClean="0">
                <a:solidFill>
                  <a:schemeClr val="bg1"/>
                </a:solidFill>
              </a:rPr>
              <a:t>mundial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 Aumentar la cobertura vacunal contra el cólera, la fiebre amarilla, la meningitis y la gripe </a:t>
            </a:r>
            <a:r>
              <a:rPr lang="es-MX" sz="2800" dirty="0" smtClean="0">
                <a:solidFill>
                  <a:schemeClr val="bg1"/>
                </a:solidFill>
              </a:rPr>
              <a:t>pandémica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821833" y="201264"/>
            <a:ext cx="8564221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bg1"/>
                </a:solidFill>
              </a:rPr>
              <a:t>13º Programa General de Trabajo 2019-2023, OMS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8" y="608336"/>
            <a:ext cx="780288" cy="10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18" y="608336"/>
            <a:ext cx="780288" cy="10363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920836" y="1437382"/>
            <a:ext cx="7675418" cy="166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b="2986"/>
          <a:stretch/>
        </p:blipFill>
        <p:spPr>
          <a:xfrm>
            <a:off x="1" y="2309586"/>
            <a:ext cx="3726876" cy="46592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159625" y="6205285"/>
            <a:ext cx="3107538" cy="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b="3761"/>
          <a:stretch/>
        </p:blipFill>
        <p:spPr>
          <a:xfrm>
            <a:off x="-13855" y="2250720"/>
            <a:ext cx="3737716" cy="45934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491211" y="1176404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037586" y="54531"/>
            <a:ext cx="6857036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Reglamento Sanitario Internacional 2005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" y="452176"/>
            <a:ext cx="780288" cy="1036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47" y="452176"/>
            <a:ext cx="780288" cy="10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35000" t="7407" r="35139" b="18642"/>
          <a:stretch/>
        </p:blipFill>
        <p:spPr>
          <a:xfrm>
            <a:off x="825437" y="1176404"/>
            <a:ext cx="3640667" cy="5071533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477346" y="1851356"/>
            <a:ext cx="6240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0" i="0" u="none" strike="noStrike" dirty="0" smtClean="0">
                <a:solidFill>
                  <a:srgbClr val="333333"/>
                </a:solidFill>
                <a:effectLst/>
              </a:rPr>
              <a:t>Acuerdo entre 196 países para trabajar en conjunto a favor de la Seguridad Global en Salud</a:t>
            </a:r>
          </a:p>
          <a:p>
            <a:endParaRPr lang="es-MX" sz="2000" dirty="0" smtClean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0" i="0" u="none" strike="noStrike" dirty="0" smtClean="0">
                <a:solidFill>
                  <a:srgbClr val="333333"/>
                </a:solidFill>
                <a:effectLst/>
              </a:rPr>
              <a:t>Auxiliar a la comunidad internacional para prevenir y responder a riesgos agudos a la salud pública global</a:t>
            </a:r>
            <a:endParaRPr lang="es-MX" sz="2000" b="0" i="0" u="none" strike="noStrike" dirty="0" smtClean="0">
              <a:solidFill>
                <a:srgbClr val="333333"/>
              </a:solidFill>
              <a:effectLst/>
            </a:endParaRPr>
          </a:p>
          <a:p>
            <a:endParaRPr lang="es-MX" sz="2000" b="0" i="0" u="none" strike="noStrike" dirty="0" smtClean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0" i="0" u="none" strike="noStrike" dirty="0" smtClean="0">
                <a:solidFill>
                  <a:srgbClr val="333333"/>
                </a:solidFill>
                <a:effectLst/>
              </a:rPr>
              <a:t>Medidas específicas en puertos, aeropuertos y fronteras para limitar la diseminación de riesgos de salud entre países</a:t>
            </a:r>
          </a:p>
          <a:p>
            <a:endParaRPr lang="es-MX" sz="2000" b="0" i="0" u="none" strike="noStrike" dirty="0" smtClean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0" i="0" u="none" strike="noStrike" dirty="0" smtClean="0">
                <a:solidFill>
                  <a:srgbClr val="333333"/>
                </a:solidFill>
                <a:effectLst/>
              </a:rPr>
              <a:t>Evitar restricciones exageradas e innecesarias a viajes y comercio </a:t>
            </a:r>
          </a:p>
        </p:txBody>
      </p:sp>
    </p:spTree>
    <p:extLst>
      <p:ext uri="{BB962C8B-B14F-4D97-AF65-F5344CB8AC3E}">
        <p14:creationId xmlns:p14="http://schemas.microsoft.com/office/powerpoint/2010/main" val="27222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18655" y="2008908"/>
            <a:ext cx="5237018" cy="193964"/>
          </a:xfrm>
          <a:prstGeom prst="rect">
            <a:avLst/>
          </a:prstGeom>
          <a:solidFill>
            <a:srgbClr val="5E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403010" y="429316"/>
            <a:ext cx="9595027" cy="8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Reglamento Sanitario Internacional</a:t>
            </a:r>
            <a:endParaRPr lang="es-ES_trad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5488" y="862308"/>
            <a:ext cx="880282" cy="515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4711"/>
          <a:stretch/>
        </p:blipFill>
        <p:spPr>
          <a:xfrm>
            <a:off x="318655" y="173809"/>
            <a:ext cx="1549593" cy="14285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4444" y="2625505"/>
            <a:ext cx="11753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En operación desde el 15 de junio de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Obligación de la notificación a la OMS de brotes de ciertas enfermedades y eventos de salud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Tres pilares: Vigilancia de enfermedades, estrategias de alerta temprana y respuesta oportuna y efectiva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6489" r="14916" b="29802"/>
          <a:stretch/>
        </p:blipFill>
        <p:spPr>
          <a:xfrm>
            <a:off x="8890500" y="6117996"/>
            <a:ext cx="3107538" cy="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1081</Words>
  <Application>Microsoft Office PowerPoint</Application>
  <PresentationFormat>Panorámica</PresentationFormat>
  <Paragraphs>253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Wingdings</vt:lpstr>
      <vt:lpstr>Tema de Office</vt:lpstr>
      <vt:lpstr>Medidas Preventivas y de Emergencia para Combatir una Pandemia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Usuario de Microsoft Office</dc:creator>
  <cp:lastModifiedBy>Admin</cp:lastModifiedBy>
  <cp:revision>37</cp:revision>
  <cp:lastPrinted>2019-02-27T23:08:39Z</cp:lastPrinted>
  <dcterms:created xsi:type="dcterms:W3CDTF">2019-01-22T18:47:00Z</dcterms:created>
  <dcterms:modified xsi:type="dcterms:W3CDTF">2019-02-27T23:13:13Z</dcterms:modified>
</cp:coreProperties>
</file>