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435" r:id="rId3"/>
    <p:sldId id="453" r:id="rId4"/>
    <p:sldId id="438" r:id="rId5"/>
    <p:sldId id="436" r:id="rId6"/>
    <p:sldId id="437" r:id="rId7"/>
    <p:sldId id="439" r:id="rId8"/>
    <p:sldId id="450" r:id="rId9"/>
    <p:sldId id="440" r:id="rId10"/>
    <p:sldId id="441" r:id="rId11"/>
    <p:sldId id="442" r:id="rId12"/>
    <p:sldId id="390" r:id="rId13"/>
    <p:sldId id="446" r:id="rId14"/>
    <p:sldId id="417" r:id="rId15"/>
    <p:sldId id="451" r:id="rId16"/>
    <p:sldId id="454" r:id="rId17"/>
    <p:sldId id="455" r:id="rId18"/>
    <p:sldId id="448" r:id="rId19"/>
  </p:sldIdLst>
  <p:sldSz cx="10287000" cy="6858000" type="35mm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rique vallejo" initials="ev" lastIdx="1" clrIdx="0">
    <p:extLst>
      <p:ext uri="{19B8F6BF-5375-455C-9EA6-DF929625EA0E}">
        <p15:presenceInfo xmlns:p15="http://schemas.microsoft.com/office/powerpoint/2012/main" userId="enrique vallej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3366"/>
    <a:srgbClr val="FF9999"/>
    <a:srgbClr val="FF7C80"/>
    <a:srgbClr val="D7E4BD"/>
    <a:srgbClr val="00FF00"/>
    <a:srgbClr val="255A75"/>
    <a:srgbClr val="009900"/>
    <a:srgbClr val="0000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59" autoAdjust="0"/>
    <p:restoredTop sz="86454" autoAdjust="0"/>
  </p:normalViewPr>
  <p:slideViewPr>
    <p:cSldViewPr>
      <p:cViewPr varScale="1">
        <p:scale>
          <a:sx n="58" d="100"/>
          <a:sy n="58" d="100"/>
        </p:scale>
        <p:origin x="1620" y="52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-390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A9288-0073-424D-A5A0-013B8839154C}" type="datetimeFigureOut">
              <a:rPr lang="es-MX" smtClean="0"/>
              <a:t>26/03/2019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CDBC-B98B-48B0-8F12-1BC1A062C6D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072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0212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866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877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0519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8100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1476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8002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22039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60006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CDBC-B98B-48B0-8F12-1BC1A062C6D6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64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71525" y="2130426"/>
            <a:ext cx="874395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569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918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458075" y="274639"/>
            <a:ext cx="2314575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668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361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2602" y="4406901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994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0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29225" y="1600201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078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225654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225654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25801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14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971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021931" y="273051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14351" y="1435101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286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482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14350" y="1600201"/>
            <a:ext cx="92583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14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FF6D-BBA1-4C2E-B008-1E3B4538EF2E}" type="datetimeFigureOut">
              <a:rPr lang="es-MX" smtClean="0"/>
              <a:pPr/>
              <a:t>26/03/2019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514725" y="6356351"/>
            <a:ext cx="3257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372350" y="6356351"/>
            <a:ext cx="2400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FF8A3-C710-4FA0-9E74-27B8E511D74B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560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4" r="4068"/>
          <a:stretch/>
        </p:blipFill>
        <p:spPr bwMode="auto">
          <a:xfrm>
            <a:off x="4506736" y="3171828"/>
            <a:ext cx="5530476" cy="230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3073102" y="5729422"/>
            <a:ext cx="6966942" cy="8679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Dr. Enrique Vallejo Venegas, FASNC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Jefe del Centro Cardiovascular e Imagen Cardiovascular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Profesor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Titutar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del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Curso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Cardiología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Nuclear y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Tomografía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Cardiaca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UNAM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Centro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Médico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ABC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2" t="6168" r="36081" b="75117"/>
          <a:stretch/>
        </p:blipFill>
        <p:spPr bwMode="auto">
          <a:xfrm>
            <a:off x="6741428" y="2996952"/>
            <a:ext cx="1061092" cy="607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3C1A3944-8C81-4B3F-961D-61AC24E8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213" y="120841"/>
            <a:ext cx="7560839" cy="168436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70000"/>
              </a:lnSpc>
              <a:defRPr/>
            </a:pPr>
            <a:r>
              <a:rPr lang="es-MX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 LA IMAGEN MOLECULAR CON TOMOGRAFÍA POR EMISIÓN DE POSITRONES EN MÉXICO:</a:t>
            </a:r>
          </a:p>
          <a:p>
            <a:pPr algn="r">
              <a:lnSpc>
                <a:spcPct val="170000"/>
              </a:lnSpc>
              <a:defRPr/>
            </a:pP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A72ED-F7C3-4156-8517-ED19138F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120842"/>
            <a:ext cx="1584176" cy="1684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7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7DFFD94-9289-46CD-BF3B-7F8D1FC4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3876D03-A6FC-499C-8E36-02B3DF5C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Reserva del Flujo Coronario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0E3719-799C-42D4-93E5-8A57925C5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844824"/>
            <a:ext cx="7664450" cy="432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F37CD81-9310-433B-B89F-F366AE565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61320"/>
          <a:stretch>
            <a:fillRect/>
          </a:stretch>
        </p:blipFill>
        <p:spPr bwMode="auto">
          <a:xfrm>
            <a:off x="2382838" y="785813"/>
            <a:ext cx="55213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B865B936-5D7E-4AB7-9FEA-9D6F1252B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5" y="6254750"/>
            <a:ext cx="31480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140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Circulation</a:t>
            </a:r>
            <a:r>
              <a:rPr lang="es-MX" altLang="es-MX" sz="1400" b="1" dirty="0">
                <a:solidFill>
                  <a:srgbClr val="003366"/>
                </a:solidFill>
                <a:latin typeface="Comic Sans MS" panose="030F0702030302020204" pitchFamily="66" charset="0"/>
              </a:rPr>
              <a:t> 2012;126:1858-1868 </a:t>
            </a:r>
          </a:p>
        </p:txBody>
      </p:sp>
    </p:spTree>
    <p:extLst>
      <p:ext uri="{BB962C8B-B14F-4D97-AF65-F5344CB8AC3E}">
        <p14:creationId xmlns:p14="http://schemas.microsoft.com/office/powerpoint/2010/main" val="68283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7DFFD94-9289-46CD-BF3B-7F8D1FC4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3876D03-A6FC-499C-8E36-02B3DF5C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Reserva del Flujo Coronario</a:t>
            </a:r>
          </a:p>
        </p:txBody>
      </p:sp>
      <p:grpSp>
        <p:nvGrpSpPr>
          <p:cNvPr id="16" name="16 Grupo">
            <a:extLst>
              <a:ext uri="{FF2B5EF4-FFF2-40B4-BE49-F238E27FC236}">
                <a16:creationId xmlns:a16="http://schemas.microsoft.com/office/drawing/2014/main" id="{3A75E4B9-7D56-4263-98AA-9ED3F49CEDA4}"/>
              </a:ext>
            </a:extLst>
          </p:cNvPr>
          <p:cNvGrpSpPr>
            <a:grpSpLocks/>
          </p:cNvGrpSpPr>
          <p:nvPr/>
        </p:nvGrpSpPr>
        <p:grpSpPr bwMode="auto">
          <a:xfrm>
            <a:off x="2004753" y="1126802"/>
            <a:ext cx="6277495" cy="4822478"/>
            <a:chOff x="2071666" y="704850"/>
            <a:chExt cx="6924675" cy="551971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id="{93F63443-EE28-4416-98DC-3F891C3C3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1666" y="714356"/>
              <a:ext cx="6924675" cy="551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3 Rectángulo">
              <a:extLst>
                <a:ext uri="{FF2B5EF4-FFF2-40B4-BE49-F238E27FC236}">
                  <a16:creationId xmlns:a16="http://schemas.microsoft.com/office/drawing/2014/main" id="{500ECBE2-E24E-4FF8-B165-A973A9D7EAE1}"/>
                </a:ext>
              </a:extLst>
            </p:cNvPr>
            <p:cNvSpPr/>
            <p:nvPr/>
          </p:nvSpPr>
          <p:spPr bwMode="auto">
            <a:xfrm>
              <a:off x="6838928" y="704850"/>
              <a:ext cx="2133600" cy="40004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s-MX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1" name="8 Grupo">
            <a:extLst>
              <a:ext uri="{FF2B5EF4-FFF2-40B4-BE49-F238E27FC236}">
                <a16:creationId xmlns:a16="http://schemas.microsoft.com/office/drawing/2014/main" id="{C644330C-6553-4E39-AB26-3EFF1F1F2C39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4929188"/>
            <a:ext cx="9258300" cy="1571625"/>
            <a:chOff x="514350" y="4714884"/>
            <a:chExt cx="9258300" cy="1571625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6E7BAA99-1CC8-4E71-94CA-73C464074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374"/>
            <a:stretch>
              <a:fillRect/>
            </a:stretch>
          </p:blipFill>
          <p:spPr bwMode="auto">
            <a:xfrm>
              <a:off x="5557838" y="4714884"/>
              <a:ext cx="4214812" cy="1571625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9D28525C-50F7-4A76-9899-CD292F6CE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" y="4716472"/>
              <a:ext cx="5043488" cy="15700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389650-968C-4874-90D0-A33B0E82DCC8}"/>
              </a:ext>
            </a:extLst>
          </p:cNvPr>
          <p:cNvSpPr txBox="1"/>
          <p:nvPr/>
        </p:nvSpPr>
        <p:spPr>
          <a:xfrm>
            <a:off x="8386643" y="2079153"/>
            <a:ext cx="1653401" cy="232108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b="1" dirty="0"/>
              <a:t>Dislipidemia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Tabaquismo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Diabetes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MCH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Lupus Sistémico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Artritis Reumatoide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Psoriasis</a:t>
            </a:r>
          </a:p>
        </p:txBody>
      </p:sp>
    </p:spTree>
    <p:extLst>
      <p:ext uri="{BB962C8B-B14F-4D97-AF65-F5344CB8AC3E}">
        <p14:creationId xmlns:p14="http://schemas.microsoft.com/office/powerpoint/2010/main" val="31430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1E05082-9536-4F4C-AABE-5D96FE5F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24"/>
          <a:stretch>
            <a:fillRect/>
          </a:stretch>
        </p:blipFill>
        <p:spPr bwMode="auto">
          <a:xfrm>
            <a:off x="4078545" y="1582286"/>
            <a:ext cx="5985808" cy="421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3">
            <a:extLst>
              <a:ext uri="{FF2B5EF4-FFF2-40B4-BE49-F238E27FC236}">
                <a16:creationId xmlns:a16="http://schemas.microsoft.com/office/drawing/2014/main" id="{B9F83CE3-4FD1-46A0-89CE-A2659A628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5628" y="6510338"/>
            <a:ext cx="385233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Thomas DM: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Curr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Cardiovasc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Imaging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Rep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2015;8:1-14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1631564-077A-4483-875B-3734DFF4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5EF7FDC0-AA01-4C74-BE29-06F8027B7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Ateroesclerosis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4656569-57D9-4BE3-8C7E-9699135A2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33" y="1290270"/>
            <a:ext cx="3649839" cy="48030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2C0DAE4-F218-4680-9C8A-B47D04D62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48" y="6266240"/>
            <a:ext cx="3257100" cy="20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F7E31F06-488C-47A9-80E7-20723B237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1" r="67664" b="26691"/>
          <a:stretch>
            <a:fillRect/>
          </a:stretch>
        </p:blipFill>
        <p:spPr bwMode="auto">
          <a:xfrm>
            <a:off x="6908800" y="6310313"/>
            <a:ext cx="32543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6B67183-EF6A-45F9-8964-B39D3B847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980729"/>
            <a:ext cx="4432300" cy="86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C7CAF12D-9A05-4A25-ADFE-0053F544A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0AD9D210-3C6B-4101-A107-59658CE9A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Ateroesclerosis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75AA095-7D8B-488D-9CD7-0AEA936D196A}"/>
              </a:ext>
            </a:extLst>
          </p:cNvPr>
          <p:cNvGrpSpPr/>
          <p:nvPr/>
        </p:nvGrpSpPr>
        <p:grpSpPr>
          <a:xfrm>
            <a:off x="899537" y="1844825"/>
            <a:ext cx="8487927" cy="2808312"/>
            <a:chOff x="950520" y="1844825"/>
            <a:chExt cx="8487927" cy="2808312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793DC2DD-2261-4176-8B78-F3203CEA3D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520" y="1844825"/>
              <a:ext cx="3399792" cy="2808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D9C6A2F-26BC-4D7B-A82A-91A7E485E4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9" t="2307" r="5152" b="25835"/>
            <a:stretch/>
          </p:blipFill>
          <p:spPr bwMode="auto">
            <a:xfrm>
              <a:off x="4495428" y="1879532"/>
              <a:ext cx="4943019" cy="27388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56B1E234-EC29-4471-BFE3-5663A2D85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38656" r="2147" b="33424"/>
          <a:stretch/>
        </p:blipFill>
        <p:spPr bwMode="auto">
          <a:xfrm>
            <a:off x="2720761" y="4797152"/>
            <a:ext cx="4943019" cy="1390203"/>
          </a:xfrm>
          <a:prstGeom prst="rect">
            <a:avLst/>
          </a:prstGeom>
          <a:ln w="19050" algn="ctr">
            <a:solidFill>
              <a:srgbClr val="FF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080F4583-AE7F-453E-930C-AD114CD22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156" y="3140968"/>
            <a:ext cx="869149" cy="40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1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18F-FDG</a:t>
            </a:r>
          </a:p>
        </p:txBody>
      </p:sp>
    </p:spTree>
    <p:extLst>
      <p:ext uri="{BB962C8B-B14F-4D97-AF65-F5344CB8AC3E}">
        <p14:creationId xmlns:p14="http://schemas.microsoft.com/office/powerpoint/2010/main" val="17897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>
            <a:extLst>
              <a:ext uri="{FF2B5EF4-FFF2-40B4-BE49-F238E27FC236}">
                <a16:creationId xmlns:a16="http://schemas.microsoft.com/office/drawing/2014/main" id="{D6AF7DE2-9F05-4E10-8E24-27D62B24963C}"/>
              </a:ext>
            </a:extLst>
          </p:cNvPr>
          <p:cNvGrpSpPr/>
          <p:nvPr/>
        </p:nvGrpSpPr>
        <p:grpSpPr>
          <a:xfrm>
            <a:off x="967954" y="1268760"/>
            <a:ext cx="8380858" cy="4752528"/>
            <a:chOff x="967954" y="980728"/>
            <a:chExt cx="8380858" cy="4752528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3CEADD0-E4D2-437D-9581-07631FA09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954" y="980728"/>
              <a:ext cx="8380858" cy="47525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B8C9C61F-410B-47AC-BD5B-46A2EBD285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77868" y="1261580"/>
              <a:ext cx="432048" cy="790748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de flecha 18">
              <a:extLst>
                <a:ext uri="{FF2B5EF4-FFF2-40B4-BE49-F238E27FC236}">
                  <a16:creationId xmlns:a16="http://schemas.microsoft.com/office/drawing/2014/main" id="{B4E6BF2F-55C4-4FFA-91B0-30D4182AF3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5370" y="1261580"/>
              <a:ext cx="432048" cy="790748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52ED6FB-E15E-41CB-9041-2F74FB946E6B}"/>
              </a:ext>
            </a:extLst>
          </p:cNvPr>
          <p:cNvGrpSpPr/>
          <p:nvPr/>
        </p:nvGrpSpPr>
        <p:grpSpPr>
          <a:xfrm>
            <a:off x="3240993" y="3565982"/>
            <a:ext cx="3630699" cy="2815346"/>
            <a:chOff x="2839244" y="2701886"/>
            <a:chExt cx="3630699" cy="2815346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24363456-C904-4E8F-9D27-0A7512D13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9244" y="2701886"/>
              <a:ext cx="3630699" cy="2815346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88BC4779-E1CF-462A-85CF-E7E27014B2BF}"/>
                </a:ext>
              </a:extLst>
            </p:cNvPr>
            <p:cNvCxnSpPr>
              <a:cxnSpLocks/>
            </p:cNvCxnSpPr>
            <p:nvPr/>
          </p:nvCxnSpPr>
          <p:spPr>
            <a:xfrm>
              <a:off x="5575548" y="4109559"/>
              <a:ext cx="216024" cy="615585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D0409A39-E25D-4BE0-96C1-1259C15AEB3A}"/>
                </a:ext>
              </a:extLst>
            </p:cNvPr>
            <p:cNvCxnSpPr>
              <a:cxnSpLocks/>
            </p:cNvCxnSpPr>
            <p:nvPr/>
          </p:nvCxnSpPr>
          <p:spPr>
            <a:xfrm>
              <a:off x="5914733" y="3933056"/>
              <a:ext cx="216024" cy="615585"/>
            </a:xfrm>
            <a:prstGeom prst="straightConnector1">
              <a:avLst/>
            </a:prstGeom>
            <a:ln w="57150">
              <a:solidFill>
                <a:schemeClr val="bg1"/>
              </a:solidFill>
              <a:headEnd type="triangl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7">
            <a:extLst>
              <a:ext uri="{FF2B5EF4-FFF2-40B4-BE49-F238E27FC236}">
                <a16:creationId xmlns:a16="http://schemas.microsoft.com/office/drawing/2014/main" id="{BAD8F0BE-AA68-4455-90BE-87C4163A2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1">
            <a:extLst>
              <a:ext uri="{FF2B5EF4-FFF2-40B4-BE49-F238E27FC236}">
                <a16:creationId xmlns:a16="http://schemas.microsoft.com/office/drawing/2014/main" id="{0195DD2A-3E7F-47F2-A020-4D64C5BC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Ateroesclerosis</a:t>
            </a:r>
          </a:p>
        </p:txBody>
      </p:sp>
    </p:spTree>
    <p:extLst>
      <p:ext uri="{BB962C8B-B14F-4D97-AF65-F5344CB8AC3E}">
        <p14:creationId xmlns:p14="http://schemas.microsoft.com/office/powerpoint/2010/main" val="9120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>
            <a:extLst>
              <a:ext uri="{FF2B5EF4-FFF2-40B4-BE49-F238E27FC236}">
                <a16:creationId xmlns:a16="http://schemas.microsoft.com/office/drawing/2014/main" id="{BAD8F0BE-AA68-4455-90BE-87C4163A2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1">
            <a:extLst>
              <a:ext uri="{FF2B5EF4-FFF2-40B4-BE49-F238E27FC236}">
                <a16:creationId xmlns:a16="http://schemas.microsoft.com/office/drawing/2014/main" id="{0195DD2A-3E7F-47F2-A020-4D64C5BC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Infección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D8CCEB49-7279-4C96-A3D8-8EA468ABC71C}"/>
              </a:ext>
            </a:extLst>
          </p:cNvPr>
          <p:cNvGrpSpPr/>
          <p:nvPr/>
        </p:nvGrpSpPr>
        <p:grpSpPr>
          <a:xfrm>
            <a:off x="717051" y="1196752"/>
            <a:ext cx="8852899" cy="4654144"/>
            <a:chOff x="520687" y="1492530"/>
            <a:chExt cx="8852899" cy="465414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207D694-3C94-43C4-B10B-FB8C1594D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87" y="1492530"/>
              <a:ext cx="3528640" cy="27093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EF8757D-B4D4-4AF1-B006-533849465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688" y="4365105"/>
              <a:ext cx="3528639" cy="1781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EE288E1C-3986-4E18-A5C0-E7706E495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35388" y="1492530"/>
              <a:ext cx="5238198" cy="4654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CBC04F1-738D-4E6D-A83E-ED83F4A4D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580" y="6501929"/>
            <a:ext cx="4204200" cy="1960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7021440-A83D-4436-86B8-735ACAE754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236" y="1772040"/>
            <a:ext cx="3670241" cy="345716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05985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>
            <a:extLst>
              <a:ext uri="{FF2B5EF4-FFF2-40B4-BE49-F238E27FC236}">
                <a16:creationId xmlns:a16="http://schemas.microsoft.com/office/drawing/2014/main" id="{BAD8F0BE-AA68-4455-90BE-87C4163A2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1">
            <a:extLst>
              <a:ext uri="{FF2B5EF4-FFF2-40B4-BE49-F238E27FC236}">
                <a16:creationId xmlns:a16="http://schemas.microsoft.com/office/drawing/2014/main" id="{0195DD2A-3E7F-47F2-A020-4D64C5BC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Daño Tisular</a:t>
            </a:r>
          </a:p>
        </p:txBody>
      </p:sp>
      <p:sp>
        <p:nvSpPr>
          <p:cNvPr id="6" name="Text Box 23">
            <a:extLst>
              <a:ext uri="{FF2B5EF4-FFF2-40B4-BE49-F238E27FC236}">
                <a16:creationId xmlns:a16="http://schemas.microsoft.com/office/drawing/2014/main" id="{79026059-B32B-40A7-95FB-97F4AC72E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4540" y="6510338"/>
            <a:ext cx="362952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Cartlidge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TMGR: J Am Coll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Cardiol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2019;73:110-19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9F3789-A24E-44AB-8FFF-112D82E9EC3D}"/>
              </a:ext>
            </a:extLst>
          </p:cNvPr>
          <p:cNvGrpSpPr/>
          <p:nvPr/>
        </p:nvGrpSpPr>
        <p:grpSpPr>
          <a:xfrm>
            <a:off x="354968" y="1164538"/>
            <a:ext cx="9577064" cy="5072774"/>
            <a:chOff x="246956" y="1274426"/>
            <a:chExt cx="9577064" cy="507277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C7384EB-D6F4-4311-8EBB-A4D752324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412" y="1274426"/>
              <a:ext cx="5472608" cy="5072774"/>
            </a:xfrm>
            <a:prstGeom prst="rect">
              <a:avLst/>
            </a:prstGeom>
            <a:ln w="12700">
              <a:solidFill>
                <a:srgbClr val="FF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CC22FAC0-0524-4419-938F-8DFADCAD7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956" y="1274426"/>
              <a:ext cx="3903900" cy="2133667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598984D-EC13-4638-BEBC-4D42BB51A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9356" y="3567667"/>
              <a:ext cx="3719100" cy="2779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0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>
            <a:extLst>
              <a:ext uri="{FF2B5EF4-FFF2-40B4-BE49-F238E27FC236}">
                <a16:creationId xmlns:a16="http://schemas.microsoft.com/office/drawing/2014/main" id="{BAD8F0BE-AA68-4455-90BE-87C4163A2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1">
            <a:extLst>
              <a:ext uri="{FF2B5EF4-FFF2-40B4-BE49-F238E27FC236}">
                <a16:creationId xmlns:a16="http://schemas.microsoft.com/office/drawing/2014/main" id="{0195DD2A-3E7F-47F2-A020-4D64C5BC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Formación de Recursos Humanos</a:t>
            </a:r>
          </a:p>
        </p:txBody>
      </p:sp>
      <p:sp>
        <p:nvSpPr>
          <p:cNvPr id="9" name="Text Box 59">
            <a:extLst>
              <a:ext uri="{FF2B5EF4-FFF2-40B4-BE49-F238E27FC236}">
                <a16:creationId xmlns:a16="http://schemas.microsoft.com/office/drawing/2014/main" id="{554B7ECF-52E4-40D8-BF23-453A88E98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102" y="5729422"/>
            <a:ext cx="6966942" cy="8679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Dr. Enrique Vallejo Venegas, FASNC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Jefe del Centro Cardiovascular e Imagen Cardiovascular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Profesor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Titutar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del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Curso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Cardiología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Nuclear y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Tomografía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Cardiaca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UNAM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Centro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Médico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ABC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78E9F7D-E9FC-40BE-A789-244F561CD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8" y="1373804"/>
            <a:ext cx="2736304" cy="407142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0437AA0-87EC-4D68-9C06-90378B571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512" y="1832273"/>
            <a:ext cx="4205976" cy="3154482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80B6D8-A766-44FC-8E52-801EA27CD3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12" y="1382528"/>
            <a:ext cx="2503140" cy="405397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404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44" r="4068"/>
          <a:stretch/>
        </p:blipFill>
        <p:spPr bwMode="auto">
          <a:xfrm>
            <a:off x="4506736" y="3171828"/>
            <a:ext cx="5530476" cy="230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3073102" y="5729422"/>
            <a:ext cx="6966942" cy="8679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Dr. Enrique Vallejo Venegas, FASNC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Jefe del Centro Cardiovascular e Imagen Cardiovascular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Profesor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Titutar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del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Curso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Cardiología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Nuclear y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Tomografía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Cardiaca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UNAM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Centro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Médico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ABC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2" t="6168" r="36081" b="75117"/>
          <a:stretch/>
        </p:blipFill>
        <p:spPr bwMode="auto">
          <a:xfrm>
            <a:off x="6741428" y="2996952"/>
            <a:ext cx="1061092" cy="607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7">
            <a:extLst>
              <a:ext uri="{FF2B5EF4-FFF2-40B4-BE49-F238E27FC236}">
                <a16:creationId xmlns:a16="http://schemas.microsoft.com/office/drawing/2014/main" id="{3C1A3944-8C81-4B3F-961D-61AC24E89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213" y="120841"/>
            <a:ext cx="7560839" cy="168436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70000"/>
              </a:lnSpc>
              <a:defRPr/>
            </a:pPr>
            <a:r>
              <a:rPr lang="es-MX" sz="17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 LA IMAGEN MOLECULAR CON TOMOGRAFÍA POR EMISIÓN DE POSITRONES EN MÉXICO:</a:t>
            </a:r>
          </a:p>
          <a:p>
            <a:pPr algn="r">
              <a:lnSpc>
                <a:spcPct val="170000"/>
              </a:lnSpc>
              <a:defRPr/>
            </a:pP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A72ED-F7C3-4156-8517-ED19138F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120842"/>
            <a:ext cx="1584176" cy="1684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8156B19-7DD3-477A-8A07-0D8CC51CEDFF}"/>
              </a:ext>
            </a:extLst>
          </p:cNvPr>
          <p:cNvSpPr txBox="1"/>
          <p:nvPr/>
        </p:nvSpPr>
        <p:spPr>
          <a:xfrm>
            <a:off x="390972" y="4140638"/>
            <a:ext cx="3640740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MX" b="1" dirty="0">
                <a:ln/>
                <a:solidFill>
                  <a:srgbClr val="C00000"/>
                </a:solidFill>
                <a:latin typeface="Comic Sans MS" panose="030F0702030302020204" pitchFamily="66" charset="0"/>
              </a:rPr>
              <a:t>GRACIAS POR SU ATENCIÓN</a:t>
            </a:r>
            <a:endParaRPr lang="es-MX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6A72ED-F7C3-4156-8517-ED19138F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44C78C68-15F5-4DFC-B9D3-3E4897C4E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4360BC-727D-4221-B1F2-CB61E7136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879" y="832044"/>
            <a:ext cx="4345323" cy="5693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4CD0394-66EC-4E95-BCF5-1C2AB6A96CF8}"/>
              </a:ext>
            </a:extLst>
          </p:cNvPr>
          <p:cNvSpPr txBox="1"/>
          <p:nvPr/>
        </p:nvSpPr>
        <p:spPr>
          <a:xfrm>
            <a:off x="462980" y="1318677"/>
            <a:ext cx="2882136" cy="3613746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b="1" dirty="0">
                <a:solidFill>
                  <a:srgbClr val="C00000"/>
                </a:solidFill>
              </a:rPr>
              <a:t>1. </a:t>
            </a:r>
            <a:r>
              <a:rPr lang="es-MX" sz="1400" b="1" dirty="0"/>
              <a:t>Convenio para la Adquisición de 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dos Ciclotrones FM-UNAM e ININ</a:t>
            </a:r>
          </a:p>
          <a:p>
            <a:pPr>
              <a:lnSpc>
                <a:spcPct val="150000"/>
              </a:lnSpc>
            </a:pPr>
            <a:r>
              <a:rPr lang="es-MX" sz="1400" b="1" dirty="0">
                <a:solidFill>
                  <a:srgbClr val="C00000"/>
                </a:solidFill>
              </a:rPr>
              <a:t>29 de Octubre de 1997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Dr. Francisco Barnés, UNAM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Dr. Miguel José </a:t>
            </a:r>
            <a:r>
              <a:rPr lang="es-MX" sz="1400" b="1" dirty="0" err="1"/>
              <a:t>Yacamán</a:t>
            </a:r>
            <a:r>
              <a:rPr lang="es-MX" sz="1400" b="1" dirty="0"/>
              <a:t>, ININ</a:t>
            </a:r>
          </a:p>
          <a:p>
            <a:pPr>
              <a:lnSpc>
                <a:spcPct val="150000"/>
              </a:lnSpc>
            </a:pPr>
            <a:r>
              <a:rPr lang="es-MX" sz="1400" b="1" dirty="0">
                <a:solidFill>
                  <a:srgbClr val="C00000"/>
                </a:solidFill>
              </a:rPr>
              <a:t>2. </a:t>
            </a:r>
            <a:r>
              <a:rPr lang="es-MX" sz="1400" b="1" dirty="0"/>
              <a:t>Inauguración 2002</a:t>
            </a:r>
          </a:p>
          <a:p>
            <a:pPr>
              <a:lnSpc>
                <a:spcPct val="150000"/>
              </a:lnSpc>
            </a:pPr>
            <a:r>
              <a:rPr lang="es-MX" sz="1400" b="1" dirty="0">
                <a:solidFill>
                  <a:srgbClr val="C00000"/>
                </a:solidFill>
              </a:rPr>
              <a:t>Miércoles 9 de enero de 2002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Dr. Julio Frenk, SSA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Dr. Juan Ramon de la Fuente, UNAM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Dr. Rene Drucker, UNAM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Primeros 2 estudios con 18F-FDG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C519CB2-CF3D-4B1D-B56C-3829AEAA112B}"/>
              </a:ext>
            </a:extLst>
          </p:cNvPr>
          <p:cNvGrpSpPr/>
          <p:nvPr/>
        </p:nvGrpSpPr>
        <p:grpSpPr>
          <a:xfrm>
            <a:off x="3625425" y="739369"/>
            <a:ext cx="2978782" cy="4153971"/>
            <a:chOff x="3265385" y="672029"/>
            <a:chExt cx="2978782" cy="4153971"/>
          </a:xfrm>
        </p:grpSpPr>
        <p:sp>
          <p:nvSpPr>
            <p:cNvPr id="4" name="Forma libre: forma 3">
              <a:extLst>
                <a:ext uri="{FF2B5EF4-FFF2-40B4-BE49-F238E27FC236}">
                  <a16:creationId xmlns:a16="http://schemas.microsoft.com/office/drawing/2014/main" id="{CB016941-1AD6-4920-8EB2-778DA3D57A60}"/>
                </a:ext>
              </a:extLst>
            </p:cNvPr>
            <p:cNvSpPr/>
            <p:nvPr/>
          </p:nvSpPr>
          <p:spPr>
            <a:xfrm>
              <a:off x="3265385" y="672029"/>
              <a:ext cx="495759" cy="308472"/>
            </a:xfrm>
            <a:custGeom>
              <a:avLst/>
              <a:gdLst>
                <a:gd name="connsiteX0" fmla="*/ 495759 w 495759"/>
                <a:gd name="connsiteY0" fmla="*/ 198304 h 308472"/>
                <a:gd name="connsiteX1" fmla="*/ 484742 w 495759"/>
                <a:gd name="connsiteY1" fmla="*/ 77118 h 308472"/>
                <a:gd name="connsiteX2" fmla="*/ 451692 w 495759"/>
                <a:gd name="connsiteY2" fmla="*/ 66101 h 308472"/>
                <a:gd name="connsiteX3" fmla="*/ 352540 w 495759"/>
                <a:gd name="connsiteY3" fmla="*/ 22034 h 308472"/>
                <a:gd name="connsiteX4" fmla="*/ 319489 w 495759"/>
                <a:gd name="connsiteY4" fmla="*/ 11017 h 308472"/>
                <a:gd name="connsiteX5" fmla="*/ 286439 w 495759"/>
                <a:gd name="connsiteY5" fmla="*/ 0 h 308472"/>
                <a:gd name="connsiteX6" fmla="*/ 55085 w 495759"/>
                <a:gd name="connsiteY6" fmla="*/ 11017 h 308472"/>
                <a:gd name="connsiteX7" fmla="*/ 22034 w 495759"/>
                <a:gd name="connsiteY7" fmla="*/ 44068 h 308472"/>
                <a:gd name="connsiteX8" fmla="*/ 0 w 495759"/>
                <a:gd name="connsiteY8" fmla="*/ 110169 h 308472"/>
                <a:gd name="connsiteX9" fmla="*/ 11017 w 495759"/>
                <a:gd name="connsiteY9" fmla="*/ 220337 h 308472"/>
                <a:gd name="connsiteX10" fmla="*/ 77118 w 495759"/>
                <a:gd name="connsiteY10" fmla="*/ 264405 h 308472"/>
                <a:gd name="connsiteX11" fmla="*/ 110169 w 495759"/>
                <a:gd name="connsiteY11" fmla="*/ 286439 h 308472"/>
                <a:gd name="connsiteX12" fmla="*/ 187287 w 495759"/>
                <a:gd name="connsiteY12" fmla="*/ 308472 h 308472"/>
                <a:gd name="connsiteX13" fmla="*/ 385591 w 495759"/>
                <a:gd name="connsiteY13" fmla="*/ 297455 h 308472"/>
                <a:gd name="connsiteX14" fmla="*/ 418641 w 495759"/>
                <a:gd name="connsiteY14" fmla="*/ 286439 h 308472"/>
                <a:gd name="connsiteX15" fmla="*/ 462709 w 495759"/>
                <a:gd name="connsiteY15" fmla="*/ 220337 h 308472"/>
                <a:gd name="connsiteX16" fmla="*/ 495759 w 495759"/>
                <a:gd name="connsiteY16" fmla="*/ 198304 h 30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95759" h="308472">
                  <a:moveTo>
                    <a:pt x="495759" y="198304"/>
                  </a:moveTo>
                  <a:cubicBezTo>
                    <a:pt x="492087" y="157909"/>
                    <a:pt x="497569" y="115598"/>
                    <a:pt x="484742" y="77118"/>
                  </a:cubicBezTo>
                  <a:cubicBezTo>
                    <a:pt x="481070" y="66101"/>
                    <a:pt x="462079" y="71294"/>
                    <a:pt x="451692" y="66101"/>
                  </a:cubicBezTo>
                  <a:cubicBezTo>
                    <a:pt x="346944" y="13728"/>
                    <a:pt x="523069" y="78877"/>
                    <a:pt x="352540" y="22034"/>
                  </a:cubicBezTo>
                  <a:lnTo>
                    <a:pt x="319489" y="11017"/>
                  </a:lnTo>
                  <a:lnTo>
                    <a:pt x="286439" y="0"/>
                  </a:lnTo>
                  <a:cubicBezTo>
                    <a:pt x="209321" y="3672"/>
                    <a:pt x="131240" y="-1676"/>
                    <a:pt x="55085" y="11017"/>
                  </a:cubicBezTo>
                  <a:cubicBezTo>
                    <a:pt x="39717" y="13578"/>
                    <a:pt x="29601" y="30448"/>
                    <a:pt x="22034" y="44068"/>
                  </a:cubicBezTo>
                  <a:cubicBezTo>
                    <a:pt x="10755" y="64371"/>
                    <a:pt x="0" y="110169"/>
                    <a:pt x="0" y="110169"/>
                  </a:cubicBezTo>
                  <a:cubicBezTo>
                    <a:pt x="3672" y="146892"/>
                    <a:pt x="-5488" y="187327"/>
                    <a:pt x="11017" y="220337"/>
                  </a:cubicBezTo>
                  <a:cubicBezTo>
                    <a:pt x="22860" y="244023"/>
                    <a:pt x="55084" y="249716"/>
                    <a:pt x="77118" y="264405"/>
                  </a:cubicBezTo>
                  <a:cubicBezTo>
                    <a:pt x="88135" y="271750"/>
                    <a:pt x="97608" y="282252"/>
                    <a:pt x="110169" y="286439"/>
                  </a:cubicBezTo>
                  <a:cubicBezTo>
                    <a:pt x="157584" y="302243"/>
                    <a:pt x="131954" y="294638"/>
                    <a:pt x="187287" y="308472"/>
                  </a:cubicBezTo>
                  <a:cubicBezTo>
                    <a:pt x="253388" y="304800"/>
                    <a:pt x="319686" y="303731"/>
                    <a:pt x="385591" y="297455"/>
                  </a:cubicBezTo>
                  <a:cubicBezTo>
                    <a:pt x="397151" y="296354"/>
                    <a:pt x="410430" y="294650"/>
                    <a:pt x="418641" y="286439"/>
                  </a:cubicBezTo>
                  <a:cubicBezTo>
                    <a:pt x="437366" y="267714"/>
                    <a:pt x="462709" y="220337"/>
                    <a:pt x="462709" y="220337"/>
                  </a:cubicBezTo>
                  <a:lnTo>
                    <a:pt x="495759" y="198304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8A9DCA76-F102-4372-8A39-9D81BE23D916}"/>
                </a:ext>
              </a:extLst>
            </p:cNvPr>
            <p:cNvSpPr/>
            <p:nvPr/>
          </p:nvSpPr>
          <p:spPr>
            <a:xfrm>
              <a:off x="4288367" y="3598333"/>
              <a:ext cx="999066" cy="449966"/>
            </a:xfrm>
            <a:custGeom>
              <a:avLst/>
              <a:gdLst>
                <a:gd name="connsiteX0" fmla="*/ 986366 w 999066"/>
                <a:gd name="connsiteY0" fmla="*/ 152400 h 449966"/>
                <a:gd name="connsiteX1" fmla="*/ 990600 w 999066"/>
                <a:gd name="connsiteY1" fmla="*/ 131234 h 449966"/>
                <a:gd name="connsiteX2" fmla="*/ 999066 w 999066"/>
                <a:gd name="connsiteY2" fmla="*/ 105834 h 449966"/>
                <a:gd name="connsiteX3" fmla="*/ 994833 w 999066"/>
                <a:gd name="connsiteY3" fmla="*/ 55034 h 449966"/>
                <a:gd name="connsiteX4" fmla="*/ 986366 w 999066"/>
                <a:gd name="connsiteY4" fmla="*/ 42334 h 449966"/>
                <a:gd name="connsiteX5" fmla="*/ 948266 w 999066"/>
                <a:gd name="connsiteY5" fmla="*/ 21167 h 449966"/>
                <a:gd name="connsiteX6" fmla="*/ 935566 w 999066"/>
                <a:gd name="connsiteY6" fmla="*/ 12700 h 449966"/>
                <a:gd name="connsiteX7" fmla="*/ 889000 w 999066"/>
                <a:gd name="connsiteY7" fmla="*/ 4234 h 449966"/>
                <a:gd name="connsiteX8" fmla="*/ 766233 w 999066"/>
                <a:gd name="connsiteY8" fmla="*/ 0 h 449966"/>
                <a:gd name="connsiteX9" fmla="*/ 351366 w 999066"/>
                <a:gd name="connsiteY9" fmla="*/ 4234 h 449966"/>
                <a:gd name="connsiteX10" fmla="*/ 338666 w 999066"/>
                <a:gd name="connsiteY10" fmla="*/ 8467 h 449966"/>
                <a:gd name="connsiteX11" fmla="*/ 296333 w 999066"/>
                <a:gd name="connsiteY11" fmla="*/ 16934 h 449966"/>
                <a:gd name="connsiteX12" fmla="*/ 224366 w 999066"/>
                <a:gd name="connsiteY12" fmla="*/ 25400 h 449966"/>
                <a:gd name="connsiteX13" fmla="*/ 198966 w 999066"/>
                <a:gd name="connsiteY13" fmla="*/ 29634 h 449966"/>
                <a:gd name="connsiteX14" fmla="*/ 143933 w 999066"/>
                <a:gd name="connsiteY14" fmla="*/ 33867 h 449966"/>
                <a:gd name="connsiteX15" fmla="*/ 101600 w 999066"/>
                <a:gd name="connsiteY15" fmla="*/ 38100 h 449966"/>
                <a:gd name="connsiteX16" fmla="*/ 63500 w 999066"/>
                <a:gd name="connsiteY16" fmla="*/ 46567 h 449966"/>
                <a:gd name="connsiteX17" fmla="*/ 38100 w 999066"/>
                <a:gd name="connsiteY17" fmla="*/ 71967 h 449966"/>
                <a:gd name="connsiteX18" fmla="*/ 16933 w 999066"/>
                <a:gd name="connsiteY18" fmla="*/ 97367 h 449966"/>
                <a:gd name="connsiteX19" fmla="*/ 8466 w 999066"/>
                <a:gd name="connsiteY19" fmla="*/ 127000 h 449966"/>
                <a:gd name="connsiteX20" fmla="*/ 0 w 999066"/>
                <a:gd name="connsiteY20" fmla="*/ 182034 h 449966"/>
                <a:gd name="connsiteX21" fmla="*/ 4233 w 999066"/>
                <a:gd name="connsiteY21" fmla="*/ 245534 h 449966"/>
                <a:gd name="connsiteX22" fmla="*/ 21166 w 999066"/>
                <a:gd name="connsiteY22" fmla="*/ 283634 h 449966"/>
                <a:gd name="connsiteX23" fmla="*/ 29633 w 999066"/>
                <a:gd name="connsiteY23" fmla="*/ 300567 h 449966"/>
                <a:gd name="connsiteX24" fmla="*/ 38100 w 999066"/>
                <a:gd name="connsiteY24" fmla="*/ 313267 h 449966"/>
                <a:gd name="connsiteX25" fmla="*/ 46566 w 999066"/>
                <a:gd name="connsiteY25" fmla="*/ 330200 h 449966"/>
                <a:gd name="connsiteX26" fmla="*/ 50800 w 999066"/>
                <a:gd name="connsiteY26" fmla="*/ 347134 h 449966"/>
                <a:gd name="connsiteX27" fmla="*/ 67733 w 999066"/>
                <a:gd name="connsiteY27" fmla="*/ 372534 h 449966"/>
                <a:gd name="connsiteX28" fmla="*/ 71966 w 999066"/>
                <a:gd name="connsiteY28" fmla="*/ 385234 h 449966"/>
                <a:gd name="connsiteX29" fmla="*/ 97366 w 999066"/>
                <a:gd name="connsiteY29" fmla="*/ 397934 h 449966"/>
                <a:gd name="connsiteX30" fmla="*/ 110066 w 999066"/>
                <a:gd name="connsiteY30" fmla="*/ 406400 h 449966"/>
                <a:gd name="connsiteX31" fmla="*/ 122766 w 999066"/>
                <a:gd name="connsiteY31" fmla="*/ 410634 h 449966"/>
                <a:gd name="connsiteX32" fmla="*/ 156633 w 999066"/>
                <a:gd name="connsiteY32" fmla="*/ 423334 h 449966"/>
                <a:gd name="connsiteX33" fmla="*/ 215900 w 999066"/>
                <a:gd name="connsiteY33" fmla="*/ 427567 h 449966"/>
                <a:gd name="connsiteX34" fmla="*/ 266700 w 999066"/>
                <a:gd name="connsiteY34" fmla="*/ 436034 h 449966"/>
                <a:gd name="connsiteX35" fmla="*/ 292100 w 999066"/>
                <a:gd name="connsiteY35" fmla="*/ 440267 h 449966"/>
                <a:gd name="connsiteX36" fmla="*/ 364066 w 999066"/>
                <a:gd name="connsiteY36" fmla="*/ 448734 h 449966"/>
                <a:gd name="connsiteX37" fmla="*/ 537633 w 999066"/>
                <a:gd name="connsiteY37" fmla="*/ 440267 h 449966"/>
                <a:gd name="connsiteX38" fmla="*/ 550333 w 999066"/>
                <a:gd name="connsiteY38" fmla="*/ 436034 h 449966"/>
                <a:gd name="connsiteX39" fmla="*/ 567266 w 999066"/>
                <a:gd name="connsiteY39" fmla="*/ 423334 h 449966"/>
                <a:gd name="connsiteX40" fmla="*/ 579966 w 999066"/>
                <a:gd name="connsiteY40" fmla="*/ 419100 h 449966"/>
                <a:gd name="connsiteX41" fmla="*/ 596900 w 999066"/>
                <a:gd name="connsiteY41" fmla="*/ 410634 h 449966"/>
                <a:gd name="connsiteX42" fmla="*/ 622300 w 999066"/>
                <a:gd name="connsiteY42" fmla="*/ 393700 h 449966"/>
                <a:gd name="connsiteX43" fmla="*/ 647700 w 999066"/>
                <a:gd name="connsiteY43" fmla="*/ 376767 h 449966"/>
                <a:gd name="connsiteX44" fmla="*/ 673100 w 999066"/>
                <a:gd name="connsiteY44" fmla="*/ 368300 h 449966"/>
                <a:gd name="connsiteX45" fmla="*/ 690033 w 999066"/>
                <a:gd name="connsiteY45" fmla="*/ 364067 h 449966"/>
                <a:gd name="connsiteX46" fmla="*/ 728133 w 999066"/>
                <a:gd name="connsiteY46" fmla="*/ 351367 h 449966"/>
                <a:gd name="connsiteX47" fmla="*/ 757766 w 999066"/>
                <a:gd name="connsiteY47" fmla="*/ 342900 h 449966"/>
                <a:gd name="connsiteX48" fmla="*/ 770466 w 999066"/>
                <a:gd name="connsiteY48" fmla="*/ 330200 h 449966"/>
                <a:gd name="connsiteX49" fmla="*/ 800100 w 999066"/>
                <a:gd name="connsiteY49" fmla="*/ 317500 h 449966"/>
                <a:gd name="connsiteX50" fmla="*/ 817033 w 999066"/>
                <a:gd name="connsiteY50" fmla="*/ 309034 h 449966"/>
                <a:gd name="connsiteX51" fmla="*/ 842433 w 999066"/>
                <a:gd name="connsiteY51" fmla="*/ 283634 h 449966"/>
                <a:gd name="connsiteX52" fmla="*/ 867833 w 999066"/>
                <a:gd name="connsiteY52" fmla="*/ 262467 h 449966"/>
                <a:gd name="connsiteX53" fmla="*/ 876300 w 999066"/>
                <a:gd name="connsiteY53" fmla="*/ 249767 h 449966"/>
                <a:gd name="connsiteX54" fmla="*/ 880533 w 999066"/>
                <a:gd name="connsiteY54" fmla="*/ 237067 h 449966"/>
                <a:gd name="connsiteX55" fmla="*/ 893233 w 999066"/>
                <a:gd name="connsiteY55" fmla="*/ 232834 h 449966"/>
                <a:gd name="connsiteX56" fmla="*/ 931333 w 999066"/>
                <a:gd name="connsiteY56" fmla="*/ 198967 h 449966"/>
                <a:gd name="connsiteX57" fmla="*/ 948266 w 999066"/>
                <a:gd name="connsiteY57" fmla="*/ 173567 h 449966"/>
                <a:gd name="connsiteX58" fmla="*/ 977900 w 999066"/>
                <a:gd name="connsiteY58" fmla="*/ 139700 h 449966"/>
                <a:gd name="connsiteX59" fmla="*/ 986366 w 999066"/>
                <a:gd name="connsiteY59" fmla="*/ 152400 h 449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99066" h="449966">
                  <a:moveTo>
                    <a:pt x="986366" y="152400"/>
                  </a:moveTo>
                  <a:cubicBezTo>
                    <a:pt x="988483" y="150989"/>
                    <a:pt x="988707" y="138176"/>
                    <a:pt x="990600" y="131234"/>
                  </a:cubicBezTo>
                  <a:cubicBezTo>
                    <a:pt x="992948" y="122624"/>
                    <a:pt x="999066" y="105834"/>
                    <a:pt x="999066" y="105834"/>
                  </a:cubicBezTo>
                  <a:cubicBezTo>
                    <a:pt x="997655" y="88901"/>
                    <a:pt x="998165" y="71696"/>
                    <a:pt x="994833" y="55034"/>
                  </a:cubicBezTo>
                  <a:cubicBezTo>
                    <a:pt x="993835" y="50045"/>
                    <a:pt x="990195" y="45684"/>
                    <a:pt x="986366" y="42334"/>
                  </a:cubicBezTo>
                  <a:cubicBezTo>
                    <a:pt x="968449" y="26656"/>
                    <a:pt x="965710" y="26981"/>
                    <a:pt x="948266" y="21167"/>
                  </a:cubicBezTo>
                  <a:cubicBezTo>
                    <a:pt x="944033" y="18345"/>
                    <a:pt x="940117" y="14975"/>
                    <a:pt x="935566" y="12700"/>
                  </a:cubicBezTo>
                  <a:cubicBezTo>
                    <a:pt x="923244" y="6539"/>
                    <a:pt x="898814" y="4765"/>
                    <a:pt x="889000" y="4234"/>
                  </a:cubicBezTo>
                  <a:cubicBezTo>
                    <a:pt x="848113" y="2024"/>
                    <a:pt x="807155" y="1411"/>
                    <a:pt x="766233" y="0"/>
                  </a:cubicBezTo>
                  <a:lnTo>
                    <a:pt x="351366" y="4234"/>
                  </a:lnTo>
                  <a:cubicBezTo>
                    <a:pt x="346905" y="4322"/>
                    <a:pt x="343014" y="7464"/>
                    <a:pt x="338666" y="8467"/>
                  </a:cubicBezTo>
                  <a:cubicBezTo>
                    <a:pt x="324644" y="11703"/>
                    <a:pt x="310625" y="15253"/>
                    <a:pt x="296333" y="16934"/>
                  </a:cubicBezTo>
                  <a:lnTo>
                    <a:pt x="224366" y="25400"/>
                  </a:lnTo>
                  <a:cubicBezTo>
                    <a:pt x="215855" y="26510"/>
                    <a:pt x="207502" y="28735"/>
                    <a:pt x="198966" y="29634"/>
                  </a:cubicBezTo>
                  <a:cubicBezTo>
                    <a:pt x="180669" y="31560"/>
                    <a:pt x="162262" y="32273"/>
                    <a:pt x="143933" y="33867"/>
                  </a:cubicBezTo>
                  <a:cubicBezTo>
                    <a:pt x="129805" y="35095"/>
                    <a:pt x="115711" y="36689"/>
                    <a:pt x="101600" y="38100"/>
                  </a:cubicBezTo>
                  <a:cubicBezTo>
                    <a:pt x="101348" y="38150"/>
                    <a:pt x="65889" y="44894"/>
                    <a:pt x="63500" y="46567"/>
                  </a:cubicBezTo>
                  <a:cubicBezTo>
                    <a:pt x="53691" y="53433"/>
                    <a:pt x="46567" y="63500"/>
                    <a:pt x="38100" y="71967"/>
                  </a:cubicBezTo>
                  <a:cubicBezTo>
                    <a:pt x="21802" y="88265"/>
                    <a:pt x="28721" y="79686"/>
                    <a:pt x="16933" y="97367"/>
                  </a:cubicBezTo>
                  <a:cubicBezTo>
                    <a:pt x="13774" y="106846"/>
                    <a:pt x="9984" y="117135"/>
                    <a:pt x="8466" y="127000"/>
                  </a:cubicBezTo>
                  <a:cubicBezTo>
                    <a:pt x="-1288" y="190401"/>
                    <a:pt x="9553" y="143816"/>
                    <a:pt x="0" y="182034"/>
                  </a:cubicBezTo>
                  <a:cubicBezTo>
                    <a:pt x="1411" y="203201"/>
                    <a:pt x="1233" y="224534"/>
                    <a:pt x="4233" y="245534"/>
                  </a:cubicBezTo>
                  <a:cubicBezTo>
                    <a:pt x="7752" y="270167"/>
                    <a:pt x="11488" y="266697"/>
                    <a:pt x="21166" y="283634"/>
                  </a:cubicBezTo>
                  <a:cubicBezTo>
                    <a:pt x="24297" y="289113"/>
                    <a:pt x="26502" y="295088"/>
                    <a:pt x="29633" y="300567"/>
                  </a:cubicBezTo>
                  <a:cubicBezTo>
                    <a:pt x="32157" y="304984"/>
                    <a:pt x="35576" y="308849"/>
                    <a:pt x="38100" y="313267"/>
                  </a:cubicBezTo>
                  <a:cubicBezTo>
                    <a:pt x="41231" y="318746"/>
                    <a:pt x="44350" y="324291"/>
                    <a:pt x="46566" y="330200"/>
                  </a:cubicBezTo>
                  <a:cubicBezTo>
                    <a:pt x="48609" y="335648"/>
                    <a:pt x="48198" y="341930"/>
                    <a:pt x="50800" y="347134"/>
                  </a:cubicBezTo>
                  <a:cubicBezTo>
                    <a:pt x="55351" y="356235"/>
                    <a:pt x="67733" y="372534"/>
                    <a:pt x="67733" y="372534"/>
                  </a:cubicBezTo>
                  <a:cubicBezTo>
                    <a:pt x="69144" y="376767"/>
                    <a:pt x="69178" y="381750"/>
                    <a:pt x="71966" y="385234"/>
                  </a:cubicBezTo>
                  <a:cubicBezTo>
                    <a:pt x="80052" y="395341"/>
                    <a:pt x="87143" y="392823"/>
                    <a:pt x="97366" y="397934"/>
                  </a:cubicBezTo>
                  <a:cubicBezTo>
                    <a:pt x="101917" y="400209"/>
                    <a:pt x="105515" y="404125"/>
                    <a:pt x="110066" y="406400"/>
                  </a:cubicBezTo>
                  <a:cubicBezTo>
                    <a:pt x="114057" y="408396"/>
                    <a:pt x="118664" y="408876"/>
                    <a:pt x="122766" y="410634"/>
                  </a:cubicBezTo>
                  <a:cubicBezTo>
                    <a:pt x="138937" y="417564"/>
                    <a:pt x="139079" y="421383"/>
                    <a:pt x="156633" y="423334"/>
                  </a:cubicBezTo>
                  <a:cubicBezTo>
                    <a:pt x="176318" y="425521"/>
                    <a:pt x="196144" y="426156"/>
                    <a:pt x="215900" y="427567"/>
                  </a:cubicBezTo>
                  <a:lnTo>
                    <a:pt x="266700" y="436034"/>
                  </a:lnTo>
                  <a:cubicBezTo>
                    <a:pt x="275167" y="437445"/>
                    <a:pt x="283559" y="439413"/>
                    <a:pt x="292100" y="440267"/>
                  </a:cubicBezTo>
                  <a:cubicBezTo>
                    <a:pt x="344361" y="445493"/>
                    <a:pt x="320394" y="442494"/>
                    <a:pt x="364066" y="448734"/>
                  </a:cubicBezTo>
                  <a:cubicBezTo>
                    <a:pt x="442730" y="446608"/>
                    <a:pt x="479362" y="456915"/>
                    <a:pt x="537633" y="440267"/>
                  </a:cubicBezTo>
                  <a:cubicBezTo>
                    <a:pt x="541924" y="439041"/>
                    <a:pt x="546100" y="437445"/>
                    <a:pt x="550333" y="436034"/>
                  </a:cubicBezTo>
                  <a:cubicBezTo>
                    <a:pt x="555977" y="431801"/>
                    <a:pt x="561140" y="426835"/>
                    <a:pt x="567266" y="423334"/>
                  </a:cubicBezTo>
                  <a:cubicBezTo>
                    <a:pt x="571140" y="421120"/>
                    <a:pt x="575864" y="420858"/>
                    <a:pt x="579966" y="419100"/>
                  </a:cubicBezTo>
                  <a:cubicBezTo>
                    <a:pt x="585767" y="416614"/>
                    <a:pt x="591255" y="413456"/>
                    <a:pt x="596900" y="410634"/>
                  </a:cubicBezTo>
                  <a:cubicBezTo>
                    <a:pt x="625082" y="382452"/>
                    <a:pt x="594732" y="409016"/>
                    <a:pt x="622300" y="393700"/>
                  </a:cubicBezTo>
                  <a:cubicBezTo>
                    <a:pt x="631195" y="388758"/>
                    <a:pt x="638047" y="379985"/>
                    <a:pt x="647700" y="376767"/>
                  </a:cubicBezTo>
                  <a:cubicBezTo>
                    <a:pt x="656167" y="373945"/>
                    <a:pt x="664442" y="370464"/>
                    <a:pt x="673100" y="368300"/>
                  </a:cubicBezTo>
                  <a:cubicBezTo>
                    <a:pt x="678744" y="366889"/>
                    <a:pt x="684472" y="365778"/>
                    <a:pt x="690033" y="364067"/>
                  </a:cubicBezTo>
                  <a:cubicBezTo>
                    <a:pt x="702828" y="360130"/>
                    <a:pt x="715146" y="354614"/>
                    <a:pt x="728133" y="351367"/>
                  </a:cubicBezTo>
                  <a:cubicBezTo>
                    <a:pt x="749395" y="346052"/>
                    <a:pt x="739547" y="348974"/>
                    <a:pt x="757766" y="342900"/>
                  </a:cubicBezTo>
                  <a:cubicBezTo>
                    <a:pt x="761999" y="338667"/>
                    <a:pt x="765594" y="333680"/>
                    <a:pt x="770466" y="330200"/>
                  </a:cubicBezTo>
                  <a:cubicBezTo>
                    <a:pt x="784499" y="320177"/>
                    <a:pt x="786286" y="323420"/>
                    <a:pt x="800100" y="317500"/>
                  </a:cubicBezTo>
                  <a:cubicBezTo>
                    <a:pt x="805900" y="315014"/>
                    <a:pt x="811682" y="312379"/>
                    <a:pt x="817033" y="309034"/>
                  </a:cubicBezTo>
                  <a:cubicBezTo>
                    <a:pt x="842426" y="293164"/>
                    <a:pt x="826887" y="302289"/>
                    <a:pt x="842433" y="283634"/>
                  </a:cubicBezTo>
                  <a:cubicBezTo>
                    <a:pt x="852619" y="271411"/>
                    <a:pt x="855346" y="270792"/>
                    <a:pt x="867833" y="262467"/>
                  </a:cubicBezTo>
                  <a:cubicBezTo>
                    <a:pt x="870655" y="258234"/>
                    <a:pt x="874025" y="254318"/>
                    <a:pt x="876300" y="249767"/>
                  </a:cubicBezTo>
                  <a:cubicBezTo>
                    <a:pt x="878296" y="245776"/>
                    <a:pt x="877378" y="240222"/>
                    <a:pt x="880533" y="237067"/>
                  </a:cubicBezTo>
                  <a:cubicBezTo>
                    <a:pt x="883688" y="233912"/>
                    <a:pt x="889000" y="234245"/>
                    <a:pt x="893233" y="232834"/>
                  </a:cubicBezTo>
                  <a:cubicBezTo>
                    <a:pt x="922231" y="203836"/>
                    <a:pt x="908670" y="214076"/>
                    <a:pt x="931333" y="198967"/>
                  </a:cubicBezTo>
                  <a:cubicBezTo>
                    <a:pt x="939428" y="174680"/>
                    <a:pt x="929769" y="197349"/>
                    <a:pt x="948266" y="173567"/>
                  </a:cubicBezTo>
                  <a:cubicBezTo>
                    <a:pt x="974861" y="139375"/>
                    <a:pt x="953314" y="156091"/>
                    <a:pt x="977900" y="139700"/>
                  </a:cubicBezTo>
                  <a:cubicBezTo>
                    <a:pt x="987473" y="125339"/>
                    <a:pt x="984249" y="153811"/>
                    <a:pt x="986366" y="15240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59FD77B9-E601-471B-B18D-C5FAD849D3D3}"/>
                </a:ext>
              </a:extLst>
            </p:cNvPr>
            <p:cNvSpPr/>
            <p:nvPr/>
          </p:nvSpPr>
          <p:spPr>
            <a:xfrm>
              <a:off x="4292600" y="4504267"/>
              <a:ext cx="995524" cy="321733"/>
            </a:xfrm>
            <a:custGeom>
              <a:avLst/>
              <a:gdLst>
                <a:gd name="connsiteX0" fmla="*/ 994833 w 995524"/>
                <a:gd name="connsiteY0" fmla="*/ 50800 h 321733"/>
                <a:gd name="connsiteX1" fmla="*/ 990600 w 995524"/>
                <a:gd name="connsiteY1" fmla="*/ 21166 h 321733"/>
                <a:gd name="connsiteX2" fmla="*/ 965200 w 995524"/>
                <a:gd name="connsiteY2" fmla="*/ 12700 h 321733"/>
                <a:gd name="connsiteX3" fmla="*/ 833967 w 995524"/>
                <a:gd name="connsiteY3" fmla="*/ 8466 h 321733"/>
                <a:gd name="connsiteX4" fmla="*/ 778933 w 995524"/>
                <a:gd name="connsiteY4" fmla="*/ 0 h 321733"/>
                <a:gd name="connsiteX5" fmla="*/ 38100 w 995524"/>
                <a:gd name="connsiteY5" fmla="*/ 4233 h 321733"/>
                <a:gd name="connsiteX6" fmla="*/ 12700 w 995524"/>
                <a:gd name="connsiteY6" fmla="*/ 25400 h 321733"/>
                <a:gd name="connsiteX7" fmla="*/ 8467 w 995524"/>
                <a:gd name="connsiteY7" fmla="*/ 42333 h 321733"/>
                <a:gd name="connsiteX8" fmla="*/ 0 w 995524"/>
                <a:gd name="connsiteY8" fmla="*/ 67733 h 321733"/>
                <a:gd name="connsiteX9" fmla="*/ 12700 w 995524"/>
                <a:gd name="connsiteY9" fmla="*/ 173566 h 321733"/>
                <a:gd name="connsiteX10" fmla="*/ 16933 w 995524"/>
                <a:gd name="connsiteY10" fmla="*/ 186266 h 321733"/>
                <a:gd name="connsiteX11" fmla="*/ 29633 w 995524"/>
                <a:gd name="connsiteY11" fmla="*/ 198966 h 321733"/>
                <a:gd name="connsiteX12" fmla="*/ 46567 w 995524"/>
                <a:gd name="connsiteY12" fmla="*/ 215900 h 321733"/>
                <a:gd name="connsiteX13" fmla="*/ 55033 w 995524"/>
                <a:gd name="connsiteY13" fmla="*/ 228600 h 321733"/>
                <a:gd name="connsiteX14" fmla="*/ 80433 w 995524"/>
                <a:gd name="connsiteY14" fmla="*/ 245533 h 321733"/>
                <a:gd name="connsiteX15" fmla="*/ 127000 w 995524"/>
                <a:gd name="connsiteY15" fmla="*/ 262466 h 321733"/>
                <a:gd name="connsiteX16" fmla="*/ 139700 w 995524"/>
                <a:gd name="connsiteY16" fmla="*/ 266700 h 321733"/>
                <a:gd name="connsiteX17" fmla="*/ 207433 w 995524"/>
                <a:gd name="connsiteY17" fmla="*/ 275166 h 321733"/>
                <a:gd name="connsiteX18" fmla="*/ 266700 w 995524"/>
                <a:gd name="connsiteY18" fmla="*/ 283633 h 321733"/>
                <a:gd name="connsiteX19" fmla="*/ 300567 w 995524"/>
                <a:gd name="connsiteY19" fmla="*/ 287866 h 321733"/>
                <a:gd name="connsiteX20" fmla="*/ 321733 w 995524"/>
                <a:gd name="connsiteY20" fmla="*/ 292100 h 321733"/>
                <a:gd name="connsiteX21" fmla="*/ 389467 w 995524"/>
                <a:gd name="connsiteY21" fmla="*/ 300566 h 321733"/>
                <a:gd name="connsiteX22" fmla="*/ 448733 w 995524"/>
                <a:gd name="connsiteY22" fmla="*/ 309033 h 321733"/>
                <a:gd name="connsiteX23" fmla="*/ 474133 w 995524"/>
                <a:gd name="connsiteY23" fmla="*/ 313266 h 321733"/>
                <a:gd name="connsiteX24" fmla="*/ 635000 w 995524"/>
                <a:gd name="connsiteY24" fmla="*/ 321733 h 321733"/>
                <a:gd name="connsiteX25" fmla="*/ 872067 w 995524"/>
                <a:gd name="connsiteY25" fmla="*/ 317500 h 321733"/>
                <a:gd name="connsiteX26" fmla="*/ 910167 w 995524"/>
                <a:gd name="connsiteY26" fmla="*/ 287866 h 321733"/>
                <a:gd name="connsiteX27" fmla="*/ 922867 w 995524"/>
                <a:gd name="connsiteY27" fmla="*/ 279400 h 321733"/>
                <a:gd name="connsiteX28" fmla="*/ 952500 w 995524"/>
                <a:gd name="connsiteY28" fmla="*/ 241300 h 321733"/>
                <a:gd name="connsiteX29" fmla="*/ 965200 w 995524"/>
                <a:gd name="connsiteY29" fmla="*/ 228600 h 321733"/>
                <a:gd name="connsiteX30" fmla="*/ 973667 w 995524"/>
                <a:gd name="connsiteY30" fmla="*/ 203200 h 321733"/>
                <a:gd name="connsiteX31" fmla="*/ 977900 w 995524"/>
                <a:gd name="connsiteY31" fmla="*/ 186266 h 321733"/>
                <a:gd name="connsiteX32" fmla="*/ 990600 w 995524"/>
                <a:gd name="connsiteY32" fmla="*/ 143933 h 321733"/>
                <a:gd name="connsiteX33" fmla="*/ 994833 w 995524"/>
                <a:gd name="connsiteY33" fmla="*/ 122766 h 321733"/>
                <a:gd name="connsiteX34" fmla="*/ 994833 w 995524"/>
                <a:gd name="connsiteY34" fmla="*/ 50800 h 321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5524" h="321733">
                  <a:moveTo>
                    <a:pt x="994833" y="50800"/>
                  </a:moveTo>
                  <a:cubicBezTo>
                    <a:pt x="994127" y="33867"/>
                    <a:pt x="996726" y="29042"/>
                    <a:pt x="990600" y="21166"/>
                  </a:cubicBezTo>
                  <a:cubicBezTo>
                    <a:pt x="985121" y="14121"/>
                    <a:pt x="974120" y="12988"/>
                    <a:pt x="965200" y="12700"/>
                  </a:cubicBezTo>
                  <a:lnTo>
                    <a:pt x="833967" y="8466"/>
                  </a:lnTo>
                  <a:cubicBezTo>
                    <a:pt x="813517" y="3354"/>
                    <a:pt x="803312" y="0"/>
                    <a:pt x="778933" y="0"/>
                  </a:cubicBezTo>
                  <a:lnTo>
                    <a:pt x="38100" y="4233"/>
                  </a:lnTo>
                  <a:cubicBezTo>
                    <a:pt x="30008" y="9628"/>
                    <a:pt x="17714" y="16625"/>
                    <a:pt x="12700" y="25400"/>
                  </a:cubicBezTo>
                  <a:cubicBezTo>
                    <a:pt x="9813" y="30451"/>
                    <a:pt x="10139" y="36760"/>
                    <a:pt x="8467" y="42333"/>
                  </a:cubicBezTo>
                  <a:cubicBezTo>
                    <a:pt x="5902" y="50881"/>
                    <a:pt x="0" y="67733"/>
                    <a:pt x="0" y="67733"/>
                  </a:cubicBezTo>
                  <a:cubicBezTo>
                    <a:pt x="4702" y="157086"/>
                    <a:pt x="-4258" y="122693"/>
                    <a:pt x="12700" y="173566"/>
                  </a:cubicBezTo>
                  <a:cubicBezTo>
                    <a:pt x="14111" y="177799"/>
                    <a:pt x="13778" y="183111"/>
                    <a:pt x="16933" y="186266"/>
                  </a:cubicBezTo>
                  <a:lnTo>
                    <a:pt x="29633" y="198966"/>
                  </a:lnTo>
                  <a:cubicBezTo>
                    <a:pt x="38871" y="226676"/>
                    <a:pt x="26041" y="199478"/>
                    <a:pt x="46567" y="215900"/>
                  </a:cubicBezTo>
                  <a:cubicBezTo>
                    <a:pt x="50540" y="219078"/>
                    <a:pt x="51776" y="224691"/>
                    <a:pt x="55033" y="228600"/>
                  </a:cubicBezTo>
                  <a:cubicBezTo>
                    <a:pt x="67229" y="243236"/>
                    <a:pt x="64781" y="240316"/>
                    <a:pt x="80433" y="245533"/>
                  </a:cubicBezTo>
                  <a:cubicBezTo>
                    <a:pt x="107061" y="263285"/>
                    <a:pt x="78487" y="246292"/>
                    <a:pt x="127000" y="262466"/>
                  </a:cubicBezTo>
                  <a:cubicBezTo>
                    <a:pt x="131233" y="263877"/>
                    <a:pt x="135344" y="265732"/>
                    <a:pt x="139700" y="266700"/>
                  </a:cubicBezTo>
                  <a:cubicBezTo>
                    <a:pt x="161180" y="271473"/>
                    <a:pt x="186147" y="273038"/>
                    <a:pt x="207433" y="275166"/>
                  </a:cubicBezTo>
                  <a:cubicBezTo>
                    <a:pt x="235838" y="284636"/>
                    <a:pt x="212480" y="277926"/>
                    <a:pt x="266700" y="283633"/>
                  </a:cubicBezTo>
                  <a:cubicBezTo>
                    <a:pt x="278014" y="284824"/>
                    <a:pt x="289322" y="286136"/>
                    <a:pt x="300567" y="287866"/>
                  </a:cubicBezTo>
                  <a:cubicBezTo>
                    <a:pt x="307678" y="288960"/>
                    <a:pt x="314610" y="291082"/>
                    <a:pt x="321733" y="292100"/>
                  </a:cubicBezTo>
                  <a:cubicBezTo>
                    <a:pt x="344258" y="295318"/>
                    <a:pt x="367023" y="296825"/>
                    <a:pt x="389467" y="300566"/>
                  </a:cubicBezTo>
                  <a:cubicBezTo>
                    <a:pt x="450033" y="310662"/>
                    <a:pt x="374614" y="298445"/>
                    <a:pt x="448733" y="309033"/>
                  </a:cubicBezTo>
                  <a:cubicBezTo>
                    <a:pt x="457230" y="310247"/>
                    <a:pt x="465597" y="312367"/>
                    <a:pt x="474133" y="313266"/>
                  </a:cubicBezTo>
                  <a:cubicBezTo>
                    <a:pt x="525199" y="318642"/>
                    <a:pt x="585946" y="319771"/>
                    <a:pt x="635000" y="321733"/>
                  </a:cubicBezTo>
                  <a:lnTo>
                    <a:pt x="872067" y="317500"/>
                  </a:lnTo>
                  <a:cubicBezTo>
                    <a:pt x="886282" y="316354"/>
                    <a:pt x="899783" y="296519"/>
                    <a:pt x="910167" y="287866"/>
                  </a:cubicBezTo>
                  <a:cubicBezTo>
                    <a:pt x="914076" y="284609"/>
                    <a:pt x="918634" y="282222"/>
                    <a:pt x="922867" y="279400"/>
                  </a:cubicBezTo>
                  <a:cubicBezTo>
                    <a:pt x="930886" y="255341"/>
                    <a:pt x="923945" y="269855"/>
                    <a:pt x="952500" y="241300"/>
                  </a:cubicBezTo>
                  <a:lnTo>
                    <a:pt x="965200" y="228600"/>
                  </a:lnTo>
                  <a:cubicBezTo>
                    <a:pt x="968022" y="220133"/>
                    <a:pt x="971503" y="211858"/>
                    <a:pt x="973667" y="203200"/>
                  </a:cubicBezTo>
                  <a:cubicBezTo>
                    <a:pt x="975078" y="197555"/>
                    <a:pt x="976228" y="191839"/>
                    <a:pt x="977900" y="186266"/>
                  </a:cubicBezTo>
                  <a:cubicBezTo>
                    <a:pt x="986947" y="156110"/>
                    <a:pt x="985024" y="169027"/>
                    <a:pt x="990600" y="143933"/>
                  </a:cubicBezTo>
                  <a:cubicBezTo>
                    <a:pt x="992161" y="136909"/>
                    <a:pt x="994533" y="129955"/>
                    <a:pt x="994833" y="122766"/>
                  </a:cubicBezTo>
                  <a:cubicBezTo>
                    <a:pt x="995949" y="95978"/>
                    <a:pt x="995539" y="67733"/>
                    <a:pt x="994833" y="5080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3D5B7228-5632-4B6F-8A83-1FAC79F57C75}"/>
                </a:ext>
              </a:extLst>
            </p:cNvPr>
            <p:cNvSpPr/>
            <p:nvPr/>
          </p:nvSpPr>
          <p:spPr>
            <a:xfrm>
              <a:off x="5305458" y="4347633"/>
              <a:ext cx="938709" cy="342900"/>
            </a:xfrm>
            <a:custGeom>
              <a:avLst/>
              <a:gdLst>
                <a:gd name="connsiteX0" fmla="*/ 312175 w 938709"/>
                <a:gd name="connsiteY0" fmla="*/ 330200 h 342900"/>
                <a:gd name="connsiteX1" fmla="*/ 578875 w 938709"/>
                <a:gd name="connsiteY1" fmla="*/ 334434 h 342900"/>
                <a:gd name="connsiteX2" fmla="*/ 595809 w 938709"/>
                <a:gd name="connsiteY2" fmla="*/ 338667 h 342900"/>
                <a:gd name="connsiteX3" fmla="*/ 621209 w 938709"/>
                <a:gd name="connsiteY3" fmla="*/ 342900 h 342900"/>
                <a:gd name="connsiteX4" fmla="*/ 858275 w 938709"/>
                <a:gd name="connsiteY4" fmla="*/ 338667 h 342900"/>
                <a:gd name="connsiteX5" fmla="*/ 870975 w 938709"/>
                <a:gd name="connsiteY5" fmla="*/ 334434 h 342900"/>
                <a:gd name="connsiteX6" fmla="*/ 887909 w 938709"/>
                <a:gd name="connsiteY6" fmla="*/ 309034 h 342900"/>
                <a:gd name="connsiteX7" fmla="*/ 900609 w 938709"/>
                <a:gd name="connsiteY7" fmla="*/ 270934 h 342900"/>
                <a:gd name="connsiteX8" fmla="*/ 904842 w 938709"/>
                <a:gd name="connsiteY8" fmla="*/ 258234 h 342900"/>
                <a:gd name="connsiteX9" fmla="*/ 913309 w 938709"/>
                <a:gd name="connsiteY9" fmla="*/ 245534 h 342900"/>
                <a:gd name="connsiteX10" fmla="*/ 917542 w 938709"/>
                <a:gd name="connsiteY10" fmla="*/ 224367 h 342900"/>
                <a:gd name="connsiteX11" fmla="*/ 926009 w 938709"/>
                <a:gd name="connsiteY11" fmla="*/ 198967 h 342900"/>
                <a:gd name="connsiteX12" fmla="*/ 930242 w 938709"/>
                <a:gd name="connsiteY12" fmla="*/ 186267 h 342900"/>
                <a:gd name="connsiteX13" fmla="*/ 934475 w 938709"/>
                <a:gd name="connsiteY13" fmla="*/ 173567 h 342900"/>
                <a:gd name="connsiteX14" fmla="*/ 938709 w 938709"/>
                <a:gd name="connsiteY14" fmla="*/ 160867 h 342900"/>
                <a:gd name="connsiteX15" fmla="*/ 934475 w 938709"/>
                <a:gd name="connsiteY15" fmla="*/ 97367 h 342900"/>
                <a:gd name="connsiteX16" fmla="*/ 892142 w 938709"/>
                <a:gd name="connsiteY16" fmla="*/ 55034 h 342900"/>
                <a:gd name="connsiteX17" fmla="*/ 866742 w 938709"/>
                <a:gd name="connsiteY17" fmla="*/ 46567 h 342900"/>
                <a:gd name="connsiteX18" fmla="*/ 820175 w 938709"/>
                <a:gd name="connsiteY18" fmla="*/ 33867 h 342900"/>
                <a:gd name="connsiteX19" fmla="*/ 701642 w 938709"/>
                <a:gd name="connsiteY19" fmla="*/ 21167 h 342900"/>
                <a:gd name="connsiteX20" fmla="*/ 655075 w 938709"/>
                <a:gd name="connsiteY20" fmla="*/ 16934 h 342900"/>
                <a:gd name="connsiteX21" fmla="*/ 549242 w 938709"/>
                <a:gd name="connsiteY21" fmla="*/ 4234 h 342900"/>
                <a:gd name="connsiteX22" fmla="*/ 447642 w 938709"/>
                <a:gd name="connsiteY22" fmla="*/ 0 h 342900"/>
                <a:gd name="connsiteX23" fmla="*/ 278309 w 938709"/>
                <a:gd name="connsiteY23" fmla="*/ 4234 h 342900"/>
                <a:gd name="connsiteX24" fmla="*/ 219042 w 938709"/>
                <a:gd name="connsiteY24" fmla="*/ 12700 h 342900"/>
                <a:gd name="connsiteX25" fmla="*/ 193642 w 938709"/>
                <a:gd name="connsiteY25" fmla="*/ 21167 h 342900"/>
                <a:gd name="connsiteX26" fmla="*/ 168242 w 938709"/>
                <a:gd name="connsiteY26" fmla="*/ 33867 h 342900"/>
                <a:gd name="connsiteX27" fmla="*/ 155542 w 938709"/>
                <a:gd name="connsiteY27" fmla="*/ 42334 h 342900"/>
                <a:gd name="connsiteX28" fmla="*/ 142842 w 938709"/>
                <a:gd name="connsiteY28" fmla="*/ 55034 h 342900"/>
                <a:gd name="connsiteX29" fmla="*/ 117442 w 938709"/>
                <a:gd name="connsiteY29" fmla="*/ 63500 h 342900"/>
                <a:gd name="connsiteX30" fmla="*/ 104742 w 938709"/>
                <a:gd name="connsiteY30" fmla="*/ 67734 h 342900"/>
                <a:gd name="connsiteX31" fmla="*/ 79342 w 938709"/>
                <a:gd name="connsiteY31" fmla="*/ 80434 h 342900"/>
                <a:gd name="connsiteX32" fmla="*/ 70875 w 938709"/>
                <a:gd name="connsiteY32" fmla="*/ 93134 h 342900"/>
                <a:gd name="connsiteX33" fmla="*/ 45475 w 938709"/>
                <a:gd name="connsiteY33" fmla="*/ 105834 h 342900"/>
                <a:gd name="connsiteX34" fmla="*/ 7375 w 938709"/>
                <a:gd name="connsiteY34" fmla="*/ 139700 h 342900"/>
                <a:gd name="connsiteX35" fmla="*/ 7375 w 938709"/>
                <a:gd name="connsiteY35" fmla="*/ 232834 h 342900"/>
                <a:gd name="connsiteX36" fmla="*/ 11609 w 938709"/>
                <a:gd name="connsiteY36" fmla="*/ 245534 h 342900"/>
                <a:gd name="connsiteX37" fmla="*/ 24309 w 938709"/>
                <a:gd name="connsiteY37" fmla="*/ 254000 h 342900"/>
                <a:gd name="connsiteX38" fmla="*/ 28542 w 938709"/>
                <a:gd name="connsiteY38" fmla="*/ 270934 h 342900"/>
                <a:gd name="connsiteX39" fmla="*/ 58175 w 938709"/>
                <a:gd name="connsiteY39" fmla="*/ 309034 h 342900"/>
                <a:gd name="connsiteX40" fmla="*/ 83575 w 938709"/>
                <a:gd name="connsiteY40" fmla="*/ 325967 h 342900"/>
                <a:gd name="connsiteX41" fmla="*/ 125909 w 938709"/>
                <a:gd name="connsiteY41" fmla="*/ 334434 h 342900"/>
                <a:gd name="connsiteX42" fmla="*/ 147075 w 938709"/>
                <a:gd name="connsiteY42" fmla="*/ 338667 h 342900"/>
                <a:gd name="connsiteX43" fmla="*/ 312175 w 938709"/>
                <a:gd name="connsiteY43" fmla="*/ 330200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938709" h="342900">
                  <a:moveTo>
                    <a:pt x="312175" y="330200"/>
                  </a:moveTo>
                  <a:lnTo>
                    <a:pt x="578875" y="334434"/>
                  </a:lnTo>
                  <a:cubicBezTo>
                    <a:pt x="584691" y="334608"/>
                    <a:pt x="590104" y="337526"/>
                    <a:pt x="595809" y="338667"/>
                  </a:cubicBezTo>
                  <a:cubicBezTo>
                    <a:pt x="604226" y="340350"/>
                    <a:pt x="612742" y="341489"/>
                    <a:pt x="621209" y="342900"/>
                  </a:cubicBezTo>
                  <a:lnTo>
                    <a:pt x="858275" y="338667"/>
                  </a:lnTo>
                  <a:cubicBezTo>
                    <a:pt x="862735" y="338516"/>
                    <a:pt x="867820" y="337589"/>
                    <a:pt x="870975" y="334434"/>
                  </a:cubicBezTo>
                  <a:cubicBezTo>
                    <a:pt x="878170" y="327239"/>
                    <a:pt x="887909" y="309034"/>
                    <a:pt x="887909" y="309034"/>
                  </a:cubicBezTo>
                  <a:lnTo>
                    <a:pt x="900609" y="270934"/>
                  </a:lnTo>
                  <a:cubicBezTo>
                    <a:pt x="902020" y="266701"/>
                    <a:pt x="902367" y="261947"/>
                    <a:pt x="904842" y="258234"/>
                  </a:cubicBezTo>
                  <a:lnTo>
                    <a:pt x="913309" y="245534"/>
                  </a:lnTo>
                  <a:cubicBezTo>
                    <a:pt x="914720" y="238478"/>
                    <a:pt x="915649" y="231309"/>
                    <a:pt x="917542" y="224367"/>
                  </a:cubicBezTo>
                  <a:cubicBezTo>
                    <a:pt x="919890" y="215757"/>
                    <a:pt x="923187" y="207434"/>
                    <a:pt x="926009" y="198967"/>
                  </a:cubicBezTo>
                  <a:lnTo>
                    <a:pt x="930242" y="186267"/>
                  </a:lnTo>
                  <a:lnTo>
                    <a:pt x="934475" y="173567"/>
                  </a:lnTo>
                  <a:lnTo>
                    <a:pt x="938709" y="160867"/>
                  </a:lnTo>
                  <a:cubicBezTo>
                    <a:pt x="937298" y="139700"/>
                    <a:pt x="939389" y="118004"/>
                    <a:pt x="934475" y="97367"/>
                  </a:cubicBezTo>
                  <a:cubicBezTo>
                    <a:pt x="930582" y="81017"/>
                    <a:pt x="907324" y="60095"/>
                    <a:pt x="892142" y="55034"/>
                  </a:cubicBezTo>
                  <a:lnTo>
                    <a:pt x="866742" y="46567"/>
                  </a:lnTo>
                  <a:cubicBezTo>
                    <a:pt x="852257" y="41739"/>
                    <a:pt x="834239" y="35374"/>
                    <a:pt x="820175" y="33867"/>
                  </a:cubicBezTo>
                  <a:lnTo>
                    <a:pt x="701642" y="21167"/>
                  </a:lnTo>
                  <a:lnTo>
                    <a:pt x="655075" y="16934"/>
                  </a:lnTo>
                  <a:cubicBezTo>
                    <a:pt x="614021" y="6669"/>
                    <a:pt x="619595" y="7166"/>
                    <a:pt x="549242" y="4234"/>
                  </a:cubicBezTo>
                  <a:lnTo>
                    <a:pt x="447642" y="0"/>
                  </a:lnTo>
                  <a:cubicBezTo>
                    <a:pt x="391198" y="1411"/>
                    <a:pt x="334684" y="1102"/>
                    <a:pt x="278309" y="4234"/>
                  </a:cubicBezTo>
                  <a:cubicBezTo>
                    <a:pt x="258384" y="5341"/>
                    <a:pt x="219042" y="12700"/>
                    <a:pt x="219042" y="12700"/>
                  </a:cubicBezTo>
                  <a:cubicBezTo>
                    <a:pt x="210575" y="15522"/>
                    <a:pt x="201068" y="16216"/>
                    <a:pt x="193642" y="21167"/>
                  </a:cubicBezTo>
                  <a:cubicBezTo>
                    <a:pt x="177229" y="32109"/>
                    <a:pt x="185769" y="28025"/>
                    <a:pt x="168242" y="33867"/>
                  </a:cubicBezTo>
                  <a:cubicBezTo>
                    <a:pt x="164009" y="36689"/>
                    <a:pt x="159451" y="39077"/>
                    <a:pt x="155542" y="42334"/>
                  </a:cubicBezTo>
                  <a:cubicBezTo>
                    <a:pt x="150943" y="46167"/>
                    <a:pt x="148075" y="52127"/>
                    <a:pt x="142842" y="55034"/>
                  </a:cubicBezTo>
                  <a:cubicBezTo>
                    <a:pt x="135040" y="59368"/>
                    <a:pt x="125909" y="60678"/>
                    <a:pt x="117442" y="63500"/>
                  </a:cubicBezTo>
                  <a:cubicBezTo>
                    <a:pt x="113209" y="64911"/>
                    <a:pt x="108455" y="65259"/>
                    <a:pt x="104742" y="67734"/>
                  </a:cubicBezTo>
                  <a:cubicBezTo>
                    <a:pt x="88329" y="78675"/>
                    <a:pt x="96869" y="74591"/>
                    <a:pt x="79342" y="80434"/>
                  </a:cubicBezTo>
                  <a:cubicBezTo>
                    <a:pt x="76520" y="84667"/>
                    <a:pt x="74473" y="89536"/>
                    <a:pt x="70875" y="93134"/>
                  </a:cubicBezTo>
                  <a:cubicBezTo>
                    <a:pt x="62670" y="101339"/>
                    <a:pt x="55802" y="102391"/>
                    <a:pt x="45475" y="105834"/>
                  </a:cubicBezTo>
                  <a:cubicBezTo>
                    <a:pt x="16477" y="134832"/>
                    <a:pt x="30038" y="124593"/>
                    <a:pt x="7375" y="139700"/>
                  </a:cubicBezTo>
                  <a:cubicBezTo>
                    <a:pt x="-4923" y="176598"/>
                    <a:pt x="354" y="155605"/>
                    <a:pt x="7375" y="232834"/>
                  </a:cubicBezTo>
                  <a:cubicBezTo>
                    <a:pt x="7779" y="237278"/>
                    <a:pt x="8821" y="242050"/>
                    <a:pt x="11609" y="245534"/>
                  </a:cubicBezTo>
                  <a:cubicBezTo>
                    <a:pt x="14787" y="249507"/>
                    <a:pt x="20076" y="251178"/>
                    <a:pt x="24309" y="254000"/>
                  </a:cubicBezTo>
                  <a:cubicBezTo>
                    <a:pt x="25720" y="259645"/>
                    <a:pt x="25940" y="265730"/>
                    <a:pt x="28542" y="270934"/>
                  </a:cubicBezTo>
                  <a:cubicBezTo>
                    <a:pt x="34362" y="282574"/>
                    <a:pt x="46772" y="300165"/>
                    <a:pt x="58175" y="309034"/>
                  </a:cubicBezTo>
                  <a:cubicBezTo>
                    <a:pt x="66207" y="315281"/>
                    <a:pt x="73921" y="322749"/>
                    <a:pt x="83575" y="325967"/>
                  </a:cubicBezTo>
                  <a:cubicBezTo>
                    <a:pt x="107916" y="334080"/>
                    <a:pt x="86995" y="327948"/>
                    <a:pt x="125909" y="334434"/>
                  </a:cubicBezTo>
                  <a:cubicBezTo>
                    <a:pt x="133006" y="335617"/>
                    <a:pt x="139881" y="338534"/>
                    <a:pt x="147075" y="338667"/>
                  </a:cubicBezTo>
                  <a:cubicBezTo>
                    <a:pt x="216208" y="339947"/>
                    <a:pt x="240208" y="330906"/>
                    <a:pt x="312175" y="330200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F179E074-A3A6-4772-97B2-7410274C8FEF}"/>
                </a:ext>
              </a:extLst>
            </p:cNvPr>
            <p:cNvSpPr/>
            <p:nvPr/>
          </p:nvSpPr>
          <p:spPr>
            <a:xfrm>
              <a:off x="3276377" y="2752692"/>
              <a:ext cx="876523" cy="744089"/>
            </a:xfrm>
            <a:custGeom>
              <a:avLst/>
              <a:gdLst>
                <a:gd name="connsiteX0" fmla="*/ 55256 w 876523"/>
                <a:gd name="connsiteY0" fmla="*/ 625508 h 744089"/>
                <a:gd name="connsiteX1" fmla="*/ 51023 w 876523"/>
                <a:gd name="connsiteY1" fmla="*/ 646675 h 744089"/>
                <a:gd name="connsiteX2" fmla="*/ 63723 w 876523"/>
                <a:gd name="connsiteY2" fmla="*/ 650908 h 744089"/>
                <a:gd name="connsiteX3" fmla="*/ 84890 w 876523"/>
                <a:gd name="connsiteY3" fmla="*/ 667841 h 744089"/>
                <a:gd name="connsiteX4" fmla="*/ 122990 w 876523"/>
                <a:gd name="connsiteY4" fmla="*/ 689008 h 744089"/>
                <a:gd name="connsiteX5" fmla="*/ 135690 w 876523"/>
                <a:gd name="connsiteY5" fmla="*/ 697475 h 744089"/>
                <a:gd name="connsiteX6" fmla="*/ 186490 w 876523"/>
                <a:gd name="connsiteY6" fmla="*/ 710175 h 744089"/>
                <a:gd name="connsiteX7" fmla="*/ 245756 w 876523"/>
                <a:gd name="connsiteY7" fmla="*/ 718641 h 744089"/>
                <a:gd name="connsiteX8" fmla="*/ 283856 w 876523"/>
                <a:gd name="connsiteY8" fmla="*/ 727108 h 744089"/>
                <a:gd name="connsiteX9" fmla="*/ 300790 w 876523"/>
                <a:gd name="connsiteY9" fmla="*/ 731341 h 744089"/>
                <a:gd name="connsiteX10" fmla="*/ 321956 w 876523"/>
                <a:gd name="connsiteY10" fmla="*/ 735575 h 744089"/>
                <a:gd name="connsiteX11" fmla="*/ 338890 w 876523"/>
                <a:gd name="connsiteY11" fmla="*/ 739808 h 744089"/>
                <a:gd name="connsiteX12" fmla="*/ 364290 w 876523"/>
                <a:gd name="connsiteY12" fmla="*/ 744041 h 744089"/>
                <a:gd name="connsiteX13" fmla="*/ 626756 w 876523"/>
                <a:gd name="connsiteY13" fmla="*/ 735575 h 744089"/>
                <a:gd name="connsiteX14" fmla="*/ 652156 w 876523"/>
                <a:gd name="connsiteY14" fmla="*/ 722875 h 744089"/>
                <a:gd name="connsiteX15" fmla="*/ 694490 w 876523"/>
                <a:gd name="connsiteY15" fmla="*/ 710175 h 744089"/>
                <a:gd name="connsiteX16" fmla="*/ 719890 w 876523"/>
                <a:gd name="connsiteY16" fmla="*/ 697475 h 744089"/>
                <a:gd name="connsiteX17" fmla="*/ 732590 w 876523"/>
                <a:gd name="connsiteY17" fmla="*/ 693241 h 744089"/>
                <a:gd name="connsiteX18" fmla="*/ 770690 w 876523"/>
                <a:gd name="connsiteY18" fmla="*/ 667841 h 744089"/>
                <a:gd name="connsiteX19" fmla="*/ 783390 w 876523"/>
                <a:gd name="connsiteY19" fmla="*/ 659375 h 744089"/>
                <a:gd name="connsiteX20" fmla="*/ 796090 w 876523"/>
                <a:gd name="connsiteY20" fmla="*/ 646675 h 744089"/>
                <a:gd name="connsiteX21" fmla="*/ 821490 w 876523"/>
                <a:gd name="connsiteY21" fmla="*/ 629741 h 744089"/>
                <a:gd name="connsiteX22" fmla="*/ 834190 w 876523"/>
                <a:gd name="connsiteY22" fmla="*/ 621275 h 744089"/>
                <a:gd name="connsiteX23" fmla="*/ 851123 w 876523"/>
                <a:gd name="connsiteY23" fmla="*/ 591641 h 744089"/>
                <a:gd name="connsiteX24" fmla="*/ 859590 w 876523"/>
                <a:gd name="connsiteY24" fmla="*/ 578941 h 744089"/>
                <a:gd name="connsiteX25" fmla="*/ 868056 w 876523"/>
                <a:gd name="connsiteY25" fmla="*/ 540841 h 744089"/>
                <a:gd name="connsiteX26" fmla="*/ 876523 w 876523"/>
                <a:gd name="connsiteY26" fmla="*/ 494275 h 744089"/>
                <a:gd name="connsiteX27" fmla="*/ 872290 w 876523"/>
                <a:gd name="connsiteY27" fmla="*/ 299541 h 744089"/>
                <a:gd name="connsiteX28" fmla="*/ 863823 w 876523"/>
                <a:gd name="connsiteY28" fmla="*/ 252975 h 744089"/>
                <a:gd name="connsiteX29" fmla="*/ 859590 w 876523"/>
                <a:gd name="connsiteY29" fmla="*/ 231808 h 744089"/>
                <a:gd name="connsiteX30" fmla="*/ 851123 w 876523"/>
                <a:gd name="connsiteY30" fmla="*/ 189475 h 744089"/>
                <a:gd name="connsiteX31" fmla="*/ 842656 w 876523"/>
                <a:gd name="connsiteY31" fmla="*/ 155608 h 744089"/>
                <a:gd name="connsiteX32" fmla="*/ 838423 w 876523"/>
                <a:gd name="connsiteY32" fmla="*/ 142908 h 744089"/>
                <a:gd name="connsiteX33" fmla="*/ 821490 w 876523"/>
                <a:gd name="connsiteY33" fmla="*/ 117508 h 744089"/>
                <a:gd name="connsiteX34" fmla="*/ 813023 w 876523"/>
                <a:gd name="connsiteY34" fmla="*/ 104808 h 744089"/>
                <a:gd name="connsiteX35" fmla="*/ 800323 w 876523"/>
                <a:gd name="connsiteY35" fmla="*/ 96341 h 744089"/>
                <a:gd name="connsiteX36" fmla="*/ 779156 w 876523"/>
                <a:gd name="connsiteY36" fmla="*/ 79408 h 744089"/>
                <a:gd name="connsiteX37" fmla="*/ 770690 w 876523"/>
                <a:gd name="connsiteY37" fmla="*/ 66708 h 744089"/>
                <a:gd name="connsiteX38" fmla="*/ 741056 w 876523"/>
                <a:gd name="connsiteY38" fmla="*/ 58241 h 744089"/>
                <a:gd name="connsiteX39" fmla="*/ 715656 w 876523"/>
                <a:gd name="connsiteY39" fmla="*/ 49775 h 744089"/>
                <a:gd name="connsiteX40" fmla="*/ 686023 w 876523"/>
                <a:gd name="connsiteY40" fmla="*/ 41308 h 744089"/>
                <a:gd name="connsiteX41" fmla="*/ 669090 w 876523"/>
                <a:gd name="connsiteY41" fmla="*/ 37075 h 744089"/>
                <a:gd name="connsiteX42" fmla="*/ 656390 w 876523"/>
                <a:gd name="connsiteY42" fmla="*/ 32841 h 744089"/>
                <a:gd name="connsiteX43" fmla="*/ 618290 w 876523"/>
                <a:gd name="connsiteY43" fmla="*/ 28608 h 744089"/>
                <a:gd name="connsiteX44" fmla="*/ 605590 w 876523"/>
                <a:gd name="connsiteY44" fmla="*/ 24375 h 744089"/>
                <a:gd name="connsiteX45" fmla="*/ 542090 w 876523"/>
                <a:gd name="connsiteY45" fmla="*/ 15908 h 744089"/>
                <a:gd name="connsiteX46" fmla="*/ 249990 w 876523"/>
                <a:gd name="connsiteY46" fmla="*/ 11675 h 744089"/>
                <a:gd name="connsiteX47" fmla="*/ 216123 w 876523"/>
                <a:gd name="connsiteY47" fmla="*/ 20141 h 744089"/>
                <a:gd name="connsiteX48" fmla="*/ 203423 w 876523"/>
                <a:gd name="connsiteY48" fmla="*/ 24375 h 744089"/>
                <a:gd name="connsiteX49" fmla="*/ 190723 w 876523"/>
                <a:gd name="connsiteY49" fmla="*/ 32841 h 744089"/>
                <a:gd name="connsiteX50" fmla="*/ 165323 w 876523"/>
                <a:gd name="connsiteY50" fmla="*/ 41308 h 744089"/>
                <a:gd name="connsiteX51" fmla="*/ 152623 w 876523"/>
                <a:gd name="connsiteY51" fmla="*/ 49775 h 744089"/>
                <a:gd name="connsiteX52" fmla="*/ 139923 w 876523"/>
                <a:gd name="connsiteY52" fmla="*/ 54008 h 744089"/>
                <a:gd name="connsiteX53" fmla="*/ 131456 w 876523"/>
                <a:gd name="connsiteY53" fmla="*/ 66708 h 744089"/>
                <a:gd name="connsiteX54" fmla="*/ 106056 w 876523"/>
                <a:gd name="connsiteY54" fmla="*/ 79408 h 744089"/>
                <a:gd name="connsiteX55" fmla="*/ 97590 w 876523"/>
                <a:gd name="connsiteY55" fmla="*/ 92108 h 744089"/>
                <a:gd name="connsiteX56" fmla="*/ 72190 w 876523"/>
                <a:gd name="connsiteY56" fmla="*/ 104808 h 744089"/>
                <a:gd name="connsiteX57" fmla="*/ 59490 w 876523"/>
                <a:gd name="connsiteY57" fmla="*/ 113275 h 744089"/>
                <a:gd name="connsiteX58" fmla="*/ 42556 w 876523"/>
                <a:gd name="connsiteY58" fmla="*/ 138675 h 744089"/>
                <a:gd name="connsiteX59" fmla="*/ 34090 w 876523"/>
                <a:gd name="connsiteY59" fmla="*/ 151375 h 744089"/>
                <a:gd name="connsiteX60" fmla="*/ 25623 w 876523"/>
                <a:gd name="connsiteY60" fmla="*/ 168308 h 744089"/>
                <a:gd name="connsiteX61" fmla="*/ 4456 w 876523"/>
                <a:gd name="connsiteY61" fmla="*/ 206408 h 744089"/>
                <a:gd name="connsiteX62" fmla="*/ 4456 w 876523"/>
                <a:gd name="connsiteY62" fmla="*/ 333408 h 744089"/>
                <a:gd name="connsiteX63" fmla="*/ 12923 w 876523"/>
                <a:gd name="connsiteY63" fmla="*/ 358808 h 744089"/>
                <a:gd name="connsiteX64" fmla="*/ 25623 w 876523"/>
                <a:gd name="connsiteY64" fmla="*/ 409608 h 744089"/>
                <a:gd name="connsiteX65" fmla="*/ 34090 w 876523"/>
                <a:gd name="connsiteY65" fmla="*/ 422308 h 744089"/>
                <a:gd name="connsiteX66" fmla="*/ 42556 w 876523"/>
                <a:gd name="connsiteY66" fmla="*/ 451941 h 744089"/>
                <a:gd name="connsiteX67" fmla="*/ 51023 w 876523"/>
                <a:gd name="connsiteY67" fmla="*/ 477341 h 744089"/>
                <a:gd name="connsiteX68" fmla="*/ 59490 w 876523"/>
                <a:gd name="connsiteY68" fmla="*/ 490041 h 744089"/>
                <a:gd name="connsiteX69" fmla="*/ 76423 w 876523"/>
                <a:gd name="connsiteY69" fmla="*/ 528141 h 744089"/>
                <a:gd name="connsiteX70" fmla="*/ 84890 w 876523"/>
                <a:gd name="connsiteY70" fmla="*/ 553541 h 744089"/>
                <a:gd name="connsiteX71" fmla="*/ 80656 w 876523"/>
                <a:gd name="connsiteY71" fmla="*/ 570475 h 744089"/>
                <a:gd name="connsiteX72" fmla="*/ 76423 w 876523"/>
                <a:gd name="connsiteY72" fmla="*/ 583175 h 744089"/>
                <a:gd name="connsiteX73" fmla="*/ 55256 w 876523"/>
                <a:gd name="connsiteY73" fmla="*/ 625508 h 744089"/>
                <a:gd name="connsiteX0" fmla="*/ 55256 w 876523"/>
                <a:gd name="connsiteY0" fmla="*/ 625508 h 744089"/>
                <a:gd name="connsiteX1" fmla="*/ 51023 w 876523"/>
                <a:gd name="connsiteY1" fmla="*/ 646675 h 744089"/>
                <a:gd name="connsiteX2" fmla="*/ 63723 w 876523"/>
                <a:gd name="connsiteY2" fmla="*/ 650908 h 744089"/>
                <a:gd name="connsiteX3" fmla="*/ 106057 w 876523"/>
                <a:gd name="connsiteY3" fmla="*/ 663607 h 744089"/>
                <a:gd name="connsiteX4" fmla="*/ 122990 w 876523"/>
                <a:gd name="connsiteY4" fmla="*/ 689008 h 744089"/>
                <a:gd name="connsiteX5" fmla="*/ 135690 w 876523"/>
                <a:gd name="connsiteY5" fmla="*/ 697475 h 744089"/>
                <a:gd name="connsiteX6" fmla="*/ 186490 w 876523"/>
                <a:gd name="connsiteY6" fmla="*/ 710175 h 744089"/>
                <a:gd name="connsiteX7" fmla="*/ 245756 w 876523"/>
                <a:gd name="connsiteY7" fmla="*/ 718641 h 744089"/>
                <a:gd name="connsiteX8" fmla="*/ 283856 w 876523"/>
                <a:gd name="connsiteY8" fmla="*/ 727108 h 744089"/>
                <a:gd name="connsiteX9" fmla="*/ 300790 w 876523"/>
                <a:gd name="connsiteY9" fmla="*/ 731341 h 744089"/>
                <a:gd name="connsiteX10" fmla="*/ 321956 w 876523"/>
                <a:gd name="connsiteY10" fmla="*/ 735575 h 744089"/>
                <a:gd name="connsiteX11" fmla="*/ 338890 w 876523"/>
                <a:gd name="connsiteY11" fmla="*/ 739808 h 744089"/>
                <a:gd name="connsiteX12" fmla="*/ 364290 w 876523"/>
                <a:gd name="connsiteY12" fmla="*/ 744041 h 744089"/>
                <a:gd name="connsiteX13" fmla="*/ 626756 w 876523"/>
                <a:gd name="connsiteY13" fmla="*/ 735575 h 744089"/>
                <a:gd name="connsiteX14" fmla="*/ 652156 w 876523"/>
                <a:gd name="connsiteY14" fmla="*/ 722875 h 744089"/>
                <a:gd name="connsiteX15" fmla="*/ 694490 w 876523"/>
                <a:gd name="connsiteY15" fmla="*/ 710175 h 744089"/>
                <a:gd name="connsiteX16" fmla="*/ 719890 w 876523"/>
                <a:gd name="connsiteY16" fmla="*/ 697475 h 744089"/>
                <a:gd name="connsiteX17" fmla="*/ 732590 w 876523"/>
                <a:gd name="connsiteY17" fmla="*/ 693241 h 744089"/>
                <a:gd name="connsiteX18" fmla="*/ 770690 w 876523"/>
                <a:gd name="connsiteY18" fmla="*/ 667841 h 744089"/>
                <a:gd name="connsiteX19" fmla="*/ 783390 w 876523"/>
                <a:gd name="connsiteY19" fmla="*/ 659375 h 744089"/>
                <a:gd name="connsiteX20" fmla="*/ 796090 w 876523"/>
                <a:gd name="connsiteY20" fmla="*/ 646675 h 744089"/>
                <a:gd name="connsiteX21" fmla="*/ 821490 w 876523"/>
                <a:gd name="connsiteY21" fmla="*/ 629741 h 744089"/>
                <a:gd name="connsiteX22" fmla="*/ 834190 w 876523"/>
                <a:gd name="connsiteY22" fmla="*/ 621275 h 744089"/>
                <a:gd name="connsiteX23" fmla="*/ 851123 w 876523"/>
                <a:gd name="connsiteY23" fmla="*/ 591641 h 744089"/>
                <a:gd name="connsiteX24" fmla="*/ 859590 w 876523"/>
                <a:gd name="connsiteY24" fmla="*/ 578941 h 744089"/>
                <a:gd name="connsiteX25" fmla="*/ 868056 w 876523"/>
                <a:gd name="connsiteY25" fmla="*/ 540841 h 744089"/>
                <a:gd name="connsiteX26" fmla="*/ 876523 w 876523"/>
                <a:gd name="connsiteY26" fmla="*/ 494275 h 744089"/>
                <a:gd name="connsiteX27" fmla="*/ 872290 w 876523"/>
                <a:gd name="connsiteY27" fmla="*/ 299541 h 744089"/>
                <a:gd name="connsiteX28" fmla="*/ 863823 w 876523"/>
                <a:gd name="connsiteY28" fmla="*/ 252975 h 744089"/>
                <a:gd name="connsiteX29" fmla="*/ 859590 w 876523"/>
                <a:gd name="connsiteY29" fmla="*/ 231808 h 744089"/>
                <a:gd name="connsiteX30" fmla="*/ 851123 w 876523"/>
                <a:gd name="connsiteY30" fmla="*/ 189475 h 744089"/>
                <a:gd name="connsiteX31" fmla="*/ 842656 w 876523"/>
                <a:gd name="connsiteY31" fmla="*/ 155608 h 744089"/>
                <a:gd name="connsiteX32" fmla="*/ 838423 w 876523"/>
                <a:gd name="connsiteY32" fmla="*/ 142908 h 744089"/>
                <a:gd name="connsiteX33" fmla="*/ 821490 w 876523"/>
                <a:gd name="connsiteY33" fmla="*/ 117508 h 744089"/>
                <a:gd name="connsiteX34" fmla="*/ 813023 w 876523"/>
                <a:gd name="connsiteY34" fmla="*/ 104808 h 744089"/>
                <a:gd name="connsiteX35" fmla="*/ 800323 w 876523"/>
                <a:gd name="connsiteY35" fmla="*/ 96341 h 744089"/>
                <a:gd name="connsiteX36" fmla="*/ 779156 w 876523"/>
                <a:gd name="connsiteY36" fmla="*/ 79408 h 744089"/>
                <a:gd name="connsiteX37" fmla="*/ 770690 w 876523"/>
                <a:gd name="connsiteY37" fmla="*/ 66708 h 744089"/>
                <a:gd name="connsiteX38" fmla="*/ 741056 w 876523"/>
                <a:gd name="connsiteY38" fmla="*/ 58241 h 744089"/>
                <a:gd name="connsiteX39" fmla="*/ 715656 w 876523"/>
                <a:gd name="connsiteY39" fmla="*/ 49775 h 744089"/>
                <a:gd name="connsiteX40" fmla="*/ 686023 w 876523"/>
                <a:gd name="connsiteY40" fmla="*/ 41308 h 744089"/>
                <a:gd name="connsiteX41" fmla="*/ 669090 w 876523"/>
                <a:gd name="connsiteY41" fmla="*/ 37075 h 744089"/>
                <a:gd name="connsiteX42" fmla="*/ 656390 w 876523"/>
                <a:gd name="connsiteY42" fmla="*/ 32841 h 744089"/>
                <a:gd name="connsiteX43" fmla="*/ 618290 w 876523"/>
                <a:gd name="connsiteY43" fmla="*/ 28608 h 744089"/>
                <a:gd name="connsiteX44" fmla="*/ 605590 w 876523"/>
                <a:gd name="connsiteY44" fmla="*/ 24375 h 744089"/>
                <a:gd name="connsiteX45" fmla="*/ 542090 w 876523"/>
                <a:gd name="connsiteY45" fmla="*/ 15908 h 744089"/>
                <a:gd name="connsiteX46" fmla="*/ 249990 w 876523"/>
                <a:gd name="connsiteY46" fmla="*/ 11675 h 744089"/>
                <a:gd name="connsiteX47" fmla="*/ 216123 w 876523"/>
                <a:gd name="connsiteY47" fmla="*/ 20141 h 744089"/>
                <a:gd name="connsiteX48" fmla="*/ 203423 w 876523"/>
                <a:gd name="connsiteY48" fmla="*/ 24375 h 744089"/>
                <a:gd name="connsiteX49" fmla="*/ 190723 w 876523"/>
                <a:gd name="connsiteY49" fmla="*/ 32841 h 744089"/>
                <a:gd name="connsiteX50" fmla="*/ 165323 w 876523"/>
                <a:gd name="connsiteY50" fmla="*/ 41308 h 744089"/>
                <a:gd name="connsiteX51" fmla="*/ 152623 w 876523"/>
                <a:gd name="connsiteY51" fmla="*/ 49775 h 744089"/>
                <a:gd name="connsiteX52" fmla="*/ 139923 w 876523"/>
                <a:gd name="connsiteY52" fmla="*/ 54008 h 744089"/>
                <a:gd name="connsiteX53" fmla="*/ 131456 w 876523"/>
                <a:gd name="connsiteY53" fmla="*/ 66708 h 744089"/>
                <a:gd name="connsiteX54" fmla="*/ 106056 w 876523"/>
                <a:gd name="connsiteY54" fmla="*/ 79408 h 744089"/>
                <a:gd name="connsiteX55" fmla="*/ 97590 w 876523"/>
                <a:gd name="connsiteY55" fmla="*/ 92108 h 744089"/>
                <a:gd name="connsiteX56" fmla="*/ 72190 w 876523"/>
                <a:gd name="connsiteY56" fmla="*/ 104808 h 744089"/>
                <a:gd name="connsiteX57" fmla="*/ 59490 w 876523"/>
                <a:gd name="connsiteY57" fmla="*/ 113275 h 744089"/>
                <a:gd name="connsiteX58" fmla="*/ 42556 w 876523"/>
                <a:gd name="connsiteY58" fmla="*/ 138675 h 744089"/>
                <a:gd name="connsiteX59" fmla="*/ 34090 w 876523"/>
                <a:gd name="connsiteY59" fmla="*/ 151375 h 744089"/>
                <a:gd name="connsiteX60" fmla="*/ 25623 w 876523"/>
                <a:gd name="connsiteY60" fmla="*/ 168308 h 744089"/>
                <a:gd name="connsiteX61" fmla="*/ 4456 w 876523"/>
                <a:gd name="connsiteY61" fmla="*/ 206408 h 744089"/>
                <a:gd name="connsiteX62" fmla="*/ 4456 w 876523"/>
                <a:gd name="connsiteY62" fmla="*/ 333408 h 744089"/>
                <a:gd name="connsiteX63" fmla="*/ 12923 w 876523"/>
                <a:gd name="connsiteY63" fmla="*/ 358808 h 744089"/>
                <a:gd name="connsiteX64" fmla="*/ 25623 w 876523"/>
                <a:gd name="connsiteY64" fmla="*/ 409608 h 744089"/>
                <a:gd name="connsiteX65" fmla="*/ 34090 w 876523"/>
                <a:gd name="connsiteY65" fmla="*/ 422308 h 744089"/>
                <a:gd name="connsiteX66" fmla="*/ 42556 w 876523"/>
                <a:gd name="connsiteY66" fmla="*/ 451941 h 744089"/>
                <a:gd name="connsiteX67" fmla="*/ 51023 w 876523"/>
                <a:gd name="connsiteY67" fmla="*/ 477341 h 744089"/>
                <a:gd name="connsiteX68" fmla="*/ 59490 w 876523"/>
                <a:gd name="connsiteY68" fmla="*/ 490041 h 744089"/>
                <a:gd name="connsiteX69" fmla="*/ 76423 w 876523"/>
                <a:gd name="connsiteY69" fmla="*/ 528141 h 744089"/>
                <a:gd name="connsiteX70" fmla="*/ 84890 w 876523"/>
                <a:gd name="connsiteY70" fmla="*/ 553541 h 744089"/>
                <a:gd name="connsiteX71" fmla="*/ 80656 w 876523"/>
                <a:gd name="connsiteY71" fmla="*/ 570475 h 744089"/>
                <a:gd name="connsiteX72" fmla="*/ 76423 w 876523"/>
                <a:gd name="connsiteY72" fmla="*/ 583175 h 744089"/>
                <a:gd name="connsiteX73" fmla="*/ 55256 w 876523"/>
                <a:gd name="connsiteY73" fmla="*/ 625508 h 744089"/>
                <a:gd name="connsiteX0" fmla="*/ 80656 w 876523"/>
                <a:gd name="connsiteY0" fmla="*/ 617041 h 744089"/>
                <a:gd name="connsiteX1" fmla="*/ 51023 w 876523"/>
                <a:gd name="connsiteY1" fmla="*/ 646675 h 744089"/>
                <a:gd name="connsiteX2" fmla="*/ 63723 w 876523"/>
                <a:gd name="connsiteY2" fmla="*/ 650908 h 744089"/>
                <a:gd name="connsiteX3" fmla="*/ 106057 w 876523"/>
                <a:gd name="connsiteY3" fmla="*/ 663607 h 744089"/>
                <a:gd name="connsiteX4" fmla="*/ 122990 w 876523"/>
                <a:gd name="connsiteY4" fmla="*/ 689008 h 744089"/>
                <a:gd name="connsiteX5" fmla="*/ 135690 w 876523"/>
                <a:gd name="connsiteY5" fmla="*/ 697475 h 744089"/>
                <a:gd name="connsiteX6" fmla="*/ 186490 w 876523"/>
                <a:gd name="connsiteY6" fmla="*/ 710175 h 744089"/>
                <a:gd name="connsiteX7" fmla="*/ 245756 w 876523"/>
                <a:gd name="connsiteY7" fmla="*/ 718641 h 744089"/>
                <a:gd name="connsiteX8" fmla="*/ 283856 w 876523"/>
                <a:gd name="connsiteY8" fmla="*/ 727108 h 744089"/>
                <a:gd name="connsiteX9" fmla="*/ 300790 w 876523"/>
                <a:gd name="connsiteY9" fmla="*/ 731341 h 744089"/>
                <a:gd name="connsiteX10" fmla="*/ 321956 w 876523"/>
                <a:gd name="connsiteY10" fmla="*/ 735575 h 744089"/>
                <a:gd name="connsiteX11" fmla="*/ 338890 w 876523"/>
                <a:gd name="connsiteY11" fmla="*/ 739808 h 744089"/>
                <a:gd name="connsiteX12" fmla="*/ 364290 w 876523"/>
                <a:gd name="connsiteY12" fmla="*/ 744041 h 744089"/>
                <a:gd name="connsiteX13" fmla="*/ 626756 w 876523"/>
                <a:gd name="connsiteY13" fmla="*/ 735575 h 744089"/>
                <a:gd name="connsiteX14" fmla="*/ 652156 w 876523"/>
                <a:gd name="connsiteY14" fmla="*/ 722875 h 744089"/>
                <a:gd name="connsiteX15" fmla="*/ 694490 w 876523"/>
                <a:gd name="connsiteY15" fmla="*/ 710175 h 744089"/>
                <a:gd name="connsiteX16" fmla="*/ 719890 w 876523"/>
                <a:gd name="connsiteY16" fmla="*/ 697475 h 744089"/>
                <a:gd name="connsiteX17" fmla="*/ 732590 w 876523"/>
                <a:gd name="connsiteY17" fmla="*/ 693241 h 744089"/>
                <a:gd name="connsiteX18" fmla="*/ 770690 w 876523"/>
                <a:gd name="connsiteY18" fmla="*/ 667841 h 744089"/>
                <a:gd name="connsiteX19" fmla="*/ 783390 w 876523"/>
                <a:gd name="connsiteY19" fmla="*/ 659375 h 744089"/>
                <a:gd name="connsiteX20" fmla="*/ 796090 w 876523"/>
                <a:gd name="connsiteY20" fmla="*/ 646675 h 744089"/>
                <a:gd name="connsiteX21" fmla="*/ 821490 w 876523"/>
                <a:gd name="connsiteY21" fmla="*/ 629741 h 744089"/>
                <a:gd name="connsiteX22" fmla="*/ 834190 w 876523"/>
                <a:gd name="connsiteY22" fmla="*/ 621275 h 744089"/>
                <a:gd name="connsiteX23" fmla="*/ 851123 w 876523"/>
                <a:gd name="connsiteY23" fmla="*/ 591641 h 744089"/>
                <a:gd name="connsiteX24" fmla="*/ 859590 w 876523"/>
                <a:gd name="connsiteY24" fmla="*/ 578941 h 744089"/>
                <a:gd name="connsiteX25" fmla="*/ 868056 w 876523"/>
                <a:gd name="connsiteY25" fmla="*/ 540841 h 744089"/>
                <a:gd name="connsiteX26" fmla="*/ 876523 w 876523"/>
                <a:gd name="connsiteY26" fmla="*/ 494275 h 744089"/>
                <a:gd name="connsiteX27" fmla="*/ 872290 w 876523"/>
                <a:gd name="connsiteY27" fmla="*/ 299541 h 744089"/>
                <a:gd name="connsiteX28" fmla="*/ 863823 w 876523"/>
                <a:gd name="connsiteY28" fmla="*/ 252975 h 744089"/>
                <a:gd name="connsiteX29" fmla="*/ 859590 w 876523"/>
                <a:gd name="connsiteY29" fmla="*/ 231808 h 744089"/>
                <a:gd name="connsiteX30" fmla="*/ 851123 w 876523"/>
                <a:gd name="connsiteY30" fmla="*/ 189475 h 744089"/>
                <a:gd name="connsiteX31" fmla="*/ 842656 w 876523"/>
                <a:gd name="connsiteY31" fmla="*/ 155608 h 744089"/>
                <a:gd name="connsiteX32" fmla="*/ 838423 w 876523"/>
                <a:gd name="connsiteY32" fmla="*/ 142908 h 744089"/>
                <a:gd name="connsiteX33" fmla="*/ 821490 w 876523"/>
                <a:gd name="connsiteY33" fmla="*/ 117508 h 744089"/>
                <a:gd name="connsiteX34" fmla="*/ 813023 w 876523"/>
                <a:gd name="connsiteY34" fmla="*/ 104808 h 744089"/>
                <a:gd name="connsiteX35" fmla="*/ 800323 w 876523"/>
                <a:gd name="connsiteY35" fmla="*/ 96341 h 744089"/>
                <a:gd name="connsiteX36" fmla="*/ 779156 w 876523"/>
                <a:gd name="connsiteY36" fmla="*/ 79408 h 744089"/>
                <a:gd name="connsiteX37" fmla="*/ 770690 w 876523"/>
                <a:gd name="connsiteY37" fmla="*/ 66708 h 744089"/>
                <a:gd name="connsiteX38" fmla="*/ 741056 w 876523"/>
                <a:gd name="connsiteY38" fmla="*/ 58241 h 744089"/>
                <a:gd name="connsiteX39" fmla="*/ 715656 w 876523"/>
                <a:gd name="connsiteY39" fmla="*/ 49775 h 744089"/>
                <a:gd name="connsiteX40" fmla="*/ 686023 w 876523"/>
                <a:gd name="connsiteY40" fmla="*/ 41308 h 744089"/>
                <a:gd name="connsiteX41" fmla="*/ 669090 w 876523"/>
                <a:gd name="connsiteY41" fmla="*/ 37075 h 744089"/>
                <a:gd name="connsiteX42" fmla="*/ 656390 w 876523"/>
                <a:gd name="connsiteY42" fmla="*/ 32841 h 744089"/>
                <a:gd name="connsiteX43" fmla="*/ 618290 w 876523"/>
                <a:gd name="connsiteY43" fmla="*/ 28608 h 744089"/>
                <a:gd name="connsiteX44" fmla="*/ 605590 w 876523"/>
                <a:gd name="connsiteY44" fmla="*/ 24375 h 744089"/>
                <a:gd name="connsiteX45" fmla="*/ 542090 w 876523"/>
                <a:gd name="connsiteY45" fmla="*/ 15908 h 744089"/>
                <a:gd name="connsiteX46" fmla="*/ 249990 w 876523"/>
                <a:gd name="connsiteY46" fmla="*/ 11675 h 744089"/>
                <a:gd name="connsiteX47" fmla="*/ 216123 w 876523"/>
                <a:gd name="connsiteY47" fmla="*/ 20141 h 744089"/>
                <a:gd name="connsiteX48" fmla="*/ 203423 w 876523"/>
                <a:gd name="connsiteY48" fmla="*/ 24375 h 744089"/>
                <a:gd name="connsiteX49" fmla="*/ 190723 w 876523"/>
                <a:gd name="connsiteY49" fmla="*/ 32841 h 744089"/>
                <a:gd name="connsiteX50" fmla="*/ 165323 w 876523"/>
                <a:gd name="connsiteY50" fmla="*/ 41308 h 744089"/>
                <a:gd name="connsiteX51" fmla="*/ 152623 w 876523"/>
                <a:gd name="connsiteY51" fmla="*/ 49775 h 744089"/>
                <a:gd name="connsiteX52" fmla="*/ 139923 w 876523"/>
                <a:gd name="connsiteY52" fmla="*/ 54008 h 744089"/>
                <a:gd name="connsiteX53" fmla="*/ 131456 w 876523"/>
                <a:gd name="connsiteY53" fmla="*/ 66708 h 744089"/>
                <a:gd name="connsiteX54" fmla="*/ 106056 w 876523"/>
                <a:gd name="connsiteY54" fmla="*/ 79408 h 744089"/>
                <a:gd name="connsiteX55" fmla="*/ 97590 w 876523"/>
                <a:gd name="connsiteY55" fmla="*/ 92108 h 744089"/>
                <a:gd name="connsiteX56" fmla="*/ 72190 w 876523"/>
                <a:gd name="connsiteY56" fmla="*/ 104808 h 744089"/>
                <a:gd name="connsiteX57" fmla="*/ 59490 w 876523"/>
                <a:gd name="connsiteY57" fmla="*/ 113275 h 744089"/>
                <a:gd name="connsiteX58" fmla="*/ 42556 w 876523"/>
                <a:gd name="connsiteY58" fmla="*/ 138675 h 744089"/>
                <a:gd name="connsiteX59" fmla="*/ 34090 w 876523"/>
                <a:gd name="connsiteY59" fmla="*/ 151375 h 744089"/>
                <a:gd name="connsiteX60" fmla="*/ 25623 w 876523"/>
                <a:gd name="connsiteY60" fmla="*/ 168308 h 744089"/>
                <a:gd name="connsiteX61" fmla="*/ 4456 w 876523"/>
                <a:gd name="connsiteY61" fmla="*/ 206408 h 744089"/>
                <a:gd name="connsiteX62" fmla="*/ 4456 w 876523"/>
                <a:gd name="connsiteY62" fmla="*/ 333408 h 744089"/>
                <a:gd name="connsiteX63" fmla="*/ 12923 w 876523"/>
                <a:gd name="connsiteY63" fmla="*/ 358808 h 744089"/>
                <a:gd name="connsiteX64" fmla="*/ 25623 w 876523"/>
                <a:gd name="connsiteY64" fmla="*/ 409608 h 744089"/>
                <a:gd name="connsiteX65" fmla="*/ 34090 w 876523"/>
                <a:gd name="connsiteY65" fmla="*/ 422308 h 744089"/>
                <a:gd name="connsiteX66" fmla="*/ 42556 w 876523"/>
                <a:gd name="connsiteY66" fmla="*/ 451941 h 744089"/>
                <a:gd name="connsiteX67" fmla="*/ 51023 w 876523"/>
                <a:gd name="connsiteY67" fmla="*/ 477341 h 744089"/>
                <a:gd name="connsiteX68" fmla="*/ 59490 w 876523"/>
                <a:gd name="connsiteY68" fmla="*/ 490041 h 744089"/>
                <a:gd name="connsiteX69" fmla="*/ 76423 w 876523"/>
                <a:gd name="connsiteY69" fmla="*/ 528141 h 744089"/>
                <a:gd name="connsiteX70" fmla="*/ 84890 w 876523"/>
                <a:gd name="connsiteY70" fmla="*/ 553541 h 744089"/>
                <a:gd name="connsiteX71" fmla="*/ 80656 w 876523"/>
                <a:gd name="connsiteY71" fmla="*/ 570475 h 744089"/>
                <a:gd name="connsiteX72" fmla="*/ 76423 w 876523"/>
                <a:gd name="connsiteY72" fmla="*/ 583175 h 744089"/>
                <a:gd name="connsiteX73" fmla="*/ 80656 w 876523"/>
                <a:gd name="connsiteY73" fmla="*/ 617041 h 744089"/>
                <a:gd name="connsiteX0" fmla="*/ 80656 w 876523"/>
                <a:gd name="connsiteY0" fmla="*/ 617041 h 744089"/>
                <a:gd name="connsiteX1" fmla="*/ 51023 w 876523"/>
                <a:gd name="connsiteY1" fmla="*/ 646675 h 744089"/>
                <a:gd name="connsiteX2" fmla="*/ 97589 w 876523"/>
                <a:gd name="connsiteY2" fmla="*/ 646674 h 744089"/>
                <a:gd name="connsiteX3" fmla="*/ 106057 w 876523"/>
                <a:gd name="connsiteY3" fmla="*/ 663607 h 744089"/>
                <a:gd name="connsiteX4" fmla="*/ 122990 w 876523"/>
                <a:gd name="connsiteY4" fmla="*/ 689008 h 744089"/>
                <a:gd name="connsiteX5" fmla="*/ 135690 w 876523"/>
                <a:gd name="connsiteY5" fmla="*/ 697475 h 744089"/>
                <a:gd name="connsiteX6" fmla="*/ 186490 w 876523"/>
                <a:gd name="connsiteY6" fmla="*/ 710175 h 744089"/>
                <a:gd name="connsiteX7" fmla="*/ 245756 w 876523"/>
                <a:gd name="connsiteY7" fmla="*/ 718641 h 744089"/>
                <a:gd name="connsiteX8" fmla="*/ 283856 w 876523"/>
                <a:gd name="connsiteY8" fmla="*/ 727108 h 744089"/>
                <a:gd name="connsiteX9" fmla="*/ 300790 w 876523"/>
                <a:gd name="connsiteY9" fmla="*/ 731341 h 744089"/>
                <a:gd name="connsiteX10" fmla="*/ 321956 w 876523"/>
                <a:gd name="connsiteY10" fmla="*/ 735575 h 744089"/>
                <a:gd name="connsiteX11" fmla="*/ 338890 w 876523"/>
                <a:gd name="connsiteY11" fmla="*/ 739808 h 744089"/>
                <a:gd name="connsiteX12" fmla="*/ 364290 w 876523"/>
                <a:gd name="connsiteY12" fmla="*/ 744041 h 744089"/>
                <a:gd name="connsiteX13" fmla="*/ 626756 w 876523"/>
                <a:gd name="connsiteY13" fmla="*/ 735575 h 744089"/>
                <a:gd name="connsiteX14" fmla="*/ 652156 w 876523"/>
                <a:gd name="connsiteY14" fmla="*/ 722875 h 744089"/>
                <a:gd name="connsiteX15" fmla="*/ 694490 w 876523"/>
                <a:gd name="connsiteY15" fmla="*/ 710175 h 744089"/>
                <a:gd name="connsiteX16" fmla="*/ 719890 w 876523"/>
                <a:gd name="connsiteY16" fmla="*/ 697475 h 744089"/>
                <a:gd name="connsiteX17" fmla="*/ 732590 w 876523"/>
                <a:gd name="connsiteY17" fmla="*/ 693241 h 744089"/>
                <a:gd name="connsiteX18" fmla="*/ 770690 w 876523"/>
                <a:gd name="connsiteY18" fmla="*/ 667841 h 744089"/>
                <a:gd name="connsiteX19" fmla="*/ 783390 w 876523"/>
                <a:gd name="connsiteY19" fmla="*/ 659375 h 744089"/>
                <a:gd name="connsiteX20" fmla="*/ 796090 w 876523"/>
                <a:gd name="connsiteY20" fmla="*/ 646675 h 744089"/>
                <a:gd name="connsiteX21" fmla="*/ 821490 w 876523"/>
                <a:gd name="connsiteY21" fmla="*/ 629741 h 744089"/>
                <a:gd name="connsiteX22" fmla="*/ 834190 w 876523"/>
                <a:gd name="connsiteY22" fmla="*/ 621275 h 744089"/>
                <a:gd name="connsiteX23" fmla="*/ 851123 w 876523"/>
                <a:gd name="connsiteY23" fmla="*/ 591641 h 744089"/>
                <a:gd name="connsiteX24" fmla="*/ 859590 w 876523"/>
                <a:gd name="connsiteY24" fmla="*/ 578941 h 744089"/>
                <a:gd name="connsiteX25" fmla="*/ 868056 w 876523"/>
                <a:gd name="connsiteY25" fmla="*/ 540841 h 744089"/>
                <a:gd name="connsiteX26" fmla="*/ 876523 w 876523"/>
                <a:gd name="connsiteY26" fmla="*/ 494275 h 744089"/>
                <a:gd name="connsiteX27" fmla="*/ 872290 w 876523"/>
                <a:gd name="connsiteY27" fmla="*/ 299541 h 744089"/>
                <a:gd name="connsiteX28" fmla="*/ 863823 w 876523"/>
                <a:gd name="connsiteY28" fmla="*/ 252975 h 744089"/>
                <a:gd name="connsiteX29" fmla="*/ 859590 w 876523"/>
                <a:gd name="connsiteY29" fmla="*/ 231808 h 744089"/>
                <a:gd name="connsiteX30" fmla="*/ 851123 w 876523"/>
                <a:gd name="connsiteY30" fmla="*/ 189475 h 744089"/>
                <a:gd name="connsiteX31" fmla="*/ 842656 w 876523"/>
                <a:gd name="connsiteY31" fmla="*/ 155608 h 744089"/>
                <a:gd name="connsiteX32" fmla="*/ 838423 w 876523"/>
                <a:gd name="connsiteY32" fmla="*/ 142908 h 744089"/>
                <a:gd name="connsiteX33" fmla="*/ 821490 w 876523"/>
                <a:gd name="connsiteY33" fmla="*/ 117508 h 744089"/>
                <a:gd name="connsiteX34" fmla="*/ 813023 w 876523"/>
                <a:gd name="connsiteY34" fmla="*/ 104808 h 744089"/>
                <a:gd name="connsiteX35" fmla="*/ 800323 w 876523"/>
                <a:gd name="connsiteY35" fmla="*/ 96341 h 744089"/>
                <a:gd name="connsiteX36" fmla="*/ 779156 w 876523"/>
                <a:gd name="connsiteY36" fmla="*/ 79408 h 744089"/>
                <a:gd name="connsiteX37" fmla="*/ 770690 w 876523"/>
                <a:gd name="connsiteY37" fmla="*/ 66708 h 744089"/>
                <a:gd name="connsiteX38" fmla="*/ 741056 w 876523"/>
                <a:gd name="connsiteY38" fmla="*/ 58241 h 744089"/>
                <a:gd name="connsiteX39" fmla="*/ 715656 w 876523"/>
                <a:gd name="connsiteY39" fmla="*/ 49775 h 744089"/>
                <a:gd name="connsiteX40" fmla="*/ 686023 w 876523"/>
                <a:gd name="connsiteY40" fmla="*/ 41308 h 744089"/>
                <a:gd name="connsiteX41" fmla="*/ 669090 w 876523"/>
                <a:gd name="connsiteY41" fmla="*/ 37075 h 744089"/>
                <a:gd name="connsiteX42" fmla="*/ 656390 w 876523"/>
                <a:gd name="connsiteY42" fmla="*/ 32841 h 744089"/>
                <a:gd name="connsiteX43" fmla="*/ 618290 w 876523"/>
                <a:gd name="connsiteY43" fmla="*/ 28608 h 744089"/>
                <a:gd name="connsiteX44" fmla="*/ 605590 w 876523"/>
                <a:gd name="connsiteY44" fmla="*/ 24375 h 744089"/>
                <a:gd name="connsiteX45" fmla="*/ 542090 w 876523"/>
                <a:gd name="connsiteY45" fmla="*/ 15908 h 744089"/>
                <a:gd name="connsiteX46" fmla="*/ 249990 w 876523"/>
                <a:gd name="connsiteY46" fmla="*/ 11675 h 744089"/>
                <a:gd name="connsiteX47" fmla="*/ 216123 w 876523"/>
                <a:gd name="connsiteY47" fmla="*/ 20141 h 744089"/>
                <a:gd name="connsiteX48" fmla="*/ 203423 w 876523"/>
                <a:gd name="connsiteY48" fmla="*/ 24375 h 744089"/>
                <a:gd name="connsiteX49" fmla="*/ 190723 w 876523"/>
                <a:gd name="connsiteY49" fmla="*/ 32841 h 744089"/>
                <a:gd name="connsiteX50" fmla="*/ 165323 w 876523"/>
                <a:gd name="connsiteY50" fmla="*/ 41308 h 744089"/>
                <a:gd name="connsiteX51" fmla="*/ 152623 w 876523"/>
                <a:gd name="connsiteY51" fmla="*/ 49775 h 744089"/>
                <a:gd name="connsiteX52" fmla="*/ 139923 w 876523"/>
                <a:gd name="connsiteY52" fmla="*/ 54008 h 744089"/>
                <a:gd name="connsiteX53" fmla="*/ 131456 w 876523"/>
                <a:gd name="connsiteY53" fmla="*/ 66708 h 744089"/>
                <a:gd name="connsiteX54" fmla="*/ 106056 w 876523"/>
                <a:gd name="connsiteY54" fmla="*/ 79408 h 744089"/>
                <a:gd name="connsiteX55" fmla="*/ 97590 w 876523"/>
                <a:gd name="connsiteY55" fmla="*/ 92108 h 744089"/>
                <a:gd name="connsiteX56" fmla="*/ 72190 w 876523"/>
                <a:gd name="connsiteY56" fmla="*/ 104808 h 744089"/>
                <a:gd name="connsiteX57" fmla="*/ 59490 w 876523"/>
                <a:gd name="connsiteY57" fmla="*/ 113275 h 744089"/>
                <a:gd name="connsiteX58" fmla="*/ 42556 w 876523"/>
                <a:gd name="connsiteY58" fmla="*/ 138675 h 744089"/>
                <a:gd name="connsiteX59" fmla="*/ 34090 w 876523"/>
                <a:gd name="connsiteY59" fmla="*/ 151375 h 744089"/>
                <a:gd name="connsiteX60" fmla="*/ 25623 w 876523"/>
                <a:gd name="connsiteY60" fmla="*/ 168308 h 744089"/>
                <a:gd name="connsiteX61" fmla="*/ 4456 w 876523"/>
                <a:gd name="connsiteY61" fmla="*/ 206408 h 744089"/>
                <a:gd name="connsiteX62" fmla="*/ 4456 w 876523"/>
                <a:gd name="connsiteY62" fmla="*/ 333408 h 744089"/>
                <a:gd name="connsiteX63" fmla="*/ 12923 w 876523"/>
                <a:gd name="connsiteY63" fmla="*/ 358808 h 744089"/>
                <a:gd name="connsiteX64" fmla="*/ 25623 w 876523"/>
                <a:gd name="connsiteY64" fmla="*/ 409608 h 744089"/>
                <a:gd name="connsiteX65" fmla="*/ 34090 w 876523"/>
                <a:gd name="connsiteY65" fmla="*/ 422308 h 744089"/>
                <a:gd name="connsiteX66" fmla="*/ 42556 w 876523"/>
                <a:gd name="connsiteY66" fmla="*/ 451941 h 744089"/>
                <a:gd name="connsiteX67" fmla="*/ 51023 w 876523"/>
                <a:gd name="connsiteY67" fmla="*/ 477341 h 744089"/>
                <a:gd name="connsiteX68" fmla="*/ 59490 w 876523"/>
                <a:gd name="connsiteY68" fmla="*/ 490041 h 744089"/>
                <a:gd name="connsiteX69" fmla="*/ 76423 w 876523"/>
                <a:gd name="connsiteY69" fmla="*/ 528141 h 744089"/>
                <a:gd name="connsiteX70" fmla="*/ 84890 w 876523"/>
                <a:gd name="connsiteY70" fmla="*/ 553541 h 744089"/>
                <a:gd name="connsiteX71" fmla="*/ 80656 w 876523"/>
                <a:gd name="connsiteY71" fmla="*/ 570475 h 744089"/>
                <a:gd name="connsiteX72" fmla="*/ 76423 w 876523"/>
                <a:gd name="connsiteY72" fmla="*/ 583175 h 744089"/>
                <a:gd name="connsiteX73" fmla="*/ 80656 w 876523"/>
                <a:gd name="connsiteY73" fmla="*/ 617041 h 744089"/>
                <a:gd name="connsiteX0" fmla="*/ 80656 w 876523"/>
                <a:gd name="connsiteY0" fmla="*/ 617041 h 744089"/>
                <a:gd name="connsiteX1" fmla="*/ 101823 w 876523"/>
                <a:gd name="connsiteY1" fmla="*/ 646675 h 744089"/>
                <a:gd name="connsiteX2" fmla="*/ 97589 w 876523"/>
                <a:gd name="connsiteY2" fmla="*/ 646674 h 744089"/>
                <a:gd name="connsiteX3" fmla="*/ 106057 w 876523"/>
                <a:gd name="connsiteY3" fmla="*/ 663607 h 744089"/>
                <a:gd name="connsiteX4" fmla="*/ 122990 w 876523"/>
                <a:gd name="connsiteY4" fmla="*/ 689008 h 744089"/>
                <a:gd name="connsiteX5" fmla="*/ 135690 w 876523"/>
                <a:gd name="connsiteY5" fmla="*/ 697475 h 744089"/>
                <a:gd name="connsiteX6" fmla="*/ 186490 w 876523"/>
                <a:gd name="connsiteY6" fmla="*/ 710175 h 744089"/>
                <a:gd name="connsiteX7" fmla="*/ 245756 w 876523"/>
                <a:gd name="connsiteY7" fmla="*/ 718641 h 744089"/>
                <a:gd name="connsiteX8" fmla="*/ 283856 w 876523"/>
                <a:gd name="connsiteY8" fmla="*/ 727108 h 744089"/>
                <a:gd name="connsiteX9" fmla="*/ 300790 w 876523"/>
                <a:gd name="connsiteY9" fmla="*/ 731341 h 744089"/>
                <a:gd name="connsiteX10" fmla="*/ 321956 w 876523"/>
                <a:gd name="connsiteY10" fmla="*/ 735575 h 744089"/>
                <a:gd name="connsiteX11" fmla="*/ 338890 w 876523"/>
                <a:gd name="connsiteY11" fmla="*/ 739808 h 744089"/>
                <a:gd name="connsiteX12" fmla="*/ 364290 w 876523"/>
                <a:gd name="connsiteY12" fmla="*/ 744041 h 744089"/>
                <a:gd name="connsiteX13" fmla="*/ 626756 w 876523"/>
                <a:gd name="connsiteY13" fmla="*/ 735575 h 744089"/>
                <a:gd name="connsiteX14" fmla="*/ 652156 w 876523"/>
                <a:gd name="connsiteY14" fmla="*/ 722875 h 744089"/>
                <a:gd name="connsiteX15" fmla="*/ 694490 w 876523"/>
                <a:gd name="connsiteY15" fmla="*/ 710175 h 744089"/>
                <a:gd name="connsiteX16" fmla="*/ 719890 w 876523"/>
                <a:gd name="connsiteY16" fmla="*/ 697475 h 744089"/>
                <a:gd name="connsiteX17" fmla="*/ 732590 w 876523"/>
                <a:gd name="connsiteY17" fmla="*/ 693241 h 744089"/>
                <a:gd name="connsiteX18" fmla="*/ 770690 w 876523"/>
                <a:gd name="connsiteY18" fmla="*/ 667841 h 744089"/>
                <a:gd name="connsiteX19" fmla="*/ 783390 w 876523"/>
                <a:gd name="connsiteY19" fmla="*/ 659375 h 744089"/>
                <a:gd name="connsiteX20" fmla="*/ 796090 w 876523"/>
                <a:gd name="connsiteY20" fmla="*/ 646675 h 744089"/>
                <a:gd name="connsiteX21" fmla="*/ 821490 w 876523"/>
                <a:gd name="connsiteY21" fmla="*/ 629741 h 744089"/>
                <a:gd name="connsiteX22" fmla="*/ 834190 w 876523"/>
                <a:gd name="connsiteY22" fmla="*/ 621275 h 744089"/>
                <a:gd name="connsiteX23" fmla="*/ 851123 w 876523"/>
                <a:gd name="connsiteY23" fmla="*/ 591641 h 744089"/>
                <a:gd name="connsiteX24" fmla="*/ 859590 w 876523"/>
                <a:gd name="connsiteY24" fmla="*/ 578941 h 744089"/>
                <a:gd name="connsiteX25" fmla="*/ 868056 w 876523"/>
                <a:gd name="connsiteY25" fmla="*/ 540841 h 744089"/>
                <a:gd name="connsiteX26" fmla="*/ 876523 w 876523"/>
                <a:gd name="connsiteY26" fmla="*/ 494275 h 744089"/>
                <a:gd name="connsiteX27" fmla="*/ 872290 w 876523"/>
                <a:gd name="connsiteY27" fmla="*/ 299541 h 744089"/>
                <a:gd name="connsiteX28" fmla="*/ 863823 w 876523"/>
                <a:gd name="connsiteY28" fmla="*/ 252975 h 744089"/>
                <a:gd name="connsiteX29" fmla="*/ 859590 w 876523"/>
                <a:gd name="connsiteY29" fmla="*/ 231808 h 744089"/>
                <a:gd name="connsiteX30" fmla="*/ 851123 w 876523"/>
                <a:gd name="connsiteY30" fmla="*/ 189475 h 744089"/>
                <a:gd name="connsiteX31" fmla="*/ 842656 w 876523"/>
                <a:gd name="connsiteY31" fmla="*/ 155608 h 744089"/>
                <a:gd name="connsiteX32" fmla="*/ 838423 w 876523"/>
                <a:gd name="connsiteY32" fmla="*/ 142908 h 744089"/>
                <a:gd name="connsiteX33" fmla="*/ 821490 w 876523"/>
                <a:gd name="connsiteY33" fmla="*/ 117508 h 744089"/>
                <a:gd name="connsiteX34" fmla="*/ 813023 w 876523"/>
                <a:gd name="connsiteY34" fmla="*/ 104808 h 744089"/>
                <a:gd name="connsiteX35" fmla="*/ 800323 w 876523"/>
                <a:gd name="connsiteY35" fmla="*/ 96341 h 744089"/>
                <a:gd name="connsiteX36" fmla="*/ 779156 w 876523"/>
                <a:gd name="connsiteY36" fmla="*/ 79408 h 744089"/>
                <a:gd name="connsiteX37" fmla="*/ 770690 w 876523"/>
                <a:gd name="connsiteY37" fmla="*/ 66708 h 744089"/>
                <a:gd name="connsiteX38" fmla="*/ 741056 w 876523"/>
                <a:gd name="connsiteY38" fmla="*/ 58241 h 744089"/>
                <a:gd name="connsiteX39" fmla="*/ 715656 w 876523"/>
                <a:gd name="connsiteY39" fmla="*/ 49775 h 744089"/>
                <a:gd name="connsiteX40" fmla="*/ 686023 w 876523"/>
                <a:gd name="connsiteY40" fmla="*/ 41308 h 744089"/>
                <a:gd name="connsiteX41" fmla="*/ 669090 w 876523"/>
                <a:gd name="connsiteY41" fmla="*/ 37075 h 744089"/>
                <a:gd name="connsiteX42" fmla="*/ 656390 w 876523"/>
                <a:gd name="connsiteY42" fmla="*/ 32841 h 744089"/>
                <a:gd name="connsiteX43" fmla="*/ 618290 w 876523"/>
                <a:gd name="connsiteY43" fmla="*/ 28608 h 744089"/>
                <a:gd name="connsiteX44" fmla="*/ 605590 w 876523"/>
                <a:gd name="connsiteY44" fmla="*/ 24375 h 744089"/>
                <a:gd name="connsiteX45" fmla="*/ 542090 w 876523"/>
                <a:gd name="connsiteY45" fmla="*/ 15908 h 744089"/>
                <a:gd name="connsiteX46" fmla="*/ 249990 w 876523"/>
                <a:gd name="connsiteY46" fmla="*/ 11675 h 744089"/>
                <a:gd name="connsiteX47" fmla="*/ 216123 w 876523"/>
                <a:gd name="connsiteY47" fmla="*/ 20141 h 744089"/>
                <a:gd name="connsiteX48" fmla="*/ 203423 w 876523"/>
                <a:gd name="connsiteY48" fmla="*/ 24375 h 744089"/>
                <a:gd name="connsiteX49" fmla="*/ 190723 w 876523"/>
                <a:gd name="connsiteY49" fmla="*/ 32841 h 744089"/>
                <a:gd name="connsiteX50" fmla="*/ 165323 w 876523"/>
                <a:gd name="connsiteY50" fmla="*/ 41308 h 744089"/>
                <a:gd name="connsiteX51" fmla="*/ 152623 w 876523"/>
                <a:gd name="connsiteY51" fmla="*/ 49775 h 744089"/>
                <a:gd name="connsiteX52" fmla="*/ 139923 w 876523"/>
                <a:gd name="connsiteY52" fmla="*/ 54008 h 744089"/>
                <a:gd name="connsiteX53" fmla="*/ 131456 w 876523"/>
                <a:gd name="connsiteY53" fmla="*/ 66708 h 744089"/>
                <a:gd name="connsiteX54" fmla="*/ 106056 w 876523"/>
                <a:gd name="connsiteY54" fmla="*/ 79408 h 744089"/>
                <a:gd name="connsiteX55" fmla="*/ 97590 w 876523"/>
                <a:gd name="connsiteY55" fmla="*/ 92108 h 744089"/>
                <a:gd name="connsiteX56" fmla="*/ 72190 w 876523"/>
                <a:gd name="connsiteY56" fmla="*/ 104808 h 744089"/>
                <a:gd name="connsiteX57" fmla="*/ 59490 w 876523"/>
                <a:gd name="connsiteY57" fmla="*/ 113275 h 744089"/>
                <a:gd name="connsiteX58" fmla="*/ 42556 w 876523"/>
                <a:gd name="connsiteY58" fmla="*/ 138675 h 744089"/>
                <a:gd name="connsiteX59" fmla="*/ 34090 w 876523"/>
                <a:gd name="connsiteY59" fmla="*/ 151375 h 744089"/>
                <a:gd name="connsiteX60" fmla="*/ 25623 w 876523"/>
                <a:gd name="connsiteY60" fmla="*/ 168308 h 744089"/>
                <a:gd name="connsiteX61" fmla="*/ 4456 w 876523"/>
                <a:gd name="connsiteY61" fmla="*/ 206408 h 744089"/>
                <a:gd name="connsiteX62" fmla="*/ 4456 w 876523"/>
                <a:gd name="connsiteY62" fmla="*/ 333408 h 744089"/>
                <a:gd name="connsiteX63" fmla="*/ 12923 w 876523"/>
                <a:gd name="connsiteY63" fmla="*/ 358808 h 744089"/>
                <a:gd name="connsiteX64" fmla="*/ 25623 w 876523"/>
                <a:gd name="connsiteY64" fmla="*/ 409608 h 744089"/>
                <a:gd name="connsiteX65" fmla="*/ 34090 w 876523"/>
                <a:gd name="connsiteY65" fmla="*/ 422308 h 744089"/>
                <a:gd name="connsiteX66" fmla="*/ 42556 w 876523"/>
                <a:gd name="connsiteY66" fmla="*/ 451941 h 744089"/>
                <a:gd name="connsiteX67" fmla="*/ 51023 w 876523"/>
                <a:gd name="connsiteY67" fmla="*/ 477341 h 744089"/>
                <a:gd name="connsiteX68" fmla="*/ 59490 w 876523"/>
                <a:gd name="connsiteY68" fmla="*/ 490041 h 744089"/>
                <a:gd name="connsiteX69" fmla="*/ 76423 w 876523"/>
                <a:gd name="connsiteY69" fmla="*/ 528141 h 744089"/>
                <a:gd name="connsiteX70" fmla="*/ 84890 w 876523"/>
                <a:gd name="connsiteY70" fmla="*/ 553541 h 744089"/>
                <a:gd name="connsiteX71" fmla="*/ 80656 w 876523"/>
                <a:gd name="connsiteY71" fmla="*/ 570475 h 744089"/>
                <a:gd name="connsiteX72" fmla="*/ 76423 w 876523"/>
                <a:gd name="connsiteY72" fmla="*/ 583175 h 744089"/>
                <a:gd name="connsiteX73" fmla="*/ 80656 w 876523"/>
                <a:gd name="connsiteY73" fmla="*/ 617041 h 74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876523" h="744089">
                  <a:moveTo>
                    <a:pt x="80656" y="617041"/>
                  </a:moveTo>
                  <a:cubicBezTo>
                    <a:pt x="84889" y="627624"/>
                    <a:pt x="99001" y="641736"/>
                    <a:pt x="101823" y="646675"/>
                  </a:cubicBezTo>
                  <a:cubicBezTo>
                    <a:pt x="104645" y="651614"/>
                    <a:pt x="96883" y="643852"/>
                    <a:pt x="97589" y="646674"/>
                  </a:cubicBezTo>
                  <a:cubicBezTo>
                    <a:pt x="98295" y="649496"/>
                    <a:pt x="74135" y="652967"/>
                    <a:pt x="106057" y="663607"/>
                  </a:cubicBezTo>
                  <a:cubicBezTo>
                    <a:pt x="135170" y="683016"/>
                    <a:pt x="100636" y="681557"/>
                    <a:pt x="122990" y="689008"/>
                  </a:cubicBezTo>
                  <a:cubicBezTo>
                    <a:pt x="127223" y="691830"/>
                    <a:pt x="131041" y="695409"/>
                    <a:pt x="135690" y="697475"/>
                  </a:cubicBezTo>
                  <a:cubicBezTo>
                    <a:pt x="157088" y="706985"/>
                    <a:pt x="163968" y="706080"/>
                    <a:pt x="186490" y="710175"/>
                  </a:cubicBezTo>
                  <a:cubicBezTo>
                    <a:pt x="228839" y="717875"/>
                    <a:pt x="185137" y="711906"/>
                    <a:pt x="245756" y="718641"/>
                  </a:cubicBezTo>
                  <a:cubicBezTo>
                    <a:pt x="287019" y="728958"/>
                    <a:pt x="235531" y="716370"/>
                    <a:pt x="283856" y="727108"/>
                  </a:cubicBezTo>
                  <a:cubicBezTo>
                    <a:pt x="289536" y="728370"/>
                    <a:pt x="295110" y="730079"/>
                    <a:pt x="300790" y="731341"/>
                  </a:cubicBezTo>
                  <a:cubicBezTo>
                    <a:pt x="307814" y="732902"/>
                    <a:pt x="314932" y="734014"/>
                    <a:pt x="321956" y="735575"/>
                  </a:cubicBezTo>
                  <a:cubicBezTo>
                    <a:pt x="327636" y="736837"/>
                    <a:pt x="333185" y="738667"/>
                    <a:pt x="338890" y="739808"/>
                  </a:cubicBezTo>
                  <a:cubicBezTo>
                    <a:pt x="347307" y="741491"/>
                    <a:pt x="355823" y="742630"/>
                    <a:pt x="364290" y="744041"/>
                  </a:cubicBezTo>
                  <a:cubicBezTo>
                    <a:pt x="365550" y="744016"/>
                    <a:pt x="558355" y="745347"/>
                    <a:pt x="626756" y="735575"/>
                  </a:cubicBezTo>
                  <a:cubicBezTo>
                    <a:pt x="643816" y="733138"/>
                    <a:pt x="636275" y="729933"/>
                    <a:pt x="652156" y="722875"/>
                  </a:cubicBezTo>
                  <a:cubicBezTo>
                    <a:pt x="670276" y="714822"/>
                    <a:pt x="677242" y="715103"/>
                    <a:pt x="694490" y="710175"/>
                  </a:cubicBezTo>
                  <a:cubicBezTo>
                    <a:pt x="719311" y="703083"/>
                    <a:pt x="695160" y="709840"/>
                    <a:pt x="719890" y="697475"/>
                  </a:cubicBezTo>
                  <a:cubicBezTo>
                    <a:pt x="723881" y="695479"/>
                    <a:pt x="728689" y="695408"/>
                    <a:pt x="732590" y="693241"/>
                  </a:cubicBezTo>
                  <a:cubicBezTo>
                    <a:pt x="732605" y="693233"/>
                    <a:pt x="764333" y="672079"/>
                    <a:pt x="770690" y="667841"/>
                  </a:cubicBezTo>
                  <a:cubicBezTo>
                    <a:pt x="774923" y="665019"/>
                    <a:pt x="779792" y="662973"/>
                    <a:pt x="783390" y="659375"/>
                  </a:cubicBezTo>
                  <a:cubicBezTo>
                    <a:pt x="787623" y="655142"/>
                    <a:pt x="791364" y="650351"/>
                    <a:pt x="796090" y="646675"/>
                  </a:cubicBezTo>
                  <a:cubicBezTo>
                    <a:pt x="804122" y="640428"/>
                    <a:pt x="813023" y="635386"/>
                    <a:pt x="821490" y="629741"/>
                  </a:cubicBezTo>
                  <a:lnTo>
                    <a:pt x="834190" y="621275"/>
                  </a:lnTo>
                  <a:cubicBezTo>
                    <a:pt x="854823" y="590323"/>
                    <a:pt x="829631" y="629252"/>
                    <a:pt x="851123" y="591641"/>
                  </a:cubicBezTo>
                  <a:cubicBezTo>
                    <a:pt x="853647" y="587223"/>
                    <a:pt x="856768" y="583174"/>
                    <a:pt x="859590" y="578941"/>
                  </a:cubicBezTo>
                  <a:cubicBezTo>
                    <a:pt x="872341" y="515185"/>
                    <a:pt x="856113" y="594582"/>
                    <a:pt x="868056" y="540841"/>
                  </a:cubicBezTo>
                  <a:cubicBezTo>
                    <a:pt x="872005" y="523071"/>
                    <a:pt x="873456" y="512680"/>
                    <a:pt x="876523" y="494275"/>
                  </a:cubicBezTo>
                  <a:cubicBezTo>
                    <a:pt x="875112" y="429364"/>
                    <a:pt x="874738" y="364421"/>
                    <a:pt x="872290" y="299541"/>
                  </a:cubicBezTo>
                  <a:cubicBezTo>
                    <a:pt x="871456" y="277448"/>
                    <a:pt x="868013" y="271833"/>
                    <a:pt x="863823" y="252975"/>
                  </a:cubicBezTo>
                  <a:cubicBezTo>
                    <a:pt x="862262" y="245951"/>
                    <a:pt x="860773" y="238905"/>
                    <a:pt x="859590" y="231808"/>
                  </a:cubicBezTo>
                  <a:cubicBezTo>
                    <a:pt x="847922" y="161805"/>
                    <a:pt x="861553" y="227720"/>
                    <a:pt x="851123" y="189475"/>
                  </a:cubicBezTo>
                  <a:cubicBezTo>
                    <a:pt x="848061" y="178249"/>
                    <a:pt x="846336" y="166647"/>
                    <a:pt x="842656" y="155608"/>
                  </a:cubicBezTo>
                  <a:cubicBezTo>
                    <a:pt x="841245" y="151375"/>
                    <a:pt x="840590" y="146809"/>
                    <a:pt x="838423" y="142908"/>
                  </a:cubicBezTo>
                  <a:cubicBezTo>
                    <a:pt x="833481" y="134013"/>
                    <a:pt x="827134" y="125975"/>
                    <a:pt x="821490" y="117508"/>
                  </a:cubicBezTo>
                  <a:cubicBezTo>
                    <a:pt x="818668" y="113275"/>
                    <a:pt x="817256" y="107630"/>
                    <a:pt x="813023" y="104808"/>
                  </a:cubicBezTo>
                  <a:lnTo>
                    <a:pt x="800323" y="96341"/>
                  </a:lnTo>
                  <a:cubicBezTo>
                    <a:pt x="776056" y="59941"/>
                    <a:pt x="808369" y="102779"/>
                    <a:pt x="779156" y="79408"/>
                  </a:cubicBezTo>
                  <a:cubicBezTo>
                    <a:pt x="775183" y="76230"/>
                    <a:pt x="774663" y="69886"/>
                    <a:pt x="770690" y="66708"/>
                  </a:cubicBezTo>
                  <a:cubicBezTo>
                    <a:pt x="767847" y="64433"/>
                    <a:pt x="742269" y="58605"/>
                    <a:pt x="741056" y="58241"/>
                  </a:cubicBezTo>
                  <a:cubicBezTo>
                    <a:pt x="732508" y="55677"/>
                    <a:pt x="724314" y="51940"/>
                    <a:pt x="715656" y="49775"/>
                  </a:cubicBezTo>
                  <a:cubicBezTo>
                    <a:pt x="662668" y="36526"/>
                    <a:pt x="728575" y="53465"/>
                    <a:pt x="686023" y="41308"/>
                  </a:cubicBezTo>
                  <a:cubicBezTo>
                    <a:pt x="680429" y="39710"/>
                    <a:pt x="674684" y="38673"/>
                    <a:pt x="669090" y="37075"/>
                  </a:cubicBezTo>
                  <a:cubicBezTo>
                    <a:pt x="664799" y="35849"/>
                    <a:pt x="660792" y="33575"/>
                    <a:pt x="656390" y="32841"/>
                  </a:cubicBezTo>
                  <a:cubicBezTo>
                    <a:pt x="643786" y="30740"/>
                    <a:pt x="630990" y="30019"/>
                    <a:pt x="618290" y="28608"/>
                  </a:cubicBezTo>
                  <a:cubicBezTo>
                    <a:pt x="614057" y="27197"/>
                    <a:pt x="609946" y="25343"/>
                    <a:pt x="605590" y="24375"/>
                  </a:cubicBezTo>
                  <a:cubicBezTo>
                    <a:pt x="586579" y="20150"/>
                    <a:pt x="560446" y="17947"/>
                    <a:pt x="542090" y="15908"/>
                  </a:cubicBezTo>
                  <a:cubicBezTo>
                    <a:pt x="425556" y="-9990"/>
                    <a:pt x="489482" y="1109"/>
                    <a:pt x="249990" y="11675"/>
                  </a:cubicBezTo>
                  <a:cubicBezTo>
                    <a:pt x="238365" y="12188"/>
                    <a:pt x="227162" y="16461"/>
                    <a:pt x="216123" y="20141"/>
                  </a:cubicBezTo>
                  <a:cubicBezTo>
                    <a:pt x="211890" y="21552"/>
                    <a:pt x="207414" y="22379"/>
                    <a:pt x="203423" y="24375"/>
                  </a:cubicBezTo>
                  <a:cubicBezTo>
                    <a:pt x="198872" y="26650"/>
                    <a:pt x="195372" y="30775"/>
                    <a:pt x="190723" y="32841"/>
                  </a:cubicBezTo>
                  <a:cubicBezTo>
                    <a:pt x="182567" y="36466"/>
                    <a:pt x="165323" y="41308"/>
                    <a:pt x="165323" y="41308"/>
                  </a:cubicBezTo>
                  <a:cubicBezTo>
                    <a:pt x="161090" y="44130"/>
                    <a:pt x="157174" y="47500"/>
                    <a:pt x="152623" y="49775"/>
                  </a:cubicBezTo>
                  <a:cubicBezTo>
                    <a:pt x="148632" y="51771"/>
                    <a:pt x="143408" y="51220"/>
                    <a:pt x="139923" y="54008"/>
                  </a:cubicBezTo>
                  <a:cubicBezTo>
                    <a:pt x="135950" y="57186"/>
                    <a:pt x="135054" y="63110"/>
                    <a:pt x="131456" y="66708"/>
                  </a:cubicBezTo>
                  <a:cubicBezTo>
                    <a:pt x="123249" y="74915"/>
                    <a:pt x="116386" y="75965"/>
                    <a:pt x="106056" y="79408"/>
                  </a:cubicBezTo>
                  <a:cubicBezTo>
                    <a:pt x="103234" y="83641"/>
                    <a:pt x="101187" y="88510"/>
                    <a:pt x="97590" y="92108"/>
                  </a:cubicBezTo>
                  <a:cubicBezTo>
                    <a:pt x="89383" y="100315"/>
                    <a:pt x="82520" y="101365"/>
                    <a:pt x="72190" y="104808"/>
                  </a:cubicBezTo>
                  <a:cubicBezTo>
                    <a:pt x="67957" y="107630"/>
                    <a:pt x="62840" y="109446"/>
                    <a:pt x="59490" y="113275"/>
                  </a:cubicBezTo>
                  <a:cubicBezTo>
                    <a:pt x="52789" y="120933"/>
                    <a:pt x="48201" y="130208"/>
                    <a:pt x="42556" y="138675"/>
                  </a:cubicBezTo>
                  <a:cubicBezTo>
                    <a:pt x="39734" y="142908"/>
                    <a:pt x="36365" y="146824"/>
                    <a:pt x="34090" y="151375"/>
                  </a:cubicBezTo>
                  <a:cubicBezTo>
                    <a:pt x="31268" y="157019"/>
                    <a:pt x="28870" y="162897"/>
                    <a:pt x="25623" y="168308"/>
                  </a:cubicBezTo>
                  <a:cubicBezTo>
                    <a:pt x="3788" y="204699"/>
                    <a:pt x="12972" y="180863"/>
                    <a:pt x="4456" y="206408"/>
                  </a:cubicBezTo>
                  <a:cubicBezTo>
                    <a:pt x="557" y="261004"/>
                    <a:pt x="-3234" y="277014"/>
                    <a:pt x="4456" y="333408"/>
                  </a:cubicBezTo>
                  <a:cubicBezTo>
                    <a:pt x="5662" y="342251"/>
                    <a:pt x="11456" y="350005"/>
                    <a:pt x="12923" y="358808"/>
                  </a:cubicBezTo>
                  <a:cubicBezTo>
                    <a:pt x="15039" y="371505"/>
                    <a:pt x="18168" y="398426"/>
                    <a:pt x="25623" y="409608"/>
                  </a:cubicBezTo>
                  <a:lnTo>
                    <a:pt x="34090" y="422308"/>
                  </a:lnTo>
                  <a:cubicBezTo>
                    <a:pt x="48326" y="465018"/>
                    <a:pt x="26598" y="398747"/>
                    <a:pt x="42556" y="451941"/>
                  </a:cubicBezTo>
                  <a:cubicBezTo>
                    <a:pt x="45121" y="460489"/>
                    <a:pt x="46072" y="469915"/>
                    <a:pt x="51023" y="477341"/>
                  </a:cubicBezTo>
                  <a:lnTo>
                    <a:pt x="59490" y="490041"/>
                  </a:lnTo>
                  <a:cubicBezTo>
                    <a:pt x="69565" y="520268"/>
                    <a:pt x="63005" y="508015"/>
                    <a:pt x="76423" y="528141"/>
                  </a:cubicBezTo>
                  <a:cubicBezTo>
                    <a:pt x="79245" y="536608"/>
                    <a:pt x="87055" y="544883"/>
                    <a:pt x="84890" y="553541"/>
                  </a:cubicBezTo>
                  <a:cubicBezTo>
                    <a:pt x="83479" y="559186"/>
                    <a:pt x="82254" y="564880"/>
                    <a:pt x="80656" y="570475"/>
                  </a:cubicBezTo>
                  <a:cubicBezTo>
                    <a:pt x="79430" y="574766"/>
                    <a:pt x="76423" y="578713"/>
                    <a:pt x="76423" y="583175"/>
                  </a:cubicBezTo>
                  <a:cubicBezTo>
                    <a:pt x="76423" y="586330"/>
                    <a:pt x="76423" y="606458"/>
                    <a:pt x="80656" y="617041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DF77DA8-FFD2-4B44-8165-7F30128E21A4}"/>
              </a:ext>
            </a:extLst>
          </p:cNvPr>
          <p:cNvSpPr txBox="1"/>
          <p:nvPr/>
        </p:nvSpPr>
        <p:spPr>
          <a:xfrm>
            <a:off x="7973385" y="3557929"/>
            <a:ext cx="1850635" cy="296741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400" b="1" dirty="0"/>
              <a:t>Dra. Nora </a:t>
            </a:r>
            <a:r>
              <a:rPr lang="es-MX" sz="1400" b="1" dirty="0" err="1"/>
              <a:t>Kerik</a:t>
            </a:r>
            <a:endParaRPr lang="es-MX" sz="1400" b="1" dirty="0"/>
          </a:p>
          <a:p>
            <a:pPr>
              <a:lnSpc>
                <a:spcPct val="150000"/>
              </a:lnSpc>
            </a:pPr>
            <a:r>
              <a:rPr lang="es-MX" sz="1400" b="1" dirty="0"/>
              <a:t>Dr. Miguel Ángel Ávila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Dr. Erick </a:t>
            </a:r>
            <a:r>
              <a:rPr lang="es-MX" sz="1400" b="1" dirty="0" err="1"/>
              <a:t>Alexanderson</a:t>
            </a:r>
            <a:endParaRPr lang="es-MX" sz="1400" b="1" dirty="0"/>
          </a:p>
          <a:p>
            <a:pPr>
              <a:lnSpc>
                <a:spcPct val="150000"/>
              </a:lnSpc>
            </a:pPr>
            <a:r>
              <a:rPr lang="es-MX" sz="1400" b="1" dirty="0"/>
              <a:t>Dra. Paulina </a:t>
            </a:r>
            <a:r>
              <a:rPr lang="es-MX" sz="1400" b="1" dirty="0" err="1"/>
              <a:t>Bezaury</a:t>
            </a:r>
            <a:endParaRPr lang="es-MX" sz="1400" b="1" dirty="0"/>
          </a:p>
          <a:p>
            <a:pPr>
              <a:lnSpc>
                <a:spcPct val="150000"/>
              </a:lnSpc>
            </a:pPr>
            <a:r>
              <a:rPr lang="es-MX" sz="1400" b="1" dirty="0"/>
              <a:t>Dr. Enrique Vallejo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Dr. Javier Altamirano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Dra. Sandra Rosales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Dra. Adriana Puente</a:t>
            </a:r>
          </a:p>
          <a:p>
            <a:pPr>
              <a:lnSpc>
                <a:spcPct val="150000"/>
              </a:lnSpc>
            </a:pPr>
            <a:r>
              <a:rPr lang="es-MX" sz="1400" b="1" dirty="0"/>
              <a:t>Dra. Belén Rivera </a:t>
            </a:r>
          </a:p>
        </p:txBody>
      </p:sp>
    </p:spTree>
    <p:extLst>
      <p:ext uri="{BB962C8B-B14F-4D97-AF65-F5344CB8AC3E}">
        <p14:creationId xmlns:p14="http://schemas.microsoft.com/office/powerpoint/2010/main" val="62887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26A72ED-F7C3-4156-8517-ED19138F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44C78C68-15F5-4DFC-B9D3-3E4897C4E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FE63E6-1995-4D91-81C5-E001A1B55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6" r="6423"/>
          <a:stretch/>
        </p:blipFill>
        <p:spPr>
          <a:xfrm>
            <a:off x="7204210" y="2154987"/>
            <a:ext cx="2547802" cy="385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5FBD3FE-7E0A-47DE-82D8-0E07A8D84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996" y="2154987"/>
            <a:ext cx="3250442" cy="386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1CD8CA4-C7C6-4CEC-808D-3E015D0395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43" t="20842" r="47587" b="72365"/>
          <a:stretch/>
        </p:blipFill>
        <p:spPr>
          <a:xfrm>
            <a:off x="806287" y="2852936"/>
            <a:ext cx="1960949" cy="576064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C60752C1-5890-43FD-AE5C-F674C433A6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5" r="1974" b="23236"/>
          <a:stretch/>
        </p:blipFill>
        <p:spPr bwMode="auto">
          <a:xfrm>
            <a:off x="4783460" y="620688"/>
            <a:ext cx="1473705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34838F-4E51-45BD-BB44-DEC0E3F63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969" y="1743317"/>
            <a:ext cx="2573143" cy="3371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1CAD676-826E-417B-8790-8192EDF688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438" t="48728" r="46246" b="45998"/>
          <a:stretch/>
        </p:blipFill>
        <p:spPr>
          <a:xfrm>
            <a:off x="4211270" y="3140968"/>
            <a:ext cx="2444398" cy="72451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F3F08A-212F-40F1-810F-DD71080A2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6" t="67696" r="6423" b="25471"/>
          <a:stretch/>
        </p:blipFill>
        <p:spPr>
          <a:xfrm>
            <a:off x="5506239" y="4725144"/>
            <a:ext cx="4173765" cy="432048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30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2FA1B621-194F-45B9-944A-3184D5882E22}"/>
              </a:ext>
            </a:extLst>
          </p:cNvPr>
          <p:cNvGrpSpPr/>
          <p:nvPr/>
        </p:nvGrpSpPr>
        <p:grpSpPr>
          <a:xfrm>
            <a:off x="1214626" y="576526"/>
            <a:ext cx="7857748" cy="5704949"/>
            <a:chOff x="1318200" y="836712"/>
            <a:chExt cx="7857748" cy="5704949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5191CF78-74E4-41D3-8864-4FFE60CFB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8200" y="836712"/>
              <a:ext cx="4005509" cy="5704949"/>
            </a:xfrm>
            <a:prstGeom prst="rect">
              <a:avLst/>
            </a:prstGeom>
            <a:ln w="19050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2839A52A-8910-4CEC-A162-082CD8A9B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3540" y="2323281"/>
              <a:ext cx="3672408" cy="2731811"/>
            </a:xfrm>
            <a:prstGeom prst="rect">
              <a:avLst/>
            </a:prstGeom>
            <a:ln w="19050">
              <a:solidFill>
                <a:srgbClr val="C00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F048BDA6-2E07-4156-9348-3A97BA9FA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5F4E50D1-E874-426F-AA5D-D7818E88C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</a:t>
            </a:r>
          </a:p>
        </p:txBody>
      </p:sp>
    </p:spTree>
    <p:extLst>
      <p:ext uri="{BB962C8B-B14F-4D97-AF65-F5344CB8AC3E}">
        <p14:creationId xmlns:p14="http://schemas.microsoft.com/office/powerpoint/2010/main" val="1827197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9"/>
          <p:cNvSpPr txBox="1">
            <a:spLocks noChangeArrowheads="1"/>
          </p:cNvSpPr>
          <p:nvPr/>
        </p:nvSpPr>
        <p:spPr bwMode="auto">
          <a:xfrm>
            <a:off x="3217118" y="5873438"/>
            <a:ext cx="6966942" cy="86793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Dr. Enrique Vallejo Venegas, FASNC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Jefe del Centro Cardiovascular e Imagen Cardiovascular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Profesor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Titutar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del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Curso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Cardiología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Nuclear y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Tomografía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Cardiaca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UNAM</a:t>
            </a:r>
          </a:p>
          <a:p>
            <a:pPr algn="r">
              <a:lnSpc>
                <a:spcPct val="120000"/>
              </a:lnSpc>
              <a:defRPr/>
            </a:pP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Centro </a:t>
            </a:r>
            <a:r>
              <a:rPr lang="en-US" sz="1050" b="1" dirty="0" err="1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Médico</a:t>
            </a:r>
            <a:r>
              <a:rPr lang="en-US" sz="1050" b="1" dirty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ABC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A72ED-F7C3-4156-8517-ED19138F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44C78C68-15F5-4DFC-B9D3-3E4897C4E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endParaRPr lang="es-MX" sz="18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2D42BE19-0F99-4B29-B283-D7693C518090}"/>
              </a:ext>
            </a:extLst>
          </p:cNvPr>
          <p:cNvSpPr txBox="1">
            <a:spLocks noChangeArrowheads="1"/>
          </p:cNvSpPr>
          <p:nvPr/>
        </p:nvSpPr>
        <p:spPr>
          <a:xfrm>
            <a:off x="318964" y="1340768"/>
            <a:ext cx="9649072" cy="41764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es-MX" sz="20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APLICACIONES EN CARDIOLOGÍA: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es-MX" sz="2000" b="1" dirty="0">
                <a:solidFill>
                  <a:srgbClr val="C00000"/>
                </a:solidFill>
                <a:latin typeface="Comic Sans MS" pitchFamily="66" charset="0"/>
              </a:rPr>
              <a:t>1. Evaluación de la Viabilidad: </a:t>
            </a:r>
            <a:r>
              <a:rPr lang="es-MX" sz="2000" b="1" dirty="0">
                <a:solidFill>
                  <a:sysClr val="windowText" lastClr="000000"/>
                </a:solidFill>
                <a:latin typeface="Comic Sans MS" pitchFamily="66" charset="0"/>
              </a:rPr>
              <a:t>Revascularización versus Trasplante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es-MX" sz="2000" b="1" dirty="0">
                <a:solidFill>
                  <a:srgbClr val="C00000"/>
                </a:solidFill>
                <a:latin typeface="Comic Sans MS" pitchFamily="66" charset="0"/>
              </a:rPr>
              <a:t>2. Evaluación de la Perfusión: </a:t>
            </a:r>
            <a:r>
              <a:rPr lang="es-MX" sz="2000" b="1" dirty="0">
                <a:solidFill>
                  <a:sysClr val="windowText" lastClr="000000"/>
                </a:solidFill>
                <a:latin typeface="Comic Sans MS" pitchFamily="66" charset="0"/>
              </a:rPr>
              <a:t>Evaluación de la Reserva del Flujo Coronario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es-MX" sz="2000" b="1" dirty="0">
                <a:solidFill>
                  <a:srgbClr val="C00000"/>
                </a:solidFill>
                <a:latin typeface="Comic Sans MS" pitchFamily="66" charset="0"/>
              </a:rPr>
              <a:t>3. Evaluación de Inflamación: </a:t>
            </a:r>
            <a:r>
              <a:rPr lang="es-MX" sz="2000" b="1" dirty="0">
                <a:solidFill>
                  <a:sysClr val="windowText" lastClr="000000"/>
                </a:solidFill>
                <a:latin typeface="Comic Sans MS" pitchFamily="66" charset="0"/>
              </a:rPr>
              <a:t>Ateroesclerosis</a:t>
            </a:r>
            <a:r>
              <a:rPr lang="es-MX" sz="2000" b="1" dirty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es-MX" sz="2000" b="1" dirty="0">
                <a:solidFill>
                  <a:srgbClr val="C00000"/>
                </a:solidFill>
                <a:latin typeface="Comic Sans MS" pitchFamily="66" charset="0"/>
              </a:rPr>
              <a:t>4. Evaluación de Infecciones: </a:t>
            </a:r>
            <a:r>
              <a:rPr lang="es-MX" sz="2000" b="1" dirty="0">
                <a:solidFill>
                  <a:sysClr val="windowText" lastClr="000000"/>
                </a:solidFill>
                <a:latin typeface="Comic Sans MS" pitchFamily="66" charset="0"/>
              </a:rPr>
              <a:t>Endocarditis e Infección de Dispositivos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None/>
              <a:defRPr/>
            </a:pPr>
            <a:r>
              <a:rPr lang="es-MX" sz="2000" b="1" dirty="0">
                <a:solidFill>
                  <a:srgbClr val="C00000"/>
                </a:solidFill>
                <a:latin typeface="Comic Sans MS" pitchFamily="66" charset="0"/>
              </a:rPr>
              <a:t>5. Evaluación del Daño Tisular: </a:t>
            </a:r>
            <a:r>
              <a:rPr lang="es-MX" sz="2000" b="1" dirty="0">
                <a:latin typeface="Comic Sans MS" pitchFamily="66" charset="0"/>
              </a:rPr>
              <a:t>Degeneración Valvular</a:t>
            </a:r>
          </a:p>
        </p:txBody>
      </p:sp>
    </p:spTree>
    <p:extLst>
      <p:ext uri="{BB962C8B-B14F-4D97-AF65-F5344CB8AC3E}">
        <p14:creationId xmlns:p14="http://schemas.microsoft.com/office/powerpoint/2010/main" val="467480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5B47D606-3BE2-4BB5-B841-D0AF5B2F773D}"/>
              </a:ext>
            </a:extLst>
          </p:cNvPr>
          <p:cNvGrpSpPr/>
          <p:nvPr/>
        </p:nvGrpSpPr>
        <p:grpSpPr>
          <a:xfrm>
            <a:off x="570992" y="2263434"/>
            <a:ext cx="4680520" cy="2331132"/>
            <a:chOff x="1615108" y="1781944"/>
            <a:chExt cx="5595579" cy="2790056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ECCA4E7-C67C-4BFE-BE21-4FFAFE866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466" t="36714" r="53695" b="31245"/>
            <a:stretch/>
          </p:blipFill>
          <p:spPr>
            <a:xfrm>
              <a:off x="1615108" y="1791030"/>
              <a:ext cx="2752681" cy="27809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1EB2C8C-805F-4D33-9A66-55AFD4C42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267" t="36504" r="33669" b="31573"/>
            <a:stretch/>
          </p:blipFill>
          <p:spPr>
            <a:xfrm>
              <a:off x="4423420" y="1781944"/>
              <a:ext cx="2787267" cy="27707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6" name="Picture 7">
            <a:extLst>
              <a:ext uri="{FF2B5EF4-FFF2-40B4-BE49-F238E27FC236}">
                <a16:creationId xmlns:a16="http://schemas.microsoft.com/office/drawing/2014/main" id="{A7DFFD94-9289-46CD-BF3B-7F8D1FC4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3876D03-A6FC-499C-8E36-02B3DF5C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Viabilidad Miocárdica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3348153-C8F2-4C1E-8670-5826966D9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548" y="3717758"/>
            <a:ext cx="3924686" cy="2540578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68D1010F-CCB2-4E52-87A8-3D30D2A2BD4C}"/>
              </a:ext>
            </a:extLst>
          </p:cNvPr>
          <p:cNvGrpSpPr/>
          <p:nvPr/>
        </p:nvGrpSpPr>
        <p:grpSpPr>
          <a:xfrm>
            <a:off x="5575548" y="855842"/>
            <a:ext cx="3924686" cy="2861190"/>
            <a:chOff x="5834303" y="1071866"/>
            <a:chExt cx="3924686" cy="2861190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3D6E8C8-176F-4FEC-B008-D84A978A6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4303" y="1088328"/>
              <a:ext cx="3924686" cy="2844728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89275FA-BA3C-43C2-B474-20E71E39BA41}"/>
                </a:ext>
              </a:extLst>
            </p:cNvPr>
            <p:cNvSpPr/>
            <p:nvPr/>
          </p:nvSpPr>
          <p:spPr>
            <a:xfrm>
              <a:off x="6871692" y="1071866"/>
              <a:ext cx="2305359" cy="139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5" name="Text Box 23">
            <a:extLst>
              <a:ext uri="{FF2B5EF4-FFF2-40B4-BE49-F238E27FC236}">
                <a16:creationId xmlns:a16="http://schemas.microsoft.com/office/drawing/2014/main" id="{38C391A4-0577-415B-ACDA-533D15B56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620" y="6554176"/>
            <a:ext cx="399981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Loeffler AI et al: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Intervent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Cardiol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Clin 2018;7:355-365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5C6FA93F-9452-4936-A336-3848DFD4A379}"/>
              </a:ext>
            </a:extLst>
          </p:cNvPr>
          <p:cNvSpPr/>
          <p:nvPr/>
        </p:nvSpPr>
        <p:spPr>
          <a:xfrm>
            <a:off x="7303740" y="5013176"/>
            <a:ext cx="2016224" cy="107915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516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7DFFD94-9289-46CD-BF3B-7F8D1FC4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3876D03-A6FC-499C-8E36-02B3DF5C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Viabilidad Miocárdica 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id="{38C391A4-0577-415B-ACDA-533D15B56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650" y="6554176"/>
            <a:ext cx="442941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Wang L AI et al: J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Nucl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</a:t>
            </a:r>
            <a:r>
              <a:rPr lang="es-MX" altLang="es-MX" sz="1050" b="1" dirty="0" err="1">
                <a:solidFill>
                  <a:srgbClr val="003366"/>
                </a:solidFill>
                <a:latin typeface="Comic Sans MS" panose="030F0702030302020204" pitchFamily="66" charset="0"/>
              </a:rPr>
              <a:t>Cardiol</a:t>
            </a:r>
            <a:r>
              <a:rPr lang="es-MX" altLang="es-MX" sz="1050" b="1" dirty="0">
                <a:solidFill>
                  <a:srgbClr val="003366"/>
                </a:solidFill>
                <a:latin typeface="Comic Sans MS" panose="030F0702030302020204" pitchFamily="66" charset="0"/>
              </a:rPr>
              <a:t> 2018;doi:10.1007/s12350-018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7C0D80-B2D0-409E-8598-E7D35D434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56" y="1080335"/>
            <a:ext cx="4120340" cy="27384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2ACC53-F25C-4E84-85C2-1D182EC34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56" y="3861033"/>
            <a:ext cx="4120341" cy="26752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8D765F-977B-4F39-B956-203FE9A4D9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3460" y="2204864"/>
            <a:ext cx="5184576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8152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7BDA8DB4-F5F9-458F-878E-92BE053CC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6E4D5856-4DFF-4C43-AF1F-072C8A518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Reserva del Flujo Coronario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4D10D8-B297-459B-8719-58D25D68E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80" y="3663923"/>
            <a:ext cx="3455300" cy="2433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xample of PET Quantification">
            <a:extLst>
              <a:ext uri="{FF2B5EF4-FFF2-40B4-BE49-F238E27FC236}">
                <a16:creationId xmlns:a16="http://schemas.microsoft.com/office/drawing/2014/main" id="{A5165FC6-6E33-4866-B44E-08DFE8EDD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7695" r="31055" b="24350"/>
          <a:stretch/>
        </p:blipFill>
        <p:spPr bwMode="auto">
          <a:xfrm>
            <a:off x="1891012" y="3663923"/>
            <a:ext cx="2805851" cy="243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6E835F7-79D2-4132-A916-307408B229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09"/>
          <a:stretch/>
        </p:blipFill>
        <p:spPr>
          <a:xfrm>
            <a:off x="1784249" y="940229"/>
            <a:ext cx="3019376" cy="2582378"/>
          </a:xfrm>
          <a:prstGeom prst="rect">
            <a:avLst/>
          </a:prstGeom>
        </p:spPr>
      </p:pic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608AABDB-CDB8-44EB-A70B-09C617443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079" y="971862"/>
            <a:ext cx="3454303" cy="251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02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A7DFFD94-9289-46CD-BF3B-7F8D1FC40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112" cy="1071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B3876D03-A6FC-499C-8E36-02B3DF5C8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252" y="134604"/>
            <a:ext cx="7326329" cy="5762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1pPr>
            <a:lvl2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2pPr>
            <a:lvl3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3pPr>
            <a:lvl4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4pPr>
            <a:lvl5pPr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rgbClr val="FFFFFF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defRPr/>
            </a:pPr>
            <a:r>
              <a:rPr lang="es-MX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ESTADO ACTUAL Y PERSPECTIVAS DEL PET EN MEXICO</a:t>
            </a:r>
            <a:br>
              <a:rPr lang="es-MX" sz="1800" dirty="0">
                <a:solidFill>
                  <a:srgbClr val="255A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s-MX" sz="1800" b="1" dirty="0">
                <a:solidFill>
                  <a:srgbClr val="C0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Aplicaciones en Cardiología: Reserva del Flujo Coronario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A4F4708F-48C3-449F-A4AC-EDD0D3D4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1841" y="4122174"/>
            <a:ext cx="3732139" cy="1984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B88385B-7054-4370-8380-93467CEE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996" y="1484784"/>
            <a:ext cx="4608512" cy="462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47">
            <a:extLst>
              <a:ext uri="{FF2B5EF4-FFF2-40B4-BE49-F238E27FC236}">
                <a16:creationId xmlns:a16="http://schemas.microsoft.com/office/drawing/2014/main" id="{25074CED-606C-4D9F-BE4C-29D14522D140}"/>
              </a:ext>
            </a:extLst>
          </p:cNvPr>
          <p:cNvSpPr>
            <a:spLocks noChangeArrowheads="1"/>
          </p:cNvSpPr>
          <p:nvPr/>
        </p:nvSpPr>
        <p:spPr bwMode="auto">
          <a:xfrm rot="20287949">
            <a:off x="6335776" y="4778381"/>
            <a:ext cx="2524268" cy="617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  <a:defRPr/>
            </a:pPr>
            <a:r>
              <a:rPr lang="es-MX" sz="25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FRC ANORMAL</a:t>
            </a:r>
          </a:p>
        </p:txBody>
      </p:sp>
      <p:sp>
        <p:nvSpPr>
          <p:cNvPr id="17" name="Rectangle 47">
            <a:extLst>
              <a:ext uri="{FF2B5EF4-FFF2-40B4-BE49-F238E27FC236}">
                <a16:creationId xmlns:a16="http://schemas.microsoft.com/office/drawing/2014/main" id="{E14D7D89-162C-44B5-9A39-76E9F31687F9}"/>
              </a:ext>
            </a:extLst>
          </p:cNvPr>
          <p:cNvSpPr>
            <a:spLocks noChangeArrowheads="1"/>
          </p:cNvSpPr>
          <p:nvPr/>
        </p:nvSpPr>
        <p:spPr bwMode="auto">
          <a:xfrm rot="20287949">
            <a:off x="1400276" y="3693859"/>
            <a:ext cx="2874963" cy="6175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5000"/>
              </a:lnSpc>
              <a:defRPr/>
            </a:pPr>
            <a:r>
              <a:rPr lang="es-MX" sz="25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SIN  ISQUEMIA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9D3BE14-629F-4EF5-9FC9-127FD4117099}"/>
              </a:ext>
            </a:extLst>
          </p:cNvPr>
          <p:cNvGrpSpPr/>
          <p:nvPr/>
        </p:nvGrpSpPr>
        <p:grpSpPr>
          <a:xfrm>
            <a:off x="5442669" y="1484784"/>
            <a:ext cx="4237335" cy="2525712"/>
            <a:chOff x="1411658" y="1628800"/>
            <a:chExt cx="7332242" cy="4349262"/>
          </a:xfrm>
        </p:grpSpPr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E949B14D-416A-4CFD-90BF-1895430C0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1658" y="1628800"/>
              <a:ext cx="3999993" cy="4349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69D33910-0FED-40C3-A5C8-FCA544AD2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40776" y="1628800"/>
              <a:ext cx="3303124" cy="24556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98747A9C-A0BE-4003-9764-43A00CB91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0776" y="4139227"/>
              <a:ext cx="3303124" cy="18388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E3DC06F2-4984-480C-9C85-A49430F03DAC}"/>
                </a:ext>
              </a:extLst>
            </p:cNvPr>
            <p:cNvSpPr txBox="1"/>
            <p:nvPr/>
          </p:nvSpPr>
          <p:spPr>
            <a:xfrm>
              <a:off x="3991372" y="3091159"/>
              <a:ext cx="464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DA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C54B9D75-DBF2-4B32-8A9D-4A1C3221BAB2}"/>
                </a:ext>
              </a:extLst>
            </p:cNvPr>
            <p:cNvSpPr txBox="1"/>
            <p:nvPr/>
          </p:nvSpPr>
          <p:spPr>
            <a:xfrm>
              <a:off x="7015708" y="2055714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CX/OM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94F93AB-7A42-4021-A16F-B102A4A4524D}"/>
                </a:ext>
              </a:extLst>
            </p:cNvPr>
            <p:cNvSpPr txBox="1"/>
            <p:nvPr/>
          </p:nvSpPr>
          <p:spPr>
            <a:xfrm>
              <a:off x="6655668" y="4643844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</a:rPr>
                <a:t>CD</a:t>
              </a:r>
            </a:p>
          </p:txBody>
        </p:sp>
      </p:grpSp>
      <p:sp>
        <p:nvSpPr>
          <p:cNvPr id="18" name="Rectangle 47">
            <a:extLst>
              <a:ext uri="{FF2B5EF4-FFF2-40B4-BE49-F238E27FC236}">
                <a16:creationId xmlns:a16="http://schemas.microsoft.com/office/drawing/2014/main" id="{FB5BA47A-8488-49B9-924D-CD58888A5CAA}"/>
              </a:ext>
            </a:extLst>
          </p:cNvPr>
          <p:cNvSpPr>
            <a:spLocks noChangeArrowheads="1"/>
          </p:cNvSpPr>
          <p:nvPr/>
        </p:nvSpPr>
        <p:spPr bwMode="auto">
          <a:xfrm rot="20287949">
            <a:off x="6061760" y="2131125"/>
            <a:ext cx="3133929" cy="9520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125000"/>
              </a:lnSpc>
              <a:defRPr/>
            </a:pPr>
            <a:r>
              <a:rPr lang="es-MX" sz="25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SIN </a:t>
            </a:r>
          </a:p>
          <a:p>
            <a:pPr algn="ctr">
              <a:lnSpc>
                <a:spcPct val="125000"/>
              </a:lnSpc>
              <a:defRPr/>
            </a:pPr>
            <a:r>
              <a:rPr lang="es-MX" sz="2500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EAC  EPICÁRDICA</a:t>
            </a:r>
          </a:p>
        </p:txBody>
      </p:sp>
    </p:spTree>
    <p:extLst>
      <p:ext uri="{BB962C8B-B14F-4D97-AF65-F5344CB8AC3E}">
        <p14:creationId xmlns:p14="http://schemas.microsoft.com/office/powerpoint/2010/main" val="92272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14616</TotalTime>
  <Words>521</Words>
  <Application>Microsoft Office PowerPoint</Application>
  <PresentationFormat>Diapositivas de 35 mm</PresentationFormat>
  <Paragraphs>93</Paragraphs>
  <Slides>18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3" baseType="lpstr">
      <vt:lpstr>Arial</vt:lpstr>
      <vt:lpstr>Calibri</vt:lpstr>
      <vt:lpstr>Comic Sans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Enrique Vallejo Venegas</dc:creator>
  <cp:lastModifiedBy>enrique vallejo</cp:lastModifiedBy>
  <cp:revision>557</cp:revision>
  <dcterms:created xsi:type="dcterms:W3CDTF">2015-08-20T16:36:33Z</dcterms:created>
  <dcterms:modified xsi:type="dcterms:W3CDTF">2019-03-27T02:00:35Z</dcterms:modified>
</cp:coreProperties>
</file>