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6" r:id="rId3"/>
    <p:sldId id="337" r:id="rId4"/>
    <p:sldId id="348" r:id="rId5"/>
    <p:sldId id="333" r:id="rId6"/>
    <p:sldId id="335" r:id="rId7"/>
    <p:sldId id="336" r:id="rId8"/>
    <p:sldId id="327" r:id="rId9"/>
    <p:sldId id="329" r:id="rId10"/>
    <p:sldId id="318" r:id="rId11"/>
    <p:sldId id="319" r:id="rId12"/>
    <p:sldId id="323" r:id="rId13"/>
    <p:sldId id="320" r:id="rId14"/>
    <p:sldId id="285" r:id="rId15"/>
    <p:sldId id="321" r:id="rId16"/>
    <p:sldId id="322" r:id="rId17"/>
    <p:sldId id="339" r:id="rId18"/>
    <p:sldId id="340" r:id="rId19"/>
    <p:sldId id="341" r:id="rId20"/>
    <p:sldId id="338" r:id="rId21"/>
    <p:sldId id="325" r:id="rId22"/>
    <p:sldId id="349" r:id="rId23"/>
    <p:sldId id="328" r:id="rId24"/>
    <p:sldId id="317" r:id="rId25"/>
    <p:sldId id="324" r:id="rId26"/>
    <p:sldId id="344" r:id="rId27"/>
    <p:sldId id="350" r:id="rId28"/>
    <p:sldId id="347" r:id="rId29"/>
    <p:sldId id="346" r:id="rId30"/>
    <p:sldId id="27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A06"/>
    <a:srgbClr val="E68900"/>
    <a:srgbClr val="996600"/>
    <a:srgbClr val="CC9900"/>
    <a:srgbClr val="F5C80B"/>
    <a:srgbClr val="FAD706"/>
    <a:srgbClr val="CC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/>
    <p:restoredTop sz="92947"/>
  </p:normalViewPr>
  <p:slideViewPr>
    <p:cSldViewPr>
      <p:cViewPr varScale="1">
        <p:scale>
          <a:sx n="102" d="100"/>
          <a:sy n="102" d="100"/>
        </p:scale>
        <p:origin x="173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9688E-441C-BC4C-B879-BFADCDB9475F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8AD20-26CA-2F41-A592-67D808B132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0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AF623-EBA6-4B92-899F-59E9467939D1}" type="datetimeFigureOut">
              <a:rPr lang="es-MX" smtClean="0"/>
              <a:t>27/03/19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A7D78-00FE-493F-BB51-458946490AD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1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7D78-00FE-493F-BB51-458946490AD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893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7D78-00FE-493F-BB51-458946490AD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41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A7D78-00FE-493F-BB51-458946490AD3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78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2ACD-D0B6-C24B-9B61-B1E5316BC708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41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4FE3-21BB-D34B-B6CD-11CCB5764FA8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48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B93-76ED-BF47-8693-567AEB93908C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45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0FFDB-303E-D94C-9FC5-C0F484D7EBB4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718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C6A7-E658-B84D-B0D6-3D3CF7DEE689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136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EB7-3E9C-AA41-88FF-F2283B289C63}" type="datetime1">
              <a:rPr lang="es-MX" smtClean="0"/>
              <a:t>27/03/19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9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511E-6B1D-584F-99EE-9E41D82CBBBF}" type="datetime1">
              <a:rPr lang="es-MX" smtClean="0"/>
              <a:t>27/03/19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57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7B3EC-8C87-B84E-8F80-0E406D6ECF1F}" type="datetime1">
              <a:rPr lang="es-MX" smtClean="0"/>
              <a:t>27/03/19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77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1FDF-958C-DE44-9E6B-09CFA3259A9E}" type="datetime1">
              <a:rPr lang="es-MX" smtClean="0"/>
              <a:t>27/03/19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75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50A-0A09-5F4F-9A36-ED809AEE4C03}" type="datetime1">
              <a:rPr lang="es-MX" smtClean="0"/>
              <a:t>27/03/19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433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15A4-88AE-764B-B252-2D7DD5518E6C}" type="datetime1">
              <a:rPr lang="es-MX" smtClean="0"/>
              <a:t>27/03/19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0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51F1D-A569-6545-A701-9C7148C93A5B}" type="datetime1">
              <a:rPr lang="es-MX" smtClean="0"/>
              <a:t>27/03/19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D4E3C-1F21-483B-BF2B-476A36D19295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802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png"/><Relationship Id="rId9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1.png"/><Relationship Id="rId8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2014434" TargetMode="External"/><Relationship Id="rId4" Type="http://schemas.openxmlformats.org/officeDocument/2006/relationships/image" Target="../media/image65.png"/><Relationship Id="rId5" Type="http://schemas.openxmlformats.org/officeDocument/2006/relationships/hyperlink" Target="https://upload.wikimedia.org/wikipedia/commons/c/cb/Flumazenil_molecule_ball.png" TargetMode="External"/><Relationship Id="rId6" Type="http://schemas.openxmlformats.org/officeDocument/2006/relationships/image" Target="../media/image66.png"/><Relationship Id="rId7" Type="http://schemas.openxmlformats.org/officeDocument/2006/relationships/image" Target="../media/image67.tiff"/><Relationship Id="rId8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upload.wikimedia.org/wikipedia/commons/f/f3/Embryo_at_14_weeks_profile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hyperlink" Target="https://www.google.com.mx/url?sa=i&amp;rct=j&amp;q=&amp;esrc=s&amp;source=images&amp;cd=&amp;cad=rja&amp;uact=8&amp;ved=0ahUKEwiixbKHubPTAhVq_4MKHY8eAjAQjRwIBw&amp;url=http://di.facmed.unam.mx/&amp;psig=AFQjCNEnfvzFHO087vfbV6cqhlwpK5yIrA&amp;ust=1492791828100453" TargetMode="External"/><Relationship Id="rId7" Type="http://schemas.openxmlformats.org/officeDocument/2006/relationships/image" Target="../media/image80.png"/><Relationship Id="rId8" Type="http://schemas.openxmlformats.org/officeDocument/2006/relationships/image" Target="../media/image51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s://www.google.com.mx/url?sa=i&amp;rct=j&amp;q=&amp;esrc=s&amp;source=images&amp;cd=&amp;cad=rja&amp;uact=8&amp;ved=0ahUKEwish4Djl-nLAhUW8mMKHRvHAuQQjRwIBw&amp;url=https://en.wikipedia.org/wiki/Gamma_ray&amp;bvm=bv.118353311,bs.2,d.cGc&amp;psig=AFQjCNHP9qZJwUEIAd2iguFAzmodlrnW2w&amp;ust=1459453888252758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://www.google.com.mx/url?sa=i&amp;rct=j&amp;q=&amp;esrc=s&amp;source=images&amp;cd=&amp;cad=rja&amp;uact=8&amp;ved=0ahUKEwixrKaHmOnLAhVX02MKHQ_TApMQjRwIBw&amp;url=http://k3-community.blogspot.com/2014/11/penjelasan-singkat-tentang-radiasi.html&amp;bvm=bv.118353311,bs.2,d.cGc&amp;psig=AFQjCNHBqpqtPw6ENDMxtK-Soki6idmb2Q&amp;ust=1459454018204613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ikihost.uib.no/ift/images/b/b4/MAPD_radiotracer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1937585"/>
            <a:ext cx="9144000" cy="49204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9649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319"/>
            <a:ext cx="9144000" cy="44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498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Estado del PET en México (Diciembre 2018)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10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470679"/>
            <a:ext cx="6883400" cy="4229100"/>
          </a:xfrm>
          <a:prstGeom prst="rect">
            <a:avLst/>
          </a:prstGeom>
        </p:spPr>
      </p:pic>
      <p:sp>
        <p:nvSpPr>
          <p:cNvPr id="8" name="2 CuadroTexto"/>
          <p:cNvSpPr txBox="1"/>
          <p:nvPr/>
        </p:nvSpPr>
        <p:spPr>
          <a:xfrm>
            <a:off x="5463538" y="1470679"/>
            <a:ext cx="1793376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Ciclotrones (8)</a:t>
            </a:r>
          </a:p>
          <a:p>
            <a:r>
              <a:rPr lang="es-MX" sz="2000" dirty="0">
                <a:solidFill>
                  <a:schemeClr val="tx1"/>
                </a:solidFill>
              </a:rPr>
              <a:t>4 en </a:t>
            </a:r>
            <a:r>
              <a:rPr lang="es-MX" sz="2000" dirty="0" smtClean="0">
                <a:solidFill>
                  <a:schemeClr val="tx1"/>
                </a:solidFill>
              </a:rPr>
              <a:t>CDMX</a:t>
            </a:r>
          </a:p>
          <a:p>
            <a:r>
              <a:rPr lang="es-MX" sz="2000" dirty="0" smtClean="0">
                <a:solidFill>
                  <a:schemeClr val="tx1"/>
                </a:solidFill>
              </a:rPr>
              <a:t>1 en MTY</a:t>
            </a:r>
          </a:p>
          <a:p>
            <a:r>
              <a:rPr lang="es-MX" sz="2000" dirty="0" smtClean="0">
                <a:solidFill>
                  <a:schemeClr val="tx1"/>
                </a:solidFill>
              </a:rPr>
              <a:t>1 </a:t>
            </a:r>
            <a:r>
              <a:rPr lang="es-MX" sz="2000" dirty="0">
                <a:solidFill>
                  <a:schemeClr val="tx1"/>
                </a:solidFill>
              </a:rPr>
              <a:t>en </a:t>
            </a:r>
            <a:r>
              <a:rPr lang="es-MX" sz="2000" dirty="0" smtClean="0">
                <a:solidFill>
                  <a:schemeClr val="tx1"/>
                </a:solidFill>
              </a:rPr>
              <a:t>GDL</a:t>
            </a:r>
            <a:endParaRPr lang="es-MX" sz="2000" dirty="0">
              <a:solidFill>
                <a:schemeClr val="tx1"/>
              </a:solidFill>
            </a:endParaRPr>
          </a:p>
          <a:p>
            <a:r>
              <a:rPr lang="es-MX" sz="2000" dirty="0" smtClean="0">
                <a:solidFill>
                  <a:schemeClr val="tx1"/>
                </a:solidFill>
              </a:rPr>
              <a:t>1 en Léon (Gto)</a:t>
            </a:r>
          </a:p>
          <a:p>
            <a:r>
              <a:rPr lang="es-MX" sz="2000" dirty="0" smtClean="0">
                <a:solidFill>
                  <a:schemeClr val="tx1"/>
                </a:solidFill>
              </a:rPr>
              <a:t>1 en Cancún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714612" y="4780309"/>
            <a:ext cx="315464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</a:rPr>
              <a:t>Equipos PET/CT (50)</a:t>
            </a:r>
          </a:p>
          <a:p>
            <a:pPr marL="285750" indent="-285750">
              <a:buFont typeface="Arial" charset="0"/>
              <a:buChar char="•"/>
            </a:pPr>
            <a:r>
              <a:rPr lang="es-MX" sz="2800" dirty="0" smtClean="0">
                <a:solidFill>
                  <a:schemeClr val="tx1"/>
                </a:solidFill>
              </a:rPr>
              <a:t>21 en CDMX</a:t>
            </a:r>
          </a:p>
          <a:p>
            <a:pPr marL="285750" indent="-285750">
              <a:buFont typeface="Arial" charset="0"/>
              <a:buChar char="•"/>
            </a:pPr>
            <a:r>
              <a:rPr lang="es-MX" sz="2800" dirty="0" smtClean="0">
                <a:solidFill>
                  <a:schemeClr val="tx1"/>
                </a:solidFill>
              </a:rPr>
              <a:t>29 en los estados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74" y="3832146"/>
            <a:ext cx="2159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44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Ciclotrones en Operación en México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11</a:t>
            </a:fld>
            <a:endParaRPr lang="es-MX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81161"/>
              </p:ext>
            </p:extLst>
          </p:nvPr>
        </p:nvGraphicFramePr>
        <p:xfrm>
          <a:off x="565720" y="1340768"/>
          <a:ext cx="7764598" cy="3931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075028"/>
                <a:gridCol w="1907094"/>
                <a:gridCol w="17824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chemeClr val="tx1"/>
                          </a:solidFill>
                        </a:rPr>
                        <a:t>Institución/Empresa</a:t>
                      </a:r>
                      <a:endParaRPr lang="es-ES_trad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chemeClr val="tx1"/>
                          </a:solidFill>
                        </a:rPr>
                        <a:t>Sector</a:t>
                      </a:r>
                      <a:endParaRPr lang="es-ES_trad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chemeClr val="tx1"/>
                          </a:solidFill>
                        </a:rPr>
                        <a:t>Ciudad</a:t>
                      </a:r>
                      <a:endParaRPr lang="es-ES_trad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Facultad de Medicina, UNAM</a:t>
                      </a:r>
                      <a:endParaRPr lang="es-ES_tradnl" sz="2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Público</a:t>
                      </a:r>
                      <a:endParaRPr lang="es-ES_tradnl" sz="2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CDMX</a:t>
                      </a:r>
                      <a:endParaRPr lang="es-ES_tradnl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Instituto Nacional de Cancerología</a:t>
                      </a:r>
                      <a:endParaRPr lang="es-ES_tradnl" sz="2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Público</a:t>
                      </a:r>
                      <a:endParaRPr lang="es-ES_tradnl" sz="2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CDMX</a:t>
                      </a:r>
                      <a:endParaRPr lang="es-ES_tradnl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Hospital Ángeles Pedregal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CDMX</a:t>
                      </a:r>
                      <a:endParaRPr lang="es-ES_tradnl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MIYMSA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CDMX</a:t>
                      </a:r>
                      <a:endParaRPr lang="es-ES_tradnl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OCA Hospital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MTY, N.L.</a:t>
                      </a:r>
                      <a:endParaRPr lang="es-ES_tradnl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Guadalajara PET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Zapopan,</a:t>
                      </a:r>
                      <a:r>
                        <a:rPr lang="es-ES_tradnl" sz="2200" baseline="0" dirty="0" smtClean="0"/>
                        <a:t> Jal.</a:t>
                      </a:r>
                      <a:endParaRPr lang="es-ES_tradnl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JUAMA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León, </a:t>
                      </a:r>
                      <a:r>
                        <a:rPr lang="es-ES_tradnl" sz="2200" dirty="0" err="1" smtClean="0"/>
                        <a:t>Gto</a:t>
                      </a:r>
                      <a:r>
                        <a:rPr lang="es-ES_tradnl" sz="2200" dirty="0" smtClean="0"/>
                        <a:t>.</a:t>
                      </a:r>
                      <a:endParaRPr lang="es-ES_tradnl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Imagen Tomografía Molecular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Privado</a:t>
                      </a:r>
                      <a:endParaRPr lang="es-ES_trad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/>
                        <a:t>Cancún, Q.R.</a:t>
                      </a:r>
                      <a:endParaRPr lang="es-ES_tradnl" sz="2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08044"/>
              </p:ext>
            </p:extLst>
          </p:nvPr>
        </p:nvGraphicFramePr>
        <p:xfrm>
          <a:off x="568159" y="5517232"/>
          <a:ext cx="7762160" cy="85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6754"/>
                <a:gridCol w="1910112"/>
                <a:gridCol w="17852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err="1" smtClean="0">
                          <a:solidFill>
                            <a:srgbClr val="FABA06"/>
                          </a:solidFill>
                        </a:rPr>
                        <a:t>Doctors</a:t>
                      </a:r>
                      <a:r>
                        <a:rPr lang="es-ES_tradnl" sz="2200" b="0" baseline="0" dirty="0" smtClean="0">
                          <a:solidFill>
                            <a:srgbClr val="FABA06"/>
                          </a:solidFill>
                        </a:rPr>
                        <a:t> Hospital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Privado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MTY, N.L.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Hospital </a:t>
                      </a:r>
                      <a:r>
                        <a:rPr lang="es-ES_tradnl" sz="2200" b="0" dirty="0" err="1" smtClean="0">
                          <a:solidFill>
                            <a:srgbClr val="FABA06"/>
                          </a:solidFill>
                        </a:rPr>
                        <a:t>Christus</a:t>
                      </a:r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 </a:t>
                      </a:r>
                      <a:r>
                        <a:rPr lang="es-ES_tradnl" sz="2200" b="0" dirty="0" err="1" smtClean="0">
                          <a:solidFill>
                            <a:srgbClr val="FABA06"/>
                          </a:solidFill>
                        </a:rPr>
                        <a:t>Muguerza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Privado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0" dirty="0" smtClean="0">
                          <a:solidFill>
                            <a:srgbClr val="FABA06"/>
                          </a:solidFill>
                        </a:rPr>
                        <a:t>MTY,</a:t>
                      </a:r>
                      <a:r>
                        <a:rPr lang="es-ES_tradnl" sz="2200" b="0" baseline="0" dirty="0" smtClean="0">
                          <a:solidFill>
                            <a:srgbClr val="FABA06"/>
                          </a:solidFill>
                        </a:rPr>
                        <a:t> N.L.</a:t>
                      </a:r>
                      <a:endParaRPr lang="es-ES_tradnl" sz="2200" b="0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2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112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Tipo de Ciclotrones Operando en México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12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09" y="1592113"/>
            <a:ext cx="2683681" cy="19537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85" y="1592113"/>
            <a:ext cx="2932848" cy="19537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722" y="3966826"/>
            <a:ext cx="2103907" cy="24961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09" y="3920911"/>
            <a:ext cx="2425587" cy="26044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53" y="1654589"/>
            <a:ext cx="2614412" cy="1838803"/>
          </a:xfrm>
          <a:prstGeom prst="rect">
            <a:avLst/>
          </a:prstGeom>
        </p:spPr>
      </p:pic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6013616" y="1213083"/>
            <a:ext cx="2950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Siemens, Eclypse (11 MeV, p)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3099627" y="1264011"/>
            <a:ext cx="2693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GE, </a:t>
            </a:r>
            <a:r>
              <a:rPr lang="es-MX" b="1" smtClean="0">
                <a:solidFill>
                  <a:schemeClr val="accent4">
                    <a:lumMod val="50000"/>
                  </a:schemeClr>
                </a:solidFill>
              </a:rPr>
              <a:t>Minitrace (9.6 MeV, p)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275468" y="1231911"/>
            <a:ext cx="2452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ABT</a:t>
            </a:r>
            <a:r>
              <a:rPr lang="es-MX" b="1" smtClean="0">
                <a:solidFill>
                  <a:schemeClr val="accent4">
                    <a:lumMod val="50000"/>
                  </a:schemeClr>
                </a:solidFill>
              </a:rPr>
              <a:t>, BG-75 (7.5 </a:t>
            </a:r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MeV, p)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4644008" y="3695218"/>
            <a:ext cx="2815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smtClean="0">
                <a:solidFill>
                  <a:schemeClr val="accent4">
                    <a:lumMod val="50000"/>
                  </a:schemeClr>
                </a:solidFill>
              </a:rPr>
              <a:t>IBA; Cyclone 18 </a:t>
            </a:r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(18 MeV, p)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619672" y="3670194"/>
            <a:ext cx="2722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smtClean="0">
                <a:solidFill>
                  <a:schemeClr val="accent4">
                    <a:lumMod val="50000"/>
                  </a:schemeClr>
                </a:solidFill>
              </a:rPr>
              <a:t>GE, PETtrace (16.5 </a:t>
            </a:r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</a:rPr>
              <a:t>MeV, p)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2496" y="1691516"/>
            <a:ext cx="401072" cy="369332"/>
          </a:xfrm>
          <a:prstGeom prst="rect">
            <a:avLst/>
          </a:prstGeom>
          <a:solidFill>
            <a:srgbClr val="F5C8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mtClean="0">
                <a:solidFill>
                  <a:schemeClr val="tx1"/>
                </a:solidFill>
              </a:rPr>
              <a:t>x1</a:t>
            </a:r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31840" y="1691516"/>
            <a:ext cx="401072" cy="369332"/>
          </a:xfrm>
          <a:prstGeom prst="rect">
            <a:avLst/>
          </a:prstGeom>
          <a:solidFill>
            <a:srgbClr val="F5C8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mtClean="0">
                <a:solidFill>
                  <a:schemeClr val="tx1"/>
                </a:solidFill>
              </a:rPr>
              <a:t>x1</a:t>
            </a:r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28184" y="1691516"/>
            <a:ext cx="401072" cy="369332"/>
          </a:xfrm>
          <a:prstGeom prst="rect">
            <a:avLst/>
          </a:prstGeom>
          <a:solidFill>
            <a:srgbClr val="F5C8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mtClean="0">
                <a:solidFill>
                  <a:schemeClr val="tx1"/>
                </a:solidFill>
              </a:rPr>
              <a:t>x3</a:t>
            </a:r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50848" y="4067780"/>
            <a:ext cx="401072" cy="369332"/>
          </a:xfrm>
          <a:prstGeom prst="rect">
            <a:avLst/>
          </a:prstGeom>
          <a:solidFill>
            <a:srgbClr val="F5C8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1"/>
                </a:solidFill>
              </a:rPr>
              <a:t>x2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020272" y="4067780"/>
            <a:ext cx="401072" cy="369332"/>
          </a:xfrm>
          <a:prstGeom prst="rect">
            <a:avLst/>
          </a:prstGeom>
          <a:solidFill>
            <a:srgbClr val="F5C8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1"/>
                </a:solidFill>
              </a:rPr>
              <a:t>x1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371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Distribución de Equipos PET/CT por Estado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13</a:t>
            </a:fld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6" y="1472674"/>
            <a:ext cx="8136904" cy="458543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 flipH="1">
            <a:off x="6156176" y="4293096"/>
            <a:ext cx="1322433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smtClean="0">
                <a:solidFill>
                  <a:srgbClr val="FAD706"/>
                </a:solidFill>
              </a:rPr>
              <a:t>Total: 50</a:t>
            </a:r>
            <a:endParaRPr lang="es-ES_tradnl" sz="2400" b="1">
              <a:solidFill>
                <a:srgbClr val="FAD706"/>
              </a:solidFill>
            </a:endParaRPr>
          </a:p>
        </p:txBody>
      </p:sp>
      <p:sp>
        <p:nvSpPr>
          <p:cNvPr id="3" name="Cerrar llave 2"/>
          <p:cNvSpPr/>
          <p:nvPr/>
        </p:nvSpPr>
        <p:spPr>
          <a:xfrm>
            <a:off x="3779912" y="1628800"/>
            <a:ext cx="288032" cy="3600400"/>
          </a:xfrm>
          <a:prstGeom prst="rightBrace">
            <a:avLst>
              <a:gd name="adj1" fmla="val 46603"/>
              <a:gd name="adj2" fmla="val 5100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4139952" y="325536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smtClean="0"/>
              <a:t>29</a:t>
            </a:r>
            <a:endParaRPr lang="es-ES_tradnl" sz="2400" b="1"/>
          </a:p>
        </p:txBody>
      </p:sp>
    </p:spTree>
    <p:extLst>
      <p:ext uri="{BB962C8B-B14F-4D97-AF65-F5344CB8AC3E}">
        <p14:creationId xmlns:p14="http://schemas.microsoft.com/office/powerpoint/2010/main" val="17278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40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PET/CT en Instituciones Públicas (12+1/50)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14</a:t>
            </a:fld>
            <a:endParaRPr lang="es-MX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63905"/>
              </p:ext>
            </p:extLst>
          </p:nvPr>
        </p:nvGraphicFramePr>
        <p:xfrm>
          <a:off x="666712" y="1271455"/>
          <a:ext cx="7691790" cy="4597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106844"/>
                <a:gridCol w="25849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chemeClr val="tx1"/>
                          </a:solidFill>
                        </a:rPr>
                        <a:t>Institución</a:t>
                      </a:r>
                      <a:endParaRPr lang="es-ES_trad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chemeClr val="tx1"/>
                          </a:solidFill>
                        </a:rPr>
                        <a:t>Ciudad</a:t>
                      </a:r>
                      <a:endParaRPr lang="es-ES_trad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Facultad de Medicina, UNAM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Instituto Nacional de Cancerología (x2)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Instituto Nacional de Neurología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Instituto</a:t>
                      </a:r>
                      <a:r>
                        <a:rPr lang="es-ES_tradnl" sz="1800" baseline="0" dirty="0" smtClean="0"/>
                        <a:t> Nacional de Pediatría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Instituto Nacional de Nutrición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Centro Médico Nacional 20 Noviembre (ISSSTE)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Hospital Central Militar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Hospital General Naval de Alta Especialidad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CDMX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Inst.</a:t>
                      </a:r>
                      <a:r>
                        <a:rPr lang="es-ES_tradnl" sz="1800" baseline="0" dirty="0" smtClean="0"/>
                        <a:t> de Seguridad Social EDOMEX y Municipios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Toluca, </a:t>
                      </a:r>
                      <a:r>
                        <a:rPr lang="es-ES_tradnl" sz="1800" dirty="0" err="1" smtClean="0"/>
                        <a:t>EdoMex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Hospital Regional de Alta Especialidad del Bajío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León, </a:t>
                      </a:r>
                      <a:r>
                        <a:rPr lang="es-ES_tradnl" sz="1800" dirty="0" err="1" smtClean="0"/>
                        <a:t>Gto</a:t>
                      </a:r>
                      <a:r>
                        <a:rPr lang="es-ES_tradnl" sz="1800" dirty="0" smtClean="0"/>
                        <a:t>.</a:t>
                      </a:r>
                      <a:endParaRPr lang="es-ES_tradnl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Hospital Universitario (UANL)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MTY, N.L.</a:t>
                      </a:r>
                      <a:endParaRPr lang="es-ES_tradnl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66712" y="5928532"/>
            <a:ext cx="7691790" cy="43088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solidFill>
                  <a:srgbClr val="FABA06"/>
                </a:solidFill>
              </a:rPr>
              <a:t>Hospital Infantil Teletón de Oncología (I.A.P.), Querétaro, </a:t>
            </a:r>
            <a:r>
              <a:rPr lang="es-ES_tradnl" sz="2200" dirty="0" err="1" smtClean="0">
                <a:solidFill>
                  <a:srgbClr val="FABA06"/>
                </a:solidFill>
              </a:rPr>
              <a:t>Qro</a:t>
            </a:r>
            <a:r>
              <a:rPr lang="es-ES_tradnl" sz="2200" dirty="0" smtClean="0">
                <a:solidFill>
                  <a:srgbClr val="FABA06"/>
                </a:solidFill>
              </a:rPr>
              <a:t>.</a:t>
            </a:r>
            <a:endParaRPr lang="es-ES_tradnl" sz="2200" dirty="0">
              <a:solidFill>
                <a:srgbClr val="FAB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81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Equipos PET/CT por Tipo de Institución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15</a:t>
            </a:fld>
            <a:endParaRPr lang="es-MX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218766"/>
              </p:ext>
            </p:extLst>
          </p:nvPr>
        </p:nvGraphicFramePr>
        <p:xfrm>
          <a:off x="395534" y="1556792"/>
          <a:ext cx="8291266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566"/>
                <a:gridCol w="1276153"/>
                <a:gridCol w="929477"/>
                <a:gridCol w="2005364"/>
                <a:gridCol w="1008112"/>
                <a:gridCol w="1296144"/>
                <a:gridCol w="946450"/>
              </a:tblGrid>
              <a:tr h="185420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chemeClr val="tx1"/>
                          </a:solidFill>
                        </a:rPr>
                        <a:t>Hospitales Públicos</a:t>
                      </a:r>
                      <a:endParaRPr lang="es-ES_tradn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s-ES_tradnl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_tradnl" sz="2400" dirty="0" smtClean="0">
                          <a:solidFill>
                            <a:schemeClr val="tx1"/>
                          </a:solidFill>
                        </a:rPr>
                        <a:t>Universitarios</a:t>
                      </a:r>
                    </a:p>
                    <a:p>
                      <a:pPr algn="ctr"/>
                      <a:endParaRPr lang="es-ES_tradn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_tradnl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_tradnl" sz="2400" dirty="0" smtClean="0">
                          <a:solidFill>
                            <a:schemeClr val="tx1"/>
                          </a:solidFill>
                        </a:rPr>
                        <a:t>I.A.P.</a:t>
                      </a:r>
                    </a:p>
                  </a:txBody>
                  <a:tcPr>
                    <a:solidFill>
                      <a:srgbClr val="FABA0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_tradnl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_tradnl" sz="2400" dirty="0" smtClean="0">
                          <a:solidFill>
                            <a:schemeClr val="tx1"/>
                          </a:solidFill>
                        </a:rPr>
                        <a:t>Privados</a:t>
                      </a:r>
                      <a:endParaRPr lang="es-ES_tradn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_tradnl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_tradnl" sz="24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s-ES_tradn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BA06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s-ES_tradnl" dirty="0" smtClean="0">
                        <a:solidFill>
                          <a:srgbClr val="FABA06"/>
                        </a:solidFill>
                      </a:endParaRPr>
                    </a:p>
                    <a:p>
                      <a:pPr algn="ctr"/>
                      <a:r>
                        <a:rPr lang="es-ES_tradnl" dirty="0" smtClean="0">
                          <a:solidFill>
                            <a:srgbClr val="FABA06"/>
                          </a:solidFill>
                        </a:rPr>
                        <a:t>SS</a:t>
                      </a:r>
                      <a:endParaRPr lang="es-ES_tradnl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dirty="0" smtClean="0">
                        <a:solidFill>
                          <a:srgbClr val="FABA06"/>
                        </a:solidFill>
                      </a:endParaRPr>
                    </a:p>
                    <a:p>
                      <a:pPr algn="ctr"/>
                      <a:r>
                        <a:rPr lang="es-ES_tradnl" dirty="0" smtClean="0">
                          <a:solidFill>
                            <a:srgbClr val="FABA06"/>
                          </a:solidFill>
                        </a:rPr>
                        <a:t>SEDENA</a:t>
                      </a:r>
                      <a:endParaRPr lang="es-ES_tradnl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dirty="0" smtClean="0">
                        <a:solidFill>
                          <a:srgbClr val="FABA06"/>
                        </a:solidFill>
                      </a:endParaRPr>
                    </a:p>
                    <a:p>
                      <a:pPr algn="ctr"/>
                      <a:r>
                        <a:rPr lang="es-ES_tradnl" dirty="0" smtClean="0">
                          <a:solidFill>
                            <a:srgbClr val="FABA06"/>
                          </a:solidFill>
                        </a:rPr>
                        <a:t>SEMAR</a:t>
                      </a:r>
                      <a:endParaRPr lang="es-ES_tradnl" dirty="0">
                        <a:solidFill>
                          <a:srgbClr val="FABA06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8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1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1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2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1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37</a:t>
                      </a:r>
                      <a:endParaRPr lang="es-ES_tradn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 smtClean="0"/>
                        <a:t>50</a:t>
                      </a:r>
                      <a:endParaRPr lang="es-ES_tradnl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182966" y="3573016"/>
            <a:ext cx="342260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Indicador de Cobertura:</a:t>
            </a:r>
            <a:endParaRPr lang="es-ES_tradnl" dirty="0">
              <a:solidFill>
                <a:schemeClr val="tx1"/>
              </a:solidFill>
            </a:endParaRPr>
          </a:p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2 PET/CT por millón de habitantes</a:t>
            </a:r>
          </a:p>
          <a:p>
            <a:pPr algn="ctr"/>
            <a:endParaRPr lang="es-ES_tradnl" sz="120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50" y="4686565"/>
            <a:ext cx="1642253" cy="18272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78356" y="4221088"/>
            <a:ext cx="35734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Habitantes en México: </a:t>
            </a:r>
            <a:r>
              <a:rPr lang="es-ES_tradnl" b="1" dirty="0" smtClean="0"/>
              <a:t>120 millones</a:t>
            </a:r>
          </a:p>
          <a:p>
            <a:endParaRPr lang="es-ES_tradnl" dirty="0" smtClean="0"/>
          </a:p>
          <a:p>
            <a:r>
              <a:rPr lang="es-ES_tradnl" dirty="0" smtClean="0"/>
              <a:t>Equipos Requeridos:</a:t>
            </a:r>
            <a:r>
              <a:rPr lang="es-ES_tradnl" b="1" dirty="0" smtClean="0"/>
              <a:t> 240</a:t>
            </a:r>
          </a:p>
          <a:p>
            <a:endParaRPr lang="es-ES_tradnl" dirty="0"/>
          </a:p>
          <a:p>
            <a:r>
              <a:rPr lang="es-ES_tradnl" dirty="0" smtClean="0"/>
              <a:t>“Déficit”: </a:t>
            </a:r>
            <a:r>
              <a:rPr lang="es-ES_tradnl" b="1" dirty="0" smtClean="0"/>
              <a:t>190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7338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445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smtClean="0"/>
              <a:t>Procedimientos PET por Millón de Habitantes/Año</a:t>
            </a:r>
            <a:endParaRPr lang="es-MX" sz="24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16</a:t>
            </a:fld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84" y="1307578"/>
            <a:ext cx="6775167" cy="40701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49" y="1824828"/>
            <a:ext cx="2431382" cy="84507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22" y="5920560"/>
            <a:ext cx="3707086" cy="46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6944579" y="407707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*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234210" y="5325472"/>
            <a:ext cx="3297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* Estimación propia: 50 mil estudios al año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3106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54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Impacto del PET en el Manejo del Paciente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17</a:t>
            </a:fld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842592" y="1793136"/>
            <a:ext cx="71849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_tradnl" sz="2800" dirty="0" smtClean="0">
                <a:solidFill>
                  <a:srgbClr val="002060"/>
                </a:solidFill>
              </a:rPr>
              <a:t> Categoría 1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sz="2400" dirty="0" smtClean="0"/>
              <a:t>Modifica la estrategia terapéutica</a:t>
            </a:r>
          </a:p>
          <a:p>
            <a:pPr marL="285750" indent="-285750">
              <a:buFont typeface="Wingdings" charset="2"/>
              <a:buChar char="Ø"/>
            </a:pPr>
            <a:endParaRPr lang="es-ES_tradnl" sz="2800" dirty="0">
              <a:solidFill>
                <a:srgbClr val="9966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_tradnl" sz="2800" dirty="0" smtClean="0">
                <a:solidFill>
                  <a:srgbClr val="002060"/>
                </a:solidFill>
              </a:rPr>
              <a:t> </a:t>
            </a:r>
            <a:r>
              <a:rPr lang="es-ES_tradnl" sz="2800" dirty="0">
                <a:solidFill>
                  <a:srgbClr val="002060"/>
                </a:solidFill>
              </a:rPr>
              <a:t>C</a:t>
            </a:r>
            <a:r>
              <a:rPr lang="es-ES_tradnl" sz="2800" dirty="0" smtClean="0">
                <a:solidFill>
                  <a:srgbClr val="002060"/>
                </a:solidFill>
              </a:rPr>
              <a:t>ategoría 2</a:t>
            </a:r>
            <a:endParaRPr lang="es-ES_tradnl" sz="2800" dirty="0">
              <a:solidFill>
                <a:srgbClr val="002060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s-ES_tradnl" sz="2400" dirty="0" smtClean="0"/>
              <a:t>Reafirma el esquema de tratamiento, no hay cambio en la estrategia terapéutica</a:t>
            </a:r>
          </a:p>
          <a:p>
            <a:pPr marL="285750" indent="-285750">
              <a:buFont typeface="Wingdings" charset="2"/>
              <a:buChar char="Ø"/>
            </a:pPr>
            <a:endParaRPr lang="es-ES_tradnl" sz="2800" dirty="0">
              <a:solidFill>
                <a:srgbClr val="9966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_tradnl" sz="2800" dirty="0" smtClean="0">
                <a:solidFill>
                  <a:srgbClr val="002060"/>
                </a:solidFill>
              </a:rPr>
              <a:t> </a:t>
            </a:r>
            <a:r>
              <a:rPr lang="es-ES_tradnl" sz="2800" dirty="0">
                <a:solidFill>
                  <a:srgbClr val="002060"/>
                </a:solidFill>
              </a:rPr>
              <a:t>C</a:t>
            </a:r>
            <a:r>
              <a:rPr lang="es-ES_tradnl" sz="2800" dirty="0" smtClean="0">
                <a:solidFill>
                  <a:srgbClr val="002060"/>
                </a:solidFill>
              </a:rPr>
              <a:t>ategoría 3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sz="2400" dirty="0" smtClean="0"/>
              <a:t>No hay impacto/influencia</a:t>
            </a:r>
            <a:endParaRPr lang="es-ES_tradnl" sz="2800" dirty="0" smtClean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86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Impacto del PET/CT en el Manejo del Paciente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18</a:t>
            </a:fld>
            <a:endParaRPr lang="es-MX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524443" y="2095088"/>
          <a:ext cx="8136905" cy="35661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98594"/>
                <a:gridCol w="917630"/>
                <a:gridCol w="864096"/>
                <a:gridCol w="864096"/>
                <a:gridCol w="1167237"/>
                <a:gridCol w="936104"/>
                <a:gridCol w="864096"/>
                <a:gridCol w="142505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Colon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Lung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Breast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Melanoma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Prostate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Others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All indications</a:t>
                      </a:r>
                    </a:p>
                    <a:p>
                      <a:pPr algn="ctr"/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PET influence 1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14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3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3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9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noProof="0" dirty="0" smtClean="0"/>
                    </a:p>
                    <a:p>
                      <a:pPr algn="ctr"/>
                      <a:r>
                        <a:rPr lang="en-US" sz="2000" b="1" noProof="0" dirty="0" smtClean="0">
                          <a:solidFill>
                            <a:srgbClr val="C00000"/>
                          </a:solidFill>
                        </a:rPr>
                        <a:t>55</a:t>
                      </a:r>
                      <a:endParaRPr lang="en-US" sz="2000" b="1" noProof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PET influence 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19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19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8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noProof="0" dirty="0" smtClean="0"/>
                    </a:p>
                    <a:p>
                      <a:pPr algn="ctr"/>
                      <a:r>
                        <a:rPr lang="en-US" sz="2000" b="1" noProof="0" dirty="0" smtClean="0"/>
                        <a:t>59</a:t>
                      </a:r>
                      <a:endParaRPr lang="en-US" sz="20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PET influence</a:t>
                      </a:r>
                      <a:r>
                        <a:rPr lang="en-US" sz="1800" b="1" baseline="0" noProof="0" dirty="0" smtClean="0"/>
                        <a:t> 3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noProof="0" dirty="0" smtClean="0"/>
                    </a:p>
                    <a:p>
                      <a:pPr algn="ctr"/>
                      <a:r>
                        <a:rPr lang="en-US" sz="1800" b="1" noProof="0" dirty="0" smtClean="0"/>
                        <a:t>1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noProof="0" dirty="0" smtClean="0"/>
                    </a:p>
                    <a:p>
                      <a:pPr algn="ctr"/>
                      <a:r>
                        <a:rPr lang="en-US" sz="2000" b="1" noProof="0" dirty="0" smtClean="0"/>
                        <a:t>1</a:t>
                      </a:r>
                      <a:endParaRPr lang="en-US" sz="20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 flipH="1">
            <a:off x="755575" y="1196752"/>
            <a:ext cx="727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Management of oncologic patients in a small hospital in Spain (168 beds)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 = 115 (64 men, 41 women, average age 69)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076056" y="6108385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 smtClean="0"/>
              <a:t>DOI: 10.1594/ecr2013/C-2143 </a:t>
            </a:r>
            <a:endParaRPr lang="is-I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3" y="5965967"/>
            <a:ext cx="4047557" cy="5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19</a:t>
            </a:fld>
            <a:endParaRPr lang="es-MX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/>
          </p:nvPr>
        </p:nvGraphicFramePr>
        <p:xfrm>
          <a:off x="531672" y="1196752"/>
          <a:ext cx="8136905" cy="4953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98594"/>
                <a:gridCol w="917630"/>
                <a:gridCol w="864096"/>
                <a:gridCol w="864096"/>
                <a:gridCol w="1167237"/>
                <a:gridCol w="936104"/>
                <a:gridCol w="864096"/>
                <a:gridCol w="142505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Colon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Lung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Breast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Melanoma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Prostate cancer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Others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All patients</a:t>
                      </a:r>
                    </a:p>
                    <a:p>
                      <a:pPr algn="ctr"/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No. Patients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31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29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18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16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PET scans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33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31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20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 dirty="0" smtClean="0"/>
                        <a:t>7</a:t>
                      </a:r>
                      <a:endParaRPr lang="es-ES_tradnl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Total cost PET scans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€ 26.8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€ 25.6</a:t>
                      </a:r>
                      <a:endParaRPr lang="en-US" sz="1400" b="0" noProof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€ 16.2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€ 5.7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€ 4.8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€ 16.2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400" b="1" noProof="0" dirty="0" smtClean="0">
                          <a:solidFill>
                            <a:schemeClr val="tx1"/>
                          </a:solidFill>
                        </a:rPr>
                        <a:t>94.8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Cost of</a:t>
                      </a:r>
                      <a:r>
                        <a:rPr lang="en-US" sz="1400" b="1" baseline="0" noProof="0" dirty="0" smtClean="0"/>
                        <a:t> prevented </a:t>
                      </a:r>
                      <a:r>
                        <a:rPr lang="en-US" sz="1400" b="1" baseline="0" noProof="0" dirty="0" err="1" smtClean="0"/>
                        <a:t>Dx</a:t>
                      </a:r>
                      <a:r>
                        <a:rPr lang="en-US" sz="1400" b="1" baseline="0" noProof="0" dirty="0" smtClean="0"/>
                        <a:t> </a:t>
                      </a:r>
                      <a:r>
                        <a:rPr lang="en-US" sz="1400" b="1" baseline="0" noProof="0" dirty="0" err="1" smtClean="0"/>
                        <a:t>Proced</a:t>
                      </a:r>
                      <a:r>
                        <a:rPr lang="en-US" sz="1400" b="1" baseline="0" noProof="0" dirty="0" smtClean="0"/>
                        <a:t>.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€ 2.9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€ 4.2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€ 1.4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€ 0.73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€ 0.38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€ 2.2</a:t>
                      </a:r>
                      <a:endParaRPr lang="es-ES_tradn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€11.9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Cost of prevented </a:t>
                      </a:r>
                      <a:r>
                        <a:rPr lang="en-US" sz="1400" b="1" noProof="0" dirty="0" err="1" smtClean="0"/>
                        <a:t>Tx</a:t>
                      </a:r>
                      <a:r>
                        <a:rPr lang="en-US" sz="1400" b="1" noProof="0" dirty="0" smtClean="0"/>
                        <a:t> </a:t>
                      </a:r>
                      <a:r>
                        <a:rPr lang="en-US" sz="1400" b="1" noProof="0" dirty="0" err="1" smtClean="0"/>
                        <a:t>Proced</a:t>
                      </a:r>
                      <a:r>
                        <a:rPr lang="en-US" sz="1400" b="1" noProof="0" dirty="0" smtClean="0"/>
                        <a:t>.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€ 24.3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€ 46.5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</a:t>
                      </a:r>
                      <a:r>
                        <a:rPr lang="en-US" sz="1400" b="0" noProof="0" dirty="0" smtClean="0"/>
                        <a:t>6.0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€ 10.4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€ 9.5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€ 17.4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400" b="1" noProof="0" dirty="0" smtClean="0">
                          <a:solidFill>
                            <a:schemeClr val="tx1"/>
                          </a:solidFill>
                        </a:rPr>
                        <a:t>114.0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Total</a:t>
                      </a:r>
                      <a:r>
                        <a:rPr lang="en-US" sz="1400" b="1" baseline="0" noProof="0" dirty="0" smtClean="0"/>
                        <a:t> savings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€ 27.2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</a:t>
                      </a:r>
                      <a:r>
                        <a:rPr lang="en-US" sz="1400" b="0" noProof="0" dirty="0" smtClean="0"/>
                        <a:t>50.7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€ 7.4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€ 11.1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€ 9.9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pt-BR" sz="14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€126.0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Net savings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€ 0.42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€ 24.8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-€ 8.7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pt-BR" sz="14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5.4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€ 5.1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€ 3.5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€31.1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Saving/cost ratio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1.01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1.98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0.46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1.95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/>
                        <a:t>2.06</a:t>
                      </a:r>
                      <a:endParaRPr lang="en-US" sz="14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 smtClean="0"/>
                        <a:t>1.21</a:t>
                      </a:r>
                      <a:endParaRPr lang="en-US" sz="14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chemeClr val="tx1"/>
                          </a:solidFill>
                        </a:rPr>
                        <a:t>1.33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39" y="6289019"/>
            <a:ext cx="2607397" cy="38175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964362" y="6309320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 smtClean="0"/>
              <a:t>DOI: 10.1594/ecr2013/C-2143 </a:t>
            </a:r>
            <a:endParaRPr lang="is-I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95536" y="6156012"/>
            <a:ext cx="2279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*Costs in thousands of Euros</a:t>
            </a:r>
            <a:endParaRPr lang="en-US" sz="1400" dirty="0"/>
          </a:p>
        </p:txBody>
      </p:sp>
      <p:sp>
        <p:nvSpPr>
          <p:cNvPr id="12" name="5 CuadroTexto"/>
          <p:cNvSpPr txBox="1"/>
          <p:nvPr/>
        </p:nvSpPr>
        <p:spPr>
          <a:xfrm>
            <a:off x="1225299" y="332656"/>
            <a:ext cx="585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Costo-eficacia del PET/CT en Oncología</a:t>
            </a:r>
            <a:endParaRPr lang="es-MX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6729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go ANMM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72" y="229637"/>
            <a:ext cx="1716405" cy="16871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1092759" y="2444695"/>
            <a:ext cx="699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Imagen Molecular PET y Radiofármacos</a:t>
            </a:r>
            <a:endParaRPr lang="es-MX" sz="3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1293" y="4182760"/>
            <a:ext cx="817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Miguel A. Ávila-Rodríguez, 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51520" y="5517232"/>
            <a:ext cx="4788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Universidad Nacional Autónoma de México</a:t>
            </a:r>
          </a:p>
          <a:p>
            <a:r>
              <a:rPr lang="es-MX" sz="2000" b="1" dirty="0" smtClean="0"/>
              <a:t>Facultad de Medicina</a:t>
            </a:r>
          </a:p>
          <a:p>
            <a:r>
              <a:rPr lang="es-MX" sz="2000" b="1" dirty="0" smtClean="0"/>
              <a:t>División de Investigación</a:t>
            </a:r>
          </a:p>
          <a:p>
            <a:r>
              <a:rPr lang="es-MX" sz="2000" b="1" dirty="0" smtClean="0"/>
              <a:t>Unidad Radiofarmacia-Ciclotrón</a:t>
            </a:r>
            <a:endParaRPr lang="es-MX" sz="20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988874" y="1916832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765" y="5842264"/>
            <a:ext cx="1487699" cy="8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1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346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Costo-eficacia del </a:t>
            </a:r>
            <a:r>
              <a:rPr lang="es-MX" sz="2800" b="1" dirty="0" smtClean="0">
                <a:solidFill>
                  <a:srgbClr val="C00000"/>
                </a:solidFill>
              </a:rPr>
              <a:t>PET</a:t>
            </a:r>
            <a:r>
              <a:rPr lang="es-MX" sz="2800" dirty="0" smtClean="0"/>
              <a:t> en Oncología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20</a:t>
            </a:fld>
            <a:endParaRPr lang="es-MX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80834"/>
              </p:ext>
            </p:extLst>
          </p:nvPr>
        </p:nvGraphicFramePr>
        <p:xfrm>
          <a:off x="551816" y="1412776"/>
          <a:ext cx="8052632" cy="39522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511953"/>
                <a:gridCol w="1376479"/>
                <a:gridCol w="1368152"/>
                <a:gridCol w="1368152"/>
                <a:gridCol w="142789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NSCLC:</a:t>
                      </a:r>
                    </a:p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Diagnosis and staging</a:t>
                      </a:r>
                    </a:p>
                    <a:p>
                      <a:pPr algn="ctr"/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Recurrent colorectal cancer</a:t>
                      </a:r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Metastatic</a:t>
                      </a:r>
                      <a:r>
                        <a:rPr lang="en-US" sz="1800" baseline="0" noProof="0" dirty="0" smtClean="0">
                          <a:solidFill>
                            <a:schemeClr val="tx1"/>
                          </a:solidFill>
                        </a:rPr>
                        <a:t> melanoma</a:t>
                      </a:r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Recurrent</a:t>
                      </a:r>
                      <a:r>
                        <a:rPr lang="en-US" sz="1800" baseline="0" noProof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noProof="0" dirty="0" smtClean="0">
                          <a:solidFill>
                            <a:schemeClr val="tx1"/>
                          </a:solidFill>
                        </a:rPr>
                        <a:t>H&amp;N cancer</a:t>
                      </a:r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0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Number</a:t>
                      </a:r>
                      <a:r>
                        <a:rPr lang="en-US" sz="1800" b="1" baseline="0" noProof="0" dirty="0" smtClean="0"/>
                        <a:t> of p</a:t>
                      </a:r>
                      <a:r>
                        <a:rPr lang="en-US" sz="1800" b="1" noProof="0" dirty="0" smtClean="0"/>
                        <a:t>atients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72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68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45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22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Cost* procedures avoided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$280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$300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$179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$84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Cost of PET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$130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$122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$81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$40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Savings/cost</a:t>
                      </a:r>
                      <a:r>
                        <a:rPr lang="en-US" sz="1800" b="1" baseline="0" noProof="0" dirty="0" smtClean="0"/>
                        <a:t> ratio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2.2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2.5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2.2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2.1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Net cost of PET if replacing CT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$86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$68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$45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N.A.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NET savings/cost ratio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3.3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4.4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4.0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/>
                        <a:t>N.A.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43504" y="5507940"/>
            <a:ext cx="276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*Costs in thousands of U$D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5292080" y="5932032"/>
            <a:ext cx="3250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smtClean="0">
                <a:latin typeface="ArialMT" charset="0"/>
              </a:rPr>
              <a:t>Valk et al., </a:t>
            </a:r>
            <a:r>
              <a:rPr lang="nb-NO" sz="1200" dirty="0" err="1" smtClean="0">
                <a:latin typeface="ArialMT" charset="0"/>
              </a:rPr>
              <a:t>Nucl</a:t>
            </a:r>
            <a:r>
              <a:rPr lang="nb-NO" sz="1200" dirty="0" smtClean="0">
                <a:latin typeface="ArialMT" charset="0"/>
              </a:rPr>
              <a:t> Med Biol. </a:t>
            </a:r>
            <a:r>
              <a:rPr lang="nb-NO" sz="1200" b="1" dirty="0" smtClean="0">
                <a:solidFill>
                  <a:srgbClr val="C00000"/>
                </a:solidFill>
                <a:latin typeface="ArialMT" charset="0"/>
              </a:rPr>
              <a:t>1996</a:t>
            </a:r>
            <a:r>
              <a:rPr lang="nb-NO" sz="1200" dirty="0" smtClean="0">
                <a:latin typeface="ArialMT" charset="0"/>
              </a:rPr>
              <a:t>; 23:737-743.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10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338148" y="332656"/>
            <a:ext cx="4106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 smtClean="0"/>
              <a:t>Unidad PET Integral UNAM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21</a:t>
            </a:fld>
            <a:endParaRPr lang="es-MX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3059832" y="1412776"/>
            <a:ext cx="2199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Ciclotrón (11 </a:t>
            </a: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MeV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, p)</a:t>
            </a: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156176" y="1412776"/>
            <a:ext cx="15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Radiofarmacia</a:t>
            </a: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2169368" y="4077072"/>
            <a:ext cx="10907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err="1">
                <a:solidFill>
                  <a:schemeClr val="accent1">
                    <a:lumMod val="50000"/>
                  </a:schemeClr>
                </a:solidFill>
              </a:rPr>
              <a:t>MicroPET</a:t>
            </a: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5896818" y="4077072"/>
            <a:ext cx="856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PET/CT</a:t>
            </a:r>
          </a:p>
        </p:txBody>
      </p:sp>
      <p:pic>
        <p:nvPicPr>
          <p:cNvPr id="12" name="Picture 2" descr="equi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4710" y="4444985"/>
            <a:ext cx="2979658" cy="1980000"/>
          </a:xfrm>
          <a:prstGeom prst="rect">
            <a:avLst/>
          </a:prstGeom>
          <a:noFill/>
        </p:spPr>
      </p:pic>
      <p:pic>
        <p:nvPicPr>
          <p:cNvPr id="13" name="Picture 2" descr="http://www.dgcs.unam.mx/boletin/bdboletin/multimedia/WAV130510/293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400" y="4401368"/>
            <a:ext cx="2981846" cy="1980000"/>
          </a:xfrm>
          <a:prstGeom prst="rect">
            <a:avLst/>
          </a:prstGeom>
          <a:noFill/>
        </p:spPr>
      </p:pic>
      <p:pic>
        <p:nvPicPr>
          <p:cNvPr id="14" name="Picture 8" descr="E:\17-CYCLOPEN ret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881048"/>
            <a:ext cx="244235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E:\fotos-PET\P0000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1902" y="1340768"/>
            <a:ext cx="1124514" cy="168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entr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92892"/>
            <a:ext cx="2121182" cy="116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www.dgcs.unam.mx/boletin/bdboletin/multimedia/WAV140411/213b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85" y="1912886"/>
            <a:ext cx="3030255" cy="20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252"/>
            <a:ext cx="1227656" cy="68446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9382"/>
            <a:ext cx="1401132" cy="7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4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99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Historial de Estudios y Unidosis (UNAM)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22</a:t>
            </a:fld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6" y="1916832"/>
            <a:ext cx="8512946" cy="41764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42489" y="1311151"/>
            <a:ext cx="5853847" cy="461665"/>
          </a:xfrm>
          <a:prstGeom prst="rect">
            <a:avLst/>
          </a:prstGeom>
          <a:solidFill>
            <a:srgbClr val="FABA0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002060"/>
                </a:solidFill>
              </a:rPr>
              <a:t>～140 mil pacientes beneficiados en </a:t>
            </a:r>
            <a:r>
              <a:rPr lang="es-ES_tradnl" sz="2400" b="1" smtClean="0">
                <a:solidFill>
                  <a:srgbClr val="002060"/>
                </a:solidFill>
              </a:rPr>
              <a:t>10 años</a:t>
            </a:r>
            <a:endParaRPr lang="es-ES_tradnl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47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Unidad Radiofarmacia-Ciclotrón FM-UNAM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23</a:t>
            </a:fld>
            <a:endParaRPr lang="es-MX"/>
          </a:p>
        </p:txBody>
      </p:sp>
      <p:pic>
        <p:nvPicPr>
          <p:cNvPr id="7" name="Picture 2" descr="http://www.dgcs.unam.mx/boletin/bdboletin/multimedia/WAV140411/213b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" y="3455913"/>
            <a:ext cx="351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9615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00" y="3443334"/>
            <a:ext cx="3600000" cy="1513442"/>
          </a:xfrm>
          <a:prstGeom prst="rect">
            <a:avLst/>
          </a:prstGeom>
        </p:spPr>
      </p:pic>
      <p:pic>
        <p:nvPicPr>
          <p:cNvPr id="10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00" y="5075833"/>
            <a:ext cx="3600000" cy="1305495"/>
          </a:xfrm>
          <a:prstGeom prst="rect">
            <a:avLst/>
          </a:prstGeom>
        </p:spPr>
      </p:pic>
      <p:pic>
        <p:nvPicPr>
          <p:cNvPr id="11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46" y="5840884"/>
            <a:ext cx="1227656" cy="6844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5877272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403648" y="385500"/>
            <a:ext cx="6528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Nueva Generación de Módulos de Síntesis Química</a:t>
            </a:r>
            <a:endParaRPr lang="es-MX" sz="2400" baseline="-25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24</a:t>
            </a:fld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864" y="1412776"/>
            <a:ext cx="2448272" cy="16321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65" y="3256835"/>
            <a:ext cx="2324260" cy="13577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16832"/>
            <a:ext cx="6006844" cy="41764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4937495"/>
            <a:ext cx="1224136" cy="12241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95114" y="1268760"/>
            <a:ext cx="4901022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ABA06"/>
                </a:solidFill>
              </a:rPr>
              <a:t>Marzo 2019 en la UNAM, siempre a </a:t>
            </a:r>
            <a:r>
              <a:rPr lang="es-ES_tradnl" smtClean="0">
                <a:solidFill>
                  <a:srgbClr val="FABA06"/>
                </a:solidFill>
              </a:rPr>
              <a:t>la vanguardia!</a:t>
            </a:r>
            <a:endParaRPr lang="es-ES_tradnl">
              <a:solidFill>
                <a:srgbClr val="FAB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5697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smtClean="0"/>
              <a:t>PET en Oncología: </a:t>
            </a:r>
            <a:r>
              <a:rPr lang="es-MX" sz="2200" dirty="0" smtClean="0"/>
              <a:t>Más alla del Metabolismo de Glucosa</a:t>
            </a:r>
            <a:endParaRPr lang="es-MX" sz="22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25</a:t>
            </a:fld>
            <a:endParaRPr lang="es-MX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96744" cy="45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52338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6603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32663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02" y="4698285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40975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0892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4635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22" y="498631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3871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48887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upload.wikimedia.org/wikipedia/commons/thumb/5/5a/Red_check.svg/600px-Red_che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10" y="2892703"/>
            <a:ext cx="282650" cy="28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6 Rectángulo"/>
          <p:cNvSpPr/>
          <p:nvPr/>
        </p:nvSpPr>
        <p:spPr>
          <a:xfrm>
            <a:off x="1230566" y="6309320"/>
            <a:ext cx="29093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err="1" smtClean="0"/>
              <a:t>Wester</a:t>
            </a:r>
            <a:r>
              <a:rPr lang="es-MX" sz="1200" dirty="0" smtClean="0"/>
              <a:t>, </a:t>
            </a:r>
            <a:r>
              <a:rPr lang="es-MX" sz="1200" dirty="0" err="1" smtClean="0"/>
              <a:t>Clin</a:t>
            </a:r>
            <a:r>
              <a:rPr lang="es-MX" sz="1200" dirty="0" smtClean="0"/>
              <a:t> </a:t>
            </a:r>
            <a:r>
              <a:rPr lang="es-MX" sz="1200" dirty="0" err="1" smtClean="0"/>
              <a:t>Cancer</a:t>
            </a:r>
            <a:r>
              <a:rPr lang="es-MX" sz="1200" dirty="0" smtClean="0"/>
              <a:t> Res 2007;13:3470-3481</a:t>
            </a:r>
            <a:endParaRPr lang="es-MX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187624" y="1124744"/>
            <a:ext cx="592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_tradnl" dirty="0" smtClean="0"/>
              <a:t>Radiofármacos dirigidos a blancos </a:t>
            </a:r>
            <a:r>
              <a:rPr lang="es-ES_tradnl" smtClean="0"/>
              <a:t>moleculares específicos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81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26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35" y="1076292"/>
            <a:ext cx="5616624" cy="318484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11925" y="3974867"/>
            <a:ext cx="2605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u="sng" dirty="0">
                <a:solidFill>
                  <a:srgbClr val="660066"/>
                </a:solidFill>
                <a:latin typeface="arial" charset="0"/>
                <a:hlinkClick r:id="rId3" tooltip="The Lancet. Neurology."/>
              </a:rPr>
              <a:t>Lancet Neurol.</a:t>
            </a:r>
            <a:r>
              <a:rPr lang="nl-NL" sz="1000" dirty="0">
                <a:solidFill>
                  <a:srgbClr val="000000"/>
                </a:solidFill>
                <a:latin typeface="arial" charset="0"/>
              </a:rPr>
              <a:t> 2011 Nov;10(11):987-1001.</a:t>
            </a:r>
            <a:endParaRPr lang="es-ES_tradnl" sz="1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03708"/>
            <a:ext cx="2232248" cy="238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File:Flumazenil molecule b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58" y="4705514"/>
            <a:ext cx="298832" cy="17108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0" name="3 CuadroTexto"/>
          <p:cNvSpPr txBox="1"/>
          <p:nvPr/>
        </p:nvSpPr>
        <p:spPr>
          <a:xfrm>
            <a:off x="683568" y="4428709"/>
            <a:ext cx="130516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s-MX" sz="1400" b="1" baseline="300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s-MX" sz="1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F]Flumazenil</a:t>
            </a:r>
            <a:endParaRPr lang="es-MX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5 CuadroTexto"/>
          <p:cNvSpPr txBox="1"/>
          <p:nvPr/>
        </p:nvSpPr>
        <p:spPr>
          <a:xfrm>
            <a:off x="1225299" y="332656"/>
            <a:ext cx="6682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 smtClean="0"/>
              <a:t>PET en Neurología: Más alla del Metabolismo de Glucosa</a:t>
            </a:r>
            <a:endParaRPr lang="es-MX" sz="2200" baseline="-25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4671600"/>
            <a:ext cx="2678814" cy="2049875"/>
          </a:xfrm>
          <a:prstGeom prst="rect">
            <a:avLst/>
          </a:prstGeom>
        </p:spPr>
      </p:pic>
      <p:sp>
        <p:nvSpPr>
          <p:cNvPr id="16" name="3 CuadroTexto"/>
          <p:cNvSpPr txBox="1"/>
          <p:nvPr/>
        </p:nvSpPr>
        <p:spPr>
          <a:xfrm>
            <a:off x="7394830" y="5206198"/>
            <a:ext cx="69762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s-MX" sz="1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ii</a:t>
            </a:r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C]PIB</a:t>
            </a:r>
            <a:endParaRPr lang="es-MX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533001" y="5570076"/>
            <a:ext cx="107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smtClean="0"/>
              <a:t>Pronto en la</a:t>
            </a:r>
          </a:p>
          <a:p>
            <a:pPr algn="ctr"/>
            <a:r>
              <a:rPr lang="es-ES_tradnl" sz="1400" dirty="0" smtClean="0"/>
              <a:t>UNAM!</a:t>
            </a:r>
            <a:endParaRPr lang="es-ES_tradnl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363" y="3133532"/>
            <a:ext cx="1358101" cy="20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361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Producción de Radiofármacos en la UNAM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27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904655" cy="451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31" y="2955279"/>
            <a:ext cx="1512168" cy="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3 CuadroTexto"/>
          <p:cNvSpPr txBox="1"/>
          <p:nvPr/>
        </p:nvSpPr>
        <p:spPr>
          <a:xfrm>
            <a:off x="7078002" y="383912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s-MX" sz="1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F]FFMZ</a:t>
            </a:r>
            <a:endParaRPr lang="es-MX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40" y="1424530"/>
            <a:ext cx="1671750" cy="83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5 CuadroTexto"/>
          <p:cNvSpPr txBox="1"/>
          <p:nvPr/>
        </p:nvSpPr>
        <p:spPr>
          <a:xfrm>
            <a:off x="7152542" y="2329135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s-MX" sz="1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F]FET</a:t>
            </a:r>
            <a:endParaRPr lang="es-MX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7 CuadroTexto"/>
          <p:cNvSpPr txBox="1"/>
          <p:nvPr/>
        </p:nvSpPr>
        <p:spPr>
          <a:xfrm>
            <a:off x="1835696" y="6053153"/>
            <a:ext cx="1359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CC66"/>
                </a:solidFill>
              </a:rPr>
              <a:t>[</a:t>
            </a:r>
            <a:r>
              <a:rPr lang="es-MX" sz="1400" b="1" baseline="30000" dirty="0" smtClean="0">
                <a:solidFill>
                  <a:srgbClr val="00CC66"/>
                </a:solidFill>
              </a:rPr>
              <a:t>68</a:t>
            </a:r>
            <a:r>
              <a:rPr lang="es-MX" sz="1400" b="1" dirty="0" smtClean="0">
                <a:solidFill>
                  <a:srgbClr val="00CC66"/>
                </a:solidFill>
              </a:rPr>
              <a:t>Ga]DOTA-UBI</a:t>
            </a:r>
            <a:endParaRPr lang="es-MX" sz="1400" b="1" dirty="0">
              <a:solidFill>
                <a:srgbClr val="00CC66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19" y="4323431"/>
            <a:ext cx="1816373" cy="1502702"/>
          </a:xfrm>
          <a:prstGeom prst="rect">
            <a:avLst/>
          </a:prstGeom>
        </p:spPr>
      </p:pic>
      <p:sp>
        <p:nvSpPr>
          <p:cNvPr id="14" name="15 CuadroTexto"/>
          <p:cNvSpPr txBox="1"/>
          <p:nvPr/>
        </p:nvSpPr>
        <p:spPr>
          <a:xfrm>
            <a:off x="6785855" y="5991067"/>
            <a:ext cx="13687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s-MX" sz="1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r>
              <a:rPr lang="es-MX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F]PSMA-1007</a:t>
            </a:r>
            <a:endParaRPr lang="es-MX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69283"/>
            <a:ext cx="1503889" cy="1338323"/>
          </a:xfrm>
          <a:prstGeom prst="rect">
            <a:avLst/>
          </a:prstGeom>
        </p:spPr>
      </p:pic>
      <p:sp>
        <p:nvSpPr>
          <p:cNvPr id="13" name="18 CuadroTexto"/>
          <p:cNvSpPr txBox="1"/>
          <p:nvPr/>
        </p:nvSpPr>
        <p:spPr>
          <a:xfrm>
            <a:off x="4913714" y="6021288"/>
            <a:ext cx="13061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400" b="1" smtClean="0">
                <a:solidFill>
                  <a:srgbClr val="00CC66"/>
                </a:solidFill>
              </a:rPr>
              <a:t>[</a:t>
            </a:r>
            <a:r>
              <a:rPr lang="es-MX" sz="1400" b="1" baseline="30000" smtClean="0">
                <a:solidFill>
                  <a:srgbClr val="00CC66"/>
                </a:solidFill>
              </a:rPr>
              <a:t>68</a:t>
            </a:r>
            <a:r>
              <a:rPr lang="es-MX" sz="1400" b="1" smtClean="0">
                <a:solidFill>
                  <a:srgbClr val="00CC66"/>
                </a:solidFill>
              </a:rPr>
              <a:t>Ga]PSMA-11</a:t>
            </a:r>
            <a:endParaRPr lang="es-MX" sz="1400" b="1" dirty="0">
              <a:solidFill>
                <a:srgbClr val="00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68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E68900"/>
                </a:solidFill>
              </a:rPr>
              <a:t>Thera</a:t>
            </a:r>
            <a:r>
              <a:rPr lang="es-MX" sz="2800" dirty="0" smtClean="0"/>
              <a:t>nostics: Un Nuevo Paradigma de la MN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28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8" y="1210929"/>
            <a:ext cx="7287050" cy="495437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131840" y="6453336"/>
            <a:ext cx="2621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err="1" smtClean="0">
                <a:solidFill>
                  <a:srgbClr val="222222"/>
                </a:solidFill>
                <a:latin typeface="Arial" charset="0"/>
              </a:rPr>
              <a:t>Fani</a:t>
            </a:r>
            <a:r>
              <a:rPr lang="es-ES_tradnl" sz="1000" dirty="0" smtClean="0">
                <a:solidFill>
                  <a:srgbClr val="222222"/>
                </a:solidFill>
                <a:latin typeface="Arial" charset="0"/>
              </a:rPr>
              <a:t> et al. </a:t>
            </a:r>
            <a:r>
              <a:rPr lang="es-ES_tradnl" sz="1000" dirty="0">
                <a:solidFill>
                  <a:srgbClr val="222222"/>
                </a:solidFill>
                <a:latin typeface="Arial" charset="0"/>
              </a:rPr>
              <a:t> </a:t>
            </a:r>
            <a:r>
              <a:rPr lang="es-ES_tradnl" sz="1000" i="1" dirty="0" err="1">
                <a:solidFill>
                  <a:srgbClr val="222222"/>
                </a:solidFill>
                <a:latin typeface="Arial" charset="0"/>
              </a:rPr>
              <a:t>Pharmaceuticals</a:t>
            </a:r>
            <a:r>
              <a:rPr lang="es-ES_tradnl" sz="1000" dirty="0">
                <a:solidFill>
                  <a:srgbClr val="222222"/>
                </a:solidFill>
                <a:latin typeface="Arial" charset="0"/>
              </a:rPr>
              <a:t> </a:t>
            </a:r>
            <a:r>
              <a:rPr lang="es-ES_tradnl" sz="1000" b="1" dirty="0">
                <a:solidFill>
                  <a:srgbClr val="222222"/>
                </a:solidFill>
                <a:latin typeface="Arial" charset="0"/>
              </a:rPr>
              <a:t>2017</a:t>
            </a:r>
            <a:r>
              <a:rPr lang="es-ES_tradnl" sz="1000" dirty="0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es-ES_tradnl" sz="1000" i="1" dirty="0">
                <a:solidFill>
                  <a:srgbClr val="222222"/>
                </a:solidFill>
                <a:latin typeface="Arial" charset="0"/>
              </a:rPr>
              <a:t>10</a:t>
            </a:r>
            <a:r>
              <a:rPr lang="es-ES_tradnl" sz="1000" dirty="0">
                <a:solidFill>
                  <a:srgbClr val="222222"/>
                </a:solidFill>
                <a:latin typeface="Arial" charset="0"/>
              </a:rPr>
              <a:t>, 30</a:t>
            </a:r>
            <a:r>
              <a:rPr lang="es-ES_tradnl" sz="1000" dirty="0" smtClean="0">
                <a:solidFill>
                  <a:srgbClr val="222222"/>
                </a:solidFill>
                <a:latin typeface="Arial" charset="0"/>
              </a:rPr>
              <a:t>.</a:t>
            </a:r>
            <a:endParaRPr lang="es-ES_tradnl" sz="1000" dirty="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82534" y="1412776"/>
            <a:ext cx="3297378" cy="769441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FABA06"/>
                </a:solidFill>
              </a:rPr>
              <a:t>Radionúclidos metálicos en la UNAM:</a:t>
            </a:r>
          </a:p>
          <a:p>
            <a:pPr algn="ctr"/>
            <a:r>
              <a:rPr lang="es-ES_tradnl" dirty="0" smtClean="0">
                <a:solidFill>
                  <a:srgbClr val="FABA06"/>
                </a:solidFill>
              </a:rPr>
              <a:t> </a:t>
            </a:r>
            <a:r>
              <a:rPr lang="es-ES_tradnl" sz="2800" baseline="30000" dirty="0" smtClean="0">
                <a:solidFill>
                  <a:srgbClr val="FABA06"/>
                </a:solidFill>
              </a:rPr>
              <a:t>68</a:t>
            </a:r>
            <a:r>
              <a:rPr lang="es-ES_tradnl" sz="2800" dirty="0" smtClean="0">
                <a:solidFill>
                  <a:srgbClr val="FABA06"/>
                </a:solidFill>
              </a:rPr>
              <a:t>Ga, </a:t>
            </a:r>
            <a:r>
              <a:rPr lang="es-ES_tradnl" sz="2800" baseline="30000" dirty="0" smtClean="0">
                <a:solidFill>
                  <a:srgbClr val="FABA06"/>
                </a:solidFill>
              </a:rPr>
              <a:t>64</a:t>
            </a:r>
            <a:r>
              <a:rPr lang="es-ES_tradnl" sz="2800" dirty="0" smtClean="0">
                <a:solidFill>
                  <a:srgbClr val="FABA06"/>
                </a:solidFill>
              </a:rPr>
              <a:t>Cu</a:t>
            </a:r>
            <a:endParaRPr lang="es-ES_tradnl" sz="2800" dirty="0">
              <a:solidFill>
                <a:srgbClr val="FAB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288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Nuestra Meta: Hacia una Medicina Personalizada</a:t>
            </a:r>
            <a:endParaRPr lang="es-MX" sz="24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29</a:t>
            </a:fld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4883"/>
            <a:ext cx="8172400" cy="41784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79712" y="6145559"/>
            <a:ext cx="4878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smtClean="0">
                <a:solidFill>
                  <a:srgbClr val="333333"/>
                </a:solidFill>
                <a:latin typeface="georgia" charset="0"/>
              </a:rPr>
              <a:t>J. </a:t>
            </a:r>
            <a:r>
              <a:rPr lang="es-ES_tradnl" sz="1400" dirty="0" err="1" smtClean="0">
                <a:solidFill>
                  <a:srgbClr val="333333"/>
                </a:solidFill>
                <a:latin typeface="georgia" charset="0"/>
              </a:rPr>
              <a:t>Pathology</a:t>
            </a:r>
            <a:r>
              <a:rPr lang="es-ES_tradnl" sz="1400" dirty="0" smtClean="0">
                <a:solidFill>
                  <a:srgbClr val="333333"/>
                </a:solidFill>
                <a:latin typeface="georgia" charset="0"/>
              </a:rPr>
              <a:t> </a:t>
            </a:r>
            <a:r>
              <a:rPr lang="es-ES_tradnl" sz="1400" dirty="0">
                <a:solidFill>
                  <a:srgbClr val="333333"/>
                </a:solidFill>
                <a:latin typeface="georgia" charset="0"/>
              </a:rPr>
              <a:t>and </a:t>
            </a:r>
            <a:r>
              <a:rPr lang="es-ES_tradnl" sz="1400" dirty="0" err="1">
                <a:solidFill>
                  <a:srgbClr val="333333"/>
                </a:solidFill>
                <a:latin typeface="georgia" charset="0"/>
              </a:rPr>
              <a:t>Translational</a:t>
            </a:r>
            <a:r>
              <a:rPr lang="es-ES_tradnl" sz="1400" dirty="0">
                <a:solidFill>
                  <a:srgbClr val="333333"/>
                </a:solidFill>
                <a:latin typeface="georgia" charset="0"/>
              </a:rPr>
              <a:t> Medicine 2015; 49(1): 5-12</a:t>
            </a:r>
            <a:endParaRPr lang="es-ES_tradnl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755870" y="1187460"/>
            <a:ext cx="5380961" cy="36933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FABA06"/>
                </a:solidFill>
              </a:rPr>
              <a:t>Un buen tratamiento, empieza por un buen diagnóstico</a:t>
            </a:r>
            <a:endParaRPr lang="es-ES_tradnl" dirty="0">
              <a:solidFill>
                <a:srgbClr val="FAB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726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Modalidades de Imagenología Médica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3</a:t>
            </a:fld>
            <a:endParaRPr lang="es-MX"/>
          </a:p>
        </p:txBody>
      </p:sp>
      <p:pic>
        <p:nvPicPr>
          <p:cNvPr id="8" name="Picture 11" descr="File:Embryo at 14 weeks profi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120" y="2300635"/>
            <a:ext cx="10668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1248" y="1868587"/>
            <a:ext cx="914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96779"/>
            <a:ext cx="13874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4984" y="2804691"/>
            <a:ext cx="1143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http://www.alzheimers.org/rmedia/IMAGES/HIGH/PET20YEAROLD_HIG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9480" y="1268760"/>
            <a:ext cx="9906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16524" y="1652563"/>
            <a:ext cx="960948" cy="103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1"/>
          <p:cNvGrpSpPr>
            <a:grpSpLocks noChangeAspect="1"/>
          </p:cNvGrpSpPr>
          <p:nvPr/>
        </p:nvGrpSpPr>
        <p:grpSpPr bwMode="auto">
          <a:xfrm>
            <a:off x="1403475" y="2372123"/>
            <a:ext cx="7162800" cy="3744914"/>
            <a:chOff x="1226" y="1570"/>
            <a:chExt cx="4512" cy="2359"/>
          </a:xfrm>
        </p:grpSpPr>
        <p:sp>
          <p:nvSpPr>
            <p:cNvPr id="15" name="AutoShape 20"/>
            <p:cNvSpPr>
              <a:spLocks noChangeAspect="1" noChangeArrowheads="1" noTextEdit="1"/>
            </p:cNvSpPr>
            <p:nvPr/>
          </p:nvSpPr>
          <p:spPr bwMode="auto">
            <a:xfrm>
              <a:off x="1226" y="1784"/>
              <a:ext cx="4512" cy="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901" y="1925"/>
              <a:ext cx="2905" cy="1705"/>
            </a:xfrm>
            <a:custGeom>
              <a:avLst/>
              <a:gdLst/>
              <a:ahLst/>
              <a:cxnLst>
                <a:cxn ang="0">
                  <a:pos x="0" y="1682"/>
                </a:cxn>
                <a:cxn ang="0">
                  <a:pos x="2840" y="20"/>
                </a:cxn>
                <a:cxn ang="0">
                  <a:pos x="2854" y="45"/>
                </a:cxn>
                <a:cxn ang="0">
                  <a:pos x="14" y="1705"/>
                </a:cxn>
                <a:cxn ang="0">
                  <a:pos x="0" y="1682"/>
                </a:cxn>
                <a:cxn ang="0">
                  <a:pos x="2814" y="6"/>
                </a:cxn>
                <a:cxn ang="0">
                  <a:pos x="2905" y="0"/>
                </a:cxn>
                <a:cxn ang="0">
                  <a:pos x="2857" y="74"/>
                </a:cxn>
                <a:cxn ang="0">
                  <a:pos x="2814" y="6"/>
                </a:cxn>
              </a:cxnLst>
              <a:rect l="0" t="0" r="r" b="b"/>
              <a:pathLst>
                <a:path w="2905" h="1705">
                  <a:moveTo>
                    <a:pt x="0" y="1682"/>
                  </a:moveTo>
                  <a:lnTo>
                    <a:pt x="2840" y="20"/>
                  </a:lnTo>
                  <a:lnTo>
                    <a:pt x="2854" y="45"/>
                  </a:lnTo>
                  <a:lnTo>
                    <a:pt x="14" y="1705"/>
                  </a:lnTo>
                  <a:lnTo>
                    <a:pt x="0" y="1682"/>
                  </a:lnTo>
                  <a:close/>
                  <a:moveTo>
                    <a:pt x="2814" y="6"/>
                  </a:moveTo>
                  <a:lnTo>
                    <a:pt x="2905" y="0"/>
                  </a:lnTo>
                  <a:lnTo>
                    <a:pt x="2857" y="74"/>
                  </a:lnTo>
                  <a:lnTo>
                    <a:pt x="2814" y="6"/>
                  </a:lnTo>
                  <a:close/>
                </a:path>
              </a:pathLst>
            </a:custGeom>
            <a:solidFill>
              <a:srgbClr val="4D4D4D"/>
            </a:solidFill>
            <a:ln w="4763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8" name="Freeform 23"/>
            <p:cNvSpPr>
              <a:spLocks noEditPoints="1"/>
            </p:cNvSpPr>
            <p:nvPr/>
          </p:nvSpPr>
          <p:spPr bwMode="auto">
            <a:xfrm>
              <a:off x="2043" y="2207"/>
              <a:ext cx="2904" cy="1705"/>
            </a:xfrm>
            <a:custGeom>
              <a:avLst/>
              <a:gdLst/>
              <a:ahLst/>
              <a:cxnLst>
                <a:cxn ang="0">
                  <a:pos x="0" y="1682"/>
                </a:cxn>
                <a:cxn ang="0">
                  <a:pos x="2839" y="20"/>
                </a:cxn>
                <a:cxn ang="0">
                  <a:pos x="2853" y="46"/>
                </a:cxn>
                <a:cxn ang="0">
                  <a:pos x="14" y="1705"/>
                </a:cxn>
                <a:cxn ang="0">
                  <a:pos x="0" y="1682"/>
                </a:cxn>
                <a:cxn ang="0">
                  <a:pos x="2814" y="6"/>
                </a:cxn>
                <a:cxn ang="0">
                  <a:pos x="2904" y="0"/>
                </a:cxn>
                <a:cxn ang="0">
                  <a:pos x="2856" y="74"/>
                </a:cxn>
                <a:cxn ang="0">
                  <a:pos x="2814" y="6"/>
                </a:cxn>
              </a:cxnLst>
              <a:rect l="0" t="0" r="r" b="b"/>
              <a:pathLst>
                <a:path w="2904" h="1705">
                  <a:moveTo>
                    <a:pt x="0" y="1682"/>
                  </a:moveTo>
                  <a:lnTo>
                    <a:pt x="2839" y="20"/>
                  </a:lnTo>
                  <a:lnTo>
                    <a:pt x="2853" y="46"/>
                  </a:lnTo>
                  <a:lnTo>
                    <a:pt x="14" y="1705"/>
                  </a:lnTo>
                  <a:lnTo>
                    <a:pt x="0" y="1682"/>
                  </a:lnTo>
                  <a:close/>
                  <a:moveTo>
                    <a:pt x="2814" y="6"/>
                  </a:moveTo>
                  <a:lnTo>
                    <a:pt x="2904" y="0"/>
                  </a:lnTo>
                  <a:lnTo>
                    <a:pt x="2856" y="74"/>
                  </a:lnTo>
                  <a:lnTo>
                    <a:pt x="2814" y="6"/>
                  </a:lnTo>
                  <a:close/>
                </a:path>
              </a:pathLst>
            </a:custGeom>
            <a:solidFill>
              <a:srgbClr val="4D4D4D"/>
            </a:solidFill>
            <a:ln w="4763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1311" y="3641"/>
              <a:ext cx="73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Anatom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1958" y="3641"/>
              <a:ext cx="13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í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2011" y="3641"/>
              <a:ext cx="17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a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4862" y="1877"/>
              <a:ext cx="72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Fisiolog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8"/>
            <p:cNvSpPr>
              <a:spLocks noChangeArrowheads="1"/>
            </p:cNvSpPr>
            <p:nvPr/>
          </p:nvSpPr>
          <p:spPr bwMode="auto">
            <a:xfrm>
              <a:off x="5495" y="1877"/>
              <a:ext cx="13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í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5546" y="1877"/>
              <a:ext cx="17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a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30"/>
            <p:cNvSpPr>
              <a:spLocks noChangeArrowheads="1"/>
            </p:cNvSpPr>
            <p:nvPr/>
          </p:nvSpPr>
          <p:spPr bwMode="auto">
            <a:xfrm rot="19800000">
              <a:off x="2340" y="2695"/>
              <a:ext cx="233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400" b="1" i="0" u="none" strike="noStrike" cap="none" normalizeH="0" baseline="0" smtClean="0">
                  <a:ln>
                    <a:noFill/>
                  </a:ln>
                  <a:solidFill>
                    <a:srgbClr val="4D4D4D"/>
                  </a:solidFill>
                  <a:effectLst/>
                  <a:latin typeface="Times New Roman" pitchFamily="18" charset="0"/>
                  <a:cs typeface="Arial" pitchFamily="34" charset="0"/>
                </a:rPr>
                <a:t>Sensibilidad y especificidad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2237" y="2814"/>
              <a:ext cx="1028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9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CT          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2723" y="2602"/>
              <a:ext cx="407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9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US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3195" y="2249"/>
              <a:ext cx="672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9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RMN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4"/>
            <p:cNvSpPr>
              <a:spLocks noChangeArrowheads="1"/>
            </p:cNvSpPr>
            <p:nvPr/>
          </p:nvSpPr>
          <p:spPr bwMode="auto">
            <a:xfrm>
              <a:off x="4577" y="1570"/>
              <a:ext cx="571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9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PET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1415" y="3110"/>
              <a:ext cx="1557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9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pitchFamily="34" charset="0"/>
                </a:rPr>
                <a:t>Rayos X          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5469360" y="2790463"/>
            <a:ext cx="1200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9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Arial" pitchFamily="34" charset="0"/>
              </a:rPr>
              <a:t>SPECT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56 Cerrar llave"/>
          <p:cNvSpPr/>
          <p:nvPr/>
        </p:nvSpPr>
        <p:spPr>
          <a:xfrm rot="5400000">
            <a:off x="6496844" y="4120207"/>
            <a:ext cx="432048" cy="1689448"/>
          </a:xfrm>
          <a:prstGeom prst="rightBrace">
            <a:avLst>
              <a:gd name="adj1" fmla="val 2498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57 CuadroTexto"/>
          <p:cNvSpPr txBox="1"/>
          <p:nvPr/>
        </p:nvSpPr>
        <p:spPr>
          <a:xfrm>
            <a:off x="5724128" y="5387687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smtClean="0">
                <a:solidFill>
                  <a:srgbClr val="002060"/>
                </a:solidFill>
              </a:rPr>
              <a:t>Imagen Molecular</a:t>
            </a:r>
            <a:endParaRPr lang="es-MX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91" y="1361255"/>
            <a:ext cx="6430618" cy="4287078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971600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25" y="5904370"/>
            <a:ext cx="1224136" cy="74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877272"/>
            <a:ext cx="1102153" cy="8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05" y="5982807"/>
            <a:ext cx="2448272" cy="5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30</a:t>
            </a:fld>
            <a:endParaRPr lang="es-MX"/>
          </a:p>
        </p:txBody>
      </p:sp>
      <p:pic>
        <p:nvPicPr>
          <p:cNvPr id="11" name="Picture 2" descr="Resultado de imagen para division de investigacion facultad de medicin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66" y="137760"/>
            <a:ext cx="174443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21" y="42745"/>
            <a:ext cx="1291401" cy="7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74" y="127185"/>
            <a:ext cx="742805" cy="72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7185"/>
            <a:ext cx="64134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728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Medicina Nuclear e Imagen Molecular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4</a:t>
            </a:fld>
            <a:endParaRPr lang="es-MX"/>
          </a:p>
        </p:txBody>
      </p:sp>
      <p:graphicFrame>
        <p:nvGraphicFramePr>
          <p:cNvPr id="8" name="10 Tabla"/>
          <p:cNvGraphicFramePr>
            <a:graphicFrameLocks noGrp="1"/>
          </p:cNvGraphicFramePr>
          <p:nvPr>
            <p:extLst/>
          </p:nvPr>
        </p:nvGraphicFramePr>
        <p:xfrm>
          <a:off x="611560" y="1340768"/>
          <a:ext cx="7884368" cy="2392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66373"/>
                <a:gridCol w="4017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SPECT and</a:t>
                      </a:r>
                      <a:r>
                        <a:rPr lang="en-US" baseline="0" noProof="0" dirty="0" smtClean="0"/>
                        <a:t> GAMMA CAMERAS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PET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Gamma emitter</a:t>
                      </a:r>
                      <a:r>
                        <a:rPr lang="en-US" baseline="0" noProof="0" dirty="0" smtClean="0"/>
                        <a:t> radionuclides</a:t>
                      </a:r>
                    </a:p>
                    <a:p>
                      <a:pPr algn="ctr"/>
                      <a:r>
                        <a:rPr lang="en-US" baseline="0" noProof="0" dirty="0" smtClean="0"/>
                        <a:t>(long half-life, hours-days)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Positron emitter</a:t>
                      </a:r>
                      <a:r>
                        <a:rPr lang="en-US" baseline="0" noProof="0" dirty="0" smtClean="0"/>
                        <a:t> radionuclides</a:t>
                      </a:r>
                      <a:endParaRPr lang="en-US" noProof="0" dirty="0" smtClean="0"/>
                    </a:p>
                    <a:p>
                      <a:pPr algn="ctr"/>
                      <a:r>
                        <a:rPr lang="en-US" noProof="0" dirty="0" smtClean="0"/>
                        <a:t>(short</a:t>
                      </a:r>
                      <a:r>
                        <a:rPr lang="en-US" baseline="0" noProof="0" dirty="0" smtClean="0"/>
                        <a:t> half-life</a:t>
                      </a:r>
                      <a:r>
                        <a:rPr lang="en-US" noProof="0" dirty="0" smtClean="0"/>
                        <a:t>, sec-min-hours)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Produced in nuclear reactors (mainly)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Produced in cyclotrons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ym typeface="Symbol"/>
                        </a:rPr>
                        <a:t>Few</a:t>
                      </a:r>
                      <a:r>
                        <a:rPr lang="en-US" baseline="0" noProof="0" dirty="0" smtClean="0">
                          <a:sym typeface="Symbol"/>
                        </a:rPr>
                        <a:t> hundreds </a:t>
                      </a:r>
                      <a:r>
                        <a:rPr lang="en-US" noProof="0" dirty="0" smtClean="0">
                          <a:sym typeface="Symbol"/>
                        </a:rPr>
                        <a:t>of cameras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ym typeface="Symbol"/>
                        </a:rPr>
                        <a:t>in</a:t>
                      </a:r>
                      <a:r>
                        <a:rPr lang="en-US" baseline="0" noProof="0" dirty="0" smtClean="0">
                          <a:sym typeface="Symbol"/>
                        </a:rPr>
                        <a:t> Mexico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ym typeface="Symbol"/>
                        </a:rPr>
                        <a:t>50 PET/CT</a:t>
                      </a:r>
                      <a:r>
                        <a:rPr lang="en-US" baseline="0" noProof="0" dirty="0" smtClean="0">
                          <a:sym typeface="Symbol"/>
                        </a:rPr>
                        <a:t> Scanners</a:t>
                      </a:r>
                      <a:endParaRPr lang="en-US" noProof="0" dirty="0" smtClean="0">
                        <a:sym typeface="Symbo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ym typeface="Symbol"/>
                        </a:rPr>
                        <a:t>in</a:t>
                      </a:r>
                      <a:r>
                        <a:rPr lang="en-US" baseline="0" noProof="0" dirty="0" smtClean="0">
                          <a:sym typeface="Symbol"/>
                        </a:rPr>
                        <a:t> Mexico (Dec 2018)</a:t>
                      </a:r>
                      <a:endParaRPr lang="en-US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Low-intermediate cost of studies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High</a:t>
                      </a:r>
                      <a:r>
                        <a:rPr lang="en-US" baseline="0" noProof="0" dirty="0" smtClean="0"/>
                        <a:t> cost of studies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59" y="4355812"/>
            <a:ext cx="240309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39" y="4355812"/>
            <a:ext cx="298965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5 CuadroTexto"/>
          <p:cNvSpPr txBox="1"/>
          <p:nvPr/>
        </p:nvSpPr>
        <p:spPr>
          <a:xfrm>
            <a:off x="2375248" y="6156012"/>
            <a:ext cx="75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99"/>
                </a:solidFill>
              </a:rPr>
              <a:t>SPECT</a:t>
            </a:r>
            <a:endParaRPr lang="es-MX" b="1" dirty="0">
              <a:solidFill>
                <a:srgbClr val="000099"/>
              </a:solidFill>
            </a:endParaRPr>
          </a:p>
        </p:txBody>
      </p:sp>
      <p:sp>
        <p:nvSpPr>
          <p:cNvPr id="12" name="16 CuadroTexto"/>
          <p:cNvSpPr txBox="1"/>
          <p:nvPr/>
        </p:nvSpPr>
        <p:spPr>
          <a:xfrm>
            <a:off x="5369519" y="615601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99"/>
                </a:solidFill>
              </a:rPr>
              <a:t>PET</a:t>
            </a:r>
            <a:endParaRPr lang="es-MX" b="1" dirty="0">
              <a:solidFill>
                <a:srgbClr val="000099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46" y="4046779"/>
            <a:ext cx="972209" cy="23429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7" y="4083400"/>
            <a:ext cx="1007562" cy="22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515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Tomografía por Emisión de Positrones (PET)</a:t>
            </a:r>
            <a:endParaRPr lang="es-MX" sz="2800" baseline="-2500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5</a:t>
            </a:fld>
            <a:endParaRPr lang="es-MX"/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74252"/>
            <a:ext cx="3168352" cy="368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6 CuadroTexto"/>
          <p:cNvSpPr txBox="1"/>
          <p:nvPr/>
        </p:nvSpPr>
        <p:spPr>
          <a:xfrm>
            <a:off x="467544" y="184482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400" dirty="0" smtClean="0">
                <a:solidFill>
                  <a:srgbClr val="002060"/>
                </a:solidFill>
              </a:rPr>
              <a:t>Es una </a:t>
            </a:r>
            <a:r>
              <a:rPr lang="es-MX" sz="2400" b="1" dirty="0" smtClean="0">
                <a:solidFill>
                  <a:srgbClr val="002060"/>
                </a:solidFill>
              </a:rPr>
              <a:t>técnica de diagnóstico</a:t>
            </a:r>
            <a:r>
              <a:rPr lang="es-MX" sz="2400" dirty="0" smtClean="0">
                <a:solidFill>
                  <a:srgbClr val="002060"/>
                </a:solidFill>
              </a:rPr>
              <a:t> no invasiva mediante la cual se obtienen </a:t>
            </a:r>
            <a:r>
              <a:rPr lang="es-MX" sz="2400" b="1" dirty="0" smtClean="0">
                <a:solidFill>
                  <a:srgbClr val="002060"/>
                </a:solidFill>
              </a:rPr>
              <a:t>imágenes funcionales</a:t>
            </a:r>
            <a:r>
              <a:rPr lang="es-MX" sz="2400" dirty="0" smtClean="0">
                <a:solidFill>
                  <a:srgbClr val="002060"/>
                </a:solidFill>
              </a:rPr>
              <a:t> a partir de registrar la distribución espacio-temporal de </a:t>
            </a:r>
            <a:r>
              <a:rPr lang="es-MX" sz="2400" b="1" dirty="0" smtClean="0">
                <a:solidFill>
                  <a:srgbClr val="002060"/>
                </a:solidFill>
              </a:rPr>
              <a:t>radiofármacos emisores de positrones</a:t>
            </a:r>
            <a:r>
              <a:rPr lang="es-MX" sz="2400" dirty="0" smtClean="0">
                <a:solidFill>
                  <a:srgbClr val="002060"/>
                </a:solidFill>
              </a:rPr>
              <a:t> dirigidos a blancos moleculares específicos</a:t>
            </a:r>
            <a:endParaRPr lang="es-MX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85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Equipos Híbridos y Fusión de Imágenes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6</a:t>
            </a:fld>
            <a:endParaRPr lang="es-MX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62" y="3932572"/>
            <a:ext cx="489363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7 Grupo"/>
          <p:cNvGrpSpPr/>
          <p:nvPr/>
        </p:nvGrpSpPr>
        <p:grpSpPr>
          <a:xfrm>
            <a:off x="681358" y="1628276"/>
            <a:ext cx="5594228" cy="1800000"/>
            <a:chOff x="817340" y="785794"/>
            <a:chExt cx="8112378" cy="2905200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0430" y="785794"/>
              <a:ext cx="2707323" cy="29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340" y="785794"/>
              <a:ext cx="2683090" cy="29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02206" y="785794"/>
              <a:ext cx="2727512" cy="29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17" y="134004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389628" y="1268036"/>
            <a:ext cx="42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CT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117820" y="126803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PET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857304" y="1268036"/>
            <a:ext cx="8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PET/CT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8" name="16 CuadroTexto"/>
          <p:cNvSpPr txBox="1"/>
          <p:nvPr/>
        </p:nvSpPr>
        <p:spPr>
          <a:xfrm>
            <a:off x="1163018" y="350028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RM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19" name="17 CuadroTexto"/>
          <p:cNvSpPr txBox="1"/>
          <p:nvPr/>
        </p:nvSpPr>
        <p:spPr>
          <a:xfrm>
            <a:off x="2747194" y="350028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PET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20" name="18 CuadroTexto"/>
          <p:cNvSpPr txBox="1"/>
          <p:nvPr/>
        </p:nvSpPr>
        <p:spPr>
          <a:xfrm>
            <a:off x="4187354" y="3500284"/>
            <a:ext cx="95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PET/RM</a:t>
            </a:r>
            <a:endParaRPr lang="es-MX" b="1" dirty="0">
              <a:solidFill>
                <a:srgbClr val="0070C0"/>
              </a:solidFill>
            </a:endParaRPr>
          </a:p>
        </p:txBody>
      </p:sp>
      <p:pic>
        <p:nvPicPr>
          <p:cNvPr id="21" name="Picture 2" descr="http://www.tvc.org/Site/Content/Images/PET%20scanner%20bes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7152" y="3923774"/>
            <a:ext cx="2682690" cy="2168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5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2348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Radiofármacos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7</a:t>
            </a:fld>
            <a:endParaRPr lang="es-MX"/>
          </a:p>
        </p:txBody>
      </p:sp>
      <p:pic>
        <p:nvPicPr>
          <p:cNvPr id="8" name="Picture 2" descr="File:MAPD radiotrac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1" y="4630458"/>
            <a:ext cx="1819552" cy="1244957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1226" y="1075111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2060"/>
                </a:solidFill>
              </a:rPr>
              <a:t>Compuestos que contienen átomos radiactivos en su estructura química y que por su forma farmacéutica, cantidad y calidad de radiación emitida, son adecuados para su administración en seres humanos con fines de diagnóstico y/o tratamiento.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10" name="3 CuadroTexto"/>
          <p:cNvSpPr txBox="1"/>
          <p:nvPr/>
        </p:nvSpPr>
        <p:spPr>
          <a:xfrm>
            <a:off x="496113" y="36320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Medicina Nuclear</a:t>
            </a:r>
            <a:endParaRPr lang="es-MX" dirty="0"/>
          </a:p>
        </p:txBody>
      </p:sp>
      <p:sp>
        <p:nvSpPr>
          <p:cNvPr id="11" name="7 CuadroTexto"/>
          <p:cNvSpPr txBox="1"/>
          <p:nvPr/>
        </p:nvSpPr>
        <p:spPr>
          <a:xfrm>
            <a:off x="3140027" y="2624290"/>
            <a:ext cx="140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Tratamiento</a:t>
            </a:r>
            <a:endParaRPr lang="es-MX" dirty="0"/>
          </a:p>
        </p:txBody>
      </p:sp>
      <p:sp>
        <p:nvSpPr>
          <p:cNvPr id="12" name="8 CuadroTexto"/>
          <p:cNvSpPr txBox="1"/>
          <p:nvPr/>
        </p:nvSpPr>
        <p:spPr>
          <a:xfrm>
            <a:off x="3016393" y="4547807"/>
            <a:ext cx="1653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Diagnóstico</a:t>
            </a:r>
          </a:p>
          <a:p>
            <a:r>
              <a:rPr lang="es-MX" sz="1200" dirty="0" smtClean="0"/>
              <a:t>(Imagen Molecular)</a:t>
            </a:r>
            <a:endParaRPr lang="es-MX" sz="1200" dirty="0"/>
          </a:p>
        </p:txBody>
      </p:sp>
      <p:cxnSp>
        <p:nvCxnSpPr>
          <p:cNvPr id="13" name="9 Conector recto de flecha"/>
          <p:cNvCxnSpPr>
            <a:stCxn id="22" idx="3"/>
            <a:endCxn id="26" idx="1"/>
          </p:cNvCxnSpPr>
          <p:nvPr/>
        </p:nvCxnSpPr>
        <p:spPr>
          <a:xfrm flipV="1">
            <a:off x="2368321" y="2808956"/>
            <a:ext cx="771706" cy="1007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1 Conector recto de flecha"/>
          <p:cNvCxnSpPr>
            <a:stCxn id="22" idx="3"/>
            <a:endCxn id="27" idx="1"/>
          </p:cNvCxnSpPr>
          <p:nvPr/>
        </p:nvCxnSpPr>
        <p:spPr>
          <a:xfrm>
            <a:off x="2368321" y="3816694"/>
            <a:ext cx="64807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5 CuadroTexto"/>
          <p:cNvSpPr txBox="1"/>
          <p:nvPr/>
        </p:nvSpPr>
        <p:spPr>
          <a:xfrm>
            <a:off x="4994234" y="3920060"/>
            <a:ext cx="9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SPECT</a:t>
            </a:r>
            <a:endParaRPr lang="es-MX" dirty="0"/>
          </a:p>
        </p:txBody>
      </p:sp>
      <p:sp>
        <p:nvSpPr>
          <p:cNvPr id="16" name="16 CuadroTexto"/>
          <p:cNvSpPr txBox="1"/>
          <p:nvPr/>
        </p:nvSpPr>
        <p:spPr>
          <a:xfrm>
            <a:off x="4994234" y="5206912"/>
            <a:ext cx="7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PET</a:t>
            </a:r>
            <a:endParaRPr lang="es-MX" dirty="0"/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4346162" y="4104726"/>
            <a:ext cx="64807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346162" y="4752798"/>
            <a:ext cx="648072" cy="638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https://upload.wikimedia.org/wikipedia/commons/thumb/c/c2/Gamma_Decay.svg/2000px-Gamma_Decay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48" y="3588923"/>
            <a:ext cx="1440160" cy="97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2.bp.blogspot.com/-ZmBjoCoFERg/VFT6H1GUpcI/AAAAAAAAA2Q/X5-7D2nG6Q0/s1600/220px-Alpha_Decay.svg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51" y="2119860"/>
            <a:ext cx="1583729" cy="10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57" y="2119860"/>
            <a:ext cx="1604994" cy="99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08" y="4797152"/>
            <a:ext cx="1296367" cy="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16" y="5792268"/>
            <a:ext cx="2705151" cy="73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Freeform 17"/>
          <p:cNvSpPr>
            <a:spLocks/>
          </p:cNvSpPr>
          <p:nvPr/>
        </p:nvSpPr>
        <p:spPr bwMode="auto">
          <a:xfrm>
            <a:off x="6726128" y="4863811"/>
            <a:ext cx="1510921" cy="1047834"/>
          </a:xfrm>
          <a:custGeom>
            <a:avLst/>
            <a:gdLst/>
            <a:ahLst/>
            <a:cxnLst>
              <a:cxn ang="0">
                <a:pos x="241" y="0"/>
              </a:cxn>
              <a:cxn ang="0">
                <a:pos x="868" y="77"/>
              </a:cxn>
              <a:cxn ang="0">
                <a:pos x="825" y="254"/>
              </a:cxn>
              <a:cxn ang="0">
                <a:pos x="1317" y="373"/>
              </a:cxn>
              <a:cxn ang="0">
                <a:pos x="1021" y="646"/>
              </a:cxn>
              <a:cxn ang="0">
                <a:pos x="539" y="470"/>
              </a:cxn>
              <a:cxn ang="0">
                <a:pos x="65" y="530"/>
              </a:cxn>
              <a:cxn ang="0">
                <a:pos x="149" y="674"/>
              </a:cxn>
              <a:cxn ang="0">
                <a:pos x="581" y="733"/>
              </a:cxn>
              <a:cxn ang="0">
                <a:pos x="373" y="908"/>
              </a:cxn>
              <a:cxn ang="0">
                <a:pos x="681" y="985"/>
              </a:cxn>
              <a:cxn ang="0">
                <a:pos x="283" y="1120"/>
              </a:cxn>
            </a:cxnLst>
            <a:rect l="0" t="0" r="r" b="b"/>
            <a:pathLst>
              <a:path w="1350" h="1120">
                <a:moveTo>
                  <a:pt x="241" y="0"/>
                </a:moveTo>
                <a:cubicBezTo>
                  <a:pt x="345" y="13"/>
                  <a:pt x="771" y="35"/>
                  <a:pt x="868" y="77"/>
                </a:cubicBezTo>
                <a:cubicBezTo>
                  <a:pt x="965" y="119"/>
                  <a:pt x="750" y="205"/>
                  <a:pt x="825" y="254"/>
                </a:cubicBezTo>
                <a:cubicBezTo>
                  <a:pt x="900" y="303"/>
                  <a:pt x="1284" y="308"/>
                  <a:pt x="1317" y="373"/>
                </a:cubicBezTo>
                <a:cubicBezTo>
                  <a:pt x="1350" y="438"/>
                  <a:pt x="1151" y="630"/>
                  <a:pt x="1021" y="646"/>
                </a:cubicBezTo>
                <a:cubicBezTo>
                  <a:pt x="891" y="662"/>
                  <a:pt x="698" y="489"/>
                  <a:pt x="539" y="470"/>
                </a:cubicBezTo>
                <a:cubicBezTo>
                  <a:pt x="380" y="451"/>
                  <a:pt x="130" y="496"/>
                  <a:pt x="65" y="530"/>
                </a:cubicBezTo>
                <a:cubicBezTo>
                  <a:pt x="0" y="564"/>
                  <a:pt x="63" y="640"/>
                  <a:pt x="149" y="674"/>
                </a:cubicBezTo>
                <a:cubicBezTo>
                  <a:pt x="235" y="708"/>
                  <a:pt x="544" y="694"/>
                  <a:pt x="581" y="733"/>
                </a:cubicBezTo>
                <a:cubicBezTo>
                  <a:pt x="618" y="772"/>
                  <a:pt x="356" y="866"/>
                  <a:pt x="373" y="908"/>
                </a:cubicBezTo>
                <a:cubicBezTo>
                  <a:pt x="390" y="950"/>
                  <a:pt x="696" y="950"/>
                  <a:pt x="681" y="985"/>
                </a:cubicBezTo>
                <a:cubicBezTo>
                  <a:pt x="666" y="1020"/>
                  <a:pt x="366" y="1092"/>
                  <a:pt x="283" y="1120"/>
                </a:cubicBezTo>
              </a:path>
            </a:pathLst>
          </a:custGeom>
          <a:noFill/>
          <a:ln w="19050" cap="flat">
            <a:solidFill>
              <a:schemeClr val="accent2"/>
            </a:solidFill>
            <a:prstDash val="sysDot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26" name="27 CuadroTexto"/>
          <p:cNvSpPr txBox="1"/>
          <p:nvPr/>
        </p:nvSpPr>
        <p:spPr>
          <a:xfrm>
            <a:off x="8310304" y="6011996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ym typeface="Symbol"/>
              </a:rPr>
              <a:t></a:t>
            </a:r>
            <a:endParaRPr lang="es-MX" dirty="0"/>
          </a:p>
        </p:txBody>
      </p:sp>
      <p:sp>
        <p:nvSpPr>
          <p:cNvPr id="27" name="38 CuadroTexto"/>
          <p:cNvSpPr txBox="1"/>
          <p:nvPr/>
        </p:nvSpPr>
        <p:spPr>
          <a:xfrm>
            <a:off x="5582788" y="5795972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ym typeface="Symbol"/>
              </a:rPr>
              <a:t>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92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592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Radionúclidos Convencionales para PET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8</a:t>
            </a:fld>
            <a:endParaRPr lang="es-MX"/>
          </a:p>
        </p:txBody>
      </p:sp>
      <p:sp>
        <p:nvSpPr>
          <p:cNvPr id="27" name="26 CuadroTexto"/>
          <p:cNvSpPr txBox="1"/>
          <p:nvPr/>
        </p:nvSpPr>
        <p:spPr>
          <a:xfrm>
            <a:off x="6876075" y="1672970"/>
            <a:ext cx="1388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baseline="30000" dirty="0" smtClean="0">
                <a:solidFill>
                  <a:srgbClr val="002060"/>
                </a:solidFill>
              </a:rPr>
              <a:t>14</a:t>
            </a:r>
            <a:r>
              <a:rPr lang="es-MX" sz="2000" b="1" dirty="0" smtClean="0">
                <a:solidFill>
                  <a:srgbClr val="002060"/>
                </a:solidFill>
              </a:rPr>
              <a:t>N(p,</a:t>
            </a:r>
            <a:r>
              <a:rPr lang="el-GR" sz="2000" b="1" dirty="0" smtClean="0">
                <a:solidFill>
                  <a:srgbClr val="002060"/>
                </a:solidFill>
              </a:rPr>
              <a:t>α</a:t>
            </a:r>
            <a:r>
              <a:rPr lang="es-MX" sz="2000" b="1" dirty="0" smtClean="0">
                <a:solidFill>
                  <a:srgbClr val="002060"/>
                </a:solidFill>
              </a:rPr>
              <a:t>)</a:t>
            </a:r>
            <a:r>
              <a:rPr lang="es-MX" sz="2000" b="1" baseline="30000" dirty="0" smtClean="0">
                <a:solidFill>
                  <a:srgbClr val="002060"/>
                </a:solidFill>
              </a:rPr>
              <a:t>11</a:t>
            </a:r>
            <a:r>
              <a:rPr lang="es-MX" sz="2000" b="1" dirty="0" smtClean="0">
                <a:solidFill>
                  <a:srgbClr val="002060"/>
                </a:solidFill>
              </a:rPr>
              <a:t>C</a:t>
            </a:r>
          </a:p>
          <a:p>
            <a:r>
              <a:rPr lang="es-MX" sz="2000" b="1" baseline="30000" dirty="0" smtClean="0">
                <a:solidFill>
                  <a:srgbClr val="002060"/>
                </a:solidFill>
              </a:rPr>
              <a:t>16</a:t>
            </a:r>
            <a:r>
              <a:rPr lang="es-MX" sz="2000" b="1" dirty="0" smtClean="0">
                <a:solidFill>
                  <a:srgbClr val="002060"/>
                </a:solidFill>
              </a:rPr>
              <a:t>O(p,</a:t>
            </a:r>
            <a:r>
              <a:rPr lang="el-GR" sz="2000" b="1" dirty="0" smtClean="0">
                <a:solidFill>
                  <a:srgbClr val="002060"/>
                </a:solidFill>
              </a:rPr>
              <a:t>α</a:t>
            </a:r>
            <a:r>
              <a:rPr lang="es-MX" sz="2000" b="1" dirty="0" smtClean="0">
                <a:solidFill>
                  <a:srgbClr val="002060"/>
                </a:solidFill>
              </a:rPr>
              <a:t>)</a:t>
            </a:r>
            <a:r>
              <a:rPr lang="es-MX" sz="2000" b="1" baseline="30000" dirty="0" smtClean="0">
                <a:solidFill>
                  <a:srgbClr val="002060"/>
                </a:solidFill>
              </a:rPr>
              <a:t>13</a:t>
            </a:r>
            <a:r>
              <a:rPr lang="es-MX" sz="2000" b="1" dirty="0" smtClean="0">
                <a:solidFill>
                  <a:srgbClr val="002060"/>
                </a:solidFill>
              </a:rPr>
              <a:t>N</a:t>
            </a:r>
          </a:p>
          <a:p>
            <a:r>
              <a:rPr lang="es-MX" sz="2000" b="1" baseline="30000" dirty="0" smtClean="0">
                <a:solidFill>
                  <a:srgbClr val="002060"/>
                </a:solidFill>
              </a:rPr>
              <a:t>15</a:t>
            </a:r>
            <a:r>
              <a:rPr lang="es-MX" sz="2000" b="1" dirty="0" smtClean="0">
                <a:solidFill>
                  <a:srgbClr val="002060"/>
                </a:solidFill>
              </a:rPr>
              <a:t>N(</a:t>
            </a:r>
            <a:r>
              <a:rPr lang="es-MX" sz="2000" b="1" dirty="0" err="1" smtClean="0">
                <a:solidFill>
                  <a:srgbClr val="002060"/>
                </a:solidFill>
              </a:rPr>
              <a:t>p,n</a:t>
            </a:r>
            <a:r>
              <a:rPr lang="es-MX" sz="2000" b="1" dirty="0" smtClean="0">
                <a:solidFill>
                  <a:srgbClr val="002060"/>
                </a:solidFill>
              </a:rPr>
              <a:t>)</a:t>
            </a:r>
            <a:r>
              <a:rPr lang="es-MX" sz="2000" b="1" baseline="30000" dirty="0" smtClean="0">
                <a:solidFill>
                  <a:srgbClr val="002060"/>
                </a:solidFill>
              </a:rPr>
              <a:t>15</a:t>
            </a:r>
            <a:r>
              <a:rPr lang="es-MX" sz="2000" b="1" dirty="0" smtClean="0">
                <a:solidFill>
                  <a:srgbClr val="002060"/>
                </a:solidFill>
              </a:rPr>
              <a:t>O</a:t>
            </a:r>
          </a:p>
          <a:p>
            <a:r>
              <a:rPr lang="es-MX" sz="2000" b="1" baseline="30000" dirty="0" smtClean="0">
                <a:solidFill>
                  <a:srgbClr val="002060"/>
                </a:solidFill>
              </a:rPr>
              <a:t>18</a:t>
            </a:r>
            <a:r>
              <a:rPr lang="es-MX" sz="2000" b="1" dirty="0" smtClean="0">
                <a:solidFill>
                  <a:srgbClr val="002060"/>
                </a:solidFill>
              </a:rPr>
              <a:t>O(</a:t>
            </a:r>
            <a:r>
              <a:rPr lang="es-MX" sz="2000" b="1" dirty="0" err="1" smtClean="0">
                <a:solidFill>
                  <a:srgbClr val="002060"/>
                </a:solidFill>
              </a:rPr>
              <a:t>p,n</a:t>
            </a:r>
            <a:r>
              <a:rPr lang="es-MX" sz="2000" b="1" dirty="0" smtClean="0">
                <a:solidFill>
                  <a:srgbClr val="002060"/>
                </a:solidFill>
              </a:rPr>
              <a:t>)</a:t>
            </a:r>
            <a:r>
              <a:rPr lang="es-MX" sz="2000" b="1" baseline="30000" dirty="0" smtClean="0">
                <a:solidFill>
                  <a:srgbClr val="002060"/>
                </a:solidFill>
              </a:rPr>
              <a:t>18</a:t>
            </a:r>
            <a:r>
              <a:rPr lang="es-MX" sz="2000" b="1" dirty="0" smtClean="0">
                <a:solidFill>
                  <a:srgbClr val="002060"/>
                </a:solidFill>
              </a:rPr>
              <a:t>F</a:t>
            </a:r>
            <a:endParaRPr lang="es-MX" sz="2000" b="1" dirty="0">
              <a:solidFill>
                <a:srgbClr val="00206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444027" y="1268217"/>
            <a:ext cx="22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3399"/>
                </a:solidFill>
              </a:rPr>
              <a:t>Reacciones nucleares</a:t>
            </a:r>
            <a:endParaRPr lang="es-MX" b="1" dirty="0">
              <a:solidFill>
                <a:srgbClr val="003399"/>
              </a:solidFill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252546" cy="24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44 Elipse"/>
          <p:cNvSpPr/>
          <p:nvPr/>
        </p:nvSpPr>
        <p:spPr>
          <a:xfrm>
            <a:off x="7110312" y="5157222"/>
            <a:ext cx="108000" cy="126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45 Elipse"/>
          <p:cNvSpPr/>
          <p:nvPr/>
        </p:nvSpPr>
        <p:spPr>
          <a:xfrm>
            <a:off x="7056312" y="5085220"/>
            <a:ext cx="216000" cy="2520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46 Elipse"/>
          <p:cNvSpPr/>
          <p:nvPr/>
        </p:nvSpPr>
        <p:spPr>
          <a:xfrm>
            <a:off x="7002312" y="5013218"/>
            <a:ext cx="324000" cy="3780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47 Elipse"/>
          <p:cNvSpPr/>
          <p:nvPr/>
        </p:nvSpPr>
        <p:spPr>
          <a:xfrm>
            <a:off x="6948312" y="4941216"/>
            <a:ext cx="432000" cy="50400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48 Elipse"/>
          <p:cNvSpPr/>
          <p:nvPr/>
        </p:nvSpPr>
        <p:spPr>
          <a:xfrm>
            <a:off x="7254328" y="5301190"/>
            <a:ext cx="108000" cy="126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49 Elipse"/>
          <p:cNvSpPr/>
          <p:nvPr/>
        </p:nvSpPr>
        <p:spPr>
          <a:xfrm>
            <a:off x="7200328" y="5229188"/>
            <a:ext cx="216000" cy="2520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50 Elipse"/>
          <p:cNvSpPr/>
          <p:nvPr/>
        </p:nvSpPr>
        <p:spPr>
          <a:xfrm>
            <a:off x="7146328" y="5157186"/>
            <a:ext cx="324000" cy="3780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" name="51 Elipse"/>
          <p:cNvSpPr/>
          <p:nvPr/>
        </p:nvSpPr>
        <p:spPr>
          <a:xfrm>
            <a:off x="7092328" y="5085184"/>
            <a:ext cx="432000" cy="50400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1" name="8 Grupo"/>
          <p:cNvGrpSpPr/>
          <p:nvPr/>
        </p:nvGrpSpPr>
        <p:grpSpPr>
          <a:xfrm>
            <a:off x="539371" y="1124744"/>
            <a:ext cx="5186069" cy="3659188"/>
            <a:chOff x="2281531" y="1674812"/>
            <a:chExt cx="5186069" cy="3659188"/>
          </a:xfrm>
        </p:grpSpPr>
        <p:grpSp>
          <p:nvGrpSpPr>
            <p:cNvPr id="72" name="Group 55"/>
            <p:cNvGrpSpPr>
              <a:grpSpLocks/>
            </p:cNvGrpSpPr>
            <p:nvPr/>
          </p:nvGrpSpPr>
          <p:grpSpPr bwMode="auto">
            <a:xfrm>
              <a:off x="2363788" y="2044700"/>
              <a:ext cx="5103812" cy="3289300"/>
              <a:chOff x="240" y="1288"/>
              <a:chExt cx="2063" cy="1256"/>
            </a:xfrm>
          </p:grpSpPr>
          <p:sp>
            <p:nvSpPr>
              <p:cNvPr id="77" name="AutoShape 56"/>
              <p:cNvSpPr>
                <a:spLocks noChangeArrowheads="1"/>
              </p:cNvSpPr>
              <p:nvPr/>
            </p:nvSpPr>
            <p:spPr bwMode="auto">
              <a:xfrm>
                <a:off x="240" y="2201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C 11</a:t>
                </a:r>
              </a:p>
            </p:txBody>
          </p:sp>
          <p:sp>
            <p:nvSpPr>
              <p:cNvPr id="78" name="AutoShape 57"/>
              <p:cNvSpPr>
                <a:spLocks noChangeArrowheads="1"/>
              </p:cNvSpPr>
              <p:nvPr/>
            </p:nvSpPr>
            <p:spPr bwMode="auto">
              <a:xfrm>
                <a:off x="577" y="2201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C 12</a:t>
                </a:r>
              </a:p>
            </p:txBody>
          </p:sp>
          <p:sp>
            <p:nvSpPr>
              <p:cNvPr id="79" name="AutoShape 58"/>
              <p:cNvSpPr>
                <a:spLocks noChangeArrowheads="1"/>
              </p:cNvSpPr>
              <p:nvPr/>
            </p:nvSpPr>
            <p:spPr bwMode="auto">
              <a:xfrm>
                <a:off x="914" y="2201"/>
                <a:ext cx="378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C 13</a:t>
                </a:r>
              </a:p>
            </p:txBody>
          </p:sp>
          <p:sp>
            <p:nvSpPr>
              <p:cNvPr id="80" name="AutoShape 59"/>
              <p:cNvSpPr>
                <a:spLocks noChangeArrowheads="1"/>
              </p:cNvSpPr>
              <p:nvPr/>
            </p:nvSpPr>
            <p:spPr bwMode="auto">
              <a:xfrm>
                <a:off x="577" y="1897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N 13</a:t>
                </a:r>
              </a:p>
            </p:txBody>
          </p:sp>
          <p:sp>
            <p:nvSpPr>
              <p:cNvPr id="81" name="AutoShape 60"/>
              <p:cNvSpPr>
                <a:spLocks noChangeArrowheads="1"/>
              </p:cNvSpPr>
              <p:nvPr/>
            </p:nvSpPr>
            <p:spPr bwMode="auto">
              <a:xfrm>
                <a:off x="914" y="1897"/>
                <a:ext cx="378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N 14</a:t>
                </a:r>
              </a:p>
            </p:txBody>
          </p:sp>
          <p:sp>
            <p:nvSpPr>
              <p:cNvPr id="82" name="AutoShape 61"/>
              <p:cNvSpPr>
                <a:spLocks noChangeArrowheads="1"/>
              </p:cNvSpPr>
              <p:nvPr/>
            </p:nvSpPr>
            <p:spPr bwMode="auto">
              <a:xfrm>
                <a:off x="1250" y="1897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N 15</a:t>
                </a:r>
              </a:p>
            </p:txBody>
          </p:sp>
          <p:sp>
            <p:nvSpPr>
              <p:cNvPr id="83" name="AutoShape 62"/>
              <p:cNvSpPr>
                <a:spLocks noChangeArrowheads="1"/>
              </p:cNvSpPr>
              <p:nvPr/>
            </p:nvSpPr>
            <p:spPr bwMode="auto">
              <a:xfrm>
                <a:off x="914" y="1592"/>
                <a:ext cx="378" cy="343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O 15</a:t>
                </a:r>
              </a:p>
            </p:txBody>
          </p:sp>
          <p:sp>
            <p:nvSpPr>
              <p:cNvPr id="84" name="AutoShape 63"/>
              <p:cNvSpPr>
                <a:spLocks noChangeArrowheads="1"/>
              </p:cNvSpPr>
              <p:nvPr/>
            </p:nvSpPr>
            <p:spPr bwMode="auto">
              <a:xfrm>
                <a:off x="1250" y="1592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O 16</a:t>
                </a:r>
              </a:p>
            </p:txBody>
          </p:sp>
          <p:sp>
            <p:nvSpPr>
              <p:cNvPr id="85" name="AutoShape 64"/>
              <p:cNvSpPr>
                <a:spLocks noChangeArrowheads="1"/>
              </p:cNvSpPr>
              <p:nvPr/>
            </p:nvSpPr>
            <p:spPr bwMode="auto">
              <a:xfrm>
                <a:off x="1587" y="1592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O 17</a:t>
                </a:r>
              </a:p>
            </p:txBody>
          </p:sp>
          <p:sp>
            <p:nvSpPr>
              <p:cNvPr id="86" name="AutoShape 65"/>
              <p:cNvSpPr>
                <a:spLocks noChangeArrowheads="1"/>
              </p:cNvSpPr>
              <p:nvPr/>
            </p:nvSpPr>
            <p:spPr bwMode="auto">
              <a:xfrm>
                <a:off x="1924" y="1592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O 18</a:t>
                </a:r>
              </a:p>
            </p:txBody>
          </p:sp>
          <p:sp>
            <p:nvSpPr>
              <p:cNvPr id="87" name="AutoShape 66"/>
              <p:cNvSpPr>
                <a:spLocks noChangeArrowheads="1"/>
              </p:cNvSpPr>
              <p:nvPr/>
            </p:nvSpPr>
            <p:spPr bwMode="auto">
              <a:xfrm>
                <a:off x="1587" y="1288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F 18</a:t>
                </a:r>
              </a:p>
            </p:txBody>
          </p:sp>
          <p:sp>
            <p:nvSpPr>
              <p:cNvPr id="88" name="AutoShape 67"/>
              <p:cNvSpPr>
                <a:spLocks noChangeArrowheads="1"/>
              </p:cNvSpPr>
              <p:nvPr/>
            </p:nvSpPr>
            <p:spPr bwMode="auto">
              <a:xfrm>
                <a:off x="1924" y="1288"/>
                <a:ext cx="379" cy="343"/>
              </a:xfrm>
              <a:prstGeom prst="cube">
                <a:avLst>
                  <a:gd name="adj" fmla="val 25000"/>
                </a:avLst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MX" sz="1600">
                    <a:latin typeface="Times New Roman" pitchFamily="18" charset="0"/>
                    <a:cs typeface="Times New Roman" pitchFamily="18" charset="0"/>
                  </a:rPr>
                  <a:t>F 19</a:t>
                </a:r>
              </a:p>
            </p:txBody>
          </p:sp>
        </p:grpSp>
        <p:sp>
          <p:nvSpPr>
            <p:cNvPr id="73" name="TextBox 25"/>
            <p:cNvSpPr txBox="1"/>
            <p:nvPr/>
          </p:nvSpPr>
          <p:spPr>
            <a:xfrm>
              <a:off x="2281531" y="4065840"/>
              <a:ext cx="83869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</a:rPr>
                <a:t>20 min</a:t>
              </a:r>
            </a:p>
          </p:txBody>
        </p:sp>
        <p:sp>
          <p:nvSpPr>
            <p:cNvPr id="74" name="TextBox 26"/>
            <p:cNvSpPr txBox="1"/>
            <p:nvPr/>
          </p:nvSpPr>
          <p:spPr>
            <a:xfrm>
              <a:off x="3115261" y="3280589"/>
              <a:ext cx="83869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</a:rPr>
                <a:t>10 min</a:t>
              </a:r>
            </a:p>
          </p:txBody>
        </p:sp>
        <p:sp>
          <p:nvSpPr>
            <p:cNvPr id="75" name="TextBox 27"/>
            <p:cNvSpPr txBox="1"/>
            <p:nvPr/>
          </p:nvSpPr>
          <p:spPr>
            <a:xfrm>
              <a:off x="4215606" y="2471176"/>
              <a:ext cx="7216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</a:rPr>
                <a:t>2 min</a:t>
              </a:r>
            </a:p>
          </p:txBody>
        </p:sp>
        <p:sp>
          <p:nvSpPr>
            <p:cNvPr id="76" name="TextBox 28"/>
            <p:cNvSpPr txBox="1"/>
            <p:nvPr/>
          </p:nvSpPr>
          <p:spPr>
            <a:xfrm>
              <a:off x="5597525" y="1674812"/>
              <a:ext cx="95571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</a:rPr>
                <a:t>110 min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621629" y="5427192"/>
            <a:ext cx="386613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Se producen a demanda mediante </a:t>
            </a:r>
            <a:r>
              <a:rPr lang="es-ES_tradnl" smtClean="0"/>
              <a:t>reacciones nucleares en </a:t>
            </a:r>
            <a:r>
              <a:rPr lang="es-ES_tradnl" dirty="0" smtClean="0"/>
              <a:t>un acelerador de partículas tipo ciclotrón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428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827584" y="908720"/>
            <a:ext cx="7200000" cy="0"/>
          </a:xfrm>
          <a:prstGeom prst="line">
            <a:avLst/>
          </a:prstGeom>
          <a:ln w="47625" cmpd="sng">
            <a:solidFill>
              <a:srgbClr val="FABA0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225299" y="332656"/>
            <a:ext cx="6562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FM-UNAM: Pionera de PET en México y L.A.</a:t>
            </a:r>
            <a:endParaRPr lang="es-MX" sz="2800" baseline="-25000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4E3C-1F21-483B-BF2B-476A36D19295}" type="slidenum">
              <a:rPr lang="es-MX" smtClean="0"/>
              <a:t>9</a:t>
            </a:fld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2" y="1484784"/>
            <a:ext cx="4918795" cy="33123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22" y="3140968"/>
            <a:ext cx="2520000" cy="16510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22" y="1461674"/>
            <a:ext cx="2520000" cy="149814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26957" y="5190291"/>
            <a:ext cx="6741526" cy="830997"/>
          </a:xfrm>
          <a:prstGeom prst="rect">
            <a:avLst/>
          </a:prstGeom>
          <a:solidFill>
            <a:srgbClr val="FABA0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tx1"/>
                </a:solidFill>
              </a:rPr>
              <a:t>Pruebas de aceptación del ciclotrón: </a:t>
            </a:r>
            <a:r>
              <a:rPr lang="es-ES_tradnl" sz="2400" dirty="0">
                <a:solidFill>
                  <a:schemeClr val="tx1"/>
                </a:solidFill>
              </a:rPr>
              <a:t>M</a:t>
            </a:r>
            <a:r>
              <a:rPr lang="es-ES_tradnl" sz="2400" dirty="0" smtClean="0">
                <a:solidFill>
                  <a:schemeClr val="tx1"/>
                </a:solidFill>
              </a:rPr>
              <a:t>arzo de 2001</a:t>
            </a:r>
          </a:p>
          <a:p>
            <a:pPr algn="ctr"/>
            <a:r>
              <a:rPr lang="es-ES_tradnl" sz="2400" b="1" dirty="0" smtClean="0">
                <a:solidFill>
                  <a:schemeClr val="tx1"/>
                </a:solidFill>
              </a:rPr>
              <a:t>Primer estudio PET:</a:t>
            </a:r>
            <a:r>
              <a:rPr lang="es-ES_tradnl" sz="2400" dirty="0" smtClean="0">
                <a:solidFill>
                  <a:schemeClr val="tx1"/>
                </a:solidFill>
              </a:rPr>
              <a:t> 9 de enero de 2002</a:t>
            </a:r>
            <a:endParaRPr lang="es-ES_trad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2042</TotalTime>
  <Words>1195</Words>
  <Application>Microsoft Macintosh PowerPoint</Application>
  <PresentationFormat>Presentación en pantalla (4:3)</PresentationFormat>
  <Paragraphs>457</Paragraphs>
  <Slides>30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ArialMT</vt:lpstr>
      <vt:lpstr>Calibri</vt:lpstr>
      <vt:lpstr>georgia</vt:lpstr>
      <vt:lpstr>Symbol</vt:lpstr>
      <vt:lpstr>Times New Roman</vt:lpstr>
      <vt:lpstr>Wingdings</vt:lpstr>
      <vt:lpstr>Arial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 Miguel A. Ávila</dc:creator>
  <cp:lastModifiedBy>miguel-avila</cp:lastModifiedBy>
  <cp:revision>196</cp:revision>
  <dcterms:created xsi:type="dcterms:W3CDTF">2016-03-30T14:21:22Z</dcterms:created>
  <dcterms:modified xsi:type="dcterms:W3CDTF">2019-03-27T22:54:23Z</dcterms:modified>
</cp:coreProperties>
</file>