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0" autoAdjust="0"/>
    <p:restoredTop sz="94660"/>
  </p:normalViewPr>
  <p:slideViewPr>
    <p:cSldViewPr>
      <p:cViewPr varScale="1">
        <p:scale>
          <a:sx n="90" d="100"/>
          <a:sy n="90" d="100"/>
        </p:scale>
        <p:origin x="8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E215-E4FA-45E1-BC04-BEF67E252A12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5D52-5FA9-42CD-8DB1-E78355B245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4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65D52-5FA9-42CD-8DB1-E78355B2454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67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65D52-5FA9-42CD-8DB1-E78355B2454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9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 AN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-27384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2201" t="67547" r="4106" b="23679"/>
          <a:stretch/>
        </p:blipFill>
        <p:spPr>
          <a:xfrm>
            <a:off x="179512" y="108012"/>
            <a:ext cx="7128792" cy="656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087" r="4038" b="48673"/>
          <a:stretch/>
        </p:blipFill>
        <p:spPr>
          <a:xfrm>
            <a:off x="5004048" y="3284984"/>
            <a:ext cx="3312368" cy="2788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ángulo 6"/>
          <p:cNvSpPr/>
          <p:nvPr/>
        </p:nvSpPr>
        <p:spPr>
          <a:xfrm>
            <a:off x="107504" y="263691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Estrategia basada en la investigación científica y su aplicación en la clínica </a:t>
            </a:r>
            <a:r>
              <a:rPr lang="es-MX" dirty="0"/>
              <a:t>para </a:t>
            </a:r>
            <a:r>
              <a:rPr lang="es-MX" dirty="0" smtClean="0"/>
              <a:t>establecer:  </a:t>
            </a:r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diagnóstico, tratamiento y prevención.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4016" y="3607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Revista</a:t>
            </a:r>
            <a:r>
              <a:rPr lang="es-ES" i="1" dirty="0"/>
              <a:t> </a:t>
            </a:r>
            <a:r>
              <a:rPr lang="es-ES" b="1" i="1" dirty="0" err="1"/>
              <a:t>Science</a:t>
            </a:r>
            <a:r>
              <a:rPr lang="es-ES" b="1" i="1" dirty="0"/>
              <a:t> </a:t>
            </a:r>
            <a:r>
              <a:rPr lang="es-ES" b="1" i="1" dirty="0" err="1"/>
              <a:t>Translational</a:t>
            </a:r>
            <a:r>
              <a:rPr lang="es-ES" b="1" i="1" dirty="0"/>
              <a:t> Medicine</a:t>
            </a:r>
            <a:r>
              <a:rPr lang="es-ES" i="1" dirty="0"/>
              <a:t>: </a:t>
            </a:r>
            <a:r>
              <a:rPr lang="es-ES" dirty="0"/>
              <a:t>promueve y divulga la MT, </a:t>
            </a:r>
            <a:r>
              <a:rPr lang="es-ES" dirty="0" smtClean="0"/>
              <a:t>donde </a:t>
            </a:r>
            <a:r>
              <a:rPr lang="es-ES" dirty="0"/>
              <a:t>los investigadores </a:t>
            </a:r>
            <a:r>
              <a:rPr lang="es-ES" dirty="0" smtClean="0"/>
              <a:t>pueden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difundir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nuevos resultados en diferentes campos de conocimiento</a:t>
            </a:r>
            <a:r>
              <a:rPr lang="es-ES" dirty="0"/>
              <a:t>.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xmlns="" id="{D49ADEA4-1732-4E2D-806E-743D7A0C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7" y="908721"/>
            <a:ext cx="6552727" cy="1080120"/>
          </a:xfr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altLang="es-E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Medicina Traslacional en las Enfermedades Metabólicas</a:t>
            </a:r>
            <a:r>
              <a:rPr lang="es-MX" altLang="es-ES" sz="1600" dirty="0">
                <a:solidFill>
                  <a:srgbClr val="0070C0"/>
                </a:solidFill>
                <a:latin typeface="Algerian" panose="04020705040A02060702" pitchFamily="82" charset="0"/>
              </a:rPr>
              <a:t/>
            </a:r>
            <a:br>
              <a:rPr lang="es-MX" altLang="es-ES" sz="16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s-MX" altLang="es-ES" sz="1600" dirty="0" smtClean="0">
                <a:solidFill>
                  <a:srgbClr val="292929"/>
                </a:solidFill>
              </a:rPr>
              <a:t/>
            </a:r>
            <a:br>
              <a:rPr lang="es-MX" altLang="es-ES" sz="1600" dirty="0" smtClean="0">
                <a:solidFill>
                  <a:srgbClr val="292929"/>
                </a:solidFill>
              </a:rPr>
            </a:br>
            <a:r>
              <a:rPr lang="es-MX" altLang="es-ES" sz="1600" dirty="0" smtClean="0">
                <a:solidFill>
                  <a:srgbClr val="292929"/>
                </a:solidFill>
              </a:rPr>
              <a:t>Coordinador </a:t>
            </a:r>
            <a:r>
              <a:rPr lang="es-MX" altLang="es-ES" sz="1600" dirty="0" err="1" smtClean="0">
                <a:solidFill>
                  <a:srgbClr val="292929"/>
                </a:solidFill>
              </a:rPr>
              <a:t>Acad</a:t>
            </a:r>
            <a:r>
              <a:rPr lang="es-MX" altLang="es-ES" sz="1600" dirty="0">
                <a:solidFill>
                  <a:srgbClr val="292929"/>
                </a:solidFill>
              </a:rPr>
              <a:t>. Dr. Miguel Cruz </a:t>
            </a:r>
            <a:r>
              <a:rPr lang="es-MX" altLang="es-ES" sz="1600" dirty="0" smtClean="0">
                <a:solidFill>
                  <a:srgbClr val="292929"/>
                </a:solidFill>
              </a:rPr>
              <a:t>López</a:t>
            </a:r>
            <a:endParaRPr lang="es-ES" altLang="es-ES" sz="1600" dirty="0">
              <a:solidFill>
                <a:srgbClr val="292929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9512" y="5108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Médicos</a:t>
            </a:r>
            <a:r>
              <a:rPr lang="es-ES" alt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Enfermeras, Químicos, Biólogos, </a:t>
            </a:r>
            <a:r>
              <a:rPr lang="es-ES" altLang="es-E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Farmacobiólogos</a:t>
            </a:r>
            <a:r>
              <a:rPr lang="es-ES" alt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s-ES" altLang="es-E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Bioinformáticos</a:t>
            </a:r>
            <a:r>
              <a:rPr lang="es-ES" alt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ingenieros, técnicos</a:t>
            </a:r>
            <a:r>
              <a:rPr lang="es-ES" altLang="es-ES" dirty="0"/>
              <a:t>, </a:t>
            </a:r>
            <a:r>
              <a:rPr lang="es-ES" altLang="es-ES" dirty="0" smtClean="0"/>
              <a:t>que contribuyen en el diagnóstico, tratamiento </a:t>
            </a:r>
            <a:r>
              <a:rPr lang="es-ES" altLang="es-ES" dirty="0"/>
              <a:t>y/o  control de las enfermedades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1835" r="9052" b="5531"/>
          <a:stretch>
            <a:fillRect/>
          </a:stretch>
        </p:blipFill>
        <p:spPr bwMode="auto">
          <a:xfrm>
            <a:off x="971599" y="1077718"/>
            <a:ext cx="6120681" cy="27778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7"/>
          <p:cNvSpPr>
            <a:spLocks noChangeArrowheads="1"/>
          </p:cNvSpPr>
          <p:nvPr/>
        </p:nvSpPr>
        <p:spPr bwMode="auto">
          <a:xfrm>
            <a:off x="35496" y="3933354"/>
            <a:ext cx="4103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MX" sz="1400">
                <a:latin typeface="Arial" panose="020B0604020202020204" pitchFamily="34" charset="0"/>
              </a:rPr>
              <a:t>Measuring Hb A1c, we could estimate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MX" sz="1400">
                <a:latin typeface="Arial" panose="020B0604020202020204" pitchFamily="34" charset="0"/>
              </a:rPr>
              <a:t>1c average blood sugar integrated over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MX" sz="1400">
                <a:latin typeface="Arial" panose="020B0604020202020204" pitchFamily="34" charset="0"/>
              </a:rPr>
              <a:t>number of weeks.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MX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MX" sz="1400">
                <a:latin typeface="Arial" panose="020B0604020202020204" pitchFamily="34" charset="0"/>
              </a:rPr>
              <a:t>Studies confirmed the utility of accessing the degree of diabetic control of patients with HbA1c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MX" sz="14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MX" sz="1400">
                <a:latin typeface="Arial" panose="020B0604020202020204" pitchFamily="34" charset="0"/>
              </a:rPr>
              <a:t>Subsequent clinical trials demonstrated that the reduction of Hb A1c was associated with a decrease in 1c diabetic complications. </a:t>
            </a:r>
            <a:endParaRPr lang="es-MX" altLang="es-MX" sz="1400">
              <a:latin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7971" b="9242"/>
          <a:stretch>
            <a:fillRect/>
          </a:stretch>
        </p:blipFill>
        <p:spPr bwMode="auto">
          <a:xfrm>
            <a:off x="5147246" y="4004791"/>
            <a:ext cx="3455988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2959" t="49723" r="8922" b="42856"/>
          <a:stretch/>
        </p:blipFill>
        <p:spPr>
          <a:xfrm>
            <a:off x="971600" y="67840"/>
            <a:ext cx="6120680" cy="710371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851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959" t="68844" r="12318" b="22824"/>
          <a:stretch/>
        </p:blipFill>
        <p:spPr>
          <a:xfrm>
            <a:off x="611560" y="116632"/>
            <a:ext cx="6336704" cy="86321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581DA0E-6327-4759-AC57-4DA486648D55}"/>
              </a:ext>
            </a:extLst>
          </p:cNvPr>
          <p:cNvSpPr txBox="1">
            <a:spLocks/>
          </p:cNvSpPr>
          <p:nvPr/>
        </p:nvSpPr>
        <p:spPr bwMode="auto">
          <a:xfrm>
            <a:off x="611560" y="1124744"/>
            <a:ext cx="6336704" cy="172968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  <a:cs typeface="ヒラギノ角ゴ Pro W3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  <a:cs typeface="ヒラギノ角ゴ Pro W3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  <a:cs typeface="ヒラギノ角ゴ Pro W3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  <a:cs typeface="ヒラギノ角ゴ Pro W3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  <a:ea typeface="ヒラギノ角ゴ Pro W3" pitchFamily="48" charset="-128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00"/>
                </a:solidFill>
                <a:latin typeface="Arial"/>
              </a:rPr>
              <a:t>The gut </a:t>
            </a:r>
            <a:r>
              <a:rPr lang="en-GB" altLang="en-US" sz="2000" kern="0" dirty="0" err="1">
                <a:solidFill>
                  <a:srgbClr val="000000"/>
                </a:solidFill>
                <a:latin typeface="Arial"/>
              </a:rPr>
              <a:t>microbiota</a:t>
            </a:r>
            <a:r>
              <a:rPr lang="en-GB" altLang="en-US" sz="2000" kern="0" dirty="0">
                <a:solidFill>
                  <a:srgbClr val="000000"/>
                </a:solidFill>
                <a:latin typeface="Arial"/>
              </a:rPr>
              <a:t> as a modulator of host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00"/>
                </a:solidFill>
                <a:latin typeface="Arial"/>
              </a:rPr>
              <a:t>metabolism and obesity</a:t>
            </a:r>
          </a:p>
          <a:p>
            <a:pPr algn="ctr">
              <a:lnSpc>
                <a:spcPct val="100000"/>
              </a:lnSpc>
              <a:defRPr/>
            </a:pPr>
            <a:endParaRPr lang="en-US" altLang="en-US" sz="1400" kern="0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en-US" sz="1200" b="0" kern="0" dirty="0">
                <a:solidFill>
                  <a:srgbClr val="000000"/>
                </a:solidFill>
                <a:latin typeface="Arial"/>
              </a:rPr>
              <a:t>Center for Cardiovascular and Metabolic Research and the Wallenberg Laboratory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en-US" sz="1200" b="0" kern="0" dirty="0">
                <a:solidFill>
                  <a:srgbClr val="000000"/>
                </a:solidFill>
                <a:latin typeface="Arial"/>
              </a:rPr>
              <a:t>University of Gothenburg</a:t>
            </a:r>
          </a:p>
          <a:p>
            <a:pPr algn="ctr">
              <a:lnSpc>
                <a:spcPct val="100000"/>
              </a:lnSpc>
              <a:defRPr/>
            </a:pPr>
            <a:endParaRPr lang="en-US" altLang="en-US" sz="1200" b="0" kern="0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s-MX" sz="1200" b="0" dirty="0">
                <a:solidFill>
                  <a:srgbClr val="000000"/>
                </a:solidFill>
                <a:latin typeface="HelveticaNeue-Light"/>
              </a:rPr>
              <a:t>Unidad de Investigación Medica en Bioquímica Hospital de Especialidades, </a:t>
            </a:r>
          </a:p>
          <a:p>
            <a:pPr algn="ctr">
              <a:lnSpc>
                <a:spcPct val="100000"/>
              </a:lnSpc>
              <a:defRPr/>
            </a:pPr>
            <a:r>
              <a:rPr lang="es-MX" sz="1200" b="0" dirty="0">
                <a:solidFill>
                  <a:srgbClr val="000000"/>
                </a:solidFill>
                <a:latin typeface="HelveticaNeue-Light"/>
              </a:rPr>
              <a:t>Centro Medico Nacional Siglo XXI, </a:t>
            </a:r>
            <a:r>
              <a:rPr lang="es-MX" sz="1200" b="0" dirty="0" smtClean="0">
                <a:solidFill>
                  <a:srgbClr val="000000"/>
                </a:solidFill>
                <a:latin typeface="HelveticaNeue-Light"/>
              </a:rPr>
              <a:t>IMSS</a:t>
            </a:r>
            <a:endParaRPr lang="sv-SE" altLang="en-US" sz="3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" b="33224"/>
          <a:stretch/>
        </p:blipFill>
        <p:spPr bwMode="auto">
          <a:xfrm>
            <a:off x="971600" y="2996952"/>
            <a:ext cx="5976664" cy="26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23528" y="573499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Whitney-Semibold"/>
              </a:rPr>
              <a:t>Microbial regulation of organismal </a:t>
            </a:r>
            <a:r>
              <a:rPr lang="en-US" dirty="0" smtClean="0">
                <a:latin typeface="Whitney-Semibold"/>
              </a:rPr>
              <a:t>energy </a:t>
            </a:r>
            <a:r>
              <a:rPr lang="es-MX" dirty="0" smtClean="0">
                <a:latin typeface="Whitney-Semibold"/>
              </a:rPr>
              <a:t>Homeostasis…</a:t>
            </a:r>
            <a:r>
              <a:rPr lang="en-US" b="1" dirty="0"/>
              <a:t>gut </a:t>
            </a:r>
            <a:r>
              <a:rPr lang="en-US" b="1" dirty="0" err="1"/>
              <a:t>microbiota</a:t>
            </a:r>
            <a:r>
              <a:rPr lang="en-US" b="1" dirty="0"/>
              <a:t>-based therapies can be used </a:t>
            </a:r>
            <a:r>
              <a:rPr lang="en-US" b="1" dirty="0" smtClean="0"/>
              <a:t>to </a:t>
            </a:r>
            <a:r>
              <a:rPr lang="es-MX" b="1" dirty="0" err="1" smtClean="0"/>
              <a:t>modulate</a:t>
            </a:r>
            <a:r>
              <a:rPr lang="es-MX" b="1" dirty="0" smtClean="0"/>
              <a:t> </a:t>
            </a:r>
            <a:r>
              <a:rPr lang="es-MX" b="1" dirty="0"/>
              <a:t>host </a:t>
            </a:r>
            <a:r>
              <a:rPr lang="es-MX" b="1" dirty="0" err="1"/>
              <a:t>metabolism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03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44624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Dr. Ruth </a:t>
            </a:r>
            <a:r>
              <a:rPr lang="en-US" sz="2000" b="1" dirty="0">
                <a:solidFill>
                  <a:srgbClr val="0070C0"/>
                </a:solidFill>
              </a:rPr>
              <a:t>Loos is Director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of the Genetics of Obesity and Related Metabolic Traits Program, and </a:t>
            </a:r>
            <a:r>
              <a:rPr lang="en-US" sz="2000" b="1" dirty="0">
                <a:solidFill>
                  <a:srgbClr val="0070C0"/>
                </a:solidFill>
              </a:rPr>
              <a:t>co-director of The Charles Bronfman Institute of Personalized </a:t>
            </a:r>
            <a:r>
              <a:rPr lang="en-US" sz="2000" dirty="0"/>
              <a:t>Medicine at the Icahn School of Medicine at Mount Sinai. </a:t>
            </a:r>
            <a:endParaRPr lang="es-MX" sz="2000" dirty="0"/>
          </a:p>
        </p:txBody>
      </p:sp>
      <p:sp>
        <p:nvSpPr>
          <p:cNvPr id="3" name="Rectángulo 2"/>
          <p:cNvSpPr/>
          <p:nvPr/>
        </p:nvSpPr>
        <p:spPr>
          <a:xfrm>
            <a:off x="208204" y="3429000"/>
            <a:ext cx="84682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B. Positions and Honors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Positions and employment</a:t>
            </a:r>
          </a:p>
          <a:p>
            <a:r>
              <a:rPr lang="en-US" sz="1400" dirty="0"/>
              <a:t>2002 – 2005 Postdoctoral Fellow, Pennington Biomedical Research Center, Baton Rouge, LA, USA</a:t>
            </a:r>
          </a:p>
          <a:p>
            <a:r>
              <a:rPr lang="en-US" sz="1400" dirty="0"/>
              <a:t>2005 – 2007 Investigator Scientist, Medical Research Council Epidemiology Unit, Institute of Metabolic Science, Cambridge, UK</a:t>
            </a:r>
          </a:p>
          <a:p>
            <a:r>
              <a:rPr lang="en-US" sz="1400" dirty="0"/>
              <a:t>2007 – 2011 </a:t>
            </a:r>
            <a:r>
              <a:rPr lang="en-US" sz="1400" dirty="0" err="1"/>
              <a:t>Programme</a:t>
            </a:r>
            <a:r>
              <a:rPr lang="en-US" sz="1400" dirty="0"/>
              <a:t> Leader, Medical Research Council Epidemiology Unit, Institute of Metabolic Science, Cambridge, </a:t>
            </a:r>
            <a:r>
              <a:rPr lang="en-US" sz="1400" dirty="0" smtClean="0"/>
              <a:t>UK</a:t>
            </a:r>
            <a:endParaRPr lang="en-US" sz="1400" dirty="0"/>
          </a:p>
        </p:txBody>
      </p:sp>
      <p:sp>
        <p:nvSpPr>
          <p:cNvPr id="4" name="Rectángulo 3"/>
          <p:cNvSpPr/>
          <p:nvPr/>
        </p:nvSpPr>
        <p:spPr>
          <a:xfrm>
            <a:off x="251520" y="5013176"/>
            <a:ext cx="8468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C. Contribution to Science</a:t>
            </a:r>
          </a:p>
          <a:p>
            <a:r>
              <a:rPr lang="en-US" sz="1400" dirty="0"/>
              <a:t>I have been leading a research group in the field of obesity genetics and have contributed to many crucial discoveries of obesity genes since 2008. I have </a:t>
            </a:r>
            <a:r>
              <a:rPr lang="en-US" sz="1400" b="1" dirty="0">
                <a:solidFill>
                  <a:srgbClr val="0070C0"/>
                </a:solidFill>
              </a:rPr>
              <a:t>published &gt;390 peer-reviewed papers</a:t>
            </a:r>
            <a:r>
              <a:rPr lang="en-US" sz="1400" dirty="0"/>
              <a:t>, of which </a:t>
            </a:r>
            <a:r>
              <a:rPr lang="en-US" sz="1400" b="1" dirty="0">
                <a:solidFill>
                  <a:srgbClr val="0070C0"/>
                </a:solidFill>
              </a:rPr>
              <a:t>111 lead-author papers</a:t>
            </a:r>
            <a:r>
              <a:rPr lang="en-US" sz="1400" dirty="0"/>
              <a:t>. A total of </a:t>
            </a:r>
            <a:r>
              <a:rPr lang="en-US" sz="1400" b="1" dirty="0">
                <a:solidFill>
                  <a:srgbClr val="0070C0"/>
                </a:solidFill>
              </a:rPr>
              <a:t>119 papers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have been published in the </a:t>
            </a:r>
            <a:r>
              <a:rPr lang="en-US" sz="1400" b="1" dirty="0">
                <a:solidFill>
                  <a:srgbClr val="0070C0"/>
                </a:solidFill>
              </a:rPr>
              <a:t>highest-impact journals in the field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(Nature, Nature Genetics, Science, The Lancet, NEJM, </a:t>
            </a:r>
            <a:r>
              <a:rPr lang="en-US" sz="1400" dirty="0" err="1"/>
              <a:t>PLoS</a:t>
            </a:r>
            <a:r>
              <a:rPr lang="en-US" sz="1400" dirty="0"/>
              <a:t> Medicine, </a:t>
            </a:r>
            <a:r>
              <a:rPr lang="en-US" sz="1400" dirty="0" err="1"/>
              <a:t>PLoS</a:t>
            </a:r>
            <a:r>
              <a:rPr lang="en-US" sz="1400" dirty="0"/>
              <a:t> Genetics, AJHG). </a:t>
            </a:r>
            <a:r>
              <a:rPr lang="en-US" sz="1400" b="1" dirty="0">
                <a:solidFill>
                  <a:srgbClr val="0070C0"/>
                </a:solidFill>
              </a:rPr>
              <a:t>My H-index is </a:t>
            </a:r>
            <a:r>
              <a:rPr lang="en-US" sz="1400" b="1" dirty="0" smtClean="0">
                <a:solidFill>
                  <a:srgbClr val="0070C0"/>
                </a:solidFill>
              </a:rPr>
              <a:t>116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and </a:t>
            </a:r>
            <a:r>
              <a:rPr lang="en-US" sz="1400" b="1" dirty="0" smtClean="0"/>
              <a:t>Citations</a:t>
            </a:r>
            <a:r>
              <a:rPr lang="en-US" sz="1400" dirty="0" smtClean="0"/>
              <a:t> more than </a:t>
            </a:r>
            <a:r>
              <a:rPr lang="en-US" sz="1400" b="1" dirty="0" smtClean="0">
                <a:solidFill>
                  <a:srgbClr val="0070C0"/>
                </a:solidFill>
              </a:rPr>
              <a:t>60, 000</a:t>
            </a:r>
            <a:endParaRPr lang="es-MX" sz="1400" b="1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196" y="1124744"/>
            <a:ext cx="8468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           BIOGRAPHICAL SKETCH </a:t>
            </a:r>
          </a:p>
          <a:p>
            <a:r>
              <a:rPr lang="es-MX" sz="1400" b="1" dirty="0" smtClean="0">
                <a:solidFill>
                  <a:srgbClr val="0070C0"/>
                </a:solidFill>
              </a:rPr>
              <a:t>Kinesiología o cinesiología </a:t>
            </a:r>
            <a:r>
              <a:rPr lang="es-MX" sz="1400" dirty="0" smtClean="0"/>
              <a:t>se basa en el estudio científico del </a:t>
            </a:r>
            <a:r>
              <a:rPr lang="es-MX" sz="1400" b="1" dirty="0" smtClean="0"/>
              <a:t>movimiento humano</a:t>
            </a:r>
            <a:r>
              <a:rPr lang="es-MX" sz="1400" dirty="0"/>
              <a:t> </a:t>
            </a:r>
            <a:r>
              <a:rPr lang="es-MX" sz="1400" dirty="0" smtClean="0"/>
              <a:t>y en las ciencias físicas  (biomecánica, anatomía músculo esquelética y la fisiología neuromuscular)</a:t>
            </a:r>
          </a:p>
          <a:p>
            <a:endParaRPr lang="es-MX" sz="1400" dirty="0" smtClean="0"/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Nationality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Belgian, Date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of birth	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10-10-1970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of Leuven, Belgium 	BSc 	06/1991 	Kinesiology 	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University of Leuven, Belgium 	MSc 	06/1993 	Kinesiology 	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University of Leuven, Belgium 	MEd 	06/1993 	Kinesiology 	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University of Leuven, Belgium 	MSc 	06/1994 	Kinesiology: Health and Fitness 	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University of Leuven, Belgium 	PhD 	11/2001 	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Medical Sciences: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Epidemiol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, Genetic. </a:t>
            </a:r>
            <a:endParaRPr lang="es-MX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7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90" t="38290" r="12053" b="6822"/>
          <a:stretch/>
        </p:blipFill>
        <p:spPr>
          <a:xfrm>
            <a:off x="611560" y="404664"/>
            <a:ext cx="7560841" cy="5400600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435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419</Words>
  <Application>Microsoft Office PowerPoint</Application>
  <PresentationFormat>Presentación en pantalla (4:3)</PresentationFormat>
  <Paragraphs>39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HelveticaNeue-Light</vt:lpstr>
      <vt:lpstr>Whitney-Semibold</vt:lpstr>
      <vt:lpstr>ヒラギノ角ゴ Pro W3</vt:lpstr>
      <vt:lpstr>Tema de Office</vt:lpstr>
      <vt:lpstr>Medicina Traslacional en las Enfermedades Metabólicas  Coordinador Acad. Dr. Miguel Cruz López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</dc:title>
  <dc:creator>GerHP</dc:creator>
  <cp:lastModifiedBy>Usuario de Windows</cp:lastModifiedBy>
  <cp:revision>39</cp:revision>
  <dcterms:created xsi:type="dcterms:W3CDTF">2019-02-06T15:48:20Z</dcterms:created>
  <dcterms:modified xsi:type="dcterms:W3CDTF">2019-05-29T23:07:54Z</dcterms:modified>
</cp:coreProperties>
</file>