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76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3"/>
  </p:normalViewPr>
  <p:slideViewPr>
    <p:cSldViewPr snapToGrid="0" snapToObjects="1">
      <p:cViewPr varScale="1">
        <p:scale>
          <a:sx n="90" d="100"/>
          <a:sy n="90" d="100"/>
        </p:scale>
        <p:origin x="896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44BE0-6D85-564F-AA86-F1B6B85CCA0D}" type="datetimeFigureOut">
              <a:rPr lang="en-US"/>
              <a:pPr>
                <a:defRPr/>
              </a:pPr>
              <a:t>4/18/19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5ED23-76D7-1B4F-AE57-F1D44B8402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981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F9D00-26DD-FF4E-ACF0-1A4C802A8D1A}" type="datetimeFigureOut">
              <a:rPr lang="en-US"/>
              <a:pPr>
                <a:defRPr/>
              </a:pPr>
              <a:t>4/18/19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FAAD4-C05A-0A45-BA49-0104030CD9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59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9BF65-F17F-A94B-9742-B2AF597E1EF8}" type="datetimeFigureOut">
              <a:rPr lang="en-US"/>
              <a:pPr>
                <a:defRPr/>
              </a:pPr>
              <a:t>4/18/19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729F3-337D-E642-98D3-BB56B3E8F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792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CD534-FB84-584D-9BD2-A4C39E8BE321}" type="datetimeFigureOut">
              <a:rPr lang="en-US"/>
              <a:pPr>
                <a:defRPr/>
              </a:pPr>
              <a:t>4/18/19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4E31-BB2C-7E42-A246-1D12707742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442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488A4-1E77-F646-90B0-39086DABF61C}" type="datetimeFigureOut">
              <a:rPr lang="en-US"/>
              <a:pPr>
                <a:defRPr/>
              </a:pPr>
              <a:t>4/18/19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FC5A4-A62B-5C48-893F-782BF68CCA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913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6B7E6-4069-D84F-851E-B7B3F09B631C}" type="datetimeFigureOut">
              <a:rPr lang="en-US"/>
              <a:pPr>
                <a:defRPr/>
              </a:pPr>
              <a:t>4/18/19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6A71E-2813-CF47-8069-80AF80F82F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99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AE0CA-990E-9A42-B76D-51B61536457A}" type="datetimeFigureOut">
              <a:rPr lang="en-US"/>
              <a:pPr>
                <a:defRPr/>
              </a:pPr>
              <a:t>4/18/19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EE307-7CDB-644D-8221-2AF80CA28D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621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95DCF-80DA-E442-925E-963FC1F49487}" type="datetimeFigureOut">
              <a:rPr lang="en-US"/>
              <a:pPr>
                <a:defRPr/>
              </a:pPr>
              <a:t>4/18/19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DF484-2743-D849-8BB7-3F8BD378FC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534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3AB50-533C-7A4E-9972-AAA293E399E4}" type="datetimeFigureOut">
              <a:rPr lang="en-US"/>
              <a:pPr>
                <a:defRPr/>
              </a:pPr>
              <a:t>4/18/19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739D2-695F-5D40-9476-8B45A1813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8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0513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4040188" y="0"/>
            <a:ext cx="635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65138" y="6459538"/>
            <a:ext cx="2619375" cy="365125"/>
          </a:xfrm>
        </p:spPr>
        <p:txBody>
          <a:bodyPr/>
          <a:lstStyle>
            <a:lvl1pPr algn="l">
              <a:defRPr smtClean="0"/>
            </a:lvl1pPr>
          </a:lstStyle>
          <a:p>
            <a:pPr>
              <a:defRPr/>
            </a:pPr>
            <a:fld id="{BC6C6EF9-E26D-BF47-AC09-5978E309AF2E}" type="datetimeFigureOut">
              <a:rPr lang="en-US"/>
              <a:pPr>
                <a:defRPr/>
              </a:pPr>
              <a:t>4/18/19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538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8D0C0D5-B557-734B-9A97-0E7DEDFD1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121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0" y="4914900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70A76-A12F-1640-8DF1-FFA727929C77}" type="datetimeFigureOut">
              <a:rPr lang="en-US"/>
              <a:pPr>
                <a:defRPr/>
              </a:pPr>
              <a:t>4/18/19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
              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16EC7-FB1F-E34C-9586-119464B41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937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5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6963" y="1846263"/>
            <a:ext cx="100584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963" y="6459538"/>
            <a:ext cx="247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3707AA4E-4A84-5041-A996-667200714173}" type="datetimeFigureOut">
              <a:rPr lang="en-US"/>
              <a:pPr>
                <a:defRPr/>
              </a:pPr>
              <a:t>4/18/19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75" y="6459538"/>
            <a:ext cx="482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 cap="all" baseline="0" dirty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1238" y="6459538"/>
            <a:ext cx="1311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E818D779-54F8-0A43-A66E-1FFC98573C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800" y="1738313"/>
            <a:ext cx="996632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99" r:id="rId1"/>
    <p:sldLayoutId id="2147484594" r:id="rId2"/>
    <p:sldLayoutId id="2147484600" r:id="rId3"/>
    <p:sldLayoutId id="2147484595" r:id="rId4"/>
    <p:sldLayoutId id="2147484596" r:id="rId5"/>
    <p:sldLayoutId id="2147484597" r:id="rId6"/>
    <p:sldLayoutId id="2147484601" r:id="rId7"/>
    <p:sldLayoutId id="2147484602" r:id="rId8"/>
    <p:sldLayoutId id="2147484603" r:id="rId9"/>
    <p:sldLayoutId id="2147484598" r:id="rId10"/>
    <p:sldLayoutId id="2147484604" r:id="rId11"/>
  </p:sldLayoutIdLst>
  <p:hf sldNum="0" hdr="0" ftr="0" dt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9pPr>
    </p:titleStyle>
    <p:bodyStyle>
      <a:lvl1pPr marL="90488" indent="-90488" algn="l" rtl="0" fontAlgn="base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6963" y="758825"/>
            <a:ext cx="10058400" cy="2027238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sz="4000" dirty="0">
                <a:latin typeface="+mn-lt"/>
              </a:rPr>
              <a:t>Una mezcla de manzanilla y anís estrella, </a:t>
            </a:r>
            <a:r>
              <a:rPr lang="en-US" sz="4000" dirty="0">
                <a:latin typeface="+mn-lt"/>
              </a:rPr>
              <a:t/>
            </a:r>
            <a:br>
              <a:rPr lang="en-US" sz="4000" dirty="0">
                <a:latin typeface="+mn-lt"/>
              </a:rPr>
            </a:br>
            <a:r>
              <a:rPr lang="es-MX" sz="4000" dirty="0">
                <a:latin typeface="+mn-lt"/>
              </a:rPr>
              <a:t>con actividad anti motilidad y anti diarreica </a:t>
            </a:r>
            <a:r>
              <a:rPr lang="es-MX" sz="4000" dirty="0" smtClean="0">
                <a:latin typeface="+mn-lt"/>
              </a:rPr>
              <a:t/>
            </a:r>
            <a:br>
              <a:rPr lang="es-MX" sz="4000" dirty="0" smtClean="0">
                <a:latin typeface="+mn-lt"/>
              </a:rPr>
            </a:br>
            <a:r>
              <a:rPr lang="es-MX" sz="4000" dirty="0" smtClean="0">
                <a:latin typeface="+mn-lt"/>
              </a:rPr>
              <a:t>en ratones</a:t>
            </a:r>
            <a:endParaRPr lang="en-US" sz="40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584700"/>
            <a:ext cx="10058400" cy="544513"/>
          </a:xfrm>
        </p:spPr>
        <p:txBody>
          <a:bodyPr rtlCol="0"/>
          <a:lstStyle/>
          <a:p>
            <a:pPr algn="ctr" fontAlgn="auto">
              <a:buFont typeface="Calibri" panose="020F0502020204030204" pitchFamily="34" charset="0"/>
              <a:buNone/>
              <a:defRPr/>
            </a:pPr>
            <a:r>
              <a:rPr lang="es-MX" dirty="0" smtClean="0">
                <a:latin typeface="+mn-lt"/>
              </a:rPr>
              <a:t>Roberto </a:t>
            </a:r>
            <a:r>
              <a:rPr lang="es-MX" dirty="0">
                <a:latin typeface="+mn-lt"/>
              </a:rPr>
              <a:t>Guillermo Calva y </a:t>
            </a:r>
            <a:r>
              <a:rPr lang="es-MX" dirty="0" smtClean="0">
                <a:latin typeface="+mn-lt"/>
              </a:rPr>
              <a:t>Rodríguez MD. Phd.</a:t>
            </a:r>
            <a:endParaRPr lang="en-US" dirty="0">
              <a:latin typeface="+mn-lt"/>
            </a:endParaRPr>
          </a:p>
        </p:txBody>
      </p:sp>
      <p:sp>
        <p:nvSpPr>
          <p:cNvPr id="1027" name="TextBox 4"/>
          <p:cNvSpPr txBox="1">
            <a:spLocks noChangeArrowheads="1"/>
          </p:cNvSpPr>
          <p:nvPr/>
        </p:nvSpPr>
        <p:spPr bwMode="auto">
          <a:xfrm>
            <a:off x="2547938" y="5672138"/>
            <a:ext cx="7299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/>
            <a:r>
              <a:rPr lang="en-US" altLang="en-US" sz="2000"/>
              <a:t>Facultad de Medicina, Benemerita Universidad Autonoma de Puebla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027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Introduccion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2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n-US"/>
              <a:t>La enfermedad diarreica ha sido reconocida durante mucho tiempo como una causa de morbilidad y mortalidad, principalmente en los niños</a:t>
            </a:r>
          </a:p>
          <a:p>
            <a:r>
              <a:rPr lang="en-US" altLang="en-US"/>
              <a:t> </a:t>
            </a:r>
          </a:p>
          <a:p>
            <a:r>
              <a:rPr lang="es-MX" altLang="en-US"/>
              <a:t>Las hierbas medicinales son una alternativa ampliamente utilizada para su tratamiento</a:t>
            </a:r>
          </a:p>
          <a:p>
            <a:endParaRPr lang="es-MX" altLang="en-US"/>
          </a:p>
          <a:p>
            <a:r>
              <a:rPr lang="es-MX" altLang="en-US"/>
              <a:t>Constituyen un componente indispensable de la medicina tradicional practicada en todo el mundo debido a la accesibilidad, experiencia ancestral y viabilidad económica</a:t>
            </a:r>
            <a:r>
              <a:rPr lang="en-US" altLang="en-US"/>
              <a:t> </a:t>
            </a:r>
          </a:p>
          <a:p>
            <a:endParaRPr lang="es-MX" altLang="en-US"/>
          </a:p>
          <a:p>
            <a:r>
              <a:rPr lang="es-MX" altLang="en-US"/>
              <a:t>La OMS ha alentado el estudio del tratamiento y prevención de enfermedades diarreicas basadas en prácticas médicas tradicionales </a:t>
            </a:r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315913"/>
            <a:ext cx="10058400" cy="9842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Introduccion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971550" y="1846263"/>
            <a:ext cx="10329863" cy="4022725"/>
          </a:xfrm>
        </p:spPr>
        <p:txBody>
          <a:bodyPr/>
          <a:lstStyle/>
          <a:p>
            <a:r>
              <a:rPr lang="es-MX" altLang="en-US"/>
              <a:t>La manzanilla (CH) (Matricaria chamomilla L.), que pertenece a la familia Asteraceae. </a:t>
            </a:r>
          </a:p>
          <a:p>
            <a:r>
              <a:rPr lang="es-MX" altLang="en-US"/>
              <a:t>Esta planta se usa en medicina tradicional para tratar heridas, úlceras, eccemas y otras dolencias. CH ha sido valorado durante mucho tiempo como un relajante digestivo y se ha utilizado para tratar diversas alteraciones gastrointestinales incluyendo indigestión, diarrea y vómitos. </a:t>
            </a:r>
          </a:p>
          <a:p>
            <a:r>
              <a:rPr lang="es-MX" altLang="en-US"/>
              <a:t>Además, CH se ha utilizado para tratar cólicos, crup y fiebres en niños. Varios estudios sugieren que estos efectos protectores se deben a sus propiedades antiinflamatorias, antioxidantes y astringentes. </a:t>
            </a:r>
            <a:endParaRPr lang="en-US" altLang="en-US"/>
          </a:p>
          <a:p>
            <a:r>
              <a:rPr lang="es-MX" altLang="en-US"/>
              <a:t>El anís estrella (SN) (Illicium verum) es otra conocida medicina herbaria utilizada en muchas culturas principalmente para tratar cólico infantil, porque sus ingredientes activos incluyen anetol e hidrocarburos terpénicos (phellandrene, limoneno, dipentene), que son responsables de su acción antiespasmódica </a:t>
            </a:r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0128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Objetivo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1096963" y="2771775"/>
            <a:ext cx="10058400" cy="3097213"/>
          </a:xfrm>
        </p:spPr>
        <p:txBody>
          <a:bodyPr/>
          <a:lstStyle/>
          <a:p>
            <a:pPr algn="ctr"/>
            <a:r>
              <a:rPr lang="es-MX" altLang="en-US" sz="3600"/>
              <a:t>Evaluar la actividad gastrointestinal de la mezcla de CH y SN usando un modelo de ratones en vivo.</a:t>
            </a:r>
            <a:endParaRPr lang="en-US" altLang="en-US" sz="3600"/>
          </a:p>
          <a:p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615950"/>
            <a:ext cx="10058400" cy="7127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Material y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metodo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1096963" y="2271713"/>
            <a:ext cx="10058400" cy="3597275"/>
          </a:xfrm>
        </p:spPr>
        <p:txBody>
          <a:bodyPr/>
          <a:lstStyle/>
          <a:p>
            <a:r>
              <a:rPr lang="es-MX" altLang="en-US" sz="1600" b="1"/>
              <a:t>Material vegetal y preparación acuosa</a:t>
            </a:r>
            <a:endParaRPr lang="en-US" altLang="en-US" sz="1600"/>
          </a:p>
          <a:p>
            <a:r>
              <a:rPr lang="es-MX" altLang="en-US" sz="1600"/>
              <a:t>La manzanilla y el anís estrella se cultivaron en los terrenos del campus de la Benemérita Universidad Autónoma de Puebla (BUAP), México. Las flores intactas se secaron a 40°C. La preparación fue hecha justo antes de su uso y los extractos fueron administrados por sonda.</a:t>
            </a:r>
            <a:endParaRPr lang="en-US" altLang="en-US" sz="1600"/>
          </a:p>
          <a:p>
            <a:r>
              <a:rPr lang="es-MX" altLang="en-US" sz="1600" b="1"/>
              <a:t>Animales </a:t>
            </a:r>
            <a:endParaRPr lang="en-US" altLang="en-US" sz="1600"/>
          </a:p>
          <a:p>
            <a:r>
              <a:rPr lang="es-MX" altLang="en-US" sz="1600"/>
              <a:t>Se obtuvieron ratones CD1 machos albinos adultos (20-25 g) del Bioterio de la BUAP. Antes de los experimentos, todos los animales fueron mantenidos en ayunas las 24 horas con acceso libre al agua.</a:t>
            </a:r>
            <a:endParaRPr lang="en-US" altLang="en-US" sz="1600"/>
          </a:p>
          <a:p>
            <a:endParaRPr lang="en-US" altLang="en-US" sz="1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615950"/>
            <a:ext cx="10058400" cy="7127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Material y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metodo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728663" y="1846263"/>
            <a:ext cx="10715625" cy="4225925"/>
          </a:xfrm>
        </p:spPr>
        <p:txBody>
          <a:bodyPr/>
          <a:lstStyle/>
          <a:p>
            <a:r>
              <a:rPr lang="es-MX" altLang="en-US" sz="1600" b="1"/>
              <a:t>Probando la motilidad gastrointestinal</a:t>
            </a:r>
            <a:endParaRPr lang="en-US" altLang="en-US" sz="1600"/>
          </a:p>
          <a:p>
            <a:r>
              <a:rPr lang="es-MX" altLang="en-US" sz="1600"/>
              <a:t>Se formaron diez grupos (n=10 por grupo): control negativo (solución salina isotónica (SSI)), control positivo (loperamida, 5 mg / kg), CH (40 y 80 mg / kg), AS (40 y 80 mg / kg) y cuatro mezclasde grupos CH-AS (Mix-10, Mix-20, Mix-40 y Mix-80). Los grupos de mezclas se trataron con una mezcla acuosa 50:50 de preparaciones de CH y AS a 10, 20, 40 y 80 mg / kg. Después de 30 minutos, a todos los animales se les administró una suspensión de goma arábiga (5%) y carbón activado (10%). Treinta minutos después, los animalesfueron sacrificado y los intestinos fueron cuidadosamente retirados de la cavidad abdominal. Se midió el largo de los intestinos desde el píloro al ciego y la distancia recorridapor el carbón activado. La tasa de avancede fue calculada.</a:t>
            </a:r>
          </a:p>
          <a:p>
            <a:endParaRPr lang="en-US" altLang="en-US" sz="1600"/>
          </a:p>
          <a:p>
            <a:r>
              <a:rPr lang="es-MX" altLang="en-US" sz="1600" b="1"/>
              <a:t>Inducción del modelo de diarrea</a:t>
            </a:r>
            <a:endParaRPr lang="en-US" altLang="en-US" sz="1600"/>
          </a:p>
          <a:p>
            <a:r>
              <a:rPr lang="es-MX" altLang="en-US" sz="1600"/>
              <a:t>Se formaron diez grupos (n=10 por grupo): control negativo (SS), control positivo (loperamida, 5 mg / kg), CH (40 y 80 mg / kg), AS (40 y 80 mg / kg) y cuatro mezclas de grupos CH-AS (Mix-10, Mix-20, Mix-40 y Mix-80). Los grupos de mezclas fueron tratados con una preparación acuosa de CH y AS 50:50 a una dosis de 10, 20, 40 y 80 mg/kg. La administración utilizada fue oralen todos los tratamientos. Treinta minutos más tarde, el aceite de ricino era administrado a cada animal. Los ratones se colocaron de forma individual en cajas y el período de latencia al inicio de la diarrea se observó durante 6 h, y el número de heces por grupo de animales fue contado.</a:t>
            </a:r>
            <a:endParaRPr lang="en-US" altLang="en-US" sz="1600"/>
          </a:p>
          <a:p>
            <a:endParaRPr lang="en-US" altLang="en-US" sz="1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027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Resultados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4338" name="Imagen 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1" t="29395" r="10799" b="11526"/>
          <a:stretch>
            <a:fillRect/>
          </a:stretch>
        </p:blipFill>
        <p:spPr>
          <a:xfrm>
            <a:off x="2243138" y="1785938"/>
            <a:ext cx="6657975" cy="3332162"/>
          </a:xfrm>
        </p:spPr>
      </p:pic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357188" y="5246688"/>
            <a:ext cx="1147286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s-MX" altLang="en-US" sz="1600" b="1">
                <a:solidFill>
                  <a:srgbClr val="4F81BD"/>
                </a:solidFill>
                <a:ea typeface="Calibri" charset="0"/>
                <a:cs typeface="Times New Roman" charset="0"/>
              </a:rPr>
              <a:t>Efecto de la infusión de mezcla de manzanilla y de anís estrella sobre la motilidad intestinal de los ratones. Se formaron diez grupos (n=10 por grupo): control, loperamida (5 mg / kg), CH (40 y 80 mg/kg), AS (40 y 80 mg/kg), Mix-10, Mix-20, Mix-40 y Mix-80. Se administró carbón y se analizó posteriormente el porcentaje de avance de carbón activado. Los datos trazados son la media±SEM.(ANOVA de una vía, post-prueba de Dunnett, * p &lt;0.05, ** p &lt;0.01, *** p &lt;0.001).</a:t>
            </a:r>
            <a:endParaRPr lang="en-US" altLang="en-US" sz="1600" b="1">
              <a:solidFill>
                <a:srgbClr val="4F81BD"/>
              </a:solidFill>
              <a:ea typeface="Calibri" charset="0"/>
              <a:cs typeface="Times New Roman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Imagen 7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64" t="21326" r="11270" b="9798"/>
          <a:stretch>
            <a:fillRect/>
          </a:stretch>
        </p:blipFill>
        <p:spPr>
          <a:xfrm>
            <a:off x="2595563" y="1846263"/>
            <a:ext cx="6048375" cy="2997200"/>
          </a:xfrm>
        </p:spPr>
      </p:pic>
      <p:sp>
        <p:nvSpPr>
          <p:cNvPr id="15362" name="Rectangle 6"/>
          <p:cNvSpPr>
            <a:spLocks noChangeArrowheads="1"/>
          </p:cNvSpPr>
          <p:nvPr/>
        </p:nvSpPr>
        <p:spPr bwMode="auto">
          <a:xfrm>
            <a:off x="357188" y="5014913"/>
            <a:ext cx="1135856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s-MX" altLang="en-US" sz="1600" b="1">
                <a:solidFill>
                  <a:srgbClr val="4F81BD"/>
                </a:solidFill>
                <a:ea typeface="Calibri" charset="0"/>
                <a:cs typeface="Times New Roman" charset="0"/>
              </a:rPr>
              <a:t>Efecto de la infusión de manzanilla y mezcla de anís estrella en la diarrea inducida con aceite de ricino en ratones. Los animales fueron dividido en 10 grupos (n = 10 por grupo): control, loperamida (5 mg / kg), CH (40 y 80 mg / kg), AS (40 y 80 mg / kg) Mix-10, Mix-20, Mix-40 y Mix-80. Una vez que se administró el aceite de recino, el momento del inicio de la diarrea (A) y el número de deposiciones diarreicas (B) fueron trazados Los datos trazados son la media ± SEM. (ANOVA de una vía, post-prueba de Dunnett, * p &lt;0.05, ** p &lt;0.01, *** p &lt;0.001).</a:t>
            </a:r>
            <a:endParaRPr lang="en-US" altLang="en-US" sz="1600" b="1">
              <a:solidFill>
                <a:srgbClr val="4F81BD"/>
              </a:solidFill>
              <a:ea typeface="Calibri" charset="0"/>
              <a:cs typeface="Times New Roman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0128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Resultados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99853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Conclusion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n-US"/>
              <a:t>Este efecto protector es probablemente debido a los componentes de las dos infusiones, que contienen flavonoides y glucósidos, entre otros anetholes inflamatorios, y juntos reducen el efecto nocivo del ácido ricinoleico en la mucosa, y por lo tanto la diarrea no ocurre en una extensión tan aguda.</a:t>
            </a:r>
          </a:p>
          <a:p>
            <a:endParaRPr lang="en-US" altLang="en-US"/>
          </a:p>
          <a:p>
            <a:r>
              <a:rPr lang="es-MX" altLang="en-US"/>
              <a:t>Estos resultados muestran que la mezcla de manzanilla y anís estrella (Mix-40 y Mix-80) ejerce un efecto anti-motilidad y disminuye la diarrea inducida en ratones. </a:t>
            </a:r>
          </a:p>
          <a:p>
            <a:endParaRPr lang="es-MX" altLang="en-US"/>
          </a:p>
          <a:p>
            <a:r>
              <a:rPr lang="es-MX" altLang="en-US"/>
              <a:t>Los resultados sugieren que el uso de esta combinación de infusiones de hierbas para tratar y aliviar los problemas gastrointestinales es eficiente.</a:t>
            </a:r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1043</TotalTime>
  <Words>1029</Words>
  <Application>Microsoft Macintosh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Arial</vt:lpstr>
      <vt:lpstr>Calibri Light</vt:lpstr>
      <vt:lpstr>Times New Roman</vt:lpstr>
      <vt:lpstr>Retrospect</vt:lpstr>
      <vt:lpstr>Una mezcla de manzanilla y anís estrella,  con actividad anti motilidad y anti diarreica  en ratones</vt:lpstr>
      <vt:lpstr>Introduccion</vt:lpstr>
      <vt:lpstr>Introduccion</vt:lpstr>
      <vt:lpstr>Objetivo</vt:lpstr>
      <vt:lpstr>Material y metodo</vt:lpstr>
      <vt:lpstr>Material y metodo</vt:lpstr>
      <vt:lpstr>Resultados</vt:lpstr>
      <vt:lpstr>Resultados</vt:lpstr>
      <vt:lpstr>Conclusion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Una mezcla de manzanilla y anís estrella,  con actividad anti motilidad y anti diarreica en ratones </dc:title>
  <dc:creator>Enrique Calva</dc:creator>
  <cp:lastModifiedBy>Enrique Calva</cp:lastModifiedBy>
  <cp:revision>13</cp:revision>
  <dcterms:created xsi:type="dcterms:W3CDTF">2019-04-17T21:39:47Z</dcterms:created>
  <dcterms:modified xsi:type="dcterms:W3CDTF">2019-04-18T17:03:21Z</dcterms:modified>
</cp:coreProperties>
</file>