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424" r:id="rId3"/>
    <p:sldId id="422" r:id="rId4"/>
    <p:sldId id="420" r:id="rId5"/>
    <p:sldId id="430" r:id="rId6"/>
    <p:sldId id="260" r:id="rId7"/>
    <p:sldId id="263" r:id="rId8"/>
    <p:sldId id="257" r:id="rId9"/>
    <p:sldId id="432" r:id="rId10"/>
    <p:sldId id="435" r:id="rId11"/>
    <p:sldId id="438" r:id="rId12"/>
    <p:sldId id="436" r:id="rId13"/>
    <p:sldId id="437" r:id="rId14"/>
    <p:sldId id="426" r:id="rId15"/>
    <p:sldId id="415" r:id="rId16"/>
    <p:sldId id="4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4"/>
    <p:restoredTop sz="94336"/>
  </p:normalViewPr>
  <p:slideViewPr>
    <p:cSldViewPr snapToGrid="0" snapToObjects="1">
      <p:cViewPr varScale="1">
        <p:scale>
          <a:sx n="77" d="100"/>
          <a:sy n="77" d="100"/>
        </p:scale>
        <p:origin x="216"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7T18:40:13.459"/>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619 57 24575,'-29'11'0,"8"3"0,-15 10 0,11-4 0,6 3 0,-4-10 0,9 11 0,-3-11 0,5 4 0,1-6 0,-1 0 0,6 0 0,-4 0 0,4 0 0,-5 0 0,-1 0 0,-5 7 0,4-6 0,-5 11 0,1-4 0,3 5 0,-9-5 0,4 5 0,-1-5 0,-3 0 0,9 4 0,-3-10 0,5 10 0,0-10 0,0 4 0,1-6 0,0 0 0,5 0 0,-4 0 0,3 0 0,-4 0 0,0 1 0,0-1 0,4 0 0,-3 0 0,4 0 0,0 0 0,-4 0 0,8 0 0,-3 0 0,5 0 0,0 1 0,0 5 0,6 1 0,7 14 0,1-6 0,11 13 0,-5-13 0,5 6 0,-6-14 0,-2-1 0,-6-6 0,0 0 0,0 1 0,0-1 0,1 0 0,5 0 0,-5-4 0,11 4 0,-10-5 0,10 6 0,-5 0 0,1-1 0,4-4 0,-10 3 0,10-3 0,-11-1 0,5-1 0,-5 0 0,5-3 0,-5 3 0,5 0 0,0-4 0,-4 4 0,10-5 0,-4 0 0,-1 0 0,5 0 0,-10 0 0,10 0 0,-5 0 0,1 0 0,4 0 0,-10 0 0,10 0 0,-5 0 0,1 0 0,4 0 0,-10 0 0,10 0 0,-11 0 0,5 0 0,0 0 0,-4 0 0,4 0 0,-6 0 0,6 0 0,-4-5 0,4 3 0,-6-3 0,0 0 0,0 4 0,0-9 0,0 9 0,0-9 0,1 9 0,-1-9 0,0 8 0,-5-8 0,4 4 0,-4-5 0,5 0 0,0-1 0,0 1 0,0 0 0,1-6 0,-1 4 0,1-10 0,0 10 0,-1-4 0,1-1 0,-1 5 0,1-10 0,-6 11 0,0-6 0,-1 1 0,-3 4 0,3-4 0,-5 6 0,0-1 0,0 1 0,5 5 0,-4-4 0,4-2 0,-5-7 0,0-13 0,0 6 0,0-13 0,0 12 0,0-11 0,6 11 0,-5-5 0,5 14 0,-6 0 0,0 7 0,0 0 0,5 0 0,1 4 0,0-3 0,4 4 0,-9-5 0,9 0 0,-9-7 0,9 6 0,-4-6 0,5 7 0,-5 0 0,4 0 0,-9-1 0,9 6 0,-8-4 0,7 9 0,-7-9 0,7 3 0,-7-4 0,3 0 0,0 0 0,-4-1 0,4 1 0,-5 0 0,-5 5 0,-7 1 0,-2-6 0,-3 8 0,5-8 0,1 11 0,0 0 0,-1 0 0,1-5 0,0 4 0,-1-4 0,-5 5 0,4 0 0,-4 0 0,6 0 0,0 0 0,-1 0 0,1 0 0,0 0 0,0-5 0,-7 3 0,6-8 0,-12 4 0,12-1 0,-12-4 0,12 10 0,-12-10 0,12 9 0,-6-8 0,7 9 0,0-4 0,0-1 0,-1 0 0,1-5 0,0 0 0,-6 4 0,4-3 0,-4 4 0,5 0 0,1-4 0,0 9 0,-1-4 0,1 5 0,0 0 0,0 0 0,-1-5 0,1 3 0,-6-3 0,-2 5 0,0 0 0,-4 0 0,10 0 0,-4 0 0,6 0 0,0 0 0,-1 0 0,1 0 0,0 0 0,0 0 0,-1 0 0,1 0 0,0 0 0,-1 0 0,1 0 0,5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7T18:40:18.793"/>
    </inkml:context>
    <inkml:brush xml:id="br0">
      <inkml:brushProperty name="width" value="0.1" units="cm"/>
      <inkml:brushProperty name="height" value="0.1" units="cm"/>
      <inkml:brushProperty name="color" value="#AE198D"/>
      <inkml:brushProperty name="inkEffects" value="galaxy"/>
      <inkml:brushProperty name="anchorX" value="-26140.94727"/>
      <inkml:brushProperty name="anchorY" value="-10182.36719"/>
      <inkml:brushProperty name="scaleFactor" value="0.5"/>
    </inkml:brush>
  </inkml:definitions>
  <inkml:trace contextRef="#ctx0" brushRef="#br0">564 0 24575,'0'32'0,"-6"1"0,-1 0 0,-12-1 0,-1-1 0,-5-4 0,-1 4 0,7-6 0,-4-6 0,4 4 0,0-15 0,2 8 0,10-10 0,-9 6 0,14-1 0,-20 1 0,19 0 0,-19 0 0,14-1 0,-10 7 0,1-5 0,4 4 0,-5-5 0,7 5 0,-1-5 0,0 5 0,1-6 0,0 0 0,0-4 0,4 2 0,-3-2 0,4 4 0,-5-5 0,-6 4 0,4-3 0,-4-1 0,5 4 0,1-4 0,0 5 0,-1-4 0,1 2 0,5-2 0,1 4 0,5 0 0,0 0 0,0 6 0,0 2 0,0 5 0,0 8 0,0-6 0,0 13 0,0-13 0,0 13 0,0-13 0,0 5 0,5-12 0,-4-2 0,9-6 0,-4 0 0,0 0 0,4 0 0,-4 1 0,1-1 0,2-5 0,-2-1 0,4 0 0,0-4 0,-5 9 0,4-9 0,-4 4 0,5 0 0,0 1 0,0 0 0,0 4 0,0-9 0,-4 9 0,2-9 0,-2 9 0,4-8 0,0 2 0,0-4 0,0 5 0,0-3 0,6 3 0,-4-1 0,10-2 0,-11 3 0,12-5 0,-6 0 0,1 0 0,-2 0 0,0 0 0,-5 0 0,11 0 0,-10 0 0,10 0 0,-10 0 0,10 0 0,-5 0 0,1 0 0,4-6 0,-10 0 0,10-7 0,-11 2 0,11-7 0,-10 5 0,10-4 0,-10-1 0,4 5 0,1-5 0,-5 1 0,4 4 0,-5-5 0,-1 7 0,6-1 0,-4 6 0,4-5 0,-6 5 0,0 0 0,0-4 0,0 9 0,-5-9 0,4 8 0,-4-8 0,0 4 0,4 0 0,-4-4 0,6 4 0,-1-1 0,-5-3 0,4 4 0,-4 0 0,5-4 0,0 3 0,0-4 0,0 5 0,0-4 0,0 4 0,1-1 0,-1-3 0,0 4 0,0 0 0,-5-4 0,4-2 0,-3-1 0,-1-10 0,4 10 0,-3-17 0,5 9 0,1-11 0,0 1 0,-1 4 0,1-5 0,-1 8 0,0 5 0,0 2 0,-1-1 0,-4 6 0,3-6 0,-9 7 0,10-6 0,-10 4 0,9-4 0,-8 6 0,3-1 0,0 1 0,-4 0 0,4 0 0,-5-1 0,0-5 0,0 4 0,-11-4 0,-3-1 0,-5 5 0,-4-5 0,4 6 0,1 5 0,0-3 0,7 8 0,-6-3 0,4 5 0,-4 0 0,6 0 0,-1 0 0,1 0 0,0 0 0,-1 0 0,1 0 0,0 0 0,0 0 0,-1 0 0,1 0 0,0 0 0,0 0 0,-7 0 0,0 0 0,-1 0 0,-4 0 0,4 0 0,-6 0 0,6 0 0,2 0 0,6 0 0,0 0 0,-1 0 0,1 0 0,0 0 0,0 0 0,-1-5 0,1-1 0,0-5 0,0 0 0,-1-1 0,1 1 0,0 0 0,-7 5 0,11 1 0,-4 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7T16:55:03.13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0,'42'0,"-6"0,-25 0,0 0,10 0,-8 0,8 0,-5 0,-3 0,8 0,-9 0,4 0,0 0,-4 0,9 0,-8 0,3 0,0 0,2 0,0 0,5 0,-5 0,1 0,4 0,-11 0,5 0,-1 0,-3 0,14 0,-13 0,8 0,-6 5,-4-4,9 4,-9-5,4 0,0 0,-3 0,8 0,-9 0,4 0,0 0,-4 0,9 0,-8 0,3 0,0 5,-4-4,9 4,-9-5,4 0,0 0,-3 0,8 0,-9 0,4 0,0 0,-4 0,9 0,-8 0,3 0,0 0,-4 0,9 0,-9 0,4 0,0 0,-3 0,8 0,-9 0,4 0,0 0,-3 0,7 0,-7 0,3 0,0 0,-4 0,9 0,-9 0,5 0,-1 0,-4 0,9 0,-9 0,4 0,1 0,-4 0,9 0,-10 0,4 0,0 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7T16:55:08.5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35,'49'0,"-10"0,-16 0,-5 0,1 0,-2 0,-1 0,-4 0,9 0,-9 0,5 0,-1 0,-4 0,10 0,-10 0,12 0,-6 0,1 0,4 0,-11 0,5 0,0 0,2 0,0 0,4 0,-11 0,11 0,-10 0,4 0,5 0,-8 0,8 0,-6 0,-4 0,10 0,-9 0,4 0,0 0,2 0,-1 0,5 0,-10 0,10 0,-5 0,1 0,4 0,-4 0,-1 0,5 0,-10 0,10 0,-10 0,10 0,-11 0,5 0,-1 0,-3 0,8 0,-9 0,4 0,6 0,-8 0,8 0,0 0,-8 0,14-5,-16 4,11-5,-10 6,4-5,-1 4,-4-4,9 0,-8 3,3-3,0 5,-4 0,4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27T16:55:14.54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0,'63'0,"-12"0,-12 0,-6 0,8 0,-1 0,0 0,1 0,-8 0,6 0,-13 0,6 0,-8 0,1 0,-1 0,1 0,-1 0,8 0,-6 0,0 0,-3 0,-5 0,1 0,-2 0,-1 0,-4 0,9 0,-8 0,3 0,0 0,-4 0,9 0,-9 0,4 0,1 0,-5 0,9 0,-9 0,10 0,-9 0,10 0,-5 0,1 0,-2 0,-1 0,-4 0,9 0,-8 0,3 0,0 0,-4 0,9 0,-9 0,4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6D1E8-17D0-6B41-B270-4E59811E5D4B}" type="datetimeFigureOut">
              <a:rPr lang="en-US" smtClean="0"/>
              <a:t>10/29/19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CFF77-2B6D-7940-83CF-CF71AB6950BB}" type="slidenum">
              <a:rPr lang="en-US" smtClean="0"/>
              <a:t>‹#›</a:t>
            </a:fld>
            <a:endParaRPr lang="en-US"/>
          </a:p>
        </p:txBody>
      </p:sp>
    </p:spTree>
    <p:extLst>
      <p:ext uri="{BB962C8B-B14F-4D97-AF65-F5344CB8AC3E}">
        <p14:creationId xmlns:p14="http://schemas.microsoft.com/office/powerpoint/2010/main" val="77764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3. Biological actions of resolvins and other specialized </a:t>
            </a:r>
            <a:r>
              <a:rPr lang="en-US" sz="1200" b="1" kern="1200" dirty="0" err="1">
                <a:solidFill>
                  <a:schemeClr val="tx1"/>
                </a:solidFill>
                <a:effectLst/>
                <a:latin typeface="+mn-lt"/>
                <a:ea typeface="+mn-ea"/>
                <a:cs typeface="+mn-cs"/>
              </a:rPr>
              <a:t>proresolving</a:t>
            </a:r>
            <a:r>
              <a:rPr lang="en-US" sz="1200" b="1" kern="1200" dirty="0">
                <a:solidFill>
                  <a:schemeClr val="tx1"/>
                </a:solidFill>
                <a:effectLst/>
                <a:latin typeface="+mn-lt"/>
                <a:ea typeface="+mn-ea"/>
                <a:cs typeface="+mn-cs"/>
              </a:rPr>
              <a:t> lipid mediators (SPMs) related to cardiovascular inflammation. </a:t>
            </a:r>
            <a:r>
              <a:rPr lang="en-US" sz="1200" kern="1200" dirty="0">
                <a:solidFill>
                  <a:schemeClr val="tx1"/>
                </a:solidFill>
                <a:effectLst/>
                <a:latin typeface="+mn-lt"/>
                <a:ea typeface="+mn-ea"/>
                <a:cs typeface="+mn-cs"/>
              </a:rPr>
              <a:t>During acute inflammation or infection, SPMs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are generated during leukocyte–endothelial interactions and directly block polymorphonuclear neutrophil (PMN) chemotaxis. By directly targeting the endothelial cells (ECs) of the vasculature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postcapillary venules), SPMs also prevent the capture, rolling, and adhesion of PMN to the endothelial monolayer and block their extravasation across the endothelium. In addition, they stimulate production of nitric oxide (NO) and prostacyclin (PGI2) from EC. In the tissue, SPMs promote the protective actions of leukocytes by enhancing the phagocytosis of bacteria and cellular debris and macrophage efferocytosis of apoptotic PMN. In the context of atherosclerosis, SPMs decrease EC production of leukocyte </a:t>
            </a:r>
            <a:r>
              <a:rPr lang="en-US" sz="1200" kern="1200" dirty="0" err="1">
                <a:solidFill>
                  <a:schemeClr val="tx1"/>
                </a:solidFill>
                <a:effectLst/>
                <a:latin typeface="+mn-lt"/>
                <a:ea typeface="+mn-ea"/>
                <a:cs typeface="+mn-cs"/>
              </a:rPr>
              <a:t>chemoattractants</a:t>
            </a:r>
            <a:r>
              <a:rPr lang="en-US" sz="1200" kern="1200" dirty="0">
                <a:solidFill>
                  <a:schemeClr val="tx1"/>
                </a:solidFill>
                <a:effectLst/>
                <a:latin typeface="+mn-lt"/>
                <a:ea typeface="+mn-ea"/>
                <a:cs typeface="+mn-cs"/>
              </a:rPr>
              <a:t> and adhesion molecules, potentially halting further recruitment of leukocytes to the vessel wall. They also potently prevent platelet aggregation and thrombosis. In the </a:t>
            </a:r>
            <a:r>
              <a:rPr lang="en-US" sz="1200" kern="1200" dirty="0" err="1">
                <a:solidFill>
                  <a:schemeClr val="tx1"/>
                </a:solidFill>
                <a:effectLst/>
                <a:latin typeface="+mn-lt"/>
                <a:ea typeface="+mn-ea"/>
                <a:cs typeface="+mn-cs"/>
              </a:rPr>
              <a:t>subendothelium</a:t>
            </a:r>
            <a:r>
              <a:rPr lang="en-US" sz="1200" kern="1200" dirty="0">
                <a:solidFill>
                  <a:schemeClr val="tx1"/>
                </a:solidFill>
                <a:effectLst/>
                <a:latin typeface="+mn-lt"/>
                <a:ea typeface="+mn-ea"/>
                <a:cs typeface="+mn-cs"/>
              </a:rPr>
              <a:t>, enhanced macrophage efferocytosis and promotion of a resolving macrophage phenotype contributes to a more stable plaque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with decreased necrosis. During pathological inward remodeling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restenosis), SPMs combat neointimal hyperplasia by inhibiting vascular smooth muscle cell (VSMC) proliferation and migration while simultaneously preventing monocyte adhesion and inflammatory signaling. IL indicates interleukin; and MCP, monocyte chemoattractant protein.</a:t>
            </a:r>
            <a:endParaRPr lang="en-US" dirty="0"/>
          </a:p>
          <a:p>
            <a:endParaRPr lang="en-US" dirty="0"/>
          </a:p>
        </p:txBody>
      </p:sp>
      <p:sp>
        <p:nvSpPr>
          <p:cNvPr id="4" name="Slide Number Placeholder 3"/>
          <p:cNvSpPr>
            <a:spLocks noGrp="1"/>
          </p:cNvSpPr>
          <p:nvPr>
            <p:ph type="sldNum" sz="quarter" idx="5"/>
          </p:nvPr>
        </p:nvSpPr>
        <p:spPr/>
        <p:txBody>
          <a:bodyPr/>
          <a:lstStyle/>
          <a:p>
            <a:fld id="{EF0CFF77-2B6D-7940-83CF-CF71AB6950BB}" type="slidenum">
              <a:rPr lang="en-US" smtClean="0"/>
              <a:t>4</a:t>
            </a:fld>
            <a:endParaRPr lang="en-US"/>
          </a:p>
        </p:txBody>
      </p:sp>
    </p:spTree>
    <p:extLst>
      <p:ext uri="{BB962C8B-B14F-4D97-AF65-F5344CB8AC3E}">
        <p14:creationId xmlns:p14="http://schemas.microsoft.com/office/powerpoint/2010/main" val="43413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CFF77-2B6D-7940-83CF-CF71AB6950BB}" type="slidenum">
              <a:rPr lang="en-US" smtClean="0"/>
              <a:t>12</a:t>
            </a:fld>
            <a:endParaRPr lang="en-US"/>
          </a:p>
        </p:txBody>
      </p:sp>
    </p:spTree>
    <p:extLst>
      <p:ext uri="{BB962C8B-B14F-4D97-AF65-F5344CB8AC3E}">
        <p14:creationId xmlns:p14="http://schemas.microsoft.com/office/powerpoint/2010/main" val="13956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51C8-AB6C-644A-9F32-A976460257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AEC4D4-4D5E-CF48-961F-17BE378C4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83B6CA-08D6-1041-8C28-96F215746365}"/>
              </a:ext>
            </a:extLst>
          </p:cNvPr>
          <p:cNvSpPr>
            <a:spLocks noGrp="1"/>
          </p:cNvSpPr>
          <p:nvPr>
            <p:ph type="dt" sz="half" idx="10"/>
          </p:nvPr>
        </p:nvSpPr>
        <p:spPr/>
        <p:txBody>
          <a:bodyPr/>
          <a:lstStyle/>
          <a:p>
            <a:r>
              <a:rPr lang="en-US"/>
              <a:t>30/10/19 RBP</a:t>
            </a:r>
          </a:p>
        </p:txBody>
      </p:sp>
      <p:sp>
        <p:nvSpPr>
          <p:cNvPr id="5" name="Footer Placeholder 4">
            <a:extLst>
              <a:ext uri="{FF2B5EF4-FFF2-40B4-BE49-F238E27FC236}">
                <a16:creationId xmlns:a16="http://schemas.microsoft.com/office/drawing/2014/main" id="{79399FE7-76F7-F748-A535-4E20E5220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8D27E-851D-BB4F-AD4F-DA09EAB0BB7F}"/>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329195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99DC-66A1-D143-A8F6-42B64D47C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B7004D-3E80-8F47-98DA-E4403FB429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C3273-3C51-6642-B336-A962384EADE9}"/>
              </a:ext>
            </a:extLst>
          </p:cNvPr>
          <p:cNvSpPr>
            <a:spLocks noGrp="1"/>
          </p:cNvSpPr>
          <p:nvPr>
            <p:ph type="dt" sz="half" idx="10"/>
          </p:nvPr>
        </p:nvSpPr>
        <p:spPr/>
        <p:txBody>
          <a:bodyPr/>
          <a:lstStyle/>
          <a:p>
            <a:r>
              <a:rPr lang="en-US"/>
              <a:t>30/10/19 RBP</a:t>
            </a:r>
          </a:p>
        </p:txBody>
      </p:sp>
      <p:sp>
        <p:nvSpPr>
          <p:cNvPr id="5" name="Footer Placeholder 4">
            <a:extLst>
              <a:ext uri="{FF2B5EF4-FFF2-40B4-BE49-F238E27FC236}">
                <a16:creationId xmlns:a16="http://schemas.microsoft.com/office/drawing/2014/main" id="{C3C1F71F-0D95-414E-8988-389C0615F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2AB5C-C165-BE4F-9379-3C2FE889D1AE}"/>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379044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D100D6-D9E8-3B4B-A2E3-986ED8F1B0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C9DEF1-77FF-5D46-9D92-DCE2DD9470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078CC-E394-0744-A3EE-03725B4C28E8}"/>
              </a:ext>
            </a:extLst>
          </p:cNvPr>
          <p:cNvSpPr>
            <a:spLocks noGrp="1"/>
          </p:cNvSpPr>
          <p:nvPr>
            <p:ph type="dt" sz="half" idx="10"/>
          </p:nvPr>
        </p:nvSpPr>
        <p:spPr/>
        <p:txBody>
          <a:bodyPr/>
          <a:lstStyle/>
          <a:p>
            <a:r>
              <a:rPr lang="en-US"/>
              <a:t>30/10/19 RBP</a:t>
            </a:r>
          </a:p>
        </p:txBody>
      </p:sp>
      <p:sp>
        <p:nvSpPr>
          <p:cNvPr id="5" name="Footer Placeholder 4">
            <a:extLst>
              <a:ext uri="{FF2B5EF4-FFF2-40B4-BE49-F238E27FC236}">
                <a16:creationId xmlns:a16="http://schemas.microsoft.com/office/drawing/2014/main" id="{61070BC3-5288-3648-A0D0-E826D14C9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1EE30-9558-1D44-A548-84CC6CA22E7C}"/>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62389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39148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9219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C23D-9A02-5F44-BAF2-F4D386FBB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3FA17-6E03-2A45-B684-B7C7A13976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4CF60-1F09-F242-ADFD-DED0BC9E2E90}"/>
              </a:ext>
            </a:extLst>
          </p:cNvPr>
          <p:cNvSpPr>
            <a:spLocks noGrp="1"/>
          </p:cNvSpPr>
          <p:nvPr>
            <p:ph type="dt" sz="half" idx="10"/>
          </p:nvPr>
        </p:nvSpPr>
        <p:spPr/>
        <p:txBody>
          <a:bodyPr/>
          <a:lstStyle/>
          <a:p>
            <a:r>
              <a:rPr lang="en-US"/>
              <a:t>30/10/19 RBP</a:t>
            </a:r>
          </a:p>
        </p:txBody>
      </p:sp>
      <p:sp>
        <p:nvSpPr>
          <p:cNvPr id="5" name="Footer Placeholder 4">
            <a:extLst>
              <a:ext uri="{FF2B5EF4-FFF2-40B4-BE49-F238E27FC236}">
                <a16:creationId xmlns:a16="http://schemas.microsoft.com/office/drawing/2014/main" id="{68DB05D5-E2D8-0541-AF3B-96AB8929C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8F297-6D3A-C346-9E36-195B27A76CBC}"/>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23625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B57D-19B5-B343-9910-200582092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75235E-D0FF-364A-8515-8665A0A58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765EA-B157-7446-8592-4D3A4FEA950C}"/>
              </a:ext>
            </a:extLst>
          </p:cNvPr>
          <p:cNvSpPr>
            <a:spLocks noGrp="1"/>
          </p:cNvSpPr>
          <p:nvPr>
            <p:ph type="dt" sz="half" idx="10"/>
          </p:nvPr>
        </p:nvSpPr>
        <p:spPr/>
        <p:txBody>
          <a:bodyPr/>
          <a:lstStyle/>
          <a:p>
            <a:r>
              <a:rPr lang="en-US"/>
              <a:t>30/10/19 RBP</a:t>
            </a:r>
          </a:p>
        </p:txBody>
      </p:sp>
      <p:sp>
        <p:nvSpPr>
          <p:cNvPr id="5" name="Footer Placeholder 4">
            <a:extLst>
              <a:ext uri="{FF2B5EF4-FFF2-40B4-BE49-F238E27FC236}">
                <a16:creationId xmlns:a16="http://schemas.microsoft.com/office/drawing/2014/main" id="{ADF9BD10-65CB-1948-8D52-EDB6258CB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C6167-5A21-D346-81F4-F967EC059013}"/>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61769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BEFB-8CA0-4F4C-B6E8-01E15D855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D2844-67A9-C145-9DE9-358962D01A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1A1DDA-0C29-F344-82CA-B74BF6016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A758E-46E3-3E4C-83BD-A3D91F48CA1F}"/>
              </a:ext>
            </a:extLst>
          </p:cNvPr>
          <p:cNvSpPr>
            <a:spLocks noGrp="1"/>
          </p:cNvSpPr>
          <p:nvPr>
            <p:ph type="dt" sz="half" idx="10"/>
          </p:nvPr>
        </p:nvSpPr>
        <p:spPr/>
        <p:txBody>
          <a:bodyPr/>
          <a:lstStyle/>
          <a:p>
            <a:r>
              <a:rPr lang="en-US"/>
              <a:t>30/10/19 RBP</a:t>
            </a:r>
          </a:p>
        </p:txBody>
      </p:sp>
      <p:sp>
        <p:nvSpPr>
          <p:cNvPr id="6" name="Footer Placeholder 5">
            <a:extLst>
              <a:ext uri="{FF2B5EF4-FFF2-40B4-BE49-F238E27FC236}">
                <a16:creationId xmlns:a16="http://schemas.microsoft.com/office/drawing/2014/main" id="{A4A156F6-64FF-BC47-A435-3EA5E8FBE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92042-2B12-D14F-9B49-14561DE82EA4}"/>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320729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ECB6-0D1F-394D-AAC7-387F138C89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EC8ED-473C-BB49-9CA9-6605F4B4A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7AB72-C213-D649-BCA9-BBBC9EBC18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E7F06-F827-DE49-B6FF-F0D9EEE509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3BF9E-8D3A-1B4B-B5EC-3BDDEE26D9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647B3-FAF7-8E40-99A2-F10B22A7BF77}"/>
              </a:ext>
            </a:extLst>
          </p:cNvPr>
          <p:cNvSpPr>
            <a:spLocks noGrp="1"/>
          </p:cNvSpPr>
          <p:nvPr>
            <p:ph type="dt" sz="half" idx="10"/>
          </p:nvPr>
        </p:nvSpPr>
        <p:spPr/>
        <p:txBody>
          <a:bodyPr/>
          <a:lstStyle/>
          <a:p>
            <a:r>
              <a:rPr lang="en-US"/>
              <a:t>30/10/19 RBP</a:t>
            </a:r>
          </a:p>
        </p:txBody>
      </p:sp>
      <p:sp>
        <p:nvSpPr>
          <p:cNvPr id="8" name="Footer Placeholder 7">
            <a:extLst>
              <a:ext uri="{FF2B5EF4-FFF2-40B4-BE49-F238E27FC236}">
                <a16:creationId xmlns:a16="http://schemas.microsoft.com/office/drawing/2014/main" id="{DDCF385F-EB08-FF49-9CE3-993A5F2268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044C89-D537-9B4E-9557-F8883A49A935}"/>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418107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66EF-707D-E74C-BDFC-558410CD5B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711C8D-51BB-6D4B-85AB-04B4CFAF0FA9}"/>
              </a:ext>
            </a:extLst>
          </p:cNvPr>
          <p:cNvSpPr>
            <a:spLocks noGrp="1"/>
          </p:cNvSpPr>
          <p:nvPr>
            <p:ph type="dt" sz="half" idx="10"/>
          </p:nvPr>
        </p:nvSpPr>
        <p:spPr/>
        <p:txBody>
          <a:bodyPr/>
          <a:lstStyle/>
          <a:p>
            <a:r>
              <a:rPr lang="en-US"/>
              <a:t>30/10/19 RBP</a:t>
            </a:r>
          </a:p>
        </p:txBody>
      </p:sp>
      <p:sp>
        <p:nvSpPr>
          <p:cNvPr id="4" name="Footer Placeholder 3">
            <a:extLst>
              <a:ext uri="{FF2B5EF4-FFF2-40B4-BE49-F238E27FC236}">
                <a16:creationId xmlns:a16="http://schemas.microsoft.com/office/drawing/2014/main" id="{8259F448-A973-0343-8269-BF0C963D2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C020CB-AD54-0F4D-BFA7-C96FD3BE6574}"/>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260451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16FF34-9059-DD4C-8AC4-ED2F58DF5389}"/>
              </a:ext>
            </a:extLst>
          </p:cNvPr>
          <p:cNvSpPr>
            <a:spLocks noGrp="1"/>
          </p:cNvSpPr>
          <p:nvPr>
            <p:ph type="dt" sz="half" idx="10"/>
          </p:nvPr>
        </p:nvSpPr>
        <p:spPr/>
        <p:txBody>
          <a:bodyPr/>
          <a:lstStyle/>
          <a:p>
            <a:r>
              <a:rPr lang="en-US"/>
              <a:t>30/10/19 RBP</a:t>
            </a:r>
          </a:p>
        </p:txBody>
      </p:sp>
      <p:sp>
        <p:nvSpPr>
          <p:cNvPr id="3" name="Footer Placeholder 2">
            <a:extLst>
              <a:ext uri="{FF2B5EF4-FFF2-40B4-BE49-F238E27FC236}">
                <a16:creationId xmlns:a16="http://schemas.microsoft.com/office/drawing/2014/main" id="{924CE555-FB29-A740-BE97-DE5F9B10BE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A90984-FAB9-AC43-BE95-885343944D89}"/>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311503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6B84-4B89-EB41-AEE4-AEF828B6A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48ACF9-A851-2340-B8AC-35874FC5A7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8F4444-314E-EA45-8311-3F79E1FBE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8B6A3-98F2-FE4A-BB11-26DCEA9B0B31}"/>
              </a:ext>
            </a:extLst>
          </p:cNvPr>
          <p:cNvSpPr>
            <a:spLocks noGrp="1"/>
          </p:cNvSpPr>
          <p:nvPr>
            <p:ph type="dt" sz="half" idx="10"/>
          </p:nvPr>
        </p:nvSpPr>
        <p:spPr/>
        <p:txBody>
          <a:bodyPr/>
          <a:lstStyle/>
          <a:p>
            <a:r>
              <a:rPr lang="en-US"/>
              <a:t>30/10/19 RBP</a:t>
            </a:r>
          </a:p>
        </p:txBody>
      </p:sp>
      <p:sp>
        <p:nvSpPr>
          <p:cNvPr id="6" name="Footer Placeholder 5">
            <a:extLst>
              <a:ext uri="{FF2B5EF4-FFF2-40B4-BE49-F238E27FC236}">
                <a16:creationId xmlns:a16="http://schemas.microsoft.com/office/drawing/2014/main" id="{797DD4AA-F8E3-F246-86FE-1CAB0E7D0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10534-6F6F-804A-9456-CE43E93292F2}"/>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253014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E5C6-5865-DA4F-B843-76553CEB0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B3BD5-4160-D148-8941-25E706753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D0E8D-FF7A-6248-B4B8-F1BB6BA88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EFD797-5837-4647-8926-C8653F78DA1E}"/>
              </a:ext>
            </a:extLst>
          </p:cNvPr>
          <p:cNvSpPr>
            <a:spLocks noGrp="1"/>
          </p:cNvSpPr>
          <p:nvPr>
            <p:ph type="dt" sz="half" idx="10"/>
          </p:nvPr>
        </p:nvSpPr>
        <p:spPr/>
        <p:txBody>
          <a:bodyPr/>
          <a:lstStyle/>
          <a:p>
            <a:r>
              <a:rPr lang="en-US"/>
              <a:t>30/10/19 RBP</a:t>
            </a:r>
          </a:p>
        </p:txBody>
      </p:sp>
      <p:sp>
        <p:nvSpPr>
          <p:cNvPr id="6" name="Footer Placeholder 5">
            <a:extLst>
              <a:ext uri="{FF2B5EF4-FFF2-40B4-BE49-F238E27FC236}">
                <a16:creationId xmlns:a16="http://schemas.microsoft.com/office/drawing/2014/main" id="{3E946B99-478D-214B-AFA9-867D57AEE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23EC0-FE7C-5848-B051-1CD13771D6D0}"/>
              </a:ext>
            </a:extLst>
          </p:cNvPr>
          <p:cNvSpPr>
            <a:spLocks noGrp="1"/>
          </p:cNvSpPr>
          <p:nvPr>
            <p:ph type="sldNum" sz="quarter" idx="12"/>
          </p:nvPr>
        </p:nvSpPr>
        <p:spPr/>
        <p:txBody>
          <a:bodyPr/>
          <a:lstStyle/>
          <a:p>
            <a:fld id="{E359C7AD-A841-4A45-ACE0-73A99DC72E2E}" type="slidenum">
              <a:rPr lang="en-US" smtClean="0"/>
              <a:t>‹#›</a:t>
            </a:fld>
            <a:endParaRPr lang="en-US"/>
          </a:p>
        </p:txBody>
      </p:sp>
    </p:spTree>
    <p:extLst>
      <p:ext uri="{BB962C8B-B14F-4D97-AF65-F5344CB8AC3E}">
        <p14:creationId xmlns:p14="http://schemas.microsoft.com/office/powerpoint/2010/main" val="410658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A88529-2D4D-4942-9A37-DA06770AF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7A4BB5-1B28-F740-A968-688F36F52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50BBC-9B34-7046-B6FE-D379A88C0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30/10/19 RBP</a:t>
            </a:r>
          </a:p>
        </p:txBody>
      </p:sp>
      <p:sp>
        <p:nvSpPr>
          <p:cNvPr id="5" name="Footer Placeholder 4">
            <a:extLst>
              <a:ext uri="{FF2B5EF4-FFF2-40B4-BE49-F238E27FC236}">
                <a16:creationId xmlns:a16="http://schemas.microsoft.com/office/drawing/2014/main" id="{D3B3B36A-DEFB-4445-BF31-7F082700F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3C3045-5A2E-D241-BB3E-762BBB9FF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9C7AD-A841-4A45-ACE0-73A99DC72E2E}" type="slidenum">
              <a:rPr lang="en-US" smtClean="0"/>
              <a:t>‹#›</a:t>
            </a:fld>
            <a:endParaRPr lang="en-US"/>
          </a:p>
        </p:txBody>
      </p:sp>
    </p:spTree>
    <p:extLst>
      <p:ext uri="{BB962C8B-B14F-4D97-AF65-F5344CB8AC3E}">
        <p14:creationId xmlns:p14="http://schemas.microsoft.com/office/powerpoint/2010/main" val="1062238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dx.doi.org/10.1016/j.mam.2017.03.005"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hyperlink" Target="http://dx.doi.org/10.1016/j.mam.2017.03.0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customXml" Target="../ink/ink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EDE9B-7156-CC48-96A2-C9E0DEDF17B7}"/>
              </a:ext>
            </a:extLst>
          </p:cNvPr>
          <p:cNvSpPr>
            <a:spLocks noGrp="1"/>
          </p:cNvSpPr>
          <p:nvPr>
            <p:ph type="ctrTitle"/>
          </p:nvPr>
        </p:nvSpPr>
        <p:spPr>
          <a:xfrm>
            <a:off x="1524000" y="1258807"/>
            <a:ext cx="9144000" cy="2387600"/>
          </a:xfrm>
        </p:spPr>
        <p:txBody>
          <a:bodyPr>
            <a:noAutofit/>
          </a:bodyPr>
          <a:lstStyle/>
          <a:p>
            <a:r>
              <a:rPr lang="en-US" sz="3600" b="1" dirty="0" err="1">
                <a:cs typeface="Arial" panose="020B0604020202020204" pitchFamily="34" charset="0"/>
              </a:rPr>
              <a:t>Mediadores</a:t>
            </a:r>
            <a:r>
              <a:rPr lang="en-US" sz="3600" b="1" dirty="0">
                <a:cs typeface="Arial" panose="020B0604020202020204" pitchFamily="34" charset="0"/>
              </a:rPr>
              <a:t> </a:t>
            </a:r>
            <a:r>
              <a:rPr lang="en-US" sz="3600" b="1" dirty="0" err="1">
                <a:cs typeface="Arial" panose="020B0604020202020204" pitchFamily="34" charset="0"/>
              </a:rPr>
              <a:t>lipídicos</a:t>
            </a:r>
            <a:r>
              <a:rPr lang="en-US" sz="3600" b="1" dirty="0">
                <a:cs typeface="Arial" panose="020B0604020202020204" pitchFamily="34" charset="0"/>
              </a:rPr>
              <a:t> </a:t>
            </a:r>
            <a:r>
              <a:rPr lang="en-US" sz="3600" b="1" dirty="0" err="1">
                <a:cs typeface="Arial" panose="020B0604020202020204" pitchFamily="34" charset="0"/>
              </a:rPr>
              <a:t>proresolutivos</a:t>
            </a:r>
            <a:r>
              <a:rPr lang="en-US" sz="3600" b="1" dirty="0">
                <a:cs typeface="Arial" panose="020B0604020202020204" pitchFamily="34" charset="0"/>
              </a:rPr>
              <a:t> </a:t>
            </a:r>
            <a:r>
              <a:rPr lang="en-US" sz="3600" b="1" dirty="0" err="1">
                <a:cs typeface="Arial" panose="020B0604020202020204" pitchFamily="34" charset="0"/>
              </a:rPr>
              <a:t>coexisten</a:t>
            </a:r>
            <a:r>
              <a:rPr lang="en-US" sz="3600" b="1" dirty="0">
                <a:cs typeface="Arial" panose="020B0604020202020204" pitchFamily="34" charset="0"/>
              </a:rPr>
              <a:t> con altos </a:t>
            </a:r>
            <a:r>
              <a:rPr lang="en-US" sz="3600" b="1" dirty="0" err="1">
                <a:cs typeface="Arial" panose="020B0604020202020204" pitchFamily="34" charset="0"/>
              </a:rPr>
              <a:t>niveles</a:t>
            </a:r>
            <a:r>
              <a:rPr lang="en-US" sz="3600" b="1" dirty="0">
                <a:cs typeface="Arial" panose="020B0604020202020204" pitchFamily="34" charset="0"/>
              </a:rPr>
              <a:t> de </a:t>
            </a:r>
            <a:r>
              <a:rPr lang="en-US" sz="3600" b="1" dirty="0" err="1">
                <a:cs typeface="Arial" panose="020B0604020202020204" pitchFamily="34" charset="0"/>
              </a:rPr>
              <a:t>mediadores</a:t>
            </a:r>
            <a:r>
              <a:rPr lang="en-US" sz="3600" b="1" dirty="0">
                <a:cs typeface="Arial" panose="020B0604020202020204" pitchFamily="34" charset="0"/>
              </a:rPr>
              <a:t> pro y anti-</a:t>
            </a:r>
            <a:r>
              <a:rPr lang="en-US" sz="3600" b="1" dirty="0" err="1">
                <a:cs typeface="Arial" panose="020B0604020202020204" pitchFamily="34" charset="0"/>
              </a:rPr>
              <a:t>inflamatorios</a:t>
            </a:r>
            <a:r>
              <a:rPr lang="en-US" sz="3600" b="1" dirty="0">
                <a:cs typeface="Arial" panose="020B0604020202020204" pitchFamily="34" charset="0"/>
              </a:rPr>
              <a:t> </a:t>
            </a:r>
            <a:r>
              <a:rPr lang="en-US" sz="3600" b="1" dirty="0" err="1">
                <a:cs typeface="Arial" panose="020B0604020202020204" pitchFamily="34" charset="0"/>
              </a:rPr>
              <a:t>en</a:t>
            </a:r>
            <a:r>
              <a:rPr lang="en-US" sz="3600" b="1" dirty="0">
                <a:cs typeface="Arial" panose="020B0604020202020204" pitchFamily="34" charset="0"/>
              </a:rPr>
              <a:t> </a:t>
            </a:r>
            <a:r>
              <a:rPr lang="en-US" sz="3600" b="1" dirty="0" err="1">
                <a:cs typeface="Arial" panose="020B0604020202020204" pitchFamily="34" charset="0"/>
              </a:rPr>
              <a:t>pacientes</a:t>
            </a:r>
            <a:r>
              <a:rPr lang="en-US" sz="3600" b="1" dirty="0">
                <a:cs typeface="Arial" panose="020B0604020202020204" pitchFamily="34" charset="0"/>
              </a:rPr>
              <a:t> con </a:t>
            </a:r>
            <a:r>
              <a:rPr lang="en-US" sz="3600" b="1" dirty="0" err="1">
                <a:cs typeface="Arial" panose="020B0604020202020204" pitchFamily="34" charset="0"/>
              </a:rPr>
              <a:t>enfermedades</a:t>
            </a:r>
            <a:r>
              <a:rPr lang="en-US" sz="3600" b="1" dirty="0">
                <a:cs typeface="Arial" panose="020B0604020202020204" pitchFamily="34" charset="0"/>
              </a:rPr>
              <a:t> </a:t>
            </a:r>
            <a:r>
              <a:rPr lang="en-US" sz="3600" b="1" dirty="0" err="1">
                <a:cs typeface="Arial" panose="020B0604020202020204" pitchFamily="34" charset="0"/>
              </a:rPr>
              <a:t>isquémicas</a:t>
            </a:r>
            <a:r>
              <a:rPr lang="en-US" sz="3600" b="1" dirty="0">
                <a:cs typeface="Arial" panose="020B0604020202020204" pitchFamily="34" charset="0"/>
              </a:rPr>
              <a:t> </a:t>
            </a:r>
            <a:r>
              <a:rPr lang="en-US" sz="3600" b="1" dirty="0" err="1">
                <a:cs typeface="Arial" panose="020B0604020202020204" pitchFamily="34" charset="0"/>
              </a:rPr>
              <a:t>coronarias</a:t>
            </a:r>
            <a:r>
              <a:rPr lang="en-US" sz="3600" b="1" dirty="0">
                <a:cs typeface="Arial" panose="020B0604020202020204" pitchFamily="34" charset="0"/>
              </a:rPr>
              <a:t> </a:t>
            </a:r>
            <a:r>
              <a:rPr lang="en-US" sz="3600" b="1" dirty="0" err="1">
                <a:cs typeface="Arial" panose="020B0604020202020204" pitchFamily="34" charset="0"/>
              </a:rPr>
              <a:t>crónicas</a:t>
            </a:r>
            <a:r>
              <a:rPr lang="en-US" sz="3600" b="1" dirty="0">
                <a:cs typeface="Arial" panose="020B0604020202020204" pitchFamily="34" charset="0"/>
              </a:rPr>
              <a:t> </a:t>
            </a:r>
            <a:r>
              <a:rPr lang="en-US" sz="3600" b="1" dirty="0" err="1">
                <a:cs typeface="Arial" panose="020B0604020202020204" pitchFamily="34" charset="0"/>
              </a:rPr>
              <a:t>estables</a:t>
            </a:r>
            <a:r>
              <a:rPr lang="en-US" sz="3600" b="1" dirty="0">
                <a:cs typeface="Arial" panose="020B0604020202020204" pitchFamily="34" charset="0"/>
              </a:rPr>
              <a:t> o con </a:t>
            </a:r>
            <a:r>
              <a:rPr lang="en-US" sz="3600" b="1" dirty="0" err="1">
                <a:cs typeface="Arial" panose="020B0604020202020204" pitchFamily="34" charset="0"/>
              </a:rPr>
              <a:t>complicaciones</a:t>
            </a:r>
            <a:r>
              <a:rPr lang="en-US" sz="3600" b="1" dirty="0">
                <a:cs typeface="Arial" panose="020B0604020202020204" pitchFamily="34" charset="0"/>
              </a:rPr>
              <a:t> </a:t>
            </a:r>
            <a:r>
              <a:rPr lang="en-US" sz="3600" b="1" dirty="0" err="1">
                <a:cs typeface="Arial" panose="020B0604020202020204" pitchFamily="34" charset="0"/>
              </a:rPr>
              <a:t>agudas</a:t>
            </a:r>
            <a:endParaRPr lang="en-US" sz="3600" dirty="0">
              <a:cs typeface="Arial" panose="020B0604020202020204" pitchFamily="34" charset="0"/>
            </a:endParaRPr>
          </a:p>
        </p:txBody>
      </p:sp>
      <p:sp>
        <p:nvSpPr>
          <p:cNvPr id="3" name="Subtitle 2">
            <a:extLst>
              <a:ext uri="{FF2B5EF4-FFF2-40B4-BE49-F238E27FC236}">
                <a16:creationId xmlns:a16="http://schemas.microsoft.com/office/drawing/2014/main" id="{1D803D54-17D9-9D41-9D48-382A3F1413AA}"/>
              </a:ext>
            </a:extLst>
          </p:cNvPr>
          <p:cNvSpPr>
            <a:spLocks noGrp="1"/>
          </p:cNvSpPr>
          <p:nvPr>
            <p:ph type="subTitle" idx="1"/>
          </p:nvPr>
        </p:nvSpPr>
        <p:spPr>
          <a:xfrm>
            <a:off x="5768596" y="4980166"/>
            <a:ext cx="4899404" cy="427521"/>
          </a:xfrm>
        </p:spPr>
        <p:txBody>
          <a:bodyPr>
            <a:noAutofit/>
          </a:bodyPr>
          <a:lstStyle/>
          <a:p>
            <a:pPr algn="r"/>
            <a:r>
              <a:rPr lang="en-US" dirty="0"/>
              <a:t>Dr. Rafael Bojalil Parra</a:t>
            </a:r>
          </a:p>
        </p:txBody>
      </p:sp>
      <p:sp>
        <p:nvSpPr>
          <p:cNvPr id="4" name="Date Placeholder 3">
            <a:extLst>
              <a:ext uri="{FF2B5EF4-FFF2-40B4-BE49-F238E27FC236}">
                <a16:creationId xmlns:a16="http://schemas.microsoft.com/office/drawing/2014/main" id="{57FD1C67-8AF3-9249-91A6-2C198EEE505B}"/>
              </a:ext>
            </a:extLst>
          </p:cNvPr>
          <p:cNvSpPr>
            <a:spLocks noGrp="1"/>
          </p:cNvSpPr>
          <p:nvPr>
            <p:ph type="dt" sz="half" idx="10"/>
          </p:nvPr>
        </p:nvSpPr>
        <p:spPr/>
        <p:txBody>
          <a:bodyPr/>
          <a:lstStyle/>
          <a:p>
            <a:r>
              <a:rPr lang="en-US"/>
              <a:t>30/10/19 RBP</a:t>
            </a:r>
            <a:endParaRPr lang="en-US" dirty="0"/>
          </a:p>
        </p:txBody>
      </p:sp>
      <p:sp>
        <p:nvSpPr>
          <p:cNvPr id="5" name="Slide Number Placeholder 4">
            <a:extLst>
              <a:ext uri="{FF2B5EF4-FFF2-40B4-BE49-F238E27FC236}">
                <a16:creationId xmlns:a16="http://schemas.microsoft.com/office/drawing/2014/main" id="{A300114F-952A-6648-A9B3-E96CEB540675}"/>
              </a:ext>
            </a:extLst>
          </p:cNvPr>
          <p:cNvSpPr>
            <a:spLocks noGrp="1"/>
          </p:cNvSpPr>
          <p:nvPr>
            <p:ph type="sldNum" sz="quarter" idx="12"/>
          </p:nvPr>
        </p:nvSpPr>
        <p:spPr/>
        <p:txBody>
          <a:bodyPr/>
          <a:lstStyle/>
          <a:p>
            <a:fld id="{E359C7AD-A841-4A45-ACE0-73A99DC72E2E}" type="slidenum">
              <a:rPr lang="en-US" smtClean="0"/>
              <a:t>1</a:t>
            </a:fld>
            <a:endParaRPr lang="en-US" dirty="0"/>
          </a:p>
        </p:txBody>
      </p:sp>
      <p:sp>
        <p:nvSpPr>
          <p:cNvPr id="6" name="TextBox 5">
            <a:extLst>
              <a:ext uri="{FF2B5EF4-FFF2-40B4-BE49-F238E27FC236}">
                <a16:creationId xmlns:a16="http://schemas.microsoft.com/office/drawing/2014/main" id="{D70F994D-CDAA-6448-87DE-3B3CBA137983}"/>
              </a:ext>
            </a:extLst>
          </p:cNvPr>
          <p:cNvSpPr txBox="1"/>
          <p:nvPr/>
        </p:nvSpPr>
        <p:spPr>
          <a:xfrm>
            <a:off x="2082181" y="3897788"/>
            <a:ext cx="8412111" cy="830997"/>
          </a:xfrm>
          <a:prstGeom prst="rect">
            <a:avLst/>
          </a:prstGeom>
          <a:noFill/>
        </p:spPr>
        <p:txBody>
          <a:bodyPr wrap="none" rtlCol="0">
            <a:spAutoFit/>
          </a:bodyPr>
          <a:lstStyle/>
          <a:p>
            <a:pPr algn="r"/>
            <a:r>
              <a:rPr lang="en-US" sz="2400" dirty="0" err="1"/>
              <a:t>Trabajo</a:t>
            </a:r>
            <a:r>
              <a:rPr lang="en-US" sz="2400" dirty="0"/>
              <a:t> de </a:t>
            </a:r>
            <a:r>
              <a:rPr lang="en-US" sz="2400" dirty="0" err="1"/>
              <a:t>ingreso</a:t>
            </a:r>
            <a:r>
              <a:rPr lang="en-US" sz="2400" dirty="0"/>
              <a:t> a la Academia Nacional de </a:t>
            </a:r>
            <a:r>
              <a:rPr lang="en-US" sz="2400" dirty="0" err="1"/>
              <a:t>Medicina</a:t>
            </a:r>
            <a:r>
              <a:rPr lang="en-US" sz="2400" dirty="0"/>
              <a:t> de México</a:t>
            </a:r>
          </a:p>
          <a:p>
            <a:pPr algn="r"/>
            <a:r>
              <a:rPr lang="en-US" sz="2400" dirty="0"/>
              <a:t>31 de </a:t>
            </a:r>
            <a:r>
              <a:rPr lang="en-US" sz="2400" dirty="0" err="1"/>
              <a:t>octubre</a:t>
            </a:r>
            <a:r>
              <a:rPr lang="en-US" sz="2400" dirty="0"/>
              <a:t> de 2019</a:t>
            </a:r>
          </a:p>
        </p:txBody>
      </p:sp>
    </p:spTree>
    <p:extLst>
      <p:ext uri="{BB962C8B-B14F-4D97-AF65-F5344CB8AC3E}">
        <p14:creationId xmlns:p14="http://schemas.microsoft.com/office/powerpoint/2010/main" val="363162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0FAD-764D-3B4A-A727-859DFAEE07D3}"/>
              </a:ext>
            </a:extLst>
          </p:cNvPr>
          <p:cNvSpPr>
            <a:spLocks noGrp="1"/>
          </p:cNvSpPr>
          <p:nvPr>
            <p:ph type="title"/>
          </p:nvPr>
        </p:nvSpPr>
        <p:spPr/>
        <p:txBody>
          <a:bodyPr>
            <a:normAutofit/>
          </a:bodyPr>
          <a:lstStyle/>
          <a:p>
            <a:r>
              <a:rPr lang="en-US" sz="3600" dirty="0" err="1"/>
              <a:t>Respuestas</a:t>
            </a:r>
            <a:endParaRPr lang="en-US" sz="3600" dirty="0"/>
          </a:p>
        </p:txBody>
      </p:sp>
      <p:sp>
        <p:nvSpPr>
          <p:cNvPr id="4" name="Date Placeholder 3">
            <a:extLst>
              <a:ext uri="{FF2B5EF4-FFF2-40B4-BE49-F238E27FC236}">
                <a16:creationId xmlns:a16="http://schemas.microsoft.com/office/drawing/2014/main" id="{292A3935-1449-F347-83A7-A76D5E6D16FD}"/>
              </a:ext>
            </a:extLst>
          </p:cNvPr>
          <p:cNvSpPr>
            <a:spLocks noGrp="1"/>
          </p:cNvSpPr>
          <p:nvPr>
            <p:ph type="dt" sz="half" idx="10"/>
          </p:nvPr>
        </p:nvSpPr>
        <p:spPr/>
        <p:txBody>
          <a:bodyPr/>
          <a:lstStyle/>
          <a:p>
            <a:r>
              <a:rPr lang="en-US"/>
              <a:t>30/10/19 RBP</a:t>
            </a:r>
          </a:p>
        </p:txBody>
      </p:sp>
      <p:sp>
        <p:nvSpPr>
          <p:cNvPr id="5" name="Slide Number Placeholder 4">
            <a:extLst>
              <a:ext uri="{FF2B5EF4-FFF2-40B4-BE49-F238E27FC236}">
                <a16:creationId xmlns:a16="http://schemas.microsoft.com/office/drawing/2014/main" id="{D317A5AB-7563-D24D-ADA4-06D35C32F649}"/>
              </a:ext>
            </a:extLst>
          </p:cNvPr>
          <p:cNvSpPr>
            <a:spLocks noGrp="1"/>
          </p:cNvSpPr>
          <p:nvPr>
            <p:ph type="sldNum" sz="quarter" idx="12"/>
          </p:nvPr>
        </p:nvSpPr>
        <p:spPr/>
        <p:txBody>
          <a:bodyPr/>
          <a:lstStyle/>
          <a:p>
            <a:fld id="{E359C7AD-A841-4A45-ACE0-73A99DC72E2E}" type="slidenum">
              <a:rPr lang="en-US" smtClean="0"/>
              <a:t>10</a:t>
            </a:fld>
            <a:endParaRPr lang="en-US"/>
          </a:p>
        </p:txBody>
      </p:sp>
      <p:sp>
        <p:nvSpPr>
          <p:cNvPr id="6" name="Content Placeholder 2">
            <a:extLst>
              <a:ext uri="{FF2B5EF4-FFF2-40B4-BE49-F238E27FC236}">
                <a16:creationId xmlns:a16="http://schemas.microsoft.com/office/drawing/2014/main" id="{3D11B3A3-78B4-304B-B505-93F911CBB554}"/>
              </a:ext>
            </a:extLst>
          </p:cNvPr>
          <p:cNvSpPr>
            <a:spLocks noGrp="1"/>
          </p:cNvSpPr>
          <p:nvPr>
            <p:ph idx="1"/>
          </p:nvPr>
        </p:nvSpPr>
        <p:spPr/>
        <p:txBody>
          <a:bodyPr/>
          <a:lstStyle/>
          <a:p>
            <a:pPr marL="514350" indent="-514350">
              <a:buAutoNum type="arabicParenR"/>
            </a:pPr>
            <a:r>
              <a:rPr lang="es-ES" dirty="0"/>
              <a:t>Los pacientes con un evento coronario agudo (SICA) no elevaron mediadores de resolución (RvD1 y LXA4) comparados con pacientes con enfermedad coronaria crónica (AE).</a:t>
            </a:r>
          </a:p>
          <a:p>
            <a:pPr marL="514350" indent="-514350">
              <a:buAutoNum type="arabicParenR"/>
            </a:pPr>
            <a:r>
              <a:rPr lang="es-ES" dirty="0"/>
              <a:t>Las concentraciones de mediadores de resolución correlacionaron negativamente con las de mediadores pro y antiinflamatorios. </a:t>
            </a:r>
          </a:p>
          <a:p>
            <a:pPr marL="514350" indent="-514350">
              <a:buAutoNum type="arabicParenR"/>
            </a:pPr>
            <a:r>
              <a:rPr lang="es-ES" dirty="0"/>
              <a:t>Las concentraciones de mediadores de resolución no se asociaron con la gravedad de la enfermedad ni con el daño miocárdico.</a:t>
            </a:r>
            <a:endParaRPr lang="en-US" dirty="0"/>
          </a:p>
          <a:p>
            <a:endParaRPr lang="en-US" dirty="0"/>
          </a:p>
        </p:txBody>
      </p:sp>
    </p:spTree>
    <p:extLst>
      <p:ext uri="{BB962C8B-B14F-4D97-AF65-F5344CB8AC3E}">
        <p14:creationId xmlns:p14="http://schemas.microsoft.com/office/powerpoint/2010/main" val="196817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6703-712C-3241-BBD8-592A9521FC74}"/>
              </a:ext>
            </a:extLst>
          </p:cNvPr>
          <p:cNvSpPr>
            <a:spLocks noGrp="1"/>
          </p:cNvSpPr>
          <p:nvPr>
            <p:ph type="title"/>
          </p:nvPr>
        </p:nvSpPr>
        <p:spPr/>
        <p:txBody>
          <a:bodyPr/>
          <a:lstStyle/>
          <a:p>
            <a:r>
              <a:rPr lang="en-US" dirty="0" err="1"/>
              <a:t>En</a:t>
            </a:r>
            <a:r>
              <a:rPr lang="en-US" dirty="0"/>
              <a:t> </a:t>
            </a:r>
            <a:r>
              <a:rPr lang="en-US" dirty="0" err="1"/>
              <a:t>conclusión</a:t>
            </a:r>
            <a:r>
              <a:rPr lang="en-US" dirty="0"/>
              <a:t>: </a:t>
            </a:r>
            <a:r>
              <a:rPr lang="en-US" dirty="0" err="1"/>
              <a:t>nuevas</a:t>
            </a:r>
            <a:r>
              <a:rPr lang="en-US" dirty="0"/>
              <a:t> </a:t>
            </a:r>
            <a:r>
              <a:rPr lang="en-US" dirty="0" err="1"/>
              <a:t>preguntas</a:t>
            </a:r>
            <a:endParaRPr lang="en-US" dirty="0"/>
          </a:p>
        </p:txBody>
      </p:sp>
      <p:sp>
        <p:nvSpPr>
          <p:cNvPr id="4" name="Date Placeholder 3">
            <a:extLst>
              <a:ext uri="{FF2B5EF4-FFF2-40B4-BE49-F238E27FC236}">
                <a16:creationId xmlns:a16="http://schemas.microsoft.com/office/drawing/2014/main" id="{82E30778-8780-D540-A5AB-492C240DD5D1}"/>
              </a:ext>
            </a:extLst>
          </p:cNvPr>
          <p:cNvSpPr>
            <a:spLocks noGrp="1"/>
          </p:cNvSpPr>
          <p:nvPr>
            <p:ph type="dt" sz="half" idx="10"/>
          </p:nvPr>
        </p:nvSpPr>
        <p:spPr/>
        <p:txBody>
          <a:bodyPr/>
          <a:lstStyle/>
          <a:p>
            <a:r>
              <a:rPr lang="en-US"/>
              <a:t>30/10/19 RBP</a:t>
            </a:r>
          </a:p>
        </p:txBody>
      </p:sp>
      <p:sp>
        <p:nvSpPr>
          <p:cNvPr id="5" name="Slide Number Placeholder 4">
            <a:extLst>
              <a:ext uri="{FF2B5EF4-FFF2-40B4-BE49-F238E27FC236}">
                <a16:creationId xmlns:a16="http://schemas.microsoft.com/office/drawing/2014/main" id="{9986E2D2-6E95-9345-A936-52560277AE4F}"/>
              </a:ext>
            </a:extLst>
          </p:cNvPr>
          <p:cNvSpPr>
            <a:spLocks noGrp="1"/>
          </p:cNvSpPr>
          <p:nvPr>
            <p:ph type="sldNum" sz="quarter" idx="12"/>
          </p:nvPr>
        </p:nvSpPr>
        <p:spPr/>
        <p:txBody>
          <a:bodyPr/>
          <a:lstStyle/>
          <a:p>
            <a:fld id="{E359C7AD-A841-4A45-ACE0-73A99DC72E2E}" type="slidenum">
              <a:rPr lang="en-US" smtClean="0"/>
              <a:t>11</a:t>
            </a:fld>
            <a:endParaRPr lang="en-US"/>
          </a:p>
        </p:txBody>
      </p:sp>
      <p:pic>
        <p:nvPicPr>
          <p:cNvPr id="6" name="Content Placeholder 5" descr="A close up of a map&#10;&#10;Description automatically generated">
            <a:extLst>
              <a:ext uri="{FF2B5EF4-FFF2-40B4-BE49-F238E27FC236}">
                <a16:creationId xmlns:a16="http://schemas.microsoft.com/office/drawing/2014/main" id="{282143CA-9C46-464F-9AB5-3929002B496D}"/>
              </a:ext>
            </a:extLst>
          </p:cNvPr>
          <p:cNvPicPr>
            <a:picLocks noGrp="1" noChangeAspect="1"/>
          </p:cNvPicPr>
          <p:nvPr>
            <p:ph idx="1"/>
          </p:nvPr>
        </p:nvPicPr>
        <p:blipFill>
          <a:blip r:embed="rId2"/>
          <a:stretch>
            <a:fillRect/>
          </a:stretch>
        </p:blipFill>
        <p:spPr>
          <a:xfrm>
            <a:off x="3581399" y="1506778"/>
            <a:ext cx="4888617" cy="4849572"/>
          </a:xfrm>
          <a:prstGeom prst="rect">
            <a:avLst/>
          </a:prstGeom>
        </p:spPr>
      </p:pic>
      <p:sp>
        <p:nvSpPr>
          <p:cNvPr id="7" name="TextBox 6">
            <a:extLst>
              <a:ext uri="{FF2B5EF4-FFF2-40B4-BE49-F238E27FC236}">
                <a16:creationId xmlns:a16="http://schemas.microsoft.com/office/drawing/2014/main" id="{CFA5452E-D95D-2C46-B93A-53F93FC20A5E}"/>
              </a:ext>
            </a:extLst>
          </p:cNvPr>
          <p:cNvSpPr txBox="1"/>
          <p:nvPr/>
        </p:nvSpPr>
        <p:spPr>
          <a:xfrm>
            <a:off x="8860304" y="1690688"/>
            <a:ext cx="2210502" cy="1631216"/>
          </a:xfrm>
          <a:prstGeom prst="rect">
            <a:avLst/>
          </a:prstGeom>
          <a:noFill/>
        </p:spPr>
        <p:txBody>
          <a:bodyPr wrap="square" rtlCol="0">
            <a:spAutoFit/>
          </a:bodyPr>
          <a:lstStyle/>
          <a:p>
            <a:r>
              <a:rPr lang="en-US" sz="2000" dirty="0"/>
              <a:t>¿La </a:t>
            </a:r>
            <a:r>
              <a:rPr lang="en-US" sz="2000" dirty="0" err="1"/>
              <a:t>inflamación</a:t>
            </a:r>
            <a:r>
              <a:rPr lang="en-US" sz="2000" dirty="0"/>
              <a:t> </a:t>
            </a:r>
            <a:r>
              <a:rPr lang="en-US" sz="2000" dirty="0" err="1"/>
              <a:t>crónica</a:t>
            </a:r>
            <a:r>
              <a:rPr lang="en-US" sz="2000" dirty="0"/>
              <a:t> </a:t>
            </a:r>
            <a:r>
              <a:rPr lang="en-US" sz="2000" dirty="0" err="1"/>
              <a:t>provoca</a:t>
            </a:r>
            <a:r>
              <a:rPr lang="en-US" sz="2000" dirty="0"/>
              <a:t> un “</a:t>
            </a:r>
            <a:r>
              <a:rPr lang="en-US" sz="2000" dirty="0" err="1"/>
              <a:t>agotamiento</a:t>
            </a:r>
            <a:r>
              <a:rPr lang="en-US" sz="2000" dirty="0"/>
              <a:t>” de la </a:t>
            </a:r>
            <a:r>
              <a:rPr lang="en-US" sz="2000" dirty="0" err="1"/>
              <a:t>respuesta</a:t>
            </a:r>
            <a:r>
              <a:rPr lang="en-US" sz="2000" dirty="0"/>
              <a:t> de </a:t>
            </a:r>
            <a:r>
              <a:rPr lang="en-US" sz="2000" dirty="0" err="1"/>
              <a:t>resolución</a:t>
            </a:r>
            <a:r>
              <a:rPr lang="en-US" sz="2000" dirty="0"/>
              <a:t>?</a:t>
            </a:r>
          </a:p>
        </p:txBody>
      </p:sp>
      <p:sp>
        <p:nvSpPr>
          <p:cNvPr id="8" name="TextBox 7">
            <a:extLst>
              <a:ext uri="{FF2B5EF4-FFF2-40B4-BE49-F238E27FC236}">
                <a16:creationId xmlns:a16="http://schemas.microsoft.com/office/drawing/2014/main" id="{DDA1421D-0A27-2B46-A46F-1D4BF3D57A65}"/>
              </a:ext>
            </a:extLst>
          </p:cNvPr>
          <p:cNvSpPr txBox="1"/>
          <p:nvPr/>
        </p:nvSpPr>
        <p:spPr>
          <a:xfrm>
            <a:off x="8860304" y="3869631"/>
            <a:ext cx="2091282" cy="2246769"/>
          </a:xfrm>
          <a:prstGeom prst="rect">
            <a:avLst/>
          </a:prstGeom>
          <a:noFill/>
        </p:spPr>
        <p:txBody>
          <a:bodyPr wrap="square" rtlCol="0">
            <a:spAutoFit/>
          </a:bodyPr>
          <a:lstStyle/>
          <a:p>
            <a:r>
              <a:rPr lang="en-US" sz="2000" dirty="0"/>
              <a:t>¿Se </a:t>
            </a:r>
            <a:r>
              <a:rPr lang="en-US" sz="2000" dirty="0" err="1"/>
              <a:t>llega</a:t>
            </a:r>
            <a:r>
              <a:rPr lang="en-US" sz="2000" dirty="0"/>
              <a:t> a la </a:t>
            </a:r>
            <a:r>
              <a:rPr lang="en-US" sz="2000" dirty="0" err="1"/>
              <a:t>inflamación</a:t>
            </a:r>
            <a:r>
              <a:rPr lang="en-US" sz="2000" dirty="0"/>
              <a:t> </a:t>
            </a:r>
            <a:r>
              <a:rPr lang="en-US" sz="2000" dirty="0" err="1"/>
              <a:t>crónica</a:t>
            </a:r>
            <a:r>
              <a:rPr lang="en-US" sz="2000" dirty="0"/>
              <a:t> </a:t>
            </a:r>
            <a:r>
              <a:rPr lang="en-US" sz="2000" dirty="0" err="1"/>
              <a:t>porque</a:t>
            </a:r>
            <a:r>
              <a:rPr lang="en-US" sz="2000" dirty="0"/>
              <a:t> de </a:t>
            </a:r>
            <a:r>
              <a:rPr lang="en-US" sz="2000" dirty="0" err="1"/>
              <a:t>inicio</a:t>
            </a:r>
            <a:r>
              <a:rPr lang="en-US" sz="2000" dirty="0"/>
              <a:t> no hay una </a:t>
            </a:r>
            <a:r>
              <a:rPr lang="en-US" sz="2000" dirty="0" err="1"/>
              <a:t>respuesta</a:t>
            </a:r>
            <a:r>
              <a:rPr lang="en-US" sz="2000" dirty="0"/>
              <a:t> </a:t>
            </a:r>
            <a:r>
              <a:rPr lang="en-US" sz="2000" dirty="0" err="1"/>
              <a:t>adecuada</a:t>
            </a:r>
            <a:r>
              <a:rPr lang="en-US" sz="2000" dirty="0"/>
              <a:t> de </a:t>
            </a:r>
            <a:r>
              <a:rPr lang="en-US" sz="2000" dirty="0" err="1"/>
              <a:t>resolución</a:t>
            </a:r>
            <a:r>
              <a:rPr lang="en-US" sz="2000" dirty="0"/>
              <a:t>?</a:t>
            </a:r>
          </a:p>
        </p:txBody>
      </p:sp>
      <p:sp>
        <p:nvSpPr>
          <p:cNvPr id="9" name="TextBox 8">
            <a:extLst>
              <a:ext uri="{FF2B5EF4-FFF2-40B4-BE49-F238E27FC236}">
                <a16:creationId xmlns:a16="http://schemas.microsoft.com/office/drawing/2014/main" id="{1F28FB8D-2233-A64F-AAE4-5D3B98B86577}"/>
              </a:ext>
            </a:extLst>
          </p:cNvPr>
          <p:cNvSpPr txBox="1"/>
          <p:nvPr/>
        </p:nvSpPr>
        <p:spPr>
          <a:xfrm>
            <a:off x="838200" y="1690688"/>
            <a:ext cx="2282836" cy="1938992"/>
          </a:xfrm>
          <a:prstGeom prst="rect">
            <a:avLst/>
          </a:prstGeom>
          <a:noFill/>
        </p:spPr>
        <p:txBody>
          <a:bodyPr wrap="square" rtlCol="0">
            <a:spAutoFit/>
          </a:bodyPr>
          <a:lstStyle/>
          <a:p>
            <a:r>
              <a:rPr lang="en-US" sz="2000" dirty="0"/>
              <a:t>¿Por </a:t>
            </a:r>
            <a:r>
              <a:rPr lang="en-US" sz="2000" dirty="0" err="1"/>
              <a:t>qué</a:t>
            </a:r>
            <a:r>
              <a:rPr lang="en-US" sz="2000" dirty="0"/>
              <a:t> </a:t>
            </a:r>
            <a:r>
              <a:rPr lang="en-US" sz="2000" dirty="0" err="1"/>
              <a:t>en</a:t>
            </a:r>
            <a:r>
              <a:rPr lang="en-US" sz="2000" dirty="0"/>
              <a:t> SICA no </a:t>
            </a:r>
            <a:r>
              <a:rPr lang="en-US" sz="2000" dirty="0" err="1"/>
              <a:t>parece</a:t>
            </a:r>
            <a:r>
              <a:rPr lang="en-US" sz="2000" dirty="0"/>
              <a:t> </a:t>
            </a:r>
            <a:r>
              <a:rPr lang="en-US" sz="2000" dirty="0" err="1"/>
              <a:t>haber</a:t>
            </a:r>
            <a:r>
              <a:rPr lang="en-US" sz="2000" dirty="0"/>
              <a:t> una </a:t>
            </a:r>
            <a:r>
              <a:rPr lang="en-US" sz="2000" dirty="0" err="1"/>
              <a:t>respuesta</a:t>
            </a:r>
            <a:r>
              <a:rPr lang="en-US" sz="2000" dirty="0"/>
              <a:t> de </a:t>
            </a:r>
            <a:r>
              <a:rPr lang="en-US" sz="2000" dirty="0" err="1"/>
              <a:t>resolución</a:t>
            </a:r>
            <a:r>
              <a:rPr lang="en-US" sz="2000" dirty="0"/>
              <a:t> a </a:t>
            </a:r>
            <a:r>
              <a:rPr lang="en-US" sz="2000" dirty="0" err="1"/>
              <a:t>pesar</a:t>
            </a:r>
            <a:r>
              <a:rPr lang="en-US" sz="2000" dirty="0"/>
              <a:t> de un </a:t>
            </a:r>
            <a:r>
              <a:rPr lang="en-US" sz="2000" dirty="0" err="1"/>
              <a:t>evento</a:t>
            </a:r>
            <a:r>
              <a:rPr lang="en-US" sz="2000" dirty="0"/>
              <a:t> </a:t>
            </a:r>
            <a:r>
              <a:rPr lang="en-US" sz="2000" dirty="0" err="1"/>
              <a:t>inflamatorio</a:t>
            </a:r>
            <a:r>
              <a:rPr lang="en-US" sz="2000" dirty="0"/>
              <a:t> </a:t>
            </a:r>
            <a:r>
              <a:rPr lang="en-US" sz="2000" dirty="0" err="1"/>
              <a:t>agudo</a:t>
            </a:r>
            <a:r>
              <a:rPr lang="en-US" sz="2000" dirty="0"/>
              <a:t>?</a:t>
            </a:r>
          </a:p>
        </p:txBody>
      </p:sp>
      <p:sp>
        <p:nvSpPr>
          <p:cNvPr id="11" name="TextBox 10">
            <a:extLst>
              <a:ext uri="{FF2B5EF4-FFF2-40B4-BE49-F238E27FC236}">
                <a16:creationId xmlns:a16="http://schemas.microsoft.com/office/drawing/2014/main" id="{01B77520-76E6-7F44-8C65-49C53FD88F90}"/>
              </a:ext>
            </a:extLst>
          </p:cNvPr>
          <p:cNvSpPr txBox="1"/>
          <p:nvPr/>
        </p:nvSpPr>
        <p:spPr>
          <a:xfrm>
            <a:off x="908275" y="3869631"/>
            <a:ext cx="2282836" cy="1938992"/>
          </a:xfrm>
          <a:prstGeom prst="rect">
            <a:avLst/>
          </a:prstGeom>
          <a:noFill/>
        </p:spPr>
        <p:txBody>
          <a:bodyPr wrap="square" rtlCol="0">
            <a:spAutoFit/>
          </a:bodyPr>
          <a:lstStyle/>
          <a:p>
            <a:r>
              <a:rPr lang="en-US" sz="2000" dirty="0"/>
              <a:t>¿La </a:t>
            </a:r>
            <a:r>
              <a:rPr lang="en-US" sz="2000" dirty="0" err="1"/>
              <a:t>inflamación</a:t>
            </a:r>
            <a:r>
              <a:rPr lang="en-US" sz="2000" dirty="0"/>
              <a:t> </a:t>
            </a:r>
            <a:r>
              <a:rPr lang="en-US" sz="2000" dirty="0" err="1"/>
              <a:t>crónica</a:t>
            </a:r>
            <a:r>
              <a:rPr lang="en-US" sz="2000" dirty="0"/>
              <a:t> </a:t>
            </a:r>
            <a:r>
              <a:rPr lang="en-US" sz="2000" dirty="0" err="1"/>
              <a:t>semeja</a:t>
            </a:r>
            <a:r>
              <a:rPr lang="en-US" sz="2000" dirty="0"/>
              <a:t> una </a:t>
            </a:r>
            <a:r>
              <a:rPr lang="en-US" sz="2000" dirty="0" err="1"/>
              <a:t>infección</a:t>
            </a:r>
            <a:r>
              <a:rPr lang="en-US" sz="2000" dirty="0"/>
              <a:t> </a:t>
            </a:r>
            <a:r>
              <a:rPr lang="en-US" sz="2000" dirty="0" err="1"/>
              <a:t>excesiva</a:t>
            </a:r>
            <a:r>
              <a:rPr lang="en-US" sz="2000" dirty="0"/>
              <a:t> que ”</a:t>
            </a:r>
            <a:r>
              <a:rPr lang="en-US" sz="2000" dirty="0" err="1"/>
              <a:t>sobrepasa</a:t>
            </a:r>
            <a:r>
              <a:rPr lang="en-US" sz="2000" dirty="0"/>
              <a:t>” a los </a:t>
            </a:r>
            <a:r>
              <a:rPr lang="en-US" sz="2000" dirty="0" err="1"/>
              <a:t>mecanismos</a:t>
            </a:r>
            <a:r>
              <a:rPr lang="en-US" sz="2000" dirty="0"/>
              <a:t> de </a:t>
            </a:r>
            <a:r>
              <a:rPr lang="en-US" sz="2000" dirty="0" err="1"/>
              <a:t>resolución</a:t>
            </a:r>
            <a:r>
              <a:rPr lang="en-US" sz="2000" dirty="0"/>
              <a:t>?</a:t>
            </a:r>
          </a:p>
        </p:txBody>
      </p:sp>
    </p:spTree>
    <p:extLst>
      <p:ext uri="{BB962C8B-B14F-4D97-AF65-F5344CB8AC3E}">
        <p14:creationId xmlns:p14="http://schemas.microsoft.com/office/powerpoint/2010/main" val="23821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D81235-DBD3-A043-B160-D1748760DFFD}"/>
              </a:ext>
            </a:extLst>
          </p:cNvPr>
          <p:cNvSpPr>
            <a:spLocks noGrp="1"/>
          </p:cNvSpPr>
          <p:nvPr>
            <p:ph idx="1"/>
          </p:nvPr>
        </p:nvSpPr>
        <p:spPr>
          <a:xfrm>
            <a:off x="5107502" y="5026388"/>
            <a:ext cx="5144146" cy="809087"/>
          </a:xfrm>
        </p:spPr>
        <p:txBody>
          <a:bodyPr>
            <a:normAutofit/>
          </a:bodyPr>
          <a:lstStyle/>
          <a:p>
            <a:pPr marL="0" indent="0" algn="ctr">
              <a:buNone/>
            </a:pPr>
            <a:r>
              <a:rPr lang="en-US" sz="3600" dirty="0"/>
              <a:t>¡Gracias por </a:t>
            </a:r>
            <a:r>
              <a:rPr lang="en-US" sz="3600" dirty="0" err="1"/>
              <a:t>su</a:t>
            </a:r>
            <a:r>
              <a:rPr lang="en-US" sz="3600" dirty="0"/>
              <a:t> </a:t>
            </a:r>
            <a:r>
              <a:rPr lang="en-US" sz="3600" dirty="0" err="1"/>
              <a:t>atención</a:t>
            </a:r>
            <a:r>
              <a:rPr lang="en-US" sz="3600" dirty="0"/>
              <a:t>!</a:t>
            </a:r>
          </a:p>
        </p:txBody>
      </p:sp>
      <p:sp>
        <p:nvSpPr>
          <p:cNvPr id="4" name="Date Placeholder 3">
            <a:extLst>
              <a:ext uri="{FF2B5EF4-FFF2-40B4-BE49-F238E27FC236}">
                <a16:creationId xmlns:a16="http://schemas.microsoft.com/office/drawing/2014/main" id="{886DCFB9-DF27-8B43-8CC2-271BADCA146D}"/>
              </a:ext>
            </a:extLst>
          </p:cNvPr>
          <p:cNvSpPr>
            <a:spLocks noGrp="1"/>
          </p:cNvSpPr>
          <p:nvPr>
            <p:ph type="dt" sz="half" idx="10"/>
          </p:nvPr>
        </p:nvSpPr>
        <p:spPr/>
        <p:txBody>
          <a:bodyPr/>
          <a:lstStyle/>
          <a:p>
            <a:r>
              <a:rPr lang="en-US"/>
              <a:t>30/10/19 RBP</a:t>
            </a:r>
          </a:p>
        </p:txBody>
      </p:sp>
      <p:sp>
        <p:nvSpPr>
          <p:cNvPr id="5" name="Slide Number Placeholder 4">
            <a:extLst>
              <a:ext uri="{FF2B5EF4-FFF2-40B4-BE49-F238E27FC236}">
                <a16:creationId xmlns:a16="http://schemas.microsoft.com/office/drawing/2014/main" id="{98A75EB0-49A9-ED41-A392-15B5FAED6225}"/>
              </a:ext>
            </a:extLst>
          </p:cNvPr>
          <p:cNvSpPr>
            <a:spLocks noGrp="1"/>
          </p:cNvSpPr>
          <p:nvPr>
            <p:ph type="sldNum" sz="quarter" idx="12"/>
          </p:nvPr>
        </p:nvSpPr>
        <p:spPr/>
        <p:txBody>
          <a:bodyPr/>
          <a:lstStyle/>
          <a:p>
            <a:fld id="{E359C7AD-A841-4A45-ACE0-73A99DC72E2E}" type="slidenum">
              <a:rPr lang="en-US" smtClean="0"/>
              <a:t>12</a:t>
            </a:fld>
            <a:endParaRPr lang="en-US"/>
          </a:p>
        </p:txBody>
      </p:sp>
      <p:sp>
        <p:nvSpPr>
          <p:cNvPr id="9" name="TextBox 8">
            <a:extLst>
              <a:ext uri="{FF2B5EF4-FFF2-40B4-BE49-F238E27FC236}">
                <a16:creationId xmlns:a16="http://schemas.microsoft.com/office/drawing/2014/main" id="{CA38E036-F40F-D842-81B1-02CA5A757040}"/>
              </a:ext>
            </a:extLst>
          </p:cNvPr>
          <p:cNvSpPr txBox="1"/>
          <p:nvPr/>
        </p:nvSpPr>
        <p:spPr>
          <a:xfrm>
            <a:off x="7333767" y="2975555"/>
            <a:ext cx="3508012" cy="1569660"/>
          </a:xfrm>
          <a:prstGeom prst="rect">
            <a:avLst/>
          </a:prstGeom>
          <a:noFill/>
        </p:spPr>
        <p:txBody>
          <a:bodyPr wrap="none" rtlCol="0">
            <a:spAutoFit/>
          </a:bodyPr>
          <a:lstStyle/>
          <a:p>
            <a:r>
              <a:rPr lang="en-US" sz="2400" b="1" dirty="0" err="1"/>
              <a:t>Estudiantes</a:t>
            </a:r>
            <a:endParaRPr lang="en-US" sz="2400" b="1" dirty="0"/>
          </a:p>
          <a:p>
            <a:r>
              <a:rPr lang="en-US" sz="2400" dirty="0"/>
              <a:t>Jorge Ortega Hernández</a:t>
            </a:r>
          </a:p>
          <a:p>
            <a:r>
              <a:rPr lang="en-US" sz="2400" dirty="0"/>
              <a:t>Julio César Arana Martínez</a:t>
            </a:r>
          </a:p>
          <a:p>
            <a:r>
              <a:rPr lang="en-US" sz="2400" dirty="0"/>
              <a:t>Luis Fernando Pérez Pérez</a:t>
            </a:r>
          </a:p>
        </p:txBody>
      </p:sp>
      <p:sp>
        <p:nvSpPr>
          <p:cNvPr id="10" name="TextBox 9">
            <a:extLst>
              <a:ext uri="{FF2B5EF4-FFF2-40B4-BE49-F238E27FC236}">
                <a16:creationId xmlns:a16="http://schemas.microsoft.com/office/drawing/2014/main" id="{8D4D87F5-3252-6E4F-A737-EF3F81CE7A20}"/>
              </a:ext>
            </a:extLst>
          </p:cNvPr>
          <p:cNvSpPr txBox="1"/>
          <p:nvPr/>
        </p:nvSpPr>
        <p:spPr>
          <a:xfrm>
            <a:off x="462522" y="2926088"/>
            <a:ext cx="4269823" cy="1569660"/>
          </a:xfrm>
          <a:prstGeom prst="rect">
            <a:avLst/>
          </a:prstGeom>
          <a:noFill/>
        </p:spPr>
        <p:txBody>
          <a:bodyPr wrap="none" rtlCol="0">
            <a:spAutoFit/>
          </a:bodyPr>
          <a:lstStyle/>
          <a:p>
            <a:r>
              <a:rPr lang="en-US" sz="2400" b="1" dirty="0" err="1"/>
              <a:t>Departamento</a:t>
            </a:r>
            <a:r>
              <a:rPr lang="en-US" sz="2400" b="1" dirty="0"/>
              <a:t> de </a:t>
            </a:r>
            <a:r>
              <a:rPr lang="en-US" sz="2400" b="1" dirty="0" err="1"/>
              <a:t>Inmunología</a:t>
            </a:r>
            <a:endParaRPr lang="en-US" sz="2400" b="1" dirty="0"/>
          </a:p>
          <a:p>
            <a:r>
              <a:rPr lang="en-US" sz="2400" dirty="0" err="1"/>
              <a:t>Malinalli</a:t>
            </a:r>
            <a:r>
              <a:rPr lang="en-US" sz="2400" dirty="0"/>
              <a:t> Brianza Padilla</a:t>
            </a:r>
          </a:p>
          <a:p>
            <a:r>
              <a:rPr lang="en-US" sz="2400" dirty="0"/>
              <a:t>Rashidi Springall del </a:t>
            </a:r>
            <a:r>
              <a:rPr lang="en-US" sz="2400" dirty="0" err="1"/>
              <a:t>Villar</a:t>
            </a:r>
            <a:endParaRPr lang="en-US" sz="2400" dirty="0"/>
          </a:p>
          <a:p>
            <a:r>
              <a:rPr lang="en-US" sz="2400" dirty="0"/>
              <a:t>Fausto Sánchez Muñoz</a:t>
            </a:r>
          </a:p>
        </p:txBody>
      </p:sp>
      <p:sp>
        <p:nvSpPr>
          <p:cNvPr id="11" name="TextBox 10">
            <a:extLst>
              <a:ext uri="{FF2B5EF4-FFF2-40B4-BE49-F238E27FC236}">
                <a16:creationId xmlns:a16="http://schemas.microsoft.com/office/drawing/2014/main" id="{1BE7866B-6492-994E-B7F1-C57BBD8F493D}"/>
              </a:ext>
            </a:extLst>
          </p:cNvPr>
          <p:cNvSpPr txBox="1"/>
          <p:nvPr/>
        </p:nvSpPr>
        <p:spPr>
          <a:xfrm>
            <a:off x="462522" y="5004478"/>
            <a:ext cx="3327065" cy="830997"/>
          </a:xfrm>
          <a:prstGeom prst="rect">
            <a:avLst/>
          </a:prstGeom>
          <a:noFill/>
        </p:spPr>
        <p:txBody>
          <a:bodyPr wrap="none" rtlCol="0">
            <a:spAutoFit/>
          </a:bodyPr>
          <a:lstStyle/>
          <a:p>
            <a:r>
              <a:rPr lang="en-US" sz="2400" b="1" dirty="0"/>
              <a:t>Unidad </a:t>
            </a:r>
            <a:r>
              <a:rPr lang="en-US" sz="2400" b="1" dirty="0" err="1"/>
              <a:t>Coronaria</a:t>
            </a:r>
            <a:endParaRPr lang="en-US" sz="2400" b="1" dirty="0"/>
          </a:p>
          <a:p>
            <a:r>
              <a:rPr lang="en-US" sz="2400" dirty="0"/>
              <a:t>Héctor González Pacheco</a:t>
            </a:r>
          </a:p>
        </p:txBody>
      </p:sp>
      <p:pic>
        <p:nvPicPr>
          <p:cNvPr id="6" name="Picture 5" descr="A close up of a sign&#10;&#10;Description automatically generated">
            <a:extLst>
              <a:ext uri="{FF2B5EF4-FFF2-40B4-BE49-F238E27FC236}">
                <a16:creationId xmlns:a16="http://schemas.microsoft.com/office/drawing/2014/main" id="{EF0F4FFF-ED2E-BA4A-950D-AFD5202AD9A8}"/>
              </a:ext>
            </a:extLst>
          </p:cNvPr>
          <p:cNvPicPr>
            <a:picLocks noChangeAspect="1"/>
          </p:cNvPicPr>
          <p:nvPr/>
        </p:nvPicPr>
        <p:blipFill>
          <a:blip r:embed="rId3"/>
          <a:stretch>
            <a:fillRect/>
          </a:stretch>
        </p:blipFill>
        <p:spPr>
          <a:xfrm>
            <a:off x="462522" y="349146"/>
            <a:ext cx="4508489" cy="230042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586F3BE8-C51E-934D-BF60-F299F00A4EB3}"/>
              </a:ext>
            </a:extLst>
          </p:cNvPr>
          <p:cNvPicPr>
            <a:picLocks noChangeAspect="1"/>
          </p:cNvPicPr>
          <p:nvPr/>
        </p:nvPicPr>
        <p:blipFill>
          <a:blip r:embed="rId4"/>
          <a:stretch>
            <a:fillRect/>
          </a:stretch>
        </p:blipFill>
        <p:spPr>
          <a:xfrm>
            <a:off x="7220991" y="349146"/>
            <a:ext cx="4292600" cy="2286000"/>
          </a:xfrm>
          <a:prstGeom prst="rect">
            <a:avLst/>
          </a:prstGeom>
        </p:spPr>
      </p:pic>
    </p:spTree>
    <p:extLst>
      <p:ext uri="{BB962C8B-B14F-4D97-AF65-F5344CB8AC3E}">
        <p14:creationId xmlns:p14="http://schemas.microsoft.com/office/powerpoint/2010/main" val="72641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8BCF-A8BA-8B4E-8857-6E528C2B47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ED2F4D-622C-B243-9305-1D789E1ABA3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AC5A85E-C064-0B4B-A886-DB0BE72C0BB2}"/>
              </a:ext>
            </a:extLst>
          </p:cNvPr>
          <p:cNvSpPr>
            <a:spLocks noGrp="1"/>
          </p:cNvSpPr>
          <p:nvPr>
            <p:ph type="dt" sz="half" idx="10"/>
          </p:nvPr>
        </p:nvSpPr>
        <p:spPr/>
        <p:txBody>
          <a:bodyPr/>
          <a:lstStyle/>
          <a:p>
            <a:r>
              <a:rPr lang="en-US"/>
              <a:t>30/10/19 RBP</a:t>
            </a:r>
          </a:p>
        </p:txBody>
      </p:sp>
      <p:sp>
        <p:nvSpPr>
          <p:cNvPr id="5" name="Slide Number Placeholder 4">
            <a:extLst>
              <a:ext uri="{FF2B5EF4-FFF2-40B4-BE49-F238E27FC236}">
                <a16:creationId xmlns:a16="http://schemas.microsoft.com/office/drawing/2014/main" id="{6749C989-15B9-494F-84CF-0857915F9E1F}"/>
              </a:ext>
            </a:extLst>
          </p:cNvPr>
          <p:cNvSpPr>
            <a:spLocks noGrp="1"/>
          </p:cNvSpPr>
          <p:nvPr>
            <p:ph type="sldNum" sz="quarter" idx="12"/>
          </p:nvPr>
        </p:nvSpPr>
        <p:spPr/>
        <p:txBody>
          <a:bodyPr/>
          <a:lstStyle/>
          <a:p>
            <a:fld id="{E359C7AD-A841-4A45-ACE0-73A99DC72E2E}" type="slidenum">
              <a:rPr lang="en-US" smtClean="0"/>
              <a:t>13</a:t>
            </a:fld>
            <a:endParaRPr lang="en-US"/>
          </a:p>
        </p:txBody>
      </p:sp>
    </p:spTree>
    <p:extLst>
      <p:ext uri="{BB962C8B-B14F-4D97-AF65-F5344CB8AC3E}">
        <p14:creationId xmlns:p14="http://schemas.microsoft.com/office/powerpoint/2010/main" val="124283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74418-CED1-CA42-B07C-24665575A700}"/>
              </a:ext>
            </a:extLst>
          </p:cNvPr>
          <p:cNvPicPr>
            <a:picLocks noChangeAspect="1"/>
          </p:cNvPicPr>
          <p:nvPr/>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0C1CBACB-EB6C-7E4A-BAC1-4F3B26ABBADF}"/>
              </a:ext>
            </a:extLst>
          </p:cNvPr>
          <p:cNvSpPr>
            <a:spLocks noGrp="1"/>
          </p:cNvSpPr>
          <p:nvPr>
            <p:ph type="dt" sz="half" idx="10"/>
          </p:nvPr>
        </p:nvSpPr>
        <p:spPr/>
        <p:txBody>
          <a:bodyPr/>
          <a:lstStyle/>
          <a:p>
            <a:r>
              <a:rPr lang="en-US"/>
              <a:t>30/10/19 RBP</a:t>
            </a:r>
          </a:p>
        </p:txBody>
      </p:sp>
      <p:sp>
        <p:nvSpPr>
          <p:cNvPr id="3" name="Slide Number Placeholder 2">
            <a:extLst>
              <a:ext uri="{FF2B5EF4-FFF2-40B4-BE49-F238E27FC236}">
                <a16:creationId xmlns:a16="http://schemas.microsoft.com/office/drawing/2014/main" id="{1BACE0B2-E358-BA41-96C1-2767F6EAFC11}"/>
              </a:ext>
            </a:extLst>
          </p:cNvPr>
          <p:cNvSpPr>
            <a:spLocks noGrp="1"/>
          </p:cNvSpPr>
          <p:nvPr>
            <p:ph type="sldNum" sz="quarter" idx="12"/>
          </p:nvPr>
        </p:nvSpPr>
        <p:spPr/>
        <p:txBody>
          <a:bodyPr/>
          <a:lstStyle/>
          <a:p>
            <a:fld id="{E359C7AD-A841-4A45-ACE0-73A99DC72E2E}" type="slidenum">
              <a:rPr lang="en-US" smtClean="0"/>
              <a:t>14</a:t>
            </a:fld>
            <a:endParaRPr lang="en-US"/>
          </a:p>
        </p:txBody>
      </p:sp>
    </p:spTree>
    <p:extLst>
      <p:ext uri="{BB962C8B-B14F-4D97-AF65-F5344CB8AC3E}">
        <p14:creationId xmlns:p14="http://schemas.microsoft.com/office/powerpoint/2010/main" val="395728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0F1F-FAB2-564B-93E9-93BA7EB0C274}"/>
              </a:ext>
            </a:extLst>
          </p:cNvPr>
          <p:cNvSpPr>
            <a:spLocks noGrp="1"/>
          </p:cNvSpPr>
          <p:nvPr>
            <p:ph type="title"/>
          </p:nvPr>
        </p:nvSpPr>
        <p:spPr/>
        <p:txBody>
          <a:bodyPr/>
          <a:lstStyle/>
          <a:p>
            <a:r>
              <a:rPr lang="en-US" dirty="0" err="1"/>
              <a:t>Estadística</a:t>
            </a:r>
            <a:endParaRPr lang="en-US" dirty="0"/>
          </a:p>
        </p:txBody>
      </p:sp>
      <p:sp>
        <p:nvSpPr>
          <p:cNvPr id="3" name="Content Placeholder 2">
            <a:extLst>
              <a:ext uri="{FF2B5EF4-FFF2-40B4-BE49-F238E27FC236}">
                <a16:creationId xmlns:a16="http://schemas.microsoft.com/office/drawing/2014/main" id="{6DCEB576-557F-7C45-A7B7-FB679DA62F58}"/>
              </a:ext>
            </a:extLst>
          </p:cNvPr>
          <p:cNvSpPr>
            <a:spLocks noGrp="1"/>
          </p:cNvSpPr>
          <p:nvPr>
            <p:ph idx="1"/>
          </p:nvPr>
        </p:nvSpPr>
        <p:spPr/>
        <p:txBody>
          <a:bodyPr>
            <a:normAutofit lnSpcReduction="10000"/>
          </a:bodyPr>
          <a:lstStyle/>
          <a:p>
            <a:r>
              <a:rPr lang="es-ES" dirty="0"/>
              <a:t>Los datos categóricos se describieron como frecuencias y porcentajes, y las diferencias se probaron por la prueba de </a:t>
            </a:r>
            <a:r>
              <a:rPr lang="en-US" dirty="0" err="1"/>
              <a:t>χ</a:t>
            </a:r>
            <a:r>
              <a:rPr lang="es-ES" dirty="0"/>
              <a:t>2.</a:t>
            </a:r>
          </a:p>
          <a:p>
            <a:r>
              <a:rPr lang="es-ES" dirty="0"/>
              <a:t>Medianas y rangos </a:t>
            </a:r>
            <a:r>
              <a:rPr lang="es-ES" dirty="0" err="1"/>
              <a:t>intercuartilares</a:t>
            </a:r>
            <a:r>
              <a:rPr lang="es-ES" dirty="0"/>
              <a:t> se utilizaron para variables continuas, y la prueba de </a:t>
            </a:r>
            <a:r>
              <a:rPr lang="es-ES" dirty="0" err="1"/>
              <a:t>Kruskal</a:t>
            </a:r>
            <a:r>
              <a:rPr lang="es-ES" dirty="0"/>
              <a:t>-Wallis (con corrección post-hoc de </a:t>
            </a:r>
            <a:r>
              <a:rPr lang="es-ES" dirty="0" err="1"/>
              <a:t>Dunn-Bonferroni</a:t>
            </a:r>
            <a:r>
              <a:rPr lang="es-ES" dirty="0"/>
              <a:t>) se usó para comparar más de dos grupos, mientras que la comparación entre dos grupos se hizo con la prueba U de Mann-Whitney.</a:t>
            </a:r>
          </a:p>
          <a:p>
            <a:r>
              <a:rPr lang="es-ES" dirty="0"/>
              <a:t>Las asociaciones se evaluaron utilizando la correlación de </a:t>
            </a:r>
            <a:r>
              <a:rPr lang="es-ES" dirty="0" err="1"/>
              <a:t>Spearman</a:t>
            </a:r>
            <a:r>
              <a:rPr lang="es-ES" dirty="0"/>
              <a:t>.  </a:t>
            </a:r>
          </a:p>
          <a:p>
            <a:r>
              <a:rPr lang="es-ES" dirty="0"/>
              <a:t>Todos los análisis fueron a dos colas y un valor de p&lt;0.05 se consideró significativo. Los análisis se hicieron utilizando la versión 13.2.0 del software JMP (SAS </a:t>
            </a:r>
            <a:r>
              <a:rPr lang="es-ES" dirty="0" err="1"/>
              <a:t>Institute</a:t>
            </a:r>
            <a:r>
              <a:rPr lang="es-ES" dirty="0"/>
              <a:t> Inc.).</a:t>
            </a:r>
            <a:endParaRPr lang="en-US" dirty="0"/>
          </a:p>
          <a:p>
            <a:endParaRPr lang="en-US" dirty="0"/>
          </a:p>
        </p:txBody>
      </p:sp>
      <p:sp>
        <p:nvSpPr>
          <p:cNvPr id="4" name="Date Placeholder 3">
            <a:extLst>
              <a:ext uri="{FF2B5EF4-FFF2-40B4-BE49-F238E27FC236}">
                <a16:creationId xmlns:a16="http://schemas.microsoft.com/office/drawing/2014/main" id="{74146C8C-08B4-E241-9F45-B6DED3E49904}"/>
              </a:ext>
            </a:extLst>
          </p:cNvPr>
          <p:cNvSpPr>
            <a:spLocks noGrp="1"/>
          </p:cNvSpPr>
          <p:nvPr>
            <p:ph type="dt" sz="half" idx="10"/>
          </p:nvPr>
        </p:nvSpPr>
        <p:spPr/>
        <p:txBody>
          <a:bodyPr/>
          <a:lstStyle/>
          <a:p>
            <a:r>
              <a:rPr lang="en-US"/>
              <a:t>30/10/19 RBP</a:t>
            </a:r>
          </a:p>
        </p:txBody>
      </p:sp>
      <p:sp>
        <p:nvSpPr>
          <p:cNvPr id="5" name="Slide Number Placeholder 4">
            <a:extLst>
              <a:ext uri="{FF2B5EF4-FFF2-40B4-BE49-F238E27FC236}">
                <a16:creationId xmlns:a16="http://schemas.microsoft.com/office/drawing/2014/main" id="{9F1DEEF3-0594-8A49-B125-D820E8406EE4}"/>
              </a:ext>
            </a:extLst>
          </p:cNvPr>
          <p:cNvSpPr>
            <a:spLocks noGrp="1"/>
          </p:cNvSpPr>
          <p:nvPr>
            <p:ph type="sldNum" sz="quarter" idx="12"/>
          </p:nvPr>
        </p:nvSpPr>
        <p:spPr/>
        <p:txBody>
          <a:bodyPr/>
          <a:lstStyle/>
          <a:p>
            <a:fld id="{E359C7AD-A841-4A45-ACE0-73A99DC72E2E}" type="slidenum">
              <a:rPr lang="en-US" smtClean="0"/>
              <a:t>15</a:t>
            </a:fld>
            <a:endParaRPr lang="en-US"/>
          </a:p>
        </p:txBody>
      </p:sp>
    </p:spTree>
    <p:extLst>
      <p:ext uri="{BB962C8B-B14F-4D97-AF65-F5344CB8AC3E}">
        <p14:creationId xmlns:p14="http://schemas.microsoft.com/office/powerpoint/2010/main" val="29538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B2ABF5-9C21-B945-A469-57920A6D0188}"/>
              </a:ext>
            </a:extLst>
          </p:cNvPr>
          <p:cNvPicPr>
            <a:picLocks noChangeAspect="1"/>
          </p:cNvPicPr>
          <p:nvPr/>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5BA3399F-D629-1C45-ADC9-3466F591B0AA}"/>
              </a:ext>
            </a:extLst>
          </p:cNvPr>
          <p:cNvSpPr>
            <a:spLocks noGrp="1"/>
          </p:cNvSpPr>
          <p:nvPr>
            <p:ph type="dt" sz="half" idx="10"/>
          </p:nvPr>
        </p:nvSpPr>
        <p:spPr/>
        <p:txBody>
          <a:bodyPr/>
          <a:lstStyle/>
          <a:p>
            <a:r>
              <a:rPr lang="en-US"/>
              <a:t>30/10/19 RBP</a:t>
            </a:r>
          </a:p>
        </p:txBody>
      </p:sp>
      <p:sp>
        <p:nvSpPr>
          <p:cNvPr id="3" name="Slide Number Placeholder 2">
            <a:extLst>
              <a:ext uri="{FF2B5EF4-FFF2-40B4-BE49-F238E27FC236}">
                <a16:creationId xmlns:a16="http://schemas.microsoft.com/office/drawing/2014/main" id="{ABFFBA23-B1DA-F94B-9EBC-03508E66B696}"/>
              </a:ext>
            </a:extLst>
          </p:cNvPr>
          <p:cNvSpPr>
            <a:spLocks noGrp="1"/>
          </p:cNvSpPr>
          <p:nvPr>
            <p:ph type="sldNum" sz="quarter" idx="12"/>
          </p:nvPr>
        </p:nvSpPr>
        <p:spPr/>
        <p:txBody>
          <a:bodyPr/>
          <a:lstStyle/>
          <a:p>
            <a:fld id="{E359C7AD-A841-4A45-ACE0-73A99DC72E2E}" type="slidenum">
              <a:rPr lang="en-US" smtClean="0"/>
              <a:t>16</a:t>
            </a:fld>
            <a:endParaRPr lang="en-US"/>
          </a:p>
        </p:txBody>
      </p:sp>
    </p:spTree>
    <p:extLst>
      <p:ext uri="{BB962C8B-B14F-4D97-AF65-F5344CB8AC3E}">
        <p14:creationId xmlns:p14="http://schemas.microsoft.com/office/powerpoint/2010/main" val="358155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0A839-BAE0-0E40-A5B3-0DBF09B30A25}"/>
              </a:ext>
            </a:extLst>
          </p:cNvPr>
          <p:cNvPicPr>
            <a:picLocks noChangeAspect="1"/>
          </p:cNvPicPr>
          <p:nvPr/>
        </p:nvPicPr>
        <p:blipFill>
          <a:blip r:embed="rId2"/>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C1C94C42-8DD6-F746-A560-EEB7BF9D29C3}"/>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5" name="TextBox 4">
            <a:extLst>
              <a:ext uri="{FF2B5EF4-FFF2-40B4-BE49-F238E27FC236}">
                <a16:creationId xmlns:a16="http://schemas.microsoft.com/office/drawing/2014/main" id="{16BACF1E-997B-3049-85C1-8A8644C3D21C}"/>
              </a:ext>
            </a:extLst>
          </p:cNvPr>
          <p:cNvSpPr txBox="1"/>
          <p:nvPr/>
        </p:nvSpPr>
        <p:spPr>
          <a:xfrm>
            <a:off x="9982200" y="605090"/>
            <a:ext cx="1486561" cy="646331"/>
          </a:xfrm>
          <a:prstGeom prst="rect">
            <a:avLst/>
          </a:prstGeom>
          <a:noFill/>
        </p:spPr>
        <p:txBody>
          <a:bodyPr wrap="none" rtlCol="0">
            <a:spAutoFit/>
          </a:bodyPr>
          <a:lstStyle/>
          <a:p>
            <a:pPr algn="ctr"/>
            <a:r>
              <a:rPr lang="en-US" dirty="0" err="1">
                <a:solidFill>
                  <a:srgbClr val="FF0000"/>
                </a:solidFill>
              </a:rPr>
              <a:t>Aterosclerosis</a:t>
            </a:r>
            <a:endParaRPr lang="en-US" dirty="0">
              <a:solidFill>
                <a:srgbClr val="FF0000"/>
              </a:solidFill>
            </a:endParaRPr>
          </a:p>
          <a:p>
            <a:pPr algn="ctr"/>
            <a:r>
              <a:rPr lang="en-US" dirty="0">
                <a:solidFill>
                  <a:srgbClr val="FF0000"/>
                </a:solidFill>
              </a:rPr>
              <a:t>AE</a:t>
            </a:r>
          </a:p>
        </p:txBody>
      </p:sp>
      <p:sp>
        <p:nvSpPr>
          <p:cNvPr id="7" name="TextBox 6">
            <a:extLst>
              <a:ext uri="{FF2B5EF4-FFF2-40B4-BE49-F238E27FC236}">
                <a16:creationId xmlns:a16="http://schemas.microsoft.com/office/drawing/2014/main" id="{14627630-9F19-3642-8D5F-ACD9FE9D5BDC}"/>
              </a:ext>
            </a:extLst>
          </p:cNvPr>
          <p:cNvSpPr txBox="1"/>
          <p:nvPr/>
        </p:nvSpPr>
        <p:spPr>
          <a:xfrm>
            <a:off x="7882391" y="558923"/>
            <a:ext cx="604653" cy="369332"/>
          </a:xfrm>
          <a:prstGeom prst="rect">
            <a:avLst/>
          </a:prstGeom>
          <a:noFill/>
        </p:spPr>
        <p:txBody>
          <a:bodyPr wrap="none" rtlCol="0">
            <a:spAutoFit/>
          </a:bodyPr>
          <a:lstStyle/>
          <a:p>
            <a:r>
              <a:rPr lang="en-US" dirty="0">
                <a:solidFill>
                  <a:srgbClr val="FF0000"/>
                </a:solidFill>
              </a:rPr>
              <a:t>SICA</a:t>
            </a:r>
          </a:p>
        </p:txBody>
      </p:sp>
    </p:spTree>
    <p:extLst>
      <p:ext uri="{BB962C8B-B14F-4D97-AF65-F5344CB8AC3E}">
        <p14:creationId xmlns:p14="http://schemas.microsoft.com/office/powerpoint/2010/main" val="26848800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Screen Shot 2017-10-16 at 12.51.01 PM.png" descr="Screen Shot 2017-10-16 at 12.51.01 PM.png"/>
          <p:cNvPicPr>
            <a:picLocks noChangeAspect="1"/>
          </p:cNvPicPr>
          <p:nvPr/>
        </p:nvPicPr>
        <p:blipFill>
          <a:blip r:embed="rId2"/>
          <a:stretch>
            <a:fillRect/>
          </a:stretch>
        </p:blipFill>
        <p:spPr>
          <a:xfrm>
            <a:off x="509914" y="1512040"/>
            <a:ext cx="11060583" cy="6344587"/>
          </a:xfrm>
          <a:prstGeom prst="rect">
            <a:avLst/>
          </a:prstGeom>
          <a:ln w="12700">
            <a:miter lim="400000"/>
          </a:ln>
        </p:spPr>
      </p:pic>
      <p:sp>
        <p:nvSpPr>
          <p:cNvPr id="128" name="Three phases of inflammation: pro-inflammatory, anti-inflammatory and pro-resolving"/>
          <p:cNvSpPr txBox="1"/>
          <p:nvPr/>
        </p:nvSpPr>
        <p:spPr>
          <a:xfrm>
            <a:off x="574734" y="26083"/>
            <a:ext cx="11322791" cy="118013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3400">
                <a:latin typeface="Gill Sans"/>
                <a:ea typeface="Gill Sans"/>
                <a:cs typeface="Gill Sans"/>
                <a:sym typeface="Gill Sans"/>
              </a:defRPr>
            </a:lvl1pPr>
          </a:lstStyle>
          <a:p>
            <a:r>
              <a:rPr lang="es-ES" sz="3600" dirty="0">
                <a:latin typeface="+mj-lt"/>
              </a:rPr>
              <a:t>Una evolución fisiológica del proceso inflamatorio implica una fase final de resolución</a:t>
            </a:r>
            <a:endParaRPr sz="3600" dirty="0">
              <a:latin typeface="+mj-lt"/>
            </a:endParaRPr>
          </a:p>
        </p:txBody>
      </p:sp>
      <p:sp>
        <p:nvSpPr>
          <p:cNvPr id="130" name="Slide Number"/>
          <p:cNvSpPr txBox="1">
            <a:spLocks noGrp="1"/>
          </p:cNvSpPr>
          <p:nvPr>
            <p:ph type="sldNum" sz="quarter" idx="2"/>
          </p:nvPr>
        </p:nvSpPr>
        <p:spPr>
          <a:xfrm>
            <a:off x="6006667" y="6505277"/>
            <a:ext cx="169736" cy="26789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cxnSp>
        <p:nvCxnSpPr>
          <p:cNvPr id="12" name="Straight Arrow Connector 11">
            <a:extLst>
              <a:ext uri="{FF2B5EF4-FFF2-40B4-BE49-F238E27FC236}">
                <a16:creationId xmlns:a16="http://schemas.microsoft.com/office/drawing/2014/main" id="{23C0FA50-4A69-3C4A-A79C-4A8AFA33BAA7}"/>
              </a:ext>
            </a:extLst>
          </p:cNvPr>
          <p:cNvCxnSpPr>
            <a:cxnSpLocks/>
          </p:cNvCxnSpPr>
          <p:nvPr/>
        </p:nvCxnSpPr>
        <p:spPr>
          <a:xfrm>
            <a:off x="7287618" y="1694484"/>
            <a:ext cx="1627666" cy="18966"/>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A96426B9-9276-A448-8A50-0AF2CDDD9F6F}"/>
              </a:ext>
            </a:extLst>
          </p:cNvPr>
          <p:cNvSpPr txBox="1"/>
          <p:nvPr/>
        </p:nvSpPr>
        <p:spPr>
          <a:xfrm>
            <a:off x="4643029" y="4340017"/>
            <a:ext cx="3965637"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000" dirty="0"/>
              <a:t>Cambio de </a:t>
            </a:r>
            <a:r>
              <a:rPr lang="en-US" sz="2000" dirty="0" err="1"/>
              <a:t>tipo</a:t>
            </a:r>
            <a:r>
              <a:rPr lang="en-US" sz="2000" dirty="0"/>
              <a:t> de </a:t>
            </a:r>
            <a:r>
              <a:rPr lang="en-US" sz="2000" dirty="0" err="1"/>
              <a:t>mediador</a:t>
            </a:r>
            <a:r>
              <a:rPr lang="en-US" sz="2000" dirty="0"/>
              <a:t> </a:t>
            </a:r>
            <a:r>
              <a:rPr lang="en-US" sz="2000" dirty="0" err="1"/>
              <a:t>lipídico</a:t>
            </a:r>
            <a:endParaRPr lang="en-US" sz="2000" dirty="0"/>
          </a:p>
        </p:txBody>
      </p:sp>
      <p:sp>
        <p:nvSpPr>
          <p:cNvPr id="14" name="TextBox 13">
            <a:extLst>
              <a:ext uri="{FF2B5EF4-FFF2-40B4-BE49-F238E27FC236}">
                <a16:creationId xmlns:a16="http://schemas.microsoft.com/office/drawing/2014/main" id="{E1306CA8-2A5C-ED45-BF38-A71B47C203E0}"/>
              </a:ext>
            </a:extLst>
          </p:cNvPr>
          <p:cNvSpPr txBox="1"/>
          <p:nvPr/>
        </p:nvSpPr>
        <p:spPr>
          <a:xfrm>
            <a:off x="4885267" y="4773024"/>
            <a:ext cx="3162929"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err="1"/>
              <a:t>Proceso</a:t>
            </a:r>
            <a:r>
              <a:rPr lang="en-US" dirty="0"/>
              <a:t> </a:t>
            </a:r>
            <a:r>
              <a:rPr lang="en-US" dirty="0" err="1"/>
              <a:t>Activo</a:t>
            </a:r>
            <a:r>
              <a:rPr lang="en-US" dirty="0"/>
              <a:t> -</a:t>
            </a:r>
            <a:r>
              <a:rPr lang="en-US" dirty="0" err="1"/>
              <a:t>autolimitado</a:t>
            </a:r>
            <a:endParaRPr lang="en-US" dirty="0"/>
          </a:p>
        </p:txBody>
      </p:sp>
      <p:sp>
        <p:nvSpPr>
          <p:cNvPr id="15" name="TextBox 14">
            <a:extLst>
              <a:ext uri="{FF2B5EF4-FFF2-40B4-BE49-F238E27FC236}">
                <a16:creationId xmlns:a16="http://schemas.microsoft.com/office/drawing/2014/main" id="{5EA610F9-EE5B-2A49-9AE6-5528AD54BD32}"/>
              </a:ext>
            </a:extLst>
          </p:cNvPr>
          <p:cNvSpPr txBox="1"/>
          <p:nvPr/>
        </p:nvSpPr>
        <p:spPr>
          <a:xfrm>
            <a:off x="4643029" y="1494429"/>
            <a:ext cx="2583079" cy="400110"/>
          </a:xfrm>
          <a:prstGeom prst="rect">
            <a:avLst/>
          </a:prstGeom>
          <a:noFill/>
        </p:spPr>
        <p:txBody>
          <a:bodyPr wrap="none" rtlCol="0">
            <a:spAutoFit/>
          </a:bodyPr>
          <a:lstStyle/>
          <a:p>
            <a:r>
              <a:rPr lang="en-US" sz="2000" dirty="0" err="1"/>
              <a:t>Resolución</a:t>
            </a:r>
            <a:r>
              <a:rPr lang="en-US" sz="2000" dirty="0"/>
              <a:t> </a:t>
            </a:r>
            <a:r>
              <a:rPr lang="en-US" sz="2000" dirty="0" err="1"/>
              <a:t>Inadecuada</a:t>
            </a:r>
            <a:endParaRPr lang="en-US" sz="2000" dirty="0"/>
          </a:p>
        </p:txBody>
      </p:sp>
      <p:sp>
        <p:nvSpPr>
          <p:cNvPr id="16" name="TextBox 15">
            <a:extLst>
              <a:ext uri="{FF2B5EF4-FFF2-40B4-BE49-F238E27FC236}">
                <a16:creationId xmlns:a16="http://schemas.microsoft.com/office/drawing/2014/main" id="{6C0A40E9-64F9-084B-9672-B093EA8FFBA1}"/>
              </a:ext>
            </a:extLst>
          </p:cNvPr>
          <p:cNvSpPr txBox="1"/>
          <p:nvPr/>
        </p:nvSpPr>
        <p:spPr>
          <a:xfrm>
            <a:off x="8976794" y="1494429"/>
            <a:ext cx="2655214" cy="461665"/>
          </a:xfrm>
          <a:prstGeom prst="rect">
            <a:avLst/>
          </a:prstGeom>
          <a:noFill/>
        </p:spPr>
        <p:txBody>
          <a:bodyPr wrap="none" rtlCol="0">
            <a:spAutoFit/>
          </a:bodyPr>
          <a:lstStyle/>
          <a:p>
            <a:r>
              <a:rPr lang="en-US" sz="2400" dirty="0" err="1">
                <a:solidFill>
                  <a:schemeClr val="accent1">
                    <a:lumMod val="50000"/>
                  </a:schemeClr>
                </a:solidFill>
              </a:rPr>
              <a:t>Inflamación</a:t>
            </a:r>
            <a:r>
              <a:rPr lang="en-US" sz="2400" dirty="0">
                <a:solidFill>
                  <a:schemeClr val="accent1">
                    <a:lumMod val="50000"/>
                  </a:schemeClr>
                </a:solidFill>
              </a:rPr>
              <a:t> </a:t>
            </a:r>
            <a:r>
              <a:rPr lang="en-US" sz="2400" dirty="0" err="1">
                <a:solidFill>
                  <a:schemeClr val="accent1">
                    <a:lumMod val="50000"/>
                  </a:schemeClr>
                </a:solidFill>
              </a:rPr>
              <a:t>Crónica</a:t>
            </a:r>
            <a:endParaRPr lang="en-US" sz="2400" dirty="0">
              <a:solidFill>
                <a:schemeClr val="accent1">
                  <a:lumMod val="50000"/>
                </a:schemeClr>
              </a:solidFill>
            </a:endParaRPr>
          </a:p>
        </p:txBody>
      </p:sp>
      <p:sp>
        <p:nvSpPr>
          <p:cNvPr id="17" name="TextBox 16">
            <a:extLst>
              <a:ext uri="{FF2B5EF4-FFF2-40B4-BE49-F238E27FC236}">
                <a16:creationId xmlns:a16="http://schemas.microsoft.com/office/drawing/2014/main" id="{39695ABC-AB0F-674C-946D-B47580AFEF1A}"/>
              </a:ext>
            </a:extLst>
          </p:cNvPr>
          <p:cNvSpPr txBox="1"/>
          <p:nvPr/>
        </p:nvSpPr>
        <p:spPr>
          <a:xfrm>
            <a:off x="2207604" y="4654446"/>
            <a:ext cx="2677661"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dirty="0" err="1">
                <a:solidFill>
                  <a:srgbClr val="FF0000"/>
                </a:solidFill>
              </a:rPr>
              <a:t>Inflamación</a:t>
            </a:r>
            <a:r>
              <a:rPr lang="en-US" sz="2400" dirty="0">
                <a:solidFill>
                  <a:srgbClr val="FF0000"/>
                </a:solidFill>
              </a:rPr>
              <a:t> </a:t>
            </a:r>
            <a:r>
              <a:rPr lang="en-US" sz="2400" dirty="0" err="1">
                <a:solidFill>
                  <a:srgbClr val="FF0000"/>
                </a:solidFill>
              </a:rPr>
              <a:t>Aguda</a:t>
            </a:r>
            <a:endParaRPr lang="en-US" sz="2400" dirty="0">
              <a:solidFill>
                <a:srgbClr val="FF0000"/>
              </a:solidFill>
            </a:endParaRPr>
          </a:p>
        </p:txBody>
      </p:sp>
      <p:sp>
        <p:nvSpPr>
          <p:cNvPr id="23" name="TextBox 22">
            <a:extLst>
              <a:ext uri="{FF2B5EF4-FFF2-40B4-BE49-F238E27FC236}">
                <a16:creationId xmlns:a16="http://schemas.microsoft.com/office/drawing/2014/main" id="{EECF370E-F622-4D45-8DBF-4E1C43965650}"/>
              </a:ext>
            </a:extLst>
          </p:cNvPr>
          <p:cNvSpPr txBox="1"/>
          <p:nvPr/>
        </p:nvSpPr>
        <p:spPr>
          <a:xfrm>
            <a:off x="5984666" y="5242557"/>
            <a:ext cx="1571742" cy="369332"/>
          </a:xfrm>
          <a:prstGeom prst="rect">
            <a:avLst/>
          </a:prstGeom>
          <a:noFill/>
        </p:spPr>
        <p:txBody>
          <a:bodyPr wrap="square" rtlCol="0">
            <a:spAutoFit/>
          </a:bodyPr>
          <a:lstStyle/>
          <a:p>
            <a:r>
              <a:rPr lang="en-US" dirty="0"/>
              <a:t>EPA   DHA</a:t>
            </a:r>
          </a:p>
        </p:txBody>
      </p:sp>
      <p:sp>
        <p:nvSpPr>
          <p:cNvPr id="2" name="TextBox 1">
            <a:extLst>
              <a:ext uri="{FF2B5EF4-FFF2-40B4-BE49-F238E27FC236}">
                <a16:creationId xmlns:a16="http://schemas.microsoft.com/office/drawing/2014/main" id="{702D6BD4-432D-8941-A64D-EA49160A9FB5}"/>
              </a:ext>
            </a:extLst>
          </p:cNvPr>
          <p:cNvSpPr txBox="1"/>
          <p:nvPr/>
        </p:nvSpPr>
        <p:spPr>
          <a:xfrm>
            <a:off x="2001076" y="5345959"/>
            <a:ext cx="2168364"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dirty="0" err="1"/>
              <a:t>Prostaglandinas</a:t>
            </a:r>
            <a:endParaRPr lang="en-US" dirty="0"/>
          </a:p>
          <a:p>
            <a:r>
              <a:rPr lang="en-US" dirty="0" err="1"/>
              <a:t>Tromboxanos</a:t>
            </a:r>
            <a:endParaRPr lang="en-US" dirty="0"/>
          </a:p>
          <a:p>
            <a:r>
              <a:rPr lang="en-US" dirty="0" err="1"/>
              <a:t>Leucotrienos</a:t>
            </a:r>
            <a:endParaRPr lang="en-US" dirty="0"/>
          </a:p>
        </p:txBody>
      </p:sp>
      <p:sp>
        <p:nvSpPr>
          <p:cNvPr id="21" name="TextBox 20">
            <a:extLst>
              <a:ext uri="{FF2B5EF4-FFF2-40B4-BE49-F238E27FC236}">
                <a16:creationId xmlns:a16="http://schemas.microsoft.com/office/drawing/2014/main" id="{D36BA015-F2E3-1045-8EFF-64CE00EB08EE}"/>
              </a:ext>
            </a:extLst>
          </p:cNvPr>
          <p:cNvSpPr txBox="1"/>
          <p:nvPr/>
        </p:nvSpPr>
        <p:spPr>
          <a:xfrm>
            <a:off x="4053565" y="5564323"/>
            <a:ext cx="1115057"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dirty="0"/>
              <a:t>Lipoxinas</a:t>
            </a:r>
          </a:p>
        </p:txBody>
      </p:sp>
      <p:sp>
        <p:nvSpPr>
          <p:cNvPr id="22" name="TextBox 21">
            <a:extLst>
              <a:ext uri="{FF2B5EF4-FFF2-40B4-BE49-F238E27FC236}">
                <a16:creationId xmlns:a16="http://schemas.microsoft.com/office/drawing/2014/main" id="{7775BEBD-FCA2-884B-B9CF-1EDDE419699C}"/>
              </a:ext>
            </a:extLst>
          </p:cNvPr>
          <p:cNvSpPr txBox="1"/>
          <p:nvPr/>
        </p:nvSpPr>
        <p:spPr>
          <a:xfrm>
            <a:off x="5044353" y="5546455"/>
            <a:ext cx="1637142"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dirty="0"/>
              <a:t>Resolvinas</a:t>
            </a:r>
          </a:p>
          <a:p>
            <a:r>
              <a:rPr lang="en-US" dirty="0"/>
              <a:t>Serie-E</a:t>
            </a:r>
          </a:p>
          <a:p>
            <a:r>
              <a:rPr lang="en-US" dirty="0"/>
              <a:t>Serie-D</a:t>
            </a:r>
          </a:p>
        </p:txBody>
      </p:sp>
      <p:sp>
        <p:nvSpPr>
          <p:cNvPr id="24" name="TextBox 23">
            <a:extLst>
              <a:ext uri="{FF2B5EF4-FFF2-40B4-BE49-F238E27FC236}">
                <a16:creationId xmlns:a16="http://schemas.microsoft.com/office/drawing/2014/main" id="{941C56CD-0FB1-6542-832D-700A8D6419A0}"/>
              </a:ext>
            </a:extLst>
          </p:cNvPr>
          <p:cNvSpPr txBox="1"/>
          <p:nvPr/>
        </p:nvSpPr>
        <p:spPr>
          <a:xfrm>
            <a:off x="6478869" y="5563598"/>
            <a:ext cx="127362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dirty="0" err="1"/>
              <a:t>Protectinas</a:t>
            </a:r>
            <a:endParaRPr lang="en-US" dirty="0"/>
          </a:p>
          <a:p>
            <a:r>
              <a:rPr lang="en-US" dirty="0" err="1"/>
              <a:t>Maresinas</a:t>
            </a:r>
            <a:endParaRPr lang="en-US" dirty="0"/>
          </a:p>
        </p:txBody>
      </p:sp>
      <p:sp>
        <p:nvSpPr>
          <p:cNvPr id="6" name="TextBox 5">
            <a:extLst>
              <a:ext uri="{FF2B5EF4-FFF2-40B4-BE49-F238E27FC236}">
                <a16:creationId xmlns:a16="http://schemas.microsoft.com/office/drawing/2014/main" id="{4D5A653D-1DE1-8F4C-96CE-A7735C91FBBA}"/>
              </a:ext>
            </a:extLst>
          </p:cNvPr>
          <p:cNvSpPr txBox="1"/>
          <p:nvPr/>
        </p:nvSpPr>
        <p:spPr>
          <a:xfrm>
            <a:off x="4045117" y="5093861"/>
            <a:ext cx="450764" cy="369332"/>
          </a:xfrm>
          <a:prstGeom prst="rect">
            <a:avLst/>
          </a:prstGeom>
          <a:noFill/>
        </p:spPr>
        <p:txBody>
          <a:bodyPr wrap="square" rtlCol="0">
            <a:spAutoFit/>
          </a:bodyPr>
          <a:lstStyle/>
          <a:p>
            <a:r>
              <a:rPr lang="en-US" dirty="0"/>
              <a:t>AA</a:t>
            </a:r>
          </a:p>
        </p:txBody>
      </p:sp>
      <p:sp>
        <p:nvSpPr>
          <p:cNvPr id="25" name="TextBox 24">
            <a:extLst>
              <a:ext uri="{FF2B5EF4-FFF2-40B4-BE49-F238E27FC236}">
                <a16:creationId xmlns:a16="http://schemas.microsoft.com/office/drawing/2014/main" id="{DE6E7670-1688-7148-9B53-5229C9BF106B}"/>
              </a:ext>
            </a:extLst>
          </p:cNvPr>
          <p:cNvSpPr txBox="1"/>
          <p:nvPr/>
        </p:nvSpPr>
        <p:spPr>
          <a:xfrm>
            <a:off x="389405" y="4865588"/>
            <a:ext cx="1491162"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dirty="0" err="1"/>
              <a:t>Infección</a:t>
            </a:r>
            <a:endParaRPr lang="en-US" dirty="0"/>
          </a:p>
          <a:p>
            <a:r>
              <a:rPr lang="en-US" dirty="0" err="1"/>
              <a:t>Daño</a:t>
            </a:r>
            <a:endParaRPr lang="en-US" dirty="0"/>
          </a:p>
          <a:p>
            <a:r>
              <a:rPr lang="en-US" dirty="0" err="1"/>
              <a:t>Disfunción</a:t>
            </a:r>
            <a:endParaRPr lang="en-US" dirty="0"/>
          </a:p>
        </p:txBody>
      </p:sp>
      <p:sp>
        <p:nvSpPr>
          <p:cNvPr id="125" name="Chiang N, Serhan CN. Structural elucidation and physiologic functions of specialized pro-resolving mediators and their receptors. Molecular aspects of medicine (2017). http://dx.doi.org/10.1016/j.mam.2017.03.005"/>
          <p:cNvSpPr txBox="1"/>
          <p:nvPr/>
        </p:nvSpPr>
        <p:spPr>
          <a:xfrm>
            <a:off x="1556945" y="6548137"/>
            <a:ext cx="4005422" cy="3319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defRPr sz="1200"/>
            </a:pPr>
            <a:r>
              <a:rPr sz="844" dirty="0"/>
              <a:t>Chiang N, </a:t>
            </a:r>
            <a:r>
              <a:rPr sz="844" dirty="0" err="1"/>
              <a:t>Serhan</a:t>
            </a:r>
            <a:r>
              <a:rPr sz="844" dirty="0"/>
              <a:t> CN.. Molecular aspects of medicine (2017). </a:t>
            </a:r>
            <a:r>
              <a:rPr sz="844" u="sng" dirty="0">
                <a:hlinkClick r:id="rId3"/>
              </a:rPr>
              <a:t>http://dx.doi.org/10.1016/j.mam.2017.03.005</a:t>
            </a:r>
          </a:p>
        </p:txBody>
      </p:sp>
      <p:sp>
        <p:nvSpPr>
          <p:cNvPr id="127" name="Serhan CN. Discovery of specialized pro-resolving mediators marks the dawn of resolution physiology and pharmacology. Molecular aspects of medicine (2017). http://dx.doi.org/10.1016/j.mam.2017.03.001"/>
          <p:cNvSpPr txBox="1"/>
          <p:nvPr/>
        </p:nvSpPr>
        <p:spPr>
          <a:xfrm>
            <a:off x="5284908" y="6530970"/>
            <a:ext cx="4005421" cy="3319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defRPr sz="1200"/>
            </a:pPr>
            <a:r>
              <a:rPr sz="844" dirty="0" err="1"/>
              <a:t>Serhan</a:t>
            </a:r>
            <a:r>
              <a:rPr sz="844" dirty="0"/>
              <a:t> CN.  Molecular aspects of medicine (2017). </a:t>
            </a:r>
            <a:r>
              <a:rPr sz="844" u="sng" dirty="0">
                <a:hlinkClick r:id="rId4"/>
              </a:rPr>
              <a:t>http://dx.doi.org/10.1016/j.mam.2017.03.001</a:t>
            </a:r>
          </a:p>
        </p:txBody>
      </p:sp>
      <p:sp>
        <p:nvSpPr>
          <p:cNvPr id="18" name="TextBox 17">
            <a:extLst>
              <a:ext uri="{FF2B5EF4-FFF2-40B4-BE49-F238E27FC236}">
                <a16:creationId xmlns:a16="http://schemas.microsoft.com/office/drawing/2014/main" id="{9B4FC2F3-0ECE-8C4F-9D0A-92ABDD0182CE}"/>
              </a:ext>
            </a:extLst>
          </p:cNvPr>
          <p:cNvSpPr txBox="1"/>
          <p:nvPr/>
        </p:nvSpPr>
        <p:spPr>
          <a:xfrm>
            <a:off x="7989254" y="4774962"/>
            <a:ext cx="2772939"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sz="2400" dirty="0" err="1">
                <a:solidFill>
                  <a:schemeClr val="accent6">
                    <a:lumMod val="50000"/>
                  </a:schemeClr>
                </a:solidFill>
              </a:rPr>
              <a:t>Resolución</a:t>
            </a:r>
            <a:r>
              <a:rPr lang="en-US" sz="2400" dirty="0">
                <a:solidFill>
                  <a:schemeClr val="accent6">
                    <a:lumMod val="50000"/>
                  </a:schemeClr>
                </a:solidFill>
              </a:rPr>
              <a:t> </a:t>
            </a:r>
            <a:r>
              <a:rPr lang="en-US" sz="2400" dirty="0" err="1">
                <a:solidFill>
                  <a:schemeClr val="accent6">
                    <a:lumMod val="50000"/>
                  </a:schemeClr>
                </a:solidFill>
              </a:rPr>
              <a:t>completa</a:t>
            </a:r>
            <a:endParaRPr lang="en-US" sz="2400" dirty="0">
              <a:solidFill>
                <a:schemeClr val="accent6">
                  <a:lumMod val="50000"/>
                </a:schemeClr>
              </a:solidFill>
            </a:endParaRPr>
          </a:p>
        </p:txBody>
      </p:sp>
      <p:sp>
        <p:nvSpPr>
          <p:cNvPr id="5" name="TextBox 4">
            <a:extLst>
              <a:ext uri="{FF2B5EF4-FFF2-40B4-BE49-F238E27FC236}">
                <a16:creationId xmlns:a16="http://schemas.microsoft.com/office/drawing/2014/main" id="{8B6785FA-7AA6-8449-936C-A9083BF8584C}"/>
              </a:ext>
            </a:extLst>
          </p:cNvPr>
          <p:cNvSpPr txBox="1"/>
          <p:nvPr/>
        </p:nvSpPr>
        <p:spPr>
          <a:xfrm>
            <a:off x="7735868" y="5150801"/>
            <a:ext cx="3279713"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dk1"/>
            </a:solidFill>
          </a:ln>
        </p:spPr>
        <p:txBody>
          <a:bodyPr wrap="square" rtlCol="0">
            <a:spAutoFit/>
          </a:bodyPr>
          <a:lstStyle/>
          <a:p>
            <a:r>
              <a:rPr lang="en-US" dirty="0"/>
              <a:t>SIGNOS DE RESOLUCIÓN</a:t>
            </a:r>
          </a:p>
          <a:p>
            <a:pPr marL="285750" indent="-285750">
              <a:buFont typeface="Arial" panose="020B0604020202020204" pitchFamily="34" charset="0"/>
              <a:buChar char="•"/>
            </a:pPr>
            <a:r>
              <a:rPr lang="en-US" dirty="0"/>
              <a:t>Contra-</a:t>
            </a:r>
            <a:r>
              <a:rPr lang="en-US" dirty="0" err="1"/>
              <a:t>regulación</a:t>
            </a:r>
            <a:r>
              <a:rPr lang="en-US" dirty="0"/>
              <a:t> de citocinas </a:t>
            </a:r>
            <a:r>
              <a:rPr lang="en-US" dirty="0" err="1"/>
              <a:t>proinflamatorias</a:t>
            </a:r>
            <a:endParaRPr lang="en-US" dirty="0"/>
          </a:p>
          <a:p>
            <a:pPr marL="285750" indent="-285750">
              <a:buFont typeface="Arial" panose="020B0604020202020204" pitchFamily="34" charset="0"/>
              <a:buChar char="•"/>
            </a:pPr>
            <a:r>
              <a:rPr lang="en-US" dirty="0" err="1"/>
              <a:t>Eferocitosis</a:t>
            </a:r>
            <a:endParaRPr lang="en-US" dirty="0"/>
          </a:p>
          <a:p>
            <a:pPr marL="285750" indent="-285750">
              <a:buFont typeface="Arial" panose="020B0604020202020204" pitchFamily="34" charset="0"/>
              <a:buChar char="•"/>
            </a:pPr>
            <a:r>
              <a:rPr lang="en-US" dirty="0" err="1"/>
              <a:t>Eliminación</a:t>
            </a:r>
            <a:r>
              <a:rPr lang="en-US" dirty="0"/>
              <a:t> de </a:t>
            </a:r>
            <a:r>
              <a:rPr lang="en-US" dirty="0" err="1"/>
              <a:t>restos</a:t>
            </a:r>
            <a:r>
              <a:rPr lang="en-US" dirty="0"/>
              <a:t> </a:t>
            </a:r>
            <a:r>
              <a:rPr lang="en-US" dirty="0" err="1"/>
              <a:t>inflamatorios</a:t>
            </a:r>
            <a:endParaRPr lang="en-US" dirty="0"/>
          </a:p>
        </p:txBody>
      </p:sp>
      <p:cxnSp>
        <p:nvCxnSpPr>
          <p:cNvPr id="11" name="Straight Arrow Connector 10">
            <a:extLst>
              <a:ext uri="{FF2B5EF4-FFF2-40B4-BE49-F238E27FC236}">
                <a16:creationId xmlns:a16="http://schemas.microsoft.com/office/drawing/2014/main" id="{2951418D-3AF5-684A-85AC-708C4FDA9DDC}"/>
              </a:ext>
            </a:extLst>
          </p:cNvPr>
          <p:cNvCxnSpPr>
            <a:cxnSpLocks/>
          </p:cNvCxnSpPr>
          <p:nvPr/>
        </p:nvCxnSpPr>
        <p:spPr>
          <a:xfrm>
            <a:off x="4643029" y="4756511"/>
            <a:ext cx="3886448" cy="16513"/>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395365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F00A-8960-AC44-A1C6-AD3E7940F381}"/>
              </a:ext>
            </a:extLst>
          </p:cNvPr>
          <p:cNvSpPr>
            <a:spLocks noGrp="1"/>
          </p:cNvSpPr>
          <p:nvPr>
            <p:ph type="title"/>
          </p:nvPr>
        </p:nvSpPr>
        <p:spPr>
          <a:xfrm>
            <a:off x="214392" y="225640"/>
            <a:ext cx="11763214" cy="1325563"/>
          </a:xfrm>
        </p:spPr>
        <p:txBody>
          <a:bodyPr>
            <a:normAutofit/>
          </a:bodyPr>
          <a:lstStyle/>
          <a:p>
            <a:r>
              <a:rPr lang="en-US" sz="3600" dirty="0"/>
              <a:t>Los </a:t>
            </a:r>
            <a:r>
              <a:rPr lang="en-US" sz="3600" dirty="0" err="1"/>
              <a:t>mediadores</a:t>
            </a:r>
            <a:r>
              <a:rPr lang="en-US" sz="3600" dirty="0"/>
              <a:t> </a:t>
            </a:r>
            <a:r>
              <a:rPr lang="en-US" sz="3600" dirty="0" err="1"/>
              <a:t>lipídicos</a:t>
            </a:r>
            <a:r>
              <a:rPr lang="en-US" sz="3600" dirty="0"/>
              <a:t> de </a:t>
            </a:r>
            <a:r>
              <a:rPr lang="en-US" sz="3600" dirty="0" err="1"/>
              <a:t>resolución</a:t>
            </a:r>
            <a:r>
              <a:rPr lang="en-US" sz="3600" dirty="0"/>
              <a:t> </a:t>
            </a:r>
            <a:r>
              <a:rPr lang="en-US" sz="3600" dirty="0" err="1"/>
              <a:t>tienen</a:t>
            </a:r>
            <a:r>
              <a:rPr lang="en-US" sz="3600" dirty="0"/>
              <a:t> </a:t>
            </a:r>
            <a:r>
              <a:rPr lang="en-US" sz="3600" dirty="0" err="1"/>
              <a:t>efectos</a:t>
            </a:r>
            <a:r>
              <a:rPr lang="en-US" sz="3600" dirty="0"/>
              <a:t> </a:t>
            </a:r>
            <a:r>
              <a:rPr lang="en-US" sz="3600" dirty="0" err="1"/>
              <a:t>protectores</a:t>
            </a:r>
            <a:r>
              <a:rPr lang="en-US" sz="3600" dirty="0"/>
              <a:t> </a:t>
            </a:r>
            <a:r>
              <a:rPr lang="en-US" sz="3600" dirty="0" err="1"/>
              <a:t>en</a:t>
            </a:r>
            <a:r>
              <a:rPr lang="en-US" sz="3600" dirty="0"/>
              <a:t> la </a:t>
            </a:r>
            <a:r>
              <a:rPr lang="en-US" sz="3600" dirty="0" err="1"/>
              <a:t>inflamación</a:t>
            </a:r>
            <a:r>
              <a:rPr lang="en-US" sz="3600" dirty="0"/>
              <a:t> cardiovascular</a:t>
            </a:r>
          </a:p>
        </p:txBody>
      </p:sp>
      <p:pic>
        <p:nvPicPr>
          <p:cNvPr id="5" name="Content Placeholder 4">
            <a:extLst>
              <a:ext uri="{FF2B5EF4-FFF2-40B4-BE49-F238E27FC236}">
                <a16:creationId xmlns:a16="http://schemas.microsoft.com/office/drawing/2014/main" id="{CBD4F4AB-C31F-BE41-B1E6-3A1F813A1006}"/>
              </a:ext>
            </a:extLst>
          </p:cNvPr>
          <p:cNvPicPr>
            <a:picLocks noGrp="1" noChangeAspect="1"/>
          </p:cNvPicPr>
          <p:nvPr>
            <p:ph idx="1"/>
          </p:nvPr>
        </p:nvPicPr>
        <p:blipFill>
          <a:blip r:embed="rId3"/>
          <a:stretch>
            <a:fillRect/>
          </a:stretch>
        </p:blipFill>
        <p:spPr>
          <a:xfrm>
            <a:off x="0" y="1825625"/>
            <a:ext cx="4048636" cy="4351338"/>
          </a:xfrm>
        </p:spPr>
      </p:pic>
      <p:pic>
        <p:nvPicPr>
          <p:cNvPr id="7" name="Picture 6">
            <a:extLst>
              <a:ext uri="{FF2B5EF4-FFF2-40B4-BE49-F238E27FC236}">
                <a16:creationId xmlns:a16="http://schemas.microsoft.com/office/drawing/2014/main" id="{9CCDB975-5E65-5F43-8093-A656091A71B0}"/>
              </a:ext>
            </a:extLst>
          </p:cNvPr>
          <p:cNvPicPr>
            <a:picLocks noChangeAspect="1"/>
          </p:cNvPicPr>
          <p:nvPr/>
        </p:nvPicPr>
        <p:blipFill>
          <a:blip r:embed="rId4"/>
          <a:stretch>
            <a:fillRect/>
          </a:stretch>
        </p:blipFill>
        <p:spPr>
          <a:xfrm>
            <a:off x="4067331" y="1845585"/>
            <a:ext cx="4057337" cy="4331378"/>
          </a:xfrm>
          <a:prstGeom prst="rect">
            <a:avLst/>
          </a:prstGeom>
        </p:spPr>
      </p:pic>
      <p:pic>
        <p:nvPicPr>
          <p:cNvPr id="9" name="Picture 8">
            <a:extLst>
              <a:ext uri="{FF2B5EF4-FFF2-40B4-BE49-F238E27FC236}">
                <a16:creationId xmlns:a16="http://schemas.microsoft.com/office/drawing/2014/main" id="{F00FC65C-6E88-8646-84DA-90E1F53296DD}"/>
              </a:ext>
            </a:extLst>
          </p:cNvPr>
          <p:cNvPicPr>
            <a:picLocks noChangeAspect="1"/>
          </p:cNvPicPr>
          <p:nvPr/>
        </p:nvPicPr>
        <p:blipFill>
          <a:blip r:embed="rId5"/>
          <a:stretch>
            <a:fillRect/>
          </a:stretch>
        </p:blipFill>
        <p:spPr>
          <a:xfrm>
            <a:off x="8124668" y="1845585"/>
            <a:ext cx="4067332" cy="4374300"/>
          </a:xfrm>
          <a:prstGeom prst="rect">
            <a:avLst/>
          </a:prstGeom>
        </p:spPr>
      </p:pic>
      <p:sp>
        <p:nvSpPr>
          <p:cNvPr id="10" name="Rectangle 9">
            <a:extLst>
              <a:ext uri="{FF2B5EF4-FFF2-40B4-BE49-F238E27FC236}">
                <a16:creationId xmlns:a16="http://schemas.microsoft.com/office/drawing/2014/main" id="{F8DD14F6-CE5B-4F4B-952B-4CC263B26F08}"/>
              </a:ext>
            </a:extLst>
          </p:cNvPr>
          <p:cNvSpPr/>
          <p:nvPr/>
        </p:nvSpPr>
        <p:spPr>
          <a:xfrm>
            <a:off x="7163126" y="6511087"/>
            <a:ext cx="3944413" cy="307777"/>
          </a:xfrm>
          <a:prstGeom prst="rect">
            <a:avLst/>
          </a:prstGeom>
        </p:spPr>
        <p:txBody>
          <a:bodyPr wrap="none">
            <a:spAutoFit/>
          </a:bodyPr>
          <a:lstStyle/>
          <a:p>
            <a:r>
              <a:rPr lang="en-US" sz="1400" i="1" dirty="0" err="1"/>
              <a:t>Sansbury</a:t>
            </a:r>
            <a:r>
              <a:rPr lang="en-US" sz="1400" i="1" dirty="0"/>
              <a:t> BE &amp; Spite M. Circ Res</a:t>
            </a:r>
            <a:r>
              <a:rPr lang="en-US" sz="1400" dirty="0"/>
              <a:t>. 2016;119:113-130 </a:t>
            </a:r>
          </a:p>
        </p:txBody>
      </p:sp>
      <p:sp>
        <p:nvSpPr>
          <p:cNvPr id="3" name="Date Placeholder 2">
            <a:extLst>
              <a:ext uri="{FF2B5EF4-FFF2-40B4-BE49-F238E27FC236}">
                <a16:creationId xmlns:a16="http://schemas.microsoft.com/office/drawing/2014/main" id="{E498BA2D-D766-A34C-A640-E1B3F584F645}"/>
              </a:ext>
            </a:extLst>
          </p:cNvPr>
          <p:cNvSpPr>
            <a:spLocks noGrp="1"/>
          </p:cNvSpPr>
          <p:nvPr>
            <p:ph type="dt" sz="half" idx="10"/>
          </p:nvPr>
        </p:nvSpPr>
        <p:spPr/>
        <p:txBody>
          <a:bodyPr/>
          <a:lstStyle/>
          <a:p>
            <a:r>
              <a:rPr lang="en-US"/>
              <a:t>30/10/19 RBP</a:t>
            </a:r>
          </a:p>
        </p:txBody>
      </p:sp>
      <p:sp>
        <p:nvSpPr>
          <p:cNvPr id="4" name="Slide Number Placeholder 3">
            <a:extLst>
              <a:ext uri="{FF2B5EF4-FFF2-40B4-BE49-F238E27FC236}">
                <a16:creationId xmlns:a16="http://schemas.microsoft.com/office/drawing/2014/main" id="{F2BDB962-1F42-AD45-8EB7-B3988D17735E}"/>
              </a:ext>
            </a:extLst>
          </p:cNvPr>
          <p:cNvSpPr>
            <a:spLocks noGrp="1"/>
          </p:cNvSpPr>
          <p:nvPr>
            <p:ph type="sldNum" sz="quarter" idx="12"/>
          </p:nvPr>
        </p:nvSpPr>
        <p:spPr/>
        <p:txBody>
          <a:bodyPr/>
          <a:lstStyle/>
          <a:p>
            <a:fld id="{E359C7AD-A841-4A45-ACE0-73A99DC72E2E}" type="slidenum">
              <a:rPr lang="en-US" smtClean="0"/>
              <a:t>4</a:t>
            </a:fld>
            <a:endParaRPr lang="en-US"/>
          </a:p>
        </p:txBody>
      </p:sp>
    </p:spTree>
    <p:extLst>
      <p:ext uri="{BB962C8B-B14F-4D97-AF65-F5344CB8AC3E}">
        <p14:creationId xmlns:p14="http://schemas.microsoft.com/office/powerpoint/2010/main" val="227538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0896-729A-9048-A58A-C2F64D75427C}"/>
              </a:ext>
            </a:extLst>
          </p:cNvPr>
          <p:cNvSpPr>
            <a:spLocks noGrp="1"/>
          </p:cNvSpPr>
          <p:nvPr>
            <p:ph type="title"/>
          </p:nvPr>
        </p:nvSpPr>
        <p:spPr/>
        <p:txBody>
          <a:bodyPr>
            <a:noAutofit/>
          </a:bodyPr>
          <a:lstStyle/>
          <a:p>
            <a:r>
              <a:rPr lang="es-ES" sz="3600" dirty="0"/>
              <a:t>En una infección aguda se elevan los niveles de mediadores de resolución… a menos que el reto sea excesivo</a:t>
            </a:r>
            <a:endParaRPr lang="en-US" sz="3600" dirty="0"/>
          </a:p>
        </p:txBody>
      </p:sp>
      <p:pic>
        <p:nvPicPr>
          <p:cNvPr id="5" name="Content Placeholder 4" descr="A close up of a map&#10;&#10;Description automatically generated">
            <a:extLst>
              <a:ext uri="{FF2B5EF4-FFF2-40B4-BE49-F238E27FC236}">
                <a16:creationId xmlns:a16="http://schemas.microsoft.com/office/drawing/2014/main" id="{27EE160C-330E-8E4C-B8D9-EBC246499D4F}"/>
              </a:ext>
            </a:extLst>
          </p:cNvPr>
          <p:cNvPicPr>
            <a:picLocks noGrp="1" noChangeAspect="1"/>
          </p:cNvPicPr>
          <p:nvPr>
            <p:ph idx="1"/>
          </p:nvPr>
        </p:nvPicPr>
        <p:blipFill>
          <a:blip r:embed="rId2"/>
          <a:stretch>
            <a:fillRect/>
          </a:stretch>
        </p:blipFill>
        <p:spPr>
          <a:xfrm>
            <a:off x="1" y="1915318"/>
            <a:ext cx="8214102" cy="4351338"/>
          </a:xfrm>
        </p:spPr>
      </p:pic>
      <p:sp>
        <p:nvSpPr>
          <p:cNvPr id="3" name="Date Placeholder 2">
            <a:extLst>
              <a:ext uri="{FF2B5EF4-FFF2-40B4-BE49-F238E27FC236}">
                <a16:creationId xmlns:a16="http://schemas.microsoft.com/office/drawing/2014/main" id="{1315AE9B-8C47-164F-BC30-B9E6747DBAC4}"/>
              </a:ext>
            </a:extLst>
          </p:cNvPr>
          <p:cNvSpPr>
            <a:spLocks noGrp="1"/>
          </p:cNvSpPr>
          <p:nvPr>
            <p:ph type="dt" sz="half" idx="10"/>
          </p:nvPr>
        </p:nvSpPr>
        <p:spPr/>
        <p:txBody>
          <a:bodyPr/>
          <a:lstStyle/>
          <a:p>
            <a:r>
              <a:rPr lang="en-US"/>
              <a:t>30/10/19 RBP</a:t>
            </a:r>
          </a:p>
        </p:txBody>
      </p:sp>
      <p:pic>
        <p:nvPicPr>
          <p:cNvPr id="14" name="Picture 13" descr="A close up of a logo&#10;&#10;Description automatically generated">
            <a:extLst>
              <a:ext uri="{FF2B5EF4-FFF2-40B4-BE49-F238E27FC236}">
                <a16:creationId xmlns:a16="http://schemas.microsoft.com/office/drawing/2014/main" id="{528ED5BD-34E4-2845-99B5-AAAD926E1A0D}"/>
              </a:ext>
            </a:extLst>
          </p:cNvPr>
          <p:cNvPicPr>
            <a:picLocks noChangeAspect="1"/>
          </p:cNvPicPr>
          <p:nvPr/>
        </p:nvPicPr>
        <p:blipFill>
          <a:blip r:embed="rId3"/>
          <a:stretch>
            <a:fillRect/>
          </a:stretch>
        </p:blipFill>
        <p:spPr>
          <a:xfrm>
            <a:off x="7393983" y="1228768"/>
            <a:ext cx="3428677" cy="3116334"/>
          </a:xfrm>
          <a:prstGeom prst="rect">
            <a:avLst/>
          </a:prstGeom>
        </p:spPr>
      </p:pic>
      <p:pic>
        <p:nvPicPr>
          <p:cNvPr id="12" name="Picture 11" descr="A close up of a logo&#10;&#10;Description automatically generated">
            <a:extLst>
              <a:ext uri="{FF2B5EF4-FFF2-40B4-BE49-F238E27FC236}">
                <a16:creationId xmlns:a16="http://schemas.microsoft.com/office/drawing/2014/main" id="{1CA2F1C0-9ECB-4943-9C3B-04CD7588E9AA}"/>
              </a:ext>
            </a:extLst>
          </p:cNvPr>
          <p:cNvPicPr>
            <a:picLocks noChangeAspect="1"/>
          </p:cNvPicPr>
          <p:nvPr/>
        </p:nvPicPr>
        <p:blipFill>
          <a:blip r:embed="rId4"/>
          <a:stretch>
            <a:fillRect/>
          </a:stretch>
        </p:blipFill>
        <p:spPr>
          <a:xfrm>
            <a:off x="5529499" y="3905572"/>
            <a:ext cx="3846976" cy="2977163"/>
          </a:xfrm>
          <a:prstGeom prst="rect">
            <a:avLst/>
          </a:prstGeom>
        </p:spPr>
      </p:pic>
      <p:sp>
        <p:nvSpPr>
          <p:cNvPr id="4" name="Slide Number Placeholder 3">
            <a:extLst>
              <a:ext uri="{FF2B5EF4-FFF2-40B4-BE49-F238E27FC236}">
                <a16:creationId xmlns:a16="http://schemas.microsoft.com/office/drawing/2014/main" id="{38313ABC-97F4-6A46-A589-8D17BBB4BBCE}"/>
              </a:ext>
            </a:extLst>
          </p:cNvPr>
          <p:cNvSpPr>
            <a:spLocks noGrp="1"/>
          </p:cNvSpPr>
          <p:nvPr>
            <p:ph type="sldNum" sz="quarter" idx="12"/>
          </p:nvPr>
        </p:nvSpPr>
        <p:spPr/>
        <p:txBody>
          <a:bodyPr/>
          <a:lstStyle/>
          <a:p>
            <a:fld id="{E359C7AD-A841-4A45-ACE0-73A99DC72E2E}" type="slidenum">
              <a:rPr lang="en-US" smtClean="0"/>
              <a:t>5</a:t>
            </a:fld>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5" name="Ink 14">
                <a:extLst>
                  <a:ext uri="{FF2B5EF4-FFF2-40B4-BE49-F238E27FC236}">
                    <a16:creationId xmlns:a16="http://schemas.microsoft.com/office/drawing/2014/main" id="{E3CA9353-1C38-984F-B87A-674805A483AC}"/>
                  </a:ext>
                </a:extLst>
              </p14:cNvPr>
              <p14:cNvContentPartPr/>
              <p14:nvPr/>
            </p14:nvContentPartPr>
            <p14:xfrm>
              <a:off x="9214371" y="3797256"/>
              <a:ext cx="497160" cy="416520"/>
            </p14:xfrm>
          </p:contentPart>
        </mc:Choice>
        <mc:Fallback xmlns="">
          <p:pic>
            <p:nvPicPr>
              <p:cNvPr id="15" name="Ink 14">
                <a:extLst>
                  <a:ext uri="{FF2B5EF4-FFF2-40B4-BE49-F238E27FC236}">
                    <a16:creationId xmlns:a16="http://schemas.microsoft.com/office/drawing/2014/main" id="{E3CA9353-1C38-984F-B87A-674805A483AC}"/>
                  </a:ext>
                </a:extLst>
              </p:cNvPr>
              <p:cNvPicPr/>
              <p:nvPr/>
            </p:nvPicPr>
            <p:blipFill>
              <a:blip r:embed="rId6"/>
              <a:stretch>
                <a:fillRect/>
              </a:stretch>
            </p:blipFill>
            <p:spPr>
              <a:xfrm>
                <a:off x="9196371" y="3779256"/>
                <a:ext cx="532800" cy="452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6" name="Ink 15">
                <a:extLst>
                  <a:ext uri="{FF2B5EF4-FFF2-40B4-BE49-F238E27FC236}">
                    <a16:creationId xmlns:a16="http://schemas.microsoft.com/office/drawing/2014/main" id="{2F8A0720-5F46-2344-88CD-B847F41E6B07}"/>
                  </a:ext>
                </a:extLst>
              </p14:cNvPr>
              <p14:cNvContentPartPr/>
              <p14:nvPr/>
            </p14:nvContentPartPr>
            <p14:xfrm>
              <a:off x="7815771" y="6419856"/>
              <a:ext cx="462600" cy="415440"/>
            </p14:xfrm>
          </p:contentPart>
        </mc:Choice>
        <mc:Fallback xmlns="">
          <p:pic>
            <p:nvPicPr>
              <p:cNvPr id="16" name="Ink 15">
                <a:extLst>
                  <a:ext uri="{FF2B5EF4-FFF2-40B4-BE49-F238E27FC236}">
                    <a16:creationId xmlns:a16="http://schemas.microsoft.com/office/drawing/2014/main" id="{2F8A0720-5F46-2344-88CD-B847F41E6B07}"/>
                  </a:ext>
                </a:extLst>
              </p:cNvPr>
              <p:cNvPicPr/>
              <p:nvPr/>
            </p:nvPicPr>
            <p:blipFill>
              <a:blip r:embed="rId8"/>
              <a:stretch>
                <a:fillRect/>
              </a:stretch>
            </p:blipFill>
            <p:spPr>
              <a:xfrm>
                <a:off x="7798131" y="6401856"/>
                <a:ext cx="498240" cy="451080"/>
              </a:xfrm>
              <a:prstGeom prst="rect">
                <a:avLst/>
              </a:prstGeom>
            </p:spPr>
          </p:pic>
        </mc:Fallback>
      </mc:AlternateContent>
      <p:sp>
        <p:nvSpPr>
          <p:cNvPr id="17" name="TextBox 16">
            <a:extLst>
              <a:ext uri="{FF2B5EF4-FFF2-40B4-BE49-F238E27FC236}">
                <a16:creationId xmlns:a16="http://schemas.microsoft.com/office/drawing/2014/main" id="{4A2F51B8-D1F1-6E48-871C-5A21A5CDC48C}"/>
              </a:ext>
            </a:extLst>
          </p:cNvPr>
          <p:cNvSpPr txBox="1"/>
          <p:nvPr/>
        </p:nvSpPr>
        <p:spPr>
          <a:xfrm>
            <a:off x="2535515" y="6522014"/>
            <a:ext cx="3537956" cy="307777"/>
          </a:xfrm>
          <a:prstGeom prst="rect">
            <a:avLst/>
          </a:prstGeom>
          <a:noFill/>
        </p:spPr>
        <p:txBody>
          <a:bodyPr wrap="none" rtlCol="0">
            <a:spAutoFit/>
          </a:bodyPr>
          <a:lstStyle/>
          <a:p>
            <a:r>
              <a:rPr lang="en-US" sz="1400" dirty="0"/>
              <a:t>Chiang N, et al. Nature 2012;484(7395):524–8</a:t>
            </a:r>
          </a:p>
        </p:txBody>
      </p:sp>
    </p:spTree>
    <p:extLst>
      <p:ext uri="{BB962C8B-B14F-4D97-AF65-F5344CB8AC3E}">
        <p14:creationId xmlns:p14="http://schemas.microsoft.com/office/powerpoint/2010/main" val="305047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F082-C9BE-1B45-8D4A-013C92BA7B56}"/>
              </a:ext>
            </a:extLst>
          </p:cNvPr>
          <p:cNvSpPr>
            <a:spLocks noGrp="1"/>
          </p:cNvSpPr>
          <p:nvPr>
            <p:ph type="title"/>
          </p:nvPr>
        </p:nvSpPr>
        <p:spPr/>
        <p:txBody>
          <a:bodyPr>
            <a:noAutofit/>
          </a:bodyPr>
          <a:lstStyle/>
          <a:p>
            <a:r>
              <a:rPr lang="es-ES" sz="3600" dirty="0"/>
              <a:t>En diversas enfermedades crónicas se ha demostrado la presencia de niveles circulantes bajos de mediadores lipídicos de resolución</a:t>
            </a:r>
            <a:endParaRPr lang="en-US" sz="3600" dirty="0"/>
          </a:p>
        </p:txBody>
      </p:sp>
      <p:sp>
        <p:nvSpPr>
          <p:cNvPr id="3" name="Content Placeholder 2">
            <a:extLst>
              <a:ext uri="{FF2B5EF4-FFF2-40B4-BE49-F238E27FC236}">
                <a16:creationId xmlns:a16="http://schemas.microsoft.com/office/drawing/2014/main" id="{8B8E9141-0B8A-8F40-BFC9-9FD41EFFC5ED}"/>
              </a:ext>
            </a:extLst>
          </p:cNvPr>
          <p:cNvSpPr>
            <a:spLocks noGrp="1"/>
          </p:cNvSpPr>
          <p:nvPr>
            <p:ph idx="1"/>
          </p:nvPr>
        </p:nvSpPr>
        <p:spPr>
          <a:xfrm>
            <a:off x="838200" y="2190750"/>
            <a:ext cx="10515600" cy="3629778"/>
          </a:xfrm>
        </p:spPr>
        <p:txBody>
          <a:bodyPr/>
          <a:lstStyle/>
          <a:p>
            <a:pPr marL="0" indent="0">
              <a:buNone/>
            </a:pPr>
            <a:r>
              <a:rPr lang="es-ES" dirty="0"/>
              <a:t>El estudio se diseño para evaluar si:</a:t>
            </a:r>
          </a:p>
          <a:p>
            <a:pPr marL="514350" indent="-514350">
              <a:buAutoNum type="arabicParenR"/>
            </a:pPr>
            <a:r>
              <a:rPr lang="es-ES" dirty="0"/>
              <a:t>los pacientes con síndromes coronarios agudos (SICA) manifiestan niveles circulantes distintos de mediadores de resolución comparados con pacientes con angina estable (AE)</a:t>
            </a:r>
          </a:p>
          <a:p>
            <a:pPr marL="514350" indent="-514350">
              <a:buAutoNum type="arabicParenR"/>
            </a:pPr>
            <a:r>
              <a:rPr lang="es-ES" dirty="0"/>
              <a:t>sus concentraciones se relacionan con las de mediadores pro y antiinflamatorios; </a:t>
            </a:r>
          </a:p>
          <a:p>
            <a:pPr marL="514350" indent="-514350">
              <a:buAutoNum type="arabicParenR"/>
            </a:pPr>
            <a:r>
              <a:rPr lang="es-ES" dirty="0"/>
              <a:t>dichas concentraciones se asocian con la gravedad de la enfermedad.</a:t>
            </a:r>
            <a:endParaRPr lang="en-US" dirty="0"/>
          </a:p>
          <a:p>
            <a:endParaRPr lang="en-US" dirty="0"/>
          </a:p>
        </p:txBody>
      </p:sp>
      <p:sp>
        <p:nvSpPr>
          <p:cNvPr id="4" name="Date Placeholder 3">
            <a:extLst>
              <a:ext uri="{FF2B5EF4-FFF2-40B4-BE49-F238E27FC236}">
                <a16:creationId xmlns:a16="http://schemas.microsoft.com/office/drawing/2014/main" id="{A49F9BEF-F784-EF4B-91AC-1C6914DE2864}"/>
              </a:ext>
            </a:extLst>
          </p:cNvPr>
          <p:cNvSpPr>
            <a:spLocks noGrp="1"/>
          </p:cNvSpPr>
          <p:nvPr>
            <p:ph type="dt" sz="half" idx="10"/>
          </p:nvPr>
        </p:nvSpPr>
        <p:spPr/>
        <p:txBody>
          <a:bodyPr/>
          <a:lstStyle/>
          <a:p>
            <a:r>
              <a:rPr lang="en-US"/>
              <a:t>30/10/19 RBP</a:t>
            </a:r>
          </a:p>
        </p:txBody>
      </p:sp>
      <p:sp>
        <p:nvSpPr>
          <p:cNvPr id="5" name="Slide Number Placeholder 4">
            <a:extLst>
              <a:ext uri="{FF2B5EF4-FFF2-40B4-BE49-F238E27FC236}">
                <a16:creationId xmlns:a16="http://schemas.microsoft.com/office/drawing/2014/main" id="{63A74C7F-5876-5241-8B5A-B4AA880E9640}"/>
              </a:ext>
            </a:extLst>
          </p:cNvPr>
          <p:cNvSpPr>
            <a:spLocks noGrp="1"/>
          </p:cNvSpPr>
          <p:nvPr>
            <p:ph type="sldNum" sz="quarter" idx="12"/>
          </p:nvPr>
        </p:nvSpPr>
        <p:spPr/>
        <p:txBody>
          <a:bodyPr/>
          <a:lstStyle/>
          <a:p>
            <a:fld id="{E359C7AD-A841-4A45-ACE0-73A99DC72E2E}" type="slidenum">
              <a:rPr lang="en-US" smtClean="0"/>
              <a:t>6</a:t>
            </a:fld>
            <a:endParaRPr lang="en-US"/>
          </a:p>
        </p:txBody>
      </p:sp>
    </p:spTree>
    <p:extLst>
      <p:ext uri="{BB962C8B-B14F-4D97-AF65-F5344CB8AC3E}">
        <p14:creationId xmlns:p14="http://schemas.microsoft.com/office/powerpoint/2010/main" val="369010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Screen Shot 2017-10-22 at 10.47.54 AM.png" descr="Screen Shot 2017-10-22 at 10.47.54 AM.png"/>
          <p:cNvPicPr>
            <a:picLocks noChangeAspect="1"/>
          </p:cNvPicPr>
          <p:nvPr/>
        </p:nvPicPr>
        <p:blipFill>
          <a:blip r:embed="rId2"/>
          <a:stretch>
            <a:fillRect/>
          </a:stretch>
        </p:blipFill>
        <p:spPr>
          <a:xfrm>
            <a:off x="860032" y="1615127"/>
            <a:ext cx="4847520" cy="2404736"/>
          </a:xfrm>
          <a:prstGeom prst="rect">
            <a:avLst/>
          </a:prstGeom>
          <a:ln w="12700">
            <a:miter lim="400000"/>
          </a:ln>
        </p:spPr>
      </p:pic>
      <p:pic>
        <p:nvPicPr>
          <p:cNvPr id="169" name="Screen Shot 2017-10-22 at 10.56.01 AM.png" descr="Screen Shot 2017-10-22 at 10.56.01 AM.png"/>
          <p:cNvPicPr>
            <a:picLocks noChangeAspect="1"/>
          </p:cNvPicPr>
          <p:nvPr/>
        </p:nvPicPr>
        <p:blipFill>
          <a:blip r:embed="rId3"/>
          <a:stretch>
            <a:fillRect/>
          </a:stretch>
        </p:blipFill>
        <p:spPr>
          <a:xfrm>
            <a:off x="860032" y="4266062"/>
            <a:ext cx="3479004" cy="2293784"/>
          </a:xfrm>
          <a:prstGeom prst="rect">
            <a:avLst/>
          </a:prstGeom>
          <a:ln w="12700">
            <a:miter lim="400000"/>
          </a:ln>
        </p:spPr>
      </p:pic>
      <p:sp>
        <p:nvSpPr>
          <p:cNvPr id="170" name="IL-1β, IL-6, IL-8, IL-10…"/>
          <p:cNvSpPr txBox="1"/>
          <p:nvPr/>
        </p:nvSpPr>
        <p:spPr>
          <a:xfrm>
            <a:off x="6890742" y="1877905"/>
            <a:ext cx="4441226" cy="135197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lnSpc>
                <a:spcPts val="3234"/>
              </a:lnSpc>
              <a:spcBef>
                <a:spcPts val="703"/>
              </a:spcBef>
              <a:defRPr sz="2400" b="1">
                <a:latin typeface="Times"/>
                <a:ea typeface="Times"/>
                <a:cs typeface="Times"/>
                <a:sym typeface="Times"/>
              </a:defRPr>
            </a:pPr>
            <a:r>
              <a:rPr sz="1600" dirty="0"/>
              <a:t>IL-1β, IL-6, IL-8, IL-10</a:t>
            </a:r>
          </a:p>
          <a:p>
            <a:pPr defTabSz="321457">
              <a:lnSpc>
                <a:spcPts val="3234"/>
              </a:lnSpc>
              <a:spcBef>
                <a:spcPts val="703"/>
              </a:spcBef>
              <a:defRPr sz="2400" b="1">
                <a:latin typeface="Times"/>
                <a:ea typeface="Times"/>
                <a:cs typeface="Times"/>
                <a:sym typeface="Times"/>
              </a:defRPr>
            </a:pPr>
            <a:r>
              <a:rPr sz="1600" dirty="0"/>
              <a:t>(</a:t>
            </a:r>
            <a:r>
              <a:rPr lang="es-ES" sz="1600" dirty="0" err="1"/>
              <a:t>ProCartaplex</a:t>
            </a:r>
            <a:r>
              <a:rPr lang="es-ES" sz="1600" dirty="0"/>
              <a:t>-Bender, </a:t>
            </a:r>
            <a:r>
              <a:rPr lang="es-ES" sz="1600" dirty="0" err="1"/>
              <a:t>MedSystems</a:t>
            </a:r>
            <a:r>
              <a:rPr lang="es-ES" sz="1600" dirty="0"/>
              <a:t> </a:t>
            </a:r>
            <a:r>
              <a:rPr lang="es-ES" sz="1600" dirty="0" err="1"/>
              <a:t>GmbH</a:t>
            </a:r>
            <a:r>
              <a:rPr lang="es-ES" sz="1600" dirty="0"/>
              <a:t>, </a:t>
            </a:r>
            <a:r>
              <a:rPr lang="es-ES" sz="1600" dirty="0" err="1"/>
              <a:t>Vienna</a:t>
            </a:r>
            <a:r>
              <a:rPr lang="es-ES" sz="1600" dirty="0"/>
              <a:t>, Austria</a:t>
            </a:r>
            <a:r>
              <a:rPr sz="1600" dirty="0"/>
              <a:t>)</a:t>
            </a:r>
          </a:p>
        </p:txBody>
      </p:sp>
      <p:sp>
        <p:nvSpPr>
          <p:cNvPr id="171" name="ET-1, MMP-2, MMP-9, TIMP-1; LTB4 (R&amp;D Systems)…"/>
          <p:cNvSpPr txBox="1"/>
          <p:nvPr/>
        </p:nvSpPr>
        <p:spPr>
          <a:xfrm>
            <a:off x="4925087" y="4449742"/>
            <a:ext cx="6406881" cy="185211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just" defTabSz="321457">
              <a:lnSpc>
                <a:spcPts val="3234"/>
              </a:lnSpc>
              <a:spcBef>
                <a:spcPts val="703"/>
              </a:spcBef>
              <a:defRPr sz="2400" b="1">
                <a:latin typeface="Times"/>
                <a:ea typeface="Times"/>
                <a:cs typeface="Times"/>
                <a:sym typeface="Times"/>
              </a:defRPr>
            </a:pPr>
            <a:r>
              <a:rPr lang="es-ES" sz="1600" dirty="0"/>
              <a:t>ELISA: </a:t>
            </a:r>
            <a:r>
              <a:rPr sz="1600" dirty="0"/>
              <a:t>ET-1, MMP-2, MMP-9, TIMP-1</a:t>
            </a:r>
            <a:r>
              <a:rPr lang="es-ES" sz="1600" dirty="0"/>
              <a:t>,</a:t>
            </a:r>
            <a:r>
              <a:rPr sz="1600" dirty="0"/>
              <a:t> LTB4 (R&amp;D Systems</a:t>
            </a:r>
            <a:r>
              <a:rPr lang="es-ES" sz="1600" dirty="0"/>
              <a:t> Inc. Minneapolis MN, USA</a:t>
            </a:r>
            <a:r>
              <a:rPr sz="1600" dirty="0"/>
              <a:t>)</a:t>
            </a:r>
          </a:p>
          <a:p>
            <a:pPr algn="just" defTabSz="321457">
              <a:lnSpc>
                <a:spcPts val="3234"/>
              </a:lnSpc>
              <a:spcBef>
                <a:spcPts val="703"/>
              </a:spcBef>
              <a:defRPr sz="2400" b="1">
                <a:latin typeface="Times"/>
                <a:ea typeface="Times"/>
                <a:cs typeface="Times"/>
                <a:sym typeface="Times"/>
              </a:defRPr>
            </a:pPr>
            <a:r>
              <a:rPr sz="1600" dirty="0"/>
              <a:t>LXA4 (</a:t>
            </a:r>
            <a:r>
              <a:rPr lang="es-ES" sz="1600" dirty="0"/>
              <a:t>Cloud-Clone Corp. Houston TX, USA</a:t>
            </a:r>
            <a:r>
              <a:rPr sz="1600" dirty="0"/>
              <a:t>)</a:t>
            </a:r>
          </a:p>
          <a:p>
            <a:pPr algn="just" defTabSz="321457">
              <a:lnSpc>
                <a:spcPts val="3234"/>
              </a:lnSpc>
              <a:spcBef>
                <a:spcPts val="703"/>
              </a:spcBef>
              <a:defRPr sz="2400" b="1">
                <a:latin typeface="Times"/>
                <a:ea typeface="Times"/>
                <a:cs typeface="Times"/>
                <a:sym typeface="Times"/>
              </a:defRPr>
            </a:pPr>
            <a:r>
              <a:rPr sz="1600" dirty="0"/>
              <a:t>RvD1 (</a:t>
            </a:r>
            <a:r>
              <a:rPr lang="es-ES" sz="1600" dirty="0" err="1"/>
              <a:t>Cayman</a:t>
            </a:r>
            <a:r>
              <a:rPr lang="es-ES" sz="1600" dirty="0"/>
              <a:t> </a:t>
            </a:r>
            <a:r>
              <a:rPr lang="es-ES" sz="1600" dirty="0" err="1"/>
              <a:t>Chemical</a:t>
            </a:r>
            <a:r>
              <a:rPr lang="es-ES" sz="1600" dirty="0"/>
              <a:t> Company, Ann Arbor MI, USA</a:t>
            </a:r>
            <a:r>
              <a:rPr sz="1600" dirty="0"/>
              <a:t>)</a:t>
            </a:r>
            <a:endParaRPr lang="es-ES" sz="1600" dirty="0"/>
          </a:p>
        </p:txBody>
      </p:sp>
      <p:sp>
        <p:nvSpPr>
          <p:cNvPr id="172" name="Multiplex"/>
          <p:cNvSpPr txBox="1"/>
          <p:nvPr/>
        </p:nvSpPr>
        <p:spPr>
          <a:xfrm>
            <a:off x="860032" y="1129669"/>
            <a:ext cx="11125674" cy="31835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latin typeface="Times"/>
                <a:ea typeface="Times"/>
                <a:cs typeface="Times"/>
                <a:sym typeface="Times"/>
              </a:defRPr>
            </a:lvl1pPr>
          </a:lstStyle>
          <a:p>
            <a:r>
              <a:rPr lang="es-ES" sz="1600" b="1" dirty="0"/>
              <a:t>Multiplex: </a:t>
            </a:r>
            <a:r>
              <a:rPr lang="es-ES" sz="1600" b="1" dirty="0" err="1"/>
              <a:t>Luminex</a:t>
            </a:r>
            <a:r>
              <a:rPr lang="es-ES" sz="1600" b="1" baseline="30000" dirty="0"/>
              <a:t>®</a:t>
            </a:r>
            <a:r>
              <a:rPr lang="es-ES" sz="1600" b="1" dirty="0"/>
              <a:t> MAGPIX (</a:t>
            </a:r>
            <a:r>
              <a:rPr lang="es-ES" sz="1600" b="1" dirty="0" err="1"/>
              <a:t>Luminex</a:t>
            </a:r>
            <a:r>
              <a:rPr lang="es-ES" sz="1600" b="1" dirty="0"/>
              <a:t> </a:t>
            </a:r>
            <a:r>
              <a:rPr lang="es-ES" sz="1600" b="1" dirty="0" err="1"/>
              <a:t>Corporation</a:t>
            </a:r>
            <a:r>
              <a:rPr lang="es-ES" sz="1600" b="1" dirty="0"/>
              <a:t>, Austin, Texas) con software v4.2 (</a:t>
            </a:r>
            <a:r>
              <a:rPr lang="es-ES" sz="1600" b="1" dirty="0" err="1"/>
              <a:t>Luminex</a:t>
            </a:r>
            <a:r>
              <a:rPr lang="es-ES" sz="1600" b="1" baseline="30000" dirty="0"/>
              <a:t>®</a:t>
            </a:r>
            <a:r>
              <a:rPr lang="es-ES" sz="1600" b="1" dirty="0"/>
              <a:t> </a:t>
            </a:r>
            <a:r>
              <a:rPr lang="es-ES" sz="1600" b="1" dirty="0" err="1"/>
              <a:t>xPonent</a:t>
            </a:r>
            <a:r>
              <a:rPr lang="es-ES" sz="1600" b="1" baseline="30000" dirty="0"/>
              <a:t>®</a:t>
            </a:r>
            <a:r>
              <a:rPr lang="es-ES" sz="1600" b="1" dirty="0"/>
              <a:t> </a:t>
            </a:r>
            <a:r>
              <a:rPr lang="es-ES" sz="1600" b="1" dirty="0" err="1"/>
              <a:t>for</a:t>
            </a:r>
            <a:r>
              <a:rPr lang="es-ES" sz="1600" b="1" dirty="0"/>
              <a:t> MAGPIX</a:t>
            </a:r>
            <a:r>
              <a:rPr lang="es-ES" sz="1600" b="1" baseline="30000" dirty="0"/>
              <a:t>®</a:t>
            </a:r>
            <a:r>
              <a:rPr lang="es-ES" sz="1600" b="1" dirty="0"/>
              <a:t>).</a:t>
            </a:r>
            <a:endParaRPr sz="1600" b="1" dirty="0"/>
          </a:p>
        </p:txBody>
      </p:sp>
      <p:sp>
        <p:nvSpPr>
          <p:cNvPr id="173" name="Methods"/>
          <p:cNvSpPr txBox="1"/>
          <p:nvPr/>
        </p:nvSpPr>
        <p:spPr>
          <a:xfrm>
            <a:off x="470768" y="215237"/>
            <a:ext cx="11338940" cy="62613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500">
                <a:latin typeface="Gill Sans"/>
                <a:ea typeface="Gill Sans"/>
                <a:cs typeface="Gill Sans"/>
                <a:sym typeface="Gill Sans"/>
              </a:defRPr>
            </a:lvl1pPr>
          </a:lstStyle>
          <a:p>
            <a:r>
              <a:rPr lang="es-ES" sz="3600" dirty="0">
                <a:latin typeface="+mj-lt"/>
              </a:rPr>
              <a:t>Los mediadores se detectaron en suero por Multiplex o ELISA</a:t>
            </a:r>
            <a:endParaRPr sz="3600" dirty="0">
              <a:latin typeface="+mj-lt"/>
            </a:endParaRPr>
          </a:p>
        </p:txBody>
      </p:sp>
      <p:sp>
        <p:nvSpPr>
          <p:cNvPr id="175" name="Slide Number"/>
          <p:cNvSpPr txBox="1">
            <a:spLocks noGrp="1"/>
          </p:cNvSpPr>
          <p:nvPr>
            <p:ph type="sldNum" sz="quarter" idx="2"/>
          </p:nvPr>
        </p:nvSpPr>
        <p:spPr>
          <a:xfrm>
            <a:off x="6006667" y="6505277"/>
            <a:ext cx="169736" cy="26789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extLst>
      <p:ext uri="{BB962C8B-B14F-4D97-AF65-F5344CB8AC3E}">
        <p14:creationId xmlns:p14="http://schemas.microsoft.com/office/powerpoint/2010/main" val="7429101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110F-4390-5245-ADDA-8F3A02926181}"/>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3D499E45-ADBC-0C49-BA89-AF87DE14CDB7}"/>
              </a:ext>
            </a:extLst>
          </p:cNvPr>
          <p:cNvPicPr>
            <a:picLocks noGrp="1" noChangeAspect="1"/>
          </p:cNvPicPr>
          <p:nvPr>
            <p:ph idx="1"/>
          </p:nvPr>
        </p:nvPicPr>
        <p:blipFill>
          <a:blip r:embed="rId2"/>
          <a:stretch>
            <a:fillRect/>
          </a:stretch>
        </p:blipFill>
        <p:spPr>
          <a:xfrm>
            <a:off x="838199" y="737502"/>
            <a:ext cx="10515599" cy="5625437"/>
          </a:xfrm>
        </p:spPr>
      </p:pic>
      <p:sp>
        <p:nvSpPr>
          <p:cNvPr id="8" name="Date Placeholder 7">
            <a:extLst>
              <a:ext uri="{FF2B5EF4-FFF2-40B4-BE49-F238E27FC236}">
                <a16:creationId xmlns:a16="http://schemas.microsoft.com/office/drawing/2014/main" id="{4C3A09F4-6BAD-704A-B148-7D29C6C2A13D}"/>
              </a:ext>
            </a:extLst>
          </p:cNvPr>
          <p:cNvSpPr>
            <a:spLocks noGrp="1"/>
          </p:cNvSpPr>
          <p:nvPr>
            <p:ph type="dt" sz="half" idx="10"/>
          </p:nvPr>
        </p:nvSpPr>
        <p:spPr/>
        <p:txBody>
          <a:bodyPr/>
          <a:lstStyle/>
          <a:p>
            <a:r>
              <a:rPr lang="en-US"/>
              <a:t>30/10/19 RBP</a:t>
            </a:r>
          </a:p>
        </p:txBody>
      </p:sp>
      <p:sp>
        <p:nvSpPr>
          <p:cNvPr id="9" name="Slide Number Placeholder 8">
            <a:extLst>
              <a:ext uri="{FF2B5EF4-FFF2-40B4-BE49-F238E27FC236}">
                <a16:creationId xmlns:a16="http://schemas.microsoft.com/office/drawing/2014/main" id="{E80F16DE-F9B6-3244-AE1C-B469FFF9B27E}"/>
              </a:ext>
            </a:extLst>
          </p:cNvPr>
          <p:cNvSpPr>
            <a:spLocks noGrp="1"/>
          </p:cNvSpPr>
          <p:nvPr>
            <p:ph type="sldNum" sz="quarter" idx="12"/>
          </p:nvPr>
        </p:nvSpPr>
        <p:spPr/>
        <p:txBody>
          <a:bodyPr/>
          <a:lstStyle/>
          <a:p>
            <a:fld id="{E359C7AD-A841-4A45-ACE0-73A99DC72E2E}" type="slidenum">
              <a:rPr lang="en-US" smtClean="0"/>
              <a:t>8</a:t>
            </a:fld>
            <a:endParaRPr lang="en-US"/>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0A6C1B54-8BFB-9F4C-A738-EF5875A464B1}"/>
                  </a:ext>
                </a:extLst>
              </p14:cNvPr>
              <p14:cNvContentPartPr/>
              <p14:nvPr/>
            </p14:nvContentPartPr>
            <p14:xfrm>
              <a:off x="10515771" y="2344152"/>
              <a:ext cx="552960" cy="8280"/>
            </p14:xfrm>
          </p:contentPart>
        </mc:Choice>
        <mc:Fallback xmlns="">
          <p:pic>
            <p:nvPicPr>
              <p:cNvPr id="10" name="Ink 9">
                <a:extLst>
                  <a:ext uri="{FF2B5EF4-FFF2-40B4-BE49-F238E27FC236}">
                    <a16:creationId xmlns:a16="http://schemas.microsoft.com/office/drawing/2014/main" id="{0A6C1B54-8BFB-9F4C-A738-EF5875A464B1}"/>
                  </a:ext>
                </a:extLst>
              </p:cNvPr>
              <p:cNvPicPr/>
              <p:nvPr/>
            </p:nvPicPr>
            <p:blipFill>
              <a:blip r:embed="rId4"/>
              <a:stretch>
                <a:fillRect/>
              </a:stretch>
            </p:blipFill>
            <p:spPr>
              <a:xfrm>
                <a:off x="10462131" y="2236152"/>
                <a:ext cx="660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C5DC77F5-75FA-0242-8641-AACD029785E1}"/>
                  </a:ext>
                </a:extLst>
              </p14:cNvPr>
              <p14:cNvContentPartPr/>
              <p14:nvPr/>
            </p14:nvContentPartPr>
            <p14:xfrm>
              <a:off x="10542051" y="3763920"/>
              <a:ext cx="511560" cy="12960"/>
            </p14:xfrm>
          </p:contentPart>
        </mc:Choice>
        <mc:Fallback xmlns="">
          <p:pic>
            <p:nvPicPr>
              <p:cNvPr id="11" name="Ink 10">
                <a:extLst>
                  <a:ext uri="{FF2B5EF4-FFF2-40B4-BE49-F238E27FC236}">
                    <a16:creationId xmlns:a16="http://schemas.microsoft.com/office/drawing/2014/main" id="{C5DC77F5-75FA-0242-8641-AACD029785E1}"/>
                  </a:ext>
                </a:extLst>
              </p:cNvPr>
              <p:cNvPicPr/>
              <p:nvPr/>
            </p:nvPicPr>
            <p:blipFill>
              <a:blip r:embed="rId6"/>
              <a:stretch>
                <a:fillRect/>
              </a:stretch>
            </p:blipFill>
            <p:spPr>
              <a:xfrm>
                <a:off x="10488051" y="3655920"/>
                <a:ext cx="619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4F372BD-8C55-8643-A5AB-D8A07235C455}"/>
                  </a:ext>
                </a:extLst>
              </p14:cNvPr>
              <p14:cNvContentPartPr/>
              <p14:nvPr/>
            </p14:nvContentPartPr>
            <p14:xfrm>
              <a:off x="10526931" y="5257992"/>
              <a:ext cx="452520" cy="360"/>
            </p14:xfrm>
          </p:contentPart>
        </mc:Choice>
        <mc:Fallback xmlns="">
          <p:pic>
            <p:nvPicPr>
              <p:cNvPr id="12" name="Ink 11">
                <a:extLst>
                  <a:ext uri="{FF2B5EF4-FFF2-40B4-BE49-F238E27FC236}">
                    <a16:creationId xmlns:a16="http://schemas.microsoft.com/office/drawing/2014/main" id="{54F372BD-8C55-8643-A5AB-D8A07235C455}"/>
                  </a:ext>
                </a:extLst>
              </p:cNvPr>
              <p:cNvPicPr/>
              <p:nvPr/>
            </p:nvPicPr>
            <p:blipFill>
              <a:blip r:embed="rId8"/>
              <a:stretch>
                <a:fillRect/>
              </a:stretch>
            </p:blipFill>
            <p:spPr>
              <a:xfrm>
                <a:off x="10472931" y="5149992"/>
                <a:ext cx="560160" cy="216000"/>
              </a:xfrm>
              <a:prstGeom prst="rect">
                <a:avLst/>
              </a:prstGeom>
            </p:spPr>
          </p:pic>
        </mc:Fallback>
      </mc:AlternateContent>
      <p:sp>
        <p:nvSpPr>
          <p:cNvPr id="13" name="TextBox 12">
            <a:extLst>
              <a:ext uri="{FF2B5EF4-FFF2-40B4-BE49-F238E27FC236}">
                <a16:creationId xmlns:a16="http://schemas.microsoft.com/office/drawing/2014/main" id="{5E5778ED-09A7-5840-BBA9-EC4F629FAF72}"/>
              </a:ext>
            </a:extLst>
          </p:cNvPr>
          <p:cNvSpPr txBox="1"/>
          <p:nvPr/>
        </p:nvSpPr>
        <p:spPr>
          <a:xfrm>
            <a:off x="418453" y="90843"/>
            <a:ext cx="11291806" cy="584775"/>
          </a:xfrm>
          <a:prstGeom prst="rect">
            <a:avLst/>
          </a:prstGeom>
          <a:noFill/>
        </p:spPr>
        <p:txBody>
          <a:bodyPr wrap="square" rtlCol="0">
            <a:spAutoFit/>
          </a:bodyPr>
          <a:lstStyle/>
          <a:p>
            <a:pPr algn="ctr"/>
            <a:r>
              <a:rPr lang="en-US" sz="3200" dirty="0">
                <a:latin typeface="+mj-lt"/>
              </a:rPr>
              <a:t>Se </a:t>
            </a:r>
            <a:r>
              <a:rPr lang="en-US" sz="3200" dirty="0" err="1">
                <a:latin typeface="+mj-lt"/>
              </a:rPr>
              <a:t>encontraron</a:t>
            </a:r>
            <a:r>
              <a:rPr lang="en-US" sz="3200" dirty="0">
                <a:latin typeface="+mj-lt"/>
              </a:rPr>
              <a:t> </a:t>
            </a:r>
            <a:r>
              <a:rPr lang="en-US" sz="3200" dirty="0" err="1">
                <a:latin typeface="+mj-lt"/>
              </a:rPr>
              <a:t>diferencias</a:t>
            </a:r>
            <a:r>
              <a:rPr lang="en-US" sz="3200" dirty="0">
                <a:latin typeface="+mj-lt"/>
              </a:rPr>
              <a:t> </a:t>
            </a:r>
            <a:r>
              <a:rPr lang="en-US" sz="3200" dirty="0" err="1">
                <a:latin typeface="+mj-lt"/>
              </a:rPr>
              <a:t>significativas</a:t>
            </a:r>
            <a:r>
              <a:rPr lang="en-US" sz="3200" dirty="0">
                <a:latin typeface="+mj-lt"/>
              </a:rPr>
              <a:t> </a:t>
            </a:r>
            <a:r>
              <a:rPr lang="en-US" sz="3200" dirty="0" err="1">
                <a:latin typeface="+mj-lt"/>
              </a:rPr>
              <a:t>en</a:t>
            </a:r>
            <a:r>
              <a:rPr lang="en-US" sz="3200" dirty="0">
                <a:latin typeface="+mj-lt"/>
              </a:rPr>
              <a:t> </a:t>
            </a:r>
            <a:r>
              <a:rPr lang="en-US" sz="3200" dirty="0" err="1">
                <a:latin typeface="+mj-lt"/>
              </a:rPr>
              <a:t>sexo</a:t>
            </a:r>
            <a:r>
              <a:rPr lang="en-US" sz="3200" dirty="0">
                <a:latin typeface="+mj-lt"/>
              </a:rPr>
              <a:t>, </a:t>
            </a:r>
            <a:r>
              <a:rPr lang="en-US" sz="3200" dirty="0" err="1">
                <a:latin typeface="+mj-lt"/>
              </a:rPr>
              <a:t>tabaquismo</a:t>
            </a:r>
            <a:r>
              <a:rPr lang="en-US" sz="3200" dirty="0">
                <a:latin typeface="+mj-lt"/>
              </a:rPr>
              <a:t> y PCR</a:t>
            </a:r>
          </a:p>
        </p:txBody>
      </p:sp>
    </p:spTree>
    <p:extLst>
      <p:ext uri="{BB962C8B-B14F-4D97-AF65-F5344CB8AC3E}">
        <p14:creationId xmlns:p14="http://schemas.microsoft.com/office/powerpoint/2010/main" val="133935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CC1A-57FB-2145-998A-97E6CF488FB1}"/>
              </a:ext>
            </a:extLst>
          </p:cNvPr>
          <p:cNvSpPr>
            <a:spLocks noGrp="1"/>
          </p:cNvSpPr>
          <p:nvPr>
            <p:ph type="title"/>
          </p:nvPr>
        </p:nvSpPr>
        <p:spPr/>
        <p:txBody>
          <a:bodyPr/>
          <a:lstStyle/>
          <a:p>
            <a:endParaRPr lang="en-US"/>
          </a:p>
        </p:txBody>
      </p:sp>
      <p:sp>
        <p:nvSpPr>
          <p:cNvPr id="32" name="Rectangle 31">
            <a:extLst>
              <a:ext uri="{FF2B5EF4-FFF2-40B4-BE49-F238E27FC236}">
                <a16:creationId xmlns:a16="http://schemas.microsoft.com/office/drawing/2014/main" id="{E23DDC27-CC25-2145-B1A7-D855F41F35A4}"/>
              </a:ext>
            </a:extLst>
          </p:cNvPr>
          <p:cNvSpPr/>
          <p:nvPr/>
        </p:nvSpPr>
        <p:spPr>
          <a:xfrm>
            <a:off x="6230319" y="3995976"/>
            <a:ext cx="4065132" cy="1589760"/>
          </a:xfrm>
          <a:custGeom>
            <a:avLst/>
            <a:gdLst>
              <a:gd name="connsiteX0" fmla="*/ 0 w 4065132"/>
              <a:gd name="connsiteY0" fmla="*/ 0 h 1589760"/>
              <a:gd name="connsiteX1" fmla="*/ 596219 w 4065132"/>
              <a:gd name="connsiteY1" fmla="*/ 0 h 1589760"/>
              <a:gd name="connsiteX2" fmla="*/ 1314393 w 4065132"/>
              <a:gd name="connsiteY2" fmla="*/ 0 h 1589760"/>
              <a:gd name="connsiteX3" fmla="*/ 1951263 w 4065132"/>
              <a:gd name="connsiteY3" fmla="*/ 0 h 1589760"/>
              <a:gd name="connsiteX4" fmla="*/ 2547483 w 4065132"/>
              <a:gd name="connsiteY4" fmla="*/ 0 h 1589760"/>
              <a:gd name="connsiteX5" fmla="*/ 3265656 w 4065132"/>
              <a:gd name="connsiteY5" fmla="*/ 0 h 1589760"/>
              <a:gd name="connsiteX6" fmla="*/ 4065132 w 4065132"/>
              <a:gd name="connsiteY6" fmla="*/ 0 h 1589760"/>
              <a:gd name="connsiteX7" fmla="*/ 4065132 w 4065132"/>
              <a:gd name="connsiteY7" fmla="*/ 529920 h 1589760"/>
              <a:gd name="connsiteX8" fmla="*/ 4065132 w 4065132"/>
              <a:gd name="connsiteY8" fmla="*/ 1028045 h 1589760"/>
              <a:gd name="connsiteX9" fmla="*/ 4065132 w 4065132"/>
              <a:gd name="connsiteY9" fmla="*/ 1589760 h 1589760"/>
              <a:gd name="connsiteX10" fmla="*/ 3468913 w 4065132"/>
              <a:gd name="connsiteY10" fmla="*/ 1589760 h 1589760"/>
              <a:gd name="connsiteX11" fmla="*/ 2913345 w 4065132"/>
              <a:gd name="connsiteY11" fmla="*/ 1589760 h 1589760"/>
              <a:gd name="connsiteX12" fmla="*/ 2195171 w 4065132"/>
              <a:gd name="connsiteY12" fmla="*/ 1589760 h 1589760"/>
              <a:gd name="connsiteX13" fmla="*/ 1598952 w 4065132"/>
              <a:gd name="connsiteY13" fmla="*/ 1589760 h 1589760"/>
              <a:gd name="connsiteX14" fmla="*/ 880779 w 4065132"/>
              <a:gd name="connsiteY14" fmla="*/ 1589760 h 1589760"/>
              <a:gd name="connsiteX15" fmla="*/ 0 w 4065132"/>
              <a:gd name="connsiteY15" fmla="*/ 1589760 h 1589760"/>
              <a:gd name="connsiteX16" fmla="*/ 0 w 4065132"/>
              <a:gd name="connsiteY16" fmla="*/ 1075738 h 1589760"/>
              <a:gd name="connsiteX17" fmla="*/ 0 w 4065132"/>
              <a:gd name="connsiteY17" fmla="*/ 529920 h 1589760"/>
              <a:gd name="connsiteX18" fmla="*/ 0 w 4065132"/>
              <a:gd name="connsiteY18" fmla="*/ 0 h 15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65132" h="1589760" fill="none" extrusionOk="0">
                <a:moveTo>
                  <a:pt x="0" y="0"/>
                </a:moveTo>
                <a:cubicBezTo>
                  <a:pt x="257657" y="-6780"/>
                  <a:pt x="330642" y="5574"/>
                  <a:pt x="596219" y="0"/>
                </a:cubicBezTo>
                <a:cubicBezTo>
                  <a:pt x="861796" y="-5574"/>
                  <a:pt x="1046912" y="-4759"/>
                  <a:pt x="1314393" y="0"/>
                </a:cubicBezTo>
                <a:cubicBezTo>
                  <a:pt x="1581874" y="4759"/>
                  <a:pt x="1797617" y="14025"/>
                  <a:pt x="1951263" y="0"/>
                </a:cubicBezTo>
                <a:cubicBezTo>
                  <a:pt x="2104909" y="-14025"/>
                  <a:pt x="2397701" y="7362"/>
                  <a:pt x="2547483" y="0"/>
                </a:cubicBezTo>
                <a:cubicBezTo>
                  <a:pt x="2697265" y="-7362"/>
                  <a:pt x="3005134" y="-15127"/>
                  <a:pt x="3265656" y="0"/>
                </a:cubicBezTo>
                <a:cubicBezTo>
                  <a:pt x="3526178" y="15127"/>
                  <a:pt x="3813134" y="-8053"/>
                  <a:pt x="4065132" y="0"/>
                </a:cubicBezTo>
                <a:cubicBezTo>
                  <a:pt x="4044981" y="167536"/>
                  <a:pt x="4089164" y="273509"/>
                  <a:pt x="4065132" y="529920"/>
                </a:cubicBezTo>
                <a:cubicBezTo>
                  <a:pt x="4041100" y="786331"/>
                  <a:pt x="4053269" y="895247"/>
                  <a:pt x="4065132" y="1028045"/>
                </a:cubicBezTo>
                <a:cubicBezTo>
                  <a:pt x="4076995" y="1160844"/>
                  <a:pt x="4071970" y="1344096"/>
                  <a:pt x="4065132" y="1589760"/>
                </a:cubicBezTo>
                <a:cubicBezTo>
                  <a:pt x="3938687" y="1601034"/>
                  <a:pt x="3686981" y="1571606"/>
                  <a:pt x="3468913" y="1589760"/>
                </a:cubicBezTo>
                <a:cubicBezTo>
                  <a:pt x="3250845" y="1607914"/>
                  <a:pt x="3163525" y="1598266"/>
                  <a:pt x="2913345" y="1589760"/>
                </a:cubicBezTo>
                <a:cubicBezTo>
                  <a:pt x="2663165" y="1581254"/>
                  <a:pt x="2362495" y="1607929"/>
                  <a:pt x="2195171" y="1589760"/>
                </a:cubicBezTo>
                <a:cubicBezTo>
                  <a:pt x="2027847" y="1571591"/>
                  <a:pt x="1802887" y="1584494"/>
                  <a:pt x="1598952" y="1589760"/>
                </a:cubicBezTo>
                <a:cubicBezTo>
                  <a:pt x="1395017" y="1595026"/>
                  <a:pt x="1050293" y="1609750"/>
                  <a:pt x="880779" y="1589760"/>
                </a:cubicBezTo>
                <a:cubicBezTo>
                  <a:pt x="711265" y="1569770"/>
                  <a:pt x="319954" y="1547350"/>
                  <a:pt x="0" y="1589760"/>
                </a:cubicBezTo>
                <a:cubicBezTo>
                  <a:pt x="-18473" y="1474516"/>
                  <a:pt x="-23582" y="1277740"/>
                  <a:pt x="0" y="1075738"/>
                </a:cubicBezTo>
                <a:cubicBezTo>
                  <a:pt x="23582" y="873736"/>
                  <a:pt x="-10918" y="799759"/>
                  <a:pt x="0" y="529920"/>
                </a:cubicBezTo>
                <a:cubicBezTo>
                  <a:pt x="10918" y="260081"/>
                  <a:pt x="-4613" y="110952"/>
                  <a:pt x="0" y="0"/>
                </a:cubicBezTo>
                <a:close/>
              </a:path>
              <a:path w="4065132" h="1589760" stroke="0" extrusionOk="0">
                <a:moveTo>
                  <a:pt x="0" y="0"/>
                </a:moveTo>
                <a:cubicBezTo>
                  <a:pt x="239200" y="22881"/>
                  <a:pt x="366767" y="8038"/>
                  <a:pt x="636871" y="0"/>
                </a:cubicBezTo>
                <a:cubicBezTo>
                  <a:pt x="906975" y="-8038"/>
                  <a:pt x="1020632" y="27733"/>
                  <a:pt x="1192439" y="0"/>
                </a:cubicBezTo>
                <a:cubicBezTo>
                  <a:pt x="1364246" y="-27733"/>
                  <a:pt x="1580754" y="19786"/>
                  <a:pt x="1951263" y="0"/>
                </a:cubicBezTo>
                <a:cubicBezTo>
                  <a:pt x="2321772" y="-19786"/>
                  <a:pt x="2310577" y="22224"/>
                  <a:pt x="2588134" y="0"/>
                </a:cubicBezTo>
                <a:cubicBezTo>
                  <a:pt x="2865691" y="-22224"/>
                  <a:pt x="3056096" y="-26143"/>
                  <a:pt x="3225005" y="0"/>
                </a:cubicBezTo>
                <a:cubicBezTo>
                  <a:pt x="3393914" y="26143"/>
                  <a:pt x="3699539" y="6640"/>
                  <a:pt x="4065132" y="0"/>
                </a:cubicBezTo>
                <a:cubicBezTo>
                  <a:pt x="4089711" y="212977"/>
                  <a:pt x="4045719" y="270351"/>
                  <a:pt x="4065132" y="498125"/>
                </a:cubicBezTo>
                <a:cubicBezTo>
                  <a:pt x="4084545" y="725900"/>
                  <a:pt x="4072483" y="782906"/>
                  <a:pt x="4065132" y="1028045"/>
                </a:cubicBezTo>
                <a:cubicBezTo>
                  <a:pt x="4057781" y="1273184"/>
                  <a:pt x="4078105" y="1426243"/>
                  <a:pt x="4065132" y="1589760"/>
                </a:cubicBezTo>
                <a:cubicBezTo>
                  <a:pt x="3800631" y="1584354"/>
                  <a:pt x="3631437" y="1596252"/>
                  <a:pt x="3468913" y="1589760"/>
                </a:cubicBezTo>
                <a:cubicBezTo>
                  <a:pt x="3306389" y="1583268"/>
                  <a:pt x="3082523" y="1572273"/>
                  <a:pt x="2791391" y="1589760"/>
                </a:cubicBezTo>
                <a:cubicBezTo>
                  <a:pt x="2500259" y="1607247"/>
                  <a:pt x="2337044" y="1601582"/>
                  <a:pt x="2154520" y="1589760"/>
                </a:cubicBezTo>
                <a:cubicBezTo>
                  <a:pt x="1971996" y="1577938"/>
                  <a:pt x="1566171" y="1625240"/>
                  <a:pt x="1395695" y="1589760"/>
                </a:cubicBezTo>
                <a:cubicBezTo>
                  <a:pt x="1225220" y="1554280"/>
                  <a:pt x="990412" y="1585116"/>
                  <a:pt x="636871" y="1589760"/>
                </a:cubicBezTo>
                <a:cubicBezTo>
                  <a:pt x="283330" y="1594404"/>
                  <a:pt x="228428" y="1561959"/>
                  <a:pt x="0" y="1589760"/>
                </a:cubicBezTo>
                <a:cubicBezTo>
                  <a:pt x="10323" y="1442601"/>
                  <a:pt x="-6716" y="1265002"/>
                  <a:pt x="0" y="1059840"/>
                </a:cubicBezTo>
                <a:cubicBezTo>
                  <a:pt x="6716" y="854678"/>
                  <a:pt x="-11142" y="770038"/>
                  <a:pt x="0" y="545818"/>
                </a:cubicBezTo>
                <a:cubicBezTo>
                  <a:pt x="11142" y="321598"/>
                  <a:pt x="4473" y="217896"/>
                  <a:pt x="0" y="0"/>
                </a:cubicBezTo>
                <a:close/>
              </a:path>
            </a:pathLst>
          </a:custGeom>
          <a:solidFill>
            <a:srgbClr val="FF0000">
              <a:alpha val="61000"/>
            </a:srgbClr>
          </a:solidFill>
          <a:ln w="25400">
            <a:solidFill>
              <a:srgbClr val="FF0000">
                <a:alpha val="49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6C66761-B763-DB4C-BB1C-5DB5FD3096BB}"/>
              </a:ext>
            </a:extLst>
          </p:cNvPr>
          <p:cNvPicPr>
            <a:picLocks noGrp="1" noChangeAspect="1"/>
          </p:cNvPicPr>
          <p:nvPr>
            <p:ph idx="1"/>
          </p:nvPr>
        </p:nvPicPr>
        <p:blipFill>
          <a:blip r:embed="rId2"/>
          <a:stretch>
            <a:fillRect/>
          </a:stretch>
        </p:blipFill>
        <p:spPr>
          <a:xfrm>
            <a:off x="838200" y="605823"/>
            <a:ext cx="10515600" cy="5819112"/>
          </a:xfrm>
        </p:spPr>
      </p:pic>
      <p:sp>
        <p:nvSpPr>
          <p:cNvPr id="23" name="Date Placeholder 22">
            <a:extLst>
              <a:ext uri="{FF2B5EF4-FFF2-40B4-BE49-F238E27FC236}">
                <a16:creationId xmlns:a16="http://schemas.microsoft.com/office/drawing/2014/main" id="{537009F5-BAE1-CE48-A502-0A675C566463}"/>
              </a:ext>
            </a:extLst>
          </p:cNvPr>
          <p:cNvSpPr>
            <a:spLocks noGrp="1"/>
          </p:cNvSpPr>
          <p:nvPr>
            <p:ph type="dt" sz="half" idx="10"/>
          </p:nvPr>
        </p:nvSpPr>
        <p:spPr/>
        <p:txBody>
          <a:bodyPr/>
          <a:lstStyle/>
          <a:p>
            <a:r>
              <a:rPr lang="en-US"/>
              <a:t>30/10/19 RBP</a:t>
            </a:r>
          </a:p>
        </p:txBody>
      </p:sp>
      <p:sp>
        <p:nvSpPr>
          <p:cNvPr id="24" name="Slide Number Placeholder 23">
            <a:extLst>
              <a:ext uri="{FF2B5EF4-FFF2-40B4-BE49-F238E27FC236}">
                <a16:creationId xmlns:a16="http://schemas.microsoft.com/office/drawing/2014/main" id="{4D22F0D1-48CD-744C-A91B-E53B01358B91}"/>
              </a:ext>
            </a:extLst>
          </p:cNvPr>
          <p:cNvSpPr>
            <a:spLocks noGrp="1"/>
          </p:cNvSpPr>
          <p:nvPr>
            <p:ph type="sldNum" sz="quarter" idx="12"/>
          </p:nvPr>
        </p:nvSpPr>
        <p:spPr/>
        <p:txBody>
          <a:bodyPr/>
          <a:lstStyle/>
          <a:p>
            <a:fld id="{E359C7AD-A841-4A45-ACE0-73A99DC72E2E}" type="slidenum">
              <a:rPr lang="en-US" smtClean="0"/>
              <a:t>9</a:t>
            </a:fld>
            <a:endParaRPr lang="en-US"/>
          </a:p>
        </p:txBody>
      </p:sp>
      <p:sp>
        <p:nvSpPr>
          <p:cNvPr id="33" name="Rectangle 32">
            <a:extLst>
              <a:ext uri="{FF2B5EF4-FFF2-40B4-BE49-F238E27FC236}">
                <a16:creationId xmlns:a16="http://schemas.microsoft.com/office/drawing/2014/main" id="{F89E5BAC-74A2-5A4E-8682-E23B12F0F025}"/>
              </a:ext>
            </a:extLst>
          </p:cNvPr>
          <p:cNvSpPr/>
          <p:nvPr/>
        </p:nvSpPr>
        <p:spPr>
          <a:xfrm>
            <a:off x="6276813" y="4181952"/>
            <a:ext cx="3952067" cy="1589760"/>
          </a:xfrm>
          <a:prstGeom prst="rect">
            <a:avLst/>
          </a:prstGeom>
          <a:noFill/>
          <a:ln w="38100" cmpd="dbl">
            <a:solidFill>
              <a:srgbClr val="C00000"/>
            </a:solidFill>
            <a:extLst>
              <a:ext uri="{C807C97D-BFC1-408E-A445-0C87EB9F89A2}">
                <ask:lineSketchStyleProps xmlns:ask="http://schemas.microsoft.com/office/drawing/2018/sketchyshapes" sd="1219033472">
                  <a:custGeom>
                    <a:avLst/>
                    <a:gdLst>
                      <a:gd name="connsiteX0" fmla="*/ 0 w 3952067"/>
                      <a:gd name="connsiteY0" fmla="*/ 0 h 1589760"/>
                      <a:gd name="connsiteX1" fmla="*/ 525060 w 3952067"/>
                      <a:gd name="connsiteY1" fmla="*/ 0 h 1589760"/>
                      <a:gd name="connsiteX2" fmla="*/ 971079 w 3952067"/>
                      <a:gd name="connsiteY2" fmla="*/ 0 h 1589760"/>
                      <a:gd name="connsiteX3" fmla="*/ 1614702 w 3952067"/>
                      <a:gd name="connsiteY3" fmla="*/ 0 h 1589760"/>
                      <a:gd name="connsiteX4" fmla="*/ 2139762 w 3952067"/>
                      <a:gd name="connsiteY4" fmla="*/ 0 h 1589760"/>
                      <a:gd name="connsiteX5" fmla="*/ 2664822 w 3952067"/>
                      <a:gd name="connsiteY5" fmla="*/ 0 h 1589760"/>
                      <a:gd name="connsiteX6" fmla="*/ 3308445 w 3952067"/>
                      <a:gd name="connsiteY6" fmla="*/ 0 h 1589760"/>
                      <a:gd name="connsiteX7" fmla="*/ 3952067 w 3952067"/>
                      <a:gd name="connsiteY7" fmla="*/ 0 h 1589760"/>
                      <a:gd name="connsiteX8" fmla="*/ 3952067 w 3952067"/>
                      <a:gd name="connsiteY8" fmla="*/ 561715 h 1589760"/>
                      <a:gd name="connsiteX9" fmla="*/ 3952067 w 3952067"/>
                      <a:gd name="connsiteY9" fmla="*/ 1059840 h 1589760"/>
                      <a:gd name="connsiteX10" fmla="*/ 3952067 w 3952067"/>
                      <a:gd name="connsiteY10" fmla="*/ 1589760 h 1589760"/>
                      <a:gd name="connsiteX11" fmla="*/ 3387486 w 3952067"/>
                      <a:gd name="connsiteY11" fmla="*/ 1589760 h 1589760"/>
                      <a:gd name="connsiteX12" fmla="*/ 2862426 w 3952067"/>
                      <a:gd name="connsiteY12" fmla="*/ 1589760 h 1589760"/>
                      <a:gd name="connsiteX13" fmla="*/ 2218803 w 3952067"/>
                      <a:gd name="connsiteY13" fmla="*/ 1589760 h 1589760"/>
                      <a:gd name="connsiteX14" fmla="*/ 1575181 w 3952067"/>
                      <a:gd name="connsiteY14" fmla="*/ 1589760 h 1589760"/>
                      <a:gd name="connsiteX15" fmla="*/ 1089641 w 3952067"/>
                      <a:gd name="connsiteY15" fmla="*/ 1589760 h 1589760"/>
                      <a:gd name="connsiteX16" fmla="*/ 525060 w 3952067"/>
                      <a:gd name="connsiteY16" fmla="*/ 1589760 h 1589760"/>
                      <a:gd name="connsiteX17" fmla="*/ 0 w 3952067"/>
                      <a:gd name="connsiteY17" fmla="*/ 1589760 h 1589760"/>
                      <a:gd name="connsiteX18" fmla="*/ 0 w 3952067"/>
                      <a:gd name="connsiteY18" fmla="*/ 1059840 h 1589760"/>
                      <a:gd name="connsiteX19" fmla="*/ 0 w 3952067"/>
                      <a:gd name="connsiteY19" fmla="*/ 561715 h 1589760"/>
                      <a:gd name="connsiteX20" fmla="*/ 0 w 3952067"/>
                      <a:gd name="connsiteY20" fmla="*/ 0 h 15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067" h="1589760" extrusionOk="0">
                        <a:moveTo>
                          <a:pt x="0" y="0"/>
                        </a:moveTo>
                        <a:cubicBezTo>
                          <a:pt x="145658" y="-35811"/>
                          <a:pt x="415855" y="30760"/>
                          <a:pt x="525060" y="0"/>
                        </a:cubicBezTo>
                        <a:cubicBezTo>
                          <a:pt x="634265" y="-30760"/>
                          <a:pt x="821542" y="19334"/>
                          <a:pt x="971079" y="0"/>
                        </a:cubicBezTo>
                        <a:cubicBezTo>
                          <a:pt x="1120616" y="-19334"/>
                          <a:pt x="1400507" y="29310"/>
                          <a:pt x="1614702" y="0"/>
                        </a:cubicBezTo>
                        <a:cubicBezTo>
                          <a:pt x="1828897" y="-29310"/>
                          <a:pt x="1932067" y="41596"/>
                          <a:pt x="2139762" y="0"/>
                        </a:cubicBezTo>
                        <a:cubicBezTo>
                          <a:pt x="2347457" y="-41596"/>
                          <a:pt x="2426616" y="8147"/>
                          <a:pt x="2664822" y="0"/>
                        </a:cubicBezTo>
                        <a:cubicBezTo>
                          <a:pt x="2903028" y="-8147"/>
                          <a:pt x="3141588" y="48848"/>
                          <a:pt x="3308445" y="0"/>
                        </a:cubicBezTo>
                        <a:cubicBezTo>
                          <a:pt x="3475302" y="-48848"/>
                          <a:pt x="3761669" y="32136"/>
                          <a:pt x="3952067" y="0"/>
                        </a:cubicBezTo>
                        <a:cubicBezTo>
                          <a:pt x="4016649" y="225718"/>
                          <a:pt x="3898115" y="282322"/>
                          <a:pt x="3952067" y="561715"/>
                        </a:cubicBezTo>
                        <a:cubicBezTo>
                          <a:pt x="4006019" y="841109"/>
                          <a:pt x="3948392" y="824650"/>
                          <a:pt x="3952067" y="1059840"/>
                        </a:cubicBezTo>
                        <a:cubicBezTo>
                          <a:pt x="3955742" y="1295030"/>
                          <a:pt x="3936930" y="1407532"/>
                          <a:pt x="3952067" y="1589760"/>
                        </a:cubicBezTo>
                        <a:cubicBezTo>
                          <a:pt x="3707804" y="1613850"/>
                          <a:pt x="3500446" y="1546941"/>
                          <a:pt x="3387486" y="1589760"/>
                        </a:cubicBezTo>
                        <a:cubicBezTo>
                          <a:pt x="3274526" y="1632579"/>
                          <a:pt x="3053894" y="1564387"/>
                          <a:pt x="2862426" y="1589760"/>
                        </a:cubicBezTo>
                        <a:cubicBezTo>
                          <a:pt x="2670958" y="1615133"/>
                          <a:pt x="2517925" y="1520335"/>
                          <a:pt x="2218803" y="1589760"/>
                        </a:cubicBezTo>
                        <a:cubicBezTo>
                          <a:pt x="1919681" y="1659185"/>
                          <a:pt x="1854491" y="1528847"/>
                          <a:pt x="1575181" y="1589760"/>
                        </a:cubicBezTo>
                        <a:cubicBezTo>
                          <a:pt x="1295871" y="1650673"/>
                          <a:pt x="1232985" y="1579247"/>
                          <a:pt x="1089641" y="1589760"/>
                        </a:cubicBezTo>
                        <a:cubicBezTo>
                          <a:pt x="946297" y="1600273"/>
                          <a:pt x="722503" y="1534110"/>
                          <a:pt x="525060" y="1589760"/>
                        </a:cubicBezTo>
                        <a:cubicBezTo>
                          <a:pt x="327617" y="1645410"/>
                          <a:pt x="107594" y="1555691"/>
                          <a:pt x="0" y="1589760"/>
                        </a:cubicBezTo>
                        <a:cubicBezTo>
                          <a:pt x="-4417" y="1405687"/>
                          <a:pt x="806" y="1190333"/>
                          <a:pt x="0" y="1059840"/>
                        </a:cubicBezTo>
                        <a:cubicBezTo>
                          <a:pt x="-806" y="929347"/>
                          <a:pt x="44764" y="799302"/>
                          <a:pt x="0" y="561715"/>
                        </a:cubicBezTo>
                        <a:cubicBezTo>
                          <a:pt x="-44764" y="324128"/>
                          <a:pt x="6263" y="162286"/>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F7ADC9A-4A48-044F-BB96-7A855931C616}"/>
              </a:ext>
            </a:extLst>
          </p:cNvPr>
          <p:cNvSpPr/>
          <p:nvPr/>
        </p:nvSpPr>
        <p:spPr>
          <a:xfrm>
            <a:off x="2213979" y="4197450"/>
            <a:ext cx="3952067" cy="1589760"/>
          </a:xfrm>
          <a:prstGeom prst="rect">
            <a:avLst/>
          </a:prstGeom>
          <a:noFill/>
          <a:ln w="38100" cmpd="dbl">
            <a:solidFill>
              <a:srgbClr val="C00000"/>
            </a:solidFill>
            <a:extLst>
              <a:ext uri="{C807C97D-BFC1-408E-A445-0C87EB9F89A2}">
                <ask:lineSketchStyleProps xmlns:ask="http://schemas.microsoft.com/office/drawing/2018/sketchyshapes" sd="1219033472">
                  <a:custGeom>
                    <a:avLst/>
                    <a:gdLst>
                      <a:gd name="connsiteX0" fmla="*/ 0 w 3952067"/>
                      <a:gd name="connsiteY0" fmla="*/ 0 h 1589760"/>
                      <a:gd name="connsiteX1" fmla="*/ 525060 w 3952067"/>
                      <a:gd name="connsiteY1" fmla="*/ 0 h 1589760"/>
                      <a:gd name="connsiteX2" fmla="*/ 971079 w 3952067"/>
                      <a:gd name="connsiteY2" fmla="*/ 0 h 1589760"/>
                      <a:gd name="connsiteX3" fmla="*/ 1614702 w 3952067"/>
                      <a:gd name="connsiteY3" fmla="*/ 0 h 1589760"/>
                      <a:gd name="connsiteX4" fmla="*/ 2139762 w 3952067"/>
                      <a:gd name="connsiteY4" fmla="*/ 0 h 1589760"/>
                      <a:gd name="connsiteX5" fmla="*/ 2664822 w 3952067"/>
                      <a:gd name="connsiteY5" fmla="*/ 0 h 1589760"/>
                      <a:gd name="connsiteX6" fmla="*/ 3308445 w 3952067"/>
                      <a:gd name="connsiteY6" fmla="*/ 0 h 1589760"/>
                      <a:gd name="connsiteX7" fmla="*/ 3952067 w 3952067"/>
                      <a:gd name="connsiteY7" fmla="*/ 0 h 1589760"/>
                      <a:gd name="connsiteX8" fmla="*/ 3952067 w 3952067"/>
                      <a:gd name="connsiteY8" fmla="*/ 561715 h 1589760"/>
                      <a:gd name="connsiteX9" fmla="*/ 3952067 w 3952067"/>
                      <a:gd name="connsiteY9" fmla="*/ 1059840 h 1589760"/>
                      <a:gd name="connsiteX10" fmla="*/ 3952067 w 3952067"/>
                      <a:gd name="connsiteY10" fmla="*/ 1589760 h 1589760"/>
                      <a:gd name="connsiteX11" fmla="*/ 3387486 w 3952067"/>
                      <a:gd name="connsiteY11" fmla="*/ 1589760 h 1589760"/>
                      <a:gd name="connsiteX12" fmla="*/ 2862426 w 3952067"/>
                      <a:gd name="connsiteY12" fmla="*/ 1589760 h 1589760"/>
                      <a:gd name="connsiteX13" fmla="*/ 2218803 w 3952067"/>
                      <a:gd name="connsiteY13" fmla="*/ 1589760 h 1589760"/>
                      <a:gd name="connsiteX14" fmla="*/ 1575181 w 3952067"/>
                      <a:gd name="connsiteY14" fmla="*/ 1589760 h 1589760"/>
                      <a:gd name="connsiteX15" fmla="*/ 1089641 w 3952067"/>
                      <a:gd name="connsiteY15" fmla="*/ 1589760 h 1589760"/>
                      <a:gd name="connsiteX16" fmla="*/ 525060 w 3952067"/>
                      <a:gd name="connsiteY16" fmla="*/ 1589760 h 1589760"/>
                      <a:gd name="connsiteX17" fmla="*/ 0 w 3952067"/>
                      <a:gd name="connsiteY17" fmla="*/ 1589760 h 1589760"/>
                      <a:gd name="connsiteX18" fmla="*/ 0 w 3952067"/>
                      <a:gd name="connsiteY18" fmla="*/ 1059840 h 1589760"/>
                      <a:gd name="connsiteX19" fmla="*/ 0 w 3952067"/>
                      <a:gd name="connsiteY19" fmla="*/ 561715 h 1589760"/>
                      <a:gd name="connsiteX20" fmla="*/ 0 w 3952067"/>
                      <a:gd name="connsiteY20" fmla="*/ 0 h 15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067" h="1589760" extrusionOk="0">
                        <a:moveTo>
                          <a:pt x="0" y="0"/>
                        </a:moveTo>
                        <a:cubicBezTo>
                          <a:pt x="145658" y="-35811"/>
                          <a:pt x="415855" y="30760"/>
                          <a:pt x="525060" y="0"/>
                        </a:cubicBezTo>
                        <a:cubicBezTo>
                          <a:pt x="634265" y="-30760"/>
                          <a:pt x="821542" y="19334"/>
                          <a:pt x="971079" y="0"/>
                        </a:cubicBezTo>
                        <a:cubicBezTo>
                          <a:pt x="1120616" y="-19334"/>
                          <a:pt x="1400507" y="29310"/>
                          <a:pt x="1614702" y="0"/>
                        </a:cubicBezTo>
                        <a:cubicBezTo>
                          <a:pt x="1828897" y="-29310"/>
                          <a:pt x="1932067" y="41596"/>
                          <a:pt x="2139762" y="0"/>
                        </a:cubicBezTo>
                        <a:cubicBezTo>
                          <a:pt x="2347457" y="-41596"/>
                          <a:pt x="2426616" y="8147"/>
                          <a:pt x="2664822" y="0"/>
                        </a:cubicBezTo>
                        <a:cubicBezTo>
                          <a:pt x="2903028" y="-8147"/>
                          <a:pt x="3141588" y="48848"/>
                          <a:pt x="3308445" y="0"/>
                        </a:cubicBezTo>
                        <a:cubicBezTo>
                          <a:pt x="3475302" y="-48848"/>
                          <a:pt x="3761669" y="32136"/>
                          <a:pt x="3952067" y="0"/>
                        </a:cubicBezTo>
                        <a:cubicBezTo>
                          <a:pt x="4016649" y="225718"/>
                          <a:pt x="3898115" y="282322"/>
                          <a:pt x="3952067" y="561715"/>
                        </a:cubicBezTo>
                        <a:cubicBezTo>
                          <a:pt x="4006019" y="841109"/>
                          <a:pt x="3948392" y="824650"/>
                          <a:pt x="3952067" y="1059840"/>
                        </a:cubicBezTo>
                        <a:cubicBezTo>
                          <a:pt x="3955742" y="1295030"/>
                          <a:pt x="3936930" y="1407532"/>
                          <a:pt x="3952067" y="1589760"/>
                        </a:cubicBezTo>
                        <a:cubicBezTo>
                          <a:pt x="3707804" y="1613850"/>
                          <a:pt x="3500446" y="1546941"/>
                          <a:pt x="3387486" y="1589760"/>
                        </a:cubicBezTo>
                        <a:cubicBezTo>
                          <a:pt x="3274526" y="1632579"/>
                          <a:pt x="3053894" y="1564387"/>
                          <a:pt x="2862426" y="1589760"/>
                        </a:cubicBezTo>
                        <a:cubicBezTo>
                          <a:pt x="2670958" y="1615133"/>
                          <a:pt x="2517925" y="1520335"/>
                          <a:pt x="2218803" y="1589760"/>
                        </a:cubicBezTo>
                        <a:cubicBezTo>
                          <a:pt x="1919681" y="1659185"/>
                          <a:pt x="1854491" y="1528847"/>
                          <a:pt x="1575181" y="1589760"/>
                        </a:cubicBezTo>
                        <a:cubicBezTo>
                          <a:pt x="1295871" y="1650673"/>
                          <a:pt x="1232985" y="1579247"/>
                          <a:pt x="1089641" y="1589760"/>
                        </a:cubicBezTo>
                        <a:cubicBezTo>
                          <a:pt x="946297" y="1600273"/>
                          <a:pt x="722503" y="1534110"/>
                          <a:pt x="525060" y="1589760"/>
                        </a:cubicBezTo>
                        <a:cubicBezTo>
                          <a:pt x="327617" y="1645410"/>
                          <a:pt x="107594" y="1555691"/>
                          <a:pt x="0" y="1589760"/>
                        </a:cubicBezTo>
                        <a:cubicBezTo>
                          <a:pt x="-4417" y="1405687"/>
                          <a:pt x="806" y="1190333"/>
                          <a:pt x="0" y="1059840"/>
                        </a:cubicBezTo>
                        <a:cubicBezTo>
                          <a:pt x="-806" y="929347"/>
                          <a:pt x="44764" y="799302"/>
                          <a:pt x="0" y="561715"/>
                        </a:cubicBezTo>
                        <a:cubicBezTo>
                          <a:pt x="-44764" y="324128"/>
                          <a:pt x="6263" y="162286"/>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C68431C-6D90-F444-B4A7-E9950D7DED3D}"/>
              </a:ext>
            </a:extLst>
          </p:cNvPr>
          <p:cNvSpPr/>
          <p:nvPr/>
        </p:nvSpPr>
        <p:spPr>
          <a:xfrm>
            <a:off x="4494509" y="1968780"/>
            <a:ext cx="5487692" cy="766440"/>
          </a:xfrm>
          <a:prstGeom prst="rect">
            <a:avLst/>
          </a:prstGeom>
          <a:noFill/>
          <a:ln w="38100" cmpd="dbl">
            <a:solidFill>
              <a:srgbClr val="C00000"/>
            </a:solidFill>
            <a:extLst>
              <a:ext uri="{C807C97D-BFC1-408E-A445-0C87EB9F89A2}">
                <ask:lineSketchStyleProps xmlns:ask="http://schemas.microsoft.com/office/drawing/2018/sketchyshapes" sd="1219033472">
                  <a:custGeom>
                    <a:avLst/>
                    <a:gdLst>
                      <a:gd name="connsiteX0" fmla="*/ 0 w 3952067"/>
                      <a:gd name="connsiteY0" fmla="*/ 0 h 1589760"/>
                      <a:gd name="connsiteX1" fmla="*/ 525060 w 3952067"/>
                      <a:gd name="connsiteY1" fmla="*/ 0 h 1589760"/>
                      <a:gd name="connsiteX2" fmla="*/ 971079 w 3952067"/>
                      <a:gd name="connsiteY2" fmla="*/ 0 h 1589760"/>
                      <a:gd name="connsiteX3" fmla="*/ 1614702 w 3952067"/>
                      <a:gd name="connsiteY3" fmla="*/ 0 h 1589760"/>
                      <a:gd name="connsiteX4" fmla="*/ 2139762 w 3952067"/>
                      <a:gd name="connsiteY4" fmla="*/ 0 h 1589760"/>
                      <a:gd name="connsiteX5" fmla="*/ 2664822 w 3952067"/>
                      <a:gd name="connsiteY5" fmla="*/ 0 h 1589760"/>
                      <a:gd name="connsiteX6" fmla="*/ 3308445 w 3952067"/>
                      <a:gd name="connsiteY6" fmla="*/ 0 h 1589760"/>
                      <a:gd name="connsiteX7" fmla="*/ 3952067 w 3952067"/>
                      <a:gd name="connsiteY7" fmla="*/ 0 h 1589760"/>
                      <a:gd name="connsiteX8" fmla="*/ 3952067 w 3952067"/>
                      <a:gd name="connsiteY8" fmla="*/ 561715 h 1589760"/>
                      <a:gd name="connsiteX9" fmla="*/ 3952067 w 3952067"/>
                      <a:gd name="connsiteY9" fmla="*/ 1059840 h 1589760"/>
                      <a:gd name="connsiteX10" fmla="*/ 3952067 w 3952067"/>
                      <a:gd name="connsiteY10" fmla="*/ 1589760 h 1589760"/>
                      <a:gd name="connsiteX11" fmla="*/ 3387486 w 3952067"/>
                      <a:gd name="connsiteY11" fmla="*/ 1589760 h 1589760"/>
                      <a:gd name="connsiteX12" fmla="*/ 2862426 w 3952067"/>
                      <a:gd name="connsiteY12" fmla="*/ 1589760 h 1589760"/>
                      <a:gd name="connsiteX13" fmla="*/ 2218803 w 3952067"/>
                      <a:gd name="connsiteY13" fmla="*/ 1589760 h 1589760"/>
                      <a:gd name="connsiteX14" fmla="*/ 1575181 w 3952067"/>
                      <a:gd name="connsiteY14" fmla="*/ 1589760 h 1589760"/>
                      <a:gd name="connsiteX15" fmla="*/ 1089641 w 3952067"/>
                      <a:gd name="connsiteY15" fmla="*/ 1589760 h 1589760"/>
                      <a:gd name="connsiteX16" fmla="*/ 525060 w 3952067"/>
                      <a:gd name="connsiteY16" fmla="*/ 1589760 h 1589760"/>
                      <a:gd name="connsiteX17" fmla="*/ 0 w 3952067"/>
                      <a:gd name="connsiteY17" fmla="*/ 1589760 h 1589760"/>
                      <a:gd name="connsiteX18" fmla="*/ 0 w 3952067"/>
                      <a:gd name="connsiteY18" fmla="*/ 1059840 h 1589760"/>
                      <a:gd name="connsiteX19" fmla="*/ 0 w 3952067"/>
                      <a:gd name="connsiteY19" fmla="*/ 561715 h 1589760"/>
                      <a:gd name="connsiteX20" fmla="*/ 0 w 3952067"/>
                      <a:gd name="connsiteY20" fmla="*/ 0 h 15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067" h="1589760" extrusionOk="0">
                        <a:moveTo>
                          <a:pt x="0" y="0"/>
                        </a:moveTo>
                        <a:cubicBezTo>
                          <a:pt x="145658" y="-35811"/>
                          <a:pt x="415855" y="30760"/>
                          <a:pt x="525060" y="0"/>
                        </a:cubicBezTo>
                        <a:cubicBezTo>
                          <a:pt x="634265" y="-30760"/>
                          <a:pt x="821542" y="19334"/>
                          <a:pt x="971079" y="0"/>
                        </a:cubicBezTo>
                        <a:cubicBezTo>
                          <a:pt x="1120616" y="-19334"/>
                          <a:pt x="1400507" y="29310"/>
                          <a:pt x="1614702" y="0"/>
                        </a:cubicBezTo>
                        <a:cubicBezTo>
                          <a:pt x="1828897" y="-29310"/>
                          <a:pt x="1932067" y="41596"/>
                          <a:pt x="2139762" y="0"/>
                        </a:cubicBezTo>
                        <a:cubicBezTo>
                          <a:pt x="2347457" y="-41596"/>
                          <a:pt x="2426616" y="8147"/>
                          <a:pt x="2664822" y="0"/>
                        </a:cubicBezTo>
                        <a:cubicBezTo>
                          <a:pt x="2903028" y="-8147"/>
                          <a:pt x="3141588" y="48848"/>
                          <a:pt x="3308445" y="0"/>
                        </a:cubicBezTo>
                        <a:cubicBezTo>
                          <a:pt x="3475302" y="-48848"/>
                          <a:pt x="3761669" y="32136"/>
                          <a:pt x="3952067" y="0"/>
                        </a:cubicBezTo>
                        <a:cubicBezTo>
                          <a:pt x="4016649" y="225718"/>
                          <a:pt x="3898115" y="282322"/>
                          <a:pt x="3952067" y="561715"/>
                        </a:cubicBezTo>
                        <a:cubicBezTo>
                          <a:pt x="4006019" y="841109"/>
                          <a:pt x="3948392" y="824650"/>
                          <a:pt x="3952067" y="1059840"/>
                        </a:cubicBezTo>
                        <a:cubicBezTo>
                          <a:pt x="3955742" y="1295030"/>
                          <a:pt x="3936930" y="1407532"/>
                          <a:pt x="3952067" y="1589760"/>
                        </a:cubicBezTo>
                        <a:cubicBezTo>
                          <a:pt x="3707804" y="1613850"/>
                          <a:pt x="3500446" y="1546941"/>
                          <a:pt x="3387486" y="1589760"/>
                        </a:cubicBezTo>
                        <a:cubicBezTo>
                          <a:pt x="3274526" y="1632579"/>
                          <a:pt x="3053894" y="1564387"/>
                          <a:pt x="2862426" y="1589760"/>
                        </a:cubicBezTo>
                        <a:cubicBezTo>
                          <a:pt x="2670958" y="1615133"/>
                          <a:pt x="2517925" y="1520335"/>
                          <a:pt x="2218803" y="1589760"/>
                        </a:cubicBezTo>
                        <a:cubicBezTo>
                          <a:pt x="1919681" y="1659185"/>
                          <a:pt x="1854491" y="1528847"/>
                          <a:pt x="1575181" y="1589760"/>
                        </a:cubicBezTo>
                        <a:cubicBezTo>
                          <a:pt x="1295871" y="1650673"/>
                          <a:pt x="1232985" y="1579247"/>
                          <a:pt x="1089641" y="1589760"/>
                        </a:cubicBezTo>
                        <a:cubicBezTo>
                          <a:pt x="946297" y="1600273"/>
                          <a:pt x="722503" y="1534110"/>
                          <a:pt x="525060" y="1589760"/>
                        </a:cubicBezTo>
                        <a:cubicBezTo>
                          <a:pt x="327617" y="1645410"/>
                          <a:pt x="107594" y="1555691"/>
                          <a:pt x="0" y="1589760"/>
                        </a:cubicBezTo>
                        <a:cubicBezTo>
                          <a:pt x="-4417" y="1405687"/>
                          <a:pt x="806" y="1190333"/>
                          <a:pt x="0" y="1059840"/>
                        </a:cubicBezTo>
                        <a:cubicBezTo>
                          <a:pt x="-806" y="929347"/>
                          <a:pt x="44764" y="799302"/>
                          <a:pt x="0" y="561715"/>
                        </a:cubicBezTo>
                        <a:cubicBezTo>
                          <a:pt x="-44764" y="324128"/>
                          <a:pt x="6263" y="162286"/>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7E0AB80-344F-D149-B26D-D4D279922675}"/>
              </a:ext>
            </a:extLst>
          </p:cNvPr>
          <p:cNvSpPr/>
          <p:nvPr/>
        </p:nvSpPr>
        <p:spPr>
          <a:xfrm>
            <a:off x="10295451" y="1961426"/>
            <a:ext cx="1058349" cy="746613"/>
          </a:xfrm>
          <a:prstGeom prst="rect">
            <a:avLst/>
          </a:prstGeom>
          <a:noFill/>
          <a:ln w="38100" cmpd="dbl">
            <a:solidFill>
              <a:srgbClr val="C00000"/>
            </a:solidFill>
            <a:extLst>
              <a:ext uri="{C807C97D-BFC1-408E-A445-0C87EB9F89A2}">
                <ask:lineSketchStyleProps xmlns:ask="http://schemas.microsoft.com/office/drawing/2018/sketchyshapes" sd="1219033472">
                  <a:custGeom>
                    <a:avLst/>
                    <a:gdLst>
                      <a:gd name="connsiteX0" fmla="*/ 0 w 3952067"/>
                      <a:gd name="connsiteY0" fmla="*/ 0 h 1589760"/>
                      <a:gd name="connsiteX1" fmla="*/ 525060 w 3952067"/>
                      <a:gd name="connsiteY1" fmla="*/ 0 h 1589760"/>
                      <a:gd name="connsiteX2" fmla="*/ 971079 w 3952067"/>
                      <a:gd name="connsiteY2" fmla="*/ 0 h 1589760"/>
                      <a:gd name="connsiteX3" fmla="*/ 1614702 w 3952067"/>
                      <a:gd name="connsiteY3" fmla="*/ 0 h 1589760"/>
                      <a:gd name="connsiteX4" fmla="*/ 2139762 w 3952067"/>
                      <a:gd name="connsiteY4" fmla="*/ 0 h 1589760"/>
                      <a:gd name="connsiteX5" fmla="*/ 2664822 w 3952067"/>
                      <a:gd name="connsiteY5" fmla="*/ 0 h 1589760"/>
                      <a:gd name="connsiteX6" fmla="*/ 3308445 w 3952067"/>
                      <a:gd name="connsiteY6" fmla="*/ 0 h 1589760"/>
                      <a:gd name="connsiteX7" fmla="*/ 3952067 w 3952067"/>
                      <a:gd name="connsiteY7" fmla="*/ 0 h 1589760"/>
                      <a:gd name="connsiteX8" fmla="*/ 3952067 w 3952067"/>
                      <a:gd name="connsiteY8" fmla="*/ 561715 h 1589760"/>
                      <a:gd name="connsiteX9" fmla="*/ 3952067 w 3952067"/>
                      <a:gd name="connsiteY9" fmla="*/ 1059840 h 1589760"/>
                      <a:gd name="connsiteX10" fmla="*/ 3952067 w 3952067"/>
                      <a:gd name="connsiteY10" fmla="*/ 1589760 h 1589760"/>
                      <a:gd name="connsiteX11" fmla="*/ 3387486 w 3952067"/>
                      <a:gd name="connsiteY11" fmla="*/ 1589760 h 1589760"/>
                      <a:gd name="connsiteX12" fmla="*/ 2862426 w 3952067"/>
                      <a:gd name="connsiteY12" fmla="*/ 1589760 h 1589760"/>
                      <a:gd name="connsiteX13" fmla="*/ 2218803 w 3952067"/>
                      <a:gd name="connsiteY13" fmla="*/ 1589760 h 1589760"/>
                      <a:gd name="connsiteX14" fmla="*/ 1575181 w 3952067"/>
                      <a:gd name="connsiteY14" fmla="*/ 1589760 h 1589760"/>
                      <a:gd name="connsiteX15" fmla="*/ 1089641 w 3952067"/>
                      <a:gd name="connsiteY15" fmla="*/ 1589760 h 1589760"/>
                      <a:gd name="connsiteX16" fmla="*/ 525060 w 3952067"/>
                      <a:gd name="connsiteY16" fmla="*/ 1589760 h 1589760"/>
                      <a:gd name="connsiteX17" fmla="*/ 0 w 3952067"/>
                      <a:gd name="connsiteY17" fmla="*/ 1589760 h 1589760"/>
                      <a:gd name="connsiteX18" fmla="*/ 0 w 3952067"/>
                      <a:gd name="connsiteY18" fmla="*/ 1059840 h 1589760"/>
                      <a:gd name="connsiteX19" fmla="*/ 0 w 3952067"/>
                      <a:gd name="connsiteY19" fmla="*/ 561715 h 1589760"/>
                      <a:gd name="connsiteX20" fmla="*/ 0 w 3952067"/>
                      <a:gd name="connsiteY20" fmla="*/ 0 h 15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067" h="1589760" extrusionOk="0">
                        <a:moveTo>
                          <a:pt x="0" y="0"/>
                        </a:moveTo>
                        <a:cubicBezTo>
                          <a:pt x="145658" y="-35811"/>
                          <a:pt x="415855" y="30760"/>
                          <a:pt x="525060" y="0"/>
                        </a:cubicBezTo>
                        <a:cubicBezTo>
                          <a:pt x="634265" y="-30760"/>
                          <a:pt x="821542" y="19334"/>
                          <a:pt x="971079" y="0"/>
                        </a:cubicBezTo>
                        <a:cubicBezTo>
                          <a:pt x="1120616" y="-19334"/>
                          <a:pt x="1400507" y="29310"/>
                          <a:pt x="1614702" y="0"/>
                        </a:cubicBezTo>
                        <a:cubicBezTo>
                          <a:pt x="1828897" y="-29310"/>
                          <a:pt x="1932067" y="41596"/>
                          <a:pt x="2139762" y="0"/>
                        </a:cubicBezTo>
                        <a:cubicBezTo>
                          <a:pt x="2347457" y="-41596"/>
                          <a:pt x="2426616" y="8147"/>
                          <a:pt x="2664822" y="0"/>
                        </a:cubicBezTo>
                        <a:cubicBezTo>
                          <a:pt x="2903028" y="-8147"/>
                          <a:pt x="3141588" y="48848"/>
                          <a:pt x="3308445" y="0"/>
                        </a:cubicBezTo>
                        <a:cubicBezTo>
                          <a:pt x="3475302" y="-48848"/>
                          <a:pt x="3761669" y="32136"/>
                          <a:pt x="3952067" y="0"/>
                        </a:cubicBezTo>
                        <a:cubicBezTo>
                          <a:pt x="4016649" y="225718"/>
                          <a:pt x="3898115" y="282322"/>
                          <a:pt x="3952067" y="561715"/>
                        </a:cubicBezTo>
                        <a:cubicBezTo>
                          <a:pt x="4006019" y="841109"/>
                          <a:pt x="3948392" y="824650"/>
                          <a:pt x="3952067" y="1059840"/>
                        </a:cubicBezTo>
                        <a:cubicBezTo>
                          <a:pt x="3955742" y="1295030"/>
                          <a:pt x="3936930" y="1407532"/>
                          <a:pt x="3952067" y="1589760"/>
                        </a:cubicBezTo>
                        <a:cubicBezTo>
                          <a:pt x="3707804" y="1613850"/>
                          <a:pt x="3500446" y="1546941"/>
                          <a:pt x="3387486" y="1589760"/>
                        </a:cubicBezTo>
                        <a:cubicBezTo>
                          <a:pt x="3274526" y="1632579"/>
                          <a:pt x="3053894" y="1564387"/>
                          <a:pt x="2862426" y="1589760"/>
                        </a:cubicBezTo>
                        <a:cubicBezTo>
                          <a:pt x="2670958" y="1615133"/>
                          <a:pt x="2517925" y="1520335"/>
                          <a:pt x="2218803" y="1589760"/>
                        </a:cubicBezTo>
                        <a:cubicBezTo>
                          <a:pt x="1919681" y="1659185"/>
                          <a:pt x="1854491" y="1528847"/>
                          <a:pt x="1575181" y="1589760"/>
                        </a:cubicBezTo>
                        <a:cubicBezTo>
                          <a:pt x="1295871" y="1650673"/>
                          <a:pt x="1232985" y="1579247"/>
                          <a:pt x="1089641" y="1589760"/>
                        </a:cubicBezTo>
                        <a:cubicBezTo>
                          <a:pt x="946297" y="1600273"/>
                          <a:pt x="722503" y="1534110"/>
                          <a:pt x="525060" y="1589760"/>
                        </a:cubicBezTo>
                        <a:cubicBezTo>
                          <a:pt x="327617" y="1645410"/>
                          <a:pt x="107594" y="1555691"/>
                          <a:pt x="0" y="1589760"/>
                        </a:cubicBezTo>
                        <a:cubicBezTo>
                          <a:pt x="-4417" y="1405687"/>
                          <a:pt x="806" y="1190333"/>
                          <a:pt x="0" y="1059840"/>
                        </a:cubicBezTo>
                        <a:cubicBezTo>
                          <a:pt x="-806" y="929347"/>
                          <a:pt x="44764" y="799302"/>
                          <a:pt x="0" y="561715"/>
                        </a:cubicBezTo>
                        <a:cubicBezTo>
                          <a:pt x="-44764" y="324128"/>
                          <a:pt x="6263" y="162286"/>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E7156C-EC85-4447-A352-D74A7EE8B58F}"/>
              </a:ext>
            </a:extLst>
          </p:cNvPr>
          <p:cNvSpPr/>
          <p:nvPr/>
        </p:nvSpPr>
        <p:spPr>
          <a:xfrm>
            <a:off x="10327587" y="4197450"/>
            <a:ext cx="1058349" cy="1589760"/>
          </a:xfrm>
          <a:prstGeom prst="rect">
            <a:avLst/>
          </a:prstGeom>
          <a:noFill/>
          <a:ln w="38100" cmpd="dbl">
            <a:solidFill>
              <a:srgbClr val="C00000"/>
            </a:solidFill>
            <a:extLst>
              <a:ext uri="{C807C97D-BFC1-408E-A445-0C87EB9F89A2}">
                <ask:lineSketchStyleProps xmlns:ask="http://schemas.microsoft.com/office/drawing/2018/sketchyshapes" sd="1219033472">
                  <a:custGeom>
                    <a:avLst/>
                    <a:gdLst>
                      <a:gd name="connsiteX0" fmla="*/ 0 w 3952067"/>
                      <a:gd name="connsiteY0" fmla="*/ 0 h 1589760"/>
                      <a:gd name="connsiteX1" fmla="*/ 525060 w 3952067"/>
                      <a:gd name="connsiteY1" fmla="*/ 0 h 1589760"/>
                      <a:gd name="connsiteX2" fmla="*/ 971079 w 3952067"/>
                      <a:gd name="connsiteY2" fmla="*/ 0 h 1589760"/>
                      <a:gd name="connsiteX3" fmla="*/ 1614702 w 3952067"/>
                      <a:gd name="connsiteY3" fmla="*/ 0 h 1589760"/>
                      <a:gd name="connsiteX4" fmla="*/ 2139762 w 3952067"/>
                      <a:gd name="connsiteY4" fmla="*/ 0 h 1589760"/>
                      <a:gd name="connsiteX5" fmla="*/ 2664822 w 3952067"/>
                      <a:gd name="connsiteY5" fmla="*/ 0 h 1589760"/>
                      <a:gd name="connsiteX6" fmla="*/ 3308445 w 3952067"/>
                      <a:gd name="connsiteY6" fmla="*/ 0 h 1589760"/>
                      <a:gd name="connsiteX7" fmla="*/ 3952067 w 3952067"/>
                      <a:gd name="connsiteY7" fmla="*/ 0 h 1589760"/>
                      <a:gd name="connsiteX8" fmla="*/ 3952067 w 3952067"/>
                      <a:gd name="connsiteY8" fmla="*/ 561715 h 1589760"/>
                      <a:gd name="connsiteX9" fmla="*/ 3952067 w 3952067"/>
                      <a:gd name="connsiteY9" fmla="*/ 1059840 h 1589760"/>
                      <a:gd name="connsiteX10" fmla="*/ 3952067 w 3952067"/>
                      <a:gd name="connsiteY10" fmla="*/ 1589760 h 1589760"/>
                      <a:gd name="connsiteX11" fmla="*/ 3387486 w 3952067"/>
                      <a:gd name="connsiteY11" fmla="*/ 1589760 h 1589760"/>
                      <a:gd name="connsiteX12" fmla="*/ 2862426 w 3952067"/>
                      <a:gd name="connsiteY12" fmla="*/ 1589760 h 1589760"/>
                      <a:gd name="connsiteX13" fmla="*/ 2218803 w 3952067"/>
                      <a:gd name="connsiteY13" fmla="*/ 1589760 h 1589760"/>
                      <a:gd name="connsiteX14" fmla="*/ 1575181 w 3952067"/>
                      <a:gd name="connsiteY14" fmla="*/ 1589760 h 1589760"/>
                      <a:gd name="connsiteX15" fmla="*/ 1089641 w 3952067"/>
                      <a:gd name="connsiteY15" fmla="*/ 1589760 h 1589760"/>
                      <a:gd name="connsiteX16" fmla="*/ 525060 w 3952067"/>
                      <a:gd name="connsiteY16" fmla="*/ 1589760 h 1589760"/>
                      <a:gd name="connsiteX17" fmla="*/ 0 w 3952067"/>
                      <a:gd name="connsiteY17" fmla="*/ 1589760 h 1589760"/>
                      <a:gd name="connsiteX18" fmla="*/ 0 w 3952067"/>
                      <a:gd name="connsiteY18" fmla="*/ 1059840 h 1589760"/>
                      <a:gd name="connsiteX19" fmla="*/ 0 w 3952067"/>
                      <a:gd name="connsiteY19" fmla="*/ 561715 h 1589760"/>
                      <a:gd name="connsiteX20" fmla="*/ 0 w 3952067"/>
                      <a:gd name="connsiteY20" fmla="*/ 0 h 15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067" h="1589760" extrusionOk="0">
                        <a:moveTo>
                          <a:pt x="0" y="0"/>
                        </a:moveTo>
                        <a:cubicBezTo>
                          <a:pt x="145658" y="-35811"/>
                          <a:pt x="415855" y="30760"/>
                          <a:pt x="525060" y="0"/>
                        </a:cubicBezTo>
                        <a:cubicBezTo>
                          <a:pt x="634265" y="-30760"/>
                          <a:pt x="821542" y="19334"/>
                          <a:pt x="971079" y="0"/>
                        </a:cubicBezTo>
                        <a:cubicBezTo>
                          <a:pt x="1120616" y="-19334"/>
                          <a:pt x="1400507" y="29310"/>
                          <a:pt x="1614702" y="0"/>
                        </a:cubicBezTo>
                        <a:cubicBezTo>
                          <a:pt x="1828897" y="-29310"/>
                          <a:pt x="1932067" y="41596"/>
                          <a:pt x="2139762" y="0"/>
                        </a:cubicBezTo>
                        <a:cubicBezTo>
                          <a:pt x="2347457" y="-41596"/>
                          <a:pt x="2426616" y="8147"/>
                          <a:pt x="2664822" y="0"/>
                        </a:cubicBezTo>
                        <a:cubicBezTo>
                          <a:pt x="2903028" y="-8147"/>
                          <a:pt x="3141588" y="48848"/>
                          <a:pt x="3308445" y="0"/>
                        </a:cubicBezTo>
                        <a:cubicBezTo>
                          <a:pt x="3475302" y="-48848"/>
                          <a:pt x="3761669" y="32136"/>
                          <a:pt x="3952067" y="0"/>
                        </a:cubicBezTo>
                        <a:cubicBezTo>
                          <a:pt x="4016649" y="225718"/>
                          <a:pt x="3898115" y="282322"/>
                          <a:pt x="3952067" y="561715"/>
                        </a:cubicBezTo>
                        <a:cubicBezTo>
                          <a:pt x="4006019" y="841109"/>
                          <a:pt x="3948392" y="824650"/>
                          <a:pt x="3952067" y="1059840"/>
                        </a:cubicBezTo>
                        <a:cubicBezTo>
                          <a:pt x="3955742" y="1295030"/>
                          <a:pt x="3936930" y="1407532"/>
                          <a:pt x="3952067" y="1589760"/>
                        </a:cubicBezTo>
                        <a:cubicBezTo>
                          <a:pt x="3707804" y="1613850"/>
                          <a:pt x="3500446" y="1546941"/>
                          <a:pt x="3387486" y="1589760"/>
                        </a:cubicBezTo>
                        <a:cubicBezTo>
                          <a:pt x="3274526" y="1632579"/>
                          <a:pt x="3053894" y="1564387"/>
                          <a:pt x="2862426" y="1589760"/>
                        </a:cubicBezTo>
                        <a:cubicBezTo>
                          <a:pt x="2670958" y="1615133"/>
                          <a:pt x="2517925" y="1520335"/>
                          <a:pt x="2218803" y="1589760"/>
                        </a:cubicBezTo>
                        <a:cubicBezTo>
                          <a:pt x="1919681" y="1659185"/>
                          <a:pt x="1854491" y="1528847"/>
                          <a:pt x="1575181" y="1589760"/>
                        </a:cubicBezTo>
                        <a:cubicBezTo>
                          <a:pt x="1295871" y="1650673"/>
                          <a:pt x="1232985" y="1579247"/>
                          <a:pt x="1089641" y="1589760"/>
                        </a:cubicBezTo>
                        <a:cubicBezTo>
                          <a:pt x="946297" y="1600273"/>
                          <a:pt x="722503" y="1534110"/>
                          <a:pt x="525060" y="1589760"/>
                        </a:cubicBezTo>
                        <a:cubicBezTo>
                          <a:pt x="327617" y="1645410"/>
                          <a:pt x="107594" y="1555691"/>
                          <a:pt x="0" y="1589760"/>
                        </a:cubicBezTo>
                        <a:cubicBezTo>
                          <a:pt x="-4417" y="1405687"/>
                          <a:pt x="806" y="1190333"/>
                          <a:pt x="0" y="1059840"/>
                        </a:cubicBezTo>
                        <a:cubicBezTo>
                          <a:pt x="-806" y="929347"/>
                          <a:pt x="44764" y="799302"/>
                          <a:pt x="0" y="561715"/>
                        </a:cubicBezTo>
                        <a:cubicBezTo>
                          <a:pt x="-44764" y="324128"/>
                          <a:pt x="6263" y="162286"/>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90D8D96-2799-834E-A5B7-29E4EA8E898E}"/>
              </a:ext>
            </a:extLst>
          </p:cNvPr>
          <p:cNvSpPr/>
          <p:nvPr/>
        </p:nvSpPr>
        <p:spPr>
          <a:xfrm>
            <a:off x="838200" y="4181952"/>
            <a:ext cx="1171414" cy="1589760"/>
          </a:xfrm>
          <a:prstGeom prst="rect">
            <a:avLst/>
          </a:prstGeom>
          <a:noFill/>
          <a:ln w="38100" cmpd="dbl">
            <a:solidFill>
              <a:srgbClr val="C00000"/>
            </a:solidFill>
            <a:extLst>
              <a:ext uri="{C807C97D-BFC1-408E-A445-0C87EB9F89A2}">
                <ask:lineSketchStyleProps xmlns:ask="http://schemas.microsoft.com/office/drawing/2018/sketchyshapes" sd="1219033472">
                  <a:custGeom>
                    <a:avLst/>
                    <a:gdLst>
                      <a:gd name="connsiteX0" fmla="*/ 0 w 3952067"/>
                      <a:gd name="connsiteY0" fmla="*/ 0 h 1589760"/>
                      <a:gd name="connsiteX1" fmla="*/ 525060 w 3952067"/>
                      <a:gd name="connsiteY1" fmla="*/ 0 h 1589760"/>
                      <a:gd name="connsiteX2" fmla="*/ 971079 w 3952067"/>
                      <a:gd name="connsiteY2" fmla="*/ 0 h 1589760"/>
                      <a:gd name="connsiteX3" fmla="*/ 1614702 w 3952067"/>
                      <a:gd name="connsiteY3" fmla="*/ 0 h 1589760"/>
                      <a:gd name="connsiteX4" fmla="*/ 2139762 w 3952067"/>
                      <a:gd name="connsiteY4" fmla="*/ 0 h 1589760"/>
                      <a:gd name="connsiteX5" fmla="*/ 2664822 w 3952067"/>
                      <a:gd name="connsiteY5" fmla="*/ 0 h 1589760"/>
                      <a:gd name="connsiteX6" fmla="*/ 3308445 w 3952067"/>
                      <a:gd name="connsiteY6" fmla="*/ 0 h 1589760"/>
                      <a:gd name="connsiteX7" fmla="*/ 3952067 w 3952067"/>
                      <a:gd name="connsiteY7" fmla="*/ 0 h 1589760"/>
                      <a:gd name="connsiteX8" fmla="*/ 3952067 w 3952067"/>
                      <a:gd name="connsiteY8" fmla="*/ 561715 h 1589760"/>
                      <a:gd name="connsiteX9" fmla="*/ 3952067 w 3952067"/>
                      <a:gd name="connsiteY9" fmla="*/ 1059840 h 1589760"/>
                      <a:gd name="connsiteX10" fmla="*/ 3952067 w 3952067"/>
                      <a:gd name="connsiteY10" fmla="*/ 1589760 h 1589760"/>
                      <a:gd name="connsiteX11" fmla="*/ 3387486 w 3952067"/>
                      <a:gd name="connsiteY11" fmla="*/ 1589760 h 1589760"/>
                      <a:gd name="connsiteX12" fmla="*/ 2862426 w 3952067"/>
                      <a:gd name="connsiteY12" fmla="*/ 1589760 h 1589760"/>
                      <a:gd name="connsiteX13" fmla="*/ 2218803 w 3952067"/>
                      <a:gd name="connsiteY13" fmla="*/ 1589760 h 1589760"/>
                      <a:gd name="connsiteX14" fmla="*/ 1575181 w 3952067"/>
                      <a:gd name="connsiteY14" fmla="*/ 1589760 h 1589760"/>
                      <a:gd name="connsiteX15" fmla="*/ 1089641 w 3952067"/>
                      <a:gd name="connsiteY15" fmla="*/ 1589760 h 1589760"/>
                      <a:gd name="connsiteX16" fmla="*/ 525060 w 3952067"/>
                      <a:gd name="connsiteY16" fmla="*/ 1589760 h 1589760"/>
                      <a:gd name="connsiteX17" fmla="*/ 0 w 3952067"/>
                      <a:gd name="connsiteY17" fmla="*/ 1589760 h 1589760"/>
                      <a:gd name="connsiteX18" fmla="*/ 0 w 3952067"/>
                      <a:gd name="connsiteY18" fmla="*/ 1059840 h 1589760"/>
                      <a:gd name="connsiteX19" fmla="*/ 0 w 3952067"/>
                      <a:gd name="connsiteY19" fmla="*/ 561715 h 1589760"/>
                      <a:gd name="connsiteX20" fmla="*/ 0 w 3952067"/>
                      <a:gd name="connsiteY20" fmla="*/ 0 h 15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067" h="1589760" extrusionOk="0">
                        <a:moveTo>
                          <a:pt x="0" y="0"/>
                        </a:moveTo>
                        <a:cubicBezTo>
                          <a:pt x="145658" y="-35811"/>
                          <a:pt x="415855" y="30760"/>
                          <a:pt x="525060" y="0"/>
                        </a:cubicBezTo>
                        <a:cubicBezTo>
                          <a:pt x="634265" y="-30760"/>
                          <a:pt x="821542" y="19334"/>
                          <a:pt x="971079" y="0"/>
                        </a:cubicBezTo>
                        <a:cubicBezTo>
                          <a:pt x="1120616" y="-19334"/>
                          <a:pt x="1400507" y="29310"/>
                          <a:pt x="1614702" y="0"/>
                        </a:cubicBezTo>
                        <a:cubicBezTo>
                          <a:pt x="1828897" y="-29310"/>
                          <a:pt x="1932067" y="41596"/>
                          <a:pt x="2139762" y="0"/>
                        </a:cubicBezTo>
                        <a:cubicBezTo>
                          <a:pt x="2347457" y="-41596"/>
                          <a:pt x="2426616" y="8147"/>
                          <a:pt x="2664822" y="0"/>
                        </a:cubicBezTo>
                        <a:cubicBezTo>
                          <a:pt x="2903028" y="-8147"/>
                          <a:pt x="3141588" y="48848"/>
                          <a:pt x="3308445" y="0"/>
                        </a:cubicBezTo>
                        <a:cubicBezTo>
                          <a:pt x="3475302" y="-48848"/>
                          <a:pt x="3761669" y="32136"/>
                          <a:pt x="3952067" y="0"/>
                        </a:cubicBezTo>
                        <a:cubicBezTo>
                          <a:pt x="4016649" y="225718"/>
                          <a:pt x="3898115" y="282322"/>
                          <a:pt x="3952067" y="561715"/>
                        </a:cubicBezTo>
                        <a:cubicBezTo>
                          <a:pt x="4006019" y="841109"/>
                          <a:pt x="3948392" y="824650"/>
                          <a:pt x="3952067" y="1059840"/>
                        </a:cubicBezTo>
                        <a:cubicBezTo>
                          <a:pt x="3955742" y="1295030"/>
                          <a:pt x="3936930" y="1407532"/>
                          <a:pt x="3952067" y="1589760"/>
                        </a:cubicBezTo>
                        <a:cubicBezTo>
                          <a:pt x="3707804" y="1613850"/>
                          <a:pt x="3500446" y="1546941"/>
                          <a:pt x="3387486" y="1589760"/>
                        </a:cubicBezTo>
                        <a:cubicBezTo>
                          <a:pt x="3274526" y="1632579"/>
                          <a:pt x="3053894" y="1564387"/>
                          <a:pt x="2862426" y="1589760"/>
                        </a:cubicBezTo>
                        <a:cubicBezTo>
                          <a:pt x="2670958" y="1615133"/>
                          <a:pt x="2517925" y="1520335"/>
                          <a:pt x="2218803" y="1589760"/>
                        </a:cubicBezTo>
                        <a:cubicBezTo>
                          <a:pt x="1919681" y="1659185"/>
                          <a:pt x="1854491" y="1528847"/>
                          <a:pt x="1575181" y="1589760"/>
                        </a:cubicBezTo>
                        <a:cubicBezTo>
                          <a:pt x="1295871" y="1650673"/>
                          <a:pt x="1232985" y="1579247"/>
                          <a:pt x="1089641" y="1589760"/>
                        </a:cubicBezTo>
                        <a:cubicBezTo>
                          <a:pt x="946297" y="1600273"/>
                          <a:pt x="722503" y="1534110"/>
                          <a:pt x="525060" y="1589760"/>
                        </a:cubicBezTo>
                        <a:cubicBezTo>
                          <a:pt x="327617" y="1645410"/>
                          <a:pt x="107594" y="1555691"/>
                          <a:pt x="0" y="1589760"/>
                        </a:cubicBezTo>
                        <a:cubicBezTo>
                          <a:pt x="-4417" y="1405687"/>
                          <a:pt x="806" y="1190333"/>
                          <a:pt x="0" y="1059840"/>
                        </a:cubicBezTo>
                        <a:cubicBezTo>
                          <a:pt x="-806" y="929347"/>
                          <a:pt x="44764" y="799302"/>
                          <a:pt x="0" y="561715"/>
                        </a:cubicBezTo>
                        <a:cubicBezTo>
                          <a:pt x="-44764" y="324128"/>
                          <a:pt x="6263" y="162286"/>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43D0372-C6F1-AF4C-AB8F-E7176BBB3F2F}"/>
              </a:ext>
            </a:extLst>
          </p:cNvPr>
          <p:cNvSpPr/>
          <p:nvPr/>
        </p:nvSpPr>
        <p:spPr>
          <a:xfrm>
            <a:off x="838199" y="1963611"/>
            <a:ext cx="1171414" cy="746508"/>
          </a:xfrm>
          <a:prstGeom prst="rect">
            <a:avLst/>
          </a:prstGeom>
          <a:noFill/>
          <a:ln w="38100" cmpd="dbl">
            <a:solidFill>
              <a:srgbClr val="C00000"/>
            </a:solidFill>
            <a:extLst>
              <a:ext uri="{C807C97D-BFC1-408E-A445-0C87EB9F89A2}">
                <ask:lineSketchStyleProps xmlns:ask="http://schemas.microsoft.com/office/drawing/2018/sketchyshapes" sd="1219033472">
                  <a:custGeom>
                    <a:avLst/>
                    <a:gdLst>
                      <a:gd name="connsiteX0" fmla="*/ 0 w 3952067"/>
                      <a:gd name="connsiteY0" fmla="*/ 0 h 1589760"/>
                      <a:gd name="connsiteX1" fmla="*/ 525060 w 3952067"/>
                      <a:gd name="connsiteY1" fmla="*/ 0 h 1589760"/>
                      <a:gd name="connsiteX2" fmla="*/ 971079 w 3952067"/>
                      <a:gd name="connsiteY2" fmla="*/ 0 h 1589760"/>
                      <a:gd name="connsiteX3" fmla="*/ 1614702 w 3952067"/>
                      <a:gd name="connsiteY3" fmla="*/ 0 h 1589760"/>
                      <a:gd name="connsiteX4" fmla="*/ 2139762 w 3952067"/>
                      <a:gd name="connsiteY4" fmla="*/ 0 h 1589760"/>
                      <a:gd name="connsiteX5" fmla="*/ 2664822 w 3952067"/>
                      <a:gd name="connsiteY5" fmla="*/ 0 h 1589760"/>
                      <a:gd name="connsiteX6" fmla="*/ 3308445 w 3952067"/>
                      <a:gd name="connsiteY6" fmla="*/ 0 h 1589760"/>
                      <a:gd name="connsiteX7" fmla="*/ 3952067 w 3952067"/>
                      <a:gd name="connsiteY7" fmla="*/ 0 h 1589760"/>
                      <a:gd name="connsiteX8" fmla="*/ 3952067 w 3952067"/>
                      <a:gd name="connsiteY8" fmla="*/ 561715 h 1589760"/>
                      <a:gd name="connsiteX9" fmla="*/ 3952067 w 3952067"/>
                      <a:gd name="connsiteY9" fmla="*/ 1059840 h 1589760"/>
                      <a:gd name="connsiteX10" fmla="*/ 3952067 w 3952067"/>
                      <a:gd name="connsiteY10" fmla="*/ 1589760 h 1589760"/>
                      <a:gd name="connsiteX11" fmla="*/ 3387486 w 3952067"/>
                      <a:gd name="connsiteY11" fmla="*/ 1589760 h 1589760"/>
                      <a:gd name="connsiteX12" fmla="*/ 2862426 w 3952067"/>
                      <a:gd name="connsiteY12" fmla="*/ 1589760 h 1589760"/>
                      <a:gd name="connsiteX13" fmla="*/ 2218803 w 3952067"/>
                      <a:gd name="connsiteY13" fmla="*/ 1589760 h 1589760"/>
                      <a:gd name="connsiteX14" fmla="*/ 1575181 w 3952067"/>
                      <a:gd name="connsiteY14" fmla="*/ 1589760 h 1589760"/>
                      <a:gd name="connsiteX15" fmla="*/ 1089641 w 3952067"/>
                      <a:gd name="connsiteY15" fmla="*/ 1589760 h 1589760"/>
                      <a:gd name="connsiteX16" fmla="*/ 525060 w 3952067"/>
                      <a:gd name="connsiteY16" fmla="*/ 1589760 h 1589760"/>
                      <a:gd name="connsiteX17" fmla="*/ 0 w 3952067"/>
                      <a:gd name="connsiteY17" fmla="*/ 1589760 h 1589760"/>
                      <a:gd name="connsiteX18" fmla="*/ 0 w 3952067"/>
                      <a:gd name="connsiteY18" fmla="*/ 1059840 h 1589760"/>
                      <a:gd name="connsiteX19" fmla="*/ 0 w 3952067"/>
                      <a:gd name="connsiteY19" fmla="*/ 561715 h 1589760"/>
                      <a:gd name="connsiteX20" fmla="*/ 0 w 3952067"/>
                      <a:gd name="connsiteY20" fmla="*/ 0 h 15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2067" h="1589760" extrusionOk="0">
                        <a:moveTo>
                          <a:pt x="0" y="0"/>
                        </a:moveTo>
                        <a:cubicBezTo>
                          <a:pt x="145658" y="-35811"/>
                          <a:pt x="415855" y="30760"/>
                          <a:pt x="525060" y="0"/>
                        </a:cubicBezTo>
                        <a:cubicBezTo>
                          <a:pt x="634265" y="-30760"/>
                          <a:pt x="821542" y="19334"/>
                          <a:pt x="971079" y="0"/>
                        </a:cubicBezTo>
                        <a:cubicBezTo>
                          <a:pt x="1120616" y="-19334"/>
                          <a:pt x="1400507" y="29310"/>
                          <a:pt x="1614702" y="0"/>
                        </a:cubicBezTo>
                        <a:cubicBezTo>
                          <a:pt x="1828897" y="-29310"/>
                          <a:pt x="1932067" y="41596"/>
                          <a:pt x="2139762" y="0"/>
                        </a:cubicBezTo>
                        <a:cubicBezTo>
                          <a:pt x="2347457" y="-41596"/>
                          <a:pt x="2426616" y="8147"/>
                          <a:pt x="2664822" y="0"/>
                        </a:cubicBezTo>
                        <a:cubicBezTo>
                          <a:pt x="2903028" y="-8147"/>
                          <a:pt x="3141588" y="48848"/>
                          <a:pt x="3308445" y="0"/>
                        </a:cubicBezTo>
                        <a:cubicBezTo>
                          <a:pt x="3475302" y="-48848"/>
                          <a:pt x="3761669" y="32136"/>
                          <a:pt x="3952067" y="0"/>
                        </a:cubicBezTo>
                        <a:cubicBezTo>
                          <a:pt x="4016649" y="225718"/>
                          <a:pt x="3898115" y="282322"/>
                          <a:pt x="3952067" y="561715"/>
                        </a:cubicBezTo>
                        <a:cubicBezTo>
                          <a:pt x="4006019" y="841109"/>
                          <a:pt x="3948392" y="824650"/>
                          <a:pt x="3952067" y="1059840"/>
                        </a:cubicBezTo>
                        <a:cubicBezTo>
                          <a:pt x="3955742" y="1295030"/>
                          <a:pt x="3936930" y="1407532"/>
                          <a:pt x="3952067" y="1589760"/>
                        </a:cubicBezTo>
                        <a:cubicBezTo>
                          <a:pt x="3707804" y="1613850"/>
                          <a:pt x="3500446" y="1546941"/>
                          <a:pt x="3387486" y="1589760"/>
                        </a:cubicBezTo>
                        <a:cubicBezTo>
                          <a:pt x="3274526" y="1632579"/>
                          <a:pt x="3053894" y="1564387"/>
                          <a:pt x="2862426" y="1589760"/>
                        </a:cubicBezTo>
                        <a:cubicBezTo>
                          <a:pt x="2670958" y="1615133"/>
                          <a:pt x="2517925" y="1520335"/>
                          <a:pt x="2218803" y="1589760"/>
                        </a:cubicBezTo>
                        <a:cubicBezTo>
                          <a:pt x="1919681" y="1659185"/>
                          <a:pt x="1854491" y="1528847"/>
                          <a:pt x="1575181" y="1589760"/>
                        </a:cubicBezTo>
                        <a:cubicBezTo>
                          <a:pt x="1295871" y="1650673"/>
                          <a:pt x="1232985" y="1579247"/>
                          <a:pt x="1089641" y="1589760"/>
                        </a:cubicBezTo>
                        <a:cubicBezTo>
                          <a:pt x="946297" y="1600273"/>
                          <a:pt x="722503" y="1534110"/>
                          <a:pt x="525060" y="1589760"/>
                        </a:cubicBezTo>
                        <a:cubicBezTo>
                          <a:pt x="327617" y="1645410"/>
                          <a:pt x="107594" y="1555691"/>
                          <a:pt x="0" y="1589760"/>
                        </a:cubicBezTo>
                        <a:cubicBezTo>
                          <a:pt x="-4417" y="1405687"/>
                          <a:pt x="806" y="1190333"/>
                          <a:pt x="0" y="1059840"/>
                        </a:cubicBezTo>
                        <a:cubicBezTo>
                          <a:pt x="-806" y="929347"/>
                          <a:pt x="44764" y="799302"/>
                          <a:pt x="0" y="561715"/>
                        </a:cubicBezTo>
                        <a:cubicBezTo>
                          <a:pt x="-44764" y="324128"/>
                          <a:pt x="6263" y="162286"/>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D8591EC-0FD7-0443-8E12-0A612D4C7C2A}"/>
              </a:ext>
            </a:extLst>
          </p:cNvPr>
          <p:cNvSpPr txBox="1"/>
          <p:nvPr/>
        </p:nvSpPr>
        <p:spPr>
          <a:xfrm>
            <a:off x="325460" y="90843"/>
            <a:ext cx="12083512" cy="523220"/>
          </a:xfrm>
          <a:prstGeom prst="rect">
            <a:avLst/>
          </a:prstGeom>
          <a:noFill/>
        </p:spPr>
        <p:txBody>
          <a:bodyPr wrap="square" rtlCol="0">
            <a:spAutoFit/>
          </a:bodyPr>
          <a:lstStyle/>
          <a:p>
            <a:r>
              <a:rPr lang="en-US" sz="2800" dirty="0">
                <a:latin typeface="+mj-lt"/>
              </a:rPr>
              <a:t>Se </a:t>
            </a:r>
            <a:r>
              <a:rPr lang="en-US" sz="2800" dirty="0" err="1">
                <a:latin typeface="+mj-lt"/>
              </a:rPr>
              <a:t>encontraron</a:t>
            </a:r>
            <a:r>
              <a:rPr lang="en-US" sz="2800" dirty="0">
                <a:latin typeface="+mj-lt"/>
              </a:rPr>
              <a:t> </a:t>
            </a:r>
            <a:r>
              <a:rPr lang="en-US" sz="2800" dirty="0" err="1">
                <a:latin typeface="+mj-lt"/>
              </a:rPr>
              <a:t>aumentados</a:t>
            </a:r>
            <a:r>
              <a:rPr lang="en-US" sz="2800" dirty="0">
                <a:latin typeface="+mj-lt"/>
              </a:rPr>
              <a:t> los </a:t>
            </a:r>
            <a:r>
              <a:rPr lang="en-US" sz="2800" dirty="0" err="1">
                <a:latin typeface="+mj-lt"/>
              </a:rPr>
              <a:t>mediadores</a:t>
            </a:r>
            <a:r>
              <a:rPr lang="en-US" sz="2800" dirty="0">
                <a:latin typeface="+mj-lt"/>
              </a:rPr>
              <a:t> de </a:t>
            </a:r>
            <a:r>
              <a:rPr lang="en-US" sz="2800" dirty="0" err="1">
                <a:latin typeface="+mj-lt"/>
              </a:rPr>
              <a:t>inflamación</a:t>
            </a:r>
            <a:r>
              <a:rPr lang="en-US" sz="2800" dirty="0">
                <a:latin typeface="+mj-lt"/>
              </a:rPr>
              <a:t>, no los de </a:t>
            </a:r>
            <a:r>
              <a:rPr lang="en-US" sz="2800" dirty="0" err="1">
                <a:latin typeface="+mj-lt"/>
              </a:rPr>
              <a:t>resolución</a:t>
            </a:r>
            <a:endParaRPr lang="en-US" sz="2800" dirty="0">
              <a:latin typeface="+mj-lt"/>
            </a:endParaRPr>
          </a:p>
        </p:txBody>
      </p:sp>
    </p:spTree>
    <p:extLst>
      <p:ext uri="{BB962C8B-B14F-4D97-AF65-F5344CB8AC3E}">
        <p14:creationId xmlns:p14="http://schemas.microsoft.com/office/powerpoint/2010/main" val="124448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2624</TotalTime>
  <Words>769</Words>
  <Application>Microsoft Macintosh PowerPoint</Application>
  <PresentationFormat>Widescreen</PresentationFormat>
  <Paragraphs>109</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vt:lpstr>
      <vt:lpstr>Office Theme</vt:lpstr>
      <vt:lpstr>Mediadores lipídicos proresolutivos coexisten con altos niveles de mediadores pro y anti-inflamatorios en pacientes con enfermedades isquémicas coronarias crónicas estables o con complicaciones agudas</vt:lpstr>
      <vt:lpstr>PowerPoint Presentation</vt:lpstr>
      <vt:lpstr>PowerPoint Presentation</vt:lpstr>
      <vt:lpstr>Los mediadores lipídicos de resolución tienen efectos protectores en la inflamación cardiovascular</vt:lpstr>
      <vt:lpstr>En una infección aguda se elevan los niveles de mediadores de resolución… a menos que el reto sea excesivo</vt:lpstr>
      <vt:lpstr>En diversas enfermedades crónicas se ha demostrado la presencia de niveles circulantes bajos de mediadores lipídicos de resolución</vt:lpstr>
      <vt:lpstr>PowerPoint Presentation</vt:lpstr>
      <vt:lpstr>PowerPoint Presentation</vt:lpstr>
      <vt:lpstr>PowerPoint Presentation</vt:lpstr>
      <vt:lpstr>Respuestas</vt:lpstr>
      <vt:lpstr>En conclusión: nuevas preguntas</vt:lpstr>
      <vt:lpstr>PowerPoint Presentation</vt:lpstr>
      <vt:lpstr>PowerPoint Presentation</vt:lpstr>
      <vt:lpstr>PowerPoint Presentation</vt:lpstr>
      <vt:lpstr>Estadística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niveles de mediadores proresolutivos no corresponden con los de mediadores inflamatorios en enfermedades isquémicas coronarias</dc:title>
  <dc:creator>Rafael Bojalil</dc:creator>
  <cp:lastModifiedBy>Rafael Bojalil</cp:lastModifiedBy>
  <cp:revision>68</cp:revision>
  <dcterms:created xsi:type="dcterms:W3CDTF">2019-10-09T04:00:29Z</dcterms:created>
  <dcterms:modified xsi:type="dcterms:W3CDTF">2019-10-30T05:46:24Z</dcterms:modified>
</cp:coreProperties>
</file>