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74" r:id="rId13"/>
    <p:sldId id="275" r:id="rId14"/>
    <p:sldId id="265" r:id="rId15"/>
    <p:sldId id="266" r:id="rId16"/>
    <p:sldId id="269" r:id="rId17"/>
    <p:sldId id="270" r:id="rId18"/>
    <p:sldId id="271" r:id="rId19"/>
    <p:sldId id="273" r:id="rId20"/>
    <p:sldId id="276" r:id="rId21"/>
    <p:sldId id="272" r:id="rId22"/>
    <p:sldId id="277" r:id="rId23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56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1535A-8CB1-084B-BC30-8FC5E039E2C2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B397BFA6-B0BF-244B-933D-11B480233969}">
      <dgm:prSet phldrT="[Texto]" custT="1"/>
      <dgm:spPr/>
      <dgm:t>
        <a:bodyPr/>
        <a:lstStyle/>
        <a:p>
          <a:r>
            <a:rPr lang="es-ES_tradnl" sz="1600" dirty="0"/>
            <a:t>Coordinación del proyecto </a:t>
          </a:r>
        </a:p>
      </dgm:t>
    </dgm:pt>
    <dgm:pt modelId="{3F8E763C-C2DA-2D45-9331-62A916A47E8F}" type="parTrans" cxnId="{31F5D0FC-C37F-E843-81A4-A306593E8623}">
      <dgm:prSet/>
      <dgm:spPr/>
      <dgm:t>
        <a:bodyPr/>
        <a:lstStyle/>
        <a:p>
          <a:endParaRPr lang="es-ES_tradnl" sz="1600"/>
        </a:p>
      </dgm:t>
    </dgm:pt>
    <dgm:pt modelId="{BBF82ADF-4683-2D4B-ABA8-591F6B89EB6F}" type="sibTrans" cxnId="{31F5D0FC-C37F-E843-81A4-A306593E8623}">
      <dgm:prSet/>
      <dgm:spPr/>
      <dgm:t>
        <a:bodyPr/>
        <a:lstStyle/>
        <a:p>
          <a:endParaRPr lang="es-ES_tradnl" sz="1600"/>
        </a:p>
      </dgm:t>
    </dgm:pt>
    <dgm:pt modelId="{217B9054-B8A0-FC4D-8842-13EFE43D2FD6}">
      <dgm:prSet phldrT="[Texto]" custT="1"/>
      <dgm:spPr/>
      <dgm:t>
        <a:bodyPr/>
        <a:lstStyle/>
        <a:p>
          <a:r>
            <a:rPr lang="es-ES_tradnl" sz="1600" dirty="0"/>
            <a:t>Diseño informático y manejo de bases de datos</a:t>
          </a:r>
        </a:p>
      </dgm:t>
    </dgm:pt>
    <dgm:pt modelId="{3324DC61-5F1D-894B-B1AD-DA6721437C74}" type="parTrans" cxnId="{77BAAD57-A18F-3F47-9716-AD6112178D24}">
      <dgm:prSet/>
      <dgm:spPr/>
      <dgm:t>
        <a:bodyPr/>
        <a:lstStyle/>
        <a:p>
          <a:endParaRPr lang="es-ES_tradnl" sz="1600"/>
        </a:p>
      </dgm:t>
    </dgm:pt>
    <dgm:pt modelId="{B6F1DCDD-02AC-4249-9E3D-D89FBDB9F65C}" type="sibTrans" cxnId="{77BAAD57-A18F-3F47-9716-AD6112178D24}">
      <dgm:prSet/>
      <dgm:spPr/>
      <dgm:t>
        <a:bodyPr/>
        <a:lstStyle/>
        <a:p>
          <a:endParaRPr lang="es-ES_tradnl" sz="1600"/>
        </a:p>
      </dgm:t>
    </dgm:pt>
    <dgm:pt modelId="{E41FECEA-E726-2446-91BF-A89BD11ED07F}">
      <dgm:prSet custT="1"/>
      <dgm:spPr/>
      <dgm:t>
        <a:bodyPr/>
        <a:lstStyle/>
        <a:p>
          <a:r>
            <a:rPr lang="es-ES_tradnl" sz="1600" dirty="0"/>
            <a:t>Encuestas y análisis epidemiológico</a:t>
          </a:r>
        </a:p>
      </dgm:t>
    </dgm:pt>
    <dgm:pt modelId="{64367C24-6C8C-5949-9029-20FF1AD702C8}" type="parTrans" cxnId="{0751049C-413B-1D4F-8328-D7402A44A2F9}">
      <dgm:prSet/>
      <dgm:spPr/>
      <dgm:t>
        <a:bodyPr/>
        <a:lstStyle/>
        <a:p>
          <a:endParaRPr lang="es-ES_tradnl" sz="1600"/>
        </a:p>
      </dgm:t>
    </dgm:pt>
    <dgm:pt modelId="{AF9D5184-4CE8-704F-BC3A-880E4066BF54}" type="sibTrans" cxnId="{0751049C-413B-1D4F-8328-D7402A44A2F9}">
      <dgm:prSet/>
      <dgm:spPr/>
      <dgm:t>
        <a:bodyPr/>
        <a:lstStyle/>
        <a:p>
          <a:endParaRPr lang="es-ES_tradnl" sz="1600"/>
        </a:p>
      </dgm:t>
    </dgm:pt>
    <dgm:pt modelId="{6FE16DC6-F6BE-7646-974D-E1768CE847B2}">
      <dgm:prSet custT="1"/>
      <dgm:spPr/>
      <dgm:t>
        <a:bodyPr/>
        <a:lstStyle/>
        <a:p>
          <a:r>
            <a:rPr lang="es-ES_tradnl" sz="1600" dirty="0"/>
            <a:t>Procesamiento y almacenamiento de muestras biológicas</a:t>
          </a:r>
        </a:p>
      </dgm:t>
    </dgm:pt>
    <dgm:pt modelId="{53BEDC9E-6C82-634F-84C8-EACC40FD6B41}" type="parTrans" cxnId="{3718C2F7-7756-514E-BB20-685C38F51D20}">
      <dgm:prSet/>
      <dgm:spPr/>
      <dgm:t>
        <a:bodyPr/>
        <a:lstStyle/>
        <a:p>
          <a:endParaRPr lang="es-ES_tradnl" sz="1600"/>
        </a:p>
      </dgm:t>
    </dgm:pt>
    <dgm:pt modelId="{4A1DA5E3-44B7-1E41-A6BB-972A5F4A737B}" type="sibTrans" cxnId="{3718C2F7-7756-514E-BB20-685C38F51D20}">
      <dgm:prSet/>
      <dgm:spPr/>
      <dgm:t>
        <a:bodyPr/>
        <a:lstStyle/>
        <a:p>
          <a:endParaRPr lang="es-ES_tradnl" sz="1600"/>
        </a:p>
      </dgm:t>
    </dgm:pt>
    <dgm:pt modelId="{B730716C-07A4-574C-B420-1AD98FDE26FE}">
      <dgm:prSet custT="1"/>
      <dgm:spPr/>
      <dgm:t>
        <a:bodyPr/>
        <a:lstStyle/>
        <a:p>
          <a:r>
            <a:rPr lang="es-ES_tradnl" sz="1600" dirty="0"/>
            <a:t>Reclutamiento y seguimiento de participantes</a:t>
          </a:r>
        </a:p>
      </dgm:t>
    </dgm:pt>
    <dgm:pt modelId="{A4CFA119-3559-FE4D-BC23-3D708F8C5F40}" type="parTrans" cxnId="{A2A61DE2-A9E4-1F4D-AB05-5EBC801703D1}">
      <dgm:prSet/>
      <dgm:spPr/>
      <dgm:t>
        <a:bodyPr/>
        <a:lstStyle/>
        <a:p>
          <a:endParaRPr lang="es-ES_tradnl" sz="1600"/>
        </a:p>
      </dgm:t>
    </dgm:pt>
    <dgm:pt modelId="{42921BC4-03F9-0B40-9AAD-69448F8D7F2E}" type="sibTrans" cxnId="{A2A61DE2-A9E4-1F4D-AB05-5EBC801703D1}">
      <dgm:prSet/>
      <dgm:spPr/>
      <dgm:t>
        <a:bodyPr/>
        <a:lstStyle/>
        <a:p>
          <a:endParaRPr lang="es-ES_tradnl" sz="1600"/>
        </a:p>
      </dgm:t>
    </dgm:pt>
    <dgm:pt modelId="{B6E0E8E9-E2F6-A340-91BD-AE4A3976BC24}" type="pres">
      <dgm:prSet presAssocID="{1201535A-8CB1-084B-BC30-8FC5E039E2C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65A4383-18CC-6B4B-B372-1D2861444887}" type="pres">
      <dgm:prSet presAssocID="{B397BFA6-B0BF-244B-933D-11B480233969}" presName="hierRoot1" presStyleCnt="0"/>
      <dgm:spPr/>
    </dgm:pt>
    <dgm:pt modelId="{D04C9373-486A-7240-85B5-8FE95C6922E1}" type="pres">
      <dgm:prSet presAssocID="{B397BFA6-B0BF-244B-933D-11B480233969}" presName="composite" presStyleCnt="0"/>
      <dgm:spPr/>
    </dgm:pt>
    <dgm:pt modelId="{F55DCE61-8F58-1249-9718-CD52CB3CE760}" type="pres">
      <dgm:prSet presAssocID="{B397BFA6-B0BF-244B-933D-11B480233969}" presName="background" presStyleLbl="node0" presStyleIdx="0" presStyleCnt="1"/>
      <dgm:spPr/>
    </dgm:pt>
    <dgm:pt modelId="{B0407920-8FFB-A040-B8DA-75B4D541901A}" type="pres">
      <dgm:prSet presAssocID="{B397BFA6-B0BF-244B-933D-11B480233969}" presName="text" presStyleLbl="fgAcc0" presStyleIdx="0" presStyleCnt="1">
        <dgm:presLayoutVars>
          <dgm:chPref val="3"/>
        </dgm:presLayoutVars>
      </dgm:prSet>
      <dgm:spPr/>
    </dgm:pt>
    <dgm:pt modelId="{1B48178E-5C19-0F4C-B000-9A0DE20C7FB8}" type="pres">
      <dgm:prSet presAssocID="{B397BFA6-B0BF-244B-933D-11B480233969}" presName="hierChild2" presStyleCnt="0"/>
      <dgm:spPr/>
    </dgm:pt>
    <dgm:pt modelId="{80FDB074-CC0F-074D-B5B4-D8C48813AC6B}" type="pres">
      <dgm:prSet presAssocID="{3324DC61-5F1D-894B-B1AD-DA6721437C74}" presName="Name10" presStyleLbl="parChTrans1D2" presStyleIdx="0" presStyleCnt="4"/>
      <dgm:spPr/>
    </dgm:pt>
    <dgm:pt modelId="{5F071B25-EB39-BD43-A288-BB15F9BEFFC6}" type="pres">
      <dgm:prSet presAssocID="{217B9054-B8A0-FC4D-8842-13EFE43D2FD6}" presName="hierRoot2" presStyleCnt="0"/>
      <dgm:spPr/>
    </dgm:pt>
    <dgm:pt modelId="{66B3D85D-395E-EC4A-B72C-1AA9D59EE955}" type="pres">
      <dgm:prSet presAssocID="{217B9054-B8A0-FC4D-8842-13EFE43D2FD6}" presName="composite2" presStyleCnt="0"/>
      <dgm:spPr/>
    </dgm:pt>
    <dgm:pt modelId="{46E066DD-A7C1-B843-81B7-2355E3D59CA1}" type="pres">
      <dgm:prSet presAssocID="{217B9054-B8A0-FC4D-8842-13EFE43D2FD6}" presName="background2" presStyleLbl="node2" presStyleIdx="0" presStyleCnt="4"/>
      <dgm:spPr/>
    </dgm:pt>
    <dgm:pt modelId="{7FCE4D04-906B-EE48-A7C2-661C3CF8DF38}" type="pres">
      <dgm:prSet presAssocID="{217B9054-B8A0-FC4D-8842-13EFE43D2FD6}" presName="text2" presStyleLbl="fgAcc2" presStyleIdx="0" presStyleCnt="4">
        <dgm:presLayoutVars>
          <dgm:chPref val="3"/>
        </dgm:presLayoutVars>
      </dgm:prSet>
      <dgm:spPr/>
    </dgm:pt>
    <dgm:pt modelId="{3CC4B1CD-5617-AF46-818E-70D7EAA6E77A}" type="pres">
      <dgm:prSet presAssocID="{217B9054-B8A0-FC4D-8842-13EFE43D2FD6}" presName="hierChild3" presStyleCnt="0"/>
      <dgm:spPr/>
    </dgm:pt>
    <dgm:pt modelId="{4882BDCC-3431-B048-B6E7-78D20661AE2B}" type="pres">
      <dgm:prSet presAssocID="{64367C24-6C8C-5949-9029-20FF1AD702C8}" presName="Name10" presStyleLbl="parChTrans1D2" presStyleIdx="1" presStyleCnt="4"/>
      <dgm:spPr/>
    </dgm:pt>
    <dgm:pt modelId="{3582225D-CD01-1D4B-BBBE-AE19523C6A3B}" type="pres">
      <dgm:prSet presAssocID="{E41FECEA-E726-2446-91BF-A89BD11ED07F}" presName="hierRoot2" presStyleCnt="0"/>
      <dgm:spPr/>
    </dgm:pt>
    <dgm:pt modelId="{A3D46BB9-AECC-7E4A-9949-385F5AD38033}" type="pres">
      <dgm:prSet presAssocID="{E41FECEA-E726-2446-91BF-A89BD11ED07F}" presName="composite2" presStyleCnt="0"/>
      <dgm:spPr/>
    </dgm:pt>
    <dgm:pt modelId="{1FA6BD4D-2CAC-B349-A2E2-7DA2F1FF5A38}" type="pres">
      <dgm:prSet presAssocID="{E41FECEA-E726-2446-91BF-A89BD11ED07F}" presName="background2" presStyleLbl="node2" presStyleIdx="1" presStyleCnt="4"/>
      <dgm:spPr/>
    </dgm:pt>
    <dgm:pt modelId="{A809E89A-3E62-774E-BC7C-EA847E73C603}" type="pres">
      <dgm:prSet presAssocID="{E41FECEA-E726-2446-91BF-A89BD11ED07F}" presName="text2" presStyleLbl="fgAcc2" presStyleIdx="1" presStyleCnt="4">
        <dgm:presLayoutVars>
          <dgm:chPref val="3"/>
        </dgm:presLayoutVars>
      </dgm:prSet>
      <dgm:spPr/>
    </dgm:pt>
    <dgm:pt modelId="{B13B97BA-7C44-9E42-A83E-0C9CA0EE83BF}" type="pres">
      <dgm:prSet presAssocID="{E41FECEA-E726-2446-91BF-A89BD11ED07F}" presName="hierChild3" presStyleCnt="0"/>
      <dgm:spPr/>
    </dgm:pt>
    <dgm:pt modelId="{17644C2F-084E-024A-A7ED-D51B78A031C0}" type="pres">
      <dgm:prSet presAssocID="{53BEDC9E-6C82-634F-84C8-EACC40FD6B41}" presName="Name10" presStyleLbl="parChTrans1D2" presStyleIdx="2" presStyleCnt="4"/>
      <dgm:spPr/>
    </dgm:pt>
    <dgm:pt modelId="{808B7DF1-FEC8-6E46-809A-EBF5ED15337A}" type="pres">
      <dgm:prSet presAssocID="{6FE16DC6-F6BE-7646-974D-E1768CE847B2}" presName="hierRoot2" presStyleCnt="0"/>
      <dgm:spPr/>
    </dgm:pt>
    <dgm:pt modelId="{0E6DC7EF-8043-8545-A31C-3A6C88F366D5}" type="pres">
      <dgm:prSet presAssocID="{6FE16DC6-F6BE-7646-974D-E1768CE847B2}" presName="composite2" presStyleCnt="0"/>
      <dgm:spPr/>
    </dgm:pt>
    <dgm:pt modelId="{7176F427-826F-C649-84BD-5C4CBA7D49D4}" type="pres">
      <dgm:prSet presAssocID="{6FE16DC6-F6BE-7646-974D-E1768CE847B2}" presName="background2" presStyleLbl="node2" presStyleIdx="2" presStyleCnt="4"/>
      <dgm:spPr/>
    </dgm:pt>
    <dgm:pt modelId="{AA762F2F-56D9-CA49-AFED-7BD8BDC9EF2F}" type="pres">
      <dgm:prSet presAssocID="{6FE16DC6-F6BE-7646-974D-E1768CE847B2}" presName="text2" presStyleLbl="fgAcc2" presStyleIdx="2" presStyleCnt="4" custScaleX="110745" custScaleY="104363" custLinFactNeighborY="2404">
        <dgm:presLayoutVars>
          <dgm:chPref val="3"/>
        </dgm:presLayoutVars>
      </dgm:prSet>
      <dgm:spPr/>
    </dgm:pt>
    <dgm:pt modelId="{B10AA09D-2215-7243-81C6-0939C3BBA21A}" type="pres">
      <dgm:prSet presAssocID="{6FE16DC6-F6BE-7646-974D-E1768CE847B2}" presName="hierChild3" presStyleCnt="0"/>
      <dgm:spPr/>
    </dgm:pt>
    <dgm:pt modelId="{1C6A7AD3-B727-2F44-8771-5177C7228FA5}" type="pres">
      <dgm:prSet presAssocID="{A4CFA119-3559-FE4D-BC23-3D708F8C5F40}" presName="Name10" presStyleLbl="parChTrans1D2" presStyleIdx="3" presStyleCnt="4"/>
      <dgm:spPr/>
    </dgm:pt>
    <dgm:pt modelId="{F4BB7F4D-96B3-3949-8105-1FCB3C8DD9A1}" type="pres">
      <dgm:prSet presAssocID="{B730716C-07A4-574C-B420-1AD98FDE26FE}" presName="hierRoot2" presStyleCnt="0"/>
      <dgm:spPr/>
    </dgm:pt>
    <dgm:pt modelId="{C39CEB59-567C-CA4C-896B-E837303A0007}" type="pres">
      <dgm:prSet presAssocID="{B730716C-07A4-574C-B420-1AD98FDE26FE}" presName="composite2" presStyleCnt="0"/>
      <dgm:spPr/>
    </dgm:pt>
    <dgm:pt modelId="{C4BBAE9F-E1F5-2640-BB9B-FB25191B8D64}" type="pres">
      <dgm:prSet presAssocID="{B730716C-07A4-574C-B420-1AD98FDE26FE}" presName="background2" presStyleLbl="node2" presStyleIdx="3" presStyleCnt="4"/>
      <dgm:spPr/>
    </dgm:pt>
    <dgm:pt modelId="{C5E9FCEB-F84C-F54F-B2D4-BCF6BAD82C9F}" type="pres">
      <dgm:prSet presAssocID="{B730716C-07A4-574C-B420-1AD98FDE26FE}" presName="text2" presStyleLbl="fgAcc2" presStyleIdx="3" presStyleCnt="4">
        <dgm:presLayoutVars>
          <dgm:chPref val="3"/>
        </dgm:presLayoutVars>
      </dgm:prSet>
      <dgm:spPr/>
    </dgm:pt>
    <dgm:pt modelId="{CFDDD28A-E688-CF4C-ACF6-9944D5A1CC83}" type="pres">
      <dgm:prSet presAssocID="{B730716C-07A4-574C-B420-1AD98FDE26FE}" presName="hierChild3" presStyleCnt="0"/>
      <dgm:spPr/>
    </dgm:pt>
  </dgm:ptLst>
  <dgm:cxnLst>
    <dgm:cxn modelId="{B378DE2B-0CFF-7841-8E13-6499D4E5FFF0}" type="presOf" srcId="{B730716C-07A4-574C-B420-1AD98FDE26FE}" destId="{C5E9FCEB-F84C-F54F-B2D4-BCF6BAD82C9F}" srcOrd="0" destOrd="0" presId="urn:microsoft.com/office/officeart/2005/8/layout/hierarchy1"/>
    <dgm:cxn modelId="{77BAAD57-A18F-3F47-9716-AD6112178D24}" srcId="{B397BFA6-B0BF-244B-933D-11B480233969}" destId="{217B9054-B8A0-FC4D-8842-13EFE43D2FD6}" srcOrd="0" destOrd="0" parTransId="{3324DC61-5F1D-894B-B1AD-DA6721437C74}" sibTransId="{B6F1DCDD-02AC-4249-9E3D-D89FBDB9F65C}"/>
    <dgm:cxn modelId="{7A760093-F55A-A446-A2C0-36865FA0AD47}" type="presOf" srcId="{A4CFA119-3559-FE4D-BC23-3D708F8C5F40}" destId="{1C6A7AD3-B727-2F44-8771-5177C7228FA5}" srcOrd="0" destOrd="0" presId="urn:microsoft.com/office/officeart/2005/8/layout/hierarchy1"/>
    <dgm:cxn modelId="{0751049C-413B-1D4F-8328-D7402A44A2F9}" srcId="{B397BFA6-B0BF-244B-933D-11B480233969}" destId="{E41FECEA-E726-2446-91BF-A89BD11ED07F}" srcOrd="1" destOrd="0" parTransId="{64367C24-6C8C-5949-9029-20FF1AD702C8}" sibTransId="{AF9D5184-4CE8-704F-BC3A-880E4066BF54}"/>
    <dgm:cxn modelId="{0B3F10B3-C137-9747-AF38-E021D2E4F4D9}" type="presOf" srcId="{3324DC61-5F1D-894B-B1AD-DA6721437C74}" destId="{80FDB074-CC0F-074D-B5B4-D8C48813AC6B}" srcOrd="0" destOrd="0" presId="urn:microsoft.com/office/officeart/2005/8/layout/hierarchy1"/>
    <dgm:cxn modelId="{C762DCB4-B674-D24F-A849-ECF57C680D0E}" type="presOf" srcId="{6FE16DC6-F6BE-7646-974D-E1768CE847B2}" destId="{AA762F2F-56D9-CA49-AFED-7BD8BDC9EF2F}" srcOrd="0" destOrd="0" presId="urn:microsoft.com/office/officeart/2005/8/layout/hierarchy1"/>
    <dgm:cxn modelId="{3309D8B6-4AAA-0E40-ABCD-ADC00198AE36}" type="presOf" srcId="{64367C24-6C8C-5949-9029-20FF1AD702C8}" destId="{4882BDCC-3431-B048-B6E7-78D20661AE2B}" srcOrd="0" destOrd="0" presId="urn:microsoft.com/office/officeart/2005/8/layout/hierarchy1"/>
    <dgm:cxn modelId="{D3ED6DB8-BD2A-1C4A-A83E-C057D359EF0C}" type="presOf" srcId="{1201535A-8CB1-084B-BC30-8FC5E039E2C2}" destId="{B6E0E8E9-E2F6-A340-91BD-AE4A3976BC24}" srcOrd="0" destOrd="0" presId="urn:microsoft.com/office/officeart/2005/8/layout/hierarchy1"/>
    <dgm:cxn modelId="{F29009C5-1C91-8B4A-A1A7-83924DC56459}" type="presOf" srcId="{B397BFA6-B0BF-244B-933D-11B480233969}" destId="{B0407920-8FFB-A040-B8DA-75B4D541901A}" srcOrd="0" destOrd="0" presId="urn:microsoft.com/office/officeart/2005/8/layout/hierarchy1"/>
    <dgm:cxn modelId="{F8C387D4-984D-0B49-BDFE-110AFCF2507F}" type="presOf" srcId="{53BEDC9E-6C82-634F-84C8-EACC40FD6B41}" destId="{17644C2F-084E-024A-A7ED-D51B78A031C0}" srcOrd="0" destOrd="0" presId="urn:microsoft.com/office/officeart/2005/8/layout/hierarchy1"/>
    <dgm:cxn modelId="{6FACDED9-C3CC-AE46-9D23-EA015E62033D}" type="presOf" srcId="{217B9054-B8A0-FC4D-8842-13EFE43D2FD6}" destId="{7FCE4D04-906B-EE48-A7C2-661C3CF8DF38}" srcOrd="0" destOrd="0" presId="urn:microsoft.com/office/officeart/2005/8/layout/hierarchy1"/>
    <dgm:cxn modelId="{A2A61DE2-A9E4-1F4D-AB05-5EBC801703D1}" srcId="{B397BFA6-B0BF-244B-933D-11B480233969}" destId="{B730716C-07A4-574C-B420-1AD98FDE26FE}" srcOrd="3" destOrd="0" parTransId="{A4CFA119-3559-FE4D-BC23-3D708F8C5F40}" sibTransId="{42921BC4-03F9-0B40-9AAD-69448F8D7F2E}"/>
    <dgm:cxn modelId="{DE90ACEA-C2CC-0449-B67B-E77D24B44E9A}" type="presOf" srcId="{E41FECEA-E726-2446-91BF-A89BD11ED07F}" destId="{A809E89A-3E62-774E-BC7C-EA847E73C603}" srcOrd="0" destOrd="0" presId="urn:microsoft.com/office/officeart/2005/8/layout/hierarchy1"/>
    <dgm:cxn modelId="{3718C2F7-7756-514E-BB20-685C38F51D20}" srcId="{B397BFA6-B0BF-244B-933D-11B480233969}" destId="{6FE16DC6-F6BE-7646-974D-E1768CE847B2}" srcOrd="2" destOrd="0" parTransId="{53BEDC9E-6C82-634F-84C8-EACC40FD6B41}" sibTransId="{4A1DA5E3-44B7-1E41-A6BB-972A5F4A737B}"/>
    <dgm:cxn modelId="{31F5D0FC-C37F-E843-81A4-A306593E8623}" srcId="{1201535A-8CB1-084B-BC30-8FC5E039E2C2}" destId="{B397BFA6-B0BF-244B-933D-11B480233969}" srcOrd="0" destOrd="0" parTransId="{3F8E763C-C2DA-2D45-9331-62A916A47E8F}" sibTransId="{BBF82ADF-4683-2D4B-ABA8-591F6B89EB6F}"/>
    <dgm:cxn modelId="{71B75382-96DD-2748-9DA4-D448933CD075}" type="presParOf" srcId="{B6E0E8E9-E2F6-A340-91BD-AE4A3976BC24}" destId="{865A4383-18CC-6B4B-B372-1D2861444887}" srcOrd="0" destOrd="0" presId="urn:microsoft.com/office/officeart/2005/8/layout/hierarchy1"/>
    <dgm:cxn modelId="{680CFC05-42B8-D043-9AF8-B22818E334A9}" type="presParOf" srcId="{865A4383-18CC-6B4B-B372-1D2861444887}" destId="{D04C9373-486A-7240-85B5-8FE95C6922E1}" srcOrd="0" destOrd="0" presId="urn:microsoft.com/office/officeart/2005/8/layout/hierarchy1"/>
    <dgm:cxn modelId="{CC06A311-C7A9-6A48-8424-0E8D7A865B5B}" type="presParOf" srcId="{D04C9373-486A-7240-85B5-8FE95C6922E1}" destId="{F55DCE61-8F58-1249-9718-CD52CB3CE760}" srcOrd="0" destOrd="0" presId="urn:microsoft.com/office/officeart/2005/8/layout/hierarchy1"/>
    <dgm:cxn modelId="{4ED88A3A-63D5-F54C-AE54-615EA942E47E}" type="presParOf" srcId="{D04C9373-486A-7240-85B5-8FE95C6922E1}" destId="{B0407920-8FFB-A040-B8DA-75B4D541901A}" srcOrd="1" destOrd="0" presId="urn:microsoft.com/office/officeart/2005/8/layout/hierarchy1"/>
    <dgm:cxn modelId="{9A866822-B6CD-7B4D-9D17-C6D6BCED0128}" type="presParOf" srcId="{865A4383-18CC-6B4B-B372-1D2861444887}" destId="{1B48178E-5C19-0F4C-B000-9A0DE20C7FB8}" srcOrd="1" destOrd="0" presId="urn:microsoft.com/office/officeart/2005/8/layout/hierarchy1"/>
    <dgm:cxn modelId="{E8438AB5-B1D6-E241-B427-E8586B7CA057}" type="presParOf" srcId="{1B48178E-5C19-0F4C-B000-9A0DE20C7FB8}" destId="{80FDB074-CC0F-074D-B5B4-D8C48813AC6B}" srcOrd="0" destOrd="0" presId="urn:microsoft.com/office/officeart/2005/8/layout/hierarchy1"/>
    <dgm:cxn modelId="{D2619E24-3A9A-EB41-B9F8-9EC73985A7C6}" type="presParOf" srcId="{1B48178E-5C19-0F4C-B000-9A0DE20C7FB8}" destId="{5F071B25-EB39-BD43-A288-BB15F9BEFFC6}" srcOrd="1" destOrd="0" presId="urn:microsoft.com/office/officeart/2005/8/layout/hierarchy1"/>
    <dgm:cxn modelId="{3EAD9C2B-2B59-2342-9E19-AB0294902449}" type="presParOf" srcId="{5F071B25-EB39-BD43-A288-BB15F9BEFFC6}" destId="{66B3D85D-395E-EC4A-B72C-1AA9D59EE955}" srcOrd="0" destOrd="0" presId="urn:microsoft.com/office/officeart/2005/8/layout/hierarchy1"/>
    <dgm:cxn modelId="{A1290613-4C2C-8343-B2A9-0A2D4713202D}" type="presParOf" srcId="{66B3D85D-395E-EC4A-B72C-1AA9D59EE955}" destId="{46E066DD-A7C1-B843-81B7-2355E3D59CA1}" srcOrd="0" destOrd="0" presId="urn:microsoft.com/office/officeart/2005/8/layout/hierarchy1"/>
    <dgm:cxn modelId="{A3D29A0D-0A5D-324D-AFB0-3828C7734382}" type="presParOf" srcId="{66B3D85D-395E-EC4A-B72C-1AA9D59EE955}" destId="{7FCE4D04-906B-EE48-A7C2-661C3CF8DF38}" srcOrd="1" destOrd="0" presId="urn:microsoft.com/office/officeart/2005/8/layout/hierarchy1"/>
    <dgm:cxn modelId="{7E4F35F1-1676-6640-8738-19352FD61ABD}" type="presParOf" srcId="{5F071B25-EB39-BD43-A288-BB15F9BEFFC6}" destId="{3CC4B1CD-5617-AF46-818E-70D7EAA6E77A}" srcOrd="1" destOrd="0" presId="urn:microsoft.com/office/officeart/2005/8/layout/hierarchy1"/>
    <dgm:cxn modelId="{4AA74894-A119-AA45-A2D4-1FE17D9DF30B}" type="presParOf" srcId="{1B48178E-5C19-0F4C-B000-9A0DE20C7FB8}" destId="{4882BDCC-3431-B048-B6E7-78D20661AE2B}" srcOrd="2" destOrd="0" presId="urn:microsoft.com/office/officeart/2005/8/layout/hierarchy1"/>
    <dgm:cxn modelId="{28DF0937-D2E9-4C4D-ABC6-BADCE1A851A0}" type="presParOf" srcId="{1B48178E-5C19-0F4C-B000-9A0DE20C7FB8}" destId="{3582225D-CD01-1D4B-BBBE-AE19523C6A3B}" srcOrd="3" destOrd="0" presId="urn:microsoft.com/office/officeart/2005/8/layout/hierarchy1"/>
    <dgm:cxn modelId="{6AB01626-E8EE-8949-BCA7-FCDDC346D577}" type="presParOf" srcId="{3582225D-CD01-1D4B-BBBE-AE19523C6A3B}" destId="{A3D46BB9-AECC-7E4A-9949-385F5AD38033}" srcOrd="0" destOrd="0" presId="urn:microsoft.com/office/officeart/2005/8/layout/hierarchy1"/>
    <dgm:cxn modelId="{38E78B58-7442-2649-8CC2-C0B62EF974CD}" type="presParOf" srcId="{A3D46BB9-AECC-7E4A-9949-385F5AD38033}" destId="{1FA6BD4D-2CAC-B349-A2E2-7DA2F1FF5A38}" srcOrd="0" destOrd="0" presId="urn:microsoft.com/office/officeart/2005/8/layout/hierarchy1"/>
    <dgm:cxn modelId="{A7F6491F-1085-044A-9D36-3B67AFF56656}" type="presParOf" srcId="{A3D46BB9-AECC-7E4A-9949-385F5AD38033}" destId="{A809E89A-3E62-774E-BC7C-EA847E73C603}" srcOrd="1" destOrd="0" presId="urn:microsoft.com/office/officeart/2005/8/layout/hierarchy1"/>
    <dgm:cxn modelId="{AD4567EB-89BF-EC42-9584-FF025C66DF81}" type="presParOf" srcId="{3582225D-CD01-1D4B-BBBE-AE19523C6A3B}" destId="{B13B97BA-7C44-9E42-A83E-0C9CA0EE83BF}" srcOrd="1" destOrd="0" presId="urn:microsoft.com/office/officeart/2005/8/layout/hierarchy1"/>
    <dgm:cxn modelId="{FF55827C-B618-7E4B-BA3A-ECE111B62557}" type="presParOf" srcId="{1B48178E-5C19-0F4C-B000-9A0DE20C7FB8}" destId="{17644C2F-084E-024A-A7ED-D51B78A031C0}" srcOrd="4" destOrd="0" presId="urn:microsoft.com/office/officeart/2005/8/layout/hierarchy1"/>
    <dgm:cxn modelId="{FD7CA8CF-CF86-3546-9AD3-E018582A350E}" type="presParOf" srcId="{1B48178E-5C19-0F4C-B000-9A0DE20C7FB8}" destId="{808B7DF1-FEC8-6E46-809A-EBF5ED15337A}" srcOrd="5" destOrd="0" presId="urn:microsoft.com/office/officeart/2005/8/layout/hierarchy1"/>
    <dgm:cxn modelId="{03A41B37-7DE1-4C48-8E93-9C13F1A510CE}" type="presParOf" srcId="{808B7DF1-FEC8-6E46-809A-EBF5ED15337A}" destId="{0E6DC7EF-8043-8545-A31C-3A6C88F366D5}" srcOrd="0" destOrd="0" presId="urn:microsoft.com/office/officeart/2005/8/layout/hierarchy1"/>
    <dgm:cxn modelId="{19D8F54E-555B-2541-AA01-F940477C80E9}" type="presParOf" srcId="{0E6DC7EF-8043-8545-A31C-3A6C88F366D5}" destId="{7176F427-826F-C649-84BD-5C4CBA7D49D4}" srcOrd="0" destOrd="0" presId="urn:microsoft.com/office/officeart/2005/8/layout/hierarchy1"/>
    <dgm:cxn modelId="{8ABA75DB-71BA-D94A-A784-D615BCC54B14}" type="presParOf" srcId="{0E6DC7EF-8043-8545-A31C-3A6C88F366D5}" destId="{AA762F2F-56D9-CA49-AFED-7BD8BDC9EF2F}" srcOrd="1" destOrd="0" presId="urn:microsoft.com/office/officeart/2005/8/layout/hierarchy1"/>
    <dgm:cxn modelId="{8C6DA673-C2C8-1446-A265-94405729D130}" type="presParOf" srcId="{808B7DF1-FEC8-6E46-809A-EBF5ED15337A}" destId="{B10AA09D-2215-7243-81C6-0939C3BBA21A}" srcOrd="1" destOrd="0" presId="urn:microsoft.com/office/officeart/2005/8/layout/hierarchy1"/>
    <dgm:cxn modelId="{D76D4E6A-E544-5D48-B278-83549D322405}" type="presParOf" srcId="{1B48178E-5C19-0F4C-B000-9A0DE20C7FB8}" destId="{1C6A7AD3-B727-2F44-8771-5177C7228FA5}" srcOrd="6" destOrd="0" presId="urn:microsoft.com/office/officeart/2005/8/layout/hierarchy1"/>
    <dgm:cxn modelId="{312895AD-DE97-284D-941E-3B61F7100B03}" type="presParOf" srcId="{1B48178E-5C19-0F4C-B000-9A0DE20C7FB8}" destId="{F4BB7F4D-96B3-3949-8105-1FCB3C8DD9A1}" srcOrd="7" destOrd="0" presId="urn:microsoft.com/office/officeart/2005/8/layout/hierarchy1"/>
    <dgm:cxn modelId="{764A0600-08DF-3346-914C-9C069D8877DB}" type="presParOf" srcId="{F4BB7F4D-96B3-3949-8105-1FCB3C8DD9A1}" destId="{C39CEB59-567C-CA4C-896B-E837303A0007}" srcOrd="0" destOrd="0" presId="urn:microsoft.com/office/officeart/2005/8/layout/hierarchy1"/>
    <dgm:cxn modelId="{60549A35-19FD-A644-9A91-DF4CB8DDF805}" type="presParOf" srcId="{C39CEB59-567C-CA4C-896B-E837303A0007}" destId="{C4BBAE9F-E1F5-2640-BB9B-FB25191B8D64}" srcOrd="0" destOrd="0" presId="urn:microsoft.com/office/officeart/2005/8/layout/hierarchy1"/>
    <dgm:cxn modelId="{E880B84A-10A1-6040-B1E3-38900A6F77F5}" type="presParOf" srcId="{C39CEB59-567C-CA4C-896B-E837303A0007}" destId="{C5E9FCEB-F84C-F54F-B2D4-BCF6BAD82C9F}" srcOrd="1" destOrd="0" presId="urn:microsoft.com/office/officeart/2005/8/layout/hierarchy1"/>
    <dgm:cxn modelId="{D75176E5-B9A9-A242-9A77-011C4AD6C146}" type="presParOf" srcId="{F4BB7F4D-96B3-3949-8105-1FCB3C8DD9A1}" destId="{CFDDD28A-E688-CF4C-ACF6-9944D5A1CC8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712E33-D6D9-AC49-AC54-1805DB343989}" type="doc">
      <dgm:prSet loTypeId="urn:microsoft.com/office/officeart/2008/layout/HorizontalMultiLevelHierarchy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17BA320D-57D0-8543-AE5F-753FD8E686DA}">
      <dgm:prSet phldrT="[Texto]"/>
      <dgm:sp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ES_tradnl" dirty="0"/>
            <a:t>Tlalpan 2020</a:t>
          </a:r>
        </a:p>
      </dgm:t>
    </dgm:pt>
    <dgm:pt modelId="{E8808C59-5032-634F-9A22-89A88A7D03F3}" type="parTrans" cxnId="{2A744D88-59F6-E446-8B27-10A41A29FE53}">
      <dgm:prSet/>
      <dgm:spPr/>
      <dgm:t>
        <a:bodyPr/>
        <a:lstStyle/>
        <a:p>
          <a:endParaRPr lang="es-ES_tradnl"/>
        </a:p>
      </dgm:t>
    </dgm:pt>
    <dgm:pt modelId="{51ECF07B-C0F7-B943-829F-C65D716EE9A5}" type="sibTrans" cxnId="{2A744D88-59F6-E446-8B27-10A41A29FE53}">
      <dgm:prSet/>
      <dgm:spPr/>
      <dgm:t>
        <a:bodyPr/>
        <a:lstStyle/>
        <a:p>
          <a:endParaRPr lang="es-ES_tradnl"/>
        </a:p>
      </dgm:t>
    </dgm:pt>
    <dgm:pt modelId="{D5A909EF-9B7E-054A-8EF3-9DEED054EED4}">
      <dgm:prSet phldrT="[Texto]" custT="1"/>
      <dgm:sp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dgm:spPr>
      <dgm:t>
        <a:bodyPr/>
        <a:lstStyle/>
        <a:p>
          <a:r>
            <a:rPr lang="es-MX" altLang="es-ES_tradnl" sz="2000" b="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 charset="0"/>
              <a:cs typeface="Arial" charset="0"/>
            </a:rPr>
            <a:t>Cambios en los estilos de vida para el control de hipertensión leve</a:t>
          </a:r>
          <a:endParaRPr lang="es-ES_tradnl" sz="2000" b="0" dirty="0">
            <a:latin typeface="Arial" charset="0"/>
            <a:ea typeface="Arial" charset="0"/>
            <a:cs typeface="Arial" charset="0"/>
          </a:endParaRPr>
        </a:p>
      </dgm:t>
    </dgm:pt>
    <dgm:pt modelId="{1A35DECA-4963-1B47-99F7-B226391D9DC6}" type="parTrans" cxnId="{ACB9D468-6A3A-6947-A078-7F5F6D2EBAF6}">
      <dgm:prSet/>
      <dgm:spPr/>
      <dgm:t>
        <a:bodyPr/>
        <a:lstStyle/>
        <a:p>
          <a:endParaRPr lang="es-ES_tradnl"/>
        </a:p>
      </dgm:t>
    </dgm:pt>
    <dgm:pt modelId="{D3401525-6987-9646-8C7E-F15718880087}" type="sibTrans" cxnId="{ACB9D468-6A3A-6947-A078-7F5F6D2EBAF6}">
      <dgm:prSet/>
      <dgm:spPr/>
      <dgm:t>
        <a:bodyPr/>
        <a:lstStyle/>
        <a:p>
          <a:endParaRPr lang="es-ES_tradnl"/>
        </a:p>
      </dgm:t>
    </dgm:pt>
    <dgm:pt modelId="{300855CF-26D0-C649-BFCB-7BD693FE9780}">
      <dgm:prSet phldrT="[Texto]" custT="1"/>
      <dgm:spPr>
        <a:gradFill flip="none" rotWithShape="0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MX" sz="2000" b="0" dirty="0">
              <a:latin typeface="Arial" charset="0"/>
              <a:ea typeface="Arial" charset="0"/>
              <a:cs typeface="Arial" charset="0"/>
            </a:rPr>
            <a:t>Estudio genético de las dislipidemias en una cohorte de la Ciudad de México-Proyecto Tlalpan 2020 </a:t>
          </a:r>
        </a:p>
        <a:p>
          <a:r>
            <a:rPr lang="es-MX" sz="2000" b="0" dirty="0">
              <a:latin typeface="Arial" charset="0"/>
              <a:ea typeface="Arial" charset="0"/>
              <a:cs typeface="Arial" charset="0"/>
            </a:rPr>
            <a:t>(Financiado por CONACyT)</a:t>
          </a:r>
          <a:endParaRPr lang="es-ES_tradnl" sz="2000" b="0" dirty="0">
            <a:latin typeface="Arial" charset="0"/>
            <a:ea typeface="Arial" charset="0"/>
            <a:cs typeface="Arial" charset="0"/>
          </a:endParaRPr>
        </a:p>
      </dgm:t>
    </dgm:pt>
    <dgm:pt modelId="{99ACDC3C-7065-9146-894C-9F119E2672F6}" type="parTrans" cxnId="{ACEDE8EE-68F8-B547-9D25-E80A049989AB}">
      <dgm:prSet/>
      <dgm:spPr/>
      <dgm:t>
        <a:bodyPr/>
        <a:lstStyle/>
        <a:p>
          <a:endParaRPr lang="es-ES_tradnl"/>
        </a:p>
      </dgm:t>
    </dgm:pt>
    <dgm:pt modelId="{C0725494-4F71-DB4C-86A4-D9524AABCBDD}" type="sibTrans" cxnId="{ACEDE8EE-68F8-B547-9D25-E80A049989AB}">
      <dgm:prSet/>
      <dgm:spPr/>
      <dgm:t>
        <a:bodyPr/>
        <a:lstStyle/>
        <a:p>
          <a:endParaRPr lang="es-ES_tradnl"/>
        </a:p>
      </dgm:t>
    </dgm:pt>
    <dgm:pt modelId="{A7F26BC7-5757-4A4F-AF22-EDE5EE74E854}">
      <dgm:prSet phldrT="[Texto]" custT="1"/>
      <dgm:spPr>
        <a:gradFill flip="none" rotWithShape="0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MX" sz="2000" dirty="0">
              <a:latin typeface="Arial" charset="0"/>
              <a:ea typeface="Arial" charset="0"/>
              <a:cs typeface="Arial" charset="0"/>
            </a:rPr>
            <a:t>Efecto del consumo de metales traza sobre estrés oxidante y función endotelial en sujetos con dislipidemias </a:t>
          </a:r>
        </a:p>
        <a:p>
          <a:r>
            <a:rPr lang="es-MX" sz="2000" dirty="0">
              <a:latin typeface="Arial" charset="0"/>
              <a:ea typeface="Arial" charset="0"/>
              <a:cs typeface="Arial" charset="0"/>
            </a:rPr>
            <a:t>(Financiado por CONACyT)</a:t>
          </a:r>
          <a:endParaRPr lang="es-ES_tradnl" sz="2000" dirty="0">
            <a:latin typeface="Arial" charset="0"/>
            <a:ea typeface="Arial" charset="0"/>
            <a:cs typeface="Arial" charset="0"/>
          </a:endParaRPr>
        </a:p>
      </dgm:t>
    </dgm:pt>
    <dgm:pt modelId="{F09DAE44-B752-F448-B078-E490F6B7F35D}" type="parTrans" cxnId="{3757BAFC-C50F-3847-B156-1E1753C02DD3}">
      <dgm:prSet/>
      <dgm:spPr/>
      <dgm:t>
        <a:bodyPr/>
        <a:lstStyle/>
        <a:p>
          <a:endParaRPr lang="es-ES_tradnl"/>
        </a:p>
      </dgm:t>
    </dgm:pt>
    <dgm:pt modelId="{5A824A07-E71E-C846-8D5C-3C5E2341D9F8}" type="sibTrans" cxnId="{3757BAFC-C50F-3847-B156-1E1753C02DD3}">
      <dgm:prSet/>
      <dgm:spPr/>
      <dgm:t>
        <a:bodyPr/>
        <a:lstStyle/>
        <a:p>
          <a:endParaRPr lang="es-ES_tradnl"/>
        </a:p>
      </dgm:t>
    </dgm:pt>
    <dgm:pt modelId="{B9A3B685-7DC2-4F44-B988-C7196C66B133}" type="pres">
      <dgm:prSet presAssocID="{8A712E33-D6D9-AC49-AC54-1805DB34398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FC006BF-3BDC-6248-8A7C-7A7AA72F6FF9}" type="pres">
      <dgm:prSet presAssocID="{17BA320D-57D0-8543-AE5F-753FD8E686DA}" presName="root1" presStyleCnt="0"/>
      <dgm:spPr/>
    </dgm:pt>
    <dgm:pt modelId="{2C4BA195-AB83-8645-8709-18EA6DCC0A5B}" type="pres">
      <dgm:prSet presAssocID="{17BA320D-57D0-8543-AE5F-753FD8E686DA}" presName="LevelOneTextNode" presStyleLbl="node0" presStyleIdx="0" presStyleCnt="1">
        <dgm:presLayoutVars>
          <dgm:chPref val="3"/>
        </dgm:presLayoutVars>
      </dgm:prSet>
      <dgm:spPr/>
    </dgm:pt>
    <dgm:pt modelId="{E1A6008D-E5F0-D545-AE35-69643494D720}" type="pres">
      <dgm:prSet presAssocID="{17BA320D-57D0-8543-AE5F-753FD8E686DA}" presName="level2hierChild" presStyleCnt="0"/>
      <dgm:spPr/>
    </dgm:pt>
    <dgm:pt modelId="{E68CCCC4-A2C2-CA41-87DC-FA1DB191D039}" type="pres">
      <dgm:prSet presAssocID="{1A35DECA-4963-1B47-99F7-B226391D9DC6}" presName="conn2-1" presStyleLbl="parChTrans1D2" presStyleIdx="0" presStyleCnt="3"/>
      <dgm:spPr/>
    </dgm:pt>
    <dgm:pt modelId="{72C82741-D4D4-684E-88C5-9ECF348D477A}" type="pres">
      <dgm:prSet presAssocID="{1A35DECA-4963-1B47-99F7-B226391D9DC6}" presName="connTx" presStyleLbl="parChTrans1D2" presStyleIdx="0" presStyleCnt="3"/>
      <dgm:spPr/>
    </dgm:pt>
    <dgm:pt modelId="{B2D710ED-2CE0-8A4E-852A-EB3BE45FD704}" type="pres">
      <dgm:prSet presAssocID="{D5A909EF-9B7E-054A-8EF3-9DEED054EED4}" presName="root2" presStyleCnt="0"/>
      <dgm:spPr/>
    </dgm:pt>
    <dgm:pt modelId="{D2D417A2-B052-DE45-BB6A-1DA2FF7B4580}" type="pres">
      <dgm:prSet presAssocID="{D5A909EF-9B7E-054A-8EF3-9DEED054EED4}" presName="LevelTwoTextNode" presStyleLbl="node2" presStyleIdx="0" presStyleCnt="3" custScaleX="159905">
        <dgm:presLayoutVars>
          <dgm:chPref val="3"/>
        </dgm:presLayoutVars>
      </dgm:prSet>
      <dgm:spPr/>
    </dgm:pt>
    <dgm:pt modelId="{7B222C26-F8F7-C145-B871-567A1D5DECD4}" type="pres">
      <dgm:prSet presAssocID="{D5A909EF-9B7E-054A-8EF3-9DEED054EED4}" presName="level3hierChild" presStyleCnt="0"/>
      <dgm:spPr/>
    </dgm:pt>
    <dgm:pt modelId="{16D75975-F9DC-124D-8CD1-19D5EA6E03A7}" type="pres">
      <dgm:prSet presAssocID="{99ACDC3C-7065-9146-894C-9F119E2672F6}" presName="conn2-1" presStyleLbl="parChTrans1D2" presStyleIdx="1" presStyleCnt="3"/>
      <dgm:spPr/>
    </dgm:pt>
    <dgm:pt modelId="{733C9BCB-6EE1-5142-B0D6-51D0A6B9AF26}" type="pres">
      <dgm:prSet presAssocID="{99ACDC3C-7065-9146-894C-9F119E2672F6}" presName="connTx" presStyleLbl="parChTrans1D2" presStyleIdx="1" presStyleCnt="3"/>
      <dgm:spPr/>
    </dgm:pt>
    <dgm:pt modelId="{AACF8940-3644-AB42-B64C-3C2FBFC45FD8}" type="pres">
      <dgm:prSet presAssocID="{300855CF-26D0-C649-BFCB-7BD693FE9780}" presName="root2" presStyleCnt="0"/>
      <dgm:spPr/>
    </dgm:pt>
    <dgm:pt modelId="{DE569A33-C2EC-E043-B79F-799DA0D14763}" type="pres">
      <dgm:prSet presAssocID="{300855CF-26D0-C649-BFCB-7BD693FE9780}" presName="LevelTwoTextNode" presStyleLbl="node2" presStyleIdx="1" presStyleCnt="3" custScaleX="162671" custScaleY="130558">
        <dgm:presLayoutVars>
          <dgm:chPref val="3"/>
        </dgm:presLayoutVars>
      </dgm:prSet>
      <dgm:spPr/>
    </dgm:pt>
    <dgm:pt modelId="{3127B088-BB52-0341-80A5-AC0042E1B898}" type="pres">
      <dgm:prSet presAssocID="{300855CF-26D0-C649-BFCB-7BD693FE9780}" presName="level3hierChild" presStyleCnt="0"/>
      <dgm:spPr/>
    </dgm:pt>
    <dgm:pt modelId="{1D71DC4B-7AB8-1C40-AFD8-4B907900865E}" type="pres">
      <dgm:prSet presAssocID="{F09DAE44-B752-F448-B078-E490F6B7F35D}" presName="conn2-1" presStyleLbl="parChTrans1D2" presStyleIdx="2" presStyleCnt="3"/>
      <dgm:spPr/>
    </dgm:pt>
    <dgm:pt modelId="{AA449F66-0989-4145-9E97-0B5959E4073D}" type="pres">
      <dgm:prSet presAssocID="{F09DAE44-B752-F448-B078-E490F6B7F35D}" presName="connTx" presStyleLbl="parChTrans1D2" presStyleIdx="2" presStyleCnt="3"/>
      <dgm:spPr/>
    </dgm:pt>
    <dgm:pt modelId="{40B52673-C513-6441-939D-8BC41C57AFBB}" type="pres">
      <dgm:prSet presAssocID="{A7F26BC7-5757-4A4F-AF22-EDE5EE74E854}" presName="root2" presStyleCnt="0"/>
      <dgm:spPr/>
    </dgm:pt>
    <dgm:pt modelId="{6511FA1D-F0E1-B749-A485-E1B18D4CC219}" type="pres">
      <dgm:prSet presAssocID="{A7F26BC7-5757-4A4F-AF22-EDE5EE74E854}" presName="LevelTwoTextNode" presStyleLbl="node2" presStyleIdx="2" presStyleCnt="3" custScaleX="162671" custScaleY="130568">
        <dgm:presLayoutVars>
          <dgm:chPref val="3"/>
        </dgm:presLayoutVars>
      </dgm:prSet>
      <dgm:spPr/>
    </dgm:pt>
    <dgm:pt modelId="{77AA0A07-4D65-5745-A834-6B12E745999C}" type="pres">
      <dgm:prSet presAssocID="{A7F26BC7-5757-4A4F-AF22-EDE5EE74E854}" presName="level3hierChild" presStyleCnt="0"/>
      <dgm:spPr/>
    </dgm:pt>
  </dgm:ptLst>
  <dgm:cxnLst>
    <dgm:cxn modelId="{BCD26409-D20C-2048-A7D2-59510A7FCC20}" type="presOf" srcId="{D5A909EF-9B7E-054A-8EF3-9DEED054EED4}" destId="{D2D417A2-B052-DE45-BB6A-1DA2FF7B4580}" srcOrd="0" destOrd="0" presId="urn:microsoft.com/office/officeart/2008/layout/HorizontalMultiLevelHierarchy"/>
    <dgm:cxn modelId="{68326E09-109F-B442-9DB5-977170F27036}" type="presOf" srcId="{300855CF-26D0-C649-BFCB-7BD693FE9780}" destId="{DE569A33-C2EC-E043-B79F-799DA0D14763}" srcOrd="0" destOrd="0" presId="urn:microsoft.com/office/officeart/2008/layout/HorizontalMultiLevelHierarchy"/>
    <dgm:cxn modelId="{BF77BA28-46EB-C545-8A61-C7FFE29BC9DB}" type="presOf" srcId="{1A35DECA-4963-1B47-99F7-B226391D9DC6}" destId="{E68CCCC4-A2C2-CA41-87DC-FA1DB191D039}" srcOrd="0" destOrd="0" presId="urn:microsoft.com/office/officeart/2008/layout/HorizontalMultiLevelHierarchy"/>
    <dgm:cxn modelId="{1BFFDB33-F2EF-ED49-94D6-9F23EA287944}" type="presOf" srcId="{8A712E33-D6D9-AC49-AC54-1805DB343989}" destId="{B9A3B685-7DC2-4F44-B988-C7196C66B133}" srcOrd="0" destOrd="0" presId="urn:microsoft.com/office/officeart/2008/layout/HorizontalMultiLevelHierarchy"/>
    <dgm:cxn modelId="{4CBBB238-A0FE-9A4F-AB80-7FFD1D611011}" type="presOf" srcId="{A7F26BC7-5757-4A4F-AF22-EDE5EE74E854}" destId="{6511FA1D-F0E1-B749-A485-E1B18D4CC219}" srcOrd="0" destOrd="0" presId="urn:microsoft.com/office/officeart/2008/layout/HorizontalMultiLevelHierarchy"/>
    <dgm:cxn modelId="{EFDB823E-7269-C74E-B0A5-68122518C872}" type="presOf" srcId="{17BA320D-57D0-8543-AE5F-753FD8E686DA}" destId="{2C4BA195-AB83-8645-8709-18EA6DCC0A5B}" srcOrd="0" destOrd="0" presId="urn:microsoft.com/office/officeart/2008/layout/HorizontalMultiLevelHierarchy"/>
    <dgm:cxn modelId="{ACB9D468-6A3A-6947-A078-7F5F6D2EBAF6}" srcId="{17BA320D-57D0-8543-AE5F-753FD8E686DA}" destId="{D5A909EF-9B7E-054A-8EF3-9DEED054EED4}" srcOrd="0" destOrd="0" parTransId="{1A35DECA-4963-1B47-99F7-B226391D9DC6}" sibTransId="{D3401525-6987-9646-8C7E-F15718880087}"/>
    <dgm:cxn modelId="{5908B77A-5E67-DC49-A628-192612277BAB}" type="presOf" srcId="{99ACDC3C-7065-9146-894C-9F119E2672F6}" destId="{733C9BCB-6EE1-5142-B0D6-51D0A6B9AF26}" srcOrd="1" destOrd="0" presId="urn:microsoft.com/office/officeart/2008/layout/HorizontalMultiLevelHierarchy"/>
    <dgm:cxn modelId="{2A744D88-59F6-E446-8B27-10A41A29FE53}" srcId="{8A712E33-D6D9-AC49-AC54-1805DB343989}" destId="{17BA320D-57D0-8543-AE5F-753FD8E686DA}" srcOrd="0" destOrd="0" parTransId="{E8808C59-5032-634F-9A22-89A88A7D03F3}" sibTransId="{51ECF07B-C0F7-B943-829F-C65D716EE9A5}"/>
    <dgm:cxn modelId="{5BFF6C8E-BC70-4A4F-A09D-1EF84722F51B}" type="presOf" srcId="{99ACDC3C-7065-9146-894C-9F119E2672F6}" destId="{16D75975-F9DC-124D-8CD1-19D5EA6E03A7}" srcOrd="0" destOrd="0" presId="urn:microsoft.com/office/officeart/2008/layout/HorizontalMultiLevelHierarchy"/>
    <dgm:cxn modelId="{23F8C2D1-3035-6D44-A5A9-E4824F1E28DA}" type="presOf" srcId="{F09DAE44-B752-F448-B078-E490F6B7F35D}" destId="{AA449F66-0989-4145-9E97-0B5959E4073D}" srcOrd="1" destOrd="0" presId="urn:microsoft.com/office/officeart/2008/layout/HorizontalMultiLevelHierarchy"/>
    <dgm:cxn modelId="{0F5B65DB-0C48-E549-B7C7-2094EB8877F9}" type="presOf" srcId="{F09DAE44-B752-F448-B078-E490F6B7F35D}" destId="{1D71DC4B-7AB8-1C40-AFD8-4B907900865E}" srcOrd="0" destOrd="0" presId="urn:microsoft.com/office/officeart/2008/layout/HorizontalMultiLevelHierarchy"/>
    <dgm:cxn modelId="{55034ADC-A115-2E40-B9E3-0429A781C8ED}" type="presOf" srcId="{1A35DECA-4963-1B47-99F7-B226391D9DC6}" destId="{72C82741-D4D4-684E-88C5-9ECF348D477A}" srcOrd="1" destOrd="0" presId="urn:microsoft.com/office/officeart/2008/layout/HorizontalMultiLevelHierarchy"/>
    <dgm:cxn modelId="{ACEDE8EE-68F8-B547-9D25-E80A049989AB}" srcId="{17BA320D-57D0-8543-AE5F-753FD8E686DA}" destId="{300855CF-26D0-C649-BFCB-7BD693FE9780}" srcOrd="1" destOrd="0" parTransId="{99ACDC3C-7065-9146-894C-9F119E2672F6}" sibTransId="{C0725494-4F71-DB4C-86A4-D9524AABCBDD}"/>
    <dgm:cxn modelId="{3757BAFC-C50F-3847-B156-1E1753C02DD3}" srcId="{17BA320D-57D0-8543-AE5F-753FD8E686DA}" destId="{A7F26BC7-5757-4A4F-AF22-EDE5EE74E854}" srcOrd="2" destOrd="0" parTransId="{F09DAE44-B752-F448-B078-E490F6B7F35D}" sibTransId="{5A824A07-E71E-C846-8D5C-3C5E2341D9F8}"/>
    <dgm:cxn modelId="{EA2A9556-ABC2-634E-B879-EC7D36BE97D9}" type="presParOf" srcId="{B9A3B685-7DC2-4F44-B988-C7196C66B133}" destId="{8FC006BF-3BDC-6248-8A7C-7A7AA72F6FF9}" srcOrd="0" destOrd="0" presId="urn:microsoft.com/office/officeart/2008/layout/HorizontalMultiLevelHierarchy"/>
    <dgm:cxn modelId="{4C252BB9-121D-414C-B0D4-B1211F52D15B}" type="presParOf" srcId="{8FC006BF-3BDC-6248-8A7C-7A7AA72F6FF9}" destId="{2C4BA195-AB83-8645-8709-18EA6DCC0A5B}" srcOrd="0" destOrd="0" presId="urn:microsoft.com/office/officeart/2008/layout/HorizontalMultiLevelHierarchy"/>
    <dgm:cxn modelId="{969E21F8-9C37-9340-A21D-792A7F701D48}" type="presParOf" srcId="{8FC006BF-3BDC-6248-8A7C-7A7AA72F6FF9}" destId="{E1A6008D-E5F0-D545-AE35-69643494D720}" srcOrd="1" destOrd="0" presId="urn:microsoft.com/office/officeart/2008/layout/HorizontalMultiLevelHierarchy"/>
    <dgm:cxn modelId="{80F03569-A25A-1640-9F49-179E7C6242A6}" type="presParOf" srcId="{E1A6008D-E5F0-D545-AE35-69643494D720}" destId="{E68CCCC4-A2C2-CA41-87DC-FA1DB191D039}" srcOrd="0" destOrd="0" presId="urn:microsoft.com/office/officeart/2008/layout/HorizontalMultiLevelHierarchy"/>
    <dgm:cxn modelId="{4A502592-4347-634A-9B13-231BEC34AE77}" type="presParOf" srcId="{E68CCCC4-A2C2-CA41-87DC-FA1DB191D039}" destId="{72C82741-D4D4-684E-88C5-9ECF348D477A}" srcOrd="0" destOrd="0" presId="urn:microsoft.com/office/officeart/2008/layout/HorizontalMultiLevelHierarchy"/>
    <dgm:cxn modelId="{5875DEC7-1609-E74B-A3D4-421BE29A962F}" type="presParOf" srcId="{E1A6008D-E5F0-D545-AE35-69643494D720}" destId="{B2D710ED-2CE0-8A4E-852A-EB3BE45FD704}" srcOrd="1" destOrd="0" presId="urn:microsoft.com/office/officeart/2008/layout/HorizontalMultiLevelHierarchy"/>
    <dgm:cxn modelId="{E6E959C3-D6C7-9344-9066-50EF4D3FC9AB}" type="presParOf" srcId="{B2D710ED-2CE0-8A4E-852A-EB3BE45FD704}" destId="{D2D417A2-B052-DE45-BB6A-1DA2FF7B4580}" srcOrd="0" destOrd="0" presId="urn:microsoft.com/office/officeart/2008/layout/HorizontalMultiLevelHierarchy"/>
    <dgm:cxn modelId="{235FF8E2-7984-9942-951A-7E7B2B961E1F}" type="presParOf" srcId="{B2D710ED-2CE0-8A4E-852A-EB3BE45FD704}" destId="{7B222C26-F8F7-C145-B871-567A1D5DECD4}" srcOrd="1" destOrd="0" presId="urn:microsoft.com/office/officeart/2008/layout/HorizontalMultiLevelHierarchy"/>
    <dgm:cxn modelId="{8F3E5D55-3D56-E240-A443-F653C585814F}" type="presParOf" srcId="{E1A6008D-E5F0-D545-AE35-69643494D720}" destId="{16D75975-F9DC-124D-8CD1-19D5EA6E03A7}" srcOrd="2" destOrd="0" presId="urn:microsoft.com/office/officeart/2008/layout/HorizontalMultiLevelHierarchy"/>
    <dgm:cxn modelId="{EAC56C4D-E95D-B84D-A884-534CC0E8D194}" type="presParOf" srcId="{16D75975-F9DC-124D-8CD1-19D5EA6E03A7}" destId="{733C9BCB-6EE1-5142-B0D6-51D0A6B9AF26}" srcOrd="0" destOrd="0" presId="urn:microsoft.com/office/officeart/2008/layout/HorizontalMultiLevelHierarchy"/>
    <dgm:cxn modelId="{0CE41A05-FD80-EE42-957C-1D3094B688E0}" type="presParOf" srcId="{E1A6008D-E5F0-D545-AE35-69643494D720}" destId="{AACF8940-3644-AB42-B64C-3C2FBFC45FD8}" srcOrd="3" destOrd="0" presId="urn:microsoft.com/office/officeart/2008/layout/HorizontalMultiLevelHierarchy"/>
    <dgm:cxn modelId="{B725E8E0-9D40-8041-AB39-889C98C538B4}" type="presParOf" srcId="{AACF8940-3644-AB42-B64C-3C2FBFC45FD8}" destId="{DE569A33-C2EC-E043-B79F-799DA0D14763}" srcOrd="0" destOrd="0" presId="urn:microsoft.com/office/officeart/2008/layout/HorizontalMultiLevelHierarchy"/>
    <dgm:cxn modelId="{1048F6B0-8885-9E43-99F0-E8444C9F5097}" type="presParOf" srcId="{AACF8940-3644-AB42-B64C-3C2FBFC45FD8}" destId="{3127B088-BB52-0341-80A5-AC0042E1B898}" srcOrd="1" destOrd="0" presId="urn:microsoft.com/office/officeart/2008/layout/HorizontalMultiLevelHierarchy"/>
    <dgm:cxn modelId="{373D40DD-D606-A343-A571-FBC548077D12}" type="presParOf" srcId="{E1A6008D-E5F0-D545-AE35-69643494D720}" destId="{1D71DC4B-7AB8-1C40-AFD8-4B907900865E}" srcOrd="4" destOrd="0" presId="urn:microsoft.com/office/officeart/2008/layout/HorizontalMultiLevelHierarchy"/>
    <dgm:cxn modelId="{710D8C90-0B2E-084A-A465-0EC86199F79D}" type="presParOf" srcId="{1D71DC4B-7AB8-1C40-AFD8-4B907900865E}" destId="{AA449F66-0989-4145-9E97-0B5959E4073D}" srcOrd="0" destOrd="0" presId="urn:microsoft.com/office/officeart/2008/layout/HorizontalMultiLevelHierarchy"/>
    <dgm:cxn modelId="{2AEF12E5-4A50-CD44-AAA9-6283F3045136}" type="presParOf" srcId="{E1A6008D-E5F0-D545-AE35-69643494D720}" destId="{40B52673-C513-6441-939D-8BC41C57AFBB}" srcOrd="5" destOrd="0" presId="urn:microsoft.com/office/officeart/2008/layout/HorizontalMultiLevelHierarchy"/>
    <dgm:cxn modelId="{D24BDDB2-2AB3-F147-AE41-9EA0582CD0D9}" type="presParOf" srcId="{40B52673-C513-6441-939D-8BC41C57AFBB}" destId="{6511FA1D-F0E1-B749-A485-E1B18D4CC219}" srcOrd="0" destOrd="0" presId="urn:microsoft.com/office/officeart/2008/layout/HorizontalMultiLevelHierarchy"/>
    <dgm:cxn modelId="{F8F7C9A6-C13C-A845-B08E-311B4FA10E0E}" type="presParOf" srcId="{40B52673-C513-6441-939D-8BC41C57AFBB}" destId="{77AA0A07-4D65-5745-A834-6B12E745999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6A7AD3-B727-2F44-8771-5177C7228FA5}">
      <dsp:nvSpPr>
        <dsp:cNvPr id="0" name=""/>
        <dsp:cNvSpPr/>
      </dsp:nvSpPr>
      <dsp:spPr>
        <a:xfrm>
          <a:off x="5138292" y="1719528"/>
          <a:ext cx="4059304" cy="625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6341"/>
              </a:lnTo>
              <a:lnTo>
                <a:pt x="4059304" y="426341"/>
              </a:lnTo>
              <a:lnTo>
                <a:pt x="4059304" y="62561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644C2F-084E-024A-A7ED-D51B78A031C0}">
      <dsp:nvSpPr>
        <dsp:cNvPr id="0" name=""/>
        <dsp:cNvSpPr/>
      </dsp:nvSpPr>
      <dsp:spPr>
        <a:xfrm>
          <a:off x="5138292" y="1719528"/>
          <a:ext cx="1314578" cy="6584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9179"/>
              </a:lnTo>
              <a:lnTo>
                <a:pt x="1314578" y="459179"/>
              </a:lnTo>
              <a:lnTo>
                <a:pt x="1314578" y="658457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2BDCC-3431-B048-B6E7-78D20661AE2B}">
      <dsp:nvSpPr>
        <dsp:cNvPr id="0" name=""/>
        <dsp:cNvSpPr/>
      </dsp:nvSpPr>
      <dsp:spPr>
        <a:xfrm>
          <a:off x="3708145" y="1719528"/>
          <a:ext cx="1430147" cy="625619"/>
        </a:xfrm>
        <a:custGeom>
          <a:avLst/>
          <a:gdLst/>
          <a:ahLst/>
          <a:cxnLst/>
          <a:rect l="0" t="0" r="0" b="0"/>
          <a:pathLst>
            <a:path>
              <a:moveTo>
                <a:pt x="1430147" y="0"/>
              </a:moveTo>
              <a:lnTo>
                <a:pt x="1430147" y="426341"/>
              </a:lnTo>
              <a:lnTo>
                <a:pt x="0" y="426341"/>
              </a:lnTo>
              <a:lnTo>
                <a:pt x="0" y="62561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FDB074-CC0F-074D-B5B4-D8C48813AC6B}">
      <dsp:nvSpPr>
        <dsp:cNvPr id="0" name=""/>
        <dsp:cNvSpPr/>
      </dsp:nvSpPr>
      <dsp:spPr>
        <a:xfrm>
          <a:off x="1078988" y="1719528"/>
          <a:ext cx="4059304" cy="625619"/>
        </a:xfrm>
        <a:custGeom>
          <a:avLst/>
          <a:gdLst/>
          <a:ahLst/>
          <a:cxnLst/>
          <a:rect l="0" t="0" r="0" b="0"/>
          <a:pathLst>
            <a:path>
              <a:moveTo>
                <a:pt x="4059304" y="0"/>
              </a:moveTo>
              <a:lnTo>
                <a:pt x="4059304" y="426341"/>
              </a:lnTo>
              <a:lnTo>
                <a:pt x="0" y="426341"/>
              </a:lnTo>
              <a:lnTo>
                <a:pt x="0" y="625619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5DCE61-8F58-1249-9718-CD52CB3CE760}">
      <dsp:nvSpPr>
        <dsp:cNvPr id="0" name=""/>
        <dsp:cNvSpPr/>
      </dsp:nvSpPr>
      <dsp:spPr>
        <a:xfrm>
          <a:off x="4062728" y="353562"/>
          <a:ext cx="2151128" cy="1365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407920-8FFB-A040-B8DA-75B4D541901A}">
      <dsp:nvSpPr>
        <dsp:cNvPr id="0" name=""/>
        <dsp:cNvSpPr/>
      </dsp:nvSpPr>
      <dsp:spPr>
        <a:xfrm>
          <a:off x="4301743" y="580625"/>
          <a:ext cx="2151128" cy="1365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Coordinación del proyecto </a:t>
          </a:r>
        </a:p>
      </dsp:txBody>
      <dsp:txXfrm>
        <a:off x="4341751" y="620633"/>
        <a:ext cx="2071112" cy="1285950"/>
      </dsp:txXfrm>
    </dsp:sp>
    <dsp:sp modelId="{46E066DD-A7C1-B843-81B7-2355E3D59CA1}">
      <dsp:nvSpPr>
        <dsp:cNvPr id="0" name=""/>
        <dsp:cNvSpPr/>
      </dsp:nvSpPr>
      <dsp:spPr>
        <a:xfrm>
          <a:off x="3424" y="2345148"/>
          <a:ext cx="2151128" cy="1365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CE4D04-906B-EE48-A7C2-661C3CF8DF38}">
      <dsp:nvSpPr>
        <dsp:cNvPr id="0" name=""/>
        <dsp:cNvSpPr/>
      </dsp:nvSpPr>
      <dsp:spPr>
        <a:xfrm>
          <a:off x="242438" y="2572212"/>
          <a:ext cx="2151128" cy="1365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Diseño informático y manejo de bases de datos</a:t>
          </a:r>
        </a:p>
      </dsp:txBody>
      <dsp:txXfrm>
        <a:off x="282446" y="2612220"/>
        <a:ext cx="2071112" cy="1285950"/>
      </dsp:txXfrm>
    </dsp:sp>
    <dsp:sp modelId="{1FA6BD4D-2CAC-B349-A2E2-7DA2F1FF5A38}">
      <dsp:nvSpPr>
        <dsp:cNvPr id="0" name=""/>
        <dsp:cNvSpPr/>
      </dsp:nvSpPr>
      <dsp:spPr>
        <a:xfrm>
          <a:off x="2632581" y="2345148"/>
          <a:ext cx="2151128" cy="1365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09E89A-3E62-774E-BC7C-EA847E73C603}">
      <dsp:nvSpPr>
        <dsp:cNvPr id="0" name=""/>
        <dsp:cNvSpPr/>
      </dsp:nvSpPr>
      <dsp:spPr>
        <a:xfrm>
          <a:off x="2871595" y="2572212"/>
          <a:ext cx="2151128" cy="1365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Encuestas y análisis epidemiológico</a:t>
          </a:r>
        </a:p>
      </dsp:txBody>
      <dsp:txXfrm>
        <a:off x="2911603" y="2612220"/>
        <a:ext cx="2071112" cy="1285950"/>
      </dsp:txXfrm>
    </dsp:sp>
    <dsp:sp modelId="{7176F427-826F-C649-84BD-5C4CBA7D49D4}">
      <dsp:nvSpPr>
        <dsp:cNvPr id="0" name=""/>
        <dsp:cNvSpPr/>
      </dsp:nvSpPr>
      <dsp:spPr>
        <a:xfrm>
          <a:off x="5261737" y="2377986"/>
          <a:ext cx="2382266" cy="14255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762F2F-56D9-CA49-AFED-7BD8BDC9EF2F}">
      <dsp:nvSpPr>
        <dsp:cNvPr id="0" name=""/>
        <dsp:cNvSpPr/>
      </dsp:nvSpPr>
      <dsp:spPr>
        <a:xfrm>
          <a:off x="5500752" y="2605049"/>
          <a:ext cx="2382266" cy="1425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Procesamiento y almacenamiento de muestras biológicas</a:t>
          </a:r>
        </a:p>
      </dsp:txBody>
      <dsp:txXfrm>
        <a:off x="5542505" y="2646802"/>
        <a:ext cx="2298760" cy="1342057"/>
      </dsp:txXfrm>
    </dsp:sp>
    <dsp:sp modelId="{C4BBAE9F-E1F5-2640-BB9B-FB25191B8D64}">
      <dsp:nvSpPr>
        <dsp:cNvPr id="0" name=""/>
        <dsp:cNvSpPr/>
      </dsp:nvSpPr>
      <dsp:spPr>
        <a:xfrm>
          <a:off x="8122033" y="2345148"/>
          <a:ext cx="2151128" cy="13659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E9FCEB-F84C-F54F-B2D4-BCF6BAD82C9F}">
      <dsp:nvSpPr>
        <dsp:cNvPr id="0" name=""/>
        <dsp:cNvSpPr/>
      </dsp:nvSpPr>
      <dsp:spPr>
        <a:xfrm>
          <a:off x="8361047" y="2572212"/>
          <a:ext cx="2151128" cy="13659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600" kern="1200" dirty="0"/>
            <a:t>Reclutamiento y seguimiento de participantes</a:t>
          </a:r>
        </a:p>
      </dsp:txBody>
      <dsp:txXfrm>
        <a:off x="8401055" y="2612220"/>
        <a:ext cx="2071112" cy="12859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71DC4B-7AB8-1C40-AFD8-4B907900865E}">
      <dsp:nvSpPr>
        <dsp:cNvPr id="0" name=""/>
        <dsp:cNvSpPr/>
      </dsp:nvSpPr>
      <dsp:spPr>
        <a:xfrm>
          <a:off x="1854868" y="2931885"/>
          <a:ext cx="729433" cy="1559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4716" y="0"/>
              </a:lnTo>
              <a:lnTo>
                <a:pt x="364716" y="1559820"/>
              </a:lnTo>
              <a:lnTo>
                <a:pt x="729433" y="155982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600" kern="1200"/>
        </a:p>
      </dsp:txBody>
      <dsp:txXfrm>
        <a:off x="2176536" y="3668746"/>
        <a:ext cx="86097" cy="86097"/>
      </dsp:txXfrm>
    </dsp:sp>
    <dsp:sp modelId="{16D75975-F9DC-124D-8CD1-19D5EA6E03A7}">
      <dsp:nvSpPr>
        <dsp:cNvPr id="0" name=""/>
        <dsp:cNvSpPr/>
      </dsp:nvSpPr>
      <dsp:spPr>
        <a:xfrm>
          <a:off x="1854868" y="2761936"/>
          <a:ext cx="729433" cy="169949"/>
        </a:xfrm>
        <a:custGeom>
          <a:avLst/>
          <a:gdLst/>
          <a:ahLst/>
          <a:cxnLst/>
          <a:rect l="0" t="0" r="0" b="0"/>
          <a:pathLst>
            <a:path>
              <a:moveTo>
                <a:pt x="0" y="169949"/>
              </a:moveTo>
              <a:lnTo>
                <a:pt x="364716" y="169949"/>
              </a:lnTo>
              <a:lnTo>
                <a:pt x="364716" y="0"/>
              </a:lnTo>
              <a:lnTo>
                <a:pt x="729433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500" kern="1200"/>
        </a:p>
      </dsp:txBody>
      <dsp:txXfrm>
        <a:off x="2200860" y="2828186"/>
        <a:ext cx="37448" cy="37448"/>
      </dsp:txXfrm>
    </dsp:sp>
    <dsp:sp modelId="{E68CCCC4-A2C2-CA41-87DC-FA1DB191D039}">
      <dsp:nvSpPr>
        <dsp:cNvPr id="0" name=""/>
        <dsp:cNvSpPr/>
      </dsp:nvSpPr>
      <dsp:spPr>
        <a:xfrm>
          <a:off x="1854868" y="1202115"/>
          <a:ext cx="729433" cy="1729769"/>
        </a:xfrm>
        <a:custGeom>
          <a:avLst/>
          <a:gdLst/>
          <a:ahLst/>
          <a:cxnLst/>
          <a:rect l="0" t="0" r="0" b="0"/>
          <a:pathLst>
            <a:path>
              <a:moveTo>
                <a:pt x="0" y="1729769"/>
              </a:moveTo>
              <a:lnTo>
                <a:pt x="364716" y="1729769"/>
              </a:lnTo>
              <a:lnTo>
                <a:pt x="364716" y="0"/>
              </a:lnTo>
              <a:lnTo>
                <a:pt x="729433" y="0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600" kern="1200"/>
        </a:p>
      </dsp:txBody>
      <dsp:txXfrm>
        <a:off x="2172653" y="2020068"/>
        <a:ext cx="93863" cy="93863"/>
      </dsp:txXfrm>
    </dsp:sp>
    <dsp:sp modelId="{2C4BA195-AB83-8645-8709-18EA6DCC0A5B}">
      <dsp:nvSpPr>
        <dsp:cNvPr id="0" name=""/>
        <dsp:cNvSpPr/>
      </dsp:nvSpPr>
      <dsp:spPr>
        <a:xfrm rot="16200000">
          <a:off x="-1627264" y="2375914"/>
          <a:ext cx="5852323" cy="1111941"/>
        </a:xfrm>
        <a:prstGeom prst="rect">
          <a:avLst/>
        </a:prstGeom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6500" kern="1200" dirty="0"/>
            <a:t>Tlalpan 2020</a:t>
          </a:r>
        </a:p>
      </dsp:txBody>
      <dsp:txXfrm>
        <a:off x="-1627264" y="2375914"/>
        <a:ext cx="5852323" cy="1111941"/>
      </dsp:txXfrm>
    </dsp:sp>
    <dsp:sp modelId="{D2D417A2-B052-DE45-BB6A-1DA2FF7B4580}">
      <dsp:nvSpPr>
        <dsp:cNvPr id="0" name=""/>
        <dsp:cNvSpPr/>
      </dsp:nvSpPr>
      <dsp:spPr>
        <a:xfrm>
          <a:off x="2584302" y="646145"/>
          <a:ext cx="5832004" cy="1111941"/>
        </a:xfrm>
        <a:prstGeom prst="rect">
          <a:avLst/>
        </a:prstGeom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altLang="es-ES_tradnl" sz="2000" b="0" kern="12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 charset="0"/>
              <a:cs typeface="Arial" charset="0"/>
            </a:rPr>
            <a:t>Cambios en los estilos de vida para el control de hipertensión leve</a:t>
          </a:r>
          <a:endParaRPr lang="es-ES_tradnl" sz="2000" b="0" kern="1200" dirty="0">
            <a:latin typeface="Arial" charset="0"/>
            <a:ea typeface="Arial" charset="0"/>
            <a:cs typeface="Arial" charset="0"/>
          </a:endParaRPr>
        </a:p>
      </dsp:txBody>
      <dsp:txXfrm>
        <a:off x="2584302" y="646145"/>
        <a:ext cx="5832004" cy="1111941"/>
      </dsp:txXfrm>
    </dsp:sp>
    <dsp:sp modelId="{DE569A33-C2EC-E043-B79F-799DA0D14763}">
      <dsp:nvSpPr>
        <dsp:cNvPr id="0" name=""/>
        <dsp:cNvSpPr/>
      </dsp:nvSpPr>
      <dsp:spPr>
        <a:xfrm>
          <a:off x="2584302" y="2036072"/>
          <a:ext cx="5932885" cy="1451728"/>
        </a:xfrm>
        <a:prstGeom prst="rect">
          <a:avLst/>
        </a:prstGeom>
        <a:gradFill flip="none" rotWithShape="0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 dirty="0">
              <a:latin typeface="Arial" charset="0"/>
              <a:ea typeface="Arial" charset="0"/>
              <a:cs typeface="Arial" charset="0"/>
            </a:rPr>
            <a:t>Estudio genético de las dislipidemias en una cohorte de la Ciudad de México-Proyecto Tlalpan 2020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 dirty="0">
              <a:latin typeface="Arial" charset="0"/>
              <a:ea typeface="Arial" charset="0"/>
              <a:cs typeface="Arial" charset="0"/>
            </a:rPr>
            <a:t>(Financiado por CONACyT)</a:t>
          </a:r>
          <a:endParaRPr lang="es-ES_tradnl" sz="2000" b="0" kern="1200" dirty="0">
            <a:latin typeface="Arial" charset="0"/>
            <a:ea typeface="Arial" charset="0"/>
            <a:cs typeface="Arial" charset="0"/>
          </a:endParaRPr>
        </a:p>
      </dsp:txBody>
      <dsp:txXfrm>
        <a:off x="2584302" y="2036072"/>
        <a:ext cx="5932885" cy="1451728"/>
      </dsp:txXfrm>
    </dsp:sp>
    <dsp:sp modelId="{6511FA1D-F0E1-B749-A485-E1B18D4CC219}">
      <dsp:nvSpPr>
        <dsp:cNvPr id="0" name=""/>
        <dsp:cNvSpPr/>
      </dsp:nvSpPr>
      <dsp:spPr>
        <a:xfrm>
          <a:off x="2584302" y="3765786"/>
          <a:ext cx="5932885" cy="1451839"/>
        </a:xfrm>
        <a:prstGeom prst="rect">
          <a:avLst/>
        </a:prstGeom>
        <a:gradFill flip="none" rotWithShape="0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" charset="0"/>
              <a:ea typeface="Arial" charset="0"/>
              <a:cs typeface="Arial" charset="0"/>
            </a:rPr>
            <a:t>Efecto del consumo de metales traza sobre estrés oxidante y función endotelial en sujetos con dislipidemias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Arial" charset="0"/>
              <a:ea typeface="Arial" charset="0"/>
              <a:cs typeface="Arial" charset="0"/>
            </a:rPr>
            <a:t>(Financiado por CONACyT)</a:t>
          </a:r>
          <a:endParaRPr lang="es-ES_tradnl" sz="2000" kern="1200" dirty="0">
            <a:latin typeface="Arial" charset="0"/>
            <a:ea typeface="Arial" charset="0"/>
            <a:cs typeface="Arial" charset="0"/>
          </a:endParaRPr>
        </a:p>
      </dsp:txBody>
      <dsp:txXfrm>
        <a:off x="2584302" y="3765786"/>
        <a:ext cx="5932885" cy="1451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911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7829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297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980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058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813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0093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202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9429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148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175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31C47-8C8B-7347-9289-9E96D8B0CD1D}" type="datetimeFigureOut">
              <a:rPr lang="es-ES_tradnl" smtClean="0"/>
              <a:t>31/7/19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66FAD-34C3-6944-B97A-8FF6AF30AFA9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630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hyperlink" Target="http://www.tlalpan2020.mx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teachingintheprimarygrades.blogspot.com/2013_09_01_archive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0293" y="394183"/>
            <a:ext cx="2703668" cy="34988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463869" y="2711428"/>
            <a:ext cx="103841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altLang="es-ES_tradnl" sz="2800" b="1" dirty="0">
                <a:latin typeface="Arial" charset="0"/>
                <a:ea typeface="Arial" charset="0"/>
                <a:cs typeface="Arial" charset="0"/>
              </a:rPr>
              <a:t>Estudio de la Incidencia </a:t>
            </a:r>
            <a:br>
              <a:rPr lang="es-MX" altLang="es-ES_tradnl" sz="2800" b="1" dirty="0">
                <a:latin typeface="Arial" charset="0"/>
                <a:ea typeface="Arial" charset="0"/>
                <a:cs typeface="Arial" charset="0"/>
              </a:rPr>
            </a:br>
            <a:r>
              <a:rPr lang="es-MX" altLang="es-ES_tradnl" sz="2800" b="1" dirty="0">
                <a:latin typeface="Arial" charset="0"/>
                <a:ea typeface="Arial" charset="0"/>
                <a:cs typeface="Arial" charset="0"/>
              </a:rPr>
              <a:t>de Hipertensión Arterial Sistémica </a:t>
            </a:r>
            <a:br>
              <a:rPr lang="es-MX" altLang="es-ES_tradnl" sz="2800" b="1" dirty="0">
                <a:latin typeface="Arial" charset="0"/>
                <a:ea typeface="Arial" charset="0"/>
                <a:cs typeface="Arial" charset="0"/>
              </a:rPr>
            </a:br>
            <a:r>
              <a:rPr lang="es-MX" altLang="es-ES_tradnl" sz="2800" b="1" dirty="0">
                <a:latin typeface="Arial" charset="0"/>
                <a:ea typeface="Arial" charset="0"/>
                <a:cs typeface="Arial" charset="0"/>
              </a:rPr>
              <a:t>en una Cohorte de la Ciudad de México </a:t>
            </a:r>
            <a:br>
              <a:rPr lang="es-MX" altLang="es-ES_tradnl" sz="2800" b="1" dirty="0">
                <a:latin typeface="Arial" charset="0"/>
                <a:ea typeface="Arial" charset="0"/>
                <a:cs typeface="Arial" charset="0"/>
              </a:rPr>
            </a:br>
            <a:br>
              <a:rPr lang="es-MX" altLang="es-ES_tradnl" sz="2800" b="1" dirty="0">
                <a:latin typeface="Arial" charset="0"/>
                <a:ea typeface="Arial" charset="0"/>
                <a:cs typeface="Arial" charset="0"/>
              </a:rPr>
            </a:br>
            <a:r>
              <a:rPr lang="es-MX" altLang="es-ES" sz="2800" b="1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s-MX" altLang="es-ES_tradnl" sz="2800" b="1" dirty="0">
                <a:latin typeface="Arial" charset="0"/>
                <a:ea typeface="Arial" charset="0"/>
                <a:cs typeface="Arial" charset="0"/>
              </a:rPr>
              <a:t>Tlalpan 2020</a:t>
            </a:r>
            <a:r>
              <a:rPr lang="es-MX" altLang="es-ES" sz="2800" b="1" dirty="0">
                <a:latin typeface="Arial" charset="0"/>
                <a:ea typeface="Arial" charset="0"/>
                <a:cs typeface="Arial" charset="0"/>
              </a:rPr>
              <a:t>”</a:t>
            </a:r>
            <a:endParaRPr lang="es-ES_tradnl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823" y="483188"/>
            <a:ext cx="1917700" cy="2540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655963" y="5415097"/>
            <a:ext cx="5872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rial" charset="0"/>
                <a:ea typeface="Arial" charset="0"/>
                <a:cs typeface="Arial" charset="0"/>
              </a:rPr>
              <a:t>Dra. Maite Vallejo</a:t>
            </a:r>
          </a:p>
          <a:p>
            <a:r>
              <a:rPr lang="es-ES_tradnl" sz="2400" dirty="0">
                <a:latin typeface="Arial" charset="0"/>
                <a:ea typeface="Arial" charset="0"/>
                <a:cs typeface="Arial" charset="0"/>
              </a:rPr>
              <a:t>Responsable y coordinadora del proyecto</a:t>
            </a:r>
          </a:p>
        </p:txBody>
      </p:sp>
    </p:spTree>
    <p:extLst>
      <p:ext uri="{BB962C8B-B14F-4D97-AF65-F5344CB8AC3E}">
        <p14:creationId xmlns:p14="http://schemas.microsoft.com/office/powerpoint/2010/main" val="563815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61491" y="365126"/>
            <a:ext cx="7098323" cy="678228"/>
          </a:xfrm>
        </p:spPr>
        <p:txBody>
          <a:bodyPr>
            <a:normAutofit/>
          </a:bodyPr>
          <a:lstStyle/>
          <a:p>
            <a:pPr algn="ctr"/>
            <a:r>
              <a:rPr lang="es-ES_tradnl" sz="3600"/>
              <a:t>SEGUIMIENTO DE PARTICIPANTES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652" y="1292929"/>
            <a:ext cx="5790004" cy="40762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3" y="1827078"/>
            <a:ext cx="6028539" cy="42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78045" y="342805"/>
            <a:ext cx="7225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>
                <a:latin typeface="Arial" charset="0"/>
                <a:ea typeface="Arial" charset="0"/>
                <a:cs typeface="Arial" charset="0"/>
              </a:rPr>
              <a:t>Estrategias </a:t>
            </a:r>
            <a:r>
              <a:rPr lang="es-ES_tradnl" sz="2800">
                <a:latin typeface="Arial" charset="0"/>
                <a:ea typeface="Arial" charset="0"/>
                <a:cs typeface="Arial" charset="0"/>
              </a:rPr>
              <a:t>para incrementar el seguimiento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82067" y="1347622"/>
            <a:ext cx="1061700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Arial" charset="0"/>
                <a:ea typeface="Arial" charset="0"/>
                <a:cs typeface="Arial" charset="0"/>
              </a:rPr>
              <a:t> Página Web actualizada </a:t>
            </a:r>
            <a:r>
              <a:rPr lang="es-MX" altLang="es-ES_tradnl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  <a:hlinkClick r:id="rId2"/>
              </a:rPr>
              <a:t>http://www.tlalpan2020.mx</a:t>
            </a:r>
            <a:endParaRPr lang="es-MX" altLang="es-ES_tradnl" sz="24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endParaRPr lang="es-ES_tradnl" sz="2400" dirty="0"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2400" dirty="0">
                <a:latin typeface="Arial" charset="0"/>
                <a:ea typeface="Arial" charset="0"/>
                <a:cs typeface="Arial" charset="0"/>
              </a:rPr>
              <a:t>Incrementar la comunicación con los participantes a través de:</a:t>
            </a:r>
          </a:p>
          <a:p>
            <a:endParaRPr lang="es-ES_tradnl" sz="2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AutoNum type="arabicPeriod"/>
            </a:pPr>
            <a:r>
              <a:rPr lang="es-ES_tradnl" sz="2400" dirty="0">
                <a:latin typeface="Arial" charset="0"/>
                <a:ea typeface="Arial" charset="0"/>
                <a:cs typeface="Arial" charset="0"/>
              </a:rPr>
              <a:t>tlalpan2020@gmail.com</a:t>
            </a:r>
          </a:p>
          <a:p>
            <a:pPr marL="342900" indent="-342900">
              <a:buAutoNum type="arabicPeriod"/>
            </a:pPr>
            <a:r>
              <a:rPr lang="es-ES_tradnl" sz="2400" dirty="0">
                <a:latin typeface="Arial" charset="0"/>
                <a:ea typeface="Arial" charset="0"/>
                <a:cs typeface="Arial" charset="0"/>
              </a:rPr>
              <a:t>Redes sociales</a:t>
            </a:r>
          </a:p>
          <a:p>
            <a:pPr marL="342900" indent="-342900">
              <a:buAutoNum type="arabicPeriod"/>
            </a:pPr>
            <a:r>
              <a:rPr lang="es-ES_tradnl" sz="2400" dirty="0">
                <a:latin typeface="Arial" charset="0"/>
                <a:ea typeface="Arial" charset="0"/>
                <a:cs typeface="Arial" charset="0"/>
              </a:rPr>
              <a:t>Encuestas de satisfacción</a:t>
            </a:r>
          </a:p>
          <a:p>
            <a:pPr marL="342900" indent="-342900">
              <a:buAutoNum type="arabicPeriod"/>
            </a:pPr>
            <a:r>
              <a:rPr lang="es-ES_tradnl" sz="2400" dirty="0">
                <a:latin typeface="Arial" charset="0"/>
                <a:ea typeface="Arial" charset="0"/>
                <a:cs typeface="Arial" charset="0"/>
              </a:rPr>
              <a:t>Se han intensificado las llamadas telefónicas acompañadas de WhatsApp</a:t>
            </a:r>
          </a:p>
          <a:p>
            <a:pPr marL="342900" indent="-342900">
              <a:buFontTx/>
              <a:buAutoNum type="arabicPeriod"/>
            </a:pPr>
            <a:r>
              <a:rPr lang="es-ES_tradnl" sz="2400" dirty="0">
                <a:latin typeface="Arial" charset="0"/>
                <a:ea typeface="Arial" charset="0"/>
                <a:cs typeface="Arial" charset="0"/>
              </a:rPr>
              <a:t>Desarrollo de agenda de seguimiento en línea</a:t>
            </a:r>
          </a:p>
          <a:p>
            <a:pPr marL="342900" indent="-342900">
              <a:buAutoNum type="arabicPeriod"/>
            </a:pPr>
            <a:endParaRPr lang="es-ES_tradnl" sz="2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AutoNum type="arabicPeriod"/>
            </a:pPr>
            <a:endParaRPr lang="es-ES_tradnl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67" y="5050219"/>
            <a:ext cx="2009438" cy="11293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302" y="5188537"/>
            <a:ext cx="2737236" cy="13965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9740" y="5133274"/>
            <a:ext cx="1268268" cy="126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00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493691" y="517526"/>
            <a:ext cx="6097270" cy="5789979"/>
            <a:chOff x="2662458" y="740264"/>
            <a:chExt cx="6097270" cy="5789979"/>
          </a:xfrm>
        </p:grpSpPr>
        <p:pic>
          <p:nvPicPr>
            <p:cNvPr id="4" name="Imagen 3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181" y="740264"/>
              <a:ext cx="6046470" cy="3079750"/>
            </a:xfrm>
            <a:prstGeom prst="rect">
              <a:avLst/>
            </a:prstGeom>
          </p:spPr>
        </p:pic>
        <p:pic>
          <p:nvPicPr>
            <p:cNvPr id="5" name="Imagen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458" y="3796568"/>
              <a:ext cx="6097270" cy="2733675"/>
            </a:xfrm>
            <a:prstGeom prst="rect">
              <a:avLst/>
            </a:prstGeom>
          </p:spPr>
        </p:pic>
      </p:grpSp>
      <p:pic>
        <p:nvPicPr>
          <p:cNvPr id="7" name="Imagen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884" y="517526"/>
            <a:ext cx="5898515" cy="276225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86" y="3274843"/>
            <a:ext cx="5901813" cy="303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17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9" y="797169"/>
            <a:ext cx="3768090" cy="5029200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99" y="797169"/>
            <a:ext cx="3996690" cy="3984625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135" y="2587283"/>
            <a:ext cx="3999865" cy="399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3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4371" y="110920"/>
            <a:ext cx="3545114" cy="718037"/>
          </a:xfrm>
        </p:spPr>
        <p:txBody>
          <a:bodyPr/>
          <a:lstStyle/>
          <a:p>
            <a:r>
              <a:rPr lang="es-ES_tradnl"/>
              <a:t>Resultados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968826" y="6170963"/>
            <a:ext cx="930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solidFill>
                  <a:schemeClr val="accent1">
                    <a:lumMod val="75000"/>
                  </a:schemeClr>
                </a:solidFill>
              </a:rPr>
              <a:t>Totales   Basales: 3,500, Incluidos: 3,248 (92.8%), Excluidos: 252 (7.2%), Por HAS:205 (5.85%), Términos de seguimiento: 73 (2.07%)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6" y="828957"/>
            <a:ext cx="9307286" cy="520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2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4546" y="0"/>
            <a:ext cx="5475646" cy="986971"/>
          </a:xfrm>
        </p:spPr>
        <p:txBody>
          <a:bodyPr>
            <a:normAutofit/>
          </a:bodyPr>
          <a:lstStyle/>
          <a:p>
            <a:r>
              <a:rPr lang="es-ES_tradnl" sz="3600" dirty="0">
                <a:latin typeface="Arial" charset="0"/>
                <a:ea typeface="Arial" charset="0"/>
                <a:cs typeface="Arial" charset="0"/>
              </a:rPr>
              <a:t>Artículos publicados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EDAB98-C273-4645-8311-4EB284132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1368634"/>
            <a:ext cx="6345918" cy="23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1CE041-1181-C940-A422-EF1AD1A71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4" t="18912" r="32629" b="54201"/>
          <a:stretch>
            <a:fillRect/>
          </a:stretch>
        </p:blipFill>
        <p:spPr bwMode="auto">
          <a:xfrm>
            <a:off x="4455886" y="3640758"/>
            <a:ext cx="6884260" cy="27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623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AC1ACF2-D036-5541-83C7-1B8899991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364" y="3759200"/>
            <a:ext cx="8301101" cy="2795172"/>
          </a:xfrm>
          <a:prstGeom prst="rect">
            <a:avLst/>
          </a:prstGeom>
        </p:spPr>
      </p:pic>
      <p:pic>
        <p:nvPicPr>
          <p:cNvPr id="5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98F525-614B-CB44-BC22-079284F7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60" y="1204349"/>
            <a:ext cx="7630567" cy="255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292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9D50166-805A-8E43-87B4-B4458886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385" y="3509888"/>
            <a:ext cx="7360043" cy="28038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AC44240-7DA1-EE45-ACC6-BC9CD88DB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66" y="495559"/>
            <a:ext cx="6557934" cy="29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48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1349"/>
            <a:ext cx="10515600" cy="1325563"/>
          </a:xfrm>
        </p:spPr>
        <p:txBody>
          <a:bodyPr/>
          <a:lstStyle/>
          <a:p>
            <a:r>
              <a:rPr lang="es-ES_tradnl" dirty="0"/>
              <a:t>Artículos en proceso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66912"/>
            <a:ext cx="10134600" cy="5007881"/>
          </a:xfrm>
          <a:ln w="38100" cmpd="dbl"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Development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and Multi-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Cohort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Validation of a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Clinical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Score for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Predicting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Type 2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Diabetes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u="sng" dirty="0">
                <a:latin typeface="Arial" charset="0"/>
                <a:ea typeface="Arial" charset="0"/>
                <a:cs typeface="Arial" charset="0"/>
              </a:rPr>
              <a:t>V. </a:t>
            </a:r>
            <a:r>
              <a:rPr lang="it-IT" sz="2000" u="sng" dirty="0" err="1">
                <a:latin typeface="Arial" charset="0"/>
                <a:ea typeface="Arial" charset="0"/>
                <a:cs typeface="Arial" charset="0"/>
              </a:rPr>
              <a:t>Kraege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P.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Vollenweider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G.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Waeber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S. Sharp, M. Vallejo, O. Infante, M.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R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Mirjalili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Ezoddini-Ardakani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H.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Mozaffari-Khosravi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M. H. Lotfi4, M.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Mirzaei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, P. Marques-Vidal1, M. Méan1.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PloS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One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. 2019;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Aceptado</a:t>
            </a:r>
            <a:endParaRPr lang="fr-CH" sz="2000" dirty="0">
              <a:latin typeface="Arial" charset="0"/>
              <a:ea typeface="Arial" charset="0"/>
              <a:cs typeface="Arial" charset="0"/>
            </a:endParaRPr>
          </a:p>
          <a:p>
            <a:pPr marL="635000" indent="0">
              <a:buNone/>
            </a:pPr>
            <a:r>
              <a:rPr lang="es-ES_tradnl" sz="2000" i="1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Colaboración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altLang="es-MX" sz="2000" i="1" dirty="0">
                <a:latin typeface="Arial" charset="0"/>
                <a:ea typeface="Arial" charset="0"/>
                <a:cs typeface="Arial" charset="0"/>
              </a:rPr>
              <a:t>Lausanne University Hospital, Lausanne, Switzerland)</a:t>
            </a:r>
          </a:p>
          <a:p>
            <a:endParaRPr lang="fr-CH" altLang="es-MX" sz="20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Random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Forest and the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Youden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Index For Identification of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Metabolic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Syndrome in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Mexican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Population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. Guadalupe Gutierrez-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Esparza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, Jose  Hernandez-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Torruco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, Oscar Infante-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Vazquez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Maite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 Vallejo. En 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proceso</a:t>
            </a:r>
            <a:endParaRPr lang="fr-CH" sz="2000" dirty="0">
              <a:latin typeface="Arial" charset="0"/>
              <a:ea typeface="Arial" charset="0"/>
              <a:cs typeface="Arial" charset="0"/>
            </a:endParaRPr>
          </a:p>
          <a:p>
            <a:endParaRPr lang="fr-CH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Estudio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genético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de las dislipidemias en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una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cohorte de la Ciudad de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México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mr-IN" sz="2000" b="1" dirty="0"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Proyecto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fr-CH" sz="2000" b="1" dirty="0" err="1">
                <a:latin typeface="Arial" charset="0"/>
                <a:ea typeface="Arial" charset="0"/>
                <a:cs typeface="Arial" charset="0"/>
              </a:rPr>
              <a:t>Tlalpan</a:t>
            </a:r>
            <a:r>
              <a:rPr lang="fr-CH" sz="2000" b="1" dirty="0">
                <a:latin typeface="Arial" charset="0"/>
                <a:ea typeface="Arial" charset="0"/>
                <a:cs typeface="Arial" charset="0"/>
              </a:rPr>
              <a:t> 2020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. Toma 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Texis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-Valencia, 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Maite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 Vallejo, Susana Rivera 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Mancia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Eloisa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 Colin-Ramirez, Enrique Hernandez-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Lemus</a:t>
            </a:r>
            <a:r>
              <a:rPr lang="fr-CH" sz="2000" dirty="0">
                <a:latin typeface="Arial" charset="0"/>
                <a:ea typeface="Arial" charset="0"/>
                <a:cs typeface="Arial" charset="0"/>
              </a:rPr>
              <a:t>, Vanessa Gonzalez-</a:t>
            </a:r>
            <a:r>
              <a:rPr lang="fr-CH" sz="2000" dirty="0" err="1">
                <a:latin typeface="Arial" charset="0"/>
                <a:ea typeface="Arial" charset="0"/>
                <a:cs typeface="Arial" charset="0"/>
              </a:rPr>
              <a:t>Covarrubias</a:t>
            </a:r>
            <a:endParaRPr lang="fr-CH" sz="2000" dirty="0">
              <a:latin typeface="Arial" charset="0"/>
              <a:ea typeface="Arial" charset="0"/>
              <a:cs typeface="Arial" charset="0"/>
            </a:endParaRPr>
          </a:p>
          <a:p>
            <a:pPr marL="677863" indent="-42863">
              <a:buNone/>
            </a:pPr>
            <a:r>
              <a:rPr lang="es-ES_tradnl" sz="2000" i="1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2000" i="1" dirty="0" err="1">
                <a:latin typeface="Arial" charset="0"/>
                <a:ea typeface="Arial" charset="0"/>
                <a:cs typeface="Arial" charset="0"/>
              </a:rPr>
              <a:t>Colaboración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altLang="es-MX" sz="2000" i="1" dirty="0" err="1">
                <a:latin typeface="Arial" charset="0"/>
                <a:ea typeface="Arial" charset="0"/>
                <a:cs typeface="Arial" charset="0"/>
              </a:rPr>
              <a:t>Instituto</a:t>
            </a:r>
            <a:r>
              <a:rPr lang="en-US" altLang="es-MX" sz="2000" i="1" dirty="0">
                <a:latin typeface="Arial" charset="0"/>
                <a:ea typeface="Arial" charset="0"/>
                <a:cs typeface="Arial" charset="0"/>
              </a:rPr>
              <a:t> Nacional de </a:t>
            </a:r>
            <a:r>
              <a:rPr lang="en-US" altLang="es-MX" sz="2000" i="1" dirty="0" err="1">
                <a:latin typeface="Arial" charset="0"/>
                <a:ea typeface="Arial" charset="0"/>
                <a:cs typeface="Arial" charset="0"/>
              </a:rPr>
              <a:t>Médicina</a:t>
            </a:r>
            <a:r>
              <a:rPr lang="en-US" altLang="es-MX" sz="20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s-MX" sz="2000" i="1" dirty="0" err="1">
                <a:latin typeface="Arial" charset="0"/>
                <a:ea typeface="Arial" charset="0"/>
                <a:cs typeface="Arial" charset="0"/>
              </a:rPr>
              <a:t>Genómica</a:t>
            </a:r>
            <a:r>
              <a:rPr lang="en-US" altLang="es-MX" sz="2000" i="1" dirty="0">
                <a:latin typeface="Arial" charset="0"/>
                <a:ea typeface="Arial" charset="0"/>
                <a:cs typeface="Arial" charset="0"/>
              </a:rPr>
              <a:t> (INMEGEN))</a:t>
            </a:r>
          </a:p>
          <a:p>
            <a:pPr marL="0" indent="0">
              <a:buNone/>
            </a:pPr>
            <a:endParaRPr lang="fr-CH" sz="2000" dirty="0">
              <a:latin typeface="Arial" charset="0"/>
              <a:ea typeface="Arial" charset="0"/>
              <a:cs typeface="Arial" charset="0"/>
            </a:endParaRPr>
          </a:p>
          <a:p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905021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39557" y="0"/>
            <a:ext cx="3632200" cy="1325563"/>
          </a:xfrm>
        </p:spPr>
        <p:txBody>
          <a:bodyPr/>
          <a:lstStyle/>
          <a:p>
            <a:r>
              <a:rPr lang="es-ES_tradnl"/>
              <a:t>Sub-proyectos</a:t>
            </a:r>
            <a:endParaRPr lang="es-ES_tradnl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92176091"/>
              </p:ext>
            </p:extLst>
          </p:nvPr>
        </p:nvGraphicFramePr>
        <p:xfrm>
          <a:off x="1625600" y="1233712"/>
          <a:ext cx="9260114" cy="5863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606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altLang="es-ES_tradnl" b="1" dirty="0">
                <a:latin typeface="Arial" charset="0"/>
                <a:ea typeface="Arial" charset="0"/>
                <a:cs typeface="Arial" charset="0"/>
              </a:rPr>
              <a:t>Antecedentes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Font typeface="Arial" charset="0"/>
              <a:buChar char="•"/>
              <a:defRPr/>
            </a:pPr>
            <a:endParaRPr lang="es-MX" altLang="es-ES_tradnl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lnSpc>
                <a:spcPct val="1250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es-MX" altLang="es-ES_tradnl" dirty="0">
                <a:latin typeface="Arial" charset="0"/>
                <a:ea typeface="Arial" charset="0"/>
                <a:cs typeface="Arial" charset="0"/>
              </a:rPr>
              <a:t>La hipertensión arterial sistémica, es uno de los factores de riesgos cardiovascular más importante, que además causa daño en cerebro y en riñón. </a:t>
            </a:r>
          </a:p>
          <a:p>
            <a:pPr marL="0" indent="0" algn="just">
              <a:lnSpc>
                <a:spcPct val="125000"/>
              </a:lnSpc>
              <a:spcBef>
                <a:spcPct val="0"/>
              </a:spcBef>
              <a:buFont typeface="Arial" charset="0"/>
              <a:buChar char="•"/>
              <a:defRPr/>
            </a:pPr>
            <a:endParaRPr lang="es-MX" altLang="es-ES_tradnl" dirty="0"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lnSpc>
                <a:spcPct val="1250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es-MX" altLang="es-ES_tradnl" dirty="0">
                <a:latin typeface="Arial" charset="0"/>
                <a:ea typeface="Arial" charset="0"/>
                <a:cs typeface="Arial" charset="0"/>
              </a:rPr>
              <a:t>En el mundo, </a:t>
            </a:r>
            <a:r>
              <a:rPr lang="es-MX" altLang="es-ES_tradn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uno de cada cinco </a:t>
            </a:r>
            <a:r>
              <a:rPr lang="es-MX" altLang="es-ES_tradnl" dirty="0">
                <a:latin typeface="Arial" charset="0"/>
                <a:ea typeface="Arial" charset="0"/>
                <a:cs typeface="Arial" charset="0"/>
              </a:rPr>
              <a:t>adultos tienen hipertensión </a:t>
            </a:r>
            <a:r>
              <a:rPr lang="es-MX" altLang="es-ES_tradn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arterial y </a:t>
            </a:r>
          </a:p>
          <a:p>
            <a:pPr marL="0" indent="0" algn="just">
              <a:lnSpc>
                <a:spcPct val="125000"/>
              </a:lnSpc>
              <a:spcBef>
                <a:spcPct val="0"/>
              </a:spcBef>
              <a:buFont typeface="Arial" charset="0"/>
              <a:buChar char="•"/>
              <a:defRPr/>
            </a:pPr>
            <a:endParaRPr lang="es-MX" altLang="es-ES_tradnl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0" indent="0" algn="just">
              <a:lnSpc>
                <a:spcPct val="125000"/>
              </a:lnSpc>
              <a:spcBef>
                <a:spcPct val="0"/>
              </a:spcBef>
              <a:buFont typeface="Arial" charset="0"/>
              <a:buChar char="•"/>
              <a:defRPr/>
            </a:pPr>
            <a:r>
              <a:rPr lang="es-MX" altLang="es-ES_tradn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En México es aún más frecuente el 30% de los mexicanos la padece</a:t>
            </a:r>
            <a:r>
              <a:rPr lang="es-MX" altLang="es-ES_tradnl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57459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A1121-15DC-4A45-A8B3-FDC684DFF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5092" y="763756"/>
            <a:ext cx="5272216" cy="827882"/>
          </a:xfrm>
        </p:spPr>
        <p:txBody>
          <a:bodyPr>
            <a:normAutofit/>
          </a:bodyPr>
          <a:lstStyle/>
          <a:p>
            <a:r>
              <a:rPr lang="es-MX" sz="4800" dirty="0"/>
              <a:t>Almnos Titulados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E544A9-8138-4740-95C2-9278709E07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1762" y="2273643"/>
            <a:ext cx="3509319" cy="1878227"/>
          </a:xfrm>
        </p:spPr>
        <p:txBody>
          <a:bodyPr>
            <a:normAutofit/>
          </a:bodyPr>
          <a:lstStyle/>
          <a:p>
            <a:pPr>
              <a:lnSpc>
                <a:spcPct val="210000"/>
              </a:lnSpc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Licenciatura: 7</a:t>
            </a:r>
          </a:p>
          <a:p>
            <a:pPr>
              <a:lnSpc>
                <a:spcPct val="210000"/>
              </a:lnSpc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Maestría: 5</a:t>
            </a:r>
          </a:p>
        </p:txBody>
      </p:sp>
      <p:pic>
        <p:nvPicPr>
          <p:cNvPr id="8" name="Imagen 7" descr="Teaching in the Primary Grades: September 2013">
            <a:extLst>
              <a:ext uri="{FF2B5EF4-FFF2-40B4-BE49-F238E27FC236}">
                <a16:creationId xmlns:a16="http://schemas.microsoft.com/office/drawing/2014/main" id="{1B0035F4-7A69-704F-95F5-4479163B9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0652" y="2022562"/>
            <a:ext cx="5715000" cy="33401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503F7E4-7EF0-CC4C-BE55-65396B521311}"/>
              </a:ext>
            </a:extLst>
          </p:cNvPr>
          <p:cNvSpPr txBox="1"/>
          <p:nvPr/>
        </p:nvSpPr>
        <p:spPr>
          <a:xfrm>
            <a:off x="3238500" y="5099050"/>
            <a:ext cx="571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>
                <a:hlinkClick r:id="rId3" tooltip="http://teachingintheprimarygrades.blogspot.com/2013_09_01_archive.html"/>
              </a:rPr>
              <a:t>Esta foto</a:t>
            </a:r>
            <a:r>
              <a:rPr lang="es-MX" sz="900"/>
              <a:t> de Autor desconocido está bajo licencia </a:t>
            </a:r>
            <a:r>
              <a:rPr lang="es-MX" sz="900">
                <a:hlinkClick r:id="rId4" tooltip="https://creativecommons.org/licenses/by-nc-nd/3.0/"/>
              </a:rPr>
              <a:t>CC BY-NC-ND</a:t>
            </a:r>
            <a:endParaRPr lang="es-MX" sz="900"/>
          </a:p>
        </p:txBody>
      </p:sp>
    </p:spTree>
    <p:extLst>
      <p:ext uri="{BB962C8B-B14F-4D97-AF65-F5344CB8AC3E}">
        <p14:creationId xmlns:p14="http://schemas.microsoft.com/office/powerpoint/2010/main" val="3227410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03077EF-C95E-9245-A8C7-FA99F5750E00}"/>
              </a:ext>
            </a:extLst>
          </p:cNvPr>
          <p:cNvSpPr txBox="1"/>
          <p:nvPr/>
        </p:nvSpPr>
        <p:spPr>
          <a:xfrm>
            <a:off x="3839003" y="681428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/>
              <a:t>Patrocinadores Externos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6622E3-214B-A645-8311-BD0D9341A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642" y="3311625"/>
            <a:ext cx="2540000" cy="254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EF8D43D-6757-C84A-8E6F-DF3CB7BE9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26" y="4073625"/>
            <a:ext cx="4584700" cy="177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456" y="1533625"/>
            <a:ext cx="19177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2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0AFF19C-B90C-3D49-B2CF-EC5BF99AC9A9}"/>
              </a:ext>
            </a:extLst>
          </p:cNvPr>
          <p:cNvSpPr txBox="1"/>
          <p:nvPr/>
        </p:nvSpPr>
        <p:spPr>
          <a:xfrm>
            <a:off x="710331" y="702528"/>
            <a:ext cx="4566004" cy="1594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proyecto funciona porque en él trabaja un gran equipo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4ACAECA-6862-CF4E-BDC4-9ED57B33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840" y="353598"/>
            <a:ext cx="5488290" cy="48845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D3B4234-B9D9-2746-9C66-50E3175C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775" y="2333744"/>
            <a:ext cx="2126065" cy="159454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35F4F8E-5738-9A44-8222-6AD5E3A641C7}"/>
              </a:ext>
            </a:extLst>
          </p:cNvPr>
          <p:cNvSpPr/>
          <p:nvPr/>
        </p:nvSpPr>
        <p:spPr>
          <a:xfrm>
            <a:off x="1123075" y="5080340"/>
            <a:ext cx="29307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5400" b="1" cap="none" spc="0" dirty="0">
                <a:ln w="660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09784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s-MX" b="1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s-MX" altLang="ja-JP" b="1" dirty="0">
                <a:latin typeface="Arial" charset="0"/>
                <a:ea typeface="Arial" charset="0"/>
                <a:cs typeface="Arial" charset="0"/>
              </a:rPr>
              <a:t>El proyecto TLALPAN 2020</a:t>
            </a:r>
            <a:r>
              <a:rPr lang="ja-JP" altLang="es-MX" b="1" dirty="0">
                <a:latin typeface="Arial" charset="0"/>
                <a:ea typeface="Arial" charset="0"/>
                <a:cs typeface="Arial" charset="0"/>
              </a:rPr>
              <a:t>”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517607"/>
            <a:ext cx="10515600" cy="2190321"/>
          </a:xfrm>
        </p:spPr>
        <p:txBody>
          <a:bodyPr/>
          <a:lstStyle/>
          <a:p>
            <a:pPr marL="0" indent="0" algn="ctr">
              <a:lnSpc>
                <a:spcPct val="125000"/>
              </a:lnSpc>
              <a:spcBef>
                <a:spcPts val="200"/>
              </a:spcBef>
              <a:buFont typeface="Arial" charset="0"/>
              <a:buNone/>
              <a:defRPr/>
            </a:pPr>
            <a:r>
              <a:rPr lang="es-MX" altLang="es-ES_tradn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Estudio longitudinal en el que se conformará una cohorte de</a:t>
            </a:r>
            <a:r>
              <a:rPr lang="es-MX" dirty="0">
                <a:latin typeface="Arial" charset="0"/>
                <a:ea typeface="Arial" charset="0"/>
                <a:cs typeface="Arial" charset="0"/>
              </a:rPr>
              <a:t> 3,436</a:t>
            </a:r>
            <a:r>
              <a:rPr lang="es-MX" altLang="es-ES_tradn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 personas residentes de la Ciudad de México con un seguimiento a 10 años y visitas bi-anuales.</a:t>
            </a:r>
          </a:p>
          <a:p>
            <a:pPr marL="0" indent="0">
              <a:buFont typeface="Arial" charset="0"/>
              <a:buChar char="•"/>
              <a:defRPr/>
            </a:pPr>
            <a:endParaRPr lang="es-MX" altLang="es-ES_tradnl" dirty="0">
              <a:latin typeface="Arial" charset="0"/>
              <a:ea typeface="Arial" charset="0"/>
              <a:cs typeface="Arial" charset="0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0726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b="1" dirty="0">
                <a:latin typeface="Arial" charset="0"/>
                <a:ea typeface="Arial" charset="0"/>
                <a:cs typeface="Arial" charset="0"/>
              </a:rPr>
              <a:t>Objetivos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125000"/>
              </a:lnSpc>
              <a:buNone/>
              <a:defRPr/>
            </a:pPr>
            <a:r>
              <a:rPr lang="es-MX" altLang="es-ES_tradnl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Primario: </a:t>
            </a:r>
          </a:p>
          <a:p>
            <a:pPr algn="just">
              <a:lnSpc>
                <a:spcPct val="125000"/>
              </a:lnSpc>
              <a:defRPr/>
            </a:pPr>
            <a:r>
              <a:rPr lang="es-MX" altLang="es-ES_tradnl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Arial" charset="0"/>
                <a:cs typeface="Arial" charset="0"/>
              </a:rPr>
              <a:t>Estimar la incidencia de Hipertensión Arterial Sistémica y su asociación con factores de riesgo tradicionales y no tradicionales.</a:t>
            </a:r>
          </a:p>
          <a:p>
            <a:pPr algn="just">
              <a:lnSpc>
                <a:spcPct val="125000"/>
              </a:lnSpc>
              <a:defRPr/>
            </a:pPr>
            <a:endParaRPr lang="es-ES_tradnl" altLang="es-ES_tradnl" dirty="0">
              <a:solidFill>
                <a:srgbClr val="000000"/>
              </a:solidFill>
              <a:ea typeface="ＭＳ Ｐゴシック" pitchFamily="34" charset="-128"/>
              <a:cs typeface="Arial" pitchFamily="34" charset="0"/>
            </a:endParaRPr>
          </a:p>
          <a:p>
            <a:pPr algn="just">
              <a:lnSpc>
                <a:spcPct val="125000"/>
              </a:lnSpc>
              <a:spcBef>
                <a:spcPts val="600"/>
              </a:spcBef>
              <a:buClr>
                <a:schemeClr val="tx2"/>
              </a:buClr>
              <a:buSzPct val="73000"/>
              <a:buNone/>
            </a:pPr>
            <a:r>
              <a:rPr lang="es-MX" altLang="es-ES_tradnl" b="1" i="1" dirty="0">
                <a:latin typeface="Arial" charset="0"/>
                <a:ea typeface="Arial" charset="0"/>
                <a:cs typeface="Arial" charset="0"/>
              </a:rPr>
              <a:t>Secundarios:</a:t>
            </a:r>
          </a:p>
          <a:p>
            <a:pPr algn="just">
              <a:lnSpc>
                <a:spcPct val="125000"/>
              </a:lnSpc>
              <a:buFont typeface="Arial" charset="0"/>
              <a:buChar char="•"/>
            </a:pPr>
            <a:r>
              <a:rPr lang="es-MX" altLang="es-ES_tradnl" dirty="0">
                <a:latin typeface="Arial" charset="0"/>
                <a:ea typeface="Arial" charset="0"/>
                <a:cs typeface="Arial" charset="0"/>
              </a:rPr>
              <a:t>Estimar la prevalencia de factores de riesgo cardiovascular en de mujeres y hombres incluidos en esta cohorte.</a:t>
            </a:r>
          </a:p>
          <a:p>
            <a:pPr algn="just">
              <a:lnSpc>
                <a:spcPct val="125000"/>
              </a:lnSpc>
              <a:buFont typeface="Arial" charset="0"/>
              <a:buChar char="•"/>
            </a:pPr>
            <a:endParaRPr lang="es-ES_tradnl" altLang="es-ES_tradnl" dirty="0"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ct val="125000"/>
              </a:lnSpc>
              <a:buFont typeface="Arial" charset="0"/>
              <a:buChar char="•"/>
            </a:pPr>
            <a:r>
              <a:rPr lang="es-MX" altLang="es-ES_tradnl" dirty="0">
                <a:latin typeface="Arial" charset="0"/>
                <a:ea typeface="Arial" charset="0"/>
                <a:cs typeface="Arial" charset="0"/>
              </a:rPr>
              <a:t>Construir una base de datos clínicos, antropométricos, sociodemográficos y biológicos con soporte de biobancos.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82936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4000" b="1" dirty="0">
                <a:latin typeface="Arial" charset="0"/>
                <a:ea typeface="Arial" charset="0"/>
                <a:cs typeface="Arial" charset="0"/>
              </a:rPr>
              <a:t>Organización Interna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0120197"/>
              </p:ext>
            </p:extLst>
          </p:nvPr>
        </p:nvGraphicFramePr>
        <p:xfrm>
          <a:off x="838200" y="170205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4315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5141296" y="364577"/>
            <a:ext cx="1584176" cy="7920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Población elegible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5213304" y="1683745"/>
            <a:ext cx="1602392" cy="3752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Visita basal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4997280" y="3921999"/>
            <a:ext cx="2054351" cy="4200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Visita 1 a 2 años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997280" y="4414093"/>
            <a:ext cx="2054351" cy="3673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Visita 2 a 4 años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4997280" y="4886391"/>
            <a:ext cx="2054351" cy="391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/>
              <a:t>Visita 3 a 6 años</a:t>
            </a:r>
            <a:endParaRPr lang="es-ES_tradnl" dirty="0"/>
          </a:p>
        </p:txBody>
      </p:sp>
      <p:sp>
        <p:nvSpPr>
          <p:cNvPr id="9" name="Rectángulo redondeado 8"/>
          <p:cNvSpPr/>
          <p:nvPr/>
        </p:nvSpPr>
        <p:spPr>
          <a:xfrm>
            <a:off x="4997282" y="5350197"/>
            <a:ext cx="2054350" cy="388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Visita 4 a </a:t>
            </a:r>
            <a:r>
              <a:rPr lang="es-ES_tradnl"/>
              <a:t>8 años</a:t>
            </a:r>
            <a:endParaRPr lang="es-ES_tradnl" dirty="0"/>
          </a:p>
        </p:txBody>
      </p:sp>
      <p:sp>
        <p:nvSpPr>
          <p:cNvPr id="10" name="Rectángulo redondeado 9"/>
          <p:cNvSpPr/>
          <p:nvPr/>
        </p:nvSpPr>
        <p:spPr>
          <a:xfrm>
            <a:off x="4997281" y="5825966"/>
            <a:ext cx="2054351" cy="3452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Visita 5 a 10 años</a:t>
            </a:r>
          </a:p>
        </p:txBody>
      </p:sp>
      <p:sp>
        <p:nvSpPr>
          <p:cNvPr id="11" name="Elipse 10"/>
          <p:cNvSpPr/>
          <p:nvPr/>
        </p:nvSpPr>
        <p:spPr>
          <a:xfrm>
            <a:off x="1884563" y="2562332"/>
            <a:ext cx="1600549" cy="115212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Personas detectadas con HAS y DMT2</a:t>
            </a:r>
          </a:p>
        </p:txBody>
      </p:sp>
      <p:sp>
        <p:nvSpPr>
          <p:cNvPr id="12" name="Redondear rectángulo de esquina sencilla 11"/>
          <p:cNvSpPr/>
          <p:nvPr/>
        </p:nvSpPr>
        <p:spPr>
          <a:xfrm>
            <a:off x="3773145" y="2778356"/>
            <a:ext cx="4968552" cy="693383"/>
          </a:xfrm>
          <a:prstGeom prst="round1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Obtención de muestras  biológicas</a:t>
            </a:r>
          </a:p>
          <a:p>
            <a:pPr algn="ctr"/>
            <a:r>
              <a:rPr lang="es-ES_tradnl" dirty="0"/>
              <a:t>Evaluaciones: clínica, antropométrica y entrevistas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154884" y="2150142"/>
            <a:ext cx="1059906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Exclusión</a:t>
            </a:r>
          </a:p>
        </p:txBody>
      </p:sp>
      <p:sp>
        <p:nvSpPr>
          <p:cNvPr id="14" name="Elipse 13"/>
          <p:cNvSpPr/>
          <p:nvPr/>
        </p:nvSpPr>
        <p:spPr>
          <a:xfrm>
            <a:off x="7471554" y="4438137"/>
            <a:ext cx="1634428" cy="115212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/>
              <a:t>Personas que desarrollan  HAS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471554" y="5825966"/>
            <a:ext cx="1761727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Término </a:t>
            </a:r>
            <a:r>
              <a:rPr lang="es-ES_tradnl" sz="1600">
                <a:latin typeface="Arial" charset="0"/>
                <a:ea typeface="Arial" charset="0"/>
                <a:cs typeface="Arial" charset="0"/>
              </a:rPr>
              <a:t>de seguimiento</a:t>
            </a:r>
            <a:endParaRPr lang="es-ES_tradnl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errar llave 15"/>
          <p:cNvSpPr/>
          <p:nvPr/>
        </p:nvSpPr>
        <p:spPr>
          <a:xfrm>
            <a:off x="7051631" y="3838029"/>
            <a:ext cx="325831" cy="2333203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Abrir llave 16"/>
          <p:cNvSpPr/>
          <p:nvPr/>
        </p:nvSpPr>
        <p:spPr>
          <a:xfrm>
            <a:off x="3557120" y="2634340"/>
            <a:ext cx="216024" cy="1008112"/>
          </a:xfrm>
          <a:prstGeom prst="lef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dondear rectángulo de esquina del mismo lado 17"/>
          <p:cNvSpPr/>
          <p:nvPr/>
        </p:nvSpPr>
        <p:spPr>
          <a:xfrm>
            <a:off x="4349208" y="2177427"/>
            <a:ext cx="3456386" cy="333343"/>
          </a:xfrm>
          <a:prstGeom prst="round2Same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Lectura y firma de consentimiento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7038625" y="835355"/>
            <a:ext cx="2794355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Estrategias de reclutamiento</a:t>
            </a:r>
          </a:p>
          <a:p>
            <a:pPr algn="ctr"/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Citas telefónicas </a:t>
            </a:r>
          </a:p>
          <a:p>
            <a:pPr algn="ctr"/>
            <a:r>
              <a:rPr lang="es-ES_tradnl" sz="1600" dirty="0">
                <a:latin typeface="Arial" charset="0"/>
                <a:ea typeface="Arial" charset="0"/>
                <a:cs typeface="Arial" charset="0"/>
              </a:rPr>
              <a:t>Preparación de participantes</a:t>
            </a:r>
          </a:p>
        </p:txBody>
      </p:sp>
    </p:spTree>
    <p:extLst>
      <p:ext uri="{BB962C8B-B14F-4D97-AF65-F5344CB8AC3E}">
        <p14:creationId xmlns:p14="http://schemas.microsoft.com/office/powerpoint/2010/main" val="720636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531" y="1068949"/>
            <a:ext cx="4448274" cy="552840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34182" y="292516"/>
            <a:ext cx="5183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>
                <a:latin typeface="Arial" charset="0"/>
                <a:ea typeface="Arial" charset="0"/>
                <a:cs typeface="Arial" charset="0"/>
              </a:rPr>
              <a:t>Arquitectura del Sistema Informático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32487" y="3019666"/>
            <a:ext cx="2978044" cy="147732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_tradnl" dirty="0">
                <a:solidFill>
                  <a:prstClr val="black"/>
                </a:solidFill>
              </a:rPr>
              <a:t>Resguardo de </a:t>
            </a:r>
            <a:r>
              <a:rPr lang="es-ES_tradnl" b="1" dirty="0">
                <a:solidFill>
                  <a:prstClr val="black"/>
                </a:solidFill>
              </a:rPr>
              <a:t>208</a:t>
            </a:r>
            <a:r>
              <a:rPr lang="es-ES_tradnl" dirty="0">
                <a:solidFill>
                  <a:prstClr val="black"/>
                </a:solidFill>
              </a:rPr>
              <a:t> </a:t>
            </a:r>
            <a:r>
              <a:rPr lang="es-ES_tradnl" b="1" dirty="0">
                <a:solidFill>
                  <a:prstClr val="black"/>
                </a:solidFill>
              </a:rPr>
              <a:t>variables</a:t>
            </a:r>
            <a:r>
              <a:rPr lang="es-ES_tradnl">
                <a:solidFill>
                  <a:prstClr val="black"/>
                </a:solidFill>
              </a:rPr>
              <a:t>: </a:t>
            </a:r>
          </a:p>
          <a:p>
            <a:pPr lvl="0">
              <a:defRPr/>
            </a:pPr>
            <a:r>
              <a:rPr lang="es-ES_tradnl" dirty="0">
                <a:solidFill>
                  <a:prstClr val="black"/>
                </a:solidFill>
              </a:rPr>
              <a:t>Sociales, demográficas, estilos de vida, antecedentes familiares y personales, entre otras</a:t>
            </a:r>
          </a:p>
        </p:txBody>
      </p:sp>
    </p:spTree>
    <p:extLst>
      <p:ext uri="{BB962C8B-B14F-4D97-AF65-F5344CB8AC3E}">
        <p14:creationId xmlns:p14="http://schemas.microsoft.com/office/powerpoint/2010/main" val="208573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 bwMode="auto">
          <a:xfrm>
            <a:off x="531340" y="4258603"/>
            <a:ext cx="395416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MX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Conformación de un biobanco con muestras de cada participante de cada visita  </a:t>
            </a:r>
          </a:p>
        </p:txBody>
      </p:sp>
      <p:pic>
        <p:nvPicPr>
          <p:cNvPr id="5" name="Marcador de conteni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06" y="360657"/>
            <a:ext cx="5864756" cy="64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2537" y="306510"/>
            <a:ext cx="6945923" cy="725121"/>
          </a:xfrm>
        </p:spPr>
        <p:txBody>
          <a:bodyPr/>
          <a:lstStyle/>
          <a:p>
            <a:pPr algn="ctr"/>
            <a:r>
              <a:rPr lang="es-ES_tradnl" dirty="0"/>
              <a:t>Seguimiento de participantes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046" y="1109784"/>
            <a:ext cx="7702062" cy="560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11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638</Words>
  <Application>Microsoft Macintosh PowerPoint</Application>
  <PresentationFormat>Panorámica</PresentationFormat>
  <Paragraphs>84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Antecedentes</vt:lpstr>
      <vt:lpstr>“El proyecto TLALPAN 2020”</vt:lpstr>
      <vt:lpstr>Objetivos</vt:lpstr>
      <vt:lpstr>Organización Interna</vt:lpstr>
      <vt:lpstr>Presentación de PowerPoint</vt:lpstr>
      <vt:lpstr>Presentación de PowerPoint</vt:lpstr>
      <vt:lpstr>Presentación de PowerPoint</vt:lpstr>
      <vt:lpstr>Seguimiento de participantes</vt:lpstr>
      <vt:lpstr>SEGUIMIENTO DE PARTICIPANTES</vt:lpstr>
      <vt:lpstr>Presentación de PowerPoint</vt:lpstr>
      <vt:lpstr>Presentación de PowerPoint</vt:lpstr>
      <vt:lpstr>Presentación de PowerPoint</vt:lpstr>
      <vt:lpstr>Resultados</vt:lpstr>
      <vt:lpstr>Artículos publicados </vt:lpstr>
      <vt:lpstr>Presentación de PowerPoint</vt:lpstr>
      <vt:lpstr>Presentación de PowerPoint</vt:lpstr>
      <vt:lpstr>Artículos en proceso</vt:lpstr>
      <vt:lpstr>Sub-proyectos</vt:lpstr>
      <vt:lpstr>Almnos Titulados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Maite Vallejo</cp:lastModifiedBy>
  <cp:revision>21</cp:revision>
  <dcterms:created xsi:type="dcterms:W3CDTF">2019-07-24T23:24:55Z</dcterms:created>
  <dcterms:modified xsi:type="dcterms:W3CDTF">2019-07-31T19:17:01Z</dcterms:modified>
</cp:coreProperties>
</file>