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306" r:id="rId4"/>
    <p:sldId id="259" r:id="rId5"/>
    <p:sldId id="305" r:id="rId6"/>
    <p:sldId id="261" r:id="rId7"/>
    <p:sldId id="262" r:id="rId8"/>
    <p:sldId id="263" r:id="rId9"/>
    <p:sldId id="264" r:id="rId10"/>
    <p:sldId id="266" r:id="rId11"/>
    <p:sldId id="265" r:id="rId12"/>
    <p:sldId id="270" r:id="rId13"/>
    <p:sldId id="267" r:id="rId14"/>
    <p:sldId id="268" r:id="rId15"/>
    <p:sldId id="307" r:id="rId16"/>
    <p:sldId id="272" r:id="rId17"/>
    <p:sldId id="273" r:id="rId18"/>
    <p:sldId id="275" r:id="rId19"/>
    <p:sldId id="276" r:id="rId20"/>
    <p:sldId id="308" r:id="rId21"/>
    <p:sldId id="277" r:id="rId22"/>
    <p:sldId id="280" r:id="rId23"/>
    <p:sldId id="284" r:id="rId24"/>
    <p:sldId id="282" r:id="rId25"/>
    <p:sldId id="313" r:id="rId26"/>
    <p:sldId id="309" r:id="rId27"/>
    <p:sldId id="317" r:id="rId28"/>
    <p:sldId id="289" r:id="rId29"/>
    <p:sldId id="291" r:id="rId30"/>
    <p:sldId id="292" r:id="rId31"/>
    <p:sldId id="293" r:id="rId32"/>
    <p:sldId id="294" r:id="rId33"/>
    <p:sldId id="300" r:id="rId34"/>
    <p:sldId id="295" r:id="rId35"/>
    <p:sldId id="296" r:id="rId36"/>
    <p:sldId id="316" r:id="rId37"/>
    <p:sldId id="301" r:id="rId38"/>
    <p:sldId id="315" r:id="rId39"/>
    <p:sldId id="319" r:id="rId40"/>
    <p:sldId id="304" r:id="rId41"/>
    <p:sldId id="318" r:id="rId42"/>
  </p:sldIdLst>
  <p:sldSz cx="12192000" cy="6858000"/>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del Carmen García Peña" initials="MdCGP" lastIdx="2" clrIdx="0">
    <p:extLst>
      <p:ext uri="{19B8F6BF-5375-455C-9EA6-DF929625EA0E}">
        <p15:presenceInfo xmlns:p15="http://schemas.microsoft.com/office/powerpoint/2012/main" userId="S-1-5-21-1600595602-3791420689-1386849909-1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85155" autoAdjust="0"/>
  </p:normalViewPr>
  <p:slideViewPr>
    <p:cSldViewPr snapToGrid="0">
      <p:cViewPr varScale="1">
        <p:scale>
          <a:sx n="95" d="100"/>
          <a:sy n="95" d="100"/>
        </p:scale>
        <p:origin x="1218" y="90"/>
      </p:cViewPr>
      <p:guideLst/>
    </p:cSldViewPr>
  </p:slideViewPr>
  <p:outlineViewPr>
    <p:cViewPr>
      <p:scale>
        <a:sx n="33" d="100"/>
        <a:sy n="33" d="100"/>
      </p:scale>
      <p:origin x="0" y="-4074"/>
    </p:cViewPr>
  </p:outlineViewPr>
  <p:notesTextViewPr>
    <p:cViewPr>
      <p:scale>
        <a:sx n="1" d="1"/>
        <a:sy n="1" d="1"/>
      </p:scale>
      <p:origin x="0" y="0"/>
    </p:cViewPr>
  </p:notesTextViewPr>
  <p:sorterViewPr>
    <p:cViewPr>
      <p:scale>
        <a:sx n="100" d="100"/>
        <a:sy n="100" d="100"/>
      </p:scale>
      <p:origin x="0" y="-8856"/>
    </p:cViewPr>
  </p:sorterViewPr>
  <p:notesViewPr>
    <p:cSldViewPr snapToGrid="0">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garcia\Dropbox\PRESENTACIONES%20VARIAS\ACADEMIA%20NACIONAL%20DE%20MEDICINA%20FEBRERO%202020\Quetzal\Informaci&#243;n%20p&#225;gina%20PHCPI\Tasa%20de%20mortalidad%20menores%20de%205%20a&#241;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cgarcia\Downloads\Gr&#225;ficos15E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cgarcia\Downloads\Gr&#225;ficos15En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 (2)'!$B$3</c:f>
              <c:strCache>
                <c:ptCount val="1"/>
                <c:pt idx="0">
                  <c:v>Argentina</c:v>
                </c:pt>
              </c:strCache>
            </c:strRef>
          </c:tx>
          <c:spPr>
            <a:ln w="28575" cap="rnd">
              <a:solidFill>
                <a:schemeClr val="accent1"/>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(2)'!$C$3:$S$3</c:f>
              <c:numCache>
                <c:formatCode>General</c:formatCode>
                <c:ptCount val="17"/>
                <c:pt idx="0">
                  <c:v>19.399999999999999</c:v>
                </c:pt>
                <c:pt idx="1">
                  <c:v>18.7</c:v>
                </c:pt>
                <c:pt idx="2">
                  <c:v>18.100000000000001</c:v>
                </c:pt>
                <c:pt idx="3">
                  <c:v>17.600000000000001</c:v>
                </c:pt>
                <c:pt idx="4">
                  <c:v>17.100000000000001</c:v>
                </c:pt>
                <c:pt idx="5">
                  <c:v>16.600000000000001</c:v>
                </c:pt>
                <c:pt idx="6">
                  <c:v>16.100000000000001</c:v>
                </c:pt>
                <c:pt idx="7">
                  <c:v>15.8</c:v>
                </c:pt>
                <c:pt idx="8">
                  <c:v>15.4</c:v>
                </c:pt>
                <c:pt idx="9">
                  <c:v>15</c:v>
                </c:pt>
                <c:pt idx="10">
                  <c:v>14.5</c:v>
                </c:pt>
                <c:pt idx="11">
                  <c:v>13.9</c:v>
                </c:pt>
                <c:pt idx="12">
                  <c:v>13.3</c:v>
                </c:pt>
                <c:pt idx="13">
                  <c:v>12.7</c:v>
                </c:pt>
                <c:pt idx="14">
                  <c:v>12.1</c:v>
                </c:pt>
                <c:pt idx="15">
                  <c:v>11.6</c:v>
                </c:pt>
                <c:pt idx="16">
                  <c:v>11.1</c:v>
                </c:pt>
              </c:numCache>
            </c:numRef>
          </c:val>
          <c:smooth val="0"/>
        </c:ser>
        <c:ser>
          <c:idx val="1"/>
          <c:order val="1"/>
          <c:tx>
            <c:strRef>
              <c:f>'Hoja2 (2)'!$B$4</c:f>
              <c:strCache>
                <c:ptCount val="1"/>
                <c:pt idx="0">
                  <c:v>Brasil</c:v>
                </c:pt>
              </c:strCache>
            </c:strRef>
          </c:tx>
          <c:spPr>
            <a:ln w="28575" cap="rnd">
              <a:solidFill>
                <a:schemeClr val="accent2"/>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(2)'!$C$4:$S$4</c:f>
              <c:numCache>
                <c:formatCode>General</c:formatCode>
                <c:ptCount val="17"/>
                <c:pt idx="0">
                  <c:v>35.799999999999997</c:v>
                </c:pt>
                <c:pt idx="1">
                  <c:v>33.6</c:v>
                </c:pt>
                <c:pt idx="2">
                  <c:v>31.5</c:v>
                </c:pt>
                <c:pt idx="3">
                  <c:v>29.6</c:v>
                </c:pt>
                <c:pt idx="4">
                  <c:v>27.8</c:v>
                </c:pt>
                <c:pt idx="5">
                  <c:v>26.1</c:v>
                </c:pt>
                <c:pt idx="6">
                  <c:v>24.5</c:v>
                </c:pt>
                <c:pt idx="7">
                  <c:v>23.2</c:v>
                </c:pt>
                <c:pt idx="8">
                  <c:v>21.9</c:v>
                </c:pt>
                <c:pt idx="9">
                  <c:v>20.8</c:v>
                </c:pt>
                <c:pt idx="10">
                  <c:v>19.8</c:v>
                </c:pt>
                <c:pt idx="11">
                  <c:v>18.899999999999999</c:v>
                </c:pt>
                <c:pt idx="12">
                  <c:v>18</c:v>
                </c:pt>
                <c:pt idx="13">
                  <c:v>17.2</c:v>
                </c:pt>
                <c:pt idx="14">
                  <c:v>16.399999999999999</c:v>
                </c:pt>
                <c:pt idx="15">
                  <c:v>15.7</c:v>
                </c:pt>
                <c:pt idx="16">
                  <c:v>15.1</c:v>
                </c:pt>
              </c:numCache>
            </c:numRef>
          </c:val>
          <c:smooth val="0"/>
        </c:ser>
        <c:ser>
          <c:idx val="2"/>
          <c:order val="2"/>
          <c:tx>
            <c:strRef>
              <c:f>'Hoja2 (2)'!$B$5</c:f>
              <c:strCache>
                <c:ptCount val="1"/>
                <c:pt idx="0">
                  <c:v>Colombia</c:v>
                </c:pt>
              </c:strCache>
            </c:strRef>
          </c:tx>
          <c:spPr>
            <a:ln w="28575" cap="rnd">
              <a:solidFill>
                <a:schemeClr val="accent3"/>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(2)'!$C$5:$S$5</c:f>
              <c:numCache>
                <c:formatCode>General</c:formatCode>
                <c:ptCount val="17"/>
                <c:pt idx="0">
                  <c:v>25</c:v>
                </c:pt>
                <c:pt idx="1">
                  <c:v>24.3</c:v>
                </c:pt>
                <c:pt idx="2">
                  <c:v>23.6</c:v>
                </c:pt>
                <c:pt idx="3">
                  <c:v>22.9</c:v>
                </c:pt>
                <c:pt idx="4">
                  <c:v>22.3</c:v>
                </c:pt>
                <c:pt idx="5">
                  <c:v>21.6</c:v>
                </c:pt>
                <c:pt idx="6">
                  <c:v>21</c:v>
                </c:pt>
                <c:pt idx="7">
                  <c:v>20.399999999999999</c:v>
                </c:pt>
                <c:pt idx="8">
                  <c:v>19.8</c:v>
                </c:pt>
                <c:pt idx="9">
                  <c:v>19.2</c:v>
                </c:pt>
                <c:pt idx="10">
                  <c:v>18.600000000000001</c:v>
                </c:pt>
                <c:pt idx="11">
                  <c:v>18</c:v>
                </c:pt>
                <c:pt idx="12">
                  <c:v>17.399999999999999</c:v>
                </c:pt>
                <c:pt idx="13">
                  <c:v>16.8</c:v>
                </c:pt>
                <c:pt idx="14">
                  <c:v>16.3</c:v>
                </c:pt>
                <c:pt idx="15">
                  <c:v>15.8</c:v>
                </c:pt>
                <c:pt idx="16">
                  <c:v>15.3</c:v>
                </c:pt>
              </c:numCache>
            </c:numRef>
          </c:val>
          <c:smooth val="0"/>
        </c:ser>
        <c:ser>
          <c:idx val="3"/>
          <c:order val="3"/>
          <c:tx>
            <c:strRef>
              <c:f>'Hoja2 (2)'!$B$6</c:f>
              <c:strCache>
                <c:ptCount val="1"/>
                <c:pt idx="0">
                  <c:v>Costa Rica</c:v>
                </c:pt>
              </c:strCache>
            </c:strRef>
          </c:tx>
          <c:spPr>
            <a:ln w="28575" cap="rnd">
              <a:solidFill>
                <a:schemeClr val="accent4"/>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(2)'!$C$6:$S$6</c:f>
              <c:numCache>
                <c:formatCode>General</c:formatCode>
                <c:ptCount val="17"/>
                <c:pt idx="0">
                  <c:v>12.9</c:v>
                </c:pt>
                <c:pt idx="1">
                  <c:v>12.2</c:v>
                </c:pt>
                <c:pt idx="2">
                  <c:v>11.7</c:v>
                </c:pt>
                <c:pt idx="3">
                  <c:v>11.2</c:v>
                </c:pt>
                <c:pt idx="4">
                  <c:v>10.8</c:v>
                </c:pt>
                <c:pt idx="5">
                  <c:v>10.5</c:v>
                </c:pt>
                <c:pt idx="6">
                  <c:v>10.3</c:v>
                </c:pt>
                <c:pt idx="7">
                  <c:v>10.4</c:v>
                </c:pt>
                <c:pt idx="8">
                  <c:v>10.4</c:v>
                </c:pt>
                <c:pt idx="9">
                  <c:v>10.3</c:v>
                </c:pt>
                <c:pt idx="10">
                  <c:v>10.199999999999999</c:v>
                </c:pt>
                <c:pt idx="11">
                  <c:v>10.1</c:v>
                </c:pt>
                <c:pt idx="12">
                  <c:v>10</c:v>
                </c:pt>
                <c:pt idx="13">
                  <c:v>9.8000000000000007</c:v>
                </c:pt>
                <c:pt idx="14">
                  <c:v>9.4</c:v>
                </c:pt>
                <c:pt idx="15">
                  <c:v>9.1</c:v>
                </c:pt>
                <c:pt idx="16">
                  <c:v>8.8000000000000007</c:v>
                </c:pt>
              </c:numCache>
            </c:numRef>
          </c:val>
          <c:smooth val="0"/>
        </c:ser>
        <c:ser>
          <c:idx val="4"/>
          <c:order val="4"/>
          <c:tx>
            <c:strRef>
              <c:f>'Hoja2 (2)'!$B$7</c:f>
              <c:strCache>
                <c:ptCount val="1"/>
                <c:pt idx="0">
                  <c:v>Cuba</c:v>
                </c:pt>
              </c:strCache>
            </c:strRef>
          </c:tx>
          <c:spPr>
            <a:ln w="28575" cap="rnd">
              <a:solidFill>
                <a:schemeClr val="accent5"/>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(2)'!$C$7:$S$7</c:f>
              <c:numCache>
                <c:formatCode>General</c:formatCode>
                <c:ptCount val="17"/>
                <c:pt idx="0">
                  <c:v>8.3000000000000007</c:v>
                </c:pt>
                <c:pt idx="1">
                  <c:v>8.1</c:v>
                </c:pt>
                <c:pt idx="2">
                  <c:v>7.8</c:v>
                </c:pt>
                <c:pt idx="3">
                  <c:v>7.5</c:v>
                </c:pt>
                <c:pt idx="4">
                  <c:v>7.2</c:v>
                </c:pt>
                <c:pt idx="5">
                  <c:v>6.8</c:v>
                </c:pt>
                <c:pt idx="6">
                  <c:v>6.6</c:v>
                </c:pt>
                <c:pt idx="7">
                  <c:v>6.4</c:v>
                </c:pt>
                <c:pt idx="8">
                  <c:v>6.3</c:v>
                </c:pt>
                <c:pt idx="9">
                  <c:v>6.2</c:v>
                </c:pt>
                <c:pt idx="10">
                  <c:v>6.1</c:v>
                </c:pt>
                <c:pt idx="11">
                  <c:v>6</c:v>
                </c:pt>
                <c:pt idx="12">
                  <c:v>5.8</c:v>
                </c:pt>
                <c:pt idx="13">
                  <c:v>5.7</c:v>
                </c:pt>
                <c:pt idx="14">
                  <c:v>5.7</c:v>
                </c:pt>
                <c:pt idx="15">
                  <c:v>5.6</c:v>
                </c:pt>
                <c:pt idx="16">
                  <c:v>5.5</c:v>
                </c:pt>
              </c:numCache>
            </c:numRef>
          </c:val>
          <c:smooth val="0"/>
        </c:ser>
        <c:ser>
          <c:idx val="5"/>
          <c:order val="5"/>
          <c:tx>
            <c:strRef>
              <c:f>'Hoja2 (2)'!$B$8</c:f>
              <c:strCache>
                <c:ptCount val="1"/>
                <c:pt idx="0">
                  <c:v>Ecuador</c:v>
                </c:pt>
              </c:strCache>
            </c:strRef>
          </c:tx>
          <c:spPr>
            <a:ln w="28575" cap="rnd">
              <a:solidFill>
                <a:schemeClr val="accent6"/>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(2)'!$C$8:$S$8</c:f>
              <c:numCache>
                <c:formatCode>General</c:formatCode>
                <c:ptCount val="17"/>
                <c:pt idx="0">
                  <c:v>34.5</c:v>
                </c:pt>
                <c:pt idx="1">
                  <c:v>33.200000000000003</c:v>
                </c:pt>
                <c:pt idx="2">
                  <c:v>32</c:v>
                </c:pt>
                <c:pt idx="3">
                  <c:v>30.9</c:v>
                </c:pt>
                <c:pt idx="4">
                  <c:v>30</c:v>
                </c:pt>
                <c:pt idx="5">
                  <c:v>29.2</c:v>
                </c:pt>
                <c:pt idx="6">
                  <c:v>28.3</c:v>
                </c:pt>
                <c:pt idx="7">
                  <c:v>27.5</c:v>
                </c:pt>
                <c:pt idx="8">
                  <c:v>26.8</c:v>
                </c:pt>
                <c:pt idx="9">
                  <c:v>26</c:v>
                </c:pt>
                <c:pt idx="10">
                  <c:v>25.1</c:v>
                </c:pt>
                <c:pt idx="11">
                  <c:v>24.4</c:v>
                </c:pt>
                <c:pt idx="12">
                  <c:v>23.7</c:v>
                </c:pt>
                <c:pt idx="13">
                  <c:v>22.9</c:v>
                </c:pt>
                <c:pt idx="14">
                  <c:v>22.2</c:v>
                </c:pt>
                <c:pt idx="15">
                  <c:v>21.5</c:v>
                </c:pt>
                <c:pt idx="16">
                  <c:v>20.9</c:v>
                </c:pt>
              </c:numCache>
            </c:numRef>
          </c:val>
          <c:smooth val="0"/>
        </c:ser>
        <c:ser>
          <c:idx val="6"/>
          <c:order val="6"/>
          <c:tx>
            <c:strRef>
              <c:f>'Hoja2 (2)'!$B$9</c:f>
              <c:strCache>
                <c:ptCount val="1"/>
                <c:pt idx="0">
                  <c:v>Guatemala</c:v>
                </c:pt>
              </c:strCache>
            </c:strRef>
          </c:tx>
          <c:spPr>
            <a:ln w="28575" cap="rnd">
              <a:solidFill>
                <a:schemeClr val="accent1">
                  <a:lumMod val="6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(2)'!$C$9:$S$9</c:f>
              <c:numCache>
                <c:formatCode>General</c:formatCode>
                <c:ptCount val="17"/>
                <c:pt idx="0">
                  <c:v>51.9</c:v>
                </c:pt>
                <c:pt idx="1">
                  <c:v>49.9</c:v>
                </c:pt>
                <c:pt idx="2">
                  <c:v>47.9</c:v>
                </c:pt>
                <c:pt idx="3">
                  <c:v>46.1</c:v>
                </c:pt>
                <c:pt idx="4">
                  <c:v>44.4</c:v>
                </c:pt>
                <c:pt idx="5">
                  <c:v>42.7</c:v>
                </c:pt>
                <c:pt idx="6">
                  <c:v>41.1</c:v>
                </c:pt>
                <c:pt idx="7">
                  <c:v>39.6</c:v>
                </c:pt>
                <c:pt idx="8">
                  <c:v>38.1</c:v>
                </c:pt>
                <c:pt idx="9">
                  <c:v>36.700000000000003</c:v>
                </c:pt>
                <c:pt idx="10">
                  <c:v>35.4</c:v>
                </c:pt>
                <c:pt idx="11">
                  <c:v>34.1</c:v>
                </c:pt>
                <c:pt idx="12">
                  <c:v>32.9</c:v>
                </c:pt>
                <c:pt idx="13">
                  <c:v>31.7</c:v>
                </c:pt>
                <c:pt idx="14">
                  <c:v>30.5</c:v>
                </c:pt>
                <c:pt idx="15">
                  <c:v>29.5</c:v>
                </c:pt>
                <c:pt idx="16">
                  <c:v>28.5</c:v>
                </c:pt>
              </c:numCache>
            </c:numRef>
          </c:val>
          <c:smooth val="0"/>
        </c:ser>
        <c:ser>
          <c:idx val="7"/>
          <c:order val="7"/>
          <c:tx>
            <c:strRef>
              <c:f>'Hoja2 (2)'!$B$10</c:f>
              <c:strCache>
                <c:ptCount val="1"/>
                <c:pt idx="0">
                  <c:v>Guyana</c:v>
                </c:pt>
              </c:strCache>
            </c:strRef>
          </c:tx>
          <c:spPr>
            <a:ln w="28575" cap="rnd">
              <a:solidFill>
                <a:schemeClr val="accent2">
                  <a:lumMod val="6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(2)'!$C$10:$S$10</c:f>
              <c:numCache>
                <c:formatCode>General</c:formatCode>
                <c:ptCount val="17"/>
                <c:pt idx="0">
                  <c:v>46.4</c:v>
                </c:pt>
                <c:pt idx="1">
                  <c:v>45.3</c:v>
                </c:pt>
                <c:pt idx="2">
                  <c:v>44.3</c:v>
                </c:pt>
                <c:pt idx="3">
                  <c:v>43.3</c:v>
                </c:pt>
                <c:pt idx="4">
                  <c:v>42.4</c:v>
                </c:pt>
                <c:pt idx="5">
                  <c:v>41.5</c:v>
                </c:pt>
                <c:pt idx="6">
                  <c:v>40.700000000000003</c:v>
                </c:pt>
                <c:pt idx="7">
                  <c:v>39.9</c:v>
                </c:pt>
                <c:pt idx="8">
                  <c:v>39.1</c:v>
                </c:pt>
                <c:pt idx="9">
                  <c:v>38.299999999999997</c:v>
                </c:pt>
                <c:pt idx="10">
                  <c:v>37.6</c:v>
                </c:pt>
                <c:pt idx="11">
                  <c:v>36.9</c:v>
                </c:pt>
                <c:pt idx="12">
                  <c:v>36.1</c:v>
                </c:pt>
                <c:pt idx="13">
                  <c:v>35.299999999999997</c:v>
                </c:pt>
                <c:pt idx="14">
                  <c:v>34.4</c:v>
                </c:pt>
                <c:pt idx="15">
                  <c:v>33.4</c:v>
                </c:pt>
                <c:pt idx="16">
                  <c:v>32.4</c:v>
                </c:pt>
              </c:numCache>
            </c:numRef>
          </c:val>
          <c:smooth val="0"/>
        </c:ser>
        <c:ser>
          <c:idx val="8"/>
          <c:order val="8"/>
          <c:tx>
            <c:strRef>
              <c:f>'Hoja2 (2)'!$B$11</c:f>
              <c:strCache>
                <c:ptCount val="1"/>
                <c:pt idx="0">
                  <c:v>Honduras</c:v>
                </c:pt>
              </c:strCache>
            </c:strRef>
          </c:tx>
          <c:spPr>
            <a:ln w="28575" cap="rnd">
              <a:solidFill>
                <a:schemeClr val="accent3">
                  <a:lumMod val="6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(2)'!$C$11:$S$11</c:f>
              <c:numCache>
                <c:formatCode>General</c:formatCode>
                <c:ptCount val="17"/>
                <c:pt idx="0">
                  <c:v>37.299999999999997</c:v>
                </c:pt>
                <c:pt idx="1">
                  <c:v>35.6</c:v>
                </c:pt>
                <c:pt idx="2">
                  <c:v>34</c:v>
                </c:pt>
                <c:pt idx="3">
                  <c:v>32.4</c:v>
                </c:pt>
                <c:pt idx="4">
                  <c:v>30.9</c:v>
                </c:pt>
                <c:pt idx="5">
                  <c:v>29.4</c:v>
                </c:pt>
                <c:pt idx="6">
                  <c:v>28.1</c:v>
                </c:pt>
                <c:pt idx="7">
                  <c:v>26.8</c:v>
                </c:pt>
                <c:pt idx="8">
                  <c:v>25.6</c:v>
                </c:pt>
                <c:pt idx="9">
                  <c:v>24.5</c:v>
                </c:pt>
                <c:pt idx="10">
                  <c:v>23.4</c:v>
                </c:pt>
                <c:pt idx="11">
                  <c:v>22.5</c:v>
                </c:pt>
                <c:pt idx="12">
                  <c:v>21.6</c:v>
                </c:pt>
                <c:pt idx="13">
                  <c:v>20.8</c:v>
                </c:pt>
                <c:pt idx="14">
                  <c:v>20.100000000000001</c:v>
                </c:pt>
                <c:pt idx="15">
                  <c:v>19.399999999999999</c:v>
                </c:pt>
                <c:pt idx="16">
                  <c:v>18.7</c:v>
                </c:pt>
              </c:numCache>
            </c:numRef>
          </c:val>
          <c:smooth val="0"/>
        </c:ser>
        <c:ser>
          <c:idx val="9"/>
          <c:order val="9"/>
          <c:tx>
            <c:strRef>
              <c:f>'Hoja2 (2)'!$B$12</c:f>
              <c:strCache>
                <c:ptCount val="1"/>
                <c:pt idx="0">
                  <c:v>Jamaica</c:v>
                </c:pt>
              </c:strCache>
            </c:strRef>
          </c:tx>
          <c:spPr>
            <a:ln w="28575" cap="rnd">
              <a:solidFill>
                <a:schemeClr val="accent4">
                  <a:lumMod val="6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(2)'!$C$12:$S$12</c:f>
              <c:numCache>
                <c:formatCode>General</c:formatCode>
                <c:ptCount val="17"/>
                <c:pt idx="0">
                  <c:v>22</c:v>
                </c:pt>
                <c:pt idx="1">
                  <c:v>21.4</c:v>
                </c:pt>
                <c:pt idx="2">
                  <c:v>20.9</c:v>
                </c:pt>
                <c:pt idx="3">
                  <c:v>20.5</c:v>
                </c:pt>
                <c:pt idx="4">
                  <c:v>20.100000000000001</c:v>
                </c:pt>
                <c:pt idx="5">
                  <c:v>19.899999999999999</c:v>
                </c:pt>
                <c:pt idx="6">
                  <c:v>19.600000000000001</c:v>
                </c:pt>
                <c:pt idx="7">
                  <c:v>19.3</c:v>
                </c:pt>
                <c:pt idx="8">
                  <c:v>19</c:v>
                </c:pt>
                <c:pt idx="9">
                  <c:v>18.600000000000001</c:v>
                </c:pt>
                <c:pt idx="10">
                  <c:v>18.100000000000001</c:v>
                </c:pt>
                <c:pt idx="11">
                  <c:v>17.7</c:v>
                </c:pt>
                <c:pt idx="12">
                  <c:v>17.2</c:v>
                </c:pt>
                <c:pt idx="13">
                  <c:v>16.8</c:v>
                </c:pt>
                <c:pt idx="14">
                  <c:v>16.3</c:v>
                </c:pt>
                <c:pt idx="15">
                  <c:v>15.8</c:v>
                </c:pt>
                <c:pt idx="16">
                  <c:v>15.3</c:v>
                </c:pt>
              </c:numCache>
            </c:numRef>
          </c:val>
          <c:smooth val="0"/>
        </c:ser>
        <c:ser>
          <c:idx val="10"/>
          <c:order val="10"/>
          <c:tx>
            <c:strRef>
              <c:f>'Hoja2 (2)'!$B$13</c:f>
              <c:strCache>
                <c:ptCount val="1"/>
                <c:pt idx="0">
                  <c:v>México</c:v>
                </c:pt>
              </c:strCache>
            </c:strRef>
          </c:tx>
          <c:spPr>
            <a:ln w="28575" cap="rnd">
              <a:solidFill>
                <a:schemeClr val="accent5">
                  <a:lumMod val="6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(2)'!$C$13:$S$13</c:f>
              <c:numCache>
                <c:formatCode>General</c:formatCode>
                <c:ptCount val="17"/>
                <c:pt idx="0">
                  <c:v>26.8</c:v>
                </c:pt>
                <c:pt idx="1">
                  <c:v>25.3</c:v>
                </c:pt>
                <c:pt idx="2">
                  <c:v>23.9</c:v>
                </c:pt>
                <c:pt idx="3">
                  <c:v>22.7</c:v>
                </c:pt>
                <c:pt idx="4">
                  <c:v>21.6</c:v>
                </c:pt>
                <c:pt idx="5">
                  <c:v>20.6</c:v>
                </c:pt>
                <c:pt idx="6">
                  <c:v>19.8</c:v>
                </c:pt>
                <c:pt idx="7">
                  <c:v>19</c:v>
                </c:pt>
                <c:pt idx="8">
                  <c:v>18.399999999999999</c:v>
                </c:pt>
                <c:pt idx="9">
                  <c:v>17.8</c:v>
                </c:pt>
                <c:pt idx="10">
                  <c:v>17.3</c:v>
                </c:pt>
                <c:pt idx="11">
                  <c:v>16.8</c:v>
                </c:pt>
                <c:pt idx="12">
                  <c:v>16.3</c:v>
                </c:pt>
                <c:pt idx="13">
                  <c:v>15.9</c:v>
                </c:pt>
                <c:pt idx="14">
                  <c:v>15.4</c:v>
                </c:pt>
                <c:pt idx="15">
                  <c:v>15</c:v>
                </c:pt>
                <c:pt idx="16">
                  <c:v>14.6</c:v>
                </c:pt>
              </c:numCache>
            </c:numRef>
          </c:val>
          <c:smooth val="0"/>
        </c:ser>
        <c:ser>
          <c:idx val="11"/>
          <c:order val="11"/>
          <c:tx>
            <c:strRef>
              <c:f>'Hoja2 (2)'!$B$14</c:f>
              <c:strCache>
                <c:ptCount val="1"/>
                <c:pt idx="0">
                  <c:v>Nicaragua</c:v>
                </c:pt>
              </c:strCache>
            </c:strRef>
          </c:tx>
          <c:spPr>
            <a:ln w="28575" cap="rnd">
              <a:solidFill>
                <a:schemeClr val="accent6">
                  <a:lumMod val="6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(2)'!$C$14:$S$14</c:f>
              <c:numCache>
                <c:formatCode>General</c:formatCode>
                <c:ptCount val="17"/>
                <c:pt idx="0">
                  <c:v>40.4</c:v>
                </c:pt>
                <c:pt idx="1">
                  <c:v>38.299999999999997</c:v>
                </c:pt>
                <c:pt idx="2">
                  <c:v>36.4</c:v>
                </c:pt>
                <c:pt idx="3">
                  <c:v>34.6</c:v>
                </c:pt>
                <c:pt idx="4">
                  <c:v>32.9</c:v>
                </c:pt>
                <c:pt idx="5">
                  <c:v>31.4</c:v>
                </c:pt>
                <c:pt idx="6">
                  <c:v>29.8</c:v>
                </c:pt>
                <c:pt idx="7">
                  <c:v>28.4</c:v>
                </c:pt>
                <c:pt idx="8">
                  <c:v>27</c:v>
                </c:pt>
                <c:pt idx="9">
                  <c:v>25.7</c:v>
                </c:pt>
                <c:pt idx="10">
                  <c:v>24.6</c:v>
                </c:pt>
                <c:pt idx="11">
                  <c:v>23.6</c:v>
                </c:pt>
                <c:pt idx="12">
                  <c:v>22.7</c:v>
                </c:pt>
                <c:pt idx="13">
                  <c:v>21.8</c:v>
                </c:pt>
                <c:pt idx="14">
                  <c:v>21</c:v>
                </c:pt>
                <c:pt idx="15">
                  <c:v>20.3</c:v>
                </c:pt>
                <c:pt idx="16">
                  <c:v>19.7</c:v>
                </c:pt>
              </c:numCache>
            </c:numRef>
          </c:val>
          <c:smooth val="0"/>
        </c:ser>
        <c:ser>
          <c:idx val="12"/>
          <c:order val="12"/>
          <c:tx>
            <c:strRef>
              <c:f>'Hoja2 (2)'!$B$15</c:f>
              <c:strCache>
                <c:ptCount val="1"/>
                <c:pt idx="0">
                  <c:v>Paraguay</c:v>
                </c:pt>
              </c:strCache>
            </c:strRef>
          </c:tx>
          <c:spPr>
            <a:ln w="28575" cap="rnd">
              <a:solidFill>
                <a:schemeClr val="accent1">
                  <a:lumMod val="80000"/>
                  <a:lumOff val="2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(2)'!$C$15:$S$15</c:f>
              <c:numCache>
                <c:formatCode>General</c:formatCode>
                <c:ptCount val="17"/>
                <c:pt idx="0">
                  <c:v>33.6</c:v>
                </c:pt>
                <c:pt idx="1">
                  <c:v>32.6</c:v>
                </c:pt>
                <c:pt idx="2">
                  <c:v>31.5</c:v>
                </c:pt>
                <c:pt idx="3">
                  <c:v>30.5</c:v>
                </c:pt>
                <c:pt idx="4">
                  <c:v>29.5</c:v>
                </c:pt>
                <c:pt idx="5">
                  <c:v>28.5</c:v>
                </c:pt>
                <c:pt idx="6">
                  <c:v>27.5</c:v>
                </c:pt>
                <c:pt idx="7">
                  <c:v>26.7</c:v>
                </c:pt>
                <c:pt idx="8">
                  <c:v>25.8</c:v>
                </c:pt>
                <c:pt idx="9">
                  <c:v>25</c:v>
                </c:pt>
                <c:pt idx="10">
                  <c:v>24.1</c:v>
                </c:pt>
                <c:pt idx="11">
                  <c:v>23.3</c:v>
                </c:pt>
                <c:pt idx="12">
                  <c:v>22.6</c:v>
                </c:pt>
                <c:pt idx="13">
                  <c:v>21.9</c:v>
                </c:pt>
                <c:pt idx="14">
                  <c:v>21.2</c:v>
                </c:pt>
                <c:pt idx="15">
                  <c:v>20.6</c:v>
                </c:pt>
                <c:pt idx="16">
                  <c:v>19.899999999999999</c:v>
                </c:pt>
              </c:numCache>
            </c:numRef>
          </c:val>
          <c:smooth val="0"/>
        </c:ser>
        <c:ser>
          <c:idx val="13"/>
          <c:order val="13"/>
          <c:tx>
            <c:strRef>
              <c:f>'Hoja2 (2)'!$B$16</c:f>
              <c:strCache>
                <c:ptCount val="1"/>
                <c:pt idx="0">
                  <c:v>Perú</c:v>
                </c:pt>
              </c:strCache>
            </c:strRef>
          </c:tx>
          <c:spPr>
            <a:ln w="28575" cap="rnd">
              <a:solidFill>
                <a:schemeClr val="accent2">
                  <a:lumMod val="80000"/>
                  <a:lumOff val="20000"/>
                </a:schemeClr>
              </a:solidFill>
              <a:round/>
            </a:ln>
            <a:effectLst/>
          </c:spPr>
          <c:marker>
            <c:symbol val="none"/>
          </c:marker>
          <c:cat>
            <c:numRef>
              <c:f>'Hoja2 (2)'!$C$2:$S$2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'Hoja2 (2)'!$C$16:$S$16</c:f>
              <c:numCache>
                <c:formatCode>General</c:formatCode>
                <c:ptCount val="17"/>
                <c:pt idx="0">
                  <c:v>38.5</c:v>
                </c:pt>
                <c:pt idx="1">
                  <c:v>35.6</c:v>
                </c:pt>
                <c:pt idx="2">
                  <c:v>33</c:v>
                </c:pt>
                <c:pt idx="3">
                  <c:v>30.8</c:v>
                </c:pt>
                <c:pt idx="4">
                  <c:v>28.7</c:v>
                </c:pt>
                <c:pt idx="5">
                  <c:v>27</c:v>
                </c:pt>
                <c:pt idx="6">
                  <c:v>25.4</c:v>
                </c:pt>
                <c:pt idx="7">
                  <c:v>23.9</c:v>
                </c:pt>
                <c:pt idx="8">
                  <c:v>22.6</c:v>
                </c:pt>
                <c:pt idx="9">
                  <c:v>21.4</c:v>
                </c:pt>
                <c:pt idx="10">
                  <c:v>20.3</c:v>
                </c:pt>
                <c:pt idx="11">
                  <c:v>19.2</c:v>
                </c:pt>
                <c:pt idx="12">
                  <c:v>18.2</c:v>
                </c:pt>
                <c:pt idx="13">
                  <c:v>17.399999999999999</c:v>
                </c:pt>
                <c:pt idx="14">
                  <c:v>16.600000000000001</c:v>
                </c:pt>
                <c:pt idx="15">
                  <c:v>16</c:v>
                </c:pt>
                <c:pt idx="16">
                  <c:v>15.3</c:v>
                </c:pt>
              </c:numCache>
            </c:numRef>
          </c:val>
          <c:smooth val="0"/>
        </c:ser>
        <c:dLbls>
          <c:showLegendKey val="0"/>
          <c:showVal val="0"/>
          <c:showCatName val="0"/>
          <c:showSerName val="0"/>
          <c:showPercent val="0"/>
          <c:showBubbleSize val="0"/>
        </c:dLbls>
        <c:smooth val="0"/>
        <c:axId val="1849318656"/>
        <c:axId val="1849324096"/>
      </c:lineChart>
      <c:catAx>
        <c:axId val="184931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849324096"/>
        <c:crosses val="autoZero"/>
        <c:auto val="1"/>
        <c:lblAlgn val="ctr"/>
        <c:lblOffset val="100"/>
        <c:noMultiLvlLbl val="0"/>
      </c:catAx>
      <c:valAx>
        <c:axId val="184932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8493186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Gasto público</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'2017'!$B$6:$B$41</c:f>
              <c:strCache>
                <c:ptCount val="36"/>
                <c:pt idx="0">
                  <c:v>México</c:v>
                </c:pt>
                <c:pt idx="1">
                  <c:v>Turquía</c:v>
                </c:pt>
                <c:pt idx="2">
                  <c:v>Letonia</c:v>
                </c:pt>
                <c:pt idx="3">
                  <c:v>Lituania</c:v>
                </c:pt>
                <c:pt idx="4">
                  <c:v>Corea</c:v>
                </c:pt>
                <c:pt idx="5">
                  <c:v>Polonia</c:v>
                </c:pt>
                <c:pt idx="6">
                  <c:v>Luxemburgo</c:v>
                </c:pt>
                <c:pt idx="7">
                  <c:v>Israel</c:v>
                </c:pt>
                <c:pt idx="8">
                  <c:v>Hungría</c:v>
                </c:pt>
                <c:pt idx="9">
                  <c:v>Estonia</c:v>
                </c:pt>
                <c:pt idx="10">
                  <c:v>Grecia</c:v>
                </c:pt>
                <c:pt idx="11">
                  <c:v>Irlanda</c:v>
                </c:pt>
                <c:pt idx="12">
                  <c:v>Chile</c:v>
                </c:pt>
                <c:pt idx="13">
                  <c:v>Eslovaquia</c:v>
                </c:pt>
                <c:pt idx="14">
                  <c:v>Eslovenia</c:v>
                </c:pt>
                <c:pt idx="15">
                  <c:v>Rep. Checa</c:v>
                </c:pt>
                <c:pt idx="16">
                  <c:v>Portugal</c:v>
                </c:pt>
                <c:pt idx="17">
                  <c:v>España</c:v>
                </c:pt>
                <c:pt idx="18">
                  <c:v>Australia</c:v>
                </c:pt>
                <c:pt idx="19">
                  <c:v>Italia</c:v>
                </c:pt>
                <c:pt idx="20">
                  <c:v>Islandia</c:v>
                </c:pt>
                <c:pt idx="21">
                  <c:v>Finlandia</c:v>
                </c:pt>
                <c:pt idx="22">
                  <c:v>Nueva Zelanda</c:v>
                </c:pt>
                <c:pt idx="23">
                  <c:v>Canadá</c:v>
                </c:pt>
                <c:pt idx="24">
                  <c:v>Reino Unido</c:v>
                </c:pt>
                <c:pt idx="25">
                  <c:v>Austria</c:v>
                </c:pt>
                <c:pt idx="26">
                  <c:v>Suiza</c:v>
                </c:pt>
                <c:pt idx="27">
                  <c:v>Bélgica</c:v>
                </c:pt>
                <c:pt idx="28">
                  <c:v>Países Bajos</c:v>
                </c:pt>
                <c:pt idx="29">
                  <c:v>Dinamarca</c:v>
                </c:pt>
                <c:pt idx="30">
                  <c:v>Noruega</c:v>
                </c:pt>
                <c:pt idx="31">
                  <c:v>Japón</c:v>
                </c:pt>
                <c:pt idx="32">
                  <c:v>Suecia</c:v>
                </c:pt>
                <c:pt idx="33">
                  <c:v>Francia</c:v>
                </c:pt>
                <c:pt idx="34">
                  <c:v>Alemania</c:v>
                </c:pt>
                <c:pt idx="35">
                  <c:v>Estados Unidos</c:v>
                </c:pt>
              </c:strCache>
            </c:strRef>
          </c:cat>
          <c:val>
            <c:numRef>
              <c:f>'2017'!$C$6:$C$41</c:f>
              <c:numCache>
                <c:formatCode>0.0%</c:formatCode>
                <c:ptCount val="36"/>
                <c:pt idx="0">
                  <c:v>2.8420000000000001E-2</c:v>
                </c:pt>
                <c:pt idx="1">
                  <c:v>3.2770000000000001E-2</c:v>
                </c:pt>
                <c:pt idx="2">
                  <c:v>3.4140000000000004E-2</c:v>
                </c:pt>
                <c:pt idx="3">
                  <c:v>4.2939999999999999E-2</c:v>
                </c:pt>
                <c:pt idx="4">
                  <c:v>4.4760000000000001E-2</c:v>
                </c:pt>
                <c:pt idx="5">
                  <c:v>4.5469999999999997E-2</c:v>
                </c:pt>
                <c:pt idx="6">
                  <c:v>4.6059999999999997E-2</c:v>
                </c:pt>
                <c:pt idx="7">
                  <c:v>4.7129999999999998E-2</c:v>
                </c:pt>
                <c:pt idx="8">
                  <c:v>4.761E-2</c:v>
                </c:pt>
                <c:pt idx="9">
                  <c:v>4.8059999999999999E-2</c:v>
                </c:pt>
                <c:pt idx="10">
                  <c:v>4.8920000000000005E-2</c:v>
                </c:pt>
                <c:pt idx="11">
                  <c:v>5.2659999999999998E-2</c:v>
                </c:pt>
                <c:pt idx="12">
                  <c:v>5.3789999999999998E-2</c:v>
                </c:pt>
                <c:pt idx="13">
                  <c:v>5.3899999999999997E-2</c:v>
                </c:pt>
                <c:pt idx="14">
                  <c:v>5.9109999999999996E-2</c:v>
                </c:pt>
                <c:pt idx="15">
                  <c:v>5.9359999999999996E-2</c:v>
                </c:pt>
                <c:pt idx="16">
                  <c:v>5.9480000000000005E-2</c:v>
                </c:pt>
                <c:pt idx="17">
                  <c:v>6.2659999999999993E-2</c:v>
                </c:pt>
                <c:pt idx="18">
                  <c:v>6.3439999999999996E-2</c:v>
                </c:pt>
                <c:pt idx="19">
                  <c:v>6.5329999999999999E-2</c:v>
                </c:pt>
                <c:pt idx="20">
                  <c:v>6.812E-2</c:v>
                </c:pt>
                <c:pt idx="21">
                  <c:v>6.9190000000000002E-2</c:v>
                </c:pt>
                <c:pt idx="22">
                  <c:v>7.1870000000000003E-2</c:v>
                </c:pt>
                <c:pt idx="23">
                  <c:v>7.4459999999999998E-2</c:v>
                </c:pt>
                <c:pt idx="24">
                  <c:v>7.5899999999999995E-2</c:v>
                </c:pt>
                <c:pt idx="25">
                  <c:v>7.6939999999999995E-2</c:v>
                </c:pt>
                <c:pt idx="26">
                  <c:v>7.8520000000000006E-2</c:v>
                </c:pt>
                <c:pt idx="27">
                  <c:v>7.986E-2</c:v>
                </c:pt>
                <c:pt idx="28">
                  <c:v>8.2369999999999999E-2</c:v>
                </c:pt>
                <c:pt idx="29">
                  <c:v>8.4930000000000005E-2</c:v>
                </c:pt>
                <c:pt idx="30">
                  <c:v>8.9290000000000008E-2</c:v>
                </c:pt>
                <c:pt idx="31">
                  <c:v>9.196E-2</c:v>
                </c:pt>
                <c:pt idx="32">
                  <c:v>9.2219999999999996E-2</c:v>
                </c:pt>
                <c:pt idx="33">
                  <c:v>9.4329999999999997E-2</c:v>
                </c:pt>
                <c:pt idx="34">
                  <c:v>9.4879999999999992E-2</c:v>
                </c:pt>
                <c:pt idx="35">
                  <c:v>0.14421</c:v>
                </c:pt>
              </c:numCache>
            </c:numRef>
          </c:val>
          <c:extLst xmlns:c16r2="http://schemas.microsoft.com/office/drawing/2015/06/chart">
            <c:ext xmlns:c16="http://schemas.microsoft.com/office/drawing/2014/chart" uri="{C3380CC4-5D6E-409C-BE32-E72D297353CC}">
              <c16:uniqueId val="{00000000-8A63-4E5A-918C-4E27CAE399F4}"/>
            </c:ext>
          </c:extLst>
        </c:ser>
        <c:ser>
          <c:idx val="1"/>
          <c:order val="1"/>
          <c:tx>
            <c:v>Gasto de bolsillo</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'2017'!$B$6:$B$41</c:f>
              <c:strCache>
                <c:ptCount val="36"/>
                <c:pt idx="0">
                  <c:v>México</c:v>
                </c:pt>
                <c:pt idx="1">
                  <c:v>Turquía</c:v>
                </c:pt>
                <c:pt idx="2">
                  <c:v>Letonia</c:v>
                </c:pt>
                <c:pt idx="3">
                  <c:v>Lituania</c:v>
                </c:pt>
                <c:pt idx="4">
                  <c:v>Corea</c:v>
                </c:pt>
                <c:pt idx="5">
                  <c:v>Polonia</c:v>
                </c:pt>
                <c:pt idx="6">
                  <c:v>Luxemburgo</c:v>
                </c:pt>
                <c:pt idx="7">
                  <c:v>Israel</c:v>
                </c:pt>
                <c:pt idx="8">
                  <c:v>Hungría</c:v>
                </c:pt>
                <c:pt idx="9">
                  <c:v>Estonia</c:v>
                </c:pt>
                <c:pt idx="10">
                  <c:v>Grecia</c:v>
                </c:pt>
                <c:pt idx="11">
                  <c:v>Irlanda</c:v>
                </c:pt>
                <c:pt idx="12">
                  <c:v>Chile</c:v>
                </c:pt>
                <c:pt idx="13">
                  <c:v>Eslovaquia</c:v>
                </c:pt>
                <c:pt idx="14">
                  <c:v>Eslovenia</c:v>
                </c:pt>
                <c:pt idx="15">
                  <c:v>Rep. Checa</c:v>
                </c:pt>
                <c:pt idx="16">
                  <c:v>Portugal</c:v>
                </c:pt>
                <c:pt idx="17">
                  <c:v>España</c:v>
                </c:pt>
                <c:pt idx="18">
                  <c:v>Australia</c:v>
                </c:pt>
                <c:pt idx="19">
                  <c:v>Italia</c:v>
                </c:pt>
                <c:pt idx="20">
                  <c:v>Islandia</c:v>
                </c:pt>
                <c:pt idx="21">
                  <c:v>Finlandia</c:v>
                </c:pt>
                <c:pt idx="22">
                  <c:v>Nueva Zelanda</c:v>
                </c:pt>
                <c:pt idx="23">
                  <c:v>Canadá</c:v>
                </c:pt>
                <c:pt idx="24">
                  <c:v>Reino Unido</c:v>
                </c:pt>
                <c:pt idx="25">
                  <c:v>Austria</c:v>
                </c:pt>
                <c:pt idx="26">
                  <c:v>Suiza</c:v>
                </c:pt>
                <c:pt idx="27">
                  <c:v>Bélgica</c:v>
                </c:pt>
                <c:pt idx="28">
                  <c:v>Países Bajos</c:v>
                </c:pt>
                <c:pt idx="29">
                  <c:v>Dinamarca</c:v>
                </c:pt>
                <c:pt idx="30">
                  <c:v>Noruega</c:v>
                </c:pt>
                <c:pt idx="31">
                  <c:v>Japón</c:v>
                </c:pt>
                <c:pt idx="32">
                  <c:v>Suecia</c:v>
                </c:pt>
                <c:pt idx="33">
                  <c:v>Francia</c:v>
                </c:pt>
                <c:pt idx="34">
                  <c:v>Alemania</c:v>
                </c:pt>
                <c:pt idx="35">
                  <c:v>Estados Unidos</c:v>
                </c:pt>
              </c:strCache>
            </c:strRef>
          </c:cat>
          <c:val>
            <c:numRef>
              <c:f>'2017'!$D$6:$D$41</c:f>
              <c:numCache>
                <c:formatCode>0.0%</c:formatCode>
                <c:ptCount val="36"/>
                <c:pt idx="0">
                  <c:v>2.2770000000000002E-2</c:v>
                </c:pt>
                <c:pt idx="1">
                  <c:v>7.3299999999999997E-3</c:v>
                </c:pt>
                <c:pt idx="2">
                  <c:v>2.4879999999999999E-2</c:v>
                </c:pt>
                <c:pt idx="3">
                  <c:v>2.0840000000000001E-2</c:v>
                </c:pt>
                <c:pt idx="4">
                  <c:v>2.5600000000000001E-2</c:v>
                </c:pt>
                <c:pt idx="5">
                  <c:v>1.4919999999999999E-2</c:v>
                </c:pt>
                <c:pt idx="6">
                  <c:v>5.8499999999999993E-3</c:v>
                </c:pt>
                <c:pt idx="7">
                  <c:v>1.6479999999999998E-2</c:v>
                </c:pt>
                <c:pt idx="8">
                  <c:v>1.8489999999999999E-2</c:v>
                </c:pt>
                <c:pt idx="9">
                  <c:v>1.5169999999999999E-2</c:v>
                </c:pt>
                <c:pt idx="10">
                  <c:v>2.7949999999999999E-2</c:v>
                </c:pt>
                <c:pt idx="11">
                  <c:v>8.8199999999999997E-3</c:v>
                </c:pt>
                <c:pt idx="12">
                  <c:v>3.0130000000000001E-2</c:v>
                </c:pt>
                <c:pt idx="13">
                  <c:v>1.2619999999999999E-2</c:v>
                </c:pt>
                <c:pt idx="14">
                  <c:v>1.0089999999999998E-2</c:v>
                </c:pt>
                <c:pt idx="15">
                  <c:v>1.0709999999999999E-2</c:v>
                </c:pt>
                <c:pt idx="16">
                  <c:v>2.4700000000000003E-2</c:v>
                </c:pt>
                <c:pt idx="17">
                  <c:v>2.0910000000000002E-2</c:v>
                </c:pt>
                <c:pt idx="18">
                  <c:v>1.7000000000000001E-2</c:v>
                </c:pt>
                <c:pt idx="19">
                  <c:v>2.0760000000000001E-2</c:v>
                </c:pt>
                <c:pt idx="20">
                  <c:v>1.3720000000000001E-2</c:v>
                </c:pt>
                <c:pt idx="21">
                  <c:v>1.8620000000000001E-2</c:v>
                </c:pt>
                <c:pt idx="22">
                  <c:v>1.242E-2</c:v>
                </c:pt>
                <c:pt idx="23">
                  <c:v>1.5990000000000001E-2</c:v>
                </c:pt>
                <c:pt idx="24">
                  <c:v>1.537E-2</c:v>
                </c:pt>
                <c:pt idx="25">
                  <c:v>1.9959999999999999E-2</c:v>
                </c:pt>
                <c:pt idx="26">
                  <c:v>3.5740000000000001E-2</c:v>
                </c:pt>
                <c:pt idx="27">
                  <c:v>1.823E-2</c:v>
                </c:pt>
                <c:pt idx="28">
                  <c:v>1.1200000000000002E-2</c:v>
                </c:pt>
                <c:pt idx="29">
                  <c:v>1.389E-2</c:v>
                </c:pt>
                <c:pt idx="30">
                  <c:v>1.481E-2</c:v>
                </c:pt>
                <c:pt idx="31">
                  <c:v>1.405E-2</c:v>
                </c:pt>
                <c:pt idx="32">
                  <c:v>1.6559999999999998E-2</c:v>
                </c:pt>
                <c:pt idx="33">
                  <c:v>1.0620000000000001E-2</c:v>
                </c:pt>
                <c:pt idx="34">
                  <c:v>1.406E-2</c:v>
                </c:pt>
                <c:pt idx="35">
                  <c:v>1.8759999999999999E-2</c:v>
                </c:pt>
              </c:numCache>
            </c:numRef>
          </c:val>
          <c:extLst xmlns:c16r2="http://schemas.microsoft.com/office/drawing/2015/06/chart">
            <c:ext xmlns:c16="http://schemas.microsoft.com/office/drawing/2014/chart" uri="{C3380CC4-5D6E-409C-BE32-E72D297353CC}">
              <c16:uniqueId val="{00000001-8A63-4E5A-918C-4E27CAE399F4}"/>
            </c:ext>
          </c:extLst>
        </c:ser>
        <c:dLbls>
          <c:showLegendKey val="0"/>
          <c:showVal val="0"/>
          <c:showCatName val="0"/>
          <c:showSerName val="0"/>
          <c:showPercent val="0"/>
          <c:showBubbleSize val="0"/>
        </c:dLbls>
        <c:gapWidth val="50"/>
        <c:overlap val="100"/>
        <c:axId val="1846118000"/>
        <c:axId val="1849341504"/>
      </c:barChart>
      <c:lineChart>
        <c:grouping val="standard"/>
        <c:varyColors val="0"/>
        <c:ser>
          <c:idx val="2"/>
          <c:order val="2"/>
          <c:tx>
            <c:v>Gasto público en salud per cápita</c:v>
          </c:tx>
          <c:spPr>
            <a:ln w="15875" cap="rnd">
              <a:solidFill>
                <a:schemeClr val="tx1"/>
              </a:solidFill>
              <a:round/>
            </a:ln>
            <a:effectLst>
              <a:outerShdw blurRad="57150" dist="19050" dir="5400000" algn="ctr" rotWithShape="0">
                <a:srgbClr val="000000">
                  <a:alpha val="63000"/>
                </a:srgbClr>
              </a:outerShdw>
            </a:effectLst>
          </c:spPr>
          <c:marker>
            <c:symbol val="none"/>
          </c:marker>
          <c:cat>
            <c:strRef>
              <c:f>'2017'!$B$6:$B$41</c:f>
              <c:strCache>
                <c:ptCount val="36"/>
                <c:pt idx="0">
                  <c:v>México</c:v>
                </c:pt>
                <c:pt idx="1">
                  <c:v>Turquía</c:v>
                </c:pt>
                <c:pt idx="2">
                  <c:v>Letonia</c:v>
                </c:pt>
                <c:pt idx="3">
                  <c:v>Lituania</c:v>
                </c:pt>
                <c:pt idx="4">
                  <c:v>Corea</c:v>
                </c:pt>
                <c:pt idx="5">
                  <c:v>Polonia</c:v>
                </c:pt>
                <c:pt idx="6">
                  <c:v>Luxemburgo</c:v>
                </c:pt>
                <c:pt idx="7">
                  <c:v>Israel</c:v>
                </c:pt>
                <c:pt idx="8">
                  <c:v>Hungría</c:v>
                </c:pt>
                <c:pt idx="9">
                  <c:v>Estonia</c:v>
                </c:pt>
                <c:pt idx="10">
                  <c:v>Grecia</c:v>
                </c:pt>
                <c:pt idx="11">
                  <c:v>Irlanda</c:v>
                </c:pt>
                <c:pt idx="12">
                  <c:v>Chile</c:v>
                </c:pt>
                <c:pt idx="13">
                  <c:v>Eslovaquia</c:v>
                </c:pt>
                <c:pt idx="14">
                  <c:v>Eslovenia</c:v>
                </c:pt>
                <c:pt idx="15">
                  <c:v>Rep. Checa</c:v>
                </c:pt>
                <c:pt idx="16">
                  <c:v>Portugal</c:v>
                </c:pt>
                <c:pt idx="17">
                  <c:v>España</c:v>
                </c:pt>
                <c:pt idx="18">
                  <c:v>Australia</c:v>
                </c:pt>
                <c:pt idx="19">
                  <c:v>Italia</c:v>
                </c:pt>
                <c:pt idx="20">
                  <c:v>Islandia</c:v>
                </c:pt>
                <c:pt idx="21">
                  <c:v>Finlandia</c:v>
                </c:pt>
                <c:pt idx="22">
                  <c:v>Nueva Zelanda</c:v>
                </c:pt>
                <c:pt idx="23">
                  <c:v>Canadá</c:v>
                </c:pt>
                <c:pt idx="24">
                  <c:v>Reino Unido</c:v>
                </c:pt>
                <c:pt idx="25">
                  <c:v>Austria</c:v>
                </c:pt>
                <c:pt idx="26">
                  <c:v>Suiza</c:v>
                </c:pt>
                <c:pt idx="27">
                  <c:v>Bélgica</c:v>
                </c:pt>
                <c:pt idx="28">
                  <c:v>Países Bajos</c:v>
                </c:pt>
                <c:pt idx="29">
                  <c:v>Dinamarca</c:v>
                </c:pt>
                <c:pt idx="30">
                  <c:v>Noruega</c:v>
                </c:pt>
                <c:pt idx="31">
                  <c:v>Japón</c:v>
                </c:pt>
                <c:pt idx="32">
                  <c:v>Suecia</c:v>
                </c:pt>
                <c:pt idx="33">
                  <c:v>Francia</c:v>
                </c:pt>
                <c:pt idx="34">
                  <c:v>Alemania</c:v>
                </c:pt>
                <c:pt idx="35">
                  <c:v>Estados Unidos</c:v>
                </c:pt>
              </c:strCache>
            </c:strRef>
          </c:cat>
          <c:val>
            <c:numRef>
              <c:f>'2017'!$E$6:$E$41</c:f>
              <c:numCache>
                <c:formatCode>"$"#,##0</c:formatCode>
                <c:ptCount val="36"/>
                <c:pt idx="0">
                  <c:v>569.20000000000005</c:v>
                </c:pt>
                <c:pt idx="1">
                  <c:v>921.3</c:v>
                </c:pt>
                <c:pt idx="2">
                  <c:v>945.5</c:v>
                </c:pt>
                <c:pt idx="3">
                  <c:v>1451.4</c:v>
                </c:pt>
                <c:pt idx="4">
                  <c:v>1689.7</c:v>
                </c:pt>
                <c:pt idx="5">
                  <c:v>1423.1</c:v>
                </c:pt>
                <c:pt idx="6">
                  <c:v>4151.5</c:v>
                </c:pt>
                <c:pt idx="7">
                  <c:v>1696.5</c:v>
                </c:pt>
                <c:pt idx="8">
                  <c:v>1381.6</c:v>
                </c:pt>
                <c:pt idx="9">
                  <c:v>1585.1</c:v>
                </c:pt>
                <c:pt idx="10">
                  <c:v>1342.6</c:v>
                </c:pt>
                <c:pt idx="11">
                  <c:v>3394.3</c:v>
                </c:pt>
                <c:pt idx="12">
                  <c:v>1254.5</c:v>
                </c:pt>
                <c:pt idx="13">
                  <c:v>1748.9</c:v>
                </c:pt>
                <c:pt idx="14">
                  <c:v>2022.4</c:v>
                </c:pt>
                <c:pt idx="15">
                  <c:v>2340</c:v>
                </c:pt>
                <c:pt idx="16">
                  <c:v>1829.4</c:v>
                </c:pt>
                <c:pt idx="17">
                  <c:v>2276.6999999999998</c:v>
                </c:pt>
                <c:pt idx="18">
                  <c:v>3301.2</c:v>
                </c:pt>
                <c:pt idx="19">
                  <c:v>2495</c:v>
                </c:pt>
                <c:pt idx="20">
                  <c:v>3399.1</c:v>
                </c:pt>
                <c:pt idx="21">
                  <c:v>3101.4</c:v>
                </c:pt>
                <c:pt idx="22">
                  <c:v>2940.9</c:v>
                </c:pt>
                <c:pt idx="23">
                  <c:v>3360.2</c:v>
                </c:pt>
                <c:pt idx="24">
                  <c:v>3107.1</c:v>
                </c:pt>
                <c:pt idx="25">
                  <c:v>3900.1</c:v>
                </c:pt>
                <c:pt idx="26">
                  <c:v>4545.3999999999996</c:v>
                </c:pt>
                <c:pt idx="27">
                  <c:v>3732.7</c:v>
                </c:pt>
                <c:pt idx="28">
                  <c:v>4203.8</c:v>
                </c:pt>
                <c:pt idx="29">
                  <c:v>4221.8</c:v>
                </c:pt>
                <c:pt idx="30">
                  <c:v>5182.8</c:v>
                </c:pt>
                <c:pt idx="31">
                  <c:v>3893.1</c:v>
                </c:pt>
                <c:pt idx="32">
                  <c:v>4406</c:v>
                </c:pt>
                <c:pt idx="33">
                  <c:v>4111.2</c:v>
                </c:pt>
                <c:pt idx="34">
                  <c:v>4933.3</c:v>
                </c:pt>
                <c:pt idx="35">
                  <c:v>8627.2999999999993</c:v>
                </c:pt>
              </c:numCache>
            </c:numRef>
          </c:val>
          <c:smooth val="0"/>
          <c:extLst xmlns:c16r2="http://schemas.microsoft.com/office/drawing/2015/06/chart">
            <c:ext xmlns:c16="http://schemas.microsoft.com/office/drawing/2014/chart" uri="{C3380CC4-5D6E-409C-BE32-E72D297353CC}">
              <c16:uniqueId val="{00000002-8A63-4E5A-918C-4E27CAE399F4}"/>
            </c:ext>
          </c:extLst>
        </c:ser>
        <c:dLbls>
          <c:showLegendKey val="0"/>
          <c:showVal val="0"/>
          <c:showCatName val="0"/>
          <c:showSerName val="0"/>
          <c:showPercent val="0"/>
          <c:showBubbleSize val="0"/>
        </c:dLbls>
        <c:marker val="1"/>
        <c:smooth val="0"/>
        <c:axId val="1769463344"/>
        <c:axId val="1848709040"/>
      </c:lineChart>
      <c:catAx>
        <c:axId val="1846118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crossAx val="1849341504"/>
        <c:crosses val="autoZero"/>
        <c:auto val="1"/>
        <c:lblAlgn val="ctr"/>
        <c:lblOffset val="100"/>
        <c:noMultiLvlLbl val="0"/>
      </c:catAx>
      <c:valAx>
        <c:axId val="1849341504"/>
        <c:scaling>
          <c:orientation val="minMax"/>
          <c:max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s-MX"/>
                  <a:t>% PIB</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crossAx val="1846118000"/>
        <c:crosses val="autoZero"/>
        <c:crossBetween val="between"/>
      </c:valAx>
      <c:valAx>
        <c:axId val="1848709040"/>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es-MX" dirty="0" smtClean="0"/>
                  <a:t>Gasto </a:t>
                </a:r>
                <a:r>
                  <a:rPr lang="es-MX" dirty="0"/>
                  <a:t>per cápita (USD PPP)</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crossAx val="1769463344"/>
        <c:crosses val="max"/>
        <c:crossBetween val="between"/>
      </c:valAx>
      <c:catAx>
        <c:axId val="1769463344"/>
        <c:scaling>
          <c:orientation val="minMax"/>
        </c:scaling>
        <c:delete val="1"/>
        <c:axPos val="b"/>
        <c:numFmt formatCode="General" sourceLinked="1"/>
        <c:majorTickMark val="none"/>
        <c:minorTickMark val="none"/>
        <c:tickLblPos val="nextTo"/>
        <c:crossAx val="184870904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lumMod val="75000"/>
              <a:lumOff val="25000"/>
            </a:schemeClr>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C2AE-4C02-9524-232120F321DF}"/>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Hoja1!$D$6:$D$29</c:f>
              <c:strCache>
                <c:ptCount val="24"/>
                <c:pt idx="0">
                  <c:v>Australia</c:v>
                </c:pt>
                <c:pt idx="1">
                  <c:v>Estonia</c:v>
                </c:pt>
                <c:pt idx="2">
                  <c:v>Polonia</c:v>
                </c:pt>
                <c:pt idx="3">
                  <c:v>España</c:v>
                </c:pt>
                <c:pt idx="4">
                  <c:v>Lituania</c:v>
                </c:pt>
                <c:pt idx="5">
                  <c:v>Islandia</c:v>
                </c:pt>
                <c:pt idx="6">
                  <c:v>México</c:v>
                </c:pt>
                <c:pt idx="7">
                  <c:v>Eslovenia</c:v>
                </c:pt>
                <c:pt idx="8">
                  <c:v>Alemania</c:v>
                </c:pt>
                <c:pt idx="9">
                  <c:v>Luxemburgo</c:v>
                </c:pt>
                <c:pt idx="10">
                  <c:v>Finlandia</c:v>
                </c:pt>
                <c:pt idx="11">
                  <c:v>OCDE</c:v>
                </c:pt>
                <c:pt idx="12">
                  <c:v>Letonia</c:v>
                </c:pt>
                <c:pt idx="13">
                  <c:v>Suecia</c:v>
                </c:pt>
                <c:pt idx="14">
                  <c:v>Bélgica</c:v>
                </c:pt>
                <c:pt idx="15">
                  <c:v>Canadá</c:v>
                </c:pt>
                <c:pt idx="16">
                  <c:v>Rep. Checa</c:v>
                </c:pt>
                <c:pt idx="17">
                  <c:v>Dinamarca</c:v>
                </c:pt>
                <c:pt idx="18">
                  <c:v>Noruega</c:v>
                </c:pt>
                <c:pt idx="19">
                  <c:v>Hungría</c:v>
                </c:pt>
                <c:pt idx="20">
                  <c:v>Austria</c:v>
                </c:pt>
                <c:pt idx="21">
                  <c:v>Países Bajos</c:v>
                </c:pt>
                <c:pt idx="22">
                  <c:v>Eslovaquia</c:v>
                </c:pt>
                <c:pt idx="23">
                  <c:v>Suiza</c:v>
                </c:pt>
              </c:strCache>
            </c:strRef>
          </c:cat>
          <c:val>
            <c:numRef>
              <c:f>Hoja1!$G$6:$G$29</c:f>
              <c:numCache>
                <c:formatCode>0.000</c:formatCode>
                <c:ptCount val="24"/>
                <c:pt idx="0">
                  <c:v>0.18053999999999998</c:v>
                </c:pt>
                <c:pt idx="1">
                  <c:v>0.17996999999999999</c:v>
                </c:pt>
                <c:pt idx="2">
                  <c:v>0.17362</c:v>
                </c:pt>
                <c:pt idx="3">
                  <c:v>0.16670000000000001</c:v>
                </c:pt>
                <c:pt idx="4">
                  <c:v>0.16073000000000001</c:v>
                </c:pt>
                <c:pt idx="5">
                  <c:v>0.15566000000000002</c:v>
                </c:pt>
                <c:pt idx="6">
                  <c:v>0.15124000000000001</c:v>
                </c:pt>
                <c:pt idx="7">
                  <c:v>0.14301</c:v>
                </c:pt>
                <c:pt idx="8">
                  <c:v>0.14127999999999999</c:v>
                </c:pt>
                <c:pt idx="9">
                  <c:v>0.13971</c:v>
                </c:pt>
                <c:pt idx="10">
                  <c:v>0.13628000000000001</c:v>
                </c:pt>
                <c:pt idx="11" formatCode="0.0">
                  <c:v>0.13406695652173917</c:v>
                </c:pt>
                <c:pt idx="12">
                  <c:v>0.13012000000000001</c:v>
                </c:pt>
                <c:pt idx="13">
                  <c:v>0.12368999999999999</c:v>
                </c:pt>
                <c:pt idx="14">
                  <c:v>0.12324</c:v>
                </c:pt>
                <c:pt idx="15">
                  <c:v>0.12063</c:v>
                </c:pt>
                <c:pt idx="16">
                  <c:v>0.11900000000000001</c:v>
                </c:pt>
                <c:pt idx="17">
                  <c:v>0.11491</c:v>
                </c:pt>
                <c:pt idx="18">
                  <c:v>0.11416</c:v>
                </c:pt>
                <c:pt idx="19">
                  <c:v>0.11186</c:v>
                </c:pt>
                <c:pt idx="20">
                  <c:v>0.10839</c:v>
                </c:pt>
                <c:pt idx="21">
                  <c:v>0.10086000000000001</c:v>
                </c:pt>
                <c:pt idx="22">
                  <c:v>9.6059999999999993E-2</c:v>
                </c:pt>
                <c:pt idx="23">
                  <c:v>9.1880000000000003E-2</c:v>
                </c:pt>
              </c:numCache>
            </c:numRef>
          </c:val>
          <c:extLst xmlns:c16r2="http://schemas.microsoft.com/office/drawing/2015/06/chart">
            <c:ext xmlns:c16="http://schemas.microsoft.com/office/drawing/2014/chart" uri="{C3380CC4-5D6E-409C-BE32-E72D297353CC}">
              <c16:uniqueId val="{00000002-C2AE-4C02-9524-232120F321DF}"/>
            </c:ext>
          </c:extLst>
        </c:ser>
        <c:dLbls>
          <c:dLblPos val="outEnd"/>
          <c:showLegendKey val="0"/>
          <c:showVal val="1"/>
          <c:showCatName val="0"/>
          <c:showSerName val="0"/>
          <c:showPercent val="0"/>
          <c:showBubbleSize val="0"/>
        </c:dLbls>
        <c:gapWidth val="50"/>
        <c:axId val="2035322192"/>
        <c:axId val="2035326000"/>
      </c:barChart>
      <c:catAx>
        <c:axId val="203532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2035326000"/>
        <c:crosses val="autoZero"/>
        <c:auto val="1"/>
        <c:lblAlgn val="ctr"/>
        <c:lblOffset val="100"/>
        <c:noMultiLvlLbl val="0"/>
      </c:catAx>
      <c:valAx>
        <c:axId val="2035326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2035322192"/>
        <c:crosses val="autoZero"/>
        <c:crossBetween val="between"/>
        <c:majorUnit val="5.000000000000001E-2"/>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41196165770532E-2"/>
          <c:y val="0.11494855324239182"/>
          <c:w val="0.70455732547696326"/>
          <c:h val="0.82008438526625937"/>
        </c:manualLayout>
      </c:layout>
      <c:barChart>
        <c:barDir val="col"/>
        <c:grouping val="percentStacked"/>
        <c:varyColors val="0"/>
        <c:ser>
          <c:idx val="0"/>
          <c:order val="0"/>
          <c:tx>
            <c:strRef>
              <c:f>Hoja3!$C$21</c:f>
              <c:strCache>
                <c:ptCount val="1"/>
                <c:pt idx="0">
                  <c:v>Hogares afiliados al Seguro Popular</c:v>
                </c:pt>
              </c:strCache>
            </c:strRef>
          </c:tx>
          <c:spPr>
            <a:solidFill>
              <a:schemeClr val="accent2">
                <a:lumMod val="50000"/>
              </a:schemeClr>
            </a:solidFill>
            <a:ln>
              <a:noFill/>
            </a:ln>
            <a:effectLst/>
          </c:spPr>
          <c:invertIfNegative val="0"/>
          <c:cat>
            <c:strRef>
              <c:f>Hoja3!$B$22:$B$31</c:f>
              <c:strCache>
                <c:ptCount val="10"/>
                <c:pt idx="0">
                  <c:v>1</c:v>
                </c:pt>
                <c:pt idx="1">
                  <c:v>2</c:v>
                </c:pt>
                <c:pt idx="2">
                  <c:v>3</c:v>
                </c:pt>
                <c:pt idx="3">
                  <c:v>4</c:v>
                </c:pt>
                <c:pt idx="4">
                  <c:v>5</c:v>
                </c:pt>
                <c:pt idx="5">
                  <c:v>6</c:v>
                </c:pt>
                <c:pt idx="6">
                  <c:v>7</c:v>
                </c:pt>
                <c:pt idx="7">
                  <c:v>8</c:v>
                </c:pt>
                <c:pt idx="8">
                  <c:v>9</c:v>
                </c:pt>
                <c:pt idx="9">
                  <c:v>10</c:v>
                </c:pt>
              </c:strCache>
            </c:strRef>
          </c:cat>
          <c:val>
            <c:numRef>
              <c:f>Hoja3!$C$22:$C$31</c:f>
              <c:numCache>
                <c:formatCode>#,##0</c:formatCode>
                <c:ptCount val="10"/>
                <c:pt idx="0">
                  <c:v>1856900</c:v>
                </c:pt>
                <c:pt idx="1">
                  <c:v>1394041</c:v>
                </c:pt>
                <c:pt idx="2">
                  <c:v>1061415</c:v>
                </c:pt>
                <c:pt idx="3">
                  <c:v>842641</c:v>
                </c:pt>
                <c:pt idx="4">
                  <c:v>652277</c:v>
                </c:pt>
                <c:pt idx="5">
                  <c:v>547610</c:v>
                </c:pt>
                <c:pt idx="6">
                  <c:v>481629</c:v>
                </c:pt>
                <c:pt idx="7">
                  <c:v>357681</c:v>
                </c:pt>
                <c:pt idx="8">
                  <c:v>269736</c:v>
                </c:pt>
                <c:pt idx="9">
                  <c:v>134667</c:v>
                </c:pt>
              </c:numCache>
            </c:numRef>
          </c:val>
          <c:extLst xmlns:c16r2="http://schemas.microsoft.com/office/drawing/2015/06/chart">
            <c:ext xmlns:c16="http://schemas.microsoft.com/office/drawing/2014/chart" uri="{C3380CC4-5D6E-409C-BE32-E72D297353CC}">
              <c16:uniqueId val="{00000000-BC40-4EB2-8728-2774C81C939D}"/>
            </c:ext>
          </c:extLst>
        </c:ser>
        <c:ser>
          <c:idx val="1"/>
          <c:order val="1"/>
          <c:tx>
            <c:strRef>
              <c:f>Hoja3!$E$21</c:f>
              <c:strCache>
                <c:ptCount val="1"/>
                <c:pt idx="0">
                  <c:v>Hogares afiliados a la Seguridad Social</c:v>
                </c:pt>
              </c:strCache>
            </c:strRef>
          </c:tx>
          <c:spPr>
            <a:solidFill>
              <a:schemeClr val="accent2">
                <a:lumMod val="75000"/>
              </a:schemeClr>
            </a:solidFill>
            <a:ln>
              <a:noFill/>
            </a:ln>
            <a:effectLst/>
          </c:spPr>
          <c:invertIfNegative val="0"/>
          <c:cat>
            <c:strRef>
              <c:f>Hoja3!$B$22:$B$31</c:f>
              <c:strCache>
                <c:ptCount val="10"/>
                <c:pt idx="0">
                  <c:v>1</c:v>
                </c:pt>
                <c:pt idx="1">
                  <c:v>2</c:v>
                </c:pt>
                <c:pt idx="2">
                  <c:v>3</c:v>
                </c:pt>
                <c:pt idx="3">
                  <c:v>4</c:v>
                </c:pt>
                <c:pt idx="4">
                  <c:v>5</c:v>
                </c:pt>
                <c:pt idx="5">
                  <c:v>6</c:v>
                </c:pt>
                <c:pt idx="6">
                  <c:v>7</c:v>
                </c:pt>
                <c:pt idx="7">
                  <c:v>8</c:v>
                </c:pt>
                <c:pt idx="8">
                  <c:v>9</c:v>
                </c:pt>
                <c:pt idx="9">
                  <c:v>10</c:v>
                </c:pt>
              </c:strCache>
            </c:strRef>
          </c:cat>
          <c:val>
            <c:numRef>
              <c:f>Hoja3!$E$22:$E$31</c:f>
              <c:numCache>
                <c:formatCode>#,##0</c:formatCode>
                <c:ptCount val="10"/>
                <c:pt idx="0">
                  <c:v>136864</c:v>
                </c:pt>
                <c:pt idx="1">
                  <c:v>371841</c:v>
                </c:pt>
                <c:pt idx="2">
                  <c:v>573053</c:v>
                </c:pt>
                <c:pt idx="3">
                  <c:v>811927</c:v>
                </c:pt>
                <c:pt idx="4">
                  <c:v>1002486</c:v>
                </c:pt>
                <c:pt idx="5">
                  <c:v>1211497</c:v>
                </c:pt>
                <c:pt idx="6">
                  <c:v>1340582</c:v>
                </c:pt>
                <c:pt idx="7">
                  <c:v>1674493</c:v>
                </c:pt>
                <c:pt idx="8">
                  <c:v>1959037</c:v>
                </c:pt>
                <c:pt idx="9">
                  <c:v>2311102</c:v>
                </c:pt>
              </c:numCache>
            </c:numRef>
          </c:val>
          <c:extLst xmlns:c16r2="http://schemas.microsoft.com/office/drawing/2015/06/chart">
            <c:ext xmlns:c16="http://schemas.microsoft.com/office/drawing/2014/chart" uri="{C3380CC4-5D6E-409C-BE32-E72D297353CC}">
              <c16:uniqueId val="{00000001-BC40-4EB2-8728-2774C81C939D}"/>
            </c:ext>
          </c:extLst>
        </c:ser>
        <c:ser>
          <c:idx val="2"/>
          <c:order val="2"/>
          <c:tx>
            <c:strRef>
              <c:f>Hoja3!$D$21</c:f>
              <c:strCache>
                <c:ptCount val="1"/>
                <c:pt idx="0">
                  <c:v>Hogares no afiliados</c:v>
                </c:pt>
              </c:strCache>
            </c:strRef>
          </c:tx>
          <c:spPr>
            <a:solidFill>
              <a:schemeClr val="accent2">
                <a:lumMod val="60000"/>
                <a:lumOff val="40000"/>
              </a:schemeClr>
            </a:solidFill>
            <a:ln>
              <a:noFill/>
            </a:ln>
            <a:effectLst/>
          </c:spPr>
          <c:invertIfNegative val="0"/>
          <c:cat>
            <c:strRef>
              <c:f>Hoja3!$B$22:$B$31</c:f>
              <c:strCache>
                <c:ptCount val="10"/>
                <c:pt idx="0">
                  <c:v>1</c:v>
                </c:pt>
                <c:pt idx="1">
                  <c:v>2</c:v>
                </c:pt>
                <c:pt idx="2">
                  <c:v>3</c:v>
                </c:pt>
                <c:pt idx="3">
                  <c:v>4</c:v>
                </c:pt>
                <c:pt idx="4">
                  <c:v>5</c:v>
                </c:pt>
                <c:pt idx="5">
                  <c:v>6</c:v>
                </c:pt>
                <c:pt idx="6">
                  <c:v>7</c:v>
                </c:pt>
                <c:pt idx="7">
                  <c:v>8</c:v>
                </c:pt>
                <c:pt idx="8">
                  <c:v>9</c:v>
                </c:pt>
                <c:pt idx="9">
                  <c:v>10</c:v>
                </c:pt>
              </c:strCache>
            </c:strRef>
          </c:cat>
          <c:val>
            <c:numRef>
              <c:f>Hoja3!$D$22:$D$31</c:f>
              <c:numCache>
                <c:formatCode>#,##0</c:formatCode>
                <c:ptCount val="10"/>
                <c:pt idx="0">
                  <c:v>213186</c:v>
                </c:pt>
                <c:pt idx="1">
                  <c:v>244371</c:v>
                </c:pt>
                <c:pt idx="2">
                  <c:v>285724</c:v>
                </c:pt>
                <c:pt idx="3">
                  <c:v>244564</c:v>
                </c:pt>
                <c:pt idx="4">
                  <c:v>277918</c:v>
                </c:pt>
                <c:pt idx="5">
                  <c:v>271043</c:v>
                </c:pt>
                <c:pt idx="6">
                  <c:v>321001</c:v>
                </c:pt>
                <c:pt idx="7">
                  <c:v>340809</c:v>
                </c:pt>
                <c:pt idx="8">
                  <c:v>356504</c:v>
                </c:pt>
                <c:pt idx="9">
                  <c:v>372471</c:v>
                </c:pt>
              </c:numCache>
            </c:numRef>
          </c:val>
          <c:extLst xmlns:c16r2="http://schemas.microsoft.com/office/drawing/2015/06/chart">
            <c:ext xmlns:c16="http://schemas.microsoft.com/office/drawing/2014/chart" uri="{C3380CC4-5D6E-409C-BE32-E72D297353CC}">
              <c16:uniqueId val="{00000002-BC40-4EB2-8728-2774C81C939D}"/>
            </c:ext>
          </c:extLst>
        </c:ser>
        <c:ser>
          <c:idx val="3"/>
          <c:order val="3"/>
          <c:tx>
            <c:strRef>
              <c:f>Hoja3!$F$21</c:f>
              <c:strCache>
                <c:ptCount val="1"/>
                <c:pt idx="0">
                  <c:v>Hogares con mezcla de estatus</c:v>
                </c:pt>
              </c:strCache>
            </c:strRef>
          </c:tx>
          <c:spPr>
            <a:solidFill>
              <a:schemeClr val="accent2">
                <a:lumMod val="40000"/>
                <a:lumOff val="60000"/>
              </a:schemeClr>
            </a:solidFill>
            <a:ln>
              <a:noFill/>
            </a:ln>
            <a:effectLst/>
          </c:spPr>
          <c:invertIfNegative val="0"/>
          <c:cat>
            <c:strRef>
              <c:f>Hoja3!$B$22:$B$31</c:f>
              <c:strCache>
                <c:ptCount val="10"/>
                <c:pt idx="0">
                  <c:v>1</c:v>
                </c:pt>
                <c:pt idx="1">
                  <c:v>2</c:v>
                </c:pt>
                <c:pt idx="2">
                  <c:v>3</c:v>
                </c:pt>
                <c:pt idx="3">
                  <c:v>4</c:v>
                </c:pt>
                <c:pt idx="4">
                  <c:v>5</c:v>
                </c:pt>
                <c:pt idx="5">
                  <c:v>6</c:v>
                </c:pt>
                <c:pt idx="6">
                  <c:v>7</c:v>
                </c:pt>
                <c:pt idx="7">
                  <c:v>8</c:v>
                </c:pt>
                <c:pt idx="8">
                  <c:v>9</c:v>
                </c:pt>
                <c:pt idx="9">
                  <c:v>10</c:v>
                </c:pt>
              </c:strCache>
            </c:strRef>
          </c:cat>
          <c:val>
            <c:numRef>
              <c:f>Hoja3!$F$22:$F$31</c:f>
              <c:numCache>
                <c:formatCode>#,##0</c:formatCode>
                <c:ptCount val="10"/>
                <c:pt idx="0">
                  <c:v>1268789</c:v>
                </c:pt>
                <c:pt idx="1">
                  <c:v>1463102</c:v>
                </c:pt>
                <c:pt idx="2">
                  <c:v>1555044</c:v>
                </c:pt>
                <c:pt idx="3">
                  <c:v>1574519</c:v>
                </c:pt>
                <c:pt idx="4">
                  <c:v>1541988</c:v>
                </c:pt>
                <c:pt idx="5">
                  <c:v>1444533</c:v>
                </c:pt>
                <c:pt idx="6">
                  <c:v>1331085</c:v>
                </c:pt>
                <c:pt idx="7">
                  <c:v>1101387</c:v>
                </c:pt>
                <c:pt idx="8">
                  <c:v>889398</c:v>
                </c:pt>
                <c:pt idx="9">
                  <c:v>655903</c:v>
                </c:pt>
              </c:numCache>
            </c:numRef>
          </c:val>
          <c:extLst xmlns:c16r2="http://schemas.microsoft.com/office/drawing/2015/06/chart">
            <c:ext xmlns:c16="http://schemas.microsoft.com/office/drawing/2014/chart" uri="{C3380CC4-5D6E-409C-BE32-E72D297353CC}">
              <c16:uniqueId val="{00000003-BC40-4EB2-8728-2774C81C939D}"/>
            </c:ext>
          </c:extLst>
        </c:ser>
        <c:dLbls>
          <c:showLegendKey val="0"/>
          <c:showVal val="0"/>
          <c:showCatName val="0"/>
          <c:showSerName val="0"/>
          <c:showPercent val="0"/>
          <c:showBubbleSize val="0"/>
        </c:dLbls>
        <c:gapWidth val="50"/>
        <c:overlap val="100"/>
        <c:axId val="2035327632"/>
        <c:axId val="2035318928"/>
      </c:barChart>
      <c:catAx>
        <c:axId val="203532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2035318928"/>
        <c:crosses val="autoZero"/>
        <c:auto val="1"/>
        <c:lblAlgn val="ctr"/>
        <c:lblOffset val="100"/>
        <c:noMultiLvlLbl val="0"/>
      </c:catAx>
      <c:valAx>
        <c:axId val="203531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2035327632"/>
        <c:crosses val="autoZero"/>
        <c:crossBetween val="between"/>
      </c:valAx>
      <c:spPr>
        <a:noFill/>
        <a:ln>
          <a:noFill/>
        </a:ln>
        <a:effectLst/>
      </c:spPr>
    </c:plotArea>
    <c:legend>
      <c:legendPos val="r"/>
      <c:layout>
        <c:manualLayout>
          <c:xMode val="edge"/>
          <c:yMode val="edge"/>
          <c:x val="0.77341149073857907"/>
          <c:y val="0.36083924619451574"/>
          <c:w val="0.21376959688111483"/>
          <c:h val="0.4297785113356776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'Número de Consultorios'!$B$1</c:f>
              <c:strCache>
                <c:ptCount val="1"/>
                <c:pt idx="0">
                  <c:v>Promedio de consultorios por tamaño de municipio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'Número de Consultorios'!$A$2:$A$12</c:f>
              <c:strCache>
                <c:ptCount val="11"/>
                <c:pt idx="0">
                  <c:v>0 a 499</c:v>
                </c:pt>
                <c:pt idx="1">
                  <c:v>500 a 999</c:v>
                </c:pt>
                <c:pt idx="2">
                  <c:v>1,000 a 2,499</c:v>
                </c:pt>
                <c:pt idx="3">
                  <c:v>2,500 a 4,999</c:v>
                </c:pt>
                <c:pt idx="4">
                  <c:v>5,000 a 9,999</c:v>
                </c:pt>
                <c:pt idx="5">
                  <c:v>10,000 a 14,999</c:v>
                </c:pt>
                <c:pt idx="6">
                  <c:v>15,000 a 29,999</c:v>
                </c:pt>
                <c:pt idx="7">
                  <c:v>30,000 a 49,999</c:v>
                </c:pt>
                <c:pt idx="8">
                  <c:v>50,000 a 99,999</c:v>
                </c:pt>
                <c:pt idx="9">
                  <c:v>100,000 a 499,999</c:v>
                </c:pt>
                <c:pt idx="10">
                  <c:v>más de 500,000</c:v>
                </c:pt>
              </c:strCache>
            </c:strRef>
          </c:cat>
          <c:val>
            <c:numRef>
              <c:f>'Número de Consultorios'!$B$2:$B$12</c:f>
              <c:numCache>
                <c:formatCode>0.0</c:formatCode>
                <c:ptCount val="11"/>
                <c:pt idx="0">
                  <c:v>0.9428571</c:v>
                </c:pt>
                <c:pt idx="1">
                  <c:v>1.294872</c:v>
                </c:pt>
                <c:pt idx="2">
                  <c:v>2.165289</c:v>
                </c:pt>
                <c:pt idx="3">
                  <c:v>3.2681390000000001</c:v>
                </c:pt>
                <c:pt idx="4">
                  <c:v>6.273657</c:v>
                </c:pt>
                <c:pt idx="5">
                  <c:v>8.6717560000000002</c:v>
                </c:pt>
                <c:pt idx="6">
                  <c:v>13.47761</c:v>
                </c:pt>
                <c:pt idx="7">
                  <c:v>21.954920000000001</c:v>
                </c:pt>
                <c:pt idx="8">
                  <c:v>37.126260000000002</c:v>
                </c:pt>
                <c:pt idx="9">
                  <c:v>105.58280000000001</c:v>
                </c:pt>
                <c:pt idx="10">
                  <c:v>463.73809999999997</c:v>
                </c:pt>
              </c:numCache>
            </c:numRef>
          </c:val>
          <c:extLst xmlns:c16r2="http://schemas.microsoft.com/office/drawing/2015/06/chart">
            <c:ext xmlns:c16="http://schemas.microsoft.com/office/drawing/2014/chart" uri="{C3380CC4-5D6E-409C-BE32-E72D297353CC}">
              <c16:uniqueId val="{00000000-66AA-47F6-B752-22206DA4DD3F}"/>
            </c:ext>
          </c:extLst>
        </c:ser>
        <c:dLbls>
          <c:showLegendKey val="0"/>
          <c:showVal val="0"/>
          <c:showCatName val="0"/>
          <c:showSerName val="0"/>
          <c:showPercent val="0"/>
          <c:showBubbleSize val="0"/>
        </c:dLbls>
        <c:gapWidth val="219"/>
        <c:overlap val="-27"/>
        <c:axId val="1849333344"/>
        <c:axId val="1849336064"/>
      </c:barChart>
      <c:lineChart>
        <c:grouping val="standard"/>
        <c:varyColors val="0"/>
        <c:ser>
          <c:idx val="1"/>
          <c:order val="1"/>
          <c:tx>
            <c:strRef>
              <c:f>'Número de Consultorios'!$C$1</c:f>
              <c:strCache>
                <c:ptCount val="1"/>
                <c:pt idx="0">
                  <c:v>Promedio de Consultorios de atención primaria por cada 1000 habs (2019)</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'Número de Consultorios'!$A$2:$A$12</c:f>
              <c:strCache>
                <c:ptCount val="11"/>
                <c:pt idx="0">
                  <c:v>0 a 499</c:v>
                </c:pt>
                <c:pt idx="1">
                  <c:v>500 a 999</c:v>
                </c:pt>
                <c:pt idx="2">
                  <c:v>1,000 a 2,499</c:v>
                </c:pt>
                <c:pt idx="3">
                  <c:v>2,500 a 4,999</c:v>
                </c:pt>
                <c:pt idx="4">
                  <c:v>5,000 a 9,999</c:v>
                </c:pt>
                <c:pt idx="5">
                  <c:v>10,000 a 14,999</c:v>
                </c:pt>
                <c:pt idx="6">
                  <c:v>15,000 a 29,999</c:v>
                </c:pt>
                <c:pt idx="7">
                  <c:v>30,000 a 49,999</c:v>
                </c:pt>
                <c:pt idx="8">
                  <c:v>50,000 a 99,999</c:v>
                </c:pt>
                <c:pt idx="9">
                  <c:v>100,000 a 499,999</c:v>
                </c:pt>
                <c:pt idx="10">
                  <c:v>más de 500,000</c:v>
                </c:pt>
              </c:strCache>
            </c:strRef>
          </c:cat>
          <c:val>
            <c:numRef>
              <c:f>'Número de Consultorios'!$C$2:$C$12</c:f>
              <c:numCache>
                <c:formatCode>0.0</c:formatCode>
                <c:ptCount val="11"/>
                <c:pt idx="0">
                  <c:v>2.391804</c:v>
                </c:pt>
                <c:pt idx="1">
                  <c:v>1.7495830000000001</c:v>
                </c:pt>
                <c:pt idx="2">
                  <c:v>1.324166</c:v>
                </c:pt>
                <c:pt idx="3">
                  <c:v>0.91443759999999996</c:v>
                </c:pt>
                <c:pt idx="4">
                  <c:v>0.86779989999999996</c:v>
                </c:pt>
                <c:pt idx="5">
                  <c:v>0.69828509999999999</c:v>
                </c:pt>
                <c:pt idx="6">
                  <c:v>0.63400820000000002</c:v>
                </c:pt>
                <c:pt idx="7">
                  <c:v>0.56690660000000004</c:v>
                </c:pt>
                <c:pt idx="8">
                  <c:v>0.52933799999999998</c:v>
                </c:pt>
                <c:pt idx="9">
                  <c:v>0.50220739999999997</c:v>
                </c:pt>
                <c:pt idx="10">
                  <c:v>0.5503962</c:v>
                </c:pt>
              </c:numCache>
            </c:numRef>
          </c:val>
          <c:smooth val="0"/>
          <c:extLst xmlns:c16r2="http://schemas.microsoft.com/office/drawing/2015/06/chart">
            <c:ext xmlns:c16="http://schemas.microsoft.com/office/drawing/2014/chart" uri="{C3380CC4-5D6E-409C-BE32-E72D297353CC}">
              <c16:uniqueId val="{00000001-66AA-47F6-B752-22206DA4DD3F}"/>
            </c:ext>
          </c:extLst>
        </c:ser>
        <c:dLbls>
          <c:showLegendKey val="0"/>
          <c:showVal val="0"/>
          <c:showCatName val="0"/>
          <c:showSerName val="0"/>
          <c:showPercent val="0"/>
          <c:showBubbleSize val="0"/>
        </c:dLbls>
        <c:marker val="1"/>
        <c:smooth val="0"/>
        <c:axId val="1849323008"/>
        <c:axId val="1849324640"/>
      </c:lineChart>
      <c:catAx>
        <c:axId val="184933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849336064"/>
        <c:crosses val="autoZero"/>
        <c:auto val="1"/>
        <c:lblAlgn val="ctr"/>
        <c:lblOffset val="100"/>
        <c:noMultiLvlLbl val="0"/>
      </c:catAx>
      <c:valAx>
        <c:axId val="18493360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849333344"/>
        <c:crosses val="autoZero"/>
        <c:crossBetween val="between"/>
        <c:majorUnit val="50"/>
      </c:valAx>
      <c:valAx>
        <c:axId val="184932464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849323008"/>
        <c:crosses val="max"/>
        <c:crossBetween val="between"/>
      </c:valAx>
      <c:catAx>
        <c:axId val="1849323008"/>
        <c:scaling>
          <c:orientation val="minMax"/>
        </c:scaling>
        <c:delete val="1"/>
        <c:axPos val="b"/>
        <c:numFmt formatCode="General" sourceLinked="1"/>
        <c:majorTickMark val="out"/>
        <c:minorTickMark val="none"/>
        <c:tickLblPos val="nextTo"/>
        <c:crossAx val="1849324640"/>
        <c:crosses val="autoZero"/>
        <c:auto val="1"/>
        <c:lblAlgn val="ctr"/>
        <c:lblOffset val="100"/>
        <c:noMultiLvlLbl val="0"/>
      </c:catAx>
      <c:spPr>
        <a:solidFill>
          <a:schemeClr val="bg1">
            <a:lumMod val="9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'[Gráficos15Ene.xlsx]Médicos de atención primaria'!$B$1</c:f>
              <c:strCache>
                <c:ptCount val="1"/>
                <c:pt idx="0">
                  <c:v>Médicos atención primaria en instituciones públicas (Generales + Familiares)/1000hab</c:v>
                </c:pt>
              </c:strCache>
            </c:strRef>
          </c:tx>
          <c:spPr>
            <a:solidFill>
              <a:schemeClr val="accent1"/>
            </a:solidFill>
            <a:ln>
              <a:noFill/>
            </a:ln>
            <a:effectLst/>
          </c:spPr>
          <c:invertIfNegative val="0"/>
          <c:dPt>
            <c:idx val="1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C906-4CFE-9F59-B89F6666DBE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'[Gráficos15Ene.xlsx]Médicos de atención primaria'!$A$2:$A$34</c:f>
              <c:strCache>
                <c:ptCount val="33"/>
                <c:pt idx="0">
                  <c:v>Nuevo León</c:v>
                </c:pt>
                <c:pt idx="1">
                  <c:v>México</c:v>
                </c:pt>
                <c:pt idx="2">
                  <c:v>Baja California</c:v>
                </c:pt>
                <c:pt idx="3">
                  <c:v>Jalisco</c:v>
                </c:pt>
                <c:pt idx="4">
                  <c:v>Querétaro</c:v>
                </c:pt>
                <c:pt idx="5">
                  <c:v>Coahuila</c:v>
                </c:pt>
                <c:pt idx="6">
                  <c:v>San Luis Potosí</c:v>
                </c:pt>
                <c:pt idx="7">
                  <c:v>Chihuahua</c:v>
                </c:pt>
                <c:pt idx="8">
                  <c:v>Puebla</c:v>
                </c:pt>
                <c:pt idx="9">
                  <c:v>Guanajuato</c:v>
                </c:pt>
                <c:pt idx="10">
                  <c:v>Morelos</c:v>
                </c:pt>
                <c:pt idx="11">
                  <c:v>Michoacán</c:v>
                </c:pt>
                <c:pt idx="12">
                  <c:v>Quintana Roo</c:v>
                </c:pt>
                <c:pt idx="13">
                  <c:v>Sonora</c:v>
                </c:pt>
                <c:pt idx="14">
                  <c:v>República Mexicana</c:v>
                </c:pt>
                <c:pt idx="15">
                  <c:v>Aguascalientes</c:v>
                </c:pt>
                <c:pt idx="16">
                  <c:v>Yucatán</c:v>
                </c:pt>
                <c:pt idx="17">
                  <c:v>Veracruz</c:v>
                </c:pt>
                <c:pt idx="18">
                  <c:v>Durango</c:v>
                </c:pt>
                <c:pt idx="19">
                  <c:v>Sinaloa</c:v>
                </c:pt>
                <c:pt idx="20">
                  <c:v>Tamaulipas</c:v>
                </c:pt>
                <c:pt idx="21">
                  <c:v>Hidalgo</c:v>
                </c:pt>
                <c:pt idx="22">
                  <c:v>Chiapas</c:v>
                </c:pt>
                <c:pt idx="23">
                  <c:v>Colima</c:v>
                </c:pt>
                <c:pt idx="24">
                  <c:v>Ciudad de México</c:v>
                </c:pt>
                <c:pt idx="25">
                  <c:v>Oaxaca</c:v>
                </c:pt>
                <c:pt idx="26">
                  <c:v>Tlaxcala</c:v>
                </c:pt>
                <c:pt idx="27">
                  <c:v>Zacatecas</c:v>
                </c:pt>
                <c:pt idx="28">
                  <c:v>Baja California Sur</c:v>
                </c:pt>
                <c:pt idx="29">
                  <c:v>Campeche</c:v>
                </c:pt>
                <c:pt idx="30">
                  <c:v>Nayarit</c:v>
                </c:pt>
                <c:pt idx="31">
                  <c:v>Tabasco</c:v>
                </c:pt>
                <c:pt idx="32">
                  <c:v>Guerrero</c:v>
                </c:pt>
              </c:strCache>
            </c:strRef>
          </c:cat>
          <c:val>
            <c:numRef>
              <c:f>'[Gráficos15Ene.xlsx]Médicos de atención primaria'!$B$2:$B$34</c:f>
              <c:numCache>
                <c:formatCode>0.0</c:formatCode>
                <c:ptCount val="33"/>
                <c:pt idx="0">
                  <c:v>0.38348952902498834</c:v>
                </c:pt>
                <c:pt idx="1">
                  <c:v>0.38815872205416074</c:v>
                </c:pt>
                <c:pt idx="2">
                  <c:v>0.39773762781053601</c:v>
                </c:pt>
                <c:pt idx="3">
                  <c:v>0.43595884142881497</c:v>
                </c:pt>
                <c:pt idx="4">
                  <c:v>0.47146041850901321</c:v>
                </c:pt>
                <c:pt idx="5">
                  <c:v>0.47400367281508088</c:v>
                </c:pt>
                <c:pt idx="6">
                  <c:v>0.48172359715634966</c:v>
                </c:pt>
                <c:pt idx="7">
                  <c:v>0.48734075020050099</c:v>
                </c:pt>
                <c:pt idx="8">
                  <c:v>0.49055331618802905</c:v>
                </c:pt>
                <c:pt idx="9">
                  <c:v>0.5257187263255727</c:v>
                </c:pt>
                <c:pt idx="10">
                  <c:v>0.52593694324255535</c:v>
                </c:pt>
                <c:pt idx="11">
                  <c:v>0.53025600558904917</c:v>
                </c:pt>
                <c:pt idx="12">
                  <c:v>0.54655540960724291</c:v>
                </c:pt>
                <c:pt idx="13">
                  <c:v>0.54951861639228283</c:v>
                </c:pt>
                <c:pt idx="14">
                  <c:v>0.55507229872859487</c:v>
                </c:pt>
                <c:pt idx="15">
                  <c:v>0.56060471320586924</c:v>
                </c:pt>
                <c:pt idx="16">
                  <c:v>0.5695363343921156</c:v>
                </c:pt>
                <c:pt idx="17">
                  <c:v>0.60469887780320231</c:v>
                </c:pt>
                <c:pt idx="18">
                  <c:v>0.61255344257745137</c:v>
                </c:pt>
                <c:pt idx="19">
                  <c:v>0.617716533539025</c:v>
                </c:pt>
                <c:pt idx="20">
                  <c:v>0.62813983252377703</c:v>
                </c:pt>
                <c:pt idx="21">
                  <c:v>0.64267225034211006</c:v>
                </c:pt>
                <c:pt idx="22">
                  <c:v>0.65608686461652899</c:v>
                </c:pt>
                <c:pt idx="23">
                  <c:v>0.67180192931078342</c:v>
                </c:pt>
                <c:pt idx="24">
                  <c:v>0.69005521548290916</c:v>
                </c:pt>
                <c:pt idx="25">
                  <c:v>0.6977249591087421</c:v>
                </c:pt>
                <c:pt idx="26">
                  <c:v>0.69833741126985327</c:v>
                </c:pt>
                <c:pt idx="27">
                  <c:v>0.70183271147032444</c:v>
                </c:pt>
                <c:pt idx="28">
                  <c:v>0.75026355412029355</c:v>
                </c:pt>
                <c:pt idx="29">
                  <c:v>0.75639166329296859</c:v>
                </c:pt>
                <c:pt idx="30">
                  <c:v>0.83311864608311359</c:v>
                </c:pt>
                <c:pt idx="31">
                  <c:v>0.858396916094468</c:v>
                </c:pt>
                <c:pt idx="32">
                  <c:v>0.94198696560592776</c:v>
                </c:pt>
              </c:numCache>
            </c:numRef>
          </c:val>
          <c:extLst xmlns:c16r2="http://schemas.microsoft.com/office/drawing/2015/06/chart">
            <c:ext xmlns:c16="http://schemas.microsoft.com/office/drawing/2014/chart" uri="{C3380CC4-5D6E-409C-BE32-E72D297353CC}">
              <c16:uniqueId val="{00000000-C906-4CFE-9F59-B89F6666DBEE}"/>
            </c:ext>
          </c:extLst>
        </c:ser>
        <c:dLbls>
          <c:showLegendKey val="0"/>
          <c:showVal val="0"/>
          <c:showCatName val="0"/>
          <c:showSerName val="0"/>
          <c:showPercent val="0"/>
          <c:showBubbleSize val="0"/>
        </c:dLbls>
        <c:gapWidth val="219"/>
        <c:overlap val="-27"/>
        <c:axId val="1849340416"/>
        <c:axId val="1849319200"/>
      </c:barChart>
      <c:catAx>
        <c:axId val="18493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849319200"/>
        <c:crosses val="autoZero"/>
        <c:auto val="1"/>
        <c:lblAlgn val="ctr"/>
        <c:lblOffset val="100"/>
        <c:noMultiLvlLbl val="0"/>
      </c:catAx>
      <c:valAx>
        <c:axId val="1849319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crossAx val="1849340416"/>
        <c:crosses val="autoZero"/>
        <c:crossBetween val="between"/>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701FBF-AD8D-445E-A63A-1767EE7D1094}" type="datetimeFigureOut">
              <a:rPr lang="es-MX" smtClean="0"/>
              <a:t>05/02/2020</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132AD6A-39F0-4115-8C54-0CDDE2BF8430}" type="slidenum">
              <a:rPr lang="es-MX" smtClean="0"/>
              <a:t>‹Nº›</a:t>
            </a:fld>
            <a:endParaRPr lang="es-MX"/>
          </a:p>
        </p:txBody>
      </p:sp>
    </p:spTree>
    <p:extLst>
      <p:ext uri="{BB962C8B-B14F-4D97-AF65-F5344CB8AC3E}">
        <p14:creationId xmlns:p14="http://schemas.microsoft.com/office/powerpoint/2010/main" val="384342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132AD6A-39F0-4115-8C54-0CDDE2BF8430}" type="slidenum">
              <a:rPr lang="es-MX" smtClean="0"/>
              <a:t>10</a:t>
            </a:fld>
            <a:endParaRPr lang="es-MX"/>
          </a:p>
        </p:txBody>
      </p:sp>
    </p:spTree>
    <p:extLst>
      <p:ext uri="{BB962C8B-B14F-4D97-AF65-F5344CB8AC3E}">
        <p14:creationId xmlns:p14="http://schemas.microsoft.com/office/powerpoint/2010/main" val="3290158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132AD6A-39F0-4115-8C54-0CDDE2BF8430}" type="slidenum">
              <a:rPr lang="es-MX" smtClean="0"/>
              <a:t>31</a:t>
            </a:fld>
            <a:endParaRPr lang="es-MX"/>
          </a:p>
        </p:txBody>
      </p:sp>
    </p:spTree>
    <p:extLst>
      <p:ext uri="{BB962C8B-B14F-4D97-AF65-F5344CB8AC3E}">
        <p14:creationId xmlns:p14="http://schemas.microsoft.com/office/powerpoint/2010/main" val="4135033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B2917EB-BA9F-45E6-9EDA-09DA82520818}" type="slidenum">
              <a:rPr lang="es-MX" smtClean="0"/>
              <a:pPr/>
              <a:t>36</a:t>
            </a:fld>
            <a:endParaRPr lang="es-MX"/>
          </a:p>
        </p:txBody>
      </p:sp>
    </p:spTree>
    <p:extLst>
      <p:ext uri="{BB962C8B-B14F-4D97-AF65-F5344CB8AC3E}">
        <p14:creationId xmlns:p14="http://schemas.microsoft.com/office/powerpoint/2010/main" val="420263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B2917EB-BA9F-45E6-9EDA-09DA82520818}" type="slidenum">
              <a:rPr lang="es-MX" smtClean="0"/>
              <a:pPr/>
              <a:t>39</a:t>
            </a:fld>
            <a:endParaRPr lang="es-MX"/>
          </a:p>
        </p:txBody>
      </p:sp>
    </p:spTree>
    <p:extLst>
      <p:ext uri="{BB962C8B-B14F-4D97-AF65-F5344CB8AC3E}">
        <p14:creationId xmlns:p14="http://schemas.microsoft.com/office/powerpoint/2010/main" val="326654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la OPS/OMS, los sistemas de salud basados en la APS deben organizarse y operarse de forma tal que el derecho al nivel de salud más alto posible constituya su principal meta, al mismo tiempo que ensanchan la equidad y solidaridad. La estrategia de la APS renovada también se vincula con otras estrategias de desarrollo por medio de acciones intersectoriales, como la promoción de ciudades y espacios saludables; la educación relacionada con el ambiente y la economía; la promoción de la salud; la prevención de accidentes de tránsito; las comunidades saludables y el saneamiento básico, entre otras. Bajo este nuevo concepto, la APS deja de entenderse selectivamente como el primer nivel de atención, y pasa a ser considerada estratégicamente como un conjunto de principios y valores que orientan el desarrollo de los sistemas de salud</a:t>
            </a:r>
          </a:p>
        </p:txBody>
      </p:sp>
      <p:sp>
        <p:nvSpPr>
          <p:cNvPr id="4" name="Marcador de número de diapositiva 3"/>
          <p:cNvSpPr>
            <a:spLocks noGrp="1"/>
          </p:cNvSpPr>
          <p:nvPr>
            <p:ph type="sldNum" sz="quarter" idx="10"/>
          </p:nvPr>
        </p:nvSpPr>
        <p:spPr/>
        <p:txBody>
          <a:bodyPr/>
          <a:lstStyle/>
          <a:p>
            <a:fld id="{D132AD6A-39F0-4115-8C54-0CDDE2BF8430}" type="slidenum">
              <a:rPr lang="es-MX" smtClean="0"/>
              <a:t>13</a:t>
            </a:fld>
            <a:endParaRPr lang="es-MX"/>
          </a:p>
        </p:txBody>
      </p:sp>
    </p:spTree>
    <p:extLst>
      <p:ext uri="{BB962C8B-B14F-4D97-AF65-F5344CB8AC3E}">
        <p14:creationId xmlns:p14="http://schemas.microsoft.com/office/powerpoint/2010/main" val="180892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s-MX" sz="1000">
                <a:solidFill>
                  <a:srgbClr val="000000"/>
                </a:solidFill>
              </a:rPr>
              <a:t>07 Lima Oct Esp</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6B3A30-E2B6-4FF8-B3D6-8D349383BDE7}" type="datetime1">
              <a:rPr lang="en-US" altLang="es-MX" sz="1000" smtClean="0">
                <a:solidFill>
                  <a:srgbClr val="000000"/>
                </a:solidFill>
              </a:rPr>
              <a:pPr>
                <a:spcBef>
                  <a:spcPct val="0"/>
                </a:spcBef>
              </a:pPr>
              <a:t>2/5/2020</a:t>
            </a:fld>
            <a:endParaRPr lang="en-US" altLang="es-MX" sz="1000">
              <a:solidFill>
                <a:srgbClr val="000000"/>
              </a:solidFill>
            </a:endParaRP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1B8928-C1D8-408D-A207-A49A044C3238}" type="slidenum">
              <a:rPr lang="en-US" altLang="es-MX" sz="1000">
                <a:solidFill>
                  <a:srgbClr val="000000"/>
                </a:solidFill>
              </a:rPr>
              <a:pPr>
                <a:spcBef>
                  <a:spcPct val="0"/>
                </a:spcBef>
              </a:pPr>
              <a:t>15</a:t>
            </a:fld>
            <a:endParaRPr lang="en-US" altLang="es-MX" sz="1000">
              <a:solidFill>
                <a:srgbClr val="000000"/>
              </a:solidFill>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extLst>
      <p:ext uri="{BB962C8B-B14F-4D97-AF65-F5344CB8AC3E}">
        <p14:creationId xmlns:p14="http://schemas.microsoft.com/office/powerpoint/2010/main" val="19887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MX" dirty="0">
              <a:latin typeface="Arial" panose="020B0604020202020204" pitchFamily="34" charset="0"/>
            </a:endParaRPr>
          </a:p>
        </p:txBody>
      </p:sp>
      <p:sp>
        <p:nvSpPr>
          <p:cNvPr id="215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s-MX" sz="1000"/>
              <a:t>07 Lima Oct Esp</a:t>
            </a:r>
          </a:p>
        </p:txBody>
      </p:sp>
      <p:sp>
        <p:nvSpPr>
          <p:cNvPr id="2150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C455E-7179-423C-B3ED-09DDA3A06B0C}" type="datetime1">
              <a:rPr lang="en-US" altLang="es-MX" sz="1000" smtClean="0"/>
              <a:pPr>
                <a:spcBef>
                  <a:spcPct val="0"/>
                </a:spcBef>
              </a:pPr>
              <a:t>2/5/2020</a:t>
            </a:fld>
            <a:endParaRPr lang="en-US" altLang="es-MX" sz="1000"/>
          </a:p>
        </p:txBody>
      </p:sp>
      <p:sp>
        <p:nvSpPr>
          <p:cNvPr id="215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70486-E29E-4E5C-AD69-CE8AD74D400B}" type="slidenum">
              <a:rPr lang="en-US" altLang="es-MX" sz="1000"/>
              <a:pPr>
                <a:spcBef>
                  <a:spcPct val="0"/>
                </a:spcBef>
              </a:pPr>
              <a:t>16</a:t>
            </a:fld>
            <a:endParaRPr lang="en-US" altLang="es-MX" sz="1000"/>
          </a:p>
        </p:txBody>
      </p:sp>
    </p:spTree>
    <p:extLst>
      <p:ext uri="{BB962C8B-B14F-4D97-AF65-F5344CB8AC3E}">
        <p14:creationId xmlns:p14="http://schemas.microsoft.com/office/powerpoint/2010/main" val="3955014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s-MX" sz="1000"/>
              <a:t>07 Lima Oct Esp</a:t>
            </a:r>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DC3C0D-F97A-4FB5-BFD9-CA4492F02BBA}" type="datetime1">
              <a:rPr lang="en-US" altLang="es-MX" sz="1000" smtClean="0"/>
              <a:pPr>
                <a:spcBef>
                  <a:spcPct val="0"/>
                </a:spcBef>
              </a:pPr>
              <a:t>2/5/2020</a:t>
            </a:fld>
            <a:endParaRPr lang="en-US" altLang="es-MX" sz="1000"/>
          </a:p>
        </p:txBody>
      </p:sp>
      <p:sp>
        <p:nvSpPr>
          <p:cNvPr id="2355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AD344D-F156-4A16-BBDD-CE8D47F14611}" type="slidenum">
              <a:rPr lang="en-US" altLang="es-MX" sz="1000"/>
              <a:pPr>
                <a:spcBef>
                  <a:spcPct val="0"/>
                </a:spcBef>
              </a:pPr>
              <a:t>17</a:t>
            </a:fld>
            <a:endParaRPr lang="en-US" altLang="es-MX" sz="1000"/>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MX">
                <a:latin typeface="Arial" panose="020B0604020202020204" pitchFamily="34" charset="0"/>
                <a:cs typeface="Arial" panose="020B0604020202020204" pitchFamily="34" charset="0"/>
              </a:rPr>
              <a:t>Source: </a:t>
            </a:r>
            <a:r>
              <a:rPr lang="en-US" altLang="es-MX">
                <a:latin typeface="Arial" panose="020B0604020202020204" pitchFamily="34" charset="0"/>
                <a:cs typeface="Times New Roman" panose="02020603050405020304" pitchFamily="18" charset="0"/>
              </a:rPr>
              <a:t>Macinko J, Starfield B, Shi L. The contribution of primary care systems to health outcomes within Organization for Economic Cooperation and Development (OECD) countries, 1970-1998. Health Serv Res 2003; 38(3):831-865.</a:t>
            </a:r>
          </a:p>
        </p:txBody>
      </p:sp>
    </p:spTree>
    <p:extLst>
      <p:ext uri="{BB962C8B-B14F-4D97-AF65-F5344CB8AC3E}">
        <p14:creationId xmlns:p14="http://schemas.microsoft.com/office/powerpoint/2010/main" val="242068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s-MX" sz="1000"/>
              <a:t>07 Lima Oct Esp</a:t>
            </a:r>
          </a:p>
        </p:txBody>
      </p:sp>
      <p:sp>
        <p:nvSpPr>
          <p:cNvPr id="399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4828E3-0AFC-4FE5-9ECC-475D24D2FD34}" type="datetime1">
              <a:rPr lang="en-US" altLang="es-MX" sz="1000" smtClean="0"/>
              <a:pPr>
                <a:spcBef>
                  <a:spcPct val="0"/>
                </a:spcBef>
              </a:pPr>
              <a:t>2/5/2020</a:t>
            </a:fld>
            <a:endParaRPr lang="en-US" altLang="es-MX" sz="1000"/>
          </a:p>
        </p:txBody>
      </p:sp>
      <p:sp>
        <p:nvSpPr>
          <p:cNvPr id="399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11E165-9F6E-434D-A1D8-621F977696C7}" type="slidenum">
              <a:rPr lang="en-US" altLang="es-MX" sz="1000"/>
              <a:pPr>
                <a:spcBef>
                  <a:spcPct val="0"/>
                </a:spcBef>
              </a:pPr>
              <a:t>18</a:t>
            </a:fld>
            <a:endParaRPr lang="en-US" altLang="es-MX" sz="1000"/>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dirty="0">
              <a:latin typeface="Arial" panose="020B0604020202020204" pitchFamily="34" charset="0"/>
            </a:endParaRPr>
          </a:p>
        </p:txBody>
      </p:sp>
    </p:spTree>
    <p:extLst>
      <p:ext uri="{BB962C8B-B14F-4D97-AF65-F5344CB8AC3E}">
        <p14:creationId xmlns:p14="http://schemas.microsoft.com/office/powerpoint/2010/main" val="66168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s-MX" sz="1000">
                <a:solidFill>
                  <a:srgbClr val="000000"/>
                </a:solidFill>
              </a:rPr>
              <a:t>07 Lima Oct Esp</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6B3A30-E2B6-4FF8-B3D6-8D349383BDE7}" type="datetime1">
              <a:rPr lang="en-US" altLang="es-MX" sz="1000" smtClean="0">
                <a:solidFill>
                  <a:srgbClr val="000000"/>
                </a:solidFill>
              </a:rPr>
              <a:pPr>
                <a:spcBef>
                  <a:spcPct val="0"/>
                </a:spcBef>
              </a:pPr>
              <a:t>2/5/2020</a:t>
            </a:fld>
            <a:endParaRPr lang="en-US" altLang="es-MX" sz="1000">
              <a:solidFill>
                <a:srgbClr val="000000"/>
              </a:solidFill>
            </a:endParaRP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1B8928-C1D8-408D-A207-A49A044C3238}" type="slidenum">
              <a:rPr lang="en-US" altLang="es-MX" sz="1000">
                <a:solidFill>
                  <a:srgbClr val="000000"/>
                </a:solidFill>
              </a:rPr>
              <a:pPr>
                <a:spcBef>
                  <a:spcPct val="0"/>
                </a:spcBef>
              </a:pPr>
              <a:t>20</a:t>
            </a:fld>
            <a:endParaRPr lang="en-US" altLang="es-MX" sz="1000">
              <a:solidFill>
                <a:srgbClr val="000000"/>
              </a:solidFill>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a:latin typeface="Arial" panose="020B0604020202020204" pitchFamily="34" charset="0"/>
            </a:endParaRPr>
          </a:p>
        </p:txBody>
      </p:sp>
    </p:spTree>
    <p:extLst>
      <p:ext uri="{BB962C8B-B14F-4D97-AF65-F5344CB8AC3E}">
        <p14:creationId xmlns:p14="http://schemas.microsoft.com/office/powerpoint/2010/main" val="11630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D6142A0-348E-46A8-BEBD-F380B56A58F5}" type="slidenum">
              <a:rPr lang="es-MX" smtClean="0"/>
              <a:t>25</a:t>
            </a:fld>
            <a:endParaRPr lang="es-MX"/>
          </a:p>
        </p:txBody>
      </p:sp>
    </p:spTree>
    <p:extLst>
      <p:ext uri="{BB962C8B-B14F-4D97-AF65-F5344CB8AC3E}">
        <p14:creationId xmlns:p14="http://schemas.microsoft.com/office/powerpoint/2010/main" val="48465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s-MX" sz="1000">
                <a:solidFill>
                  <a:srgbClr val="000000"/>
                </a:solidFill>
              </a:rPr>
              <a:t>07 Lima Oct Esp</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6B3A30-E2B6-4FF8-B3D6-8D349383BDE7}" type="datetime1">
              <a:rPr lang="en-US" altLang="es-MX" sz="1000" smtClean="0">
                <a:solidFill>
                  <a:srgbClr val="000000"/>
                </a:solidFill>
              </a:rPr>
              <a:pPr>
                <a:spcBef>
                  <a:spcPct val="0"/>
                </a:spcBef>
              </a:pPr>
              <a:t>2/5/2020</a:t>
            </a:fld>
            <a:endParaRPr lang="en-US" altLang="es-MX" sz="1000">
              <a:solidFill>
                <a:srgbClr val="000000"/>
              </a:solidFill>
            </a:endParaRPr>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1B8928-C1D8-408D-A207-A49A044C3238}" type="slidenum">
              <a:rPr lang="en-US" altLang="es-MX" sz="1000">
                <a:solidFill>
                  <a:srgbClr val="000000"/>
                </a:solidFill>
              </a:rPr>
              <a:pPr>
                <a:spcBef>
                  <a:spcPct val="0"/>
                </a:spcBef>
              </a:pPr>
              <a:t>26</a:t>
            </a:fld>
            <a:endParaRPr lang="en-US" altLang="es-MX" sz="1000">
              <a:solidFill>
                <a:srgbClr val="000000"/>
              </a:solidFill>
            </a:endParaRPr>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dirty="0">
              <a:latin typeface="Arial" panose="020B0604020202020204" pitchFamily="34" charset="0"/>
            </a:endParaRPr>
          </a:p>
        </p:txBody>
      </p:sp>
    </p:spTree>
    <p:extLst>
      <p:ext uri="{BB962C8B-B14F-4D97-AF65-F5344CB8AC3E}">
        <p14:creationId xmlns:p14="http://schemas.microsoft.com/office/powerpoint/2010/main" val="119012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9180BC64-BCB9-4585-9625-EA53E86F3D29}" type="datetimeFigureOut">
              <a:rPr lang="es-MX" smtClean="0"/>
              <a:t>05/02/2020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329362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180BC64-BCB9-4585-9625-EA53E86F3D29}" type="datetimeFigureOut">
              <a:rPr lang="es-MX" smtClean="0"/>
              <a:t>05/02/2020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159310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180BC64-BCB9-4585-9625-EA53E86F3D29}" type="datetimeFigureOut">
              <a:rPr lang="es-MX" smtClean="0"/>
              <a:t>05/02/2020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411496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180BC64-BCB9-4585-9625-EA53E86F3D29}" type="datetimeFigureOut">
              <a:rPr lang="es-MX" smtClean="0"/>
              <a:t>05/02/2020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125878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180BC64-BCB9-4585-9625-EA53E86F3D29}" type="datetimeFigureOut">
              <a:rPr lang="es-MX" smtClean="0"/>
              <a:t>05/02/2020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175035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9180BC64-BCB9-4585-9625-EA53E86F3D29}" type="datetimeFigureOut">
              <a:rPr lang="es-MX" smtClean="0"/>
              <a:t>05/02/2020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345135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180BC64-BCB9-4585-9625-EA53E86F3D29}" type="datetimeFigureOut">
              <a:rPr lang="es-MX" smtClean="0"/>
              <a:t>05/02/2020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100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180BC64-BCB9-4585-9625-EA53E86F3D29}" type="datetimeFigureOut">
              <a:rPr lang="es-MX" smtClean="0"/>
              <a:t>05/02/2020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68486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80BC64-BCB9-4585-9625-EA53E86F3D29}" type="datetimeFigureOut">
              <a:rPr lang="es-MX" smtClean="0"/>
              <a:t>05/02/2020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81322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80BC64-BCB9-4585-9625-EA53E86F3D29}" type="datetimeFigureOut">
              <a:rPr lang="es-MX" smtClean="0"/>
              <a:t>05/02/2020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142473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180BC64-BCB9-4585-9625-EA53E86F3D29}" type="datetimeFigureOut">
              <a:rPr lang="es-MX" smtClean="0"/>
              <a:t>05/02/2020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397615C-1A2F-4228-AA3B-F41E68A94230}" type="slidenum">
              <a:rPr lang="es-MX" smtClean="0"/>
              <a:t>‹Nº›</a:t>
            </a:fld>
            <a:endParaRPr lang="es-MX"/>
          </a:p>
        </p:txBody>
      </p:sp>
    </p:spTree>
    <p:extLst>
      <p:ext uri="{BB962C8B-B14F-4D97-AF65-F5344CB8AC3E}">
        <p14:creationId xmlns:p14="http://schemas.microsoft.com/office/powerpoint/2010/main" val="351667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0BC64-BCB9-4585-9625-EA53E86F3D29}" type="datetimeFigureOut">
              <a:rPr lang="es-MX" smtClean="0"/>
              <a:t>05/02/2020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7615C-1A2F-4228-AA3B-F41E68A94230}" type="slidenum">
              <a:rPr lang="es-MX" smtClean="0"/>
              <a:t>‹Nº›</a:t>
            </a:fld>
            <a:endParaRPr lang="es-MX"/>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4654296" cy="2218944"/>
          </a:xfrm>
          <a:prstGeom prst="rect">
            <a:avLst/>
          </a:prstGeom>
        </p:spPr>
      </p:pic>
    </p:spTree>
    <p:extLst>
      <p:ext uri="{BB962C8B-B14F-4D97-AF65-F5344CB8AC3E}">
        <p14:creationId xmlns:p14="http://schemas.microsoft.com/office/powerpoint/2010/main" val="4273811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7.JPG"/><Relationship Id="rId3" Type="http://schemas.openxmlformats.org/officeDocument/2006/relationships/image" Target="../media/image22.emf"/><Relationship Id="rId7" Type="http://schemas.openxmlformats.org/officeDocument/2006/relationships/image" Target="../media/image24.jpg"/><Relationship Id="rId12" Type="http://schemas.openxmlformats.org/officeDocument/2006/relationships/slide" Target="slide16.xml"/><Relationship Id="rId17" Type="http://schemas.openxmlformats.org/officeDocument/2006/relationships/hyperlink" Target="https://improvingphc.org/" TargetMode="External"/><Relationship Id="rId2" Type="http://schemas.openxmlformats.org/officeDocument/2006/relationships/notesSlide" Target="../notesSlides/notesSlide1.xml"/><Relationship Id="rId16"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26.jpg"/><Relationship Id="rId5" Type="http://schemas.openxmlformats.org/officeDocument/2006/relationships/image" Target="../media/image23.jpg"/><Relationship Id="rId15" Type="http://schemas.openxmlformats.org/officeDocument/2006/relationships/image" Target="../media/image28.jpg"/><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image" Target="../media/image25.jpg"/><Relationship Id="rId14" Type="http://schemas.openxmlformats.org/officeDocument/2006/relationships/slide" Target="slide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improvingphc.org/indicator/maternal-mortality-ratio-100000-live-births#?loc=&amp;viz=0&amp;ci=fals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4.png"/><Relationship Id="rId18" Type="http://schemas.openxmlformats.org/officeDocument/2006/relationships/image" Target="../media/image49.svg"/><Relationship Id="rId26" Type="http://schemas.openxmlformats.org/officeDocument/2006/relationships/image" Target="../media/image57.svg"/><Relationship Id="rId3" Type="http://schemas.openxmlformats.org/officeDocument/2006/relationships/image" Target="../media/image9.png"/><Relationship Id="rId21"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43.svg"/><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image" Target="../media/image8.jpeg"/><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13.png"/><Relationship Id="rId24" Type="http://schemas.openxmlformats.org/officeDocument/2006/relationships/image" Target="../media/image55.svg"/><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10" Type="http://schemas.openxmlformats.org/officeDocument/2006/relationships/image" Target="../media/image41.svg"/><Relationship Id="rId19" Type="http://schemas.openxmlformats.org/officeDocument/2006/relationships/image" Target="../media/image17.png"/><Relationship Id="rId4" Type="http://schemas.openxmlformats.org/officeDocument/2006/relationships/image" Target="../media/image35.svg"/><Relationship Id="rId9" Type="http://schemas.openxmlformats.org/officeDocument/2006/relationships/image" Target="../media/image12.png"/><Relationship Id="rId14" Type="http://schemas.openxmlformats.org/officeDocument/2006/relationships/image" Target="../media/image45.svg"/><Relationship Id="rId22" Type="http://schemas.openxmlformats.org/officeDocument/2006/relationships/image" Target="../media/image53.svg"/><Relationship Id="rId2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183"/>
            <a:ext cx="12210161" cy="6847817"/>
          </a:xfrm>
          <a:prstGeom prst="rect">
            <a:avLst/>
          </a:prstGeom>
        </p:spPr>
      </p:pic>
    </p:spTree>
    <p:extLst>
      <p:ext uri="{BB962C8B-B14F-4D97-AF65-F5344CB8AC3E}">
        <p14:creationId xmlns:p14="http://schemas.microsoft.com/office/powerpoint/2010/main" val="2695771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58073" y="672896"/>
            <a:ext cx="12192000" cy="6094305"/>
          </a:xfrm>
          <a:prstGeom prst="rect">
            <a:avLst/>
          </a:prstGeom>
        </p:spPr>
      </p:pic>
      <p:sp>
        <p:nvSpPr>
          <p:cNvPr id="11" name="Elipse 10">
            <a:hlinkHover r:id="rId4" action="ppaction://hlinksldjump" highlightClick="1"/>
            <a:extLst>
              <a:ext uri="{FF2B5EF4-FFF2-40B4-BE49-F238E27FC236}">
                <a16:creationId xmlns="" xmlns:a16="http://schemas.microsoft.com/office/drawing/2014/main" id="{2DCCCF76-3F54-4CFE-B1D2-5854553F31FF}"/>
              </a:ext>
            </a:extLst>
          </p:cNvPr>
          <p:cNvSpPr/>
          <p:nvPr/>
        </p:nvSpPr>
        <p:spPr>
          <a:xfrm>
            <a:off x="270673" y="1109043"/>
            <a:ext cx="2705045" cy="2601487"/>
          </a:xfrm>
          <a:prstGeom prst="ellipse">
            <a:avLst/>
          </a:prstGeom>
          <a:blipFill>
            <a:blip r:embed="rId5"/>
            <a:stretch>
              <a:fillRect l="-7886" t="-11377" r="605" b="9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hlinkHover r:id="rId6" action="ppaction://hlinksldjump" highlightClick="1"/>
            <a:extLst>
              <a:ext uri="{FF2B5EF4-FFF2-40B4-BE49-F238E27FC236}">
                <a16:creationId xmlns="" xmlns:a16="http://schemas.microsoft.com/office/drawing/2014/main" id="{3B2B51FF-2E33-445F-87EF-5BB2B2B9B744}"/>
              </a:ext>
            </a:extLst>
          </p:cNvPr>
          <p:cNvSpPr/>
          <p:nvPr/>
        </p:nvSpPr>
        <p:spPr>
          <a:xfrm>
            <a:off x="1104837" y="3947066"/>
            <a:ext cx="1919854" cy="1861963"/>
          </a:xfrm>
          <a:prstGeom prst="ellipse">
            <a:avLst/>
          </a:prstGeom>
          <a:blipFill>
            <a:blip r:embed="rId7"/>
            <a:stretch>
              <a:fillRect l="-7886" t="-11377" r="605" b="9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Elipse 18">
            <a:hlinkHover r:id="rId8" action="ppaction://hlinksldjump" highlightClick="1"/>
            <a:extLst>
              <a:ext uri="{FF2B5EF4-FFF2-40B4-BE49-F238E27FC236}">
                <a16:creationId xmlns="" xmlns:a16="http://schemas.microsoft.com/office/drawing/2014/main" id="{59C15635-813E-4B8B-BA47-B4E6B2C3324C}"/>
              </a:ext>
            </a:extLst>
          </p:cNvPr>
          <p:cNvSpPr/>
          <p:nvPr/>
        </p:nvSpPr>
        <p:spPr>
          <a:xfrm>
            <a:off x="5164369" y="3854821"/>
            <a:ext cx="2230882" cy="2086970"/>
          </a:xfrm>
          <a:prstGeom prst="ellipse">
            <a:avLst/>
          </a:prstGeom>
          <a:blipFill>
            <a:blip r:embed="rId9"/>
            <a:stretch>
              <a:fillRect l="-7886" t="-11377" r="605" b="9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hlinkHover r:id="rId10" action="ppaction://hlinksldjump" highlightClick="1"/>
            <a:extLst>
              <a:ext uri="{FF2B5EF4-FFF2-40B4-BE49-F238E27FC236}">
                <a16:creationId xmlns="" xmlns:a16="http://schemas.microsoft.com/office/drawing/2014/main" id="{922E5E25-E439-402A-ABB4-5644F04D0BA6}"/>
              </a:ext>
            </a:extLst>
          </p:cNvPr>
          <p:cNvSpPr/>
          <p:nvPr/>
        </p:nvSpPr>
        <p:spPr>
          <a:xfrm>
            <a:off x="6592605" y="1587303"/>
            <a:ext cx="1693199" cy="1734853"/>
          </a:xfrm>
          <a:prstGeom prst="ellipse">
            <a:avLst/>
          </a:prstGeom>
          <a:blipFill>
            <a:blip r:embed="rId11"/>
            <a:stretch>
              <a:fillRect l="-7886" t="-11377" r="605" b="9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hlinkHover r:id="rId12" action="ppaction://hlinksldjump" highlightClick="1"/>
            <a:extLst>
              <a:ext uri="{FF2B5EF4-FFF2-40B4-BE49-F238E27FC236}">
                <a16:creationId xmlns="" xmlns:a16="http://schemas.microsoft.com/office/drawing/2014/main" id="{C101AE2B-23B7-4040-8916-A40A3C1B7BA8}"/>
              </a:ext>
            </a:extLst>
          </p:cNvPr>
          <p:cNvSpPr/>
          <p:nvPr/>
        </p:nvSpPr>
        <p:spPr>
          <a:xfrm>
            <a:off x="9823056" y="1216803"/>
            <a:ext cx="2263618" cy="2175683"/>
          </a:xfrm>
          <a:prstGeom prst="ellipse">
            <a:avLst/>
          </a:prstGeom>
          <a:blipFill>
            <a:blip r:embed="rId13"/>
            <a:stretch>
              <a:fillRect l="-6352" t="-4443" r="-929" b="-59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Elipse 25">
            <a:hlinkHover r:id="rId14" action="ppaction://hlinksldjump" highlightClick="1"/>
            <a:extLst>
              <a:ext uri="{FF2B5EF4-FFF2-40B4-BE49-F238E27FC236}">
                <a16:creationId xmlns="" xmlns:a16="http://schemas.microsoft.com/office/drawing/2014/main" id="{C036E03C-8B0C-49AB-926E-0247876A7F86}"/>
              </a:ext>
            </a:extLst>
          </p:cNvPr>
          <p:cNvSpPr/>
          <p:nvPr/>
        </p:nvSpPr>
        <p:spPr>
          <a:xfrm>
            <a:off x="9727308" y="4970277"/>
            <a:ext cx="1711160" cy="1630263"/>
          </a:xfrm>
          <a:prstGeom prst="ellipse">
            <a:avLst/>
          </a:prstGeom>
          <a:blipFill>
            <a:blip r:embed="rId15"/>
            <a:stretch>
              <a:fillRect l="-7886" t="-11377" r="605" b="9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1" name="Grupo 30"/>
          <p:cNvGrpSpPr/>
          <p:nvPr/>
        </p:nvGrpSpPr>
        <p:grpSpPr>
          <a:xfrm>
            <a:off x="3252370" y="4369058"/>
            <a:ext cx="1634016" cy="1438296"/>
            <a:chOff x="3292753" y="5222643"/>
            <a:chExt cx="1634016" cy="1438296"/>
          </a:xfrm>
        </p:grpSpPr>
        <p:sp>
          <p:nvSpPr>
            <p:cNvPr id="33" name="Elipse 32">
              <a:hlinkHover r:id="rId16" action="ppaction://hlinksldjump" highlightClick="1"/>
              <a:extLst>
                <a:ext uri="{FF2B5EF4-FFF2-40B4-BE49-F238E27FC236}">
                  <a16:creationId xmlns="" xmlns:a16="http://schemas.microsoft.com/office/drawing/2014/main" id="{CE31403E-A696-4B7A-ADEA-3761C7E7B8FE}"/>
                </a:ext>
              </a:extLst>
            </p:cNvPr>
            <p:cNvSpPr/>
            <p:nvPr/>
          </p:nvSpPr>
          <p:spPr>
            <a:xfrm>
              <a:off x="3341803" y="5222643"/>
              <a:ext cx="1506942" cy="143829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CuadroTexto 37">
              <a:extLst>
                <a:ext uri="{FF2B5EF4-FFF2-40B4-BE49-F238E27FC236}">
                  <a16:creationId xmlns="" xmlns:a16="http://schemas.microsoft.com/office/drawing/2014/main" id="{283B89B4-2E00-44AF-9A63-6DFAB1DB4A6C}"/>
                </a:ext>
              </a:extLst>
            </p:cNvPr>
            <p:cNvSpPr txBox="1"/>
            <p:nvPr/>
          </p:nvSpPr>
          <p:spPr>
            <a:xfrm>
              <a:off x="3750782" y="5323171"/>
              <a:ext cx="774441" cy="461665"/>
            </a:xfrm>
            <a:prstGeom prst="rect">
              <a:avLst/>
            </a:prstGeom>
            <a:noFill/>
          </p:spPr>
          <p:txBody>
            <a:bodyPr wrap="square" rtlCol="0">
              <a:spAutoFit/>
            </a:bodyPr>
            <a:lstStyle/>
            <a:p>
              <a:r>
                <a:rPr lang="es-MX" sz="2400" b="1" dirty="0">
                  <a:solidFill>
                    <a:schemeClr val="bg1"/>
                  </a:solidFill>
                </a:rPr>
                <a:t>5 M</a:t>
              </a:r>
            </a:p>
          </p:txBody>
        </p:sp>
        <p:sp>
          <p:nvSpPr>
            <p:cNvPr id="18" name="CuadroTexto 17">
              <a:extLst>
                <a:ext uri="{FF2B5EF4-FFF2-40B4-BE49-F238E27FC236}">
                  <a16:creationId xmlns="" xmlns:a16="http://schemas.microsoft.com/office/drawing/2014/main" id="{83B53484-F5A2-484E-84BD-64A6C3E150AA}"/>
                </a:ext>
              </a:extLst>
            </p:cNvPr>
            <p:cNvSpPr txBox="1"/>
            <p:nvPr/>
          </p:nvSpPr>
          <p:spPr>
            <a:xfrm>
              <a:off x="3292753" y="5641137"/>
              <a:ext cx="1634016" cy="830997"/>
            </a:xfrm>
            <a:prstGeom prst="rect">
              <a:avLst/>
            </a:prstGeom>
            <a:noFill/>
          </p:spPr>
          <p:txBody>
            <a:bodyPr wrap="square" rtlCol="0">
              <a:spAutoFit/>
            </a:bodyPr>
            <a:lstStyle/>
            <a:p>
              <a:pPr algn="ctr"/>
              <a:r>
                <a:rPr lang="es-MX" sz="1200" dirty="0">
                  <a:solidFill>
                    <a:schemeClr val="bg1"/>
                  </a:solidFill>
                </a:rPr>
                <a:t>De personas mueren anualmente por la mala calidad de los cuidados de salud</a:t>
              </a:r>
            </a:p>
          </p:txBody>
        </p:sp>
      </p:grpSp>
      <p:grpSp>
        <p:nvGrpSpPr>
          <p:cNvPr id="52" name="Grupo 51"/>
          <p:cNvGrpSpPr/>
          <p:nvPr/>
        </p:nvGrpSpPr>
        <p:grpSpPr>
          <a:xfrm>
            <a:off x="7725313" y="3947066"/>
            <a:ext cx="1634016" cy="1446932"/>
            <a:chOff x="7725313" y="3947066"/>
            <a:chExt cx="1634016" cy="1446932"/>
          </a:xfrm>
        </p:grpSpPr>
        <p:sp>
          <p:nvSpPr>
            <p:cNvPr id="35" name="Elipse 34">
              <a:hlinkHover r:id="rId10" action="ppaction://hlinksldjump" highlightClick="1"/>
              <a:extLst>
                <a:ext uri="{FF2B5EF4-FFF2-40B4-BE49-F238E27FC236}">
                  <a16:creationId xmlns="" xmlns:a16="http://schemas.microsoft.com/office/drawing/2014/main" id="{4A851B69-511B-47D0-9EEA-8AE1B0FF42E5}"/>
                </a:ext>
              </a:extLst>
            </p:cNvPr>
            <p:cNvSpPr/>
            <p:nvPr/>
          </p:nvSpPr>
          <p:spPr>
            <a:xfrm>
              <a:off x="7793570" y="3947066"/>
              <a:ext cx="1497503" cy="144693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uadroTexto 36">
              <a:extLst>
                <a:ext uri="{FF2B5EF4-FFF2-40B4-BE49-F238E27FC236}">
                  <a16:creationId xmlns="" xmlns:a16="http://schemas.microsoft.com/office/drawing/2014/main" id="{FB047FAD-A58C-4683-9CD6-5266D2FE8805}"/>
                </a:ext>
              </a:extLst>
            </p:cNvPr>
            <p:cNvSpPr txBox="1"/>
            <p:nvPr/>
          </p:nvSpPr>
          <p:spPr>
            <a:xfrm>
              <a:off x="8167358" y="3978375"/>
              <a:ext cx="774441" cy="461665"/>
            </a:xfrm>
            <a:prstGeom prst="rect">
              <a:avLst/>
            </a:prstGeom>
            <a:noFill/>
          </p:spPr>
          <p:txBody>
            <a:bodyPr wrap="square" rtlCol="0">
              <a:spAutoFit/>
            </a:bodyPr>
            <a:lstStyle/>
            <a:p>
              <a:r>
                <a:rPr lang="es-MX" sz="2400" b="1" dirty="0">
                  <a:solidFill>
                    <a:schemeClr val="bg1"/>
                  </a:solidFill>
                </a:rPr>
                <a:t>50% </a:t>
              </a:r>
            </a:p>
          </p:txBody>
        </p:sp>
        <p:sp>
          <p:nvSpPr>
            <p:cNvPr id="27" name="CuadroTexto 26">
              <a:extLst>
                <a:ext uri="{FF2B5EF4-FFF2-40B4-BE49-F238E27FC236}">
                  <a16:creationId xmlns="" xmlns:a16="http://schemas.microsoft.com/office/drawing/2014/main" id="{740FA448-E4E3-4436-9A31-9B23073FCAF9}"/>
                </a:ext>
              </a:extLst>
            </p:cNvPr>
            <p:cNvSpPr txBox="1"/>
            <p:nvPr/>
          </p:nvSpPr>
          <p:spPr>
            <a:xfrm>
              <a:off x="7725313" y="4332685"/>
              <a:ext cx="1634016" cy="830997"/>
            </a:xfrm>
            <a:prstGeom prst="rect">
              <a:avLst/>
            </a:prstGeom>
            <a:noFill/>
          </p:spPr>
          <p:txBody>
            <a:bodyPr wrap="square" rtlCol="0">
              <a:spAutoFit/>
            </a:bodyPr>
            <a:lstStyle/>
            <a:p>
              <a:pPr algn="ctr"/>
              <a:r>
                <a:rPr lang="es-MX" sz="1200" dirty="0">
                  <a:solidFill>
                    <a:schemeClr val="bg1"/>
                  </a:solidFill>
                </a:rPr>
                <a:t>de la población no pueden acceder a un sistema de salud esencial</a:t>
              </a:r>
            </a:p>
          </p:txBody>
        </p:sp>
      </p:grpSp>
      <p:sp>
        <p:nvSpPr>
          <p:cNvPr id="30" name="Rectángulo 29"/>
          <p:cNvSpPr/>
          <p:nvPr/>
        </p:nvSpPr>
        <p:spPr>
          <a:xfrm>
            <a:off x="127746" y="6482425"/>
            <a:ext cx="1580882"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hlinkClick r:id="rId17"/>
              </a:rPr>
              <a:t>https://improvingphc.org/</a:t>
            </a:r>
            <a:endParaRPr lang="es-MX" sz="1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9" name="Grupo 8"/>
          <p:cNvGrpSpPr/>
          <p:nvPr/>
        </p:nvGrpSpPr>
        <p:grpSpPr>
          <a:xfrm>
            <a:off x="1789551" y="2074167"/>
            <a:ext cx="1752600" cy="1615921"/>
            <a:chOff x="2438400" y="2573867"/>
            <a:chExt cx="1752600" cy="1615921"/>
          </a:xfrm>
        </p:grpSpPr>
        <p:sp>
          <p:nvSpPr>
            <p:cNvPr id="8" name="Elipse 7"/>
            <p:cNvSpPr/>
            <p:nvPr/>
          </p:nvSpPr>
          <p:spPr>
            <a:xfrm>
              <a:off x="2438400" y="2573867"/>
              <a:ext cx="1752600" cy="1615921"/>
            </a:xfrm>
            <a:prstGeom prst="ellipse">
              <a:avLst/>
            </a:prstGeom>
            <a:solidFill>
              <a:schemeClr val="bg1">
                <a:lumMod val="95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uadroTexto 38">
              <a:extLst>
                <a:ext uri="{FF2B5EF4-FFF2-40B4-BE49-F238E27FC236}">
                  <a16:creationId xmlns="" xmlns:a16="http://schemas.microsoft.com/office/drawing/2014/main" id="{0D99737D-2CDB-4531-A014-AD4B2B1BB3B7}"/>
                </a:ext>
              </a:extLst>
            </p:cNvPr>
            <p:cNvSpPr txBox="1"/>
            <p:nvPr/>
          </p:nvSpPr>
          <p:spPr>
            <a:xfrm>
              <a:off x="2492985" y="2856596"/>
              <a:ext cx="1609052" cy="1169551"/>
            </a:xfrm>
            <a:prstGeom prst="rect">
              <a:avLst/>
            </a:prstGeom>
            <a:noFill/>
            <a:ln>
              <a:noFill/>
            </a:ln>
          </p:spPr>
          <p:txBody>
            <a:bodyPr wrap="square" rtlCol="0">
              <a:spAutoFit/>
            </a:bodyPr>
            <a:lstStyle/>
            <a:p>
              <a:pPr algn="ctr"/>
              <a:r>
                <a:rPr lang="es-MX" sz="1400" b="1" dirty="0" smtClean="0"/>
                <a:t>La APS es justa y equitativa, accesible a todos y a cada comunidad.</a:t>
              </a:r>
            </a:p>
            <a:p>
              <a:pPr algn="ctr"/>
              <a:endParaRPr lang="es-MX" sz="1400" b="1" dirty="0">
                <a:ln w="9525">
                  <a:solidFill>
                    <a:schemeClr val="bg1"/>
                  </a:solidFill>
                  <a:prstDash val="solid"/>
                </a:ln>
                <a:latin typeface="Arial" panose="020B0604020202020204" pitchFamily="34" charset="0"/>
                <a:cs typeface="Arial" panose="020B0604020202020204" pitchFamily="34" charset="0"/>
              </a:endParaRPr>
            </a:p>
          </p:txBody>
        </p:sp>
      </p:grpSp>
      <p:grpSp>
        <p:nvGrpSpPr>
          <p:cNvPr id="51" name="Grupo 50"/>
          <p:cNvGrpSpPr/>
          <p:nvPr/>
        </p:nvGrpSpPr>
        <p:grpSpPr>
          <a:xfrm>
            <a:off x="5983255" y="5211935"/>
            <a:ext cx="1752600" cy="1615921"/>
            <a:chOff x="5983255" y="5242079"/>
            <a:chExt cx="1752600" cy="1615921"/>
          </a:xfrm>
        </p:grpSpPr>
        <p:sp>
          <p:nvSpPr>
            <p:cNvPr id="45" name="Elipse 44"/>
            <p:cNvSpPr/>
            <p:nvPr/>
          </p:nvSpPr>
          <p:spPr>
            <a:xfrm>
              <a:off x="5983255" y="5242079"/>
              <a:ext cx="1752600" cy="1615921"/>
            </a:xfrm>
            <a:prstGeom prst="ellipse">
              <a:avLst/>
            </a:prstGeom>
            <a:solidFill>
              <a:schemeClr val="bg1">
                <a:lumMod val="95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 xmlns:a16="http://schemas.microsoft.com/office/drawing/2014/main" id="{5F876D3C-2C83-434B-8C38-C4E3E4AF164D}"/>
                </a:ext>
              </a:extLst>
            </p:cNvPr>
            <p:cNvSpPr txBox="1"/>
            <p:nvPr/>
          </p:nvSpPr>
          <p:spPr>
            <a:xfrm>
              <a:off x="6006196" y="5589435"/>
              <a:ext cx="1706717" cy="1169551"/>
            </a:xfrm>
            <a:prstGeom prst="rect">
              <a:avLst/>
            </a:prstGeom>
            <a:noFill/>
          </p:spPr>
          <p:txBody>
            <a:bodyPr wrap="square" rtlCol="0">
              <a:spAutoFit/>
            </a:bodyPr>
            <a:lstStyle/>
            <a:p>
              <a:pPr algn="ctr"/>
              <a:r>
                <a:rPr lang="es-MX" sz="1400" b="1" dirty="0" smtClean="0"/>
                <a:t>La APS es esencial para lograr una cobertura de salud universal</a:t>
              </a:r>
            </a:p>
            <a:p>
              <a:pPr algn="ctr"/>
              <a:endParaRPr lang="es-MX" sz="1400" b="1" dirty="0">
                <a:ln w="9525">
                  <a:solidFill>
                    <a:schemeClr val="bg1"/>
                  </a:solidFill>
                  <a:prstDash val="solid"/>
                </a:ln>
                <a:latin typeface="Arial" panose="020B0604020202020204" pitchFamily="34" charset="0"/>
                <a:cs typeface="Arial" panose="020B0604020202020204" pitchFamily="34" charset="0"/>
              </a:endParaRPr>
            </a:p>
          </p:txBody>
        </p:sp>
      </p:grpSp>
      <p:grpSp>
        <p:nvGrpSpPr>
          <p:cNvPr id="15" name="Grupo 14"/>
          <p:cNvGrpSpPr/>
          <p:nvPr/>
        </p:nvGrpSpPr>
        <p:grpSpPr>
          <a:xfrm>
            <a:off x="119801" y="4767758"/>
            <a:ext cx="1752600" cy="1615921"/>
            <a:chOff x="119801" y="4767758"/>
            <a:chExt cx="1752600" cy="1615921"/>
          </a:xfrm>
        </p:grpSpPr>
        <p:sp>
          <p:nvSpPr>
            <p:cNvPr id="47" name="Elipse 46"/>
            <p:cNvSpPr/>
            <p:nvPr/>
          </p:nvSpPr>
          <p:spPr>
            <a:xfrm>
              <a:off x="119801" y="4767758"/>
              <a:ext cx="1752600" cy="1615921"/>
            </a:xfrm>
            <a:prstGeom prst="ellipse">
              <a:avLst/>
            </a:prstGeom>
            <a:solidFill>
              <a:schemeClr val="bg1">
                <a:lumMod val="95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CuadroTexto 47">
              <a:extLst>
                <a:ext uri="{FF2B5EF4-FFF2-40B4-BE49-F238E27FC236}">
                  <a16:creationId xmlns="" xmlns:a16="http://schemas.microsoft.com/office/drawing/2014/main" id="{0E8B2FB6-3331-4200-9425-F13EB73C47E2}"/>
                </a:ext>
              </a:extLst>
            </p:cNvPr>
            <p:cNvSpPr txBox="1"/>
            <p:nvPr/>
          </p:nvSpPr>
          <p:spPr>
            <a:xfrm>
              <a:off x="185668" y="5103673"/>
              <a:ext cx="1620865" cy="1169551"/>
            </a:xfrm>
            <a:prstGeom prst="rect">
              <a:avLst/>
            </a:prstGeom>
            <a:noFill/>
          </p:spPr>
          <p:txBody>
            <a:bodyPr wrap="square" rtlCol="0">
              <a:spAutoFit/>
            </a:bodyPr>
            <a:lstStyle/>
            <a:p>
              <a:pPr algn="ctr"/>
              <a:r>
                <a:rPr lang="es-MX" sz="1400" b="1" dirty="0" smtClean="0"/>
                <a:t>La APS conoce las necesidades de las personas en cada etapa de la vida</a:t>
              </a:r>
            </a:p>
            <a:p>
              <a:pPr algn="ctr"/>
              <a:endParaRPr lang="es-MX" sz="1400" b="1" dirty="0">
                <a:ln w="9525">
                  <a:solidFill>
                    <a:schemeClr val="bg1"/>
                  </a:solidFill>
                  <a:prstDash val="solid"/>
                </a:ln>
                <a:latin typeface="Arial" panose="020B0604020202020204" pitchFamily="34" charset="0"/>
                <a:cs typeface="Arial" panose="020B0604020202020204" pitchFamily="34" charset="0"/>
              </a:endParaRPr>
            </a:p>
          </p:txBody>
        </p:sp>
      </p:grpSp>
      <p:grpSp>
        <p:nvGrpSpPr>
          <p:cNvPr id="13" name="Grupo 12"/>
          <p:cNvGrpSpPr/>
          <p:nvPr/>
        </p:nvGrpSpPr>
        <p:grpSpPr>
          <a:xfrm>
            <a:off x="5924811" y="2470384"/>
            <a:ext cx="1444721" cy="1488478"/>
            <a:chOff x="5924811" y="2470384"/>
            <a:chExt cx="1444721" cy="1488478"/>
          </a:xfrm>
        </p:grpSpPr>
        <p:sp>
          <p:nvSpPr>
            <p:cNvPr id="49" name="Elipse 48"/>
            <p:cNvSpPr/>
            <p:nvPr/>
          </p:nvSpPr>
          <p:spPr>
            <a:xfrm>
              <a:off x="5924811" y="2470384"/>
              <a:ext cx="1444721" cy="1336036"/>
            </a:xfrm>
            <a:prstGeom prst="ellipse">
              <a:avLst/>
            </a:prstGeom>
            <a:solidFill>
              <a:schemeClr val="bg1">
                <a:lumMod val="95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CuadroTexto 49">
              <a:extLst>
                <a:ext uri="{FF2B5EF4-FFF2-40B4-BE49-F238E27FC236}">
                  <a16:creationId xmlns="" xmlns:a16="http://schemas.microsoft.com/office/drawing/2014/main" id="{697FAE90-E71A-4441-8118-1CA181E82A02}"/>
                </a:ext>
              </a:extLst>
            </p:cNvPr>
            <p:cNvSpPr txBox="1"/>
            <p:nvPr/>
          </p:nvSpPr>
          <p:spPr>
            <a:xfrm>
              <a:off x="5965690" y="2573867"/>
              <a:ext cx="1383093" cy="1384995"/>
            </a:xfrm>
            <a:prstGeom prst="rect">
              <a:avLst/>
            </a:prstGeom>
            <a:noFill/>
          </p:spPr>
          <p:txBody>
            <a:bodyPr wrap="square" rtlCol="0">
              <a:spAutoFit/>
            </a:bodyPr>
            <a:lstStyle/>
            <a:p>
              <a:pPr algn="ctr"/>
              <a:r>
                <a:rPr lang="es-MX" sz="1400" b="1" dirty="0" smtClean="0"/>
                <a:t>La APS es eficiente, ofreciendo buena calidad-precio</a:t>
              </a:r>
            </a:p>
            <a:p>
              <a:pPr algn="ctr"/>
              <a:endParaRPr lang="es-MX" sz="1400" b="1" dirty="0">
                <a:ln w="9525">
                  <a:solidFill>
                    <a:schemeClr val="bg1"/>
                  </a:solidFill>
                  <a:prstDash val="solid"/>
                </a:ln>
                <a:latin typeface="Arial" panose="020B0604020202020204" pitchFamily="34" charset="0"/>
                <a:cs typeface="Arial" panose="020B0604020202020204" pitchFamily="34" charset="0"/>
              </a:endParaRPr>
            </a:p>
          </p:txBody>
        </p:sp>
      </p:grpSp>
      <p:grpSp>
        <p:nvGrpSpPr>
          <p:cNvPr id="54" name="Grupo 53"/>
          <p:cNvGrpSpPr/>
          <p:nvPr/>
        </p:nvGrpSpPr>
        <p:grpSpPr>
          <a:xfrm>
            <a:off x="-133806" y="6581422"/>
            <a:ext cx="441782" cy="276578"/>
            <a:chOff x="-1295400" y="1261532"/>
            <a:chExt cx="4275667" cy="2370668"/>
          </a:xfrm>
          <a:solidFill>
            <a:schemeClr val="accent2">
              <a:lumMod val="50000"/>
            </a:schemeClr>
          </a:solidFill>
        </p:grpSpPr>
        <p:sp>
          <p:nvSpPr>
            <p:cNvPr id="55" name="Rectángulo 54"/>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Circular 55"/>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 name="Grupo 2"/>
          <p:cNvGrpSpPr/>
          <p:nvPr/>
        </p:nvGrpSpPr>
        <p:grpSpPr>
          <a:xfrm>
            <a:off x="10536770" y="4099466"/>
            <a:ext cx="1497503" cy="1446932"/>
            <a:chOff x="10536770" y="4099466"/>
            <a:chExt cx="1497503" cy="1446932"/>
          </a:xfrm>
        </p:grpSpPr>
        <p:sp>
          <p:nvSpPr>
            <p:cNvPr id="57" name="Elipse 56">
              <a:hlinkHover r:id="rId10" action="ppaction://hlinksldjump" highlightClick="1"/>
              <a:extLst>
                <a:ext uri="{FF2B5EF4-FFF2-40B4-BE49-F238E27FC236}">
                  <a16:creationId xmlns="" xmlns:a16="http://schemas.microsoft.com/office/drawing/2014/main" id="{4A851B69-511B-47D0-9EEA-8AE1B0FF42E5}"/>
                </a:ext>
              </a:extLst>
            </p:cNvPr>
            <p:cNvSpPr/>
            <p:nvPr/>
          </p:nvSpPr>
          <p:spPr>
            <a:xfrm>
              <a:off x="10536770" y="4099466"/>
              <a:ext cx="1497503" cy="144693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a:extLst>
                <a:ext uri="{FF2B5EF4-FFF2-40B4-BE49-F238E27FC236}">
                  <a16:creationId xmlns="" xmlns:a16="http://schemas.microsoft.com/office/drawing/2014/main" id="{740FA448-E4E3-4436-9A31-9B23073FCAF9}"/>
                </a:ext>
              </a:extLst>
            </p:cNvPr>
            <p:cNvSpPr txBox="1"/>
            <p:nvPr/>
          </p:nvSpPr>
          <p:spPr>
            <a:xfrm>
              <a:off x="10567477" y="4601909"/>
              <a:ext cx="1443005" cy="646331"/>
            </a:xfrm>
            <a:prstGeom prst="rect">
              <a:avLst/>
            </a:prstGeom>
            <a:noFill/>
          </p:spPr>
          <p:txBody>
            <a:bodyPr wrap="square" rtlCol="0">
              <a:spAutoFit/>
            </a:bodyPr>
            <a:lstStyle/>
            <a:p>
              <a:pPr algn="ctr"/>
              <a:r>
                <a:rPr lang="es-MX" sz="1200" dirty="0" smtClean="0">
                  <a:solidFill>
                    <a:schemeClr val="bg1"/>
                  </a:solidFill>
                </a:rPr>
                <a:t>De niños menores de 5 años mueren cada año</a:t>
              </a:r>
              <a:endParaRPr lang="es-MX" sz="1200" dirty="0">
                <a:solidFill>
                  <a:schemeClr val="bg1"/>
                </a:solidFill>
              </a:endParaRPr>
            </a:p>
          </p:txBody>
        </p:sp>
        <p:sp>
          <p:nvSpPr>
            <p:cNvPr id="59" name="CuadroTexto 58">
              <a:extLst>
                <a:ext uri="{FF2B5EF4-FFF2-40B4-BE49-F238E27FC236}">
                  <a16:creationId xmlns="" xmlns:a16="http://schemas.microsoft.com/office/drawing/2014/main" id="{FB047FAD-A58C-4683-9CD6-5266D2FE8805}"/>
                </a:ext>
              </a:extLst>
            </p:cNvPr>
            <p:cNvSpPr txBox="1"/>
            <p:nvPr/>
          </p:nvSpPr>
          <p:spPr>
            <a:xfrm>
              <a:off x="10967708" y="4130775"/>
              <a:ext cx="774441" cy="461665"/>
            </a:xfrm>
            <a:prstGeom prst="rect">
              <a:avLst/>
            </a:prstGeom>
            <a:noFill/>
          </p:spPr>
          <p:txBody>
            <a:bodyPr wrap="square" rtlCol="0">
              <a:spAutoFit/>
            </a:bodyPr>
            <a:lstStyle/>
            <a:p>
              <a:r>
                <a:rPr lang="es-MX" sz="2400" b="1" dirty="0" smtClean="0">
                  <a:solidFill>
                    <a:schemeClr val="bg1"/>
                  </a:solidFill>
                </a:rPr>
                <a:t>6 M</a:t>
              </a:r>
              <a:endParaRPr lang="es-MX" sz="2400" b="1" dirty="0">
                <a:solidFill>
                  <a:schemeClr val="bg1"/>
                </a:solidFill>
              </a:endParaRPr>
            </a:p>
          </p:txBody>
        </p:sp>
      </p:grpSp>
      <p:grpSp>
        <p:nvGrpSpPr>
          <p:cNvPr id="5" name="Grupo 4"/>
          <p:cNvGrpSpPr/>
          <p:nvPr/>
        </p:nvGrpSpPr>
        <p:grpSpPr>
          <a:xfrm>
            <a:off x="8677813" y="1579368"/>
            <a:ext cx="2061515" cy="1619508"/>
            <a:chOff x="8677813" y="1579368"/>
            <a:chExt cx="2061515" cy="1619508"/>
          </a:xfrm>
        </p:grpSpPr>
        <p:sp>
          <p:nvSpPr>
            <p:cNvPr id="61" name="Elipse 60">
              <a:hlinkHover r:id="rId10" action="ppaction://hlinksldjump" highlightClick="1"/>
              <a:extLst>
                <a:ext uri="{FF2B5EF4-FFF2-40B4-BE49-F238E27FC236}">
                  <a16:creationId xmlns="" xmlns:a16="http://schemas.microsoft.com/office/drawing/2014/main" id="{4A851B69-511B-47D0-9EEA-8AE1B0FF42E5}"/>
                </a:ext>
              </a:extLst>
            </p:cNvPr>
            <p:cNvSpPr/>
            <p:nvPr/>
          </p:nvSpPr>
          <p:spPr>
            <a:xfrm>
              <a:off x="8756506" y="1579368"/>
              <a:ext cx="1889287" cy="161950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accent4">
                    <a:lumMod val="50000"/>
                  </a:schemeClr>
                </a:solidFill>
              </a:endParaRPr>
            </a:p>
          </p:txBody>
        </p:sp>
        <p:sp>
          <p:nvSpPr>
            <p:cNvPr id="62" name="CuadroTexto 61">
              <a:extLst>
                <a:ext uri="{FF2B5EF4-FFF2-40B4-BE49-F238E27FC236}">
                  <a16:creationId xmlns="" xmlns:a16="http://schemas.microsoft.com/office/drawing/2014/main" id="{FB047FAD-A58C-4683-9CD6-5266D2FE8805}"/>
                </a:ext>
              </a:extLst>
            </p:cNvPr>
            <p:cNvSpPr txBox="1"/>
            <p:nvPr/>
          </p:nvSpPr>
          <p:spPr>
            <a:xfrm>
              <a:off x="9200326" y="1701403"/>
              <a:ext cx="1417707" cy="516728"/>
            </a:xfrm>
            <a:prstGeom prst="rect">
              <a:avLst/>
            </a:prstGeom>
            <a:noFill/>
          </p:spPr>
          <p:txBody>
            <a:bodyPr wrap="square" rtlCol="0">
              <a:spAutoFit/>
            </a:bodyPr>
            <a:lstStyle/>
            <a:p>
              <a:r>
                <a:rPr lang="es-MX" sz="2400" b="1" dirty="0" smtClean="0">
                  <a:solidFill>
                    <a:schemeClr val="bg1"/>
                  </a:solidFill>
                </a:rPr>
                <a:t>2,200 </a:t>
              </a:r>
              <a:endParaRPr lang="es-MX" sz="2400" b="1" dirty="0">
                <a:solidFill>
                  <a:schemeClr val="bg1"/>
                </a:solidFill>
              </a:endParaRPr>
            </a:p>
          </p:txBody>
        </p:sp>
        <p:sp>
          <p:nvSpPr>
            <p:cNvPr id="63" name="CuadroTexto 62">
              <a:extLst>
                <a:ext uri="{FF2B5EF4-FFF2-40B4-BE49-F238E27FC236}">
                  <a16:creationId xmlns="" xmlns:a16="http://schemas.microsoft.com/office/drawing/2014/main" id="{740FA448-E4E3-4436-9A31-9B23073FCAF9}"/>
                </a:ext>
              </a:extLst>
            </p:cNvPr>
            <p:cNvSpPr txBox="1"/>
            <p:nvPr/>
          </p:nvSpPr>
          <p:spPr>
            <a:xfrm>
              <a:off x="8677813" y="2097633"/>
              <a:ext cx="2061515" cy="830997"/>
            </a:xfrm>
            <a:prstGeom prst="rect">
              <a:avLst/>
            </a:prstGeom>
            <a:noFill/>
          </p:spPr>
          <p:txBody>
            <a:bodyPr wrap="square" rtlCol="0">
              <a:spAutoFit/>
            </a:bodyPr>
            <a:lstStyle/>
            <a:p>
              <a:pPr algn="ctr"/>
              <a:r>
                <a:rPr lang="es-MX" sz="1200" dirty="0" smtClean="0">
                  <a:solidFill>
                    <a:schemeClr val="bg1"/>
                  </a:solidFill>
                </a:rPr>
                <a:t>Billonarios en el mundo: 1% de impuesto sobre sus ganancias permitiría salud universal en el mundo</a:t>
              </a:r>
              <a:endParaRPr lang="es-MX" sz="1200" dirty="0">
                <a:solidFill>
                  <a:schemeClr val="bg1"/>
                </a:solidFill>
              </a:endParaRPr>
            </a:p>
          </p:txBody>
        </p:sp>
      </p:grpSp>
      <p:sp>
        <p:nvSpPr>
          <p:cNvPr id="53" name="Forma libre 52"/>
          <p:cNvSpPr/>
          <p:nvPr/>
        </p:nvSpPr>
        <p:spPr>
          <a:xfrm>
            <a:off x="2545013" y="715024"/>
            <a:ext cx="7278043" cy="435429"/>
          </a:xfrm>
          <a:custGeom>
            <a:avLst/>
            <a:gdLst>
              <a:gd name="connsiteX0" fmla="*/ 0 w 10515600"/>
              <a:gd name="connsiteY0" fmla="*/ 121265 h 727573"/>
              <a:gd name="connsiteX1" fmla="*/ 121265 w 10515600"/>
              <a:gd name="connsiteY1" fmla="*/ 0 h 727573"/>
              <a:gd name="connsiteX2" fmla="*/ 10394335 w 10515600"/>
              <a:gd name="connsiteY2" fmla="*/ 0 h 727573"/>
              <a:gd name="connsiteX3" fmla="*/ 10515600 w 10515600"/>
              <a:gd name="connsiteY3" fmla="*/ 121265 h 727573"/>
              <a:gd name="connsiteX4" fmla="*/ 10515600 w 10515600"/>
              <a:gd name="connsiteY4" fmla="*/ 606308 h 727573"/>
              <a:gd name="connsiteX5" fmla="*/ 10394335 w 10515600"/>
              <a:gd name="connsiteY5" fmla="*/ 727573 h 727573"/>
              <a:gd name="connsiteX6" fmla="*/ 121265 w 10515600"/>
              <a:gd name="connsiteY6" fmla="*/ 727573 h 727573"/>
              <a:gd name="connsiteX7" fmla="*/ 0 w 10515600"/>
              <a:gd name="connsiteY7" fmla="*/ 606308 h 727573"/>
              <a:gd name="connsiteX8" fmla="*/ 0 w 10515600"/>
              <a:gd name="connsiteY8" fmla="*/ 121265 h 7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727573">
                <a:moveTo>
                  <a:pt x="0" y="121265"/>
                </a:moveTo>
                <a:cubicBezTo>
                  <a:pt x="0" y="54292"/>
                  <a:pt x="54292" y="0"/>
                  <a:pt x="121265" y="0"/>
                </a:cubicBezTo>
                <a:lnTo>
                  <a:pt x="10394335" y="0"/>
                </a:lnTo>
                <a:cubicBezTo>
                  <a:pt x="10461308" y="0"/>
                  <a:pt x="10515600" y="54292"/>
                  <a:pt x="10515600" y="121265"/>
                </a:cubicBezTo>
                <a:lnTo>
                  <a:pt x="10515600" y="606308"/>
                </a:lnTo>
                <a:cubicBezTo>
                  <a:pt x="10515600" y="673281"/>
                  <a:pt x="10461308" y="727573"/>
                  <a:pt x="10394335" y="727573"/>
                </a:cubicBezTo>
                <a:lnTo>
                  <a:pt x="121265" y="727573"/>
                </a:lnTo>
                <a:cubicBezTo>
                  <a:pt x="54292" y="727573"/>
                  <a:pt x="0" y="673281"/>
                  <a:pt x="0" y="606308"/>
                </a:cubicBezTo>
                <a:lnTo>
                  <a:pt x="0" y="121265"/>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147" tIns="123147" rIns="123147" bIns="123147" numCol="1" spcCol="1270" anchor="ctr" anchorCtr="0">
            <a:noAutofit/>
          </a:bodyPr>
          <a:lstStyle/>
          <a:p>
            <a:pPr lvl="0" algn="ctr" defTabSz="1022350">
              <a:lnSpc>
                <a:spcPct val="90000"/>
              </a:lnSpc>
              <a:spcBef>
                <a:spcPct val="0"/>
              </a:spcBef>
              <a:spcAft>
                <a:spcPct val="35000"/>
              </a:spcAft>
            </a:pPr>
            <a:r>
              <a:rPr lang="es-MX" sz="2300" kern="1200" dirty="0" smtClean="0">
                <a:solidFill>
                  <a:schemeClr val="tx1">
                    <a:lumMod val="75000"/>
                    <a:lumOff val="25000"/>
                  </a:schemeClr>
                </a:solidFill>
                <a:latin typeface="Arial" panose="020B0604020202020204" pitchFamily="34" charset="0"/>
                <a:cs typeface="Arial" panose="020B0604020202020204" pitchFamily="34" charset="0"/>
              </a:rPr>
              <a:t>La atención primaria a la salud salva vidas</a:t>
            </a:r>
            <a:endParaRPr lang="es-ES" sz="2300" kern="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 name="Grupo 3"/>
          <p:cNvGrpSpPr/>
          <p:nvPr/>
        </p:nvGrpSpPr>
        <p:grpSpPr>
          <a:xfrm>
            <a:off x="3868340" y="1568947"/>
            <a:ext cx="1497503" cy="1446932"/>
            <a:chOff x="3952296" y="1571320"/>
            <a:chExt cx="1497503" cy="1446932"/>
          </a:xfrm>
        </p:grpSpPr>
        <p:sp>
          <p:nvSpPr>
            <p:cNvPr id="70" name="Elipse 69">
              <a:hlinkHover r:id="rId10" action="ppaction://hlinksldjump" highlightClick="1"/>
              <a:extLst>
                <a:ext uri="{FF2B5EF4-FFF2-40B4-BE49-F238E27FC236}">
                  <a16:creationId xmlns="" xmlns:a16="http://schemas.microsoft.com/office/drawing/2014/main" id="{4A851B69-511B-47D0-9EEA-8AE1B0FF42E5}"/>
                </a:ext>
              </a:extLst>
            </p:cNvPr>
            <p:cNvSpPr/>
            <p:nvPr/>
          </p:nvSpPr>
          <p:spPr>
            <a:xfrm>
              <a:off x="3952296" y="1571320"/>
              <a:ext cx="1497503" cy="1446932"/>
            </a:xfrm>
            <a:prstGeom prst="ellipse">
              <a:avLst/>
            </a:prstGeom>
            <a:solidFill>
              <a:srgbClr val="F8F8F8"/>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3" name="CuadroTexto 72">
              <a:extLst>
                <a:ext uri="{FF2B5EF4-FFF2-40B4-BE49-F238E27FC236}">
                  <a16:creationId xmlns="" xmlns:a16="http://schemas.microsoft.com/office/drawing/2014/main" id="{CCF86B75-9E18-4150-B5EB-DCD4CDD40B85}"/>
                </a:ext>
              </a:extLst>
            </p:cNvPr>
            <p:cNvSpPr txBox="1"/>
            <p:nvPr/>
          </p:nvSpPr>
          <p:spPr>
            <a:xfrm>
              <a:off x="4390547" y="1615036"/>
              <a:ext cx="774441" cy="461665"/>
            </a:xfrm>
            <a:prstGeom prst="rect">
              <a:avLst/>
            </a:prstGeom>
            <a:noFill/>
          </p:spPr>
          <p:txBody>
            <a:bodyPr wrap="square" rtlCol="0">
              <a:spAutoFit/>
            </a:bodyPr>
            <a:lstStyle/>
            <a:p>
              <a:r>
                <a:rPr lang="es-MX" sz="2400" b="1" dirty="0"/>
                <a:t>80% </a:t>
              </a:r>
            </a:p>
          </p:txBody>
        </p:sp>
        <p:sp>
          <p:nvSpPr>
            <p:cNvPr id="74" name="CuadroTexto 73">
              <a:extLst>
                <a:ext uri="{FF2B5EF4-FFF2-40B4-BE49-F238E27FC236}">
                  <a16:creationId xmlns="" xmlns:a16="http://schemas.microsoft.com/office/drawing/2014/main" id="{8B254AE7-54CA-4F68-9D52-6C3A417E39B0}"/>
                </a:ext>
              </a:extLst>
            </p:cNvPr>
            <p:cNvSpPr txBox="1"/>
            <p:nvPr/>
          </p:nvSpPr>
          <p:spPr>
            <a:xfrm>
              <a:off x="3999043" y="1917493"/>
              <a:ext cx="1328850" cy="1015663"/>
            </a:xfrm>
            <a:prstGeom prst="rect">
              <a:avLst/>
            </a:prstGeom>
            <a:noFill/>
          </p:spPr>
          <p:txBody>
            <a:bodyPr wrap="square" rtlCol="0">
              <a:spAutoFit/>
            </a:bodyPr>
            <a:lstStyle/>
            <a:p>
              <a:pPr algn="ctr"/>
              <a:r>
                <a:rPr lang="es-MX" sz="1200" dirty="0"/>
                <a:t>La APS conoce el 80% de las necesidades de salud de las personas</a:t>
              </a:r>
            </a:p>
          </p:txBody>
        </p:sp>
      </p:grpSp>
    </p:spTree>
    <p:extLst>
      <p:ext uri="{BB962C8B-B14F-4D97-AF65-F5344CB8AC3E}">
        <p14:creationId xmlns:p14="http://schemas.microsoft.com/office/powerpoint/2010/main" val="459350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9" name="Group 3"/>
          <p:cNvGraphicFramePr>
            <a:graphicFrameLocks noGrp="1"/>
          </p:cNvGraphicFramePr>
          <p:nvPr>
            <p:extLst>
              <p:ext uri="{D42A27DB-BD31-4B8C-83A1-F6EECF244321}">
                <p14:modId xmlns:p14="http://schemas.microsoft.com/office/powerpoint/2010/main" val="1355423049"/>
              </p:ext>
            </p:extLst>
          </p:nvPr>
        </p:nvGraphicFramePr>
        <p:xfrm>
          <a:off x="844403" y="1699525"/>
          <a:ext cx="10520127" cy="4193275"/>
        </p:xfrm>
        <a:graphic>
          <a:graphicData uri="http://schemas.openxmlformats.org/drawingml/2006/table">
            <a:tbl>
              <a:tblPr/>
              <a:tblGrid>
                <a:gridCol w="2226564">
                  <a:extLst>
                    <a:ext uri="{9D8B030D-6E8A-4147-A177-3AD203B41FA5}">
                      <a16:colId xmlns:a16="http://schemas.microsoft.com/office/drawing/2014/main" xmlns="" val="20000"/>
                    </a:ext>
                  </a:extLst>
                </a:gridCol>
                <a:gridCol w="5174055">
                  <a:extLst>
                    <a:ext uri="{9D8B030D-6E8A-4147-A177-3AD203B41FA5}">
                      <a16:colId xmlns:a16="http://schemas.microsoft.com/office/drawing/2014/main" xmlns="" val="20001"/>
                    </a:ext>
                  </a:extLst>
                </a:gridCol>
                <a:gridCol w="3119508">
                  <a:extLst>
                    <a:ext uri="{9D8B030D-6E8A-4147-A177-3AD203B41FA5}">
                      <a16:colId xmlns:a16="http://schemas.microsoft.com/office/drawing/2014/main" xmlns="" val="20002"/>
                    </a:ext>
                  </a:extLst>
                </a:gridCol>
              </a:tblGrid>
              <a:tr h="335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Enfoque</a:t>
                      </a:r>
                    </a:p>
                  </a:txBody>
                  <a:tcPr marL="91435" marR="91435" marT="45724" marB="45724"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Definición o concepto de APS</a:t>
                      </a:r>
                    </a:p>
                  </a:txBody>
                  <a:tcPr marL="91435" marR="91435" marT="45724" marB="45724"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Énfasis</a:t>
                      </a:r>
                    </a:p>
                  </a:txBody>
                  <a:tcPr marL="91435" marR="91435" marT="45724" marB="45724"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xmlns="" val="10000"/>
                  </a:ext>
                </a:extLst>
              </a:tr>
              <a:tr h="7591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APS selectiva</a:t>
                      </a:r>
                    </a:p>
                  </a:txBody>
                  <a:tcPr marL="91435" marR="91435"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Número limitado de servicios para afrontar algunos de los desafíos en salud más prevalentes. </a:t>
                      </a:r>
                    </a:p>
                  </a:txBody>
                  <a:tcPr marL="91435" marR="91435" marT="45724" marB="45724"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Conjunto específico de actividades de los sistemas de salud dirigidas a los pobres</a:t>
                      </a:r>
                    </a:p>
                  </a:txBody>
                  <a:tcPr marL="91435" marR="91435" marT="45724" marB="45724" horzOverflow="overflow">
                    <a:lnL>
                      <a:noFill/>
                    </a:lnL>
                    <a:lnR cap="flat">
                      <a:noFill/>
                    </a:lnR>
                    <a:lnT w="12700" cap="flat" cmpd="sng" algn="ctr">
                      <a:noFill/>
                      <a:prstDash val="solid"/>
                      <a:round/>
                      <a:headEnd type="none" w="med" len="med"/>
                      <a:tailEnd type="none" w="med" len="med"/>
                    </a:lnT>
                    <a:lnB>
                      <a:noFill/>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1"/>
                  </a:ext>
                </a:extLst>
              </a:tr>
              <a:tr h="736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Atención primaria</a:t>
                      </a:r>
                    </a:p>
                  </a:txBody>
                  <a:tcPr marL="91435" marR="91435" marT="45724" marB="45724"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Puerta de entrada del Sistema de Salud y lugar donde se </a:t>
                      </a:r>
                      <a:r>
                        <a:rPr kumimoji="0" lang="es-ES" sz="1400" b="0" i="0" u="none" strike="noStrike" cap="none" normalizeH="0" baseline="0" dirty="0" err="1">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operativiza</a:t>
                      </a: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 la continuidad de la atención  para la mayor parte de la población.</a:t>
                      </a:r>
                    </a:p>
                  </a:txBody>
                  <a:tcPr marL="91435" marR="91435" marT="45724" marB="45724"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Nivel de atención de un sistema de servicios de salud</a:t>
                      </a:r>
                    </a:p>
                  </a:txBody>
                  <a:tcPr marL="91435" marR="91435"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948267">
                <a:tc>
                  <a:txBody>
                    <a:bodyPr/>
                    <a:lstStyle/>
                    <a:p>
                      <a:pPr lvl="0" algn="l">
                        <a:buNone/>
                      </a:pPr>
                      <a:r>
                        <a:rPr lang="es-ES" sz="1400" b="1" i="0" u="none" strike="noStrike" noProof="0" dirty="0">
                          <a:solidFill>
                            <a:schemeClr val="tx1">
                              <a:lumMod val="75000"/>
                              <a:lumOff val="25000"/>
                            </a:schemeClr>
                          </a:solidFill>
                          <a:latin typeface="Arial" panose="020B0604020202020204" pitchFamily="34" charset="0"/>
                          <a:cs typeface="Arial" panose="020B0604020202020204" pitchFamily="34" charset="0"/>
                        </a:rPr>
                        <a:t>Atención primaria en salud</a:t>
                      </a:r>
                      <a:r>
                        <a:rPr lang="es-ES" sz="1400" b="0" i="0" u="none" strike="noStrike" noProof="0" dirty="0">
                          <a:solidFill>
                            <a:schemeClr val="tx1">
                              <a:lumMod val="75000"/>
                              <a:lumOff val="25000"/>
                            </a:schemeClr>
                          </a:solidFill>
                          <a:latin typeface="Arial" panose="020B0604020202020204" pitchFamily="34" charset="0"/>
                          <a:cs typeface="Arial" panose="020B0604020202020204" pitchFamily="34" charset="0"/>
                        </a:rPr>
                        <a:t> </a:t>
                      </a:r>
                      <a:r>
                        <a:rPr lang="es-ES" sz="1400" b="1" i="0" u="none" strike="noStrike" noProof="0" dirty="0">
                          <a:solidFill>
                            <a:schemeClr val="tx1">
                              <a:lumMod val="75000"/>
                              <a:lumOff val="25000"/>
                            </a:schemeClr>
                          </a:solidFill>
                          <a:latin typeface="Arial" panose="020B0604020202020204" pitchFamily="34" charset="0"/>
                          <a:cs typeface="Arial" panose="020B0604020202020204" pitchFamily="34" charset="0"/>
                        </a:rPr>
                        <a:t>(APS) </a:t>
                      </a:r>
                      <a:r>
                        <a:rPr lang="es-ES" sz="1400" b="0" i="0" u="none" strike="noStrike" noProof="0" dirty="0">
                          <a:solidFill>
                            <a:schemeClr val="tx1">
                              <a:lumMod val="75000"/>
                              <a:lumOff val="25000"/>
                            </a:schemeClr>
                          </a:solidFill>
                          <a:latin typeface="Arial" panose="020B0604020202020204" pitchFamily="34" charset="0"/>
                          <a:cs typeface="Arial" panose="020B0604020202020204" pitchFamily="34" charset="0"/>
                        </a:rPr>
                        <a:t>OPS</a:t>
                      </a:r>
                      <a:endParaRPr lang="es-ES" sz="1400" dirty="0">
                        <a:solidFill>
                          <a:schemeClr val="tx1">
                            <a:lumMod val="75000"/>
                            <a:lumOff val="25000"/>
                          </a:schemeClr>
                        </a:solidFill>
                        <a:latin typeface="Arial" panose="020B0604020202020204" pitchFamily="34" charset="0"/>
                        <a:cs typeface="Arial" panose="020B0604020202020204" pitchFamily="34" charset="0"/>
                      </a:endParaRPr>
                    </a:p>
                  </a:txBody>
                  <a:tcPr>
                    <a:lnL cap="flat">
                      <a:noFill/>
                    </a:lnL>
                    <a:lnR>
                      <a:noFill/>
                    </a:lnR>
                    <a:lnT>
                      <a:noFill/>
                    </a:lnT>
                    <a:lnB>
                      <a:noFill/>
                    </a:lnB>
                    <a:lnTlToBr>
                      <a:noFill/>
                    </a:lnTlToBr>
                    <a:lnBlToTr>
                      <a:noFill/>
                    </a:lnBlToTr>
                    <a:solidFill>
                      <a:schemeClr val="accent3">
                        <a:lumMod val="20000"/>
                        <a:lumOff val="80000"/>
                      </a:schemeClr>
                    </a:solidFill>
                  </a:tcPr>
                </a:tc>
                <a:tc>
                  <a:txBody>
                    <a:bodyPr/>
                    <a:lstStyle/>
                    <a:p>
                      <a:pPr lvl="0" algn="just">
                        <a:buNone/>
                      </a:pPr>
                      <a:r>
                        <a:rPr lang="es-ES" sz="1400" b="0" i="0" u="none" strike="noStrike" noProof="0" dirty="0">
                          <a:solidFill>
                            <a:schemeClr val="tx1">
                              <a:lumMod val="75000"/>
                              <a:lumOff val="25000"/>
                            </a:schemeClr>
                          </a:solidFill>
                          <a:latin typeface="Arial" panose="020B0604020202020204" pitchFamily="34" charset="0"/>
                          <a:cs typeface="Arial" panose="020B0604020202020204" pitchFamily="34" charset="0"/>
                        </a:rPr>
                        <a:t>Orienta sus estructuras y funciones hacia los valores de la equidad y la solidaridad social, y el derecho de todo ser humano a gozar del grado máximo de salud que se pueda lograr.</a:t>
                      </a:r>
                    </a:p>
                  </a:txBody>
                  <a:tcPr>
                    <a:lnL>
                      <a:noFill/>
                    </a:lnL>
                    <a:lnR>
                      <a:noFill/>
                    </a:lnR>
                    <a:lnT>
                      <a:noFill/>
                    </a:lnT>
                    <a:lnB>
                      <a:noFill/>
                    </a:lnB>
                    <a:lnTlToBr>
                      <a:noFill/>
                    </a:lnTlToBr>
                    <a:lnBlToTr>
                      <a:noFill/>
                    </a:lnBlToTr>
                    <a:solidFill>
                      <a:schemeClr val="accent3">
                        <a:lumMod val="20000"/>
                        <a:lumOff val="80000"/>
                      </a:schemeClr>
                    </a:solidFill>
                  </a:tcPr>
                </a:tc>
                <a:tc>
                  <a:txBody>
                    <a:bodyPr/>
                    <a:lstStyle/>
                    <a:p>
                      <a:pPr lvl="0" algn="just">
                        <a:buNone/>
                      </a:pPr>
                      <a:r>
                        <a:rPr lang="es-ES" sz="1400" b="0" i="0" u="none" strike="noStrike" noProof="0" dirty="0">
                          <a:solidFill>
                            <a:schemeClr val="tx1">
                              <a:lumMod val="75000"/>
                              <a:lumOff val="25000"/>
                            </a:schemeClr>
                          </a:solidFill>
                          <a:latin typeface="Arial" panose="020B0604020202020204" pitchFamily="34" charset="0"/>
                          <a:cs typeface="Arial" panose="020B0604020202020204" pitchFamily="34" charset="0"/>
                        </a:rPr>
                        <a:t>Capacidad para responder equitativa y eficientemente a las necesidades sanitarias de los ciudadanos.</a:t>
                      </a:r>
                    </a:p>
                  </a:txBody>
                  <a:tcPr>
                    <a:lnL>
                      <a:noFill/>
                    </a:lnL>
                    <a:lnR cap="flat">
                      <a:noFill/>
                    </a:lnR>
                    <a:lnT>
                      <a:noFill/>
                    </a:lnT>
                    <a:lnB>
                      <a:noFill/>
                    </a:lnB>
                    <a:lnTlToBr>
                      <a:noFill/>
                    </a:lnTlToBr>
                    <a:lnBlToTr>
                      <a:noFill/>
                    </a:lnBlToTr>
                    <a:solidFill>
                      <a:schemeClr val="accent3">
                        <a:lumMod val="20000"/>
                        <a:lumOff val="80000"/>
                      </a:schemeClr>
                    </a:solidFill>
                  </a:tcPr>
                </a:tc>
              </a:tr>
              <a:tr h="8043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APS integral (Alma-Ata)</a:t>
                      </a:r>
                    </a:p>
                  </a:txBody>
                  <a:tcPr marL="91435" marR="91435" marT="45724" marB="45724" horzOverflow="overflow">
                    <a:lnL cap="flat">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“Asistencia sanitaria esencial basada en métodos y tecnologías prácticos... puesta al alcance de todos los individuos, familia y comunidad ...”</a:t>
                      </a:r>
                    </a:p>
                  </a:txBody>
                  <a:tcPr marL="91435" marR="91435" marT="45724" marB="45724"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Estrategia de organización de los sistemas de atención a la salud y la sociedad para promover la salud</a:t>
                      </a:r>
                    </a:p>
                  </a:txBody>
                  <a:tcPr marL="91435" marR="91435"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Enfoque de salud y Derechos Humanos</a:t>
                      </a:r>
                    </a:p>
                  </a:txBody>
                  <a:tcPr marL="91435" marR="91435" marT="45724" marB="45724" horzOverflow="overflow">
                    <a:lnL cap="flat">
                      <a:noFill/>
                    </a:lnL>
                    <a:lnR>
                      <a:noFill/>
                    </a:lnR>
                    <a:lnT>
                      <a:noFill/>
                    </a:lnT>
                    <a:lnB w="12700" cap="flat" cmpd="sng" algn="ctr">
                      <a:solidFill>
                        <a:schemeClr val="accent2">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La salud es un derecho humano y destaca la necesidad de afrontar los determinantes sociales y políticos de la salud</a:t>
                      </a:r>
                    </a:p>
                  </a:txBody>
                  <a:tcPr marL="91435" marR="91435" marT="45724" marB="45724" horzOverflow="overflow">
                    <a:lnL>
                      <a:noFill/>
                    </a:lnL>
                    <a:lnR>
                      <a:noFill/>
                    </a:lnR>
                    <a:lnT>
                      <a:noFill/>
                    </a:lnT>
                    <a:lnB w="12700" cap="flat" cmpd="sng" algn="ctr">
                      <a:solidFill>
                        <a:schemeClr val="accent2">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lumMod val="75000"/>
                              <a:lumOff val="25000"/>
                            </a:schemeClr>
                          </a:solidFill>
                          <a:effectLst/>
                          <a:latin typeface="Arial" panose="020B0604020202020204" pitchFamily="34" charset="0"/>
                          <a:ea typeface="Times New Roman" pitchFamily="18" charset="0"/>
                          <a:cs typeface="Arial" panose="020B0604020202020204" pitchFamily="34" charset="0"/>
                        </a:rPr>
                        <a:t>Filosofía que impregna el sector social y de salud</a:t>
                      </a:r>
                    </a:p>
                  </a:txBody>
                  <a:tcPr marL="91435" marR="91435" marT="45724" marB="45724" horzOverflow="overflow">
                    <a:lnL>
                      <a:noFill/>
                    </a:lnL>
                    <a:lnR cap="flat">
                      <a:noFill/>
                    </a:lnR>
                    <a:lnT>
                      <a:noFill/>
                    </a:lnT>
                    <a:lnB w="12700" cap="flat" cmpd="sng" algn="ctr">
                      <a:solidFill>
                        <a:schemeClr val="accent2">
                          <a:lumMod val="60000"/>
                          <a:lumOff val="4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4"/>
                  </a:ext>
                </a:extLst>
              </a:tr>
            </a:tbl>
          </a:graphicData>
        </a:graphic>
      </p:graphicFrame>
      <p:sp>
        <p:nvSpPr>
          <p:cNvPr id="15382" name="Rectangle 32"/>
          <p:cNvSpPr>
            <a:spLocks noChangeArrowheads="1"/>
          </p:cNvSpPr>
          <p:nvPr/>
        </p:nvSpPr>
        <p:spPr bwMode="auto">
          <a:xfrm>
            <a:off x="109051" y="6169684"/>
            <a:ext cx="1219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s-MX" sz="1000" dirty="0" err="1">
                <a:solidFill>
                  <a:schemeClr val="tx1">
                    <a:lumMod val="75000"/>
                    <a:lumOff val="25000"/>
                  </a:schemeClr>
                </a:solidFill>
                <a:cs typeface="Arial" panose="020B0604020202020204" pitchFamily="34" charset="0"/>
              </a:rPr>
              <a:t>Tomado</a:t>
            </a:r>
            <a:r>
              <a:rPr lang="en-US" altLang="es-MX" sz="1000" dirty="0">
                <a:solidFill>
                  <a:schemeClr val="tx1">
                    <a:lumMod val="75000"/>
                    <a:lumOff val="25000"/>
                  </a:schemeClr>
                </a:solidFill>
                <a:cs typeface="Arial" panose="020B0604020202020204" pitchFamily="34" charset="0"/>
              </a:rPr>
              <a:t> de: Pan American Health Organization. Renewing Primary Health Care in the Americas: A Position Paper of the Pan American Health Organization. Washington, DC, World Health Organization (PAHO/WHO), 2007</a:t>
            </a:r>
            <a:r>
              <a:rPr lang="es-ES" altLang="es-MX" sz="1000" dirty="0">
                <a:solidFill>
                  <a:schemeClr val="tx1">
                    <a:lumMod val="75000"/>
                    <a:lumOff val="25000"/>
                  </a:schemeClr>
                </a:solidFill>
                <a:cs typeface="Arial" panose="020B0604020202020204" pitchFamily="34" charset="0"/>
              </a:rPr>
              <a:t> </a:t>
            </a:r>
          </a:p>
          <a:p>
            <a:pPr eaLnBrk="1" fontAlgn="base" hangingPunct="1">
              <a:spcBef>
                <a:spcPct val="0"/>
              </a:spcBef>
              <a:spcAft>
                <a:spcPct val="0"/>
              </a:spcAft>
            </a:pPr>
            <a:r>
              <a:rPr lang="es-MX" altLang="es-MX" sz="1000" dirty="0" err="1">
                <a:solidFill>
                  <a:schemeClr val="tx1">
                    <a:lumMod val="75000"/>
                    <a:lumOff val="25000"/>
                  </a:schemeClr>
                </a:solidFill>
                <a:cs typeface="Arial" panose="020B0604020202020204" pitchFamily="34" charset="0"/>
              </a:rPr>
              <a:t>Maeseneer</a:t>
            </a:r>
            <a:r>
              <a:rPr lang="es-MX" altLang="es-MX" sz="1000" dirty="0">
                <a:solidFill>
                  <a:schemeClr val="tx1">
                    <a:lumMod val="75000"/>
                    <a:lumOff val="25000"/>
                  </a:schemeClr>
                </a:solidFill>
                <a:cs typeface="Arial" panose="020B0604020202020204" pitchFamily="34" charset="0"/>
              </a:rPr>
              <a:t> J. </a:t>
            </a:r>
            <a:r>
              <a:rPr lang="es-MX" altLang="es-MX" sz="1000" dirty="0" err="1">
                <a:solidFill>
                  <a:schemeClr val="tx1">
                    <a:lumMod val="75000"/>
                    <a:lumOff val="25000"/>
                  </a:schemeClr>
                </a:solidFill>
                <a:cs typeface="Arial" panose="020B0604020202020204" pitchFamily="34" charset="0"/>
              </a:rPr>
              <a:t>Primary</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Health</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Care</a:t>
            </a:r>
            <a:r>
              <a:rPr lang="es-MX" altLang="es-MX" sz="1000" dirty="0">
                <a:solidFill>
                  <a:schemeClr val="tx1">
                    <a:lumMod val="75000"/>
                    <a:lumOff val="25000"/>
                  </a:schemeClr>
                </a:solidFill>
                <a:cs typeface="Arial" panose="020B0604020202020204" pitchFamily="34" charset="0"/>
              </a:rPr>
              <a:t> as a </a:t>
            </a:r>
            <a:r>
              <a:rPr lang="es-MX" altLang="es-MX" sz="1000" dirty="0" err="1">
                <a:solidFill>
                  <a:schemeClr val="tx1">
                    <a:lumMod val="75000"/>
                    <a:lumOff val="25000"/>
                  </a:schemeClr>
                </a:solidFill>
                <a:cs typeface="Arial" panose="020B0604020202020204" pitchFamily="34" charset="0"/>
              </a:rPr>
              <a:t>strategy</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for</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achieving</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equitable</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care</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Executive</a:t>
            </a:r>
            <a:r>
              <a:rPr lang="es-MX" altLang="es-MX" sz="1000" dirty="0">
                <a:solidFill>
                  <a:schemeClr val="tx1">
                    <a:lumMod val="75000"/>
                    <a:lumOff val="25000"/>
                  </a:schemeClr>
                </a:solidFill>
                <a:cs typeface="Arial" panose="020B0604020202020204" pitchFamily="34" charset="0"/>
              </a:rPr>
              <a:t> </a:t>
            </a:r>
            <a:r>
              <a:rPr lang="es-MX" altLang="es-MX" sz="1000" dirty="0" err="1">
                <a:solidFill>
                  <a:schemeClr val="tx1">
                    <a:lumMod val="75000"/>
                    <a:lumOff val="25000"/>
                  </a:schemeClr>
                </a:solidFill>
                <a:cs typeface="Arial" panose="020B0604020202020204" pitchFamily="34" charset="0"/>
              </a:rPr>
              <a:t>Summary</a:t>
            </a:r>
            <a:r>
              <a:rPr lang="es-MX" altLang="es-MX" sz="1000" dirty="0">
                <a:solidFill>
                  <a:schemeClr val="tx1">
                    <a:lumMod val="75000"/>
                    <a:lumOff val="25000"/>
                  </a:schemeClr>
                </a:solidFill>
                <a:cs typeface="Arial" panose="020B0604020202020204" pitchFamily="34" charset="0"/>
              </a:rPr>
              <a:t>. WHO: </a:t>
            </a:r>
            <a:r>
              <a:rPr lang="es-MX" altLang="es-MX" sz="1000" dirty="0" err="1">
                <a:solidFill>
                  <a:schemeClr val="tx1">
                    <a:lumMod val="75000"/>
                    <a:lumOff val="25000"/>
                  </a:schemeClr>
                </a:solidFill>
                <a:cs typeface="Arial" panose="020B0604020202020204" pitchFamily="34" charset="0"/>
              </a:rPr>
              <a:t>March</a:t>
            </a:r>
            <a:r>
              <a:rPr lang="es-MX" altLang="es-MX" sz="1000" dirty="0">
                <a:solidFill>
                  <a:schemeClr val="tx1">
                    <a:lumMod val="75000"/>
                    <a:lumOff val="25000"/>
                  </a:schemeClr>
                </a:solidFill>
                <a:cs typeface="Arial" panose="020B0604020202020204" pitchFamily="34" charset="0"/>
              </a:rPr>
              <a:t> </a:t>
            </a:r>
            <a:r>
              <a:rPr lang="es-MX" altLang="es-MX" sz="1000" dirty="0" smtClean="0">
                <a:solidFill>
                  <a:schemeClr val="tx1">
                    <a:lumMod val="75000"/>
                    <a:lumOff val="25000"/>
                  </a:schemeClr>
                </a:solidFill>
                <a:cs typeface="Arial" panose="020B0604020202020204" pitchFamily="34" charset="0"/>
              </a:rPr>
              <a:t>2007</a:t>
            </a:r>
            <a:endParaRPr lang="es-ES" altLang="es-MX" sz="1000" dirty="0">
              <a:solidFill>
                <a:schemeClr val="tx1">
                  <a:lumMod val="75000"/>
                  <a:lumOff val="25000"/>
                </a:schemeClr>
              </a:solidFill>
              <a:cs typeface="Arial" panose="020B0604020202020204" pitchFamily="34" charset="0"/>
            </a:endParaRPr>
          </a:p>
        </p:txBody>
      </p:sp>
      <p:sp>
        <p:nvSpPr>
          <p:cNvPr id="2" name="CuadroTexto 1"/>
          <p:cNvSpPr txBox="1"/>
          <p:nvPr/>
        </p:nvSpPr>
        <p:spPr>
          <a:xfrm>
            <a:off x="3022600" y="1100666"/>
            <a:ext cx="6223178" cy="400110"/>
          </a:xfrm>
          <a:prstGeom prst="rect">
            <a:avLst/>
          </a:prstGeom>
          <a:noFill/>
        </p:spPr>
        <p:txBody>
          <a:bodyPr wrap="none" rtlCol="0">
            <a:spAutoFit/>
          </a:bodyPr>
          <a:lstStyle/>
          <a:p>
            <a:r>
              <a:rPr lang="es-MX" altLang="es-MX" sz="2000" dirty="0" smtClean="0">
                <a:solidFill>
                  <a:schemeClr val="tx1">
                    <a:lumMod val="75000"/>
                    <a:lumOff val="25000"/>
                  </a:schemeClr>
                </a:solidFill>
                <a:latin typeface="Arial" panose="020B0604020202020204" pitchFamily="34" charset="0"/>
                <a:cs typeface="Arial" panose="020B0604020202020204" pitchFamily="34" charset="0"/>
              </a:rPr>
              <a:t>La atención primaria, su rol en los sistemas de salud </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6" name="Grupo 5"/>
          <p:cNvGrpSpPr/>
          <p:nvPr/>
        </p:nvGrpSpPr>
        <p:grpSpPr>
          <a:xfrm>
            <a:off x="-133806" y="6581422"/>
            <a:ext cx="441782" cy="276578"/>
            <a:chOff x="-1295400" y="1261532"/>
            <a:chExt cx="4275667" cy="2370668"/>
          </a:xfrm>
          <a:solidFill>
            <a:schemeClr val="accent2">
              <a:lumMod val="50000"/>
            </a:schemeClr>
          </a:solidFill>
        </p:grpSpPr>
        <p:sp>
          <p:nvSpPr>
            <p:cNvPr id="7" name="Rectángulo 6"/>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rcular 7"/>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4033293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redondeado 20"/>
          <p:cNvSpPr/>
          <p:nvPr/>
        </p:nvSpPr>
        <p:spPr>
          <a:xfrm>
            <a:off x="202768" y="2907283"/>
            <a:ext cx="2765404" cy="2878223"/>
          </a:xfrm>
          <a:prstGeom prst="roundRect">
            <a:avLst>
              <a:gd name="adj" fmla="val 442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hacia abajo 15">
            <a:extLst>
              <a:ext uri="{FF2B5EF4-FFF2-40B4-BE49-F238E27FC236}">
                <a16:creationId xmlns:a16="http://schemas.microsoft.com/office/drawing/2014/main" xmlns="" id="{C8CBF10B-A3C4-4578-B6BC-81500A668DA3}"/>
              </a:ext>
            </a:extLst>
          </p:cNvPr>
          <p:cNvSpPr/>
          <p:nvPr/>
        </p:nvSpPr>
        <p:spPr>
          <a:xfrm>
            <a:off x="1306192" y="2362123"/>
            <a:ext cx="441500" cy="59022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AE916C09-953F-4DD3-8821-EE71A966600E}"/>
              </a:ext>
            </a:extLst>
          </p:cNvPr>
          <p:cNvSpPr txBox="1"/>
          <p:nvPr/>
        </p:nvSpPr>
        <p:spPr>
          <a:xfrm>
            <a:off x="95152" y="6509812"/>
            <a:ext cx="1184406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900" dirty="0">
                <a:solidFill>
                  <a:schemeClr val="tx1">
                    <a:lumMod val="75000"/>
                    <a:lumOff val="25000"/>
                  </a:schemeClr>
                </a:solidFill>
                <a:latin typeface="Arial" panose="020B0604020202020204" pitchFamily="34" charset="0"/>
                <a:cs typeface="Arial" panose="020B0604020202020204" pitchFamily="34" charset="0"/>
              </a:rPr>
              <a:t>Rosas, A., Zarate, V., &amp; Cuba, M. (2013). Atributos de la Atención Primaria de Salud (A.P.S): Una visión desde la Medicina Familiar. Acta Médica Peruana, 30(1): 42-47.</a:t>
            </a:r>
          </a:p>
        </p:txBody>
      </p:sp>
      <p:sp>
        <p:nvSpPr>
          <p:cNvPr id="20" name="CuadroTexto 19"/>
          <p:cNvSpPr txBox="1"/>
          <p:nvPr/>
        </p:nvSpPr>
        <p:spPr>
          <a:xfrm>
            <a:off x="2091145" y="1100666"/>
            <a:ext cx="7852085" cy="400110"/>
          </a:xfrm>
          <a:prstGeom prst="rect">
            <a:avLst/>
          </a:prstGeom>
          <a:noFill/>
        </p:spPr>
        <p:txBody>
          <a:bodyPr wrap="none" rtlCol="0">
            <a:spAutoFit/>
          </a:bodyPr>
          <a:lstStyle/>
          <a:p>
            <a:pPr algn="ctr"/>
            <a:r>
              <a:rPr lang="es-MX" altLang="es-MX" sz="2000" dirty="0" smtClean="0">
                <a:solidFill>
                  <a:schemeClr val="tx1">
                    <a:lumMod val="75000"/>
                    <a:lumOff val="25000"/>
                  </a:schemeClr>
                </a:solidFill>
                <a:latin typeface="Arial" panose="020B0604020202020204" pitchFamily="34" charset="0"/>
                <a:cs typeface="Arial" panose="020B0604020202020204" pitchFamily="34" charset="0"/>
              </a:rPr>
              <a:t>Cuatro principales atributos de la Atención Primaria de Salud (APS)</a:t>
            </a:r>
          </a:p>
        </p:txBody>
      </p:sp>
      <p:sp>
        <p:nvSpPr>
          <p:cNvPr id="5" name="Rectángulo redondeado 4"/>
          <p:cNvSpPr/>
          <p:nvPr/>
        </p:nvSpPr>
        <p:spPr>
          <a:xfrm>
            <a:off x="411384" y="1937460"/>
            <a:ext cx="2323839" cy="6011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627132" y="1944016"/>
            <a:ext cx="1871133" cy="584775"/>
          </a:xfrm>
          <a:prstGeom prst="rect">
            <a:avLst/>
          </a:prstGeom>
          <a:noFill/>
        </p:spPr>
        <p:txBody>
          <a:bodyPr wrap="square" rtlCol="0">
            <a:spAutoFit/>
          </a:bodyPr>
          <a:lstStyle/>
          <a:p>
            <a:pPr algn="ctr"/>
            <a:r>
              <a:rPr lang="es-ES" sz="1600" b="1" dirty="0" smtClean="0">
                <a:solidFill>
                  <a:schemeClr val="bg1"/>
                </a:solidFill>
                <a:latin typeface="Arial" panose="020B0604020202020204" pitchFamily="34" charset="0"/>
                <a:cs typeface="Arial" panose="020B0604020202020204" pitchFamily="34" charset="0"/>
              </a:rPr>
              <a:t>Accesibilidad o primer contacto</a:t>
            </a:r>
            <a:endParaRPr lang="es-MX" sz="1600" dirty="0">
              <a:solidFill>
                <a:schemeClr val="bg1"/>
              </a:solidFill>
              <a:latin typeface="Arial" panose="020B0604020202020204" pitchFamily="34" charset="0"/>
              <a:cs typeface="Arial" panose="020B0604020202020204" pitchFamily="34" charset="0"/>
            </a:endParaRPr>
          </a:p>
        </p:txBody>
      </p:sp>
      <p:sp>
        <p:nvSpPr>
          <p:cNvPr id="10" name="CuadroTexto 9"/>
          <p:cNvSpPr txBox="1"/>
          <p:nvPr/>
        </p:nvSpPr>
        <p:spPr>
          <a:xfrm>
            <a:off x="309639" y="3028646"/>
            <a:ext cx="2565400" cy="2308324"/>
          </a:xfrm>
          <a:prstGeom prst="rect">
            <a:avLst/>
          </a:prstGeom>
          <a:noFill/>
        </p:spPr>
        <p:txBody>
          <a:bodyPr wrap="square" rtlCol="0">
            <a:spAutoFit/>
          </a:bodyPr>
          <a:lstStyle/>
          <a:p>
            <a:pPr marL="177800" indent="-177800">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cs typeface="Arial" panose="020B0604020202020204" pitchFamily="34" charset="0"/>
              </a:rPr>
              <a:t>Punto de inicio de la atención</a:t>
            </a:r>
          </a:p>
          <a:p>
            <a:pPr marL="177800" indent="-177800">
              <a:buFont typeface="Wingdings" panose="05000000000000000000" pitchFamily="2" charset="2"/>
              <a:buChar char="§"/>
            </a:pP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177800" indent="-177800">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cs typeface="Arial" panose="020B0604020202020204" pitchFamily="34" charset="0"/>
              </a:rPr>
              <a:t>Rápido diagnóstico y tratamiento</a:t>
            </a:r>
          </a:p>
          <a:p>
            <a:pPr marL="177800" indent="-177800">
              <a:buFont typeface="Wingdings" panose="05000000000000000000" pitchFamily="2" charset="2"/>
              <a:buChar char="§"/>
            </a:pP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177800" indent="-177800">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cs typeface="Arial" panose="020B0604020202020204" pitchFamily="34" charset="0"/>
              </a:rPr>
              <a:t>Filtro para acceder a los servicios especializados</a:t>
            </a:r>
          </a:p>
          <a:p>
            <a:pPr marL="285750" indent="-285750">
              <a:buFont typeface="Wingdings" panose="05000000000000000000" pitchFamily="2" charset="2"/>
              <a:buChar char="§"/>
            </a:pPr>
            <a:endParaRPr lang="es-MX" sz="1600" dirty="0">
              <a:latin typeface="Arial" panose="020B0604020202020204" pitchFamily="34" charset="0"/>
              <a:cs typeface="Arial" panose="020B0604020202020204" pitchFamily="34" charset="0"/>
            </a:endParaRPr>
          </a:p>
        </p:txBody>
      </p:sp>
      <p:sp>
        <p:nvSpPr>
          <p:cNvPr id="22" name="Rectángulo redondeado 21"/>
          <p:cNvSpPr/>
          <p:nvPr/>
        </p:nvSpPr>
        <p:spPr>
          <a:xfrm>
            <a:off x="3230260" y="2907283"/>
            <a:ext cx="2765404" cy="2878223"/>
          </a:xfrm>
          <a:prstGeom prst="roundRect">
            <a:avLst>
              <a:gd name="adj" fmla="val 442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Flecha: hacia abajo 15">
            <a:extLst>
              <a:ext uri="{FF2B5EF4-FFF2-40B4-BE49-F238E27FC236}">
                <a16:creationId xmlns:a16="http://schemas.microsoft.com/office/drawing/2014/main" xmlns="" id="{C8CBF10B-A3C4-4578-B6BC-81500A668DA3}"/>
              </a:ext>
            </a:extLst>
          </p:cNvPr>
          <p:cNvSpPr/>
          <p:nvPr/>
        </p:nvSpPr>
        <p:spPr>
          <a:xfrm>
            <a:off x="4333684" y="2362123"/>
            <a:ext cx="441500" cy="59022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redondeado 24"/>
          <p:cNvSpPr/>
          <p:nvPr/>
        </p:nvSpPr>
        <p:spPr>
          <a:xfrm>
            <a:off x="3438876" y="1937460"/>
            <a:ext cx="2323839" cy="60113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CuadroTexto 25"/>
          <p:cNvSpPr txBox="1"/>
          <p:nvPr/>
        </p:nvSpPr>
        <p:spPr>
          <a:xfrm>
            <a:off x="3665228" y="2011898"/>
            <a:ext cx="1871133" cy="338554"/>
          </a:xfrm>
          <a:prstGeom prst="rect">
            <a:avLst/>
          </a:prstGeom>
          <a:noFill/>
        </p:spPr>
        <p:txBody>
          <a:bodyPr wrap="square" rtlCol="0">
            <a:spAutoFit/>
          </a:bodyPr>
          <a:lstStyle/>
          <a:p>
            <a:pPr algn="ctr"/>
            <a:r>
              <a:rPr lang="es-ES" sz="1600" b="1" dirty="0" err="1" smtClean="0">
                <a:solidFill>
                  <a:schemeClr val="bg1"/>
                </a:solidFill>
                <a:latin typeface="Arial" panose="020B0604020202020204" pitchFamily="34" charset="0"/>
                <a:cs typeface="Arial" panose="020B0604020202020204" pitchFamily="34" charset="0"/>
              </a:rPr>
              <a:t>Longitudinalidad</a:t>
            </a:r>
            <a:endParaRPr lang="es-MX" sz="1600" dirty="0">
              <a:solidFill>
                <a:schemeClr val="bg1"/>
              </a:solidFill>
              <a:latin typeface="Arial" panose="020B0604020202020204" pitchFamily="34" charset="0"/>
              <a:cs typeface="Arial" panose="020B0604020202020204" pitchFamily="34" charset="0"/>
            </a:endParaRPr>
          </a:p>
        </p:txBody>
      </p:sp>
      <p:sp>
        <p:nvSpPr>
          <p:cNvPr id="27" name="CuadroTexto 26"/>
          <p:cNvSpPr txBox="1"/>
          <p:nvPr/>
        </p:nvSpPr>
        <p:spPr>
          <a:xfrm>
            <a:off x="3337131" y="3028646"/>
            <a:ext cx="2565400" cy="2800767"/>
          </a:xfrm>
          <a:prstGeom prst="rect">
            <a:avLst/>
          </a:prstGeom>
          <a:noFill/>
        </p:spPr>
        <p:txBody>
          <a:bodyPr wrap="square" rtlCol="0">
            <a:spAutoFit/>
          </a:bodyPr>
          <a:lstStyle/>
          <a:p>
            <a:pPr marL="182563" indent="-182563">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Asistencia centrada en la persona a lo largo del tiempo</a:t>
            </a:r>
          </a:p>
          <a:p>
            <a:pPr marL="182563" indent="-182563">
              <a:buFont typeface="Wingdings" panose="05000000000000000000" pitchFamily="2" charset="2"/>
              <a:buChar char="§"/>
            </a:pP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cs typeface="Arial" panose="020B0604020202020204" pitchFamily="34" charset="0"/>
              </a:rPr>
              <a:t>Se crea un grado de familiaridad con el paciente</a:t>
            </a:r>
          </a:p>
          <a:p>
            <a:pPr marL="182563" indent="-182563">
              <a:buFont typeface="Wingdings" panose="05000000000000000000" pitchFamily="2" charset="2"/>
              <a:buChar char="§"/>
            </a:pP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cs typeface="Arial" panose="020B0604020202020204" pitchFamily="34" charset="0"/>
              </a:rPr>
              <a:t>Aumenta la posibilidad de recibir atenciones de salud preventivas</a:t>
            </a: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Rectángulo redondeado 27"/>
          <p:cNvSpPr/>
          <p:nvPr/>
        </p:nvSpPr>
        <p:spPr>
          <a:xfrm>
            <a:off x="6211412" y="2913839"/>
            <a:ext cx="2765404" cy="2878223"/>
          </a:xfrm>
          <a:prstGeom prst="roundRect">
            <a:avLst>
              <a:gd name="adj" fmla="val 442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Flecha: hacia abajo 15">
            <a:extLst>
              <a:ext uri="{FF2B5EF4-FFF2-40B4-BE49-F238E27FC236}">
                <a16:creationId xmlns:a16="http://schemas.microsoft.com/office/drawing/2014/main" xmlns="" id="{C8CBF10B-A3C4-4578-B6BC-81500A668DA3}"/>
              </a:ext>
            </a:extLst>
          </p:cNvPr>
          <p:cNvSpPr/>
          <p:nvPr/>
        </p:nvSpPr>
        <p:spPr>
          <a:xfrm>
            <a:off x="7314836" y="2368679"/>
            <a:ext cx="441500" cy="590220"/>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redondeado 29"/>
          <p:cNvSpPr/>
          <p:nvPr/>
        </p:nvSpPr>
        <p:spPr>
          <a:xfrm>
            <a:off x="6429171" y="1944016"/>
            <a:ext cx="2323839" cy="60113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p:cNvSpPr txBox="1"/>
          <p:nvPr/>
        </p:nvSpPr>
        <p:spPr>
          <a:xfrm>
            <a:off x="6635776" y="2055078"/>
            <a:ext cx="1871133" cy="338554"/>
          </a:xfrm>
          <a:prstGeom prst="rect">
            <a:avLst/>
          </a:prstGeom>
          <a:noFill/>
        </p:spPr>
        <p:txBody>
          <a:bodyPr wrap="square" rtlCol="0">
            <a:spAutoFit/>
          </a:bodyPr>
          <a:lstStyle/>
          <a:p>
            <a:pPr algn="ctr"/>
            <a:r>
              <a:rPr lang="es-ES" sz="1600" b="1" dirty="0" smtClean="0">
                <a:solidFill>
                  <a:schemeClr val="bg1"/>
                </a:solidFill>
                <a:latin typeface="Arial" panose="020B0604020202020204" pitchFamily="34" charset="0"/>
                <a:cs typeface="Arial" panose="020B0604020202020204" pitchFamily="34" charset="0"/>
              </a:rPr>
              <a:t>Integralidad</a:t>
            </a:r>
            <a:endParaRPr lang="es-MX" sz="1600" dirty="0">
              <a:solidFill>
                <a:schemeClr val="bg1"/>
              </a:solidFill>
              <a:latin typeface="Arial" panose="020B0604020202020204" pitchFamily="34" charset="0"/>
              <a:cs typeface="Arial" panose="020B0604020202020204" pitchFamily="34" charset="0"/>
            </a:endParaRPr>
          </a:p>
        </p:txBody>
      </p:sp>
      <p:sp>
        <p:nvSpPr>
          <p:cNvPr id="32" name="CuadroTexto 31"/>
          <p:cNvSpPr txBox="1"/>
          <p:nvPr/>
        </p:nvSpPr>
        <p:spPr>
          <a:xfrm>
            <a:off x="6318283" y="3035202"/>
            <a:ext cx="2565400" cy="2554545"/>
          </a:xfrm>
          <a:prstGeom prst="rect">
            <a:avLst/>
          </a:prstGeom>
          <a:noFill/>
        </p:spPr>
        <p:txBody>
          <a:bodyPr wrap="square" rtlCol="0">
            <a:spAutoFit/>
          </a:bodyPr>
          <a:lstStyle/>
          <a:p>
            <a:pPr marL="182563" indent="-182563">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Cubre todas las necesidades de salud (orgánico, psíquico y social)</a:t>
            </a:r>
          </a:p>
          <a:p>
            <a:pPr marL="182563" indent="-182563">
              <a:buFont typeface="Wingdings" panose="05000000000000000000" pitchFamily="2" charset="2"/>
              <a:buChar char="§"/>
            </a:pP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Ofrece servicios preventivos y curativos, refiriéndolos cuando sea necesario</a:t>
            </a: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ectángulo redondeado 32"/>
          <p:cNvSpPr/>
          <p:nvPr/>
        </p:nvSpPr>
        <p:spPr>
          <a:xfrm>
            <a:off x="9183421" y="2913839"/>
            <a:ext cx="2765404" cy="2878223"/>
          </a:xfrm>
          <a:prstGeom prst="roundRect">
            <a:avLst>
              <a:gd name="adj" fmla="val 442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Flecha: hacia abajo 15">
            <a:extLst>
              <a:ext uri="{FF2B5EF4-FFF2-40B4-BE49-F238E27FC236}">
                <a16:creationId xmlns:a16="http://schemas.microsoft.com/office/drawing/2014/main" xmlns="" id="{C8CBF10B-A3C4-4578-B6BC-81500A668DA3}"/>
              </a:ext>
            </a:extLst>
          </p:cNvPr>
          <p:cNvSpPr/>
          <p:nvPr/>
        </p:nvSpPr>
        <p:spPr>
          <a:xfrm>
            <a:off x="10286845" y="2368679"/>
            <a:ext cx="441500" cy="59022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redondeado 34"/>
          <p:cNvSpPr/>
          <p:nvPr/>
        </p:nvSpPr>
        <p:spPr>
          <a:xfrm>
            <a:off x="9401180" y="1944016"/>
            <a:ext cx="2323839" cy="60113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CuadroTexto 35"/>
          <p:cNvSpPr txBox="1"/>
          <p:nvPr/>
        </p:nvSpPr>
        <p:spPr>
          <a:xfrm>
            <a:off x="9607785" y="2055078"/>
            <a:ext cx="1871133" cy="338554"/>
          </a:xfrm>
          <a:prstGeom prst="rect">
            <a:avLst/>
          </a:prstGeom>
          <a:noFill/>
        </p:spPr>
        <p:txBody>
          <a:bodyPr wrap="square" rtlCol="0">
            <a:spAutoFit/>
          </a:bodyPr>
          <a:lstStyle/>
          <a:p>
            <a:pPr algn="ctr"/>
            <a:r>
              <a:rPr lang="es-ES" sz="1600" b="1" dirty="0" smtClean="0">
                <a:solidFill>
                  <a:schemeClr val="bg1"/>
                </a:solidFill>
                <a:latin typeface="Arial" panose="020B0604020202020204" pitchFamily="34" charset="0"/>
                <a:cs typeface="Arial" panose="020B0604020202020204" pitchFamily="34" charset="0"/>
              </a:rPr>
              <a:t>Coordinación</a:t>
            </a:r>
            <a:endParaRPr lang="es-MX" sz="1600" dirty="0">
              <a:solidFill>
                <a:schemeClr val="bg1"/>
              </a:solidFill>
              <a:latin typeface="Arial" panose="020B0604020202020204" pitchFamily="34" charset="0"/>
              <a:cs typeface="Arial" panose="020B0604020202020204" pitchFamily="34" charset="0"/>
            </a:endParaRPr>
          </a:p>
        </p:txBody>
      </p:sp>
      <p:sp>
        <p:nvSpPr>
          <p:cNvPr id="37" name="CuadroTexto 36"/>
          <p:cNvSpPr txBox="1"/>
          <p:nvPr/>
        </p:nvSpPr>
        <p:spPr>
          <a:xfrm>
            <a:off x="9290292" y="3035202"/>
            <a:ext cx="2565400" cy="2308324"/>
          </a:xfrm>
          <a:prstGeom prst="rect">
            <a:avLst/>
          </a:prstGeom>
          <a:noFill/>
        </p:spPr>
        <p:txBody>
          <a:bodyPr wrap="square" rtlCol="0">
            <a:spAutoFit/>
          </a:bodyPr>
          <a:lstStyle/>
          <a:p>
            <a:pPr marL="182563" indent="-182563">
              <a:buFont typeface="Wingdings" panose="05000000000000000000" pitchFamily="2" charset="2"/>
              <a:buChar char="§"/>
            </a:pPr>
            <a:r>
              <a:rPr lang="es-ES" sz="1600" dirty="0" err="1" smtClean="0">
                <a:solidFill>
                  <a:schemeClr val="tx1">
                    <a:lumMod val="75000"/>
                    <a:lumOff val="25000"/>
                  </a:schemeClr>
                </a:solidFill>
                <a:latin typeface="Arial" panose="020B0604020202020204" pitchFamily="34" charset="0"/>
                <a:ea typeface="+mn-lt"/>
                <a:cs typeface="Arial" panose="020B0604020202020204" pitchFamily="34" charset="0"/>
              </a:rPr>
              <a:t>Intra</a:t>
            </a: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 Nivel/Entre niveles de atención</a:t>
            </a:r>
          </a:p>
          <a:p>
            <a:pPr marL="182563" indent="-182563">
              <a:buFont typeface="Wingdings" panose="05000000000000000000" pitchFamily="2" charset="2"/>
              <a:buChar char="§"/>
            </a:pPr>
            <a:endParaRPr lang="es-ES" sz="1600" dirty="0" smtClean="0">
              <a:solidFill>
                <a:schemeClr val="tx1">
                  <a:lumMod val="75000"/>
                  <a:lumOff val="25000"/>
                </a:schemeClr>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s-ES" sz="1600" dirty="0" smtClean="0">
                <a:solidFill>
                  <a:schemeClr val="tx1">
                    <a:lumMod val="75000"/>
                    <a:lumOff val="25000"/>
                  </a:schemeClr>
                </a:solidFill>
                <a:latin typeface="Arial" panose="020B0604020202020204" pitchFamily="34" charset="0"/>
                <a:cs typeface="Arial" panose="020B0604020202020204" pitchFamily="34" charset="0"/>
              </a:rPr>
              <a:t>Facilita la adecuada identificación de problemas del paciente y el buen seguimiento de éstos</a:t>
            </a:r>
          </a:p>
          <a:p>
            <a:pPr marL="285750" indent="-285750">
              <a:buFont typeface="Wingdings" panose="05000000000000000000" pitchFamily="2" charset="2"/>
              <a:buChar char="§"/>
            </a:pP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8" name="Grupo 37"/>
          <p:cNvGrpSpPr/>
          <p:nvPr/>
        </p:nvGrpSpPr>
        <p:grpSpPr>
          <a:xfrm>
            <a:off x="-133806" y="6581422"/>
            <a:ext cx="441782" cy="276578"/>
            <a:chOff x="-1295400" y="1261532"/>
            <a:chExt cx="4275667" cy="2370668"/>
          </a:xfrm>
          <a:solidFill>
            <a:schemeClr val="accent2">
              <a:lumMod val="50000"/>
            </a:schemeClr>
          </a:solidFill>
        </p:grpSpPr>
        <p:sp>
          <p:nvSpPr>
            <p:cNvPr id="39" name="Rectángulo 38"/>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ircular 39"/>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370262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5470740" y="1794444"/>
            <a:ext cx="5739121" cy="50746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xmlns="" id="{9C9215E6-B596-4FDE-B658-7B2A2185B25F}"/>
              </a:ext>
            </a:extLst>
          </p:cNvPr>
          <p:cNvSpPr txBox="1"/>
          <p:nvPr/>
        </p:nvSpPr>
        <p:spPr>
          <a:xfrm>
            <a:off x="884363" y="2859019"/>
            <a:ext cx="10325499" cy="2123658"/>
          </a:xfrm>
          <a:prstGeom prst="rect">
            <a:avLst/>
          </a:prstGeom>
          <a:solidFill>
            <a:schemeClr val="accent1">
              <a:lumMod val="60000"/>
              <a:lumOff val="40000"/>
            </a:schemeClr>
          </a:solidFill>
          <a:ln>
            <a:solidFill>
              <a:schemeClr val="accent1">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smtClean="0">
                <a:latin typeface="Arial" panose="020B0604020202020204" pitchFamily="34" charset="0"/>
                <a:cs typeface="Arial" panose="020B0604020202020204" pitchFamily="34" charset="0"/>
              </a:rPr>
              <a:t>ESTRATEGIAS DE DESARROLLO</a:t>
            </a:r>
          </a:p>
          <a:p>
            <a:r>
              <a:rPr lang="es-ES" sz="1400" b="1" dirty="0" smtClean="0">
                <a:latin typeface="Arial" panose="020B0604020202020204" pitchFamily="34" charset="0"/>
                <a:cs typeface="Arial" panose="020B0604020202020204" pitchFamily="34" charset="0"/>
              </a:rPr>
              <a:t>(</a:t>
            </a:r>
            <a:r>
              <a:rPr lang="es-ES" sz="1400" b="1" dirty="0">
                <a:latin typeface="Arial" panose="020B0604020202020204" pitchFamily="34" charset="0"/>
                <a:cs typeface="Arial" panose="020B0604020202020204" pitchFamily="34" charset="0"/>
              </a:rPr>
              <a:t>Desarrollo humano sostenible)</a:t>
            </a:r>
          </a:p>
          <a:p>
            <a:pPr marL="285750" indent="-285750">
              <a:buFont typeface="Wingdings" panose="05000000000000000000" pitchFamily="2" charset="2"/>
              <a:buChar char="§"/>
            </a:pPr>
            <a:endParaRPr lang="es-ES" sz="14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pPr>
            <a:r>
              <a:rPr lang="es-ES" sz="1400" dirty="0">
                <a:latin typeface="Arial" panose="020B0604020202020204" pitchFamily="34" charset="0"/>
                <a:cs typeface="Arial" panose="020B0604020202020204" pitchFamily="34" charset="0"/>
              </a:rPr>
              <a:t>Desarrollo económico y </a:t>
            </a:r>
            <a:r>
              <a:rPr lang="es-ES" sz="1400" dirty="0" smtClean="0">
                <a:latin typeface="Arial" panose="020B0604020202020204" pitchFamily="34" charset="0"/>
                <a:cs typeface="Arial" panose="020B0604020202020204" pitchFamily="34" charset="0"/>
              </a:rPr>
              <a:t>alivio</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de </a:t>
            </a:r>
            <a:r>
              <a:rPr lang="es-ES" sz="1400" dirty="0">
                <a:latin typeface="Arial" panose="020B0604020202020204" pitchFamily="34" charset="0"/>
                <a:cs typeface="Arial" panose="020B0604020202020204" pitchFamily="34" charset="0"/>
              </a:rPr>
              <a:t>la pobreza</a:t>
            </a:r>
          </a:p>
          <a:p>
            <a:pPr marL="93663" indent="-93663">
              <a:buFont typeface="Wingdings" panose="05000000000000000000" pitchFamily="2" charset="2"/>
              <a:buChar char="§"/>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pPr>
            <a:r>
              <a:rPr lang="es-ES" sz="1400" dirty="0">
                <a:latin typeface="Arial" panose="020B0604020202020204" pitchFamily="34" charset="0"/>
                <a:cs typeface="Arial" panose="020B0604020202020204" pitchFamily="34" charset="0"/>
              </a:rPr>
              <a:t>Educación y desarrollo social</a:t>
            </a:r>
          </a:p>
          <a:p>
            <a:pPr marL="93663" indent="-93663">
              <a:buFont typeface="Wingdings" panose="05000000000000000000" pitchFamily="2" charset="2"/>
              <a:buChar char="§"/>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pPr>
            <a:r>
              <a:rPr lang="es-ES" sz="1400" dirty="0">
                <a:latin typeface="Arial" panose="020B0604020202020204" pitchFamily="34" charset="0"/>
                <a:cs typeface="Arial" panose="020B0604020202020204" pitchFamily="34" charset="0"/>
              </a:rPr>
              <a:t>Desarrollo político y </a:t>
            </a:r>
            <a:r>
              <a:rPr lang="es-ES" sz="1400" dirty="0" smtClean="0">
                <a:latin typeface="Arial" panose="020B0604020202020204" pitchFamily="34" charset="0"/>
                <a:cs typeface="Arial" panose="020B0604020202020204" pitchFamily="34" charset="0"/>
              </a:rPr>
              <a:t>derechos</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humanos</a:t>
            </a:r>
            <a:endParaRPr lang="es-ES" sz="14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pPr>
            <a:r>
              <a:rPr lang="es-ES" sz="1400" dirty="0">
                <a:latin typeface="Arial" panose="020B0604020202020204" pitchFamily="34" charset="0"/>
                <a:cs typeface="Arial" panose="020B0604020202020204" pitchFamily="34" charset="0"/>
              </a:rPr>
              <a:t>Salud y calidad de vida</a:t>
            </a:r>
          </a:p>
          <a:p>
            <a:pPr marL="93663" indent="-93663">
              <a:buFont typeface="Wingdings" panose="05000000000000000000" pitchFamily="2" charset="2"/>
              <a:buChar char="§"/>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pPr>
            <a:r>
              <a:rPr lang="es-ES" sz="1400" dirty="0">
                <a:latin typeface="Arial" panose="020B0604020202020204" pitchFamily="34" charset="0"/>
                <a:cs typeface="Arial" panose="020B0604020202020204" pitchFamily="34" charset="0"/>
              </a:rPr>
              <a:t>Medio ambiente y </a:t>
            </a:r>
            <a:r>
              <a:rPr lang="es-ES" sz="1400" dirty="0" smtClean="0">
                <a:latin typeface="Arial" panose="020B0604020202020204" pitchFamily="34" charset="0"/>
                <a:cs typeface="Arial" panose="020B0604020202020204" pitchFamily="34" charset="0"/>
              </a:rPr>
              <a:t>protección</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de </a:t>
            </a:r>
            <a:r>
              <a:rPr lang="es-ES" sz="1400" dirty="0">
                <a:latin typeface="Arial" panose="020B0604020202020204" pitchFamily="34" charset="0"/>
                <a:cs typeface="Arial" panose="020B0604020202020204" pitchFamily="34" charset="0"/>
              </a:rPr>
              <a:t>recursos</a:t>
            </a:r>
          </a:p>
        </p:txBody>
      </p:sp>
      <p:sp>
        <p:nvSpPr>
          <p:cNvPr id="5" name="CuadroTexto 4">
            <a:extLst>
              <a:ext uri="{FF2B5EF4-FFF2-40B4-BE49-F238E27FC236}">
                <a16:creationId xmlns:a16="http://schemas.microsoft.com/office/drawing/2014/main" xmlns="" id="{7AC5C735-E796-4538-8381-3487388CE5BB}"/>
              </a:ext>
            </a:extLst>
          </p:cNvPr>
          <p:cNvSpPr txBox="1"/>
          <p:nvPr/>
        </p:nvSpPr>
        <p:spPr>
          <a:xfrm>
            <a:off x="4665129" y="3078671"/>
            <a:ext cx="6544733" cy="1908215"/>
          </a:xfrm>
          <a:prstGeom prst="rect">
            <a:avLst/>
          </a:prstGeom>
          <a:solidFill>
            <a:schemeClr val="accent1">
              <a:lumMod val="40000"/>
              <a:lumOff val="60000"/>
            </a:schemeClr>
          </a:solidFill>
          <a:ln>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smtClean="0">
                <a:latin typeface="Arial" panose="020B0604020202020204" pitchFamily="34" charset="0"/>
                <a:cs typeface="Arial" panose="020B0604020202020204" pitchFamily="34" charset="0"/>
              </a:rPr>
              <a:t>SISTEMA DE SALUD</a:t>
            </a:r>
          </a:p>
          <a:p>
            <a:endParaRPr lang="es-ES" sz="14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tabLst>
                <a:tab pos="93663" algn="l"/>
              </a:tabLst>
            </a:pPr>
            <a:r>
              <a:rPr lang="es-ES" sz="1400" dirty="0">
                <a:latin typeface="Arial" panose="020B0604020202020204" pitchFamily="34" charset="0"/>
                <a:cs typeface="Arial" panose="020B0604020202020204" pitchFamily="34" charset="0"/>
              </a:rPr>
              <a:t>Salud pública</a:t>
            </a:r>
          </a:p>
          <a:p>
            <a:pPr marL="93663" indent="-93663">
              <a:buFont typeface="Wingdings" panose="05000000000000000000" pitchFamily="2" charset="2"/>
              <a:buChar char="§"/>
              <a:tabLst>
                <a:tab pos="93663" algn="l"/>
              </a:tabLst>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tabLst>
                <a:tab pos="93663" algn="l"/>
              </a:tabLst>
            </a:pPr>
            <a:r>
              <a:rPr lang="es-ES" sz="1400" dirty="0">
                <a:latin typeface="Arial" panose="020B0604020202020204" pitchFamily="34" charset="0"/>
                <a:cs typeface="Arial" panose="020B0604020202020204" pitchFamily="34" charset="0"/>
              </a:rPr>
              <a:t>Sistema hospitalario</a:t>
            </a:r>
          </a:p>
          <a:p>
            <a:pPr marL="93663" indent="-93663">
              <a:buFont typeface="Wingdings" panose="05000000000000000000" pitchFamily="2" charset="2"/>
              <a:buChar char="§"/>
              <a:tabLst>
                <a:tab pos="93663" algn="l"/>
              </a:tabLst>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tabLst>
                <a:tab pos="93663" algn="l"/>
              </a:tabLst>
            </a:pPr>
            <a:r>
              <a:rPr lang="es-ES" sz="1400" dirty="0">
                <a:latin typeface="Arial" panose="020B0604020202020204" pitchFamily="34" charset="0"/>
                <a:cs typeface="Arial" panose="020B0604020202020204" pitchFamily="34" charset="0"/>
              </a:rPr>
              <a:t>Cuidado ambulatorio</a:t>
            </a:r>
          </a:p>
          <a:p>
            <a:pPr marL="93663" indent="-93663">
              <a:buFont typeface="Wingdings" panose="05000000000000000000" pitchFamily="2" charset="2"/>
              <a:buChar char="§"/>
              <a:tabLst>
                <a:tab pos="93663" algn="l"/>
              </a:tabLst>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tabLst>
                <a:tab pos="93663" algn="l"/>
              </a:tabLst>
            </a:pPr>
            <a:r>
              <a:rPr lang="es-ES" sz="1400" dirty="0">
                <a:latin typeface="Arial" panose="020B0604020202020204" pitchFamily="34" charset="0"/>
                <a:cs typeface="Arial" panose="020B0604020202020204" pitchFamily="34" charset="0"/>
              </a:rPr>
              <a:t>Promoción y </a:t>
            </a:r>
            <a:r>
              <a:rPr lang="es-ES" sz="1400" dirty="0" smtClean="0">
                <a:latin typeface="Arial" panose="020B0604020202020204" pitchFamily="34" charset="0"/>
                <a:cs typeface="Arial" panose="020B0604020202020204" pitchFamily="34" charset="0"/>
              </a:rPr>
              <a:t>prevención</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orientada </a:t>
            </a:r>
            <a:r>
              <a:rPr lang="es-ES" sz="1400" dirty="0">
                <a:latin typeface="Arial" panose="020B0604020202020204" pitchFamily="34" charset="0"/>
                <a:cs typeface="Arial" panose="020B0604020202020204" pitchFamily="34" charset="0"/>
              </a:rPr>
              <a:t>a la población</a:t>
            </a:r>
          </a:p>
          <a:p>
            <a:pPr marL="93663" indent="-93663">
              <a:buFont typeface="Wingdings" panose="05000000000000000000" pitchFamily="2" charset="2"/>
              <a:buChar char="§"/>
              <a:tabLst>
                <a:tab pos="93663" algn="l"/>
              </a:tabLst>
            </a:pPr>
            <a:endParaRPr lang="es-ES" sz="500" dirty="0">
              <a:latin typeface="Arial" panose="020B0604020202020204" pitchFamily="34" charset="0"/>
              <a:cs typeface="Arial" panose="020B0604020202020204" pitchFamily="34" charset="0"/>
            </a:endParaRPr>
          </a:p>
          <a:p>
            <a:pPr marL="93663" indent="-93663">
              <a:buFont typeface="Wingdings" panose="05000000000000000000" pitchFamily="2" charset="2"/>
              <a:buChar char="§"/>
              <a:tabLst>
                <a:tab pos="93663" algn="l"/>
              </a:tabLst>
            </a:pPr>
            <a:r>
              <a:rPr lang="es-ES" sz="1400" dirty="0">
                <a:latin typeface="Arial" panose="020B0604020202020204" pitchFamily="34" charset="0"/>
                <a:cs typeface="Arial" panose="020B0604020202020204" pitchFamily="34" charset="0"/>
              </a:rPr>
              <a:t>Investigación y </a:t>
            </a:r>
            <a:r>
              <a:rPr lang="es-ES" sz="1400" dirty="0" smtClean="0">
                <a:latin typeface="Arial" panose="020B0604020202020204" pitchFamily="34" charset="0"/>
                <a:cs typeface="Arial" panose="020B0604020202020204" pitchFamily="34" charset="0"/>
              </a:rPr>
              <a:t>desarrollo</a:t>
            </a:r>
            <a:endParaRPr lang="es-ES" sz="1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25B283A5-D0A8-4141-B0CE-77B7E208FD33}"/>
              </a:ext>
            </a:extLst>
          </p:cNvPr>
          <p:cNvSpPr txBox="1"/>
          <p:nvPr/>
        </p:nvSpPr>
        <p:spPr>
          <a:xfrm>
            <a:off x="8720662" y="3660537"/>
            <a:ext cx="2489201" cy="1323439"/>
          </a:xfrm>
          <a:prstGeom prst="rect">
            <a:avLst/>
          </a:prstGeom>
          <a:solidFill>
            <a:schemeClr val="accent5">
              <a:lumMod val="60000"/>
              <a:lumOff val="40000"/>
            </a:schemeClr>
          </a:solidFill>
          <a:ln>
            <a:solidFill>
              <a:schemeClr val="accent5">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b="1" dirty="0" smtClean="0">
                <a:latin typeface="Arial" panose="020B0604020202020204" pitchFamily="34" charset="0"/>
                <a:cs typeface="Arial" panose="020B0604020202020204" pitchFamily="34" charset="0"/>
              </a:rPr>
              <a:t>SERVICIOS DE SALUD</a:t>
            </a:r>
          </a:p>
          <a:p>
            <a:endParaRPr lang="es-ES" sz="1400" b="1" dirty="0">
              <a:latin typeface="Arial" panose="020B0604020202020204" pitchFamily="34" charset="0"/>
              <a:cs typeface="Arial" panose="020B0604020202020204" pitchFamily="34" charset="0"/>
            </a:endParaRPr>
          </a:p>
          <a:p>
            <a:pPr marL="93663" indent="-93663">
              <a:buFont typeface="Wingdings"/>
              <a:buChar char="§"/>
            </a:pPr>
            <a:r>
              <a:rPr lang="es-ES" sz="1400" dirty="0">
                <a:latin typeface="Arial" panose="020B0604020202020204" pitchFamily="34" charset="0"/>
                <a:cs typeface="Arial" panose="020B0604020202020204" pitchFamily="34" charset="0"/>
              </a:rPr>
              <a:t>Tercer nivel de atención</a:t>
            </a:r>
          </a:p>
          <a:p>
            <a:pPr marL="93663" indent="-93663">
              <a:buFont typeface="Wingdings"/>
              <a:buChar char="§"/>
            </a:pPr>
            <a:endParaRPr lang="es-ES" sz="500" dirty="0">
              <a:latin typeface="Arial" panose="020B0604020202020204" pitchFamily="34" charset="0"/>
              <a:cs typeface="Arial" panose="020B0604020202020204" pitchFamily="34" charset="0"/>
            </a:endParaRPr>
          </a:p>
          <a:p>
            <a:pPr marL="93663" indent="-93663">
              <a:buFont typeface="Wingdings"/>
              <a:buChar char="§"/>
            </a:pPr>
            <a:r>
              <a:rPr lang="es-ES" sz="1400" dirty="0">
                <a:latin typeface="Arial" panose="020B0604020202020204" pitchFamily="34" charset="0"/>
                <a:cs typeface="Arial" panose="020B0604020202020204" pitchFamily="34" charset="0"/>
              </a:rPr>
              <a:t>Segundo nivel de atención</a:t>
            </a:r>
          </a:p>
          <a:p>
            <a:pPr marL="93663" indent="-93663">
              <a:buFont typeface="Wingdings"/>
              <a:buChar char="§"/>
            </a:pPr>
            <a:endParaRPr lang="es-ES" sz="500" dirty="0">
              <a:latin typeface="Arial" panose="020B0604020202020204" pitchFamily="34" charset="0"/>
              <a:cs typeface="Arial" panose="020B0604020202020204" pitchFamily="34" charset="0"/>
            </a:endParaRPr>
          </a:p>
          <a:p>
            <a:pPr marL="93663" indent="-93663">
              <a:buFont typeface="Wingdings"/>
              <a:buChar char="§"/>
            </a:pPr>
            <a:r>
              <a:rPr lang="es-ES" sz="1400" dirty="0">
                <a:latin typeface="Arial" panose="020B0604020202020204" pitchFamily="34" charset="0"/>
                <a:cs typeface="Arial" panose="020B0604020202020204" pitchFamily="34" charset="0"/>
              </a:rPr>
              <a:t>Primer nivel de atención</a:t>
            </a:r>
          </a:p>
        </p:txBody>
      </p:sp>
      <p:sp>
        <p:nvSpPr>
          <p:cNvPr id="7" name="CuadroTexto 6">
            <a:extLst>
              <a:ext uri="{FF2B5EF4-FFF2-40B4-BE49-F238E27FC236}">
                <a16:creationId xmlns:a16="http://schemas.microsoft.com/office/drawing/2014/main" xmlns="" id="{51684BDC-E92E-4611-B455-12057489E14B}"/>
              </a:ext>
            </a:extLst>
          </p:cNvPr>
          <p:cNvSpPr txBox="1"/>
          <p:nvPr/>
        </p:nvSpPr>
        <p:spPr>
          <a:xfrm>
            <a:off x="884363" y="5628541"/>
            <a:ext cx="10333965" cy="338554"/>
          </a:xfrm>
          <a:prstGeom prst="rect">
            <a:avLst/>
          </a:prstGeom>
          <a:solidFill>
            <a:schemeClr val="accent6">
              <a:lumMod val="60000"/>
              <a:lumOff val="40000"/>
            </a:schemeClr>
          </a:solid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dirty="0" smtClean="0">
                <a:latin typeface="Arial" panose="020B0604020202020204" pitchFamily="34" charset="0"/>
                <a:cs typeface="Arial" panose="020B0604020202020204" pitchFamily="34" charset="0"/>
              </a:rPr>
              <a:t>Persona</a:t>
            </a:r>
            <a:r>
              <a:rPr lang="es-ES" sz="1600" dirty="0">
                <a:latin typeface="Arial" panose="020B0604020202020204" pitchFamily="34" charset="0"/>
                <a:cs typeface="Arial" panose="020B0604020202020204" pitchFamily="34" charset="0"/>
              </a:rPr>
              <a:t>, familia y </a:t>
            </a:r>
            <a:r>
              <a:rPr lang="es-ES" sz="1600" dirty="0" smtClean="0">
                <a:latin typeface="Arial" panose="020B0604020202020204" pitchFamily="34" charset="0"/>
                <a:cs typeface="Arial" panose="020B0604020202020204" pitchFamily="34" charset="0"/>
              </a:rPr>
              <a:t>comunidad</a:t>
            </a:r>
            <a:endParaRPr lang="es-ES" sz="1600" dirty="0">
              <a:latin typeface="Arial" panose="020B0604020202020204" pitchFamily="34" charset="0"/>
              <a:cs typeface="Arial" panose="020B0604020202020204" pitchFamily="34" charset="0"/>
            </a:endParaRPr>
          </a:p>
        </p:txBody>
      </p:sp>
      <p:sp>
        <p:nvSpPr>
          <p:cNvPr id="13" name="Flecha: arriba y abajo 12">
            <a:extLst>
              <a:ext uri="{FF2B5EF4-FFF2-40B4-BE49-F238E27FC236}">
                <a16:creationId xmlns:a16="http://schemas.microsoft.com/office/drawing/2014/main" xmlns="" id="{BE27D7D6-D3BB-41CF-B5F9-0F20265E3D89}"/>
              </a:ext>
            </a:extLst>
          </p:cNvPr>
          <p:cNvSpPr/>
          <p:nvPr/>
        </p:nvSpPr>
        <p:spPr>
          <a:xfrm>
            <a:off x="2444070" y="5088469"/>
            <a:ext cx="326482" cy="454618"/>
          </a:xfrm>
          <a:prstGeom prst="upDownArrow">
            <a:avLst>
              <a:gd name="adj1" fmla="val 18880"/>
              <a:gd name="adj2" fmla="val 4481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xmlns="" id="{719A0968-489F-4EA5-879F-7ABF952F4691}"/>
              </a:ext>
            </a:extLst>
          </p:cNvPr>
          <p:cNvSpPr txBox="1"/>
          <p:nvPr/>
        </p:nvSpPr>
        <p:spPr>
          <a:xfrm>
            <a:off x="72209" y="6352058"/>
            <a:ext cx="118153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000" dirty="0">
                <a:solidFill>
                  <a:schemeClr val="tx1">
                    <a:lumMod val="75000"/>
                    <a:lumOff val="25000"/>
                  </a:schemeClr>
                </a:solidFill>
                <a:latin typeface="Arial" panose="020B0604020202020204" pitchFamily="34" charset="0"/>
                <a:cs typeface="Arial" panose="020B0604020202020204" pitchFamily="34" charset="0"/>
              </a:rPr>
              <a:t>Organización Panamericana de la Salud (OPS), Organización Mundial de la Salud (OMS).  (2013). Servicios farmacéuticos basados en la atención primaria de salud. Documento de posición de la OPS/OMS. Washington, DC: OPS.</a:t>
            </a:r>
          </a:p>
        </p:txBody>
      </p:sp>
      <p:sp>
        <p:nvSpPr>
          <p:cNvPr id="19" name="CuadroTexto 18">
            <a:extLst>
              <a:ext uri="{FF2B5EF4-FFF2-40B4-BE49-F238E27FC236}">
                <a16:creationId xmlns:a16="http://schemas.microsoft.com/office/drawing/2014/main" xmlns="" id="{02634EB8-A0CA-46F8-AE19-CFBD4DA35925}"/>
              </a:ext>
            </a:extLst>
          </p:cNvPr>
          <p:cNvSpPr txBox="1"/>
          <p:nvPr/>
        </p:nvSpPr>
        <p:spPr>
          <a:xfrm>
            <a:off x="5479207" y="1863511"/>
            <a:ext cx="5739121"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dirty="0" smtClean="0">
                <a:solidFill>
                  <a:schemeClr val="bg1"/>
                </a:solidFill>
                <a:latin typeface="Arial" panose="020B0604020202020204" pitchFamily="34" charset="0"/>
                <a:cs typeface="Arial" panose="020B0604020202020204" pitchFamily="34" charset="0"/>
              </a:rPr>
              <a:t>Sistema </a:t>
            </a:r>
            <a:r>
              <a:rPr lang="es-ES" dirty="0">
                <a:solidFill>
                  <a:schemeClr val="bg1"/>
                </a:solidFill>
                <a:latin typeface="Arial" panose="020B0604020202020204" pitchFamily="34" charset="0"/>
                <a:cs typeface="Arial" panose="020B0604020202020204" pitchFamily="34" charset="0"/>
              </a:rPr>
              <a:t>de salud basado en </a:t>
            </a:r>
            <a:r>
              <a:rPr lang="es-ES" dirty="0" smtClean="0">
                <a:solidFill>
                  <a:schemeClr val="bg1"/>
                </a:solidFill>
                <a:latin typeface="Arial" panose="020B0604020202020204" pitchFamily="34" charset="0"/>
                <a:cs typeface="Arial" panose="020B0604020202020204" pitchFamily="34" charset="0"/>
              </a:rPr>
              <a:t>APS</a:t>
            </a:r>
            <a:endParaRPr lang="es-ES" dirty="0">
              <a:solidFill>
                <a:schemeClr val="bg1"/>
              </a:solidFill>
              <a:latin typeface="Arial" panose="020B0604020202020204" pitchFamily="34" charset="0"/>
              <a:cs typeface="Arial" panose="020B0604020202020204" pitchFamily="34" charset="0"/>
            </a:endParaRPr>
          </a:p>
        </p:txBody>
      </p:sp>
      <p:sp>
        <p:nvSpPr>
          <p:cNvPr id="20" name="Flecha: hacia la izquierda 11">
            <a:extLst>
              <a:ext uri="{FF2B5EF4-FFF2-40B4-BE49-F238E27FC236}">
                <a16:creationId xmlns:a16="http://schemas.microsoft.com/office/drawing/2014/main" xmlns="" id="{E77608D1-DAC6-4C66-A9AE-2F9369CC8902}"/>
              </a:ext>
            </a:extLst>
          </p:cNvPr>
          <p:cNvSpPr/>
          <p:nvPr/>
        </p:nvSpPr>
        <p:spPr>
          <a:xfrm>
            <a:off x="4569810" y="1906158"/>
            <a:ext cx="776273" cy="312104"/>
          </a:xfrm>
          <a:prstGeom prst="leftArrow">
            <a:avLst>
              <a:gd name="adj1" fmla="val 22872"/>
              <a:gd name="adj2" fmla="val 5813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a:off x="2666999" y="1100666"/>
            <a:ext cx="6797310" cy="400110"/>
          </a:xfrm>
          <a:prstGeom prst="rect">
            <a:avLst/>
          </a:prstGeom>
          <a:noFill/>
        </p:spPr>
        <p:txBody>
          <a:bodyPr wrap="none" rtlCol="0">
            <a:spAutoFit/>
          </a:bodyPr>
          <a:lstStyle/>
          <a:p>
            <a:r>
              <a:rPr lang="es-MX" altLang="es-MX" sz="2000" dirty="0" smtClean="0">
                <a:solidFill>
                  <a:schemeClr val="tx1">
                    <a:lumMod val="75000"/>
                    <a:lumOff val="25000"/>
                  </a:schemeClr>
                </a:solidFill>
                <a:latin typeface="Arial" panose="020B0604020202020204" pitchFamily="34" charset="0"/>
                <a:cs typeface="Arial" panose="020B0604020202020204" pitchFamily="34" charset="0"/>
              </a:rPr>
              <a:t>Representación de un sistema de salud basado en la APS</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o 21"/>
          <p:cNvGrpSpPr/>
          <p:nvPr/>
        </p:nvGrpSpPr>
        <p:grpSpPr>
          <a:xfrm>
            <a:off x="-133806" y="6581422"/>
            <a:ext cx="441782" cy="276578"/>
            <a:chOff x="-1295400" y="1261532"/>
            <a:chExt cx="4275667" cy="2370668"/>
          </a:xfrm>
          <a:solidFill>
            <a:schemeClr val="accent2">
              <a:lumMod val="50000"/>
            </a:schemeClr>
          </a:solidFill>
        </p:grpSpPr>
        <p:sp>
          <p:nvSpPr>
            <p:cNvPr id="23" name="Rectángulo 22"/>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ircular 23"/>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5" name="Rectángulo redondeado 24"/>
          <p:cNvSpPr/>
          <p:nvPr/>
        </p:nvSpPr>
        <p:spPr>
          <a:xfrm>
            <a:off x="853212" y="1794444"/>
            <a:ext cx="3617342" cy="5074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ysClr val="windowText" lastClr="000000"/>
                </a:solidFill>
              </a:ln>
            </a:endParaRPr>
          </a:p>
        </p:txBody>
      </p:sp>
      <p:sp>
        <p:nvSpPr>
          <p:cNvPr id="26" name="CuadroTexto 25">
            <a:extLst>
              <a:ext uri="{FF2B5EF4-FFF2-40B4-BE49-F238E27FC236}">
                <a16:creationId xmlns:a16="http://schemas.microsoft.com/office/drawing/2014/main" xmlns="" id="{02634EB8-A0CA-46F8-AE19-CFBD4DA35925}"/>
              </a:ext>
            </a:extLst>
          </p:cNvPr>
          <p:cNvSpPr txBox="1"/>
          <p:nvPr/>
        </p:nvSpPr>
        <p:spPr>
          <a:xfrm>
            <a:off x="861679" y="1863511"/>
            <a:ext cx="361734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dirty="0" smtClean="0">
                <a:latin typeface="Arial" panose="020B0604020202020204" pitchFamily="34" charset="0"/>
                <a:cs typeface="Arial" panose="020B0604020202020204" pitchFamily="34" charset="0"/>
              </a:rPr>
              <a:t>Otros sectores para el desarrollo</a:t>
            </a:r>
            <a:endParaRPr lang="es-ES" dirty="0">
              <a:latin typeface="Arial" panose="020B0604020202020204" pitchFamily="34" charset="0"/>
              <a:cs typeface="Arial" panose="020B0604020202020204" pitchFamily="34" charset="0"/>
            </a:endParaRPr>
          </a:p>
        </p:txBody>
      </p:sp>
      <p:sp>
        <p:nvSpPr>
          <p:cNvPr id="27" name="Flecha: hacia la izquierda 11">
            <a:extLst>
              <a:ext uri="{FF2B5EF4-FFF2-40B4-BE49-F238E27FC236}">
                <a16:creationId xmlns:a16="http://schemas.microsoft.com/office/drawing/2014/main" xmlns="" id="{E77608D1-DAC6-4C66-A9AE-2F9369CC8902}"/>
              </a:ext>
            </a:extLst>
          </p:cNvPr>
          <p:cNvSpPr/>
          <p:nvPr/>
        </p:nvSpPr>
        <p:spPr>
          <a:xfrm rot="16200000">
            <a:off x="2345414" y="2462245"/>
            <a:ext cx="581002" cy="312104"/>
          </a:xfrm>
          <a:prstGeom prst="leftArrow">
            <a:avLst>
              <a:gd name="adj1" fmla="val 22872"/>
              <a:gd name="adj2" fmla="val 5813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hacia la izquierda 11">
            <a:extLst>
              <a:ext uri="{FF2B5EF4-FFF2-40B4-BE49-F238E27FC236}">
                <a16:creationId xmlns:a16="http://schemas.microsoft.com/office/drawing/2014/main" xmlns="" id="{E77608D1-DAC6-4C66-A9AE-2F9369CC8902}"/>
              </a:ext>
            </a:extLst>
          </p:cNvPr>
          <p:cNvSpPr/>
          <p:nvPr/>
        </p:nvSpPr>
        <p:spPr>
          <a:xfrm rot="16200000">
            <a:off x="5401682" y="2568350"/>
            <a:ext cx="708537" cy="312104"/>
          </a:xfrm>
          <a:prstGeom prst="leftArrow">
            <a:avLst>
              <a:gd name="adj1" fmla="val 22872"/>
              <a:gd name="adj2" fmla="val 5813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hacia la izquierda 11">
            <a:extLst>
              <a:ext uri="{FF2B5EF4-FFF2-40B4-BE49-F238E27FC236}">
                <a16:creationId xmlns:a16="http://schemas.microsoft.com/office/drawing/2014/main" xmlns="" id="{E77608D1-DAC6-4C66-A9AE-2F9369CC8902}"/>
              </a:ext>
            </a:extLst>
          </p:cNvPr>
          <p:cNvSpPr/>
          <p:nvPr/>
        </p:nvSpPr>
        <p:spPr>
          <a:xfrm rot="16200000">
            <a:off x="7329228" y="2732609"/>
            <a:ext cx="1046810" cy="312104"/>
          </a:xfrm>
          <a:prstGeom prst="leftArrow">
            <a:avLst>
              <a:gd name="adj1" fmla="val 22872"/>
              <a:gd name="adj2" fmla="val 5813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echa: hacia la izquierda 11">
            <a:extLst>
              <a:ext uri="{FF2B5EF4-FFF2-40B4-BE49-F238E27FC236}">
                <a16:creationId xmlns:a16="http://schemas.microsoft.com/office/drawing/2014/main" xmlns="" id="{E77608D1-DAC6-4C66-A9AE-2F9369CC8902}"/>
              </a:ext>
            </a:extLst>
          </p:cNvPr>
          <p:cNvSpPr/>
          <p:nvPr/>
        </p:nvSpPr>
        <p:spPr>
          <a:xfrm rot="16200000">
            <a:off x="9344782" y="2866913"/>
            <a:ext cx="1275144" cy="312104"/>
          </a:xfrm>
          <a:prstGeom prst="leftArrow">
            <a:avLst>
              <a:gd name="adj1" fmla="val 22872"/>
              <a:gd name="adj2" fmla="val 5813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lecha: arriba y abajo 12">
            <a:extLst>
              <a:ext uri="{FF2B5EF4-FFF2-40B4-BE49-F238E27FC236}">
                <a16:creationId xmlns:a16="http://schemas.microsoft.com/office/drawing/2014/main" xmlns="" id="{BE27D7D6-D3BB-41CF-B5F9-0F20265E3D89}"/>
              </a:ext>
            </a:extLst>
          </p:cNvPr>
          <p:cNvSpPr/>
          <p:nvPr/>
        </p:nvSpPr>
        <p:spPr>
          <a:xfrm>
            <a:off x="5664924" y="5078993"/>
            <a:ext cx="326482" cy="454618"/>
          </a:xfrm>
          <a:prstGeom prst="upDownArrow">
            <a:avLst>
              <a:gd name="adj1" fmla="val 18880"/>
              <a:gd name="adj2" fmla="val 4481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Flecha: arriba y abajo 12">
            <a:extLst>
              <a:ext uri="{FF2B5EF4-FFF2-40B4-BE49-F238E27FC236}">
                <a16:creationId xmlns:a16="http://schemas.microsoft.com/office/drawing/2014/main" xmlns="" id="{BE27D7D6-D3BB-41CF-B5F9-0F20265E3D89}"/>
              </a:ext>
            </a:extLst>
          </p:cNvPr>
          <p:cNvSpPr/>
          <p:nvPr/>
        </p:nvSpPr>
        <p:spPr>
          <a:xfrm>
            <a:off x="9388108" y="5088469"/>
            <a:ext cx="326482" cy="454618"/>
          </a:xfrm>
          <a:prstGeom prst="upDownArrow">
            <a:avLst>
              <a:gd name="adj1" fmla="val 18880"/>
              <a:gd name="adj2" fmla="val 4481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60563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992773" y="1220526"/>
            <a:ext cx="10596170" cy="830997"/>
          </a:xfrm>
          <a:prstGeom prst="rect">
            <a:avLst/>
          </a:prstGeom>
          <a:noFill/>
        </p:spPr>
        <p:txBody>
          <a:bodyPr wrap="none" rtlCol="0">
            <a:spAutoFit/>
          </a:bodyPr>
          <a:lstStyle/>
          <a:p>
            <a:r>
              <a:rPr lang="es-MX" sz="2400" i="1" dirty="0" smtClean="0">
                <a:solidFill>
                  <a:schemeClr val="tx1">
                    <a:lumMod val="75000"/>
                    <a:lumOff val="25000"/>
                  </a:schemeClr>
                </a:solidFill>
                <a:latin typeface="Times New Roman" panose="02020603050405020304" pitchFamily="18" charset="0"/>
                <a:cs typeface="Times New Roman" panose="02020603050405020304" pitchFamily="18" charset="0"/>
              </a:rPr>
              <a:t>La atención primaria a la salud forma la base de los sistemas de salud, asegurando </a:t>
            </a:r>
          </a:p>
          <a:p>
            <a:r>
              <a:rPr lang="es-MX" sz="2400" i="1" dirty="0" smtClean="0">
                <a:solidFill>
                  <a:schemeClr val="tx1">
                    <a:lumMod val="75000"/>
                    <a:lumOff val="25000"/>
                  </a:schemeClr>
                </a:solidFill>
                <a:latin typeface="Times New Roman" panose="02020603050405020304" pitchFamily="18" charset="0"/>
                <a:cs typeface="Times New Roman" panose="02020603050405020304" pitchFamily="18" charset="0"/>
              </a:rPr>
              <a:t>que todas las personas permanezcan sanas y obtengan cuidado cuando lo necesitan</a:t>
            </a:r>
            <a:endParaRPr lang="es-MX" sz="24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4" name="Forma libre 3"/>
          <p:cNvSpPr/>
          <p:nvPr/>
        </p:nvSpPr>
        <p:spPr>
          <a:xfrm>
            <a:off x="985424" y="2379132"/>
            <a:ext cx="9758776" cy="499741"/>
          </a:xfrm>
          <a:custGeom>
            <a:avLst/>
            <a:gdLst>
              <a:gd name="connsiteX0" fmla="*/ 0 w 10515600"/>
              <a:gd name="connsiteY0" fmla="*/ 121265 h 727573"/>
              <a:gd name="connsiteX1" fmla="*/ 121265 w 10515600"/>
              <a:gd name="connsiteY1" fmla="*/ 0 h 727573"/>
              <a:gd name="connsiteX2" fmla="*/ 10394335 w 10515600"/>
              <a:gd name="connsiteY2" fmla="*/ 0 h 727573"/>
              <a:gd name="connsiteX3" fmla="*/ 10515600 w 10515600"/>
              <a:gd name="connsiteY3" fmla="*/ 121265 h 727573"/>
              <a:gd name="connsiteX4" fmla="*/ 10515600 w 10515600"/>
              <a:gd name="connsiteY4" fmla="*/ 606308 h 727573"/>
              <a:gd name="connsiteX5" fmla="*/ 10394335 w 10515600"/>
              <a:gd name="connsiteY5" fmla="*/ 727573 h 727573"/>
              <a:gd name="connsiteX6" fmla="*/ 121265 w 10515600"/>
              <a:gd name="connsiteY6" fmla="*/ 727573 h 727573"/>
              <a:gd name="connsiteX7" fmla="*/ 0 w 10515600"/>
              <a:gd name="connsiteY7" fmla="*/ 606308 h 727573"/>
              <a:gd name="connsiteX8" fmla="*/ 0 w 10515600"/>
              <a:gd name="connsiteY8" fmla="*/ 121265 h 7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727573">
                <a:moveTo>
                  <a:pt x="0" y="121265"/>
                </a:moveTo>
                <a:cubicBezTo>
                  <a:pt x="0" y="54292"/>
                  <a:pt x="54292" y="0"/>
                  <a:pt x="121265" y="0"/>
                </a:cubicBezTo>
                <a:lnTo>
                  <a:pt x="10394335" y="0"/>
                </a:lnTo>
                <a:cubicBezTo>
                  <a:pt x="10461308" y="0"/>
                  <a:pt x="10515600" y="54292"/>
                  <a:pt x="10515600" y="121265"/>
                </a:cubicBezTo>
                <a:lnTo>
                  <a:pt x="10515600" y="606308"/>
                </a:lnTo>
                <a:cubicBezTo>
                  <a:pt x="10515600" y="673281"/>
                  <a:pt x="10461308" y="727573"/>
                  <a:pt x="10394335" y="727573"/>
                </a:cubicBezTo>
                <a:lnTo>
                  <a:pt x="121265" y="727573"/>
                </a:lnTo>
                <a:cubicBezTo>
                  <a:pt x="54292" y="727573"/>
                  <a:pt x="0" y="673281"/>
                  <a:pt x="0" y="606308"/>
                </a:cubicBezTo>
                <a:lnTo>
                  <a:pt x="0" y="121265"/>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147" tIns="123147" rIns="123147" bIns="123147" numCol="1" spcCol="1270" anchor="ctr" anchorCtr="0">
            <a:noAutofit/>
          </a:bodyPr>
          <a:lstStyle/>
          <a:p>
            <a:pPr lvl="0" algn="l" defTabSz="1022350">
              <a:lnSpc>
                <a:spcPct val="90000"/>
              </a:lnSpc>
              <a:spcBef>
                <a:spcPct val="0"/>
              </a:spcBef>
              <a:spcAft>
                <a:spcPct val="35000"/>
              </a:spcAft>
            </a:pP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La atención primaria puede ser diferente entre países pero hay pilares comunes:</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Forma libre 4"/>
          <p:cNvSpPr/>
          <p:nvPr/>
        </p:nvSpPr>
        <p:spPr>
          <a:xfrm>
            <a:off x="924705" y="3247324"/>
            <a:ext cx="10515600" cy="1731079"/>
          </a:xfrm>
          <a:custGeom>
            <a:avLst/>
            <a:gdLst>
              <a:gd name="connsiteX0" fmla="*/ 0 w 10515600"/>
              <a:gd name="connsiteY0" fmla="*/ 0 h 1513687"/>
              <a:gd name="connsiteX1" fmla="*/ 10515600 w 10515600"/>
              <a:gd name="connsiteY1" fmla="*/ 0 h 1513687"/>
              <a:gd name="connsiteX2" fmla="*/ 10515600 w 10515600"/>
              <a:gd name="connsiteY2" fmla="*/ 1513687 h 1513687"/>
              <a:gd name="connsiteX3" fmla="*/ 0 w 10515600"/>
              <a:gd name="connsiteY3" fmla="*/ 1513687 h 1513687"/>
              <a:gd name="connsiteX4" fmla="*/ 0 w 10515600"/>
              <a:gd name="connsiteY4" fmla="*/ 0 h 15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13687">
                <a:moveTo>
                  <a:pt x="0" y="0"/>
                </a:moveTo>
                <a:lnTo>
                  <a:pt x="10515600" y="0"/>
                </a:lnTo>
                <a:lnTo>
                  <a:pt x="10515600" y="1513687"/>
                </a:lnTo>
                <a:lnTo>
                  <a:pt x="0" y="15136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285750" indent="-285750" algn="just">
              <a:buClr>
                <a:schemeClr val="accent2">
                  <a:lumMod val="50000"/>
                </a:schemeClr>
              </a:buClr>
              <a:buFont typeface="Wingdings"/>
              <a:buChar char="§"/>
            </a:pPr>
            <a:r>
              <a:rPr lang="en-US" dirty="0" smtClean="0">
                <a:solidFill>
                  <a:schemeClr val="tx1">
                    <a:lumMod val="75000"/>
                    <a:lumOff val="25000"/>
                  </a:schemeClr>
                </a:solidFill>
                <a:latin typeface="Arial" panose="020B0604020202020204" pitchFamily="34" charset="0"/>
                <a:cs typeface="Arial" panose="020B0604020202020204" pitchFamily="34" charset="0"/>
              </a:rPr>
              <a:t>Una </a:t>
            </a:r>
            <a:r>
              <a:rPr lang="en-US" dirty="0" err="1" smtClean="0">
                <a:solidFill>
                  <a:schemeClr val="tx1">
                    <a:lumMod val="75000"/>
                    <a:lumOff val="25000"/>
                  </a:schemeClr>
                </a:solidFill>
                <a:latin typeface="Arial" panose="020B0604020202020204" pitchFamily="34" charset="0"/>
                <a:cs typeface="Arial" panose="020B0604020202020204" pitchFamily="34" charset="0"/>
              </a:rPr>
              <a:t>atención</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primaria</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fuerte</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tiene</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infraestructura</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localizada</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en</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los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lugares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correctos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en</a:t>
            </a:r>
            <a:r>
              <a:rPr lang="en-US" dirty="0" smtClean="0">
                <a:solidFill>
                  <a:schemeClr val="tx1">
                    <a:lumMod val="75000"/>
                    <a:lumOff val="25000"/>
                  </a:schemeClr>
                </a:solidFill>
                <a:latin typeface="Arial" panose="020B0604020202020204" pitchFamily="34" charset="0"/>
                <a:cs typeface="Arial" panose="020B0604020202020204" pitchFamily="34" charset="0"/>
              </a:rPr>
              <a:t> la </a:t>
            </a:r>
            <a:r>
              <a:rPr lang="en-US" dirty="0" err="1" smtClean="0">
                <a:solidFill>
                  <a:schemeClr val="tx1">
                    <a:lumMod val="75000"/>
                    <a:lumOff val="25000"/>
                  </a:schemeClr>
                </a:solidFill>
                <a:latin typeface="Arial" panose="020B0604020202020204" pitchFamily="34" charset="0"/>
                <a:cs typeface="Arial" panose="020B0604020202020204" pitchFamily="34" charset="0"/>
              </a:rPr>
              <a:t>comunidad</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donde</a:t>
            </a:r>
            <a:r>
              <a:rPr lang="en-US" dirty="0" smtClean="0">
                <a:solidFill>
                  <a:schemeClr val="tx1">
                    <a:lumMod val="75000"/>
                    <a:lumOff val="25000"/>
                  </a:schemeClr>
                </a:solidFill>
                <a:latin typeface="Arial" panose="020B0604020202020204" pitchFamily="34" charset="0"/>
                <a:cs typeface="Arial" panose="020B0604020202020204" pitchFamily="34" charset="0"/>
              </a:rPr>
              <a:t> las personas </a:t>
            </a:r>
            <a:r>
              <a:rPr lang="en-US" dirty="0" err="1" smtClean="0">
                <a:solidFill>
                  <a:schemeClr val="tx1">
                    <a:lumMod val="75000"/>
                    <a:lumOff val="25000"/>
                  </a:schemeClr>
                </a:solidFill>
                <a:latin typeface="Arial" panose="020B0604020202020204" pitchFamily="34" charset="0"/>
                <a:cs typeface="Arial" panose="020B0604020202020204" pitchFamily="34" charset="0"/>
              </a:rPr>
              <a:t>puedan</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tener</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acceso</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cuando</a:t>
            </a:r>
            <a:r>
              <a:rPr lang="en-US" dirty="0" smtClean="0">
                <a:solidFill>
                  <a:schemeClr val="tx1">
                    <a:lumMod val="75000"/>
                    <a:lumOff val="25000"/>
                  </a:schemeClr>
                </a:solidFill>
                <a:latin typeface="Arial" panose="020B0604020202020204" pitchFamily="34" charset="0"/>
                <a:cs typeface="Arial" panose="020B0604020202020204" pitchFamily="34" charset="0"/>
              </a:rPr>
              <a:t> lo </a:t>
            </a:r>
            <a:r>
              <a:rPr lang="en-US" dirty="0" err="1" smtClean="0">
                <a:solidFill>
                  <a:schemeClr val="tx1">
                    <a:lumMod val="75000"/>
                    <a:lumOff val="25000"/>
                  </a:schemeClr>
                </a:solidFill>
                <a:latin typeface="Arial" panose="020B0604020202020204" pitchFamily="34" charset="0"/>
                <a:cs typeface="Arial" panose="020B0604020202020204" pitchFamily="34" charset="0"/>
              </a:rPr>
              <a:t>necesiten</a:t>
            </a: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Clr>
                <a:schemeClr val="accent2">
                  <a:lumMod val="50000"/>
                </a:schemeClr>
              </a:buClr>
              <a:buFont typeface="Wingdings"/>
              <a:buChar char="§"/>
            </a:pPr>
            <a:r>
              <a:rPr lang="en-US" dirty="0" err="1" smtClean="0">
                <a:solidFill>
                  <a:schemeClr val="tx1">
                    <a:lumMod val="75000"/>
                    <a:lumOff val="25000"/>
                  </a:schemeClr>
                </a:solidFill>
                <a:latin typeface="Arial" panose="020B0604020202020204" pitchFamily="34" charset="0"/>
                <a:cs typeface="Arial" panose="020B0604020202020204" pitchFamily="34" charset="0"/>
              </a:rPr>
              <a:t>Proveedores</a:t>
            </a:r>
            <a:r>
              <a:rPr lang="en-US" dirty="0" smtClean="0">
                <a:solidFill>
                  <a:schemeClr val="tx1">
                    <a:lumMod val="75000"/>
                    <a:lumOff val="25000"/>
                  </a:schemeClr>
                </a:solidFill>
                <a:latin typeface="Arial" panose="020B0604020202020204" pitchFamily="34" charset="0"/>
                <a:cs typeface="Arial" panose="020B0604020202020204" pitchFamily="34" charset="0"/>
              </a:rPr>
              <a:t> de </a:t>
            </a:r>
            <a:r>
              <a:rPr lang="en-US" dirty="0" err="1" smtClean="0">
                <a:solidFill>
                  <a:schemeClr val="tx1">
                    <a:lumMod val="75000"/>
                    <a:lumOff val="25000"/>
                  </a:schemeClr>
                </a:solidFill>
                <a:latin typeface="Arial" panose="020B0604020202020204" pitchFamily="34" charset="0"/>
                <a:cs typeface="Arial" panose="020B0604020202020204" pitchFamily="34" charset="0"/>
              </a:rPr>
              <a:t>salud</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entrenados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motivados</a:t>
            </a:r>
            <a:r>
              <a:rPr lang="en-US" dirty="0" smtClean="0">
                <a:solidFill>
                  <a:schemeClr val="tx1">
                    <a:lumMod val="75000"/>
                    <a:lumOff val="25000"/>
                  </a:schemeClr>
                </a:solidFill>
                <a:latin typeface="Arial" panose="020B0604020202020204" pitchFamily="34" charset="0"/>
                <a:cs typeface="Arial" panose="020B0604020202020204" pitchFamily="34" charset="0"/>
              </a:rPr>
              <a:t> e </a:t>
            </a:r>
            <a:r>
              <a:rPr lang="en-US" dirty="0" err="1" smtClean="0">
                <a:solidFill>
                  <a:schemeClr val="tx1">
                    <a:lumMod val="75000"/>
                    <a:lumOff val="25000"/>
                  </a:schemeClr>
                </a:solidFill>
                <a:latin typeface="Arial" panose="020B0604020202020204" pitchFamily="34" charset="0"/>
                <a:cs typeface="Arial" panose="020B0604020202020204" pitchFamily="34" charset="0"/>
              </a:rPr>
              <a:t>incentivados</a:t>
            </a:r>
            <a:r>
              <a:rPr lang="en-US" dirty="0" smtClean="0">
                <a:solidFill>
                  <a:schemeClr val="tx1">
                    <a:lumMod val="75000"/>
                    <a:lumOff val="25000"/>
                  </a:schemeClr>
                </a:solidFill>
                <a:latin typeface="Arial" panose="020B0604020202020204" pitchFamily="34" charset="0"/>
                <a:cs typeface="Arial" panose="020B0604020202020204" pitchFamily="34" charset="0"/>
              </a:rPr>
              <a:t> para </a:t>
            </a:r>
            <a:r>
              <a:rPr lang="en-US" dirty="0" err="1" smtClean="0">
                <a:solidFill>
                  <a:schemeClr val="tx1">
                    <a:lumMod val="75000"/>
                    <a:lumOff val="25000"/>
                  </a:schemeClr>
                </a:solidFill>
                <a:latin typeface="Arial" panose="020B0604020202020204" pitchFamily="34" charset="0"/>
                <a:cs typeface="Arial" panose="020B0604020202020204" pitchFamily="34" charset="0"/>
              </a:rPr>
              <a:t>dar</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atención</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primaria</a:t>
            </a:r>
            <a:r>
              <a:rPr lang="en-US" dirty="0" smtClean="0">
                <a:solidFill>
                  <a:schemeClr val="tx1">
                    <a:lumMod val="75000"/>
                    <a:lumOff val="25000"/>
                  </a:schemeClr>
                </a:solidFill>
                <a:latin typeface="Arial" panose="020B0604020202020204" pitchFamily="34" charset="0"/>
                <a:cs typeface="Arial" panose="020B0604020202020204" pitchFamily="34" charset="0"/>
              </a:rPr>
              <a:t> de </a:t>
            </a:r>
            <a:r>
              <a:rPr lang="en-US" dirty="0" err="1" smtClean="0">
                <a:solidFill>
                  <a:schemeClr val="tx1">
                    <a:lumMod val="75000"/>
                    <a:lumOff val="25000"/>
                  </a:schemeClr>
                </a:solidFill>
                <a:latin typeface="Arial" panose="020B0604020202020204" pitchFamily="34" charset="0"/>
                <a:cs typeface="Arial" panose="020B0604020202020204" pitchFamily="34" charset="0"/>
              </a:rPr>
              <a:t>calidad</a:t>
            </a:r>
            <a:endParaRPr lang="en-US"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Clr>
                <a:schemeClr val="accent2">
                  <a:lumMod val="50000"/>
                </a:schemeClr>
              </a:buClr>
              <a:buFont typeface="Wingdings"/>
              <a:buChar char="§"/>
            </a:pPr>
            <a:r>
              <a:rPr lang="en-US" dirty="0" smtClean="0">
                <a:solidFill>
                  <a:schemeClr val="tx1">
                    <a:lumMod val="75000"/>
                    <a:lumOff val="25000"/>
                  </a:schemeClr>
                </a:solidFill>
                <a:latin typeface="Arial" panose="020B0604020202020204" pitchFamily="34" charset="0"/>
                <a:cs typeface="Arial" panose="020B0604020202020204" pitchFamily="34" charset="0"/>
              </a:rPr>
              <a:t>Sistema y </a:t>
            </a:r>
            <a:r>
              <a:rPr lang="en-US" dirty="0" err="1" smtClean="0">
                <a:solidFill>
                  <a:schemeClr val="tx1">
                    <a:lumMod val="75000"/>
                    <a:lumOff val="25000"/>
                  </a:schemeClr>
                </a:solidFill>
                <a:latin typeface="Arial" panose="020B0604020202020204" pitchFamily="34" charset="0"/>
                <a:cs typeface="Arial" panose="020B0604020202020204" pitchFamily="34" charset="0"/>
              </a:rPr>
              <a:t>politícas</a:t>
            </a:r>
            <a:r>
              <a:rPr lang="en-US" dirty="0" smtClean="0">
                <a:solidFill>
                  <a:schemeClr val="tx1">
                    <a:lumMod val="75000"/>
                    <a:lumOff val="25000"/>
                  </a:schemeClr>
                </a:solidFill>
                <a:latin typeface="Arial" panose="020B0604020202020204" pitchFamily="34" charset="0"/>
                <a:cs typeface="Arial" panose="020B0604020202020204" pitchFamily="34" charset="0"/>
              </a:rPr>
              <a:t> que </a:t>
            </a:r>
            <a:r>
              <a:rPr lang="en-US" dirty="0" err="1" smtClean="0">
                <a:solidFill>
                  <a:schemeClr val="tx1">
                    <a:lumMod val="75000"/>
                    <a:lumOff val="25000"/>
                  </a:schemeClr>
                </a:solidFill>
                <a:latin typeface="Arial" panose="020B0604020202020204" pitchFamily="34" charset="0"/>
                <a:cs typeface="Arial" panose="020B0604020202020204" pitchFamily="34" charset="0"/>
              </a:rPr>
              <a:t>aseguren</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medicinas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vacunas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procedimientos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diagnósticos</a:t>
            </a:r>
            <a:r>
              <a:rPr lang="en-US" dirty="0" smtClean="0">
                <a:solidFill>
                  <a:schemeClr val="tx1">
                    <a:lumMod val="75000"/>
                    <a:lumOff val="25000"/>
                  </a:schemeClr>
                </a:solidFill>
                <a:latin typeface="Arial" panose="020B0604020202020204" pitchFamily="34" charset="0"/>
                <a:cs typeface="Arial" panose="020B0604020202020204" pitchFamily="34" charset="0"/>
              </a:rPr>
              <a:t> </a:t>
            </a:r>
          </a:p>
          <a:p>
            <a:pPr marL="285750" indent="-285750" algn="just">
              <a:buClr>
                <a:schemeClr val="accent2">
                  <a:lumMod val="50000"/>
                </a:schemeClr>
              </a:buClr>
              <a:buFont typeface="Wingdings"/>
              <a:buChar char="§"/>
            </a:pPr>
            <a:r>
              <a:rPr lang="en-US" dirty="0" smtClean="0">
                <a:solidFill>
                  <a:schemeClr val="tx1">
                    <a:lumMod val="75000"/>
                    <a:lumOff val="25000"/>
                  </a:schemeClr>
                </a:solidFill>
                <a:latin typeface="Arial" panose="020B0604020202020204" pitchFamily="34" charset="0"/>
                <a:cs typeface="Arial" panose="020B0604020202020204" pitchFamily="34" charset="0"/>
              </a:rPr>
              <a:t>Sistema de </a:t>
            </a:r>
            <a:r>
              <a:rPr lang="en-US" dirty="0" err="1" smtClean="0">
                <a:solidFill>
                  <a:schemeClr val="tx1">
                    <a:lumMod val="75000"/>
                    <a:lumOff val="25000"/>
                  </a:schemeClr>
                </a:solidFill>
                <a:latin typeface="Arial" panose="020B0604020202020204" pitchFamily="34" charset="0"/>
                <a:cs typeface="Arial" panose="020B0604020202020204" pitchFamily="34" charset="0"/>
              </a:rPr>
              <a:t>financimiento</a:t>
            </a:r>
            <a:r>
              <a:rPr lang="en-US" dirty="0" smtClean="0">
                <a:solidFill>
                  <a:schemeClr val="tx1">
                    <a:lumMod val="75000"/>
                    <a:lumOff val="25000"/>
                  </a:schemeClr>
                </a:solidFill>
                <a:latin typeface="Arial" panose="020B0604020202020204" pitchFamily="34" charset="0"/>
                <a:cs typeface="Arial" panose="020B0604020202020204" pitchFamily="34" charset="0"/>
              </a:rPr>
              <a:t> </a:t>
            </a:r>
            <a:r>
              <a:rPr lang="en-US" dirty="0" err="1" smtClean="0">
                <a:solidFill>
                  <a:schemeClr val="tx1">
                    <a:lumMod val="75000"/>
                    <a:lumOff val="25000"/>
                  </a:schemeClr>
                </a:solidFill>
                <a:latin typeface="Arial" panose="020B0604020202020204" pitchFamily="34" charset="0"/>
                <a:cs typeface="Arial" panose="020B0604020202020204" pitchFamily="34" charset="0"/>
              </a:rPr>
              <a:t>sostenibles</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Forma libre 5"/>
          <p:cNvSpPr/>
          <p:nvPr/>
        </p:nvSpPr>
        <p:spPr>
          <a:xfrm>
            <a:off x="806171" y="5129304"/>
            <a:ext cx="10515600" cy="1203762"/>
          </a:xfrm>
          <a:custGeom>
            <a:avLst/>
            <a:gdLst>
              <a:gd name="connsiteX0" fmla="*/ 0 w 10515600"/>
              <a:gd name="connsiteY0" fmla="*/ 0 h 1513687"/>
              <a:gd name="connsiteX1" fmla="*/ 10515600 w 10515600"/>
              <a:gd name="connsiteY1" fmla="*/ 0 h 1513687"/>
              <a:gd name="connsiteX2" fmla="*/ 10515600 w 10515600"/>
              <a:gd name="connsiteY2" fmla="*/ 1513687 h 1513687"/>
              <a:gd name="connsiteX3" fmla="*/ 0 w 10515600"/>
              <a:gd name="connsiteY3" fmla="*/ 1513687 h 1513687"/>
              <a:gd name="connsiteX4" fmla="*/ 0 w 10515600"/>
              <a:gd name="connsiteY4" fmla="*/ 0 h 15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13687">
                <a:moveTo>
                  <a:pt x="0" y="0"/>
                </a:moveTo>
                <a:lnTo>
                  <a:pt x="10515600" y="0"/>
                </a:lnTo>
                <a:lnTo>
                  <a:pt x="10515600" y="1513687"/>
                </a:lnTo>
                <a:lnTo>
                  <a:pt x="0" y="15136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algn="just">
              <a:lnSpc>
                <a:spcPts val="2160"/>
              </a:lnSpc>
              <a:spcBef>
                <a:spcPts val="1200"/>
              </a:spcBef>
              <a:spcAft>
                <a:spcPts val="600"/>
              </a:spcAft>
            </a:pPr>
            <a:r>
              <a:rPr lang="en-US" i="1" dirty="0" err="1" smtClean="0">
                <a:solidFill>
                  <a:schemeClr val="tx1">
                    <a:lumMod val="75000"/>
                    <a:lumOff val="25000"/>
                  </a:schemeClr>
                </a:solidFill>
                <a:latin typeface="Arial" panose="020B0604020202020204" pitchFamily="34" charset="0"/>
                <a:cs typeface="Arial" panose="020B0604020202020204" pitchFamily="34" charset="0"/>
              </a:rPr>
              <a:t>Cuando</a:t>
            </a:r>
            <a:r>
              <a:rPr lang="en-US" i="1" dirty="0" smtClean="0">
                <a:solidFill>
                  <a:schemeClr val="tx1">
                    <a:lumMod val="75000"/>
                    <a:lumOff val="25000"/>
                  </a:schemeClr>
                </a:solidFill>
                <a:latin typeface="Arial" panose="020B0604020202020204" pitchFamily="34" charset="0"/>
                <a:cs typeface="Arial" panose="020B0604020202020204" pitchFamily="34" charset="0"/>
              </a:rPr>
              <a:t> un Sistema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atención</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primaria</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funciona</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correctamente</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familias</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smtClean="0">
                <a:solidFill>
                  <a:schemeClr val="tx1">
                    <a:lumMod val="75000"/>
                    <a:lumOff val="25000"/>
                  </a:schemeClr>
                </a:solidFill>
                <a:latin typeface="Arial" panose="020B0604020202020204" pitchFamily="34" charset="0"/>
                <a:cs typeface="Arial" panose="020B0604020202020204" pitchFamily="34" charset="0"/>
              </a:rPr>
              <a:t>y personas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están</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conectadas</a:t>
            </a:r>
            <a:r>
              <a:rPr lang="en-US" i="1" dirty="0" smtClean="0">
                <a:solidFill>
                  <a:schemeClr val="tx1">
                    <a:lumMod val="75000"/>
                    <a:lumOff val="25000"/>
                  </a:schemeClr>
                </a:solidFill>
                <a:latin typeface="Arial" panose="020B0604020202020204" pitchFamily="34" charset="0"/>
                <a:cs typeface="Arial" panose="020B0604020202020204" pitchFamily="34" charset="0"/>
              </a:rPr>
              <a:t> con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trabajadores</a:t>
            </a:r>
            <a:r>
              <a:rPr lang="en-US" i="1" dirty="0" smtClean="0">
                <a:solidFill>
                  <a:schemeClr val="tx1">
                    <a:lumMod val="75000"/>
                    <a:lumOff val="25000"/>
                  </a:schemeClr>
                </a:solidFill>
                <a:latin typeface="Arial" panose="020B0604020202020204" pitchFamily="34" charset="0"/>
                <a:cs typeface="Arial" panose="020B0604020202020204" pitchFamily="34" charset="0"/>
              </a:rPr>
              <a:t>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salud</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confiables</a:t>
            </a:r>
            <a:r>
              <a:rPr lang="en-US" i="1" dirty="0" smtClean="0">
                <a:solidFill>
                  <a:schemeClr val="tx1">
                    <a:lumMod val="75000"/>
                    <a:lumOff val="25000"/>
                  </a:schemeClr>
                </a:solidFill>
                <a:latin typeface="Arial" panose="020B0604020202020204" pitchFamily="34" charset="0"/>
                <a:cs typeface="Arial" panose="020B0604020202020204" pitchFamily="34" charset="0"/>
              </a:rPr>
              <a:t> y un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sistema</a:t>
            </a:r>
            <a:r>
              <a:rPr lang="en-US" i="1" dirty="0" smtClean="0">
                <a:solidFill>
                  <a:schemeClr val="tx1">
                    <a:lumMod val="75000"/>
                    <a:lumOff val="25000"/>
                  </a:schemeClr>
                </a:solidFill>
                <a:latin typeface="Arial" panose="020B0604020202020204" pitchFamily="34" charset="0"/>
                <a:cs typeface="Arial" panose="020B0604020202020204" pitchFamily="34" charset="0"/>
              </a:rPr>
              <a:t>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apoyo</a:t>
            </a:r>
            <a:r>
              <a:rPr lang="en-US" i="1" dirty="0" smtClean="0">
                <a:solidFill>
                  <a:schemeClr val="tx1">
                    <a:lumMod val="75000"/>
                    <a:lumOff val="25000"/>
                  </a:schemeClr>
                </a:solidFill>
                <a:latin typeface="Arial" panose="020B0604020202020204" pitchFamily="34" charset="0"/>
                <a:cs typeface="Arial" panose="020B0604020202020204" pitchFamily="34" charset="0"/>
              </a:rPr>
              <a:t> a lo largo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toda</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su</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vida</a:t>
            </a:r>
            <a:r>
              <a:rPr lang="en-US" i="1" dirty="0" smtClean="0">
                <a:solidFill>
                  <a:schemeClr val="tx1">
                    <a:lumMod val="75000"/>
                    <a:lumOff val="25000"/>
                  </a:schemeClr>
                </a:solidFill>
                <a:latin typeface="Arial" panose="020B0604020202020204" pitchFamily="34" charset="0"/>
                <a:cs typeface="Arial" panose="020B0604020202020204" pitchFamily="34" charset="0"/>
              </a:rPr>
              <a:t> con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acceso</a:t>
            </a:r>
            <a:r>
              <a:rPr lang="en-US" i="1" dirty="0" smtClean="0">
                <a:solidFill>
                  <a:schemeClr val="tx1">
                    <a:lumMod val="75000"/>
                    <a:lumOff val="25000"/>
                  </a:schemeClr>
                </a:solidFill>
                <a:latin typeface="Arial" panose="020B0604020202020204" pitchFamily="34" charset="0"/>
                <a:cs typeface="Arial" panose="020B0604020202020204" pitchFamily="34" charset="0"/>
              </a:rPr>
              <a:t> a un red integral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servicios</a:t>
            </a:r>
            <a:r>
              <a:rPr lang="en-US" i="1" dirty="0" smtClean="0">
                <a:solidFill>
                  <a:schemeClr val="tx1">
                    <a:lumMod val="75000"/>
                    <a:lumOff val="25000"/>
                  </a:schemeClr>
                </a:solidFill>
                <a:latin typeface="Arial" panose="020B0604020202020204" pitchFamily="34" charset="0"/>
                <a:cs typeface="Arial" panose="020B0604020202020204" pitchFamily="34" charset="0"/>
              </a:rPr>
              <a:t> que no son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solamente</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vacunas</a:t>
            </a:r>
            <a:r>
              <a:rPr lang="en-US" i="1" dirty="0" smtClean="0">
                <a:solidFill>
                  <a:schemeClr val="tx1">
                    <a:lumMod val="75000"/>
                    <a:lumOff val="25000"/>
                  </a:schemeClr>
                </a:solidFill>
                <a:latin typeface="Arial" panose="020B0604020202020204" pitchFamily="34" charset="0"/>
                <a:cs typeface="Arial" panose="020B0604020202020204" pitchFamily="34" charset="0"/>
              </a:rPr>
              <a:t> y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planificación</a:t>
            </a:r>
            <a:r>
              <a:rPr lang="en-US" i="1" dirty="0" smtClean="0">
                <a:solidFill>
                  <a:schemeClr val="tx1">
                    <a:lumMod val="75000"/>
                    <a:lumOff val="25000"/>
                  </a:schemeClr>
                </a:solidFill>
                <a:latin typeface="Arial" panose="020B0604020202020204" pitchFamily="34" charset="0"/>
                <a:cs typeface="Arial" panose="020B0604020202020204" pitchFamily="34" charset="0"/>
              </a:rPr>
              <a:t> familiar,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sino</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tratamiento</a:t>
            </a:r>
            <a:r>
              <a:rPr lang="en-US" i="1" dirty="0" smtClean="0">
                <a:solidFill>
                  <a:schemeClr val="tx1">
                    <a:lumMod val="75000"/>
                    <a:lumOff val="25000"/>
                  </a:schemeClr>
                </a:solidFill>
                <a:latin typeface="Arial" panose="020B0604020202020204" pitchFamily="34" charset="0"/>
                <a:cs typeface="Arial" panose="020B0604020202020204" pitchFamily="34" charset="0"/>
              </a:rPr>
              <a:t>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enfermedades</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agudas</a:t>
            </a:r>
            <a:r>
              <a:rPr lang="en-US" i="1" dirty="0" smtClean="0">
                <a:solidFill>
                  <a:schemeClr val="tx1">
                    <a:lumMod val="75000"/>
                    <a:lumOff val="25000"/>
                  </a:schemeClr>
                </a:solidFill>
                <a:latin typeface="Arial" panose="020B0604020202020204" pitchFamily="34" charset="0"/>
                <a:cs typeface="Arial" panose="020B0604020202020204" pitchFamily="34" charset="0"/>
              </a:rPr>
              <a:t> y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manejo</a:t>
            </a:r>
            <a:r>
              <a:rPr lang="en-US" i="1" dirty="0" smtClean="0">
                <a:solidFill>
                  <a:schemeClr val="tx1">
                    <a:lumMod val="75000"/>
                    <a:lumOff val="25000"/>
                  </a:schemeClr>
                </a:solidFill>
                <a:latin typeface="Arial" panose="020B0604020202020204" pitchFamily="34" charset="0"/>
                <a:cs typeface="Arial" panose="020B0604020202020204" pitchFamily="34" charset="0"/>
              </a:rPr>
              <a:t> de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padecimientos</a:t>
            </a:r>
            <a:r>
              <a:rPr lang="en-US" i="1" dirty="0" smtClean="0">
                <a:solidFill>
                  <a:schemeClr val="tx1">
                    <a:lumMod val="75000"/>
                    <a:lumOff val="25000"/>
                  </a:schemeClr>
                </a:solidFill>
                <a:latin typeface="Arial" panose="020B0604020202020204" pitchFamily="34" charset="0"/>
                <a:cs typeface="Arial" panose="020B0604020202020204" pitchFamily="34" charset="0"/>
              </a:rPr>
              <a:t> </a:t>
            </a:r>
            <a:r>
              <a:rPr lang="en-US" i="1" dirty="0" err="1" smtClean="0">
                <a:solidFill>
                  <a:schemeClr val="tx1">
                    <a:lumMod val="75000"/>
                    <a:lumOff val="25000"/>
                  </a:schemeClr>
                </a:solidFill>
                <a:latin typeface="Arial" panose="020B0604020202020204" pitchFamily="34" charset="0"/>
                <a:cs typeface="Arial" panose="020B0604020202020204" pitchFamily="34" charset="0"/>
              </a:rPr>
              <a:t>crónicos</a:t>
            </a:r>
            <a:r>
              <a:rPr lang="en-US" i="1" dirty="0" smtClean="0">
                <a:solidFill>
                  <a:schemeClr val="tx1">
                    <a:lumMod val="75000"/>
                    <a:lumOff val="25000"/>
                  </a:schemeClr>
                </a:solidFill>
                <a:latin typeface="Arial" panose="020B0604020202020204" pitchFamily="34" charset="0"/>
                <a:cs typeface="Arial" panose="020B0604020202020204" pitchFamily="34" charset="0"/>
              </a:rPr>
              <a:t>.</a:t>
            </a:r>
            <a:endParaRPr lang="en-US" i="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498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70250" y="2741083"/>
            <a:ext cx="7383662" cy="2554545"/>
          </a:xfrm>
          <a:prstGeom prst="rect">
            <a:avLst/>
          </a:prstGeom>
          <a:noFill/>
        </p:spPr>
        <p:txBody>
          <a:bodyPr wrap="square" rtlCol="0">
            <a:spAutoFit/>
          </a:bodyPr>
          <a:lstStyle/>
          <a:p>
            <a:r>
              <a:rPr lang="es-MX" sz="4000" dirty="0" smtClean="0">
                <a:solidFill>
                  <a:schemeClr val="tx1">
                    <a:lumMod val="75000"/>
                    <a:lumOff val="25000"/>
                  </a:schemeClr>
                </a:solidFill>
                <a:latin typeface="Arial" panose="020B0604020202020204" pitchFamily="34" charset="0"/>
                <a:cs typeface="Arial" panose="020B0604020202020204" pitchFamily="34" charset="0"/>
              </a:rPr>
              <a:t>Evidencia de los Beneficios de un Sistema de Salud orientado a la Atención Primaria:</a:t>
            </a:r>
          </a:p>
          <a:p>
            <a:r>
              <a:rPr lang="es-MX" sz="4000" i="1" dirty="0" smtClean="0">
                <a:solidFill>
                  <a:schemeClr val="tx1">
                    <a:lumMod val="75000"/>
                    <a:lumOff val="25000"/>
                  </a:schemeClr>
                </a:solidFill>
                <a:latin typeface="Times New Roman" panose="02020603050405020304" pitchFamily="18" charset="0"/>
                <a:cs typeface="Times New Roman" panose="02020603050405020304" pitchFamily="18" charset="0"/>
              </a:rPr>
              <a:t>Lo que sabemos</a:t>
            </a:r>
            <a:endParaRPr lang="es-MX" sz="4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2322713" y="2226733"/>
            <a:ext cx="1040670" cy="1323439"/>
          </a:xfrm>
          <a:prstGeom prst="rect">
            <a:avLst/>
          </a:prstGeom>
          <a:noFill/>
        </p:spPr>
        <p:txBody>
          <a:bodyPr wrap="none" rtlCol="0">
            <a:spAutoFit/>
          </a:bodyPr>
          <a:lstStyle/>
          <a:p>
            <a:r>
              <a:rPr lang="es-MX" sz="8000" dirty="0">
                <a:solidFill>
                  <a:schemeClr val="tx1">
                    <a:lumMod val="65000"/>
                    <a:lumOff val="35000"/>
                  </a:schemeClr>
                </a:solidFill>
                <a:latin typeface="Arial" panose="020B0604020202020204" pitchFamily="34" charset="0"/>
                <a:cs typeface="Arial" panose="020B0604020202020204" pitchFamily="34" charset="0"/>
              </a:rPr>
              <a:t>4</a:t>
            </a:r>
            <a:r>
              <a:rPr lang="es-MX" sz="8000" dirty="0" smtClean="0">
                <a:solidFill>
                  <a:schemeClr val="tx1">
                    <a:lumMod val="65000"/>
                    <a:lumOff val="35000"/>
                  </a:schemeClr>
                </a:solidFill>
                <a:latin typeface="Arial" panose="020B0604020202020204" pitchFamily="34" charset="0"/>
                <a:cs typeface="Arial" panose="020B0604020202020204" pitchFamily="34" charset="0"/>
              </a:rPr>
              <a:t>.</a:t>
            </a:r>
            <a:endParaRPr lang="es-MX" sz="8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ctángulo 8"/>
          <p:cNvSpPr/>
          <p:nvPr/>
        </p:nvSpPr>
        <p:spPr>
          <a:xfrm>
            <a:off x="2254976" y="2302933"/>
            <a:ext cx="50800" cy="32596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35314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413933" y="1909042"/>
            <a:ext cx="10254411" cy="3886200"/>
          </a:xfrm>
        </p:spPr>
        <p:txBody>
          <a:bodyPr vert="horz" lIns="91440" tIns="45720" rIns="91440" bIns="45720" rtlCol="0" anchor="t">
            <a:normAutofit/>
          </a:bodyPr>
          <a:lstStyle/>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Menos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niños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con bajo peso al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nacer</a:t>
            </a:r>
            <a:endParaRPr lang="es-ES" sz="2200" dirty="0" err="1">
              <a:solidFill>
                <a:schemeClr val="tx1">
                  <a:lumMod val="75000"/>
                  <a:lumOff val="25000"/>
                </a:schemeClr>
              </a:solidFill>
              <a:latin typeface="Arial" panose="020B0604020202020204" pitchFamily="34" charset="0"/>
              <a:cs typeface="Arial" panose="020B0604020202020204" pitchFamily="34" charset="0"/>
            </a:endParaRP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n-US" altLang="es-MX" sz="2200" dirty="0">
                <a:solidFill>
                  <a:schemeClr val="tx1">
                    <a:lumMod val="75000"/>
                    <a:lumOff val="25000"/>
                  </a:schemeClr>
                </a:solidFill>
                <a:latin typeface="Arial" panose="020B0604020202020204" pitchFamily="34" charset="0"/>
                <a:cs typeface="Arial" panose="020B0604020202020204" pitchFamily="34" charset="0"/>
              </a:rPr>
              <a:t>Menor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mortalidad</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infantil</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especialmente</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postneonatal</a:t>
            </a: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Menos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años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de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vida</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perdidos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por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suicidios</a:t>
            </a:r>
            <a:endParaRPr lang="en-US" altLang="es-MX" sz="2200" dirty="0">
              <a:solidFill>
                <a:schemeClr val="tx1">
                  <a:lumMod val="75000"/>
                  <a:lumOff val="25000"/>
                </a:schemeClr>
              </a:solidFill>
              <a:latin typeface="Arial" panose="020B0604020202020204" pitchFamily="34" charset="0"/>
              <a:cs typeface="Arial" panose="020B0604020202020204" pitchFamily="34" charset="0"/>
            </a:endParaRP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Menos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años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de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vida</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perdidos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por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toda</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la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mortalidad</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excepto</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causas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externas</a:t>
            </a: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n-US" altLang="es-MX" sz="2200" dirty="0">
                <a:solidFill>
                  <a:schemeClr val="tx1">
                    <a:lumMod val="75000"/>
                    <a:lumOff val="25000"/>
                  </a:schemeClr>
                </a:solidFill>
                <a:latin typeface="Arial" panose="020B0604020202020204" pitchFamily="34" charset="0"/>
                <a:cs typeface="Arial" panose="020B0604020202020204" pitchFamily="34" charset="0"/>
              </a:rPr>
              <a:t>Mayor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expectativa</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de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vida</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todas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las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edades</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t>
            </a:r>
            <a:r>
              <a:rPr lang="en-US" altLang="es-MX" sz="2200" dirty="0" err="1">
                <a:solidFill>
                  <a:schemeClr val="tx1">
                    <a:lumMod val="75000"/>
                    <a:lumOff val="25000"/>
                  </a:schemeClr>
                </a:solidFill>
                <a:latin typeface="Arial" panose="020B0604020202020204" pitchFamily="34" charset="0"/>
                <a:cs typeface="Arial" panose="020B0604020202020204" pitchFamily="34" charset="0"/>
              </a:rPr>
              <a:t>excepto</a:t>
            </a:r>
            <a:r>
              <a:rPr lang="en-US" altLang="es-MX" sz="2200" dirty="0">
                <a:solidFill>
                  <a:schemeClr val="tx1">
                    <a:lumMod val="75000"/>
                    <a:lumOff val="25000"/>
                  </a:schemeClr>
                </a:solidFill>
                <a:latin typeface="Arial" panose="020B0604020202020204" pitchFamily="34" charset="0"/>
                <a:cs typeface="Arial" panose="020B0604020202020204" pitchFamily="34" charset="0"/>
              </a:rPr>
              <a:t> a los 80 </a:t>
            </a:r>
            <a:r>
              <a:rPr lang="en-US" altLang="es-MX" sz="2200" dirty="0" err="1" smtClean="0">
                <a:solidFill>
                  <a:schemeClr val="tx1">
                    <a:lumMod val="75000"/>
                    <a:lumOff val="25000"/>
                  </a:schemeClr>
                </a:solidFill>
                <a:latin typeface="Arial" panose="020B0604020202020204" pitchFamily="34" charset="0"/>
                <a:cs typeface="Arial" panose="020B0604020202020204" pitchFamily="34" charset="0"/>
              </a:rPr>
              <a:t>años</a:t>
            </a:r>
            <a:endParaRPr lang="en-US" altLang="es-MX" sz="2200" dirty="0" smtClean="0">
              <a:solidFill>
                <a:schemeClr val="tx1">
                  <a:lumMod val="75000"/>
                  <a:lumOff val="25000"/>
                </a:schemeClr>
              </a:solidFill>
              <a:latin typeface="Arial" panose="020B0604020202020204" pitchFamily="34" charset="0"/>
              <a:cs typeface="Arial" panose="020B0604020202020204" pitchFamily="34" charset="0"/>
            </a:endParaRP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Aprovechamiento </a:t>
            </a:r>
            <a:r>
              <a:rPr lang="es-ES" sz="2200" dirty="0">
                <a:solidFill>
                  <a:schemeClr val="tx1">
                    <a:lumMod val="75000"/>
                    <a:lumOff val="25000"/>
                  </a:schemeClr>
                </a:solidFill>
                <a:latin typeface="Arial" panose="020B0604020202020204" pitchFamily="34" charset="0"/>
                <a:ea typeface="+mn-lt"/>
                <a:cs typeface="Arial" panose="020B0604020202020204" pitchFamily="34" charset="0"/>
              </a:rPr>
              <a:t>más eficiente de los </a:t>
            </a: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recursos</a:t>
            </a: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Menor </a:t>
            </a:r>
            <a:r>
              <a:rPr lang="es-ES" sz="2200" dirty="0">
                <a:solidFill>
                  <a:schemeClr val="tx1">
                    <a:lumMod val="75000"/>
                    <a:lumOff val="25000"/>
                  </a:schemeClr>
                </a:solidFill>
                <a:latin typeface="Arial" panose="020B0604020202020204" pitchFamily="34" charset="0"/>
                <a:ea typeface="+mn-lt"/>
                <a:cs typeface="Arial" panose="020B0604020202020204" pitchFamily="34" charset="0"/>
              </a:rPr>
              <a:t>número de consultas con otros </a:t>
            </a: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especialistas</a:t>
            </a: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Menor </a:t>
            </a:r>
            <a:r>
              <a:rPr lang="es-ES" sz="2200" dirty="0">
                <a:solidFill>
                  <a:schemeClr val="tx1">
                    <a:lumMod val="75000"/>
                    <a:lumOff val="25000"/>
                  </a:schemeClr>
                </a:solidFill>
                <a:latin typeface="Arial" panose="020B0604020202020204" pitchFamily="34" charset="0"/>
                <a:ea typeface="+mn-lt"/>
                <a:cs typeface="Arial" panose="020B0604020202020204" pitchFamily="34" charset="0"/>
              </a:rPr>
              <a:t>uso de los servicios de </a:t>
            </a: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urgencias</a:t>
            </a: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Menos </a:t>
            </a:r>
            <a:r>
              <a:rPr lang="es-ES" sz="2200" dirty="0">
                <a:solidFill>
                  <a:schemeClr val="tx1">
                    <a:lumMod val="75000"/>
                    <a:lumOff val="25000"/>
                  </a:schemeClr>
                </a:solidFill>
                <a:latin typeface="Arial" panose="020B0604020202020204" pitchFamily="34" charset="0"/>
                <a:ea typeface="+mn-lt"/>
                <a:cs typeface="Arial" panose="020B0604020202020204" pitchFamily="34" charset="0"/>
              </a:rPr>
              <a:t>riesgo de </a:t>
            </a:r>
            <a:r>
              <a:rPr lang="es-ES" sz="2200" dirty="0" err="1" smtClean="0">
                <a:solidFill>
                  <a:schemeClr val="tx1">
                    <a:lumMod val="75000"/>
                    <a:lumOff val="25000"/>
                  </a:schemeClr>
                </a:solidFill>
                <a:latin typeface="Arial" panose="020B0604020202020204" pitchFamily="34" charset="0"/>
                <a:ea typeface="+mn-lt"/>
                <a:cs typeface="Arial" panose="020B0604020202020204" pitchFamily="34" charset="0"/>
              </a:rPr>
              <a:t>sobretratamiento</a:t>
            </a:r>
            <a:r>
              <a:rPr lang="es-ES" sz="2200" dirty="0" smtClean="0">
                <a:solidFill>
                  <a:schemeClr val="tx1">
                    <a:lumMod val="75000"/>
                    <a:lumOff val="25000"/>
                  </a:schemeClr>
                </a:solidFill>
                <a:latin typeface="Arial" panose="020B0604020202020204" pitchFamily="34" charset="0"/>
                <a:ea typeface="+mn-lt"/>
                <a:cs typeface="Arial" panose="020B0604020202020204" pitchFamily="34" charset="0"/>
              </a:rPr>
              <a:t> y </a:t>
            </a:r>
            <a:r>
              <a:rPr lang="es-ES" sz="2200" dirty="0" err="1" smtClean="0">
                <a:solidFill>
                  <a:schemeClr val="tx1">
                    <a:lumMod val="75000"/>
                    <a:lumOff val="25000"/>
                  </a:schemeClr>
                </a:solidFill>
                <a:latin typeface="Arial" panose="020B0604020202020204" pitchFamily="34" charset="0"/>
                <a:ea typeface="+mn-lt"/>
                <a:cs typeface="Arial" panose="020B0604020202020204" pitchFamily="34" charset="0"/>
              </a:rPr>
              <a:t>sobrediagnóstico</a:t>
            </a:r>
            <a:endParaRPr lang="es-ES" sz="2200" dirty="0">
              <a:solidFill>
                <a:schemeClr val="tx1">
                  <a:lumMod val="75000"/>
                  <a:lumOff val="25000"/>
                </a:schemeClr>
              </a:solidFill>
              <a:latin typeface="Arial" panose="020B0604020202020204" pitchFamily="34" charset="0"/>
              <a:cs typeface="Arial" panose="020B0604020202020204" pitchFamily="34" charset="0"/>
            </a:endParaRPr>
          </a:p>
          <a:p>
            <a:pPr algn="just" eaLnBrk="1" hangingPunct="1">
              <a:lnSpc>
                <a:spcPct val="120000"/>
              </a:lnSpc>
              <a:spcBef>
                <a:spcPts val="0"/>
              </a:spcBef>
              <a:buClr>
                <a:schemeClr val="accent2">
                  <a:lumMod val="50000"/>
                </a:schemeClr>
              </a:buClr>
              <a:buSzPct val="80000"/>
              <a:buFont typeface="Wingdings" panose="05000000000000000000" pitchFamily="2" charset="2"/>
              <a:buChar char="§"/>
            </a:pPr>
            <a:endParaRPr lang="en-US" altLang="es-MX" sz="2200" dirty="0" err="1">
              <a:solidFill>
                <a:schemeClr val="tx1">
                  <a:lumMod val="75000"/>
                  <a:lumOff val="25000"/>
                </a:schemeClr>
              </a:solidFill>
              <a:latin typeface="Arial" panose="020B0604020202020204" pitchFamily="34" charset="0"/>
              <a:cs typeface="Arial" panose="020B0604020202020204" pitchFamily="34" charset="0"/>
            </a:endParaRPr>
          </a:p>
        </p:txBody>
      </p:sp>
      <p:sp>
        <p:nvSpPr>
          <p:cNvPr id="20485" name="Text Box 5"/>
          <p:cNvSpPr txBox="1">
            <a:spLocks noChangeArrowheads="1"/>
          </p:cNvSpPr>
          <p:nvPr/>
        </p:nvSpPr>
        <p:spPr bwMode="auto">
          <a:xfrm>
            <a:off x="106456" y="6354012"/>
            <a:ext cx="5401316" cy="400110"/>
          </a:xfrm>
          <a:prstGeom prst="rect">
            <a:avLst/>
          </a:prstGeom>
          <a:no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s-MX" sz="1000" dirty="0" err="1">
                <a:solidFill>
                  <a:schemeClr val="tx1">
                    <a:lumMod val="75000"/>
                    <a:lumOff val="25000"/>
                  </a:schemeClr>
                </a:solidFill>
              </a:rPr>
              <a:t>Starfield</a:t>
            </a:r>
            <a:r>
              <a:rPr lang="en-US" altLang="es-MX" sz="1000" dirty="0">
                <a:solidFill>
                  <a:schemeClr val="tx1">
                    <a:lumMod val="75000"/>
                    <a:lumOff val="25000"/>
                  </a:schemeClr>
                </a:solidFill>
              </a:rPr>
              <a:t> </a:t>
            </a:r>
            <a:r>
              <a:rPr lang="en-US" altLang="es-MX" sz="1000" dirty="0" smtClean="0">
                <a:solidFill>
                  <a:schemeClr val="tx1">
                    <a:lumMod val="75000"/>
                    <a:lumOff val="25000"/>
                  </a:schemeClr>
                </a:solidFill>
              </a:rPr>
              <a:t>B.</a:t>
            </a:r>
            <a:r>
              <a:rPr lang="es-MX" sz="1000" dirty="0">
                <a:solidFill>
                  <a:schemeClr val="tx1">
                    <a:lumMod val="75000"/>
                    <a:lumOff val="25000"/>
                  </a:schemeClr>
                </a:solidFill>
              </a:rPr>
              <a:t> </a:t>
            </a:r>
            <a:r>
              <a:rPr lang="es-MX" sz="1000" dirty="0" err="1">
                <a:solidFill>
                  <a:schemeClr val="tx1">
                    <a:lumMod val="75000"/>
                    <a:lumOff val="25000"/>
                  </a:schemeClr>
                </a:solidFill>
              </a:rPr>
              <a:t>Milbank</a:t>
            </a:r>
            <a:r>
              <a:rPr lang="es-MX" sz="1000" dirty="0">
                <a:solidFill>
                  <a:schemeClr val="tx1">
                    <a:lumMod val="75000"/>
                    <a:lumOff val="25000"/>
                  </a:schemeClr>
                </a:solidFill>
              </a:rPr>
              <a:t> Q. 2005;83(3):</a:t>
            </a:r>
            <a:r>
              <a:rPr lang="es-MX" sz="1000" dirty="0" smtClean="0">
                <a:solidFill>
                  <a:schemeClr val="tx1">
                    <a:lumMod val="75000"/>
                    <a:lumOff val="25000"/>
                  </a:schemeClr>
                </a:solidFill>
              </a:rPr>
              <a:t>457-502.</a:t>
            </a:r>
            <a:endParaRPr lang="en-US" altLang="es-MX" sz="1000" dirty="0" smtClean="0">
              <a:solidFill>
                <a:schemeClr val="tx1">
                  <a:lumMod val="75000"/>
                  <a:lumOff val="25000"/>
                </a:schemeClr>
              </a:solidFill>
            </a:endParaRPr>
          </a:p>
          <a:p>
            <a:pPr eaLnBrk="1" hangingPunct="1">
              <a:spcBef>
                <a:spcPct val="0"/>
              </a:spcBef>
              <a:buFontTx/>
              <a:buNone/>
            </a:pPr>
            <a:r>
              <a:rPr lang="es" sz="1000" dirty="0" smtClean="0">
                <a:solidFill>
                  <a:schemeClr val="tx1">
                    <a:lumMod val="75000"/>
                    <a:lumOff val="25000"/>
                  </a:schemeClr>
                </a:solidFill>
                <a:ea typeface="+mn-lt"/>
                <a:cs typeface="+mn-lt"/>
              </a:rPr>
              <a:t>González</a:t>
            </a:r>
            <a:r>
              <a:rPr lang="es" sz="1000" dirty="0">
                <a:solidFill>
                  <a:schemeClr val="tx1">
                    <a:lumMod val="75000"/>
                    <a:lumOff val="25000"/>
                  </a:schemeClr>
                </a:solidFill>
                <a:ea typeface="+mn-lt"/>
                <a:cs typeface="+mn-lt"/>
              </a:rPr>
              <a:t>, E., Villena, A., &amp; Párraga, I. </a:t>
            </a:r>
            <a:r>
              <a:rPr lang="es" sz="1000" dirty="0" smtClean="0">
                <a:solidFill>
                  <a:schemeClr val="tx1">
                    <a:lumMod val="75000"/>
                    <a:lumOff val="25000"/>
                  </a:schemeClr>
                </a:solidFill>
                <a:ea typeface="+mn-lt"/>
                <a:cs typeface="+mn-lt"/>
              </a:rPr>
              <a:t>2015; 8(3):182-184.</a:t>
            </a:r>
            <a:endParaRPr lang="en-US" altLang="es-MX" sz="1000" dirty="0">
              <a:solidFill>
                <a:schemeClr val="tx1">
                  <a:lumMod val="75000"/>
                  <a:lumOff val="25000"/>
                </a:schemeClr>
              </a:solidFill>
            </a:endParaRPr>
          </a:p>
        </p:txBody>
      </p:sp>
      <p:sp>
        <p:nvSpPr>
          <p:cNvPr id="6" name="CuadroTexto 5"/>
          <p:cNvSpPr txBox="1"/>
          <p:nvPr/>
        </p:nvSpPr>
        <p:spPr>
          <a:xfrm>
            <a:off x="2397456" y="1075269"/>
            <a:ext cx="7239482" cy="461665"/>
          </a:xfrm>
          <a:prstGeom prst="rect">
            <a:avLst/>
          </a:prstGeom>
          <a:noFill/>
        </p:spPr>
        <p:txBody>
          <a:bodyPr wrap="none" rtlCol="0">
            <a:spAutoFit/>
          </a:bodyPr>
          <a:lstStyle/>
          <a:p>
            <a:pPr algn="ctr"/>
            <a:r>
              <a:rPr lang="es-MX" altLang="es-MX" sz="2400" dirty="0" smtClean="0">
                <a:solidFill>
                  <a:schemeClr val="tx1">
                    <a:lumMod val="75000"/>
                    <a:lumOff val="25000"/>
                  </a:schemeClr>
                </a:solidFill>
                <a:latin typeface="Arial" panose="020B0604020202020204" pitchFamily="34" charset="0"/>
                <a:cs typeface="Arial" panose="020B0604020202020204" pitchFamily="34" charset="0"/>
              </a:rPr>
              <a:t>Los países orientados a la atención primaria tienen:</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7" name="Conector recto 6"/>
          <p:cNvCxnSpPr/>
          <p:nvPr/>
        </p:nvCxnSpPr>
        <p:spPr>
          <a:xfrm>
            <a:off x="1413933" y="1735665"/>
            <a:ext cx="952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3" name="Grupo 12"/>
          <p:cNvGrpSpPr/>
          <p:nvPr/>
        </p:nvGrpSpPr>
        <p:grpSpPr>
          <a:xfrm>
            <a:off x="-133806" y="6581422"/>
            <a:ext cx="441782" cy="276578"/>
            <a:chOff x="-1295400" y="1261532"/>
            <a:chExt cx="4275667" cy="2370668"/>
          </a:xfrm>
          <a:solidFill>
            <a:schemeClr val="accent2">
              <a:lumMod val="50000"/>
            </a:schemeClr>
          </a:solidFill>
        </p:grpSpPr>
        <p:sp>
          <p:nvSpPr>
            <p:cNvPr id="14" name="Rectángulo 13"/>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ircular 14"/>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317426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439333" y="1449062"/>
            <a:ext cx="8890000" cy="4206669"/>
          </a:xfrm>
          <a:prstGeom prst="roundRect">
            <a:avLst>
              <a:gd name="adj" fmla="val 73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532" name="Text Box 4"/>
          <p:cNvSpPr txBox="1">
            <a:spLocks noChangeArrowheads="1"/>
          </p:cNvSpPr>
          <p:nvPr/>
        </p:nvSpPr>
        <p:spPr bwMode="auto">
          <a:xfrm>
            <a:off x="108562" y="6472933"/>
            <a:ext cx="457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s-MX" sz="1000" dirty="0" err="1" smtClean="0">
                <a:solidFill>
                  <a:schemeClr val="tx1">
                    <a:lumMod val="75000"/>
                    <a:lumOff val="25000"/>
                  </a:schemeClr>
                </a:solidFill>
              </a:rPr>
              <a:t>Macinko</a:t>
            </a:r>
            <a:r>
              <a:rPr lang="en-US" altLang="es-MX" sz="1000" dirty="0" smtClean="0">
                <a:solidFill>
                  <a:schemeClr val="tx1">
                    <a:lumMod val="75000"/>
                    <a:lumOff val="25000"/>
                  </a:schemeClr>
                </a:solidFill>
              </a:rPr>
              <a:t> </a:t>
            </a:r>
            <a:r>
              <a:rPr lang="en-US" altLang="es-MX" sz="1000" dirty="0">
                <a:solidFill>
                  <a:schemeClr val="tx1">
                    <a:lumMod val="75000"/>
                    <a:lumOff val="25000"/>
                  </a:schemeClr>
                </a:solidFill>
              </a:rPr>
              <a:t>et al, Health </a:t>
            </a:r>
            <a:r>
              <a:rPr lang="en-US" altLang="es-MX" sz="1000" dirty="0" err="1">
                <a:solidFill>
                  <a:schemeClr val="tx1">
                    <a:lumMod val="75000"/>
                    <a:lumOff val="25000"/>
                  </a:schemeClr>
                </a:solidFill>
              </a:rPr>
              <a:t>Serv</a:t>
            </a:r>
            <a:r>
              <a:rPr lang="en-US" altLang="es-MX" sz="1000" dirty="0">
                <a:solidFill>
                  <a:schemeClr val="tx1">
                    <a:lumMod val="75000"/>
                    <a:lumOff val="25000"/>
                  </a:schemeClr>
                </a:solidFill>
              </a:rPr>
              <a:t> Res 2003; 38:831-65.</a:t>
            </a:r>
          </a:p>
        </p:txBody>
      </p:sp>
      <p:grpSp>
        <p:nvGrpSpPr>
          <p:cNvPr id="22534" name="Group 6"/>
          <p:cNvGrpSpPr>
            <a:grpSpLocks/>
          </p:cNvGrpSpPr>
          <p:nvPr/>
        </p:nvGrpSpPr>
        <p:grpSpPr bwMode="auto">
          <a:xfrm>
            <a:off x="1937267" y="1590994"/>
            <a:ext cx="7741555" cy="4049844"/>
            <a:chOff x="27" y="821"/>
            <a:chExt cx="5248" cy="2907"/>
          </a:xfrm>
        </p:grpSpPr>
        <p:sp>
          <p:nvSpPr>
            <p:cNvPr id="22537" name="Rectangle 7"/>
            <p:cNvSpPr>
              <a:spLocks noChangeArrowheads="1"/>
            </p:cNvSpPr>
            <p:nvPr/>
          </p:nvSpPr>
          <p:spPr bwMode="auto">
            <a:xfrm>
              <a:off x="2765" y="3573"/>
              <a:ext cx="2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_tradnl" altLang="es-MX" sz="1400" dirty="0"/>
                <a:t>Año</a:t>
              </a:r>
              <a:endParaRPr lang="es-ES_tradnl" altLang="es-MX" sz="1400" b="1" dirty="0"/>
            </a:p>
          </p:txBody>
        </p:sp>
        <p:sp>
          <p:nvSpPr>
            <p:cNvPr id="22538" name="Rectangle 8"/>
            <p:cNvSpPr>
              <a:spLocks noChangeArrowheads="1"/>
            </p:cNvSpPr>
            <p:nvPr/>
          </p:nvSpPr>
          <p:spPr bwMode="auto">
            <a:xfrm>
              <a:off x="4112" y="2554"/>
              <a:ext cx="10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_tradnl" altLang="es-MX" sz="1400" b="1" dirty="0">
                  <a:solidFill>
                    <a:schemeClr val="accent2">
                      <a:lumMod val="75000"/>
                    </a:schemeClr>
                  </a:solidFill>
                </a:rPr>
                <a:t> </a:t>
              </a:r>
              <a:r>
                <a:rPr lang="es-ES_tradnl" altLang="es-MX" sz="1400" b="1" dirty="0" smtClean="0">
                  <a:solidFill>
                    <a:schemeClr val="accent2">
                      <a:lumMod val="75000"/>
                    </a:schemeClr>
                  </a:solidFill>
                </a:rPr>
                <a:t>Países </a:t>
              </a:r>
              <a:r>
                <a:rPr lang="es-ES_tradnl" altLang="es-MX" sz="1400" b="1" dirty="0">
                  <a:solidFill>
                    <a:schemeClr val="accent2">
                      <a:lumMod val="75000"/>
                    </a:schemeClr>
                  </a:solidFill>
                </a:rPr>
                <a:t>mejor AP*</a:t>
              </a:r>
            </a:p>
          </p:txBody>
        </p:sp>
        <p:sp>
          <p:nvSpPr>
            <p:cNvPr id="22539" name="Rectangle 9"/>
            <p:cNvSpPr>
              <a:spLocks noChangeArrowheads="1"/>
            </p:cNvSpPr>
            <p:nvPr/>
          </p:nvSpPr>
          <p:spPr bwMode="auto">
            <a:xfrm>
              <a:off x="4112" y="1738"/>
              <a:ext cx="116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_tradnl" altLang="es-MX" sz="1400" b="1" dirty="0">
                  <a:solidFill>
                    <a:schemeClr val="accent2">
                      <a:lumMod val="50000"/>
                    </a:schemeClr>
                  </a:solidFill>
                </a:rPr>
                <a:t> </a:t>
              </a:r>
              <a:r>
                <a:rPr lang="es-ES_tradnl" altLang="es-MX" sz="1400" b="1" dirty="0" smtClean="0">
                  <a:solidFill>
                    <a:schemeClr val="accent2">
                      <a:lumMod val="50000"/>
                    </a:schemeClr>
                  </a:solidFill>
                </a:rPr>
                <a:t>Países </a:t>
              </a:r>
              <a:r>
                <a:rPr lang="es-ES_tradnl" altLang="es-MX" sz="1400" b="1" dirty="0">
                  <a:solidFill>
                    <a:schemeClr val="accent2">
                      <a:lumMod val="50000"/>
                    </a:schemeClr>
                  </a:solidFill>
                </a:rPr>
                <a:t>peor AP*</a:t>
              </a:r>
            </a:p>
          </p:txBody>
        </p:sp>
        <p:sp>
          <p:nvSpPr>
            <p:cNvPr id="22540" name="Rectangle 10"/>
            <p:cNvSpPr>
              <a:spLocks noChangeArrowheads="1"/>
            </p:cNvSpPr>
            <p:nvPr/>
          </p:nvSpPr>
          <p:spPr bwMode="auto">
            <a:xfrm>
              <a:off x="303" y="869"/>
              <a:ext cx="3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dirty="0"/>
                <a:t>10000</a:t>
              </a:r>
              <a:endParaRPr lang="en-US" altLang="es-MX" sz="1400" b="1" dirty="0">
                <a:solidFill>
                  <a:srgbClr val="FFFF00"/>
                </a:solidFill>
              </a:endParaRPr>
            </a:p>
          </p:txBody>
        </p:sp>
        <p:sp>
          <p:nvSpPr>
            <p:cNvPr id="22541" name="Rectangle 11"/>
            <p:cNvSpPr>
              <a:spLocks noChangeArrowheads="1"/>
            </p:cNvSpPr>
            <p:nvPr/>
          </p:nvSpPr>
          <p:spPr bwMode="auto">
            <a:xfrm rot="16200000">
              <a:off x="-72" y="2038"/>
              <a:ext cx="34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dirty="0"/>
                <a:t>AVPP</a:t>
              </a:r>
            </a:p>
          </p:txBody>
        </p:sp>
        <p:sp>
          <p:nvSpPr>
            <p:cNvPr id="22542" name="Rectangle 12"/>
            <p:cNvSpPr>
              <a:spLocks noChangeArrowheads="1"/>
            </p:cNvSpPr>
            <p:nvPr/>
          </p:nvSpPr>
          <p:spPr bwMode="auto">
            <a:xfrm>
              <a:off x="4267" y="2849"/>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 altLang="es-MX" sz="1400"/>
            </a:p>
          </p:txBody>
        </p:sp>
        <p:sp>
          <p:nvSpPr>
            <p:cNvPr id="22543" name="Line 13"/>
            <p:cNvSpPr>
              <a:spLocks noChangeShapeType="1"/>
            </p:cNvSpPr>
            <p:nvPr/>
          </p:nvSpPr>
          <p:spPr bwMode="auto">
            <a:xfrm flipV="1">
              <a:off x="742" y="821"/>
              <a:ext cx="0" cy="2530"/>
            </a:xfrm>
            <a:prstGeom prst="line">
              <a:avLst/>
            </a:prstGeom>
            <a:noFill/>
            <a:ln w="8001">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44" name="Rectangle 14"/>
            <p:cNvSpPr>
              <a:spLocks noChangeArrowheads="1"/>
            </p:cNvSpPr>
            <p:nvPr/>
          </p:nvSpPr>
          <p:spPr bwMode="auto">
            <a:xfrm>
              <a:off x="707" y="3398"/>
              <a:ext cx="2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dirty="0"/>
                <a:t>1970</a:t>
              </a:r>
            </a:p>
          </p:txBody>
        </p:sp>
        <p:sp>
          <p:nvSpPr>
            <p:cNvPr id="22545" name="Line 15"/>
            <p:cNvSpPr>
              <a:spLocks noChangeShapeType="1"/>
            </p:cNvSpPr>
            <p:nvPr/>
          </p:nvSpPr>
          <p:spPr bwMode="auto">
            <a:xfrm flipV="1">
              <a:off x="841" y="3351"/>
              <a:ext cx="1" cy="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46" name="Rectangle 16"/>
            <p:cNvSpPr>
              <a:spLocks noChangeArrowheads="1"/>
            </p:cNvSpPr>
            <p:nvPr/>
          </p:nvSpPr>
          <p:spPr bwMode="auto">
            <a:xfrm>
              <a:off x="2080" y="3398"/>
              <a:ext cx="2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a:t>1980</a:t>
              </a:r>
            </a:p>
          </p:txBody>
        </p:sp>
        <p:sp>
          <p:nvSpPr>
            <p:cNvPr id="22547" name="Line 17"/>
            <p:cNvSpPr>
              <a:spLocks noChangeShapeType="1"/>
            </p:cNvSpPr>
            <p:nvPr/>
          </p:nvSpPr>
          <p:spPr bwMode="auto">
            <a:xfrm flipV="1">
              <a:off x="2215" y="3351"/>
              <a:ext cx="0" cy="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48" name="Rectangle 18"/>
            <p:cNvSpPr>
              <a:spLocks noChangeArrowheads="1"/>
            </p:cNvSpPr>
            <p:nvPr/>
          </p:nvSpPr>
          <p:spPr bwMode="auto">
            <a:xfrm>
              <a:off x="3454" y="3398"/>
              <a:ext cx="2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a:t>1990</a:t>
              </a:r>
            </a:p>
          </p:txBody>
        </p:sp>
        <p:sp>
          <p:nvSpPr>
            <p:cNvPr id="22549" name="Line 19"/>
            <p:cNvSpPr>
              <a:spLocks noChangeShapeType="1"/>
            </p:cNvSpPr>
            <p:nvPr/>
          </p:nvSpPr>
          <p:spPr bwMode="auto">
            <a:xfrm flipV="1">
              <a:off x="3588" y="3351"/>
              <a:ext cx="1" cy="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50" name="Rectangle 20"/>
            <p:cNvSpPr>
              <a:spLocks noChangeArrowheads="1"/>
            </p:cNvSpPr>
            <p:nvPr/>
          </p:nvSpPr>
          <p:spPr bwMode="auto">
            <a:xfrm>
              <a:off x="4771" y="3398"/>
              <a:ext cx="2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a:t>2000</a:t>
              </a:r>
            </a:p>
          </p:txBody>
        </p:sp>
        <p:sp>
          <p:nvSpPr>
            <p:cNvPr id="22551" name="Line 21"/>
            <p:cNvSpPr>
              <a:spLocks noChangeShapeType="1"/>
            </p:cNvSpPr>
            <p:nvPr/>
          </p:nvSpPr>
          <p:spPr bwMode="auto">
            <a:xfrm flipV="1">
              <a:off x="4962" y="3351"/>
              <a:ext cx="0" cy="5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52" name="Rectangle 22"/>
            <p:cNvSpPr>
              <a:spLocks noChangeArrowheads="1"/>
            </p:cNvSpPr>
            <p:nvPr/>
          </p:nvSpPr>
          <p:spPr bwMode="auto">
            <a:xfrm>
              <a:off x="537" y="3216"/>
              <a:ext cx="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dirty="0"/>
                <a:t>0</a:t>
              </a:r>
            </a:p>
          </p:txBody>
        </p:sp>
        <p:sp>
          <p:nvSpPr>
            <p:cNvPr id="22553" name="Line 23"/>
            <p:cNvSpPr>
              <a:spLocks noChangeShapeType="1"/>
            </p:cNvSpPr>
            <p:nvPr/>
          </p:nvSpPr>
          <p:spPr bwMode="auto">
            <a:xfrm flipH="1">
              <a:off x="676" y="3267"/>
              <a:ext cx="66"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54" name="Rectangle 24"/>
            <p:cNvSpPr>
              <a:spLocks noChangeArrowheads="1"/>
            </p:cNvSpPr>
            <p:nvPr/>
          </p:nvSpPr>
          <p:spPr bwMode="auto">
            <a:xfrm>
              <a:off x="337" y="2035"/>
              <a:ext cx="26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s-MX" sz="1400" b="1" dirty="0"/>
                <a:t>5000</a:t>
              </a:r>
            </a:p>
          </p:txBody>
        </p:sp>
        <p:sp>
          <p:nvSpPr>
            <p:cNvPr id="22555" name="Line 25"/>
            <p:cNvSpPr>
              <a:spLocks noChangeShapeType="1"/>
            </p:cNvSpPr>
            <p:nvPr/>
          </p:nvSpPr>
          <p:spPr bwMode="auto">
            <a:xfrm flipH="1">
              <a:off x="676" y="2086"/>
              <a:ext cx="66"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56" name="Line 26"/>
            <p:cNvSpPr>
              <a:spLocks noChangeShapeType="1"/>
            </p:cNvSpPr>
            <p:nvPr/>
          </p:nvSpPr>
          <p:spPr bwMode="auto">
            <a:xfrm flipH="1">
              <a:off x="676" y="905"/>
              <a:ext cx="6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57" name="Line 27"/>
            <p:cNvSpPr>
              <a:spLocks noChangeShapeType="1"/>
            </p:cNvSpPr>
            <p:nvPr/>
          </p:nvSpPr>
          <p:spPr bwMode="auto">
            <a:xfrm flipH="1">
              <a:off x="742" y="3351"/>
              <a:ext cx="4319" cy="1"/>
            </a:xfrm>
            <a:prstGeom prst="line">
              <a:avLst/>
            </a:prstGeom>
            <a:noFill/>
            <a:ln w="8001">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22558" name="Freeform 28"/>
            <p:cNvSpPr>
              <a:spLocks/>
            </p:cNvSpPr>
            <p:nvPr/>
          </p:nvSpPr>
          <p:spPr bwMode="auto">
            <a:xfrm>
              <a:off x="841" y="1700"/>
              <a:ext cx="3848" cy="826"/>
            </a:xfrm>
            <a:custGeom>
              <a:avLst/>
              <a:gdLst>
                <a:gd name="T0" fmla="*/ 82 w 1353"/>
                <a:gd name="T1" fmla="*/ 28 h 323"/>
                <a:gd name="T2" fmla="*/ 137 w 1353"/>
                <a:gd name="T3" fmla="*/ 49 h 323"/>
                <a:gd name="T4" fmla="*/ 247 w 1353"/>
                <a:gd name="T5" fmla="*/ 92 h 323"/>
                <a:gd name="T6" fmla="*/ 301 w 1353"/>
                <a:gd name="T7" fmla="*/ 100 h 323"/>
                <a:gd name="T8" fmla="*/ 412 w 1353"/>
                <a:gd name="T9" fmla="*/ 100 h 323"/>
                <a:gd name="T10" fmla="*/ 466 w 1353"/>
                <a:gd name="T11" fmla="*/ 115 h 323"/>
                <a:gd name="T12" fmla="*/ 549 w 1353"/>
                <a:gd name="T13" fmla="*/ 151 h 323"/>
                <a:gd name="T14" fmla="*/ 631 w 1353"/>
                <a:gd name="T15" fmla="*/ 184 h 323"/>
                <a:gd name="T16" fmla="*/ 685 w 1353"/>
                <a:gd name="T17" fmla="*/ 202 h 323"/>
                <a:gd name="T18" fmla="*/ 796 w 1353"/>
                <a:gd name="T19" fmla="*/ 215 h 323"/>
                <a:gd name="T20" fmla="*/ 850 w 1353"/>
                <a:gd name="T21" fmla="*/ 212 h 323"/>
                <a:gd name="T22" fmla="*/ 961 w 1353"/>
                <a:gd name="T23" fmla="*/ 215 h 323"/>
                <a:gd name="T24" fmla="*/ 1015 w 1353"/>
                <a:gd name="T25" fmla="*/ 238 h 323"/>
                <a:gd name="T26" fmla="*/ 1098 w 1353"/>
                <a:gd name="T27" fmla="*/ 263 h 323"/>
                <a:gd name="T28" fmla="*/ 1180 w 1353"/>
                <a:gd name="T29" fmla="*/ 251 h 323"/>
                <a:gd name="T30" fmla="*/ 1237 w 1353"/>
                <a:gd name="T31" fmla="*/ 266 h 323"/>
                <a:gd name="T32" fmla="*/ 1345 w 1353"/>
                <a:gd name="T33" fmla="*/ 417 h 323"/>
                <a:gd name="T34" fmla="*/ 1402 w 1353"/>
                <a:gd name="T35" fmla="*/ 473 h 323"/>
                <a:gd name="T36" fmla="*/ 1510 w 1353"/>
                <a:gd name="T37" fmla="*/ 496 h 323"/>
                <a:gd name="T38" fmla="*/ 1567 w 1353"/>
                <a:gd name="T39" fmla="*/ 511 h 323"/>
                <a:gd name="T40" fmla="*/ 1650 w 1353"/>
                <a:gd name="T41" fmla="*/ 540 h 323"/>
                <a:gd name="T42" fmla="*/ 1732 w 1353"/>
                <a:gd name="T43" fmla="*/ 557 h 323"/>
                <a:gd name="T44" fmla="*/ 1786 w 1353"/>
                <a:gd name="T45" fmla="*/ 550 h 323"/>
                <a:gd name="T46" fmla="*/ 1897 w 1353"/>
                <a:gd name="T47" fmla="*/ 504 h 323"/>
                <a:gd name="T48" fmla="*/ 1951 w 1353"/>
                <a:gd name="T49" fmla="*/ 496 h 323"/>
                <a:gd name="T50" fmla="*/ 2062 w 1353"/>
                <a:gd name="T51" fmla="*/ 524 h 323"/>
                <a:gd name="T52" fmla="*/ 2116 w 1353"/>
                <a:gd name="T53" fmla="*/ 529 h 323"/>
                <a:gd name="T54" fmla="*/ 2198 w 1353"/>
                <a:gd name="T55" fmla="*/ 540 h 323"/>
                <a:gd name="T56" fmla="*/ 2281 w 1353"/>
                <a:gd name="T57" fmla="*/ 593 h 323"/>
                <a:gd name="T58" fmla="*/ 2335 w 1353"/>
                <a:gd name="T59" fmla="*/ 627 h 323"/>
                <a:gd name="T60" fmla="*/ 2446 w 1353"/>
                <a:gd name="T61" fmla="*/ 629 h 323"/>
                <a:gd name="T62" fmla="*/ 2500 w 1353"/>
                <a:gd name="T63" fmla="*/ 627 h 323"/>
                <a:gd name="T64" fmla="*/ 2611 w 1353"/>
                <a:gd name="T65" fmla="*/ 642 h 323"/>
                <a:gd name="T66" fmla="*/ 2665 w 1353"/>
                <a:gd name="T67" fmla="*/ 642 h 323"/>
                <a:gd name="T68" fmla="*/ 2747 w 1353"/>
                <a:gd name="T69" fmla="*/ 660 h 323"/>
                <a:gd name="T70" fmla="*/ 2830 w 1353"/>
                <a:gd name="T71" fmla="*/ 724 h 323"/>
                <a:gd name="T72" fmla="*/ 2884 w 1353"/>
                <a:gd name="T73" fmla="*/ 757 h 323"/>
                <a:gd name="T74" fmla="*/ 2995 w 1353"/>
                <a:gd name="T75" fmla="*/ 754 h 323"/>
                <a:gd name="T76" fmla="*/ 3049 w 1353"/>
                <a:gd name="T77" fmla="*/ 762 h 323"/>
                <a:gd name="T78" fmla="*/ 3160 w 1353"/>
                <a:gd name="T79" fmla="*/ 800 h 323"/>
                <a:gd name="T80" fmla="*/ 3214 w 1353"/>
                <a:gd name="T81" fmla="*/ 788 h 323"/>
                <a:gd name="T82" fmla="*/ 3296 w 1353"/>
                <a:gd name="T83" fmla="*/ 754 h 323"/>
                <a:gd name="T84" fmla="*/ 3379 w 1353"/>
                <a:gd name="T85" fmla="*/ 749 h 323"/>
                <a:gd name="T86" fmla="*/ 3436 w 1353"/>
                <a:gd name="T87" fmla="*/ 754 h 323"/>
                <a:gd name="T88" fmla="*/ 3544 w 1353"/>
                <a:gd name="T89" fmla="*/ 754 h 323"/>
                <a:gd name="T90" fmla="*/ 3601 w 1353"/>
                <a:gd name="T91" fmla="*/ 762 h 323"/>
                <a:gd name="T92" fmla="*/ 3709 w 1353"/>
                <a:gd name="T93" fmla="*/ 798 h 323"/>
                <a:gd name="T94" fmla="*/ 3766 w 1353"/>
                <a:gd name="T95" fmla="*/ 811 h 323"/>
                <a:gd name="T96" fmla="*/ 3848 w 1353"/>
                <a:gd name="T97" fmla="*/ 826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3"/>
                <a:gd name="T148" fmla="*/ 0 h 323"/>
                <a:gd name="T149" fmla="*/ 1353 w 1353"/>
                <a:gd name="T150" fmla="*/ 323 h 3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3" h="323">
                  <a:moveTo>
                    <a:pt x="0" y="0"/>
                  </a:moveTo>
                  <a:lnTo>
                    <a:pt x="10" y="4"/>
                  </a:lnTo>
                  <a:lnTo>
                    <a:pt x="19" y="7"/>
                  </a:lnTo>
                  <a:lnTo>
                    <a:pt x="29" y="11"/>
                  </a:lnTo>
                  <a:lnTo>
                    <a:pt x="39" y="15"/>
                  </a:lnTo>
                  <a:lnTo>
                    <a:pt x="48" y="19"/>
                  </a:lnTo>
                  <a:lnTo>
                    <a:pt x="58" y="24"/>
                  </a:lnTo>
                  <a:lnTo>
                    <a:pt x="68" y="28"/>
                  </a:lnTo>
                  <a:lnTo>
                    <a:pt x="77" y="32"/>
                  </a:lnTo>
                  <a:lnTo>
                    <a:pt x="87" y="36"/>
                  </a:lnTo>
                  <a:lnTo>
                    <a:pt x="97" y="38"/>
                  </a:lnTo>
                  <a:lnTo>
                    <a:pt x="106" y="39"/>
                  </a:lnTo>
                  <a:lnTo>
                    <a:pt x="116" y="39"/>
                  </a:lnTo>
                  <a:lnTo>
                    <a:pt x="125" y="38"/>
                  </a:lnTo>
                  <a:lnTo>
                    <a:pt x="135" y="38"/>
                  </a:lnTo>
                  <a:lnTo>
                    <a:pt x="145" y="39"/>
                  </a:lnTo>
                  <a:lnTo>
                    <a:pt x="154" y="41"/>
                  </a:lnTo>
                  <a:lnTo>
                    <a:pt x="164" y="45"/>
                  </a:lnTo>
                  <a:lnTo>
                    <a:pt x="174" y="49"/>
                  </a:lnTo>
                  <a:lnTo>
                    <a:pt x="183" y="54"/>
                  </a:lnTo>
                  <a:lnTo>
                    <a:pt x="193" y="59"/>
                  </a:lnTo>
                  <a:lnTo>
                    <a:pt x="203" y="64"/>
                  </a:lnTo>
                  <a:lnTo>
                    <a:pt x="212" y="68"/>
                  </a:lnTo>
                  <a:lnTo>
                    <a:pt x="222" y="72"/>
                  </a:lnTo>
                  <a:lnTo>
                    <a:pt x="232" y="76"/>
                  </a:lnTo>
                  <a:lnTo>
                    <a:pt x="241" y="79"/>
                  </a:lnTo>
                  <a:lnTo>
                    <a:pt x="251" y="81"/>
                  </a:lnTo>
                  <a:lnTo>
                    <a:pt x="261" y="83"/>
                  </a:lnTo>
                  <a:lnTo>
                    <a:pt x="270" y="84"/>
                  </a:lnTo>
                  <a:lnTo>
                    <a:pt x="280" y="84"/>
                  </a:lnTo>
                  <a:lnTo>
                    <a:pt x="290" y="84"/>
                  </a:lnTo>
                  <a:lnTo>
                    <a:pt x="299" y="83"/>
                  </a:lnTo>
                  <a:lnTo>
                    <a:pt x="309" y="82"/>
                  </a:lnTo>
                  <a:lnTo>
                    <a:pt x="319" y="82"/>
                  </a:lnTo>
                  <a:lnTo>
                    <a:pt x="328" y="82"/>
                  </a:lnTo>
                  <a:lnTo>
                    <a:pt x="338" y="84"/>
                  </a:lnTo>
                  <a:lnTo>
                    <a:pt x="348" y="88"/>
                  </a:lnTo>
                  <a:lnTo>
                    <a:pt x="357" y="93"/>
                  </a:lnTo>
                  <a:lnTo>
                    <a:pt x="367" y="98"/>
                  </a:lnTo>
                  <a:lnTo>
                    <a:pt x="377" y="101"/>
                  </a:lnTo>
                  <a:lnTo>
                    <a:pt x="386" y="103"/>
                  </a:lnTo>
                  <a:lnTo>
                    <a:pt x="396" y="102"/>
                  </a:lnTo>
                  <a:lnTo>
                    <a:pt x="406" y="100"/>
                  </a:lnTo>
                  <a:lnTo>
                    <a:pt x="415" y="98"/>
                  </a:lnTo>
                  <a:lnTo>
                    <a:pt x="425" y="99"/>
                  </a:lnTo>
                  <a:lnTo>
                    <a:pt x="435" y="104"/>
                  </a:lnTo>
                  <a:lnTo>
                    <a:pt x="444" y="115"/>
                  </a:lnTo>
                  <a:lnTo>
                    <a:pt x="454" y="130"/>
                  </a:lnTo>
                  <a:lnTo>
                    <a:pt x="464" y="147"/>
                  </a:lnTo>
                  <a:lnTo>
                    <a:pt x="473" y="163"/>
                  </a:lnTo>
                  <a:lnTo>
                    <a:pt x="483" y="176"/>
                  </a:lnTo>
                  <a:lnTo>
                    <a:pt x="493" y="185"/>
                  </a:lnTo>
                  <a:lnTo>
                    <a:pt x="502" y="190"/>
                  </a:lnTo>
                  <a:lnTo>
                    <a:pt x="512" y="192"/>
                  </a:lnTo>
                  <a:lnTo>
                    <a:pt x="522" y="193"/>
                  </a:lnTo>
                  <a:lnTo>
                    <a:pt x="531" y="194"/>
                  </a:lnTo>
                  <a:lnTo>
                    <a:pt x="541" y="197"/>
                  </a:lnTo>
                  <a:lnTo>
                    <a:pt x="551" y="200"/>
                  </a:lnTo>
                  <a:lnTo>
                    <a:pt x="560" y="203"/>
                  </a:lnTo>
                  <a:lnTo>
                    <a:pt x="570" y="207"/>
                  </a:lnTo>
                  <a:lnTo>
                    <a:pt x="580" y="211"/>
                  </a:lnTo>
                  <a:lnTo>
                    <a:pt x="589" y="214"/>
                  </a:lnTo>
                  <a:lnTo>
                    <a:pt x="599" y="217"/>
                  </a:lnTo>
                  <a:lnTo>
                    <a:pt x="609" y="218"/>
                  </a:lnTo>
                  <a:lnTo>
                    <a:pt x="618" y="218"/>
                  </a:lnTo>
                  <a:lnTo>
                    <a:pt x="628" y="215"/>
                  </a:lnTo>
                  <a:lnTo>
                    <a:pt x="638" y="211"/>
                  </a:lnTo>
                  <a:lnTo>
                    <a:pt x="647" y="206"/>
                  </a:lnTo>
                  <a:lnTo>
                    <a:pt x="657" y="201"/>
                  </a:lnTo>
                  <a:lnTo>
                    <a:pt x="667" y="197"/>
                  </a:lnTo>
                  <a:lnTo>
                    <a:pt x="676" y="194"/>
                  </a:lnTo>
                  <a:lnTo>
                    <a:pt x="686" y="194"/>
                  </a:lnTo>
                  <a:lnTo>
                    <a:pt x="696" y="196"/>
                  </a:lnTo>
                  <a:lnTo>
                    <a:pt x="705" y="200"/>
                  </a:lnTo>
                  <a:lnTo>
                    <a:pt x="715" y="203"/>
                  </a:lnTo>
                  <a:lnTo>
                    <a:pt x="725" y="205"/>
                  </a:lnTo>
                  <a:lnTo>
                    <a:pt x="734" y="206"/>
                  </a:lnTo>
                  <a:lnTo>
                    <a:pt x="744" y="207"/>
                  </a:lnTo>
                  <a:lnTo>
                    <a:pt x="754" y="207"/>
                  </a:lnTo>
                  <a:lnTo>
                    <a:pt x="763" y="208"/>
                  </a:lnTo>
                  <a:lnTo>
                    <a:pt x="773" y="211"/>
                  </a:lnTo>
                  <a:lnTo>
                    <a:pt x="783" y="217"/>
                  </a:lnTo>
                  <a:lnTo>
                    <a:pt x="792" y="224"/>
                  </a:lnTo>
                  <a:lnTo>
                    <a:pt x="802" y="232"/>
                  </a:lnTo>
                  <a:lnTo>
                    <a:pt x="811" y="239"/>
                  </a:lnTo>
                  <a:lnTo>
                    <a:pt x="821" y="245"/>
                  </a:lnTo>
                  <a:lnTo>
                    <a:pt x="831" y="247"/>
                  </a:lnTo>
                  <a:lnTo>
                    <a:pt x="840" y="248"/>
                  </a:lnTo>
                  <a:lnTo>
                    <a:pt x="850" y="247"/>
                  </a:lnTo>
                  <a:lnTo>
                    <a:pt x="860" y="246"/>
                  </a:lnTo>
                  <a:lnTo>
                    <a:pt x="869" y="245"/>
                  </a:lnTo>
                  <a:lnTo>
                    <a:pt x="879" y="245"/>
                  </a:lnTo>
                  <a:lnTo>
                    <a:pt x="889" y="246"/>
                  </a:lnTo>
                  <a:lnTo>
                    <a:pt x="898" y="248"/>
                  </a:lnTo>
                  <a:lnTo>
                    <a:pt x="908" y="249"/>
                  </a:lnTo>
                  <a:lnTo>
                    <a:pt x="918" y="251"/>
                  </a:lnTo>
                  <a:lnTo>
                    <a:pt x="927" y="251"/>
                  </a:lnTo>
                  <a:lnTo>
                    <a:pt x="937" y="251"/>
                  </a:lnTo>
                  <a:lnTo>
                    <a:pt x="947" y="251"/>
                  </a:lnTo>
                  <a:lnTo>
                    <a:pt x="956" y="254"/>
                  </a:lnTo>
                  <a:lnTo>
                    <a:pt x="966" y="258"/>
                  </a:lnTo>
                  <a:lnTo>
                    <a:pt x="976" y="265"/>
                  </a:lnTo>
                  <a:lnTo>
                    <a:pt x="985" y="274"/>
                  </a:lnTo>
                  <a:lnTo>
                    <a:pt x="995" y="283"/>
                  </a:lnTo>
                  <a:lnTo>
                    <a:pt x="1005" y="291"/>
                  </a:lnTo>
                  <a:lnTo>
                    <a:pt x="1014" y="296"/>
                  </a:lnTo>
                  <a:lnTo>
                    <a:pt x="1024" y="299"/>
                  </a:lnTo>
                  <a:lnTo>
                    <a:pt x="1034" y="298"/>
                  </a:lnTo>
                  <a:lnTo>
                    <a:pt x="1043" y="297"/>
                  </a:lnTo>
                  <a:lnTo>
                    <a:pt x="1053" y="295"/>
                  </a:lnTo>
                  <a:lnTo>
                    <a:pt x="1063" y="296"/>
                  </a:lnTo>
                  <a:lnTo>
                    <a:pt x="1072" y="298"/>
                  </a:lnTo>
                  <a:lnTo>
                    <a:pt x="1082" y="303"/>
                  </a:lnTo>
                  <a:lnTo>
                    <a:pt x="1092" y="307"/>
                  </a:lnTo>
                  <a:lnTo>
                    <a:pt x="1101" y="311"/>
                  </a:lnTo>
                  <a:lnTo>
                    <a:pt x="1111" y="313"/>
                  </a:lnTo>
                  <a:lnTo>
                    <a:pt x="1121" y="312"/>
                  </a:lnTo>
                  <a:lnTo>
                    <a:pt x="1130" y="308"/>
                  </a:lnTo>
                  <a:lnTo>
                    <a:pt x="1140" y="303"/>
                  </a:lnTo>
                  <a:lnTo>
                    <a:pt x="1150" y="298"/>
                  </a:lnTo>
                  <a:lnTo>
                    <a:pt x="1159" y="295"/>
                  </a:lnTo>
                  <a:lnTo>
                    <a:pt x="1169" y="293"/>
                  </a:lnTo>
                  <a:lnTo>
                    <a:pt x="1179" y="292"/>
                  </a:lnTo>
                  <a:lnTo>
                    <a:pt x="1188" y="293"/>
                  </a:lnTo>
                  <a:lnTo>
                    <a:pt x="1198" y="294"/>
                  </a:lnTo>
                  <a:lnTo>
                    <a:pt x="1208" y="295"/>
                  </a:lnTo>
                  <a:lnTo>
                    <a:pt x="1217" y="295"/>
                  </a:lnTo>
                  <a:lnTo>
                    <a:pt x="1227" y="295"/>
                  </a:lnTo>
                  <a:lnTo>
                    <a:pt x="1237" y="295"/>
                  </a:lnTo>
                  <a:lnTo>
                    <a:pt x="1246" y="295"/>
                  </a:lnTo>
                  <a:lnTo>
                    <a:pt x="1256" y="296"/>
                  </a:lnTo>
                  <a:lnTo>
                    <a:pt x="1266" y="298"/>
                  </a:lnTo>
                  <a:lnTo>
                    <a:pt x="1275" y="301"/>
                  </a:lnTo>
                  <a:lnTo>
                    <a:pt x="1285" y="304"/>
                  </a:lnTo>
                  <a:lnTo>
                    <a:pt x="1295" y="308"/>
                  </a:lnTo>
                  <a:lnTo>
                    <a:pt x="1304" y="312"/>
                  </a:lnTo>
                  <a:lnTo>
                    <a:pt x="1314" y="315"/>
                  </a:lnTo>
                  <a:lnTo>
                    <a:pt x="1324" y="317"/>
                  </a:lnTo>
                  <a:lnTo>
                    <a:pt x="1333" y="319"/>
                  </a:lnTo>
                  <a:lnTo>
                    <a:pt x="1343" y="321"/>
                  </a:lnTo>
                  <a:lnTo>
                    <a:pt x="1353" y="323"/>
                  </a:lnTo>
                </a:path>
              </a:pathLst>
            </a:custGeom>
            <a:noFill/>
            <a:ln w="55626">
              <a:solidFill>
                <a:schemeClr val="accent2">
                  <a:lumMod val="60000"/>
                  <a:lumOff val="4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22559" name="Freeform 29"/>
            <p:cNvSpPr>
              <a:spLocks/>
            </p:cNvSpPr>
            <p:nvPr/>
          </p:nvSpPr>
          <p:spPr bwMode="auto">
            <a:xfrm>
              <a:off x="841" y="1516"/>
              <a:ext cx="3848" cy="559"/>
            </a:xfrm>
            <a:custGeom>
              <a:avLst/>
              <a:gdLst>
                <a:gd name="T0" fmla="*/ 82 w 1353"/>
                <a:gd name="T1" fmla="*/ 0 h 219"/>
                <a:gd name="T2" fmla="*/ 137 w 1353"/>
                <a:gd name="T3" fmla="*/ 5 h 219"/>
                <a:gd name="T4" fmla="*/ 247 w 1353"/>
                <a:gd name="T5" fmla="*/ 20 h 219"/>
                <a:gd name="T6" fmla="*/ 301 w 1353"/>
                <a:gd name="T7" fmla="*/ 28 h 219"/>
                <a:gd name="T8" fmla="*/ 412 w 1353"/>
                <a:gd name="T9" fmla="*/ 36 h 219"/>
                <a:gd name="T10" fmla="*/ 466 w 1353"/>
                <a:gd name="T11" fmla="*/ 41 h 219"/>
                <a:gd name="T12" fmla="*/ 549 w 1353"/>
                <a:gd name="T13" fmla="*/ 54 h 219"/>
                <a:gd name="T14" fmla="*/ 631 w 1353"/>
                <a:gd name="T15" fmla="*/ 64 h 219"/>
                <a:gd name="T16" fmla="*/ 685 w 1353"/>
                <a:gd name="T17" fmla="*/ 71 h 219"/>
                <a:gd name="T18" fmla="*/ 796 w 1353"/>
                <a:gd name="T19" fmla="*/ 87 h 219"/>
                <a:gd name="T20" fmla="*/ 850 w 1353"/>
                <a:gd name="T21" fmla="*/ 92 h 219"/>
                <a:gd name="T22" fmla="*/ 961 w 1353"/>
                <a:gd name="T23" fmla="*/ 92 h 219"/>
                <a:gd name="T24" fmla="*/ 1015 w 1353"/>
                <a:gd name="T25" fmla="*/ 100 h 219"/>
                <a:gd name="T26" fmla="*/ 1098 w 1353"/>
                <a:gd name="T27" fmla="*/ 107 h 219"/>
                <a:gd name="T28" fmla="*/ 1180 w 1353"/>
                <a:gd name="T29" fmla="*/ 105 h 219"/>
                <a:gd name="T30" fmla="*/ 1237 w 1353"/>
                <a:gd name="T31" fmla="*/ 120 h 219"/>
                <a:gd name="T32" fmla="*/ 1345 w 1353"/>
                <a:gd name="T33" fmla="*/ 217 h 219"/>
                <a:gd name="T34" fmla="*/ 1402 w 1353"/>
                <a:gd name="T35" fmla="*/ 242 h 219"/>
                <a:gd name="T36" fmla="*/ 1510 w 1353"/>
                <a:gd name="T37" fmla="*/ 225 h 219"/>
                <a:gd name="T38" fmla="*/ 1567 w 1353"/>
                <a:gd name="T39" fmla="*/ 217 h 219"/>
                <a:gd name="T40" fmla="*/ 1650 w 1353"/>
                <a:gd name="T41" fmla="*/ 222 h 219"/>
                <a:gd name="T42" fmla="*/ 1732 w 1353"/>
                <a:gd name="T43" fmla="*/ 225 h 219"/>
                <a:gd name="T44" fmla="*/ 1786 w 1353"/>
                <a:gd name="T45" fmla="*/ 212 h 219"/>
                <a:gd name="T46" fmla="*/ 1897 w 1353"/>
                <a:gd name="T47" fmla="*/ 145 h 219"/>
                <a:gd name="T48" fmla="*/ 1951 w 1353"/>
                <a:gd name="T49" fmla="*/ 130 h 219"/>
                <a:gd name="T50" fmla="*/ 2062 w 1353"/>
                <a:gd name="T51" fmla="*/ 145 h 219"/>
                <a:gd name="T52" fmla="*/ 2116 w 1353"/>
                <a:gd name="T53" fmla="*/ 143 h 219"/>
                <a:gd name="T54" fmla="*/ 2198 w 1353"/>
                <a:gd name="T55" fmla="*/ 156 h 219"/>
                <a:gd name="T56" fmla="*/ 2281 w 1353"/>
                <a:gd name="T57" fmla="*/ 235 h 219"/>
                <a:gd name="T58" fmla="*/ 2335 w 1353"/>
                <a:gd name="T59" fmla="*/ 296 h 219"/>
                <a:gd name="T60" fmla="*/ 2446 w 1353"/>
                <a:gd name="T61" fmla="*/ 352 h 219"/>
                <a:gd name="T62" fmla="*/ 2500 w 1353"/>
                <a:gd name="T63" fmla="*/ 337 h 219"/>
                <a:gd name="T64" fmla="*/ 2611 w 1353"/>
                <a:gd name="T65" fmla="*/ 281 h 219"/>
                <a:gd name="T66" fmla="*/ 2665 w 1353"/>
                <a:gd name="T67" fmla="*/ 294 h 219"/>
                <a:gd name="T68" fmla="*/ 2747 w 1353"/>
                <a:gd name="T69" fmla="*/ 337 h 219"/>
                <a:gd name="T70" fmla="*/ 2830 w 1353"/>
                <a:gd name="T71" fmla="*/ 347 h 219"/>
                <a:gd name="T72" fmla="*/ 2884 w 1353"/>
                <a:gd name="T73" fmla="*/ 345 h 219"/>
                <a:gd name="T74" fmla="*/ 2995 w 1353"/>
                <a:gd name="T75" fmla="*/ 368 h 219"/>
                <a:gd name="T76" fmla="*/ 3049 w 1353"/>
                <a:gd name="T77" fmla="*/ 396 h 219"/>
                <a:gd name="T78" fmla="*/ 3160 w 1353"/>
                <a:gd name="T79" fmla="*/ 452 h 219"/>
                <a:gd name="T80" fmla="*/ 3214 w 1353"/>
                <a:gd name="T81" fmla="*/ 462 h 219"/>
                <a:gd name="T82" fmla="*/ 3296 w 1353"/>
                <a:gd name="T83" fmla="*/ 482 h 219"/>
                <a:gd name="T84" fmla="*/ 3379 w 1353"/>
                <a:gd name="T85" fmla="*/ 536 h 219"/>
                <a:gd name="T86" fmla="*/ 3436 w 1353"/>
                <a:gd name="T87" fmla="*/ 559 h 219"/>
                <a:gd name="T88" fmla="*/ 3544 w 1353"/>
                <a:gd name="T89" fmla="*/ 511 h 219"/>
                <a:gd name="T90" fmla="*/ 3601 w 1353"/>
                <a:gd name="T91" fmla="*/ 498 h 219"/>
                <a:gd name="T92" fmla="*/ 3709 w 1353"/>
                <a:gd name="T93" fmla="*/ 505 h 219"/>
                <a:gd name="T94" fmla="*/ 3766 w 1353"/>
                <a:gd name="T95" fmla="*/ 475 h 219"/>
                <a:gd name="T96" fmla="*/ 3848 w 1353"/>
                <a:gd name="T97" fmla="*/ 396 h 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3"/>
                <a:gd name="T148" fmla="*/ 0 h 219"/>
                <a:gd name="T149" fmla="*/ 1353 w 1353"/>
                <a:gd name="T150" fmla="*/ 219 h 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3" h="219">
                  <a:moveTo>
                    <a:pt x="0" y="0"/>
                  </a:moveTo>
                  <a:lnTo>
                    <a:pt x="10" y="0"/>
                  </a:lnTo>
                  <a:lnTo>
                    <a:pt x="19" y="0"/>
                  </a:lnTo>
                  <a:lnTo>
                    <a:pt x="29" y="0"/>
                  </a:lnTo>
                  <a:lnTo>
                    <a:pt x="39" y="1"/>
                  </a:lnTo>
                  <a:lnTo>
                    <a:pt x="48" y="2"/>
                  </a:lnTo>
                  <a:lnTo>
                    <a:pt x="58" y="3"/>
                  </a:lnTo>
                  <a:lnTo>
                    <a:pt x="68" y="5"/>
                  </a:lnTo>
                  <a:lnTo>
                    <a:pt x="77" y="6"/>
                  </a:lnTo>
                  <a:lnTo>
                    <a:pt x="87" y="8"/>
                  </a:lnTo>
                  <a:lnTo>
                    <a:pt x="97" y="10"/>
                  </a:lnTo>
                  <a:lnTo>
                    <a:pt x="106" y="11"/>
                  </a:lnTo>
                  <a:lnTo>
                    <a:pt x="116" y="12"/>
                  </a:lnTo>
                  <a:lnTo>
                    <a:pt x="125" y="12"/>
                  </a:lnTo>
                  <a:lnTo>
                    <a:pt x="135" y="13"/>
                  </a:lnTo>
                  <a:lnTo>
                    <a:pt x="145" y="14"/>
                  </a:lnTo>
                  <a:lnTo>
                    <a:pt x="154" y="15"/>
                  </a:lnTo>
                  <a:lnTo>
                    <a:pt x="164" y="16"/>
                  </a:lnTo>
                  <a:lnTo>
                    <a:pt x="174" y="18"/>
                  </a:lnTo>
                  <a:lnTo>
                    <a:pt x="183" y="19"/>
                  </a:lnTo>
                  <a:lnTo>
                    <a:pt x="193" y="21"/>
                  </a:lnTo>
                  <a:lnTo>
                    <a:pt x="203" y="22"/>
                  </a:lnTo>
                  <a:lnTo>
                    <a:pt x="212" y="23"/>
                  </a:lnTo>
                  <a:lnTo>
                    <a:pt x="222" y="25"/>
                  </a:lnTo>
                  <a:lnTo>
                    <a:pt x="232" y="26"/>
                  </a:lnTo>
                  <a:lnTo>
                    <a:pt x="241" y="28"/>
                  </a:lnTo>
                  <a:lnTo>
                    <a:pt x="251" y="30"/>
                  </a:lnTo>
                  <a:lnTo>
                    <a:pt x="261" y="32"/>
                  </a:lnTo>
                  <a:lnTo>
                    <a:pt x="270" y="33"/>
                  </a:lnTo>
                  <a:lnTo>
                    <a:pt x="280" y="34"/>
                  </a:lnTo>
                  <a:lnTo>
                    <a:pt x="290" y="35"/>
                  </a:lnTo>
                  <a:lnTo>
                    <a:pt x="299" y="36"/>
                  </a:lnTo>
                  <a:lnTo>
                    <a:pt x="309" y="36"/>
                  </a:lnTo>
                  <a:lnTo>
                    <a:pt x="319" y="36"/>
                  </a:lnTo>
                  <a:lnTo>
                    <a:pt x="328" y="36"/>
                  </a:lnTo>
                  <a:lnTo>
                    <a:pt x="338" y="36"/>
                  </a:lnTo>
                  <a:lnTo>
                    <a:pt x="348" y="38"/>
                  </a:lnTo>
                  <a:lnTo>
                    <a:pt x="357" y="39"/>
                  </a:lnTo>
                  <a:lnTo>
                    <a:pt x="367" y="41"/>
                  </a:lnTo>
                  <a:lnTo>
                    <a:pt x="377" y="42"/>
                  </a:lnTo>
                  <a:lnTo>
                    <a:pt x="386" y="42"/>
                  </a:lnTo>
                  <a:lnTo>
                    <a:pt x="396" y="42"/>
                  </a:lnTo>
                  <a:lnTo>
                    <a:pt x="406" y="41"/>
                  </a:lnTo>
                  <a:lnTo>
                    <a:pt x="415" y="41"/>
                  </a:lnTo>
                  <a:lnTo>
                    <a:pt x="425" y="43"/>
                  </a:lnTo>
                  <a:lnTo>
                    <a:pt x="435" y="47"/>
                  </a:lnTo>
                  <a:lnTo>
                    <a:pt x="444" y="55"/>
                  </a:lnTo>
                  <a:lnTo>
                    <a:pt x="454" y="65"/>
                  </a:lnTo>
                  <a:lnTo>
                    <a:pt x="464" y="76"/>
                  </a:lnTo>
                  <a:lnTo>
                    <a:pt x="473" y="85"/>
                  </a:lnTo>
                  <a:lnTo>
                    <a:pt x="483" y="92"/>
                  </a:lnTo>
                  <a:lnTo>
                    <a:pt x="493" y="95"/>
                  </a:lnTo>
                  <a:lnTo>
                    <a:pt x="502" y="95"/>
                  </a:lnTo>
                  <a:lnTo>
                    <a:pt x="512" y="93"/>
                  </a:lnTo>
                  <a:lnTo>
                    <a:pt x="522" y="90"/>
                  </a:lnTo>
                  <a:lnTo>
                    <a:pt x="531" y="88"/>
                  </a:lnTo>
                  <a:lnTo>
                    <a:pt x="541" y="86"/>
                  </a:lnTo>
                  <a:lnTo>
                    <a:pt x="551" y="85"/>
                  </a:lnTo>
                  <a:lnTo>
                    <a:pt x="560" y="85"/>
                  </a:lnTo>
                  <a:lnTo>
                    <a:pt x="570" y="86"/>
                  </a:lnTo>
                  <a:lnTo>
                    <a:pt x="580" y="87"/>
                  </a:lnTo>
                  <a:lnTo>
                    <a:pt x="589" y="88"/>
                  </a:lnTo>
                  <a:lnTo>
                    <a:pt x="599" y="89"/>
                  </a:lnTo>
                  <a:lnTo>
                    <a:pt x="609" y="88"/>
                  </a:lnTo>
                  <a:lnTo>
                    <a:pt x="618" y="87"/>
                  </a:lnTo>
                  <a:lnTo>
                    <a:pt x="628" y="83"/>
                  </a:lnTo>
                  <a:lnTo>
                    <a:pt x="638" y="77"/>
                  </a:lnTo>
                  <a:lnTo>
                    <a:pt x="647" y="70"/>
                  </a:lnTo>
                  <a:lnTo>
                    <a:pt x="657" y="63"/>
                  </a:lnTo>
                  <a:lnTo>
                    <a:pt x="667" y="57"/>
                  </a:lnTo>
                  <a:lnTo>
                    <a:pt x="676" y="53"/>
                  </a:lnTo>
                  <a:lnTo>
                    <a:pt x="686" y="51"/>
                  </a:lnTo>
                  <a:lnTo>
                    <a:pt x="696" y="52"/>
                  </a:lnTo>
                  <a:lnTo>
                    <a:pt x="705" y="54"/>
                  </a:lnTo>
                  <a:lnTo>
                    <a:pt x="715" y="56"/>
                  </a:lnTo>
                  <a:lnTo>
                    <a:pt x="725" y="57"/>
                  </a:lnTo>
                  <a:lnTo>
                    <a:pt x="734" y="57"/>
                  </a:lnTo>
                  <a:lnTo>
                    <a:pt x="744" y="56"/>
                  </a:lnTo>
                  <a:lnTo>
                    <a:pt x="754" y="55"/>
                  </a:lnTo>
                  <a:lnTo>
                    <a:pt x="763" y="57"/>
                  </a:lnTo>
                  <a:lnTo>
                    <a:pt x="773" y="61"/>
                  </a:lnTo>
                  <a:lnTo>
                    <a:pt x="783" y="69"/>
                  </a:lnTo>
                  <a:lnTo>
                    <a:pt x="792" y="79"/>
                  </a:lnTo>
                  <a:lnTo>
                    <a:pt x="802" y="92"/>
                  </a:lnTo>
                  <a:lnTo>
                    <a:pt x="811" y="104"/>
                  </a:lnTo>
                  <a:lnTo>
                    <a:pt x="821" y="116"/>
                  </a:lnTo>
                  <a:lnTo>
                    <a:pt x="831" y="126"/>
                  </a:lnTo>
                  <a:lnTo>
                    <a:pt x="840" y="133"/>
                  </a:lnTo>
                  <a:lnTo>
                    <a:pt x="850" y="137"/>
                  </a:lnTo>
                  <a:lnTo>
                    <a:pt x="860" y="138"/>
                  </a:lnTo>
                  <a:lnTo>
                    <a:pt x="869" y="137"/>
                  </a:lnTo>
                  <a:lnTo>
                    <a:pt x="879" y="132"/>
                  </a:lnTo>
                  <a:lnTo>
                    <a:pt x="889" y="125"/>
                  </a:lnTo>
                  <a:lnTo>
                    <a:pt x="898" y="118"/>
                  </a:lnTo>
                  <a:lnTo>
                    <a:pt x="908" y="113"/>
                  </a:lnTo>
                  <a:lnTo>
                    <a:pt x="918" y="110"/>
                  </a:lnTo>
                  <a:lnTo>
                    <a:pt x="927" y="111"/>
                  </a:lnTo>
                  <a:lnTo>
                    <a:pt x="937" y="115"/>
                  </a:lnTo>
                  <a:lnTo>
                    <a:pt x="947" y="121"/>
                  </a:lnTo>
                  <a:lnTo>
                    <a:pt x="956" y="127"/>
                  </a:lnTo>
                  <a:lnTo>
                    <a:pt x="966" y="132"/>
                  </a:lnTo>
                  <a:lnTo>
                    <a:pt x="976" y="135"/>
                  </a:lnTo>
                  <a:lnTo>
                    <a:pt x="985" y="136"/>
                  </a:lnTo>
                  <a:lnTo>
                    <a:pt x="995" y="136"/>
                  </a:lnTo>
                  <a:lnTo>
                    <a:pt x="1005" y="135"/>
                  </a:lnTo>
                  <a:lnTo>
                    <a:pt x="1014" y="135"/>
                  </a:lnTo>
                  <a:lnTo>
                    <a:pt x="1024" y="136"/>
                  </a:lnTo>
                  <a:lnTo>
                    <a:pt x="1034" y="138"/>
                  </a:lnTo>
                  <a:lnTo>
                    <a:pt x="1043" y="140"/>
                  </a:lnTo>
                  <a:lnTo>
                    <a:pt x="1053" y="144"/>
                  </a:lnTo>
                  <a:lnTo>
                    <a:pt x="1063" y="149"/>
                  </a:lnTo>
                  <a:lnTo>
                    <a:pt x="1072" y="155"/>
                  </a:lnTo>
                  <a:lnTo>
                    <a:pt x="1082" y="161"/>
                  </a:lnTo>
                  <a:lnTo>
                    <a:pt x="1092" y="168"/>
                  </a:lnTo>
                  <a:lnTo>
                    <a:pt x="1101" y="173"/>
                  </a:lnTo>
                  <a:lnTo>
                    <a:pt x="1111" y="177"/>
                  </a:lnTo>
                  <a:lnTo>
                    <a:pt x="1121" y="180"/>
                  </a:lnTo>
                  <a:lnTo>
                    <a:pt x="1130" y="181"/>
                  </a:lnTo>
                  <a:lnTo>
                    <a:pt x="1140" y="183"/>
                  </a:lnTo>
                  <a:lnTo>
                    <a:pt x="1150" y="185"/>
                  </a:lnTo>
                  <a:lnTo>
                    <a:pt x="1159" y="189"/>
                  </a:lnTo>
                  <a:lnTo>
                    <a:pt x="1169" y="195"/>
                  </a:lnTo>
                  <a:lnTo>
                    <a:pt x="1179" y="203"/>
                  </a:lnTo>
                  <a:lnTo>
                    <a:pt x="1188" y="210"/>
                  </a:lnTo>
                  <a:lnTo>
                    <a:pt x="1198" y="216"/>
                  </a:lnTo>
                  <a:lnTo>
                    <a:pt x="1208" y="219"/>
                  </a:lnTo>
                  <a:lnTo>
                    <a:pt x="1217" y="217"/>
                  </a:lnTo>
                  <a:lnTo>
                    <a:pt x="1227" y="212"/>
                  </a:lnTo>
                  <a:lnTo>
                    <a:pt x="1237" y="206"/>
                  </a:lnTo>
                  <a:lnTo>
                    <a:pt x="1246" y="200"/>
                  </a:lnTo>
                  <a:lnTo>
                    <a:pt x="1256" y="196"/>
                  </a:lnTo>
                  <a:lnTo>
                    <a:pt x="1266" y="195"/>
                  </a:lnTo>
                  <a:lnTo>
                    <a:pt x="1275" y="196"/>
                  </a:lnTo>
                  <a:lnTo>
                    <a:pt x="1285" y="198"/>
                  </a:lnTo>
                  <a:lnTo>
                    <a:pt x="1295" y="199"/>
                  </a:lnTo>
                  <a:lnTo>
                    <a:pt x="1304" y="198"/>
                  </a:lnTo>
                  <a:lnTo>
                    <a:pt x="1314" y="193"/>
                  </a:lnTo>
                  <a:lnTo>
                    <a:pt x="1324" y="186"/>
                  </a:lnTo>
                  <a:lnTo>
                    <a:pt x="1333" y="177"/>
                  </a:lnTo>
                  <a:lnTo>
                    <a:pt x="1343" y="166"/>
                  </a:lnTo>
                  <a:lnTo>
                    <a:pt x="1353" y="155"/>
                  </a:lnTo>
                </a:path>
              </a:pathLst>
            </a:custGeom>
            <a:noFill/>
            <a:ln w="52451">
              <a:solidFill>
                <a:schemeClr val="accent2">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sp>
        <p:nvSpPr>
          <p:cNvPr id="22535" name="Text Box 30"/>
          <p:cNvSpPr txBox="1">
            <a:spLocks noChangeArrowheads="1"/>
          </p:cNvSpPr>
          <p:nvPr/>
        </p:nvSpPr>
        <p:spPr bwMode="auto">
          <a:xfrm>
            <a:off x="1536699" y="5651030"/>
            <a:ext cx="86952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_tradnl" altLang="es-MX" sz="1200" dirty="0">
                <a:solidFill>
                  <a:schemeClr val="tx1">
                    <a:lumMod val="75000"/>
                    <a:lumOff val="25000"/>
                  </a:schemeClr>
                </a:solidFill>
              </a:rPr>
              <a:t>* Pronóstico de AVPP (ambos sexos) estimado por efectos fijos, empleando el diseño de series de tiempo de corte seccional unidas. Análisis controlado por PIB, porcentaje de personas mayores, médicos per cápita, ingreso promedio, y consumo de alcohol y tabaco. R</a:t>
            </a:r>
            <a:r>
              <a:rPr lang="es-ES_tradnl" altLang="es-MX" sz="1200" baseline="30000" dirty="0">
                <a:solidFill>
                  <a:schemeClr val="tx1">
                    <a:lumMod val="75000"/>
                    <a:lumOff val="25000"/>
                  </a:schemeClr>
                </a:solidFill>
              </a:rPr>
              <a:t>2</a:t>
            </a:r>
            <a:r>
              <a:rPr lang="es-ES_tradnl" altLang="es-MX" sz="1200" dirty="0">
                <a:solidFill>
                  <a:schemeClr val="tx1">
                    <a:lumMod val="75000"/>
                    <a:lumOff val="25000"/>
                  </a:schemeClr>
                </a:solidFill>
              </a:rPr>
              <a:t>(por dentro)=0.77.</a:t>
            </a:r>
          </a:p>
        </p:txBody>
      </p:sp>
      <p:sp>
        <p:nvSpPr>
          <p:cNvPr id="30" name="CuadroTexto 29"/>
          <p:cNvSpPr txBox="1"/>
          <p:nvPr/>
        </p:nvSpPr>
        <p:spPr>
          <a:xfrm>
            <a:off x="1301757" y="924161"/>
            <a:ext cx="9131282" cy="400110"/>
          </a:xfrm>
          <a:prstGeom prst="rect">
            <a:avLst/>
          </a:prstGeom>
          <a:noFill/>
        </p:spPr>
        <p:txBody>
          <a:bodyPr wrap="none" rtlCol="0">
            <a:spAutoFit/>
          </a:bodyPr>
          <a:lstStyle/>
          <a:p>
            <a:pPr algn="ctr"/>
            <a:r>
              <a:rPr lang="es-MX" altLang="es-MX" sz="2000" dirty="0" smtClean="0">
                <a:solidFill>
                  <a:schemeClr val="tx1">
                    <a:lumMod val="75000"/>
                    <a:lumOff val="25000"/>
                  </a:schemeClr>
                </a:solidFill>
                <a:latin typeface="Arial" panose="020B0604020202020204" pitchFamily="34" charset="0"/>
                <a:cs typeface="Arial" panose="020B0604020202020204" pitchFamily="34" charset="0"/>
              </a:rPr>
              <a:t>Puntaje en Atención Primaria y Mortalidad Prematura </a:t>
            </a:r>
            <a:r>
              <a:rPr lang="es-MX" sz="2000" dirty="0" smtClean="0">
                <a:solidFill>
                  <a:schemeClr val="tx1">
                    <a:lumMod val="75000"/>
                    <a:lumOff val="25000"/>
                  </a:schemeClr>
                </a:solidFill>
                <a:latin typeface="Arial" panose="020B0604020202020204" pitchFamily="34" charset="0"/>
                <a:cs typeface="Arial" panose="020B0604020202020204" pitchFamily="34" charset="0"/>
              </a:rPr>
              <a:t>en 18 países de la OCDE</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3" name="Grupo 32"/>
          <p:cNvGrpSpPr/>
          <p:nvPr/>
        </p:nvGrpSpPr>
        <p:grpSpPr>
          <a:xfrm>
            <a:off x="-133806" y="6581422"/>
            <a:ext cx="441782" cy="276578"/>
            <a:chOff x="-1295400" y="1261532"/>
            <a:chExt cx="4275667" cy="2370668"/>
          </a:xfrm>
          <a:solidFill>
            <a:schemeClr val="accent2">
              <a:lumMod val="50000"/>
            </a:schemeClr>
          </a:solidFill>
        </p:grpSpPr>
        <p:sp>
          <p:nvSpPr>
            <p:cNvPr id="34" name="Rectángulo 33"/>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ircular 34"/>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2641717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6383" y="2690283"/>
            <a:ext cx="7383662" cy="1938992"/>
          </a:xfrm>
          <a:prstGeom prst="rect">
            <a:avLst/>
          </a:prstGeom>
          <a:noFill/>
        </p:spPr>
        <p:txBody>
          <a:bodyPr wrap="square" rtlCol="0">
            <a:spAutoFit/>
          </a:bodyPr>
          <a:lstStyle/>
          <a:p>
            <a:r>
              <a:rPr lang="es-MX" sz="4000" dirty="0" smtClean="0">
                <a:solidFill>
                  <a:schemeClr val="tx1">
                    <a:lumMod val="75000"/>
                    <a:lumOff val="25000"/>
                  </a:schemeClr>
                </a:solidFill>
                <a:latin typeface="Arial" panose="020B0604020202020204" pitchFamily="34" charset="0"/>
                <a:cs typeface="Arial" panose="020B0604020202020204" pitchFamily="34" charset="0"/>
              </a:rPr>
              <a:t>¿La atención primaria</a:t>
            </a:r>
          </a:p>
          <a:p>
            <a:r>
              <a:rPr lang="es-MX" sz="4000" dirty="0" smtClean="0">
                <a:solidFill>
                  <a:schemeClr val="tx1">
                    <a:lumMod val="75000"/>
                    <a:lumOff val="25000"/>
                  </a:schemeClr>
                </a:solidFill>
                <a:latin typeface="Arial" panose="020B0604020202020204" pitchFamily="34" charset="0"/>
                <a:cs typeface="Arial" panose="020B0604020202020204" pitchFamily="34" charset="0"/>
              </a:rPr>
              <a:t>reduce la inequidad en la</a:t>
            </a:r>
          </a:p>
          <a:p>
            <a:r>
              <a:rPr lang="es-MX" sz="4000" dirty="0" smtClean="0">
                <a:solidFill>
                  <a:schemeClr val="tx1">
                    <a:lumMod val="75000"/>
                    <a:lumOff val="25000"/>
                  </a:schemeClr>
                </a:solidFill>
                <a:latin typeface="Arial" panose="020B0604020202020204" pitchFamily="34" charset="0"/>
                <a:cs typeface="Arial" panose="020B0604020202020204" pitchFamily="34" charset="0"/>
              </a:rPr>
              <a:t>Salud?</a:t>
            </a:r>
            <a:endParaRPr lang="es-MX" sz="4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374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59787" y="2988733"/>
            <a:ext cx="10507133" cy="889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redondeado 4"/>
          <p:cNvSpPr/>
          <p:nvPr/>
        </p:nvSpPr>
        <p:spPr>
          <a:xfrm>
            <a:off x="847128" y="1367436"/>
            <a:ext cx="10507133" cy="118949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xmlns="" id="{D3EFD1E3-344E-46DC-A16E-1A98F65A8AE9}"/>
              </a:ext>
            </a:extLst>
          </p:cNvPr>
          <p:cNvSpPr txBox="1"/>
          <p:nvPr/>
        </p:nvSpPr>
        <p:spPr>
          <a:xfrm>
            <a:off x="855133" y="3056732"/>
            <a:ext cx="1051559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2200" dirty="0">
                <a:solidFill>
                  <a:schemeClr val="tx1">
                    <a:lumMod val="75000"/>
                    <a:lumOff val="25000"/>
                  </a:schemeClr>
                </a:solidFill>
                <a:latin typeface="Arial" panose="020B0604020202020204" pitchFamily="34" charset="0"/>
                <a:cs typeface="Arial" panose="020B0604020202020204" pitchFamily="34" charset="0"/>
              </a:rPr>
              <a:t>La atención primaria en salud es una estrategia para lograr una atención equitativa, siempre que se tomen las siguientes medidas políticas:</a:t>
            </a:r>
          </a:p>
          <a:p>
            <a:endParaRPr lang="es-ES"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AutoNum type="arabicPeriod"/>
            </a:pPr>
            <a:r>
              <a:rPr lang="es-ES" dirty="0">
                <a:solidFill>
                  <a:schemeClr val="tx1">
                    <a:lumMod val="75000"/>
                    <a:lumOff val="25000"/>
                  </a:schemeClr>
                </a:solidFill>
                <a:latin typeface="Arial" panose="020B0604020202020204" pitchFamily="34" charset="0"/>
                <a:cs typeface="Arial" panose="020B0604020202020204" pitchFamily="34" charset="0"/>
              </a:rPr>
              <a:t>Garantizar el acceso universal a la atención primaria en salud </a:t>
            </a:r>
            <a:endParaRPr lang="es-ES" dirty="0" smtClean="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AutoNum type="arabicPeriod"/>
            </a:pPr>
            <a:r>
              <a:rPr lang="es-ES" dirty="0" smtClean="0">
                <a:solidFill>
                  <a:schemeClr val="tx1">
                    <a:lumMod val="75000"/>
                    <a:lumOff val="25000"/>
                  </a:schemeClr>
                </a:solidFill>
                <a:latin typeface="Arial" panose="020B0604020202020204" pitchFamily="34" charset="0"/>
                <a:cs typeface="Arial" panose="020B0604020202020204" pitchFamily="34" charset="0"/>
              </a:rPr>
              <a:t>Hacer </a:t>
            </a:r>
            <a:r>
              <a:rPr lang="es-ES" dirty="0">
                <a:solidFill>
                  <a:schemeClr val="tx1">
                    <a:lumMod val="75000"/>
                    <a:lumOff val="25000"/>
                  </a:schemeClr>
                </a:solidFill>
                <a:latin typeface="Arial" panose="020B0604020202020204" pitchFamily="34" charset="0"/>
                <a:cs typeface="Arial" panose="020B0604020202020204" pitchFamily="34" charset="0"/>
              </a:rPr>
              <a:t>un cambio de "programas orientados a la enfermedad vertical" hacia un enfoque "orientado a la comunidad horizontal";</a:t>
            </a:r>
          </a:p>
          <a:p>
            <a:pPr marL="342900" indent="-342900" algn="just">
              <a:buAutoNum type="arabicPeriod"/>
            </a:pPr>
            <a:r>
              <a:rPr lang="es-ES" dirty="0">
                <a:solidFill>
                  <a:schemeClr val="tx1">
                    <a:lumMod val="75000"/>
                    <a:lumOff val="25000"/>
                  </a:schemeClr>
                </a:solidFill>
                <a:latin typeface="Arial" panose="020B0604020202020204" pitchFamily="34" charset="0"/>
                <a:cs typeface="Arial" panose="020B0604020202020204" pitchFamily="34" charset="0"/>
              </a:rPr>
              <a:t>Educación, reclutamiento y retención de personal adecuado, mejorar el desempeño clínico y </a:t>
            </a:r>
            <a:r>
              <a:rPr lang="es-ES" dirty="0" smtClean="0">
                <a:solidFill>
                  <a:schemeClr val="tx1">
                    <a:lumMod val="75000"/>
                    <a:lumOff val="25000"/>
                  </a:schemeClr>
                </a:solidFill>
                <a:latin typeface="Arial" panose="020B0604020202020204" pitchFamily="34" charset="0"/>
                <a:cs typeface="Arial" panose="020B0604020202020204" pitchFamily="34" charset="0"/>
              </a:rPr>
              <a:t>poblacional</a:t>
            </a:r>
            <a:endParaRPr lang="es-E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AutoNum type="arabicPeriod"/>
            </a:pPr>
            <a:r>
              <a:rPr lang="es-ES" dirty="0" smtClean="0">
                <a:solidFill>
                  <a:schemeClr val="tx1">
                    <a:lumMod val="75000"/>
                    <a:lumOff val="25000"/>
                  </a:schemeClr>
                </a:solidFill>
                <a:latin typeface="Arial" panose="020B0604020202020204" pitchFamily="34" charset="0"/>
                <a:cs typeface="Arial" panose="020B0604020202020204" pitchFamily="34" charset="0"/>
              </a:rPr>
              <a:t>Organización del sistema de salud en </a:t>
            </a:r>
            <a:r>
              <a:rPr lang="es-ES" dirty="0">
                <a:solidFill>
                  <a:schemeClr val="tx1">
                    <a:lumMod val="75000"/>
                    <a:lumOff val="25000"/>
                  </a:schemeClr>
                </a:solidFill>
                <a:latin typeface="Arial" panose="020B0604020202020204" pitchFamily="34" charset="0"/>
                <a:cs typeface="Arial" panose="020B0604020202020204" pitchFamily="34" charset="0"/>
              </a:rPr>
              <a:t>una red intersectorial, con vínculos  con el medio ambiente, la economía, el trabajo y la educación </a:t>
            </a:r>
            <a:r>
              <a:rPr lang="es-ES" dirty="0" smtClean="0">
                <a:solidFill>
                  <a:schemeClr val="tx1">
                    <a:lumMod val="75000"/>
                    <a:lumOff val="25000"/>
                  </a:schemeClr>
                </a:solidFill>
                <a:latin typeface="Arial" panose="020B0604020202020204" pitchFamily="34" charset="0"/>
                <a:cs typeface="Arial" panose="020B0604020202020204" pitchFamily="34" charset="0"/>
              </a:rPr>
              <a:t>que </a:t>
            </a:r>
            <a:r>
              <a:rPr lang="es-ES" dirty="0">
                <a:solidFill>
                  <a:schemeClr val="tx1">
                    <a:lumMod val="75000"/>
                    <a:lumOff val="25000"/>
                  </a:schemeClr>
                </a:solidFill>
                <a:latin typeface="Arial" panose="020B0604020202020204" pitchFamily="34" charset="0"/>
                <a:cs typeface="Arial" panose="020B0604020202020204" pitchFamily="34" charset="0"/>
              </a:rPr>
              <a:t>involucra a la sociedad civil.</a:t>
            </a:r>
          </a:p>
          <a:p>
            <a:pPr marL="342900" indent="-342900">
              <a:buAutoNum type="arabicPeriod"/>
            </a:pPr>
            <a:endParaRPr lang="es-ES"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411C9A12-5B8F-4CE3-A78B-97873433547F}"/>
              </a:ext>
            </a:extLst>
          </p:cNvPr>
          <p:cNvSpPr txBox="1"/>
          <p:nvPr/>
        </p:nvSpPr>
        <p:spPr>
          <a:xfrm>
            <a:off x="124744" y="6500922"/>
            <a:ext cx="755961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 sz="1000" dirty="0">
                <a:solidFill>
                  <a:schemeClr val="tx1">
                    <a:lumMod val="75000"/>
                    <a:lumOff val="25000"/>
                  </a:schemeClr>
                </a:solidFill>
                <a:latin typeface="Arial" panose="020B0604020202020204" pitchFamily="34" charset="0"/>
                <a:ea typeface="+mn-lt"/>
                <a:cs typeface="Arial" panose="020B0604020202020204" pitchFamily="34" charset="0"/>
              </a:rPr>
              <a:t>De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Maeseneer</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J. (2017).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Family</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Medicine and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Primary</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Care</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At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the</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Crossroads</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a:t>
            </a:r>
            <a:r>
              <a:rPr lang="es" sz="1000" dirty="0" err="1">
                <a:solidFill>
                  <a:schemeClr val="tx1">
                    <a:lumMod val="75000"/>
                    <a:lumOff val="25000"/>
                  </a:schemeClr>
                </a:solidFill>
                <a:latin typeface="Arial" panose="020B0604020202020204" pitchFamily="34" charset="0"/>
                <a:ea typeface="+mn-lt"/>
                <a:cs typeface="Arial" panose="020B0604020202020204" pitchFamily="34" charset="0"/>
              </a:rPr>
              <a:t>of</a:t>
            </a:r>
            <a:r>
              <a:rPr lang="es" sz="1000" dirty="0">
                <a:solidFill>
                  <a:schemeClr val="tx1">
                    <a:lumMod val="75000"/>
                    <a:lumOff val="25000"/>
                  </a:schemeClr>
                </a:solidFill>
                <a:latin typeface="Arial" panose="020B0604020202020204" pitchFamily="34" charset="0"/>
                <a:ea typeface="+mn-lt"/>
                <a:cs typeface="Arial" panose="020B0604020202020204" pitchFamily="34" charset="0"/>
              </a:rPr>
              <a:t> Societal Change. Bélgica: Lannoo Campus</a:t>
            </a:r>
            <a:r>
              <a:rPr lang="es" sz="1000" dirty="0" smtClean="0">
                <a:solidFill>
                  <a:schemeClr val="tx1">
                    <a:lumMod val="75000"/>
                    <a:lumOff val="25000"/>
                  </a:schemeClr>
                </a:solidFill>
                <a:latin typeface="Arial" panose="020B0604020202020204" pitchFamily="34" charset="0"/>
                <a:ea typeface="+mn-lt"/>
                <a:cs typeface="Arial" panose="020B0604020202020204" pitchFamily="34" charset="0"/>
              </a:rPr>
              <a:t>.</a:t>
            </a:r>
            <a:endParaRPr lang="es-E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ectángulo 2"/>
          <p:cNvSpPr/>
          <p:nvPr/>
        </p:nvSpPr>
        <p:spPr>
          <a:xfrm>
            <a:off x="855133" y="1452103"/>
            <a:ext cx="10515599" cy="1107996"/>
          </a:xfrm>
          <a:prstGeom prst="rect">
            <a:avLst/>
          </a:prstGeom>
        </p:spPr>
        <p:txBody>
          <a:bodyPr wrap="square">
            <a:spAutoFit/>
          </a:bodyPr>
          <a:lstStyle/>
          <a:p>
            <a:pPr algn="just"/>
            <a:r>
              <a:rPr lang="es-ES_tradnl" altLang="es-MX" sz="2200" i="1" kern="0" dirty="0">
                <a:solidFill>
                  <a:schemeClr val="tx1">
                    <a:lumMod val="75000"/>
                    <a:lumOff val="25000"/>
                  </a:schemeClr>
                </a:solidFill>
                <a:latin typeface="Arial" panose="020B0604020202020204" pitchFamily="34" charset="0"/>
                <a:ea typeface="+mj-ea"/>
                <a:cs typeface="Arial" panose="020B0604020202020204" pitchFamily="34" charset="0"/>
              </a:rPr>
              <a:t>La equidad en salud es la ausencia de desigualdades sistemáticas y posibles de corregir, en uno o más aspectos de la salud, entre grupos de población definidos en términos geográficos, demográficos o sociales</a:t>
            </a:r>
            <a:r>
              <a:rPr lang="es-ES_tradnl" altLang="es-MX" sz="2200" kern="0" dirty="0">
                <a:solidFill>
                  <a:schemeClr val="tx1">
                    <a:lumMod val="75000"/>
                    <a:lumOff val="25000"/>
                  </a:schemeClr>
                </a:solidFill>
                <a:latin typeface="Arial" panose="020B0604020202020204" pitchFamily="34" charset="0"/>
                <a:ea typeface="+mj-ea"/>
                <a:cs typeface="Arial" panose="020B0604020202020204" pitchFamily="34" charset="0"/>
              </a:rPr>
              <a:t>.</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7" name="Grupo 6"/>
          <p:cNvGrpSpPr/>
          <p:nvPr/>
        </p:nvGrpSpPr>
        <p:grpSpPr>
          <a:xfrm>
            <a:off x="-133806" y="6581422"/>
            <a:ext cx="441782" cy="276578"/>
            <a:chOff x="-1295400" y="1261532"/>
            <a:chExt cx="4275667" cy="2370668"/>
          </a:xfrm>
          <a:solidFill>
            <a:schemeClr val="accent2">
              <a:lumMod val="50000"/>
            </a:schemeClr>
          </a:solidFill>
        </p:grpSpPr>
        <p:sp>
          <p:nvSpPr>
            <p:cNvPr id="8" name="Rectángulo 7"/>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rcular 8"/>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425035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63147" y="1904755"/>
            <a:ext cx="8255000" cy="4708981"/>
          </a:xfrm>
          <a:prstGeom prst="rect">
            <a:avLst/>
          </a:prstGeom>
          <a:noFill/>
        </p:spPr>
        <p:txBody>
          <a:bodyPr wrap="square" rtlCol="0">
            <a:spAutoFit/>
          </a:bodyPr>
          <a:lstStyle/>
          <a:p>
            <a:pPr marL="357188" indent="-357188">
              <a:lnSpc>
                <a:spcPct val="150000"/>
              </a:lnSpc>
              <a:buClr>
                <a:schemeClr val="tx1">
                  <a:lumMod val="75000"/>
                  <a:lumOff val="25000"/>
                </a:schemeClr>
              </a:buClr>
              <a:buFont typeface="+mj-lt"/>
              <a:buAutoNum type="arabicPeriod"/>
            </a:pPr>
            <a:r>
              <a:rPr lang="es-MX" sz="2500" dirty="0" smtClean="0">
                <a:solidFill>
                  <a:schemeClr val="tx1">
                    <a:lumMod val="75000"/>
                    <a:lumOff val="25000"/>
                  </a:schemeClr>
                </a:solidFill>
                <a:latin typeface="Arial" panose="020B0604020202020204" pitchFamily="34" charset="0"/>
                <a:cs typeface="Arial" panose="020B0604020202020204" pitchFamily="34" charset="0"/>
              </a:rPr>
              <a:t>Antecedentes históricos</a:t>
            </a:r>
          </a:p>
          <a:p>
            <a:pPr marL="357188" indent="-357188">
              <a:lnSpc>
                <a:spcPct val="150000"/>
              </a:lnSpc>
              <a:buClr>
                <a:schemeClr val="tx1">
                  <a:lumMod val="75000"/>
                  <a:lumOff val="25000"/>
                </a:schemeClr>
              </a:buClr>
              <a:buFont typeface="+mj-lt"/>
              <a:buAutoNum type="arabicPeriod"/>
            </a:pPr>
            <a:r>
              <a:rPr lang="es-MX" sz="2500" dirty="0" smtClean="0">
                <a:solidFill>
                  <a:schemeClr val="tx1">
                    <a:lumMod val="75000"/>
                    <a:lumOff val="25000"/>
                  </a:schemeClr>
                </a:solidFill>
                <a:latin typeface="Arial" panose="020B0604020202020204" pitchFamily="34" charset="0"/>
                <a:cs typeface="Arial" panose="020B0604020202020204" pitchFamily="34" charset="0"/>
              </a:rPr>
              <a:t>La salud como opción política</a:t>
            </a:r>
          </a:p>
          <a:p>
            <a:pPr marL="357188" indent="-357188">
              <a:lnSpc>
                <a:spcPct val="150000"/>
              </a:lnSpc>
              <a:buClr>
                <a:schemeClr val="tx1">
                  <a:lumMod val="75000"/>
                  <a:lumOff val="25000"/>
                </a:schemeClr>
              </a:buClr>
              <a:buFont typeface="+mj-lt"/>
              <a:buAutoNum type="arabicPeriod"/>
            </a:pPr>
            <a:r>
              <a:rPr lang="es-MX" sz="2500" dirty="0">
                <a:solidFill>
                  <a:schemeClr val="tx1">
                    <a:lumMod val="75000"/>
                    <a:lumOff val="25000"/>
                  </a:schemeClr>
                </a:solidFill>
                <a:latin typeface="Arial" panose="020B0604020202020204" pitchFamily="34" charset="0"/>
                <a:cs typeface="Arial" panose="020B0604020202020204" pitchFamily="34" charset="0"/>
              </a:rPr>
              <a:t>Conceptos de atención primaria</a:t>
            </a:r>
          </a:p>
          <a:p>
            <a:pPr marL="357188" indent="-357188">
              <a:lnSpc>
                <a:spcPct val="150000"/>
              </a:lnSpc>
              <a:buClr>
                <a:schemeClr val="tx1">
                  <a:lumMod val="75000"/>
                  <a:lumOff val="25000"/>
                </a:schemeClr>
              </a:buClr>
              <a:buFont typeface="+mj-lt"/>
              <a:buAutoNum type="arabicPeriod"/>
            </a:pPr>
            <a:r>
              <a:rPr lang="es-MX" sz="2500" dirty="0" smtClean="0">
                <a:solidFill>
                  <a:schemeClr val="tx1">
                    <a:lumMod val="75000"/>
                    <a:lumOff val="25000"/>
                  </a:schemeClr>
                </a:solidFill>
                <a:latin typeface="Arial" panose="020B0604020202020204" pitchFamily="34" charset="0"/>
                <a:cs typeface="Arial" panose="020B0604020202020204" pitchFamily="34" charset="0"/>
              </a:rPr>
              <a:t>Evidencia de beneficios</a:t>
            </a:r>
          </a:p>
          <a:p>
            <a:pPr marL="357188" indent="-357188">
              <a:lnSpc>
                <a:spcPct val="150000"/>
              </a:lnSpc>
              <a:buClr>
                <a:schemeClr val="tx1">
                  <a:lumMod val="75000"/>
                  <a:lumOff val="25000"/>
                </a:schemeClr>
              </a:buClr>
              <a:buFont typeface="+mj-lt"/>
              <a:buAutoNum type="arabicPeriod"/>
            </a:pPr>
            <a:r>
              <a:rPr lang="es-MX" sz="2500" dirty="0" smtClean="0">
                <a:solidFill>
                  <a:schemeClr val="tx1">
                    <a:lumMod val="75000"/>
                    <a:lumOff val="25000"/>
                  </a:schemeClr>
                </a:solidFill>
                <a:latin typeface="Arial" panose="020B0604020202020204" pitchFamily="34" charset="0"/>
                <a:cs typeface="Arial" panose="020B0604020202020204" pitchFamily="34" charset="0"/>
              </a:rPr>
              <a:t>Diagnóstico de la situación de atención primaria</a:t>
            </a:r>
          </a:p>
          <a:p>
            <a:pPr marL="357188" indent="-357188">
              <a:lnSpc>
                <a:spcPct val="150000"/>
              </a:lnSpc>
              <a:buClr>
                <a:schemeClr val="tx1">
                  <a:lumMod val="75000"/>
                  <a:lumOff val="25000"/>
                </a:schemeClr>
              </a:buClr>
              <a:buFont typeface="+mj-lt"/>
              <a:buAutoNum type="arabicPeriod"/>
            </a:pPr>
            <a:r>
              <a:rPr lang="es-MX" sz="2500" dirty="0" smtClean="0">
                <a:solidFill>
                  <a:schemeClr val="tx1">
                    <a:lumMod val="75000"/>
                    <a:lumOff val="25000"/>
                  </a:schemeClr>
                </a:solidFill>
                <a:latin typeface="Arial" panose="020B0604020202020204" pitchFamily="34" charset="0"/>
                <a:cs typeface="Arial" panose="020B0604020202020204" pitchFamily="34" charset="0"/>
              </a:rPr>
              <a:t>Propuestas actuales</a:t>
            </a:r>
          </a:p>
          <a:p>
            <a:pPr marL="357188" indent="-357188">
              <a:lnSpc>
                <a:spcPct val="150000"/>
              </a:lnSpc>
              <a:buClr>
                <a:schemeClr val="tx1">
                  <a:lumMod val="75000"/>
                  <a:lumOff val="25000"/>
                </a:schemeClr>
              </a:buClr>
              <a:buFont typeface="+mj-lt"/>
              <a:buAutoNum type="arabicPeriod"/>
            </a:pPr>
            <a:r>
              <a:rPr lang="es-MX" sz="2500" dirty="0" smtClean="0">
                <a:solidFill>
                  <a:schemeClr val="tx1">
                    <a:lumMod val="75000"/>
                    <a:lumOff val="25000"/>
                  </a:schemeClr>
                </a:solidFill>
                <a:latin typeface="Arial" panose="020B0604020202020204" pitchFamily="34" charset="0"/>
                <a:cs typeface="Arial" panose="020B0604020202020204" pitchFamily="34" charset="0"/>
              </a:rPr>
              <a:t>Conclusiones</a:t>
            </a:r>
          </a:p>
          <a:p>
            <a:pPr marL="457200" indent="-457200">
              <a:lnSpc>
                <a:spcPct val="150000"/>
              </a:lnSpc>
              <a:buClr>
                <a:schemeClr val="tx1">
                  <a:lumMod val="75000"/>
                  <a:lumOff val="25000"/>
                </a:schemeClr>
              </a:buClr>
              <a:buFont typeface="+mj-lt"/>
              <a:buAutoNum type="arabicPeriod"/>
            </a:pPr>
            <a:endParaRPr lang="es-MX" sz="25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11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84650" y="2741083"/>
            <a:ext cx="7383662" cy="1938992"/>
          </a:xfrm>
          <a:prstGeom prst="rect">
            <a:avLst/>
          </a:prstGeom>
          <a:noFill/>
        </p:spPr>
        <p:txBody>
          <a:bodyPr wrap="square" rtlCol="0">
            <a:spAutoFit/>
          </a:bodyPr>
          <a:lstStyle/>
          <a:p>
            <a:r>
              <a:rPr lang="es-MX" sz="4000" dirty="0" smtClean="0">
                <a:solidFill>
                  <a:schemeClr val="tx1">
                    <a:lumMod val="75000"/>
                    <a:lumOff val="25000"/>
                  </a:schemeClr>
                </a:solidFill>
                <a:latin typeface="Arial" panose="020B0604020202020204" pitchFamily="34" charset="0"/>
                <a:cs typeface="Arial" panose="020B0604020202020204" pitchFamily="34" charset="0"/>
              </a:rPr>
              <a:t>Situación de la Atención Primaria</a:t>
            </a:r>
          </a:p>
          <a:p>
            <a:r>
              <a:rPr lang="es-MX" sz="4000" i="1" dirty="0" smtClean="0">
                <a:solidFill>
                  <a:schemeClr val="tx1">
                    <a:lumMod val="75000"/>
                    <a:lumOff val="25000"/>
                  </a:schemeClr>
                </a:solidFill>
                <a:latin typeface="Times New Roman" panose="02020603050405020304" pitchFamily="18" charset="0"/>
                <a:cs typeface="Times New Roman" panose="02020603050405020304" pitchFamily="18" charset="0"/>
              </a:rPr>
              <a:t>Hechos</a:t>
            </a:r>
            <a:endParaRPr lang="es-MX" sz="4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3237113" y="2226733"/>
            <a:ext cx="1040670" cy="1323439"/>
          </a:xfrm>
          <a:prstGeom prst="rect">
            <a:avLst/>
          </a:prstGeom>
          <a:noFill/>
        </p:spPr>
        <p:txBody>
          <a:bodyPr wrap="none" rtlCol="0">
            <a:spAutoFit/>
          </a:bodyPr>
          <a:lstStyle/>
          <a:p>
            <a:r>
              <a:rPr lang="es-MX" sz="8000" dirty="0">
                <a:solidFill>
                  <a:schemeClr val="tx1">
                    <a:lumMod val="65000"/>
                    <a:lumOff val="35000"/>
                  </a:schemeClr>
                </a:solidFill>
                <a:latin typeface="Arial" panose="020B0604020202020204" pitchFamily="34" charset="0"/>
                <a:cs typeface="Arial" panose="020B0604020202020204" pitchFamily="34" charset="0"/>
              </a:rPr>
              <a:t>5</a:t>
            </a:r>
            <a:r>
              <a:rPr lang="es-MX" sz="8000" dirty="0" smtClean="0">
                <a:solidFill>
                  <a:schemeClr val="tx1">
                    <a:lumMod val="65000"/>
                    <a:lumOff val="35000"/>
                  </a:schemeClr>
                </a:solidFill>
                <a:latin typeface="Arial" panose="020B0604020202020204" pitchFamily="34" charset="0"/>
                <a:cs typeface="Arial" panose="020B0604020202020204" pitchFamily="34" charset="0"/>
              </a:rPr>
              <a:t>.</a:t>
            </a:r>
            <a:endParaRPr lang="es-MX" sz="8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ctángulo 8"/>
          <p:cNvSpPr/>
          <p:nvPr/>
        </p:nvSpPr>
        <p:spPr>
          <a:xfrm>
            <a:off x="3211707" y="2302933"/>
            <a:ext cx="50800" cy="32596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7543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2401" y="6349663"/>
            <a:ext cx="10178602" cy="400110"/>
          </a:xfrm>
          <a:prstGeom prst="rect">
            <a:avLst/>
          </a:prstGeom>
        </p:spPr>
        <p:txBody>
          <a:bodyPr wrap="square">
            <a:spAutoFit/>
          </a:bodyPr>
          <a:lstStyle/>
          <a:p>
            <a:pPr algn="just"/>
            <a:r>
              <a:rPr lang="en-US" sz="1000" dirty="0" smtClean="0">
                <a:solidFill>
                  <a:schemeClr val="tx1">
                    <a:lumMod val="75000"/>
                    <a:lumOff val="25000"/>
                  </a:schemeClr>
                </a:solidFill>
                <a:latin typeface="Arial" panose="020B0604020202020204" pitchFamily="34" charset="0"/>
                <a:cs typeface="Arial" panose="020B0604020202020204" pitchFamily="34" charset="0"/>
              </a:rPr>
              <a:t>Fuente: </a:t>
            </a:r>
            <a:r>
              <a:rPr lang="en-US" sz="1000" dirty="0" err="1" smtClean="0">
                <a:solidFill>
                  <a:schemeClr val="tx1">
                    <a:lumMod val="75000"/>
                    <a:lumOff val="25000"/>
                  </a:schemeClr>
                </a:solidFill>
                <a:latin typeface="Arial" panose="020B0604020202020204" pitchFamily="34" charset="0"/>
                <a:cs typeface="Arial" panose="020B0604020202020204" pitchFamily="34" charset="0"/>
              </a:rPr>
              <a:t>Elaboración</a:t>
            </a:r>
            <a:r>
              <a:rPr lang="en-US" sz="1000" dirty="0" smtClean="0">
                <a:solidFill>
                  <a:schemeClr val="tx1">
                    <a:lumMod val="75000"/>
                    <a:lumOff val="25000"/>
                  </a:schemeClr>
                </a:solidFill>
                <a:latin typeface="Arial" panose="020B0604020202020204" pitchFamily="34" charset="0"/>
                <a:cs typeface="Arial" panose="020B0604020202020204" pitchFamily="34" charset="0"/>
              </a:rPr>
              <a:t> </a:t>
            </a:r>
            <a:r>
              <a:rPr lang="en-US" sz="1000" dirty="0" err="1" smtClean="0">
                <a:solidFill>
                  <a:schemeClr val="tx1">
                    <a:lumMod val="75000"/>
                    <a:lumOff val="25000"/>
                  </a:schemeClr>
                </a:solidFill>
                <a:latin typeface="Arial" panose="020B0604020202020204" pitchFamily="34" charset="0"/>
                <a:cs typeface="Arial" panose="020B0604020202020204" pitchFamily="34" charset="0"/>
              </a:rPr>
              <a:t>propia</a:t>
            </a:r>
            <a:r>
              <a:rPr lang="en-US" sz="1000" dirty="0" smtClean="0">
                <a:solidFill>
                  <a:schemeClr val="tx1">
                    <a:lumMod val="75000"/>
                    <a:lumOff val="25000"/>
                  </a:schemeClr>
                </a:solidFill>
                <a:latin typeface="Arial" panose="020B0604020202020204" pitchFamily="34" charset="0"/>
                <a:cs typeface="Arial" panose="020B0604020202020204" pitchFamily="34" charset="0"/>
              </a:rPr>
              <a:t> con </a:t>
            </a:r>
            <a:r>
              <a:rPr lang="en-US" sz="1000" dirty="0" err="1" smtClean="0">
                <a:solidFill>
                  <a:schemeClr val="tx1">
                    <a:lumMod val="75000"/>
                    <a:lumOff val="25000"/>
                  </a:schemeClr>
                </a:solidFill>
                <a:latin typeface="Arial" panose="020B0604020202020204" pitchFamily="34" charset="0"/>
                <a:cs typeface="Arial" panose="020B0604020202020204" pitchFamily="34" charset="0"/>
              </a:rPr>
              <a:t>datos</a:t>
            </a:r>
            <a:r>
              <a:rPr lang="en-US" sz="1000" dirty="0" smtClean="0">
                <a:solidFill>
                  <a:schemeClr val="tx1">
                    <a:lumMod val="75000"/>
                    <a:lumOff val="25000"/>
                  </a:schemeClr>
                </a:solidFill>
                <a:latin typeface="Arial" panose="020B0604020202020204" pitchFamily="34" charset="0"/>
                <a:cs typeface="Arial" panose="020B0604020202020204" pitchFamily="34" charset="0"/>
              </a:rPr>
              <a:t> de Primary Health Care Performance Initiative (</a:t>
            </a:r>
            <a:r>
              <a:rPr lang="es-MX" sz="1000" dirty="0" smtClean="0">
                <a:solidFill>
                  <a:schemeClr val="tx1">
                    <a:lumMod val="75000"/>
                    <a:lumOff val="25000"/>
                  </a:schemeClr>
                </a:solidFill>
                <a:latin typeface="Arial" panose="020B0604020202020204" pitchFamily="34" charset="0"/>
                <a:cs typeface="Arial" panose="020B0604020202020204" pitchFamily="34" charset="0"/>
              </a:rPr>
              <a:t>PHCPI). Explore Country Data. Disponible en </a:t>
            </a:r>
            <a:r>
              <a:rPr lang="es-MX" sz="1000" dirty="0" smtClean="0">
                <a:solidFill>
                  <a:schemeClr val="tx1">
                    <a:lumMod val="75000"/>
                    <a:lumOff val="25000"/>
                  </a:schemeClr>
                </a:solidFill>
                <a:latin typeface="Arial" panose="020B0604020202020204" pitchFamily="34" charset="0"/>
                <a:cs typeface="Arial" panose="020B0604020202020204" pitchFamily="34" charset="0"/>
                <a:hlinkClick r:id="rId2"/>
              </a:rPr>
              <a:t>https://improvingphc.org/indicator/maternal-mortality-ratio-100000-live-births#?loc=&amp;viz=0&amp;ci=false</a:t>
            </a:r>
            <a:r>
              <a:rPr lang="es-MX" sz="1000" dirty="0" smtClean="0">
                <a:solidFill>
                  <a:schemeClr val="tx1">
                    <a:lumMod val="75000"/>
                    <a:lumOff val="25000"/>
                  </a:schemeClr>
                </a:solidFill>
                <a:latin typeface="Arial" panose="020B0604020202020204" pitchFamily="34" charset="0"/>
                <a:cs typeface="Arial" panose="020B0604020202020204" pitchFamily="34" charset="0"/>
              </a:rPr>
              <a:t>  </a:t>
            </a:r>
            <a:endParaRPr lang="es-MX" sz="1000" dirty="0">
              <a:solidFill>
                <a:schemeClr val="tx1">
                  <a:lumMod val="75000"/>
                  <a:lumOff val="25000"/>
                </a:schemeClr>
              </a:solidFill>
            </a:endParaRPr>
          </a:p>
        </p:txBody>
      </p:sp>
      <p:grpSp>
        <p:nvGrpSpPr>
          <p:cNvPr id="7" name="Grupo 6"/>
          <p:cNvGrpSpPr/>
          <p:nvPr/>
        </p:nvGrpSpPr>
        <p:grpSpPr>
          <a:xfrm>
            <a:off x="-133806" y="6581422"/>
            <a:ext cx="441782" cy="276578"/>
            <a:chOff x="-1295400" y="1261532"/>
            <a:chExt cx="4275667" cy="2370668"/>
          </a:xfrm>
          <a:solidFill>
            <a:schemeClr val="accent2">
              <a:lumMod val="50000"/>
            </a:schemeClr>
          </a:solidFill>
        </p:grpSpPr>
        <p:sp>
          <p:nvSpPr>
            <p:cNvPr id="8" name="Rectángulo 7"/>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rcular 8"/>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CuadroTexto 1"/>
          <p:cNvSpPr txBox="1"/>
          <p:nvPr/>
        </p:nvSpPr>
        <p:spPr>
          <a:xfrm>
            <a:off x="1218341" y="825552"/>
            <a:ext cx="9881458" cy="400110"/>
          </a:xfrm>
          <a:prstGeom prst="rect">
            <a:avLst/>
          </a:prstGeom>
          <a:noFill/>
        </p:spPr>
        <p:txBody>
          <a:bodyPr wrap="square" rtlCol="0">
            <a:spAutoFit/>
          </a:bodyPr>
          <a:lstStyle/>
          <a:p>
            <a:pPr algn="ctr"/>
            <a:r>
              <a:rPr lang="es-MX" sz="2000" dirty="0">
                <a:solidFill>
                  <a:schemeClr val="tx1">
                    <a:lumMod val="75000"/>
                    <a:lumOff val="25000"/>
                  </a:schemeClr>
                </a:solidFill>
                <a:latin typeface="Arial" panose="020B0604020202020204" pitchFamily="34" charset="0"/>
                <a:cs typeface="Arial" panose="020B0604020202020204" pitchFamily="34" charset="0"/>
              </a:rPr>
              <a:t>Tasa de mortalidad en menores de cinco años (por cada 1000 nacidos vivos</a:t>
            </a:r>
            <a:r>
              <a:rPr lang="es-MX" sz="2000" dirty="0" smtClean="0">
                <a:solidFill>
                  <a:schemeClr val="tx1">
                    <a:lumMod val="75000"/>
                    <a:lumOff val="25000"/>
                  </a:schemeClr>
                </a:solidFill>
                <a:latin typeface="Arial" panose="020B0604020202020204" pitchFamily="34" charset="0"/>
                <a:cs typeface="Arial" panose="020B0604020202020204" pitchFamily="34" charset="0"/>
              </a:rPr>
              <a:t>)</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1068449529"/>
              </p:ext>
            </p:extLst>
          </p:nvPr>
        </p:nvGraphicFramePr>
        <p:xfrm>
          <a:off x="704088" y="1225663"/>
          <a:ext cx="10890504" cy="512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104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adroTexto 133"/>
          <p:cNvSpPr txBox="1"/>
          <p:nvPr/>
        </p:nvSpPr>
        <p:spPr>
          <a:xfrm>
            <a:off x="1167745" y="950282"/>
            <a:ext cx="10016204" cy="1815882"/>
          </a:xfrm>
          <a:prstGeom prst="rect">
            <a:avLst/>
          </a:prstGeom>
          <a:noFill/>
        </p:spPr>
        <p:txBody>
          <a:bodyPr wrap="none" rtlCol="0">
            <a:spAutoFit/>
          </a:bodyPr>
          <a:lstStyle/>
          <a:p>
            <a:pPr algn="ctr"/>
            <a:r>
              <a:rPr lang="es-MX" sz="2000" dirty="0">
                <a:solidFill>
                  <a:schemeClr val="tx1">
                    <a:lumMod val="75000"/>
                    <a:lumOff val="25000"/>
                  </a:schemeClr>
                </a:solidFill>
                <a:latin typeface="Arial" panose="020B0604020202020204" pitchFamily="34" charset="0"/>
                <a:cs typeface="Arial" panose="020B0604020202020204" pitchFamily="34" charset="0"/>
              </a:rPr>
              <a:t>Egresos totales y egresos por hospitalizaciones evitables por condiciones sensibles </a:t>
            </a:r>
          </a:p>
          <a:p>
            <a:pPr marL="271463" lvl="1" algn="ctr"/>
            <a:r>
              <a:rPr lang="es-MX" sz="2000" dirty="0">
                <a:solidFill>
                  <a:schemeClr val="tx1">
                    <a:lumMod val="75000"/>
                    <a:lumOff val="25000"/>
                  </a:schemeClr>
                </a:solidFill>
                <a:latin typeface="Arial" panose="020B0604020202020204" pitchFamily="34" charset="0"/>
                <a:cs typeface="Arial" panose="020B0604020202020204" pitchFamily="34" charset="0"/>
              </a:rPr>
              <a:t>a atención primaria (HECSAP), por grupo de </a:t>
            </a:r>
            <a:r>
              <a:rPr lang="es-MX" sz="2000" dirty="0" smtClean="0">
                <a:solidFill>
                  <a:schemeClr val="tx1">
                    <a:lumMod val="75000"/>
                    <a:lumOff val="25000"/>
                  </a:schemeClr>
                </a:solidFill>
                <a:latin typeface="Arial" panose="020B0604020202020204" pitchFamily="34" charset="0"/>
                <a:cs typeface="Arial" panose="020B0604020202020204" pitchFamily="34" charset="0"/>
              </a:rPr>
              <a:t>edad</a:t>
            </a:r>
          </a:p>
          <a:p>
            <a:pPr marL="271463" lvl="1"/>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(Diabetes mellitus, Enfermedades </a:t>
            </a:r>
            <a:r>
              <a:rPr lang="es-ES" sz="1600" dirty="0">
                <a:solidFill>
                  <a:schemeClr val="tx1">
                    <a:lumMod val="75000"/>
                    <a:lumOff val="25000"/>
                  </a:schemeClr>
                </a:solidFill>
                <a:latin typeface="Arial" panose="020B0604020202020204" pitchFamily="34" charset="0"/>
                <a:ea typeface="+mn-lt"/>
                <a:cs typeface="Arial" panose="020B0604020202020204" pitchFamily="34" charset="0"/>
              </a:rPr>
              <a:t>de las vías respiratorias </a:t>
            </a: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inferiores, Gastroenteritis </a:t>
            </a:r>
            <a:r>
              <a:rPr lang="es-ES" sz="1600" dirty="0">
                <a:solidFill>
                  <a:schemeClr val="tx1">
                    <a:lumMod val="75000"/>
                    <a:lumOff val="25000"/>
                  </a:schemeClr>
                </a:solidFill>
                <a:latin typeface="Arial" panose="020B0604020202020204" pitchFamily="34" charset="0"/>
                <a:ea typeface="+mn-lt"/>
                <a:cs typeface="Arial" panose="020B0604020202020204" pitchFamily="34" charset="0"/>
              </a:rPr>
              <a:t>y complicaciones</a:t>
            </a:r>
          </a:p>
          <a:p>
            <a:pPr marL="271463" lvl="1"/>
            <a:r>
              <a:rPr lang="es-ES" sz="1600" dirty="0">
                <a:solidFill>
                  <a:schemeClr val="tx1">
                    <a:lumMod val="75000"/>
                    <a:lumOff val="25000"/>
                  </a:schemeClr>
                </a:solidFill>
                <a:latin typeface="Arial" panose="020B0604020202020204" pitchFamily="34" charset="0"/>
                <a:ea typeface="+mn-lt"/>
                <a:cs typeface="Arial" panose="020B0604020202020204" pitchFamily="34" charset="0"/>
              </a:rPr>
              <a:t>Infecciones del tracto urinario y del </a:t>
            </a: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riñón, Enfermedades </a:t>
            </a:r>
            <a:r>
              <a:rPr lang="es-ES" sz="1600" dirty="0">
                <a:solidFill>
                  <a:schemeClr val="tx1">
                    <a:lumMod val="75000"/>
                    <a:lumOff val="25000"/>
                  </a:schemeClr>
                </a:solidFill>
                <a:latin typeface="Arial" panose="020B0604020202020204" pitchFamily="34" charset="0"/>
                <a:ea typeface="+mn-lt"/>
                <a:cs typeface="Arial" panose="020B0604020202020204" pitchFamily="34" charset="0"/>
              </a:rPr>
              <a:t>relacionadas con la atención prenatal y el </a:t>
            </a:r>
            <a:r>
              <a:rPr lang="es-ES" sz="1600" dirty="0" smtClean="0">
                <a:solidFill>
                  <a:schemeClr val="tx1">
                    <a:lumMod val="75000"/>
                    <a:lumOff val="25000"/>
                  </a:schemeClr>
                </a:solidFill>
                <a:latin typeface="Arial" panose="020B0604020202020204" pitchFamily="34" charset="0"/>
                <a:ea typeface="+mn-lt"/>
                <a:cs typeface="Arial" panose="020B0604020202020204" pitchFamily="34" charset="0"/>
              </a:rPr>
              <a:t>parto)</a:t>
            </a:r>
            <a:endParaRPr lang="es-ES" sz="1600" dirty="0">
              <a:solidFill>
                <a:schemeClr val="tx1">
                  <a:lumMod val="75000"/>
                  <a:lumOff val="25000"/>
                </a:schemeClr>
              </a:solidFill>
              <a:latin typeface="Arial" panose="020B0604020202020204" pitchFamily="34" charset="0"/>
              <a:ea typeface="+mn-lt"/>
              <a:cs typeface="Arial" panose="020B0604020202020204" pitchFamily="34" charset="0"/>
            </a:endParaRPr>
          </a:p>
          <a:p>
            <a:pPr algn="ctr"/>
            <a:endParaRPr lang="es-MX" sz="2000" dirty="0" smtClean="0">
              <a:solidFill>
                <a:schemeClr val="tx1">
                  <a:lumMod val="75000"/>
                  <a:lumOff val="25000"/>
                </a:schemeClr>
              </a:solidFill>
              <a:latin typeface="Arial" panose="020B0604020202020204" pitchFamily="34" charset="0"/>
              <a:cs typeface="Arial" panose="020B0604020202020204" pitchFamily="34" charset="0"/>
            </a:endParaRPr>
          </a:p>
          <a:p>
            <a:pPr algn="ct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922264769"/>
              </p:ext>
            </p:extLst>
          </p:nvPr>
        </p:nvGraphicFramePr>
        <p:xfrm>
          <a:off x="1262447" y="2411755"/>
          <a:ext cx="9667350" cy="2455448"/>
        </p:xfrm>
        <a:graphic>
          <a:graphicData uri="http://schemas.openxmlformats.org/drawingml/2006/table">
            <a:tbl>
              <a:tblPr>
                <a:tableStyleId>{5C22544A-7EE6-4342-B048-85BDC9FD1C3A}</a:tableStyleId>
              </a:tblPr>
              <a:tblGrid>
                <a:gridCol w="2356915">
                  <a:extLst>
                    <a:ext uri="{9D8B030D-6E8A-4147-A177-3AD203B41FA5}">
                      <a16:colId xmlns:a16="http://schemas.microsoft.com/office/drawing/2014/main" xmlns="" val="20000"/>
                    </a:ext>
                  </a:extLst>
                </a:gridCol>
                <a:gridCol w="3472383">
                  <a:extLst>
                    <a:ext uri="{9D8B030D-6E8A-4147-A177-3AD203B41FA5}">
                      <a16:colId xmlns:a16="http://schemas.microsoft.com/office/drawing/2014/main" xmlns="" val="20001"/>
                    </a:ext>
                  </a:extLst>
                </a:gridCol>
                <a:gridCol w="2011882">
                  <a:extLst>
                    <a:ext uri="{9D8B030D-6E8A-4147-A177-3AD203B41FA5}">
                      <a16:colId xmlns:a16="http://schemas.microsoft.com/office/drawing/2014/main" xmlns="" val="20002"/>
                    </a:ext>
                  </a:extLst>
                </a:gridCol>
                <a:gridCol w="1826170">
                  <a:extLst>
                    <a:ext uri="{9D8B030D-6E8A-4147-A177-3AD203B41FA5}">
                      <a16:colId xmlns:a16="http://schemas.microsoft.com/office/drawing/2014/main" xmlns="" val="20003"/>
                    </a:ext>
                  </a:extLst>
                </a:gridCol>
              </a:tblGrid>
              <a:tr h="306931">
                <a:tc gridSpan="4">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Grupos de edad</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06931">
                <a:tc>
                  <a:txBody>
                    <a:bodyPr/>
                    <a:lstStyle/>
                    <a:p>
                      <a:pPr algn="ctr" fontAlgn="ctr"/>
                      <a:r>
                        <a:rPr lang="es-MX" sz="1600" b="0" u="none" strike="noStrike" dirty="0">
                          <a:solidFill>
                            <a:schemeClr val="bg1"/>
                          </a:solidFill>
                          <a:effectLst/>
                          <a:latin typeface="Arial" panose="020B0604020202020204" pitchFamily="34" charset="0"/>
                          <a:cs typeface="Arial" panose="020B0604020202020204" pitchFamily="34" charset="0"/>
                        </a:rPr>
                        <a:t> </a:t>
                      </a:r>
                      <a:r>
                        <a:rPr lang="es-MX" sz="1600" b="1" u="none" strike="noStrike" dirty="0" smtClean="0">
                          <a:solidFill>
                            <a:schemeClr val="bg1"/>
                          </a:solidFill>
                          <a:effectLst/>
                          <a:latin typeface="Arial" panose="020B0604020202020204" pitchFamily="34" charset="0"/>
                          <a:cs typeface="Arial" panose="020B0604020202020204" pitchFamily="34" charset="0"/>
                        </a:rPr>
                        <a:t>Edad</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Características</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2005-2009</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fontAlgn="ctr"/>
                      <a:r>
                        <a:rPr lang="es-MX" sz="1600" b="1" u="none" strike="noStrike" dirty="0">
                          <a:solidFill>
                            <a:schemeClr val="bg1"/>
                          </a:solidFill>
                          <a:effectLst/>
                          <a:latin typeface="Arial" panose="020B0604020202020204" pitchFamily="34" charset="0"/>
                          <a:cs typeface="Arial" panose="020B0604020202020204" pitchFamily="34" charset="0"/>
                        </a:rPr>
                        <a:t>2010-2014</a:t>
                      </a:r>
                      <a:endParaRPr lang="es-MX"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10001"/>
                  </a:ext>
                </a:extLst>
              </a:tr>
              <a:tr h="306931">
                <a:tc rowSpan="2">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0 a 14 años</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Promedio de egresos hospitalarios</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781 248</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827 675</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2"/>
                  </a:ext>
                </a:extLst>
              </a:tr>
              <a:tr h="306931">
                <a:tc vMerge="1">
                  <a:txBody>
                    <a:bodyPr/>
                    <a:lstStyle/>
                    <a:p>
                      <a:endParaRPr lang="es-MX"/>
                    </a:p>
                  </a:txBody>
                  <a:tcPr/>
                </a:tc>
                <a:tc>
                  <a:txBody>
                    <a:bodyPr/>
                    <a:lstStyle/>
                    <a:p>
                      <a:pPr algn="l"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Porcentaje de egresos por HECSAP</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18.4</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14.8</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3"/>
                  </a:ext>
                </a:extLst>
              </a:tr>
              <a:tr h="306931">
                <a:tc rowSpan="2">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15 a 64 años</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Promedio de egresos hospitalarios</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3 462 591</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4 072 733</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06931">
                <a:tc vMerge="1">
                  <a:txBody>
                    <a:bodyPr/>
                    <a:lstStyle/>
                    <a:p>
                      <a:endParaRPr lang="es-MX"/>
                    </a:p>
                  </a:txBody>
                  <a:tcPr/>
                </a:tc>
                <a:tc>
                  <a:txBody>
                    <a:bodyPr/>
                    <a:lstStyle/>
                    <a:p>
                      <a:pPr algn="l"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Porcentaje de egresos por HECSAP</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8.8</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8.3</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06931">
                <a:tc rowSpan="2">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65 años y más</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Promedio de egresos hospitalarios</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653 577</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798 981</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6"/>
                  </a:ext>
                </a:extLst>
              </a:tr>
              <a:tr h="306931">
                <a:tc vMerge="1">
                  <a:txBody>
                    <a:bodyPr/>
                    <a:lstStyle/>
                    <a:p>
                      <a:endParaRPr lang="es-MX"/>
                    </a:p>
                  </a:txBody>
                  <a:tcPr/>
                </a:tc>
                <a:tc>
                  <a:txBody>
                    <a:bodyPr/>
                    <a:lstStyle/>
                    <a:p>
                      <a:pPr algn="l"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Porcentaje de egresos por HECSAP</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28.9</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s-MX" sz="1600" b="0" u="none" strike="noStrike" dirty="0">
                          <a:solidFill>
                            <a:schemeClr val="tx1">
                              <a:lumMod val="75000"/>
                              <a:lumOff val="25000"/>
                            </a:schemeClr>
                          </a:solidFill>
                          <a:effectLst/>
                          <a:latin typeface="Arial" panose="020B0604020202020204" pitchFamily="34" charset="0"/>
                          <a:cs typeface="Arial" panose="020B0604020202020204" pitchFamily="34" charset="0"/>
                        </a:rPr>
                        <a:t>26.7</a:t>
                      </a:r>
                      <a:endParaRPr lang="es-MX" sz="16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0007"/>
                  </a:ext>
                </a:extLst>
              </a:tr>
            </a:tbl>
          </a:graphicData>
        </a:graphic>
      </p:graphicFrame>
      <p:sp>
        <p:nvSpPr>
          <p:cNvPr id="4" name="CuadroTexto 3"/>
          <p:cNvSpPr txBox="1"/>
          <p:nvPr/>
        </p:nvSpPr>
        <p:spPr>
          <a:xfrm>
            <a:off x="133888" y="6501712"/>
            <a:ext cx="6443529" cy="246221"/>
          </a:xfrm>
          <a:prstGeom prst="rect">
            <a:avLst/>
          </a:prstGeom>
          <a:noFill/>
        </p:spPr>
        <p:txBody>
          <a:bodyPr wrap="square" rtlCol="0">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Agudelo M et al. La situación demográfica en México 2016. CONAPO 2017</a:t>
            </a:r>
          </a:p>
        </p:txBody>
      </p:sp>
      <p:grpSp>
        <p:nvGrpSpPr>
          <p:cNvPr id="6" name="Grupo 5"/>
          <p:cNvGrpSpPr/>
          <p:nvPr/>
        </p:nvGrpSpPr>
        <p:grpSpPr>
          <a:xfrm>
            <a:off x="-133806" y="6581422"/>
            <a:ext cx="441782" cy="276578"/>
            <a:chOff x="-1295400" y="1261532"/>
            <a:chExt cx="4275667" cy="2370668"/>
          </a:xfrm>
          <a:solidFill>
            <a:schemeClr val="accent2">
              <a:lumMod val="50000"/>
            </a:schemeClr>
          </a:solidFill>
        </p:grpSpPr>
        <p:sp>
          <p:nvSpPr>
            <p:cNvPr id="7" name="Rectángulo 6"/>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rcular 7"/>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5" name="Rectángulo 4"/>
          <p:cNvSpPr/>
          <p:nvPr/>
        </p:nvSpPr>
        <p:spPr>
          <a:xfrm>
            <a:off x="2065866" y="5283622"/>
            <a:ext cx="8204201" cy="77004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75000"/>
                    <a:lumOff val="25000"/>
                  </a:schemeClr>
                </a:solidFill>
                <a:latin typeface="Arial" panose="020B0604020202020204" pitchFamily="34" charset="0"/>
                <a:ea typeface="+mn-lt"/>
                <a:cs typeface="Arial" panose="020B0604020202020204" pitchFamily="34" charset="0"/>
              </a:rPr>
              <a:t>La mortalidad por HECSAP en México agrupó aproximadamente </a:t>
            </a:r>
            <a:endParaRPr lang="es-ES" dirty="0" smtClean="0">
              <a:solidFill>
                <a:schemeClr val="tx1">
                  <a:lumMod val="75000"/>
                  <a:lumOff val="25000"/>
                </a:schemeClr>
              </a:solidFill>
              <a:latin typeface="Arial" panose="020B0604020202020204" pitchFamily="34" charset="0"/>
              <a:ea typeface="+mn-lt"/>
              <a:cs typeface="Arial" panose="020B0604020202020204" pitchFamily="34" charset="0"/>
            </a:endParaRPr>
          </a:p>
          <a:p>
            <a:pPr algn="ctr"/>
            <a:r>
              <a:rPr lang="es-ES" dirty="0" smtClean="0">
                <a:solidFill>
                  <a:schemeClr val="tx1">
                    <a:lumMod val="75000"/>
                    <a:lumOff val="25000"/>
                  </a:schemeClr>
                </a:solidFill>
                <a:latin typeface="Arial" panose="020B0604020202020204" pitchFamily="34" charset="0"/>
                <a:ea typeface="+mn-lt"/>
                <a:cs typeface="Arial" panose="020B0604020202020204" pitchFamily="34" charset="0"/>
              </a:rPr>
              <a:t>30% </a:t>
            </a:r>
            <a:r>
              <a:rPr lang="es-ES" dirty="0">
                <a:solidFill>
                  <a:schemeClr val="tx1">
                    <a:lumMod val="75000"/>
                    <a:lumOff val="25000"/>
                  </a:schemeClr>
                </a:solidFill>
                <a:latin typeface="Arial" panose="020B0604020202020204" pitchFamily="34" charset="0"/>
                <a:ea typeface="+mn-lt"/>
                <a:cs typeface="Arial" panose="020B0604020202020204" pitchFamily="34" charset="0"/>
              </a:rPr>
              <a:t>del total de defunciones</a:t>
            </a:r>
            <a:endParaRPr lang="es-MX" dirty="0"/>
          </a:p>
        </p:txBody>
      </p:sp>
    </p:spTree>
    <p:extLst>
      <p:ext uri="{BB962C8B-B14F-4D97-AF65-F5344CB8AC3E}">
        <p14:creationId xmlns:p14="http://schemas.microsoft.com/office/powerpoint/2010/main" val="1969112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289" y="6481915"/>
            <a:ext cx="6096000" cy="246221"/>
          </a:xfrm>
          <a:prstGeom prst="rect">
            <a:avLst/>
          </a:prstGeom>
        </p:spPr>
        <p:txBody>
          <a:bodyPr>
            <a:spAutoFit/>
          </a:bodyPr>
          <a:lstStyle/>
          <a:p>
            <a:r>
              <a:rPr lang="es-MX" sz="1000" dirty="0" err="1">
                <a:solidFill>
                  <a:schemeClr val="tx1">
                    <a:lumMod val="75000"/>
                    <a:lumOff val="25000"/>
                  </a:schemeClr>
                </a:solidFill>
                <a:latin typeface="Arial" panose="020B0604020202020204" pitchFamily="34" charset="0"/>
                <a:cs typeface="Arial" panose="020B0604020202020204" pitchFamily="34" charset="0"/>
              </a:rPr>
              <a:t>Health</a:t>
            </a:r>
            <a:r>
              <a:rPr lang="es-MX" sz="1000" dirty="0">
                <a:solidFill>
                  <a:schemeClr val="tx1">
                    <a:lumMod val="75000"/>
                    <a:lumOff val="25000"/>
                  </a:schemeClr>
                </a:solidFill>
                <a:latin typeface="Arial" panose="020B0604020202020204" pitchFamily="34" charset="0"/>
                <a:cs typeface="Arial" panose="020B0604020202020204" pitchFamily="34" charset="0"/>
              </a:rPr>
              <a:t> </a:t>
            </a:r>
            <a:r>
              <a:rPr lang="es-MX" sz="1000" dirty="0" err="1">
                <a:solidFill>
                  <a:schemeClr val="tx1">
                    <a:lumMod val="75000"/>
                    <a:lumOff val="25000"/>
                  </a:schemeClr>
                </a:solidFill>
                <a:latin typeface="Arial" panose="020B0604020202020204" pitchFamily="34" charset="0"/>
                <a:cs typeface="Arial" panose="020B0604020202020204" pitchFamily="34" charset="0"/>
              </a:rPr>
              <a:t>Affairs</a:t>
            </a:r>
            <a:r>
              <a:rPr lang="es-MX" sz="1000" dirty="0">
                <a:solidFill>
                  <a:schemeClr val="tx1">
                    <a:lumMod val="75000"/>
                    <a:lumOff val="25000"/>
                  </a:schemeClr>
                </a:solidFill>
                <a:latin typeface="Arial" panose="020B0604020202020204" pitchFamily="34" charset="0"/>
                <a:cs typeface="Arial" panose="020B0604020202020204" pitchFamily="34" charset="0"/>
              </a:rPr>
              <a:t> 2016;35(8):1513–1521</a:t>
            </a:r>
          </a:p>
        </p:txBody>
      </p:sp>
      <p:sp>
        <p:nvSpPr>
          <p:cNvPr id="5" name="CuadroTexto 4"/>
          <p:cNvSpPr txBox="1"/>
          <p:nvPr/>
        </p:nvSpPr>
        <p:spPr>
          <a:xfrm>
            <a:off x="965077" y="978838"/>
            <a:ext cx="10357451" cy="707886"/>
          </a:xfrm>
          <a:prstGeom prst="rect">
            <a:avLst/>
          </a:prstGeom>
          <a:noFill/>
        </p:spPr>
        <p:txBody>
          <a:bodyPr wrap="none" rtlCol="0">
            <a:spAutoFit/>
          </a:bodyPr>
          <a:lstStyle/>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Probabilidad de reportar uso del servicio de emergencias por una condición </a:t>
            </a:r>
          </a:p>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tratable por atención primaria, por número de problemas reportados en atención primaria</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7" name="Grupo 6"/>
          <p:cNvGrpSpPr/>
          <p:nvPr/>
        </p:nvGrpSpPr>
        <p:grpSpPr>
          <a:xfrm>
            <a:off x="-133806" y="6581422"/>
            <a:ext cx="441782" cy="276578"/>
            <a:chOff x="-1295400" y="1261532"/>
            <a:chExt cx="4275667" cy="2370668"/>
          </a:xfrm>
          <a:solidFill>
            <a:schemeClr val="accent2">
              <a:lumMod val="50000"/>
            </a:schemeClr>
          </a:solidFill>
        </p:grpSpPr>
        <p:sp>
          <p:nvSpPr>
            <p:cNvPr id="8" name="Rectángulo 7"/>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rcular 8"/>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 name="Grupo 1"/>
          <p:cNvGrpSpPr/>
          <p:nvPr/>
        </p:nvGrpSpPr>
        <p:grpSpPr>
          <a:xfrm>
            <a:off x="1724025" y="1837736"/>
            <a:ext cx="8415821" cy="4682258"/>
            <a:chOff x="1724025" y="1837736"/>
            <a:chExt cx="8415821" cy="4682258"/>
          </a:xfrm>
        </p:grpSpPr>
        <p:pic>
          <p:nvPicPr>
            <p:cNvPr id="6" name="Imagen 5"/>
            <p:cNvPicPr>
              <a:picLocks noChangeAspect="1"/>
            </p:cNvPicPr>
            <p:nvPr/>
          </p:nvPicPr>
          <p:blipFill rotWithShape="1">
            <a:blip r:embed="rId2"/>
            <a:srcRect t="8564" b="4171"/>
            <a:stretch/>
          </p:blipFill>
          <p:spPr>
            <a:xfrm>
              <a:off x="1724025" y="1837736"/>
              <a:ext cx="8415821" cy="4258264"/>
            </a:xfrm>
            <a:prstGeom prst="rect">
              <a:avLst/>
            </a:prstGeom>
          </p:spPr>
        </p:pic>
        <p:sp>
          <p:nvSpPr>
            <p:cNvPr id="10" name="CuadroTexto 9"/>
            <p:cNvSpPr txBox="1"/>
            <p:nvPr/>
          </p:nvSpPr>
          <p:spPr>
            <a:xfrm>
              <a:off x="4667974" y="6242995"/>
              <a:ext cx="2375522" cy="276999"/>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Problemas de Atención Primaria</a:t>
              </a:r>
              <a:endParaRPr lang="es-MX" sz="1200" baseline="30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18704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FFAC93BF-DA6B-4275-8098-689B836C9EE3}"/>
              </a:ext>
            </a:extLst>
          </p:cNvPr>
          <p:cNvSpPr/>
          <p:nvPr/>
        </p:nvSpPr>
        <p:spPr>
          <a:xfrm>
            <a:off x="98646" y="6175822"/>
            <a:ext cx="1608133"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1. Promedio de tres años</a:t>
            </a:r>
          </a:p>
        </p:txBody>
      </p:sp>
      <p:sp>
        <p:nvSpPr>
          <p:cNvPr id="11" name="Rectángulo 10">
            <a:extLst>
              <a:ext uri="{FF2B5EF4-FFF2-40B4-BE49-F238E27FC236}">
                <a16:creationId xmlns:a16="http://schemas.microsoft.com/office/drawing/2014/main" xmlns="" id="{82DEEF6C-0D43-4D5D-B35F-7F38D125B617}"/>
              </a:ext>
            </a:extLst>
          </p:cNvPr>
          <p:cNvSpPr/>
          <p:nvPr/>
        </p:nvSpPr>
        <p:spPr>
          <a:xfrm>
            <a:off x="98646" y="6345189"/>
            <a:ext cx="2719014"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Datos de 2012 no disponibles para Alemania</a:t>
            </a:r>
          </a:p>
        </p:txBody>
      </p:sp>
      <p:sp>
        <p:nvSpPr>
          <p:cNvPr id="16" name="Rectángulo 15">
            <a:extLst>
              <a:ext uri="{FF2B5EF4-FFF2-40B4-BE49-F238E27FC236}">
                <a16:creationId xmlns:a16="http://schemas.microsoft.com/office/drawing/2014/main" xmlns="" id="{0773908A-26FE-4716-87CE-0BF73DAF0391}"/>
              </a:ext>
            </a:extLst>
          </p:cNvPr>
          <p:cNvSpPr/>
          <p:nvPr/>
        </p:nvSpPr>
        <p:spPr>
          <a:xfrm>
            <a:off x="98646" y="6514557"/>
            <a:ext cx="2289409"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Fuente: OECD </a:t>
            </a:r>
            <a:r>
              <a:rPr lang="es-MX" sz="1000" dirty="0" err="1">
                <a:solidFill>
                  <a:schemeClr val="tx1">
                    <a:lumMod val="75000"/>
                    <a:lumOff val="25000"/>
                  </a:schemeClr>
                </a:solidFill>
                <a:latin typeface="Arial" panose="020B0604020202020204" pitchFamily="34" charset="0"/>
                <a:cs typeface="Arial" panose="020B0604020202020204" pitchFamily="34" charset="0"/>
              </a:rPr>
              <a:t>Health</a:t>
            </a:r>
            <a:r>
              <a:rPr lang="es-MX" sz="1000" dirty="0">
                <a:solidFill>
                  <a:schemeClr val="tx1">
                    <a:lumMod val="75000"/>
                    <a:lumOff val="25000"/>
                  </a:schemeClr>
                </a:solidFill>
                <a:latin typeface="Arial" panose="020B0604020202020204" pitchFamily="34" charset="0"/>
                <a:cs typeface="Arial" panose="020B0604020202020204" pitchFamily="34" charset="0"/>
              </a:rPr>
              <a:t> </a:t>
            </a:r>
            <a:r>
              <a:rPr lang="es-MX" sz="1000" dirty="0" err="1">
                <a:solidFill>
                  <a:schemeClr val="tx1">
                    <a:lumMod val="75000"/>
                    <a:lumOff val="25000"/>
                  </a:schemeClr>
                </a:solidFill>
                <a:latin typeface="Arial" panose="020B0604020202020204" pitchFamily="34" charset="0"/>
                <a:cs typeface="Arial" panose="020B0604020202020204" pitchFamily="34" charset="0"/>
              </a:rPr>
              <a:t>Statistics</a:t>
            </a:r>
            <a:r>
              <a:rPr lang="es-MX" sz="1000" dirty="0">
                <a:solidFill>
                  <a:schemeClr val="tx1">
                    <a:lumMod val="75000"/>
                    <a:lumOff val="25000"/>
                  </a:schemeClr>
                </a:solidFill>
                <a:latin typeface="Arial" panose="020B0604020202020204" pitchFamily="34" charset="0"/>
                <a:cs typeface="Arial" panose="020B0604020202020204" pitchFamily="34" charset="0"/>
              </a:rPr>
              <a:t> 2019</a:t>
            </a:r>
          </a:p>
        </p:txBody>
      </p:sp>
      <p:sp>
        <p:nvSpPr>
          <p:cNvPr id="7" name="CuadroTexto 6"/>
          <p:cNvSpPr txBox="1"/>
          <p:nvPr/>
        </p:nvSpPr>
        <p:spPr>
          <a:xfrm>
            <a:off x="2605109" y="1106244"/>
            <a:ext cx="6524542" cy="400110"/>
          </a:xfrm>
          <a:prstGeom prst="rect">
            <a:avLst/>
          </a:prstGeom>
          <a:noFill/>
        </p:spPr>
        <p:txBody>
          <a:bodyPr wrap="none" rtlCol="0">
            <a:spAutoFit/>
          </a:bodyPr>
          <a:lstStyle/>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Ingreso al hospital por Diabetes en adultos 2012 y 2017</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upo 12"/>
          <p:cNvGrpSpPr/>
          <p:nvPr/>
        </p:nvGrpSpPr>
        <p:grpSpPr>
          <a:xfrm>
            <a:off x="-133806" y="6581422"/>
            <a:ext cx="441782" cy="276578"/>
            <a:chOff x="-1295400" y="1261532"/>
            <a:chExt cx="4275667" cy="2370668"/>
          </a:xfrm>
          <a:solidFill>
            <a:schemeClr val="accent2">
              <a:lumMod val="50000"/>
            </a:schemeClr>
          </a:solidFill>
        </p:grpSpPr>
        <p:sp>
          <p:nvSpPr>
            <p:cNvPr id="14" name="Rectángulo 13"/>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ircular 16"/>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6" name="Grupo 5"/>
          <p:cNvGrpSpPr/>
          <p:nvPr/>
        </p:nvGrpSpPr>
        <p:grpSpPr>
          <a:xfrm>
            <a:off x="448734" y="1951187"/>
            <a:ext cx="10989733" cy="4139951"/>
            <a:chOff x="389467" y="1938649"/>
            <a:chExt cx="10989733" cy="4139951"/>
          </a:xfrm>
        </p:grpSpPr>
        <p:pic>
          <p:nvPicPr>
            <p:cNvPr id="15" name="Imagen 14">
              <a:extLst>
                <a:ext uri="{FF2B5EF4-FFF2-40B4-BE49-F238E27FC236}">
                  <a16:creationId xmlns:a16="http://schemas.microsoft.com/office/drawing/2014/main" xmlns="" id="{96AF9003-5743-41D1-9140-56B1739C2DE1}"/>
                </a:ext>
              </a:extLst>
            </p:cNvPr>
            <p:cNvPicPr>
              <a:picLocks noChangeAspect="1"/>
            </p:cNvPicPr>
            <p:nvPr/>
          </p:nvPicPr>
          <p:blipFill rotWithShape="1">
            <a:blip r:embed="rId2"/>
            <a:srcRect l="4293" t="19279" b="29776"/>
            <a:stretch/>
          </p:blipFill>
          <p:spPr>
            <a:xfrm>
              <a:off x="802788" y="2338661"/>
              <a:ext cx="10576412" cy="2127252"/>
            </a:xfrm>
            <a:prstGeom prst="rect">
              <a:avLst/>
            </a:prstGeom>
          </p:spPr>
        </p:pic>
        <p:sp>
          <p:nvSpPr>
            <p:cNvPr id="12" name="CuadroTexto 11"/>
            <p:cNvSpPr txBox="1"/>
            <p:nvPr/>
          </p:nvSpPr>
          <p:spPr>
            <a:xfrm>
              <a:off x="636666" y="1938649"/>
              <a:ext cx="5358809" cy="339817"/>
            </a:xfrm>
            <a:prstGeom prst="rect">
              <a:avLst/>
            </a:prstGeom>
            <a:noFill/>
          </p:spPr>
          <p:txBody>
            <a:bodyPr wrap="non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Tasas estandarizadas por edad y sexo por 100 000 habitantes</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389467" y="2307901"/>
              <a:ext cx="460363"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400</a:t>
              </a:r>
              <a:endParaRPr lang="es-MX" sz="1200" dirty="0">
                <a:latin typeface="Arial" panose="020B0604020202020204" pitchFamily="34" charset="0"/>
                <a:cs typeface="Arial" panose="020B0604020202020204" pitchFamily="34" charset="0"/>
              </a:endParaRPr>
            </a:p>
          </p:txBody>
        </p:sp>
        <p:sp>
          <p:nvSpPr>
            <p:cNvPr id="19" name="CuadroTexto 18"/>
            <p:cNvSpPr txBox="1"/>
            <p:nvPr/>
          </p:nvSpPr>
          <p:spPr>
            <a:xfrm>
              <a:off x="389467" y="2562963"/>
              <a:ext cx="460363"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350</a:t>
              </a:r>
              <a:endParaRPr lang="es-MX" sz="1200" dirty="0">
                <a:latin typeface="Arial" panose="020B0604020202020204" pitchFamily="34" charset="0"/>
                <a:cs typeface="Arial" panose="020B0604020202020204" pitchFamily="34" charset="0"/>
              </a:endParaRPr>
            </a:p>
          </p:txBody>
        </p:sp>
        <p:sp>
          <p:nvSpPr>
            <p:cNvPr id="20" name="CuadroTexto 19"/>
            <p:cNvSpPr txBox="1"/>
            <p:nvPr/>
          </p:nvSpPr>
          <p:spPr>
            <a:xfrm>
              <a:off x="389467" y="2815643"/>
              <a:ext cx="460363"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250</a:t>
              </a:r>
              <a:endParaRPr lang="es-MX" sz="1200" dirty="0">
                <a:latin typeface="Arial" panose="020B0604020202020204" pitchFamily="34" charset="0"/>
                <a:cs typeface="Arial" panose="020B0604020202020204" pitchFamily="34" charset="0"/>
              </a:endParaRPr>
            </a:p>
          </p:txBody>
        </p:sp>
        <p:sp>
          <p:nvSpPr>
            <p:cNvPr id="21" name="CuadroTexto 20"/>
            <p:cNvSpPr txBox="1"/>
            <p:nvPr/>
          </p:nvSpPr>
          <p:spPr>
            <a:xfrm>
              <a:off x="389467" y="3070705"/>
              <a:ext cx="460363"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200</a:t>
              </a:r>
              <a:endParaRPr lang="es-MX" sz="1200" dirty="0">
                <a:latin typeface="Arial" panose="020B0604020202020204" pitchFamily="34" charset="0"/>
                <a:cs typeface="Arial" panose="020B0604020202020204" pitchFamily="34" charset="0"/>
              </a:endParaRPr>
            </a:p>
          </p:txBody>
        </p:sp>
        <p:sp>
          <p:nvSpPr>
            <p:cNvPr id="22" name="CuadroTexto 21"/>
            <p:cNvSpPr txBox="1"/>
            <p:nvPr/>
          </p:nvSpPr>
          <p:spPr>
            <a:xfrm>
              <a:off x="389467" y="3354682"/>
              <a:ext cx="460363"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150</a:t>
              </a:r>
              <a:endParaRPr lang="es-MX" sz="1200" dirty="0">
                <a:latin typeface="Arial" panose="020B0604020202020204" pitchFamily="34" charset="0"/>
                <a:cs typeface="Arial" panose="020B0604020202020204" pitchFamily="34" charset="0"/>
              </a:endParaRPr>
            </a:p>
          </p:txBody>
        </p:sp>
        <p:sp>
          <p:nvSpPr>
            <p:cNvPr id="23" name="CuadroTexto 22"/>
            <p:cNvSpPr txBox="1"/>
            <p:nvPr/>
          </p:nvSpPr>
          <p:spPr>
            <a:xfrm>
              <a:off x="389467" y="3609743"/>
              <a:ext cx="460363"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100</a:t>
              </a:r>
              <a:endParaRPr lang="es-MX" sz="1200" dirty="0">
                <a:latin typeface="Arial" panose="020B0604020202020204" pitchFamily="34" charset="0"/>
                <a:cs typeface="Arial" panose="020B0604020202020204" pitchFamily="34" charset="0"/>
              </a:endParaRPr>
            </a:p>
          </p:txBody>
        </p:sp>
        <p:sp>
          <p:nvSpPr>
            <p:cNvPr id="24" name="CuadroTexto 23"/>
            <p:cNvSpPr txBox="1"/>
            <p:nvPr/>
          </p:nvSpPr>
          <p:spPr>
            <a:xfrm>
              <a:off x="478451" y="3890288"/>
              <a:ext cx="371379"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50</a:t>
              </a:r>
              <a:endParaRPr lang="es-MX" sz="1200" dirty="0">
                <a:latin typeface="Arial" panose="020B0604020202020204" pitchFamily="34" charset="0"/>
                <a:cs typeface="Arial" panose="020B0604020202020204" pitchFamily="34" charset="0"/>
              </a:endParaRPr>
            </a:p>
          </p:txBody>
        </p:sp>
        <p:sp>
          <p:nvSpPr>
            <p:cNvPr id="25" name="CuadroTexto 24"/>
            <p:cNvSpPr txBox="1"/>
            <p:nvPr/>
          </p:nvSpPr>
          <p:spPr>
            <a:xfrm>
              <a:off x="567433" y="4145349"/>
              <a:ext cx="282397"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0</a:t>
              </a:r>
              <a:endParaRPr lang="es-MX" sz="1200" dirty="0">
                <a:latin typeface="Arial" panose="020B0604020202020204" pitchFamily="34" charset="0"/>
                <a:cs typeface="Arial" panose="020B0604020202020204" pitchFamily="34" charset="0"/>
              </a:endParaRPr>
            </a:p>
          </p:txBody>
        </p:sp>
        <p:sp>
          <p:nvSpPr>
            <p:cNvPr id="27" name="CuadroTexto 26"/>
            <p:cNvSpPr txBox="1"/>
            <p:nvPr/>
          </p:nvSpPr>
          <p:spPr>
            <a:xfrm rot="16200000">
              <a:off x="610008" y="4684710"/>
              <a:ext cx="76976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Islandia</a:t>
              </a:r>
              <a:r>
                <a:rPr lang="es-MX" sz="1200" baseline="30000" dirty="0" smtClean="0">
                  <a:latin typeface="Arial" panose="020B0604020202020204" pitchFamily="34" charset="0"/>
                  <a:cs typeface="Arial" panose="020B0604020202020204" pitchFamily="34" charset="0"/>
                </a:rPr>
                <a:t>1</a:t>
              </a:r>
              <a:endParaRPr lang="es-MX" sz="1200" baseline="30000" dirty="0">
                <a:latin typeface="Arial" panose="020B0604020202020204" pitchFamily="34" charset="0"/>
                <a:cs typeface="Arial" panose="020B0604020202020204" pitchFamily="34" charset="0"/>
              </a:endParaRPr>
            </a:p>
          </p:txBody>
        </p:sp>
        <p:sp>
          <p:nvSpPr>
            <p:cNvPr id="28" name="CuadroTexto 27"/>
            <p:cNvSpPr txBox="1"/>
            <p:nvPr/>
          </p:nvSpPr>
          <p:spPr>
            <a:xfrm rot="16200000">
              <a:off x="1041615" y="4554065"/>
              <a:ext cx="50847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Italia</a:t>
              </a:r>
              <a:endParaRPr lang="es-MX" sz="1200" baseline="30000" dirty="0">
                <a:latin typeface="Arial" panose="020B0604020202020204" pitchFamily="34" charset="0"/>
                <a:cs typeface="Arial" panose="020B0604020202020204" pitchFamily="34" charset="0"/>
              </a:endParaRPr>
            </a:p>
          </p:txBody>
        </p:sp>
        <p:sp>
          <p:nvSpPr>
            <p:cNvPr id="29" name="CuadroTexto 28"/>
            <p:cNvSpPr txBox="1"/>
            <p:nvPr/>
          </p:nvSpPr>
          <p:spPr>
            <a:xfrm rot="16200000">
              <a:off x="1233952" y="4651848"/>
              <a:ext cx="704039"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España</a:t>
              </a:r>
              <a:endParaRPr lang="es-MX" sz="1200" baseline="30000" dirty="0">
                <a:latin typeface="Arial" panose="020B0604020202020204" pitchFamily="34" charset="0"/>
                <a:cs typeface="Arial" panose="020B0604020202020204" pitchFamily="34" charset="0"/>
              </a:endParaRPr>
            </a:p>
          </p:txBody>
        </p:sp>
        <p:sp>
          <p:nvSpPr>
            <p:cNvPr id="30" name="CuadroTexto 29"/>
            <p:cNvSpPr txBox="1"/>
            <p:nvPr/>
          </p:nvSpPr>
          <p:spPr>
            <a:xfrm rot="16200000">
              <a:off x="1498424" y="4677496"/>
              <a:ext cx="755335"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Portugal</a:t>
              </a:r>
              <a:endParaRPr lang="es-MX" sz="1200" baseline="30000" dirty="0">
                <a:latin typeface="Arial" panose="020B0604020202020204" pitchFamily="34" charset="0"/>
                <a:cs typeface="Arial" panose="020B0604020202020204" pitchFamily="34" charset="0"/>
              </a:endParaRPr>
            </a:p>
          </p:txBody>
        </p:sp>
        <p:sp>
          <p:nvSpPr>
            <p:cNvPr id="31" name="CuadroTexto 30"/>
            <p:cNvSpPr txBox="1"/>
            <p:nvPr/>
          </p:nvSpPr>
          <p:spPr>
            <a:xfrm rot="16200000">
              <a:off x="1604376" y="4840201"/>
              <a:ext cx="1080744"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Países Bajos</a:t>
              </a:r>
              <a:endParaRPr lang="es-MX" sz="1200" baseline="30000" dirty="0">
                <a:latin typeface="Arial" panose="020B0604020202020204" pitchFamily="34" charset="0"/>
                <a:cs typeface="Arial" panose="020B0604020202020204" pitchFamily="34" charset="0"/>
              </a:endParaRPr>
            </a:p>
          </p:txBody>
        </p:sp>
        <p:sp>
          <p:nvSpPr>
            <p:cNvPr id="32" name="CuadroTexto 31"/>
            <p:cNvSpPr txBox="1"/>
            <p:nvPr/>
          </p:nvSpPr>
          <p:spPr>
            <a:xfrm rot="16200000">
              <a:off x="2051271" y="4715167"/>
              <a:ext cx="830676"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Colombia</a:t>
              </a:r>
              <a:endParaRPr lang="es-MX" sz="1200" baseline="30000" dirty="0">
                <a:latin typeface="Arial" panose="020B0604020202020204" pitchFamily="34" charset="0"/>
                <a:cs typeface="Arial" panose="020B0604020202020204" pitchFamily="34" charset="0"/>
              </a:endParaRPr>
            </a:p>
          </p:txBody>
        </p:sp>
        <p:sp>
          <p:nvSpPr>
            <p:cNvPr id="33" name="CuadroTexto 32"/>
            <p:cNvSpPr txBox="1"/>
            <p:nvPr/>
          </p:nvSpPr>
          <p:spPr>
            <a:xfrm rot="16200000">
              <a:off x="2455943" y="4579713"/>
              <a:ext cx="559769"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Israel</a:t>
              </a:r>
              <a:endParaRPr lang="es-MX" sz="1200" baseline="30000" dirty="0">
                <a:latin typeface="Arial" panose="020B0604020202020204" pitchFamily="34" charset="0"/>
                <a:cs typeface="Arial" panose="020B0604020202020204" pitchFamily="34" charset="0"/>
              </a:endParaRPr>
            </a:p>
          </p:txBody>
        </p:sp>
        <p:sp>
          <p:nvSpPr>
            <p:cNvPr id="34" name="CuadroTexto 33"/>
            <p:cNvSpPr txBox="1"/>
            <p:nvPr/>
          </p:nvSpPr>
          <p:spPr>
            <a:xfrm rot="16200000">
              <a:off x="2734488" y="4583721"/>
              <a:ext cx="567784"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Suiza</a:t>
              </a:r>
              <a:endParaRPr lang="es-MX" sz="1200" baseline="30000" dirty="0">
                <a:latin typeface="Arial" panose="020B0604020202020204" pitchFamily="34" charset="0"/>
                <a:cs typeface="Arial" panose="020B0604020202020204" pitchFamily="34" charset="0"/>
              </a:endParaRPr>
            </a:p>
          </p:txBody>
        </p:sp>
        <p:sp>
          <p:nvSpPr>
            <p:cNvPr id="35" name="CuadroTexto 34"/>
            <p:cNvSpPr txBox="1"/>
            <p:nvPr/>
          </p:nvSpPr>
          <p:spPr>
            <a:xfrm rot="16200000">
              <a:off x="2802950" y="4812950"/>
              <a:ext cx="1026242"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Reino Unido</a:t>
              </a:r>
              <a:endParaRPr lang="es-MX" sz="1200" baseline="30000" dirty="0">
                <a:latin typeface="Arial" panose="020B0604020202020204" pitchFamily="34" charset="0"/>
                <a:cs typeface="Arial" panose="020B0604020202020204" pitchFamily="34" charset="0"/>
              </a:endParaRPr>
            </a:p>
          </p:txBody>
        </p:sp>
        <p:sp>
          <p:nvSpPr>
            <p:cNvPr id="36" name="CuadroTexto 35"/>
            <p:cNvSpPr txBox="1"/>
            <p:nvPr/>
          </p:nvSpPr>
          <p:spPr>
            <a:xfrm rot="16200000">
              <a:off x="3231351" y="4685512"/>
              <a:ext cx="771365"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Noruega</a:t>
              </a:r>
              <a:endParaRPr lang="es-MX" sz="1200" baseline="30000" dirty="0">
                <a:latin typeface="Arial" panose="020B0604020202020204" pitchFamily="34" charset="0"/>
                <a:cs typeface="Arial" panose="020B0604020202020204" pitchFamily="34" charset="0"/>
              </a:endParaRPr>
            </a:p>
          </p:txBody>
        </p:sp>
        <p:sp>
          <p:nvSpPr>
            <p:cNvPr id="37" name="CuadroTexto 36"/>
            <p:cNvSpPr txBox="1"/>
            <p:nvPr/>
          </p:nvSpPr>
          <p:spPr>
            <a:xfrm rot="16200000">
              <a:off x="3592925" y="4626201"/>
              <a:ext cx="65274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Irlanda</a:t>
              </a:r>
              <a:endParaRPr lang="es-MX" sz="1200" baseline="30000" dirty="0">
                <a:latin typeface="Arial" panose="020B0604020202020204" pitchFamily="34" charset="0"/>
                <a:cs typeface="Arial" panose="020B0604020202020204" pitchFamily="34" charset="0"/>
              </a:endParaRPr>
            </a:p>
          </p:txBody>
        </p:sp>
        <p:sp>
          <p:nvSpPr>
            <p:cNvPr id="38" name="CuadroTexto 37"/>
            <p:cNvSpPr txBox="1"/>
            <p:nvPr/>
          </p:nvSpPr>
          <p:spPr>
            <a:xfrm rot="16200000">
              <a:off x="3839160" y="4626201"/>
              <a:ext cx="65274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Suecia</a:t>
              </a:r>
              <a:endParaRPr lang="es-MX" sz="1200" baseline="30000" dirty="0">
                <a:latin typeface="Arial" panose="020B0604020202020204" pitchFamily="34" charset="0"/>
                <a:cs typeface="Arial" panose="020B0604020202020204" pitchFamily="34" charset="0"/>
              </a:endParaRPr>
            </a:p>
          </p:txBody>
        </p:sp>
        <p:sp>
          <p:nvSpPr>
            <p:cNvPr id="39" name="CuadroTexto 38"/>
            <p:cNvSpPr txBox="1"/>
            <p:nvPr/>
          </p:nvSpPr>
          <p:spPr>
            <a:xfrm rot="16200000">
              <a:off x="4091965" y="4659864"/>
              <a:ext cx="720069"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Canadá</a:t>
              </a:r>
              <a:endParaRPr lang="es-MX" sz="1200" baseline="30000" dirty="0">
                <a:latin typeface="Arial" panose="020B0604020202020204" pitchFamily="34" charset="0"/>
                <a:cs typeface="Arial" panose="020B0604020202020204" pitchFamily="34" charset="0"/>
              </a:endParaRPr>
            </a:p>
          </p:txBody>
        </p:sp>
        <p:sp>
          <p:nvSpPr>
            <p:cNvPr id="40" name="CuadroTexto 39"/>
            <p:cNvSpPr txBox="1"/>
            <p:nvPr/>
          </p:nvSpPr>
          <p:spPr>
            <a:xfrm rot="16200000">
              <a:off x="4297671" y="4767265"/>
              <a:ext cx="934871"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Costa Rica</a:t>
              </a:r>
              <a:endParaRPr lang="es-MX" sz="1200" baseline="30000" dirty="0">
                <a:latin typeface="Arial" panose="020B0604020202020204" pitchFamily="34" charset="0"/>
                <a:cs typeface="Arial" panose="020B0604020202020204" pitchFamily="34" charset="0"/>
              </a:endParaRPr>
            </a:p>
          </p:txBody>
        </p:sp>
        <p:sp>
          <p:nvSpPr>
            <p:cNvPr id="41" name="CuadroTexto 40"/>
            <p:cNvSpPr txBox="1"/>
            <p:nvPr/>
          </p:nvSpPr>
          <p:spPr>
            <a:xfrm rot="16200000">
              <a:off x="4592600" y="4762456"/>
              <a:ext cx="92525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Dinamarca</a:t>
              </a:r>
              <a:endParaRPr lang="es-MX" sz="1200" baseline="30000" dirty="0">
                <a:latin typeface="Arial" panose="020B0604020202020204" pitchFamily="34" charset="0"/>
                <a:cs typeface="Arial" panose="020B0604020202020204" pitchFamily="34" charset="0"/>
              </a:endParaRPr>
            </a:p>
          </p:txBody>
        </p:sp>
        <p:sp>
          <p:nvSpPr>
            <p:cNvPr id="42" name="CuadroTexto 41"/>
            <p:cNvSpPr txBox="1"/>
            <p:nvPr/>
          </p:nvSpPr>
          <p:spPr>
            <a:xfrm rot="16200000">
              <a:off x="4896645" y="4723984"/>
              <a:ext cx="848309"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Eslovenia</a:t>
              </a:r>
              <a:endParaRPr lang="es-MX" sz="1200" baseline="30000" dirty="0">
                <a:latin typeface="Arial" panose="020B0604020202020204" pitchFamily="34" charset="0"/>
                <a:cs typeface="Arial" panose="020B0604020202020204" pitchFamily="34" charset="0"/>
              </a:endParaRPr>
            </a:p>
          </p:txBody>
        </p:sp>
        <p:sp>
          <p:nvSpPr>
            <p:cNvPr id="43" name="CuadroTexto 42"/>
            <p:cNvSpPr txBox="1"/>
            <p:nvPr/>
          </p:nvSpPr>
          <p:spPr>
            <a:xfrm rot="16200000">
              <a:off x="5275052" y="4647841"/>
              <a:ext cx="69602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Estonia</a:t>
              </a:r>
              <a:endParaRPr lang="es-MX" sz="1200" baseline="30000" dirty="0">
                <a:latin typeface="Arial" panose="020B0604020202020204" pitchFamily="34" charset="0"/>
                <a:cs typeface="Arial" panose="020B0604020202020204" pitchFamily="34" charset="0"/>
              </a:endParaRPr>
            </a:p>
          </p:txBody>
        </p:sp>
        <p:sp>
          <p:nvSpPr>
            <p:cNvPr id="44" name="CuadroTexto 43"/>
            <p:cNvSpPr txBox="1"/>
            <p:nvPr/>
          </p:nvSpPr>
          <p:spPr>
            <a:xfrm rot="16200000">
              <a:off x="5508750" y="4702343"/>
              <a:ext cx="805028"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Finlandia</a:t>
              </a:r>
              <a:endParaRPr lang="es-MX" sz="1200" baseline="30000" dirty="0">
                <a:latin typeface="Arial" panose="020B0604020202020204" pitchFamily="34" charset="0"/>
                <a:cs typeface="Arial" panose="020B0604020202020204" pitchFamily="34" charset="0"/>
              </a:endParaRPr>
            </a:p>
          </p:txBody>
        </p:sp>
        <p:sp>
          <p:nvSpPr>
            <p:cNvPr id="45" name="CuadroTexto 44"/>
            <p:cNvSpPr txBox="1"/>
            <p:nvPr/>
          </p:nvSpPr>
          <p:spPr>
            <a:xfrm rot="16200000">
              <a:off x="5920828" y="4566088"/>
              <a:ext cx="532518"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Chile</a:t>
              </a:r>
              <a:endParaRPr lang="es-MX" sz="1200" baseline="30000" dirty="0">
                <a:latin typeface="Arial" panose="020B0604020202020204" pitchFamily="34" charset="0"/>
                <a:cs typeface="Arial" panose="020B0604020202020204" pitchFamily="34" charset="0"/>
              </a:endParaRPr>
            </a:p>
          </p:txBody>
        </p:sp>
        <p:sp>
          <p:nvSpPr>
            <p:cNvPr id="46" name="CuadroTexto 45"/>
            <p:cNvSpPr txBox="1"/>
            <p:nvPr/>
          </p:nvSpPr>
          <p:spPr>
            <a:xfrm rot="16200000">
              <a:off x="6144465" y="4643032"/>
              <a:ext cx="686405"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Letonia</a:t>
              </a:r>
              <a:endParaRPr lang="es-MX" sz="1200" baseline="30000" dirty="0">
                <a:latin typeface="Arial" panose="020B0604020202020204" pitchFamily="34" charset="0"/>
                <a:cs typeface="Arial" panose="020B0604020202020204" pitchFamily="34" charset="0"/>
              </a:endParaRPr>
            </a:p>
          </p:txBody>
        </p:sp>
        <p:sp>
          <p:nvSpPr>
            <p:cNvPr id="47" name="CuadroTexto 46"/>
            <p:cNvSpPr txBox="1"/>
            <p:nvPr/>
          </p:nvSpPr>
          <p:spPr>
            <a:xfrm rot="16200000">
              <a:off x="6271881" y="4805737"/>
              <a:ext cx="1011815"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OECD32/33</a:t>
              </a:r>
              <a:endParaRPr lang="es-MX" sz="1200" baseline="30000" dirty="0">
                <a:latin typeface="Arial" panose="020B0604020202020204" pitchFamily="34" charset="0"/>
                <a:cs typeface="Arial" panose="020B0604020202020204" pitchFamily="34" charset="0"/>
              </a:endParaRPr>
            </a:p>
          </p:txBody>
        </p:sp>
        <p:sp>
          <p:nvSpPr>
            <p:cNvPr id="48" name="CuadroTexto 47"/>
            <p:cNvSpPr txBox="1"/>
            <p:nvPr/>
          </p:nvSpPr>
          <p:spPr>
            <a:xfrm rot="16200000">
              <a:off x="6717358" y="4643032"/>
              <a:ext cx="686405"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Bélgica</a:t>
              </a:r>
              <a:endParaRPr lang="es-MX" sz="1200" baseline="30000" dirty="0">
                <a:latin typeface="Arial" panose="020B0604020202020204" pitchFamily="34" charset="0"/>
                <a:cs typeface="Arial" panose="020B0604020202020204" pitchFamily="34" charset="0"/>
              </a:endParaRPr>
            </a:p>
          </p:txBody>
        </p:sp>
        <p:sp>
          <p:nvSpPr>
            <p:cNvPr id="49" name="CuadroTexto 48"/>
            <p:cNvSpPr txBox="1"/>
            <p:nvPr/>
          </p:nvSpPr>
          <p:spPr>
            <a:xfrm rot="16200000">
              <a:off x="6942991" y="4690321"/>
              <a:ext cx="78098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Australia</a:t>
              </a:r>
              <a:endParaRPr lang="es-MX" sz="1200" baseline="30000" dirty="0">
                <a:latin typeface="Arial" panose="020B0604020202020204" pitchFamily="34" charset="0"/>
                <a:cs typeface="Arial" panose="020B0604020202020204" pitchFamily="34" charset="0"/>
              </a:endParaRPr>
            </a:p>
          </p:txBody>
        </p:sp>
        <p:sp>
          <p:nvSpPr>
            <p:cNvPr id="50" name="CuadroTexto 49"/>
            <p:cNvSpPr txBox="1"/>
            <p:nvPr/>
          </p:nvSpPr>
          <p:spPr>
            <a:xfrm rot="16200000">
              <a:off x="7007827" y="4911535"/>
              <a:ext cx="1223412"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Nueva Zelanda</a:t>
              </a:r>
              <a:endParaRPr lang="es-MX" sz="1200" baseline="30000" dirty="0">
                <a:latin typeface="Arial" panose="020B0604020202020204" pitchFamily="34" charset="0"/>
                <a:cs typeface="Arial" panose="020B0604020202020204" pitchFamily="34" charset="0"/>
              </a:endParaRPr>
            </a:p>
          </p:txBody>
        </p:sp>
        <p:sp>
          <p:nvSpPr>
            <p:cNvPr id="51" name="CuadroTexto 50"/>
            <p:cNvSpPr txBox="1"/>
            <p:nvPr/>
          </p:nvSpPr>
          <p:spPr>
            <a:xfrm rot="16200000">
              <a:off x="7581004" y="4647841"/>
              <a:ext cx="696023"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Francia</a:t>
              </a:r>
              <a:endParaRPr lang="es-MX" sz="1200" baseline="30000" dirty="0">
                <a:latin typeface="Arial" panose="020B0604020202020204" pitchFamily="34" charset="0"/>
                <a:cs typeface="Arial" panose="020B0604020202020204" pitchFamily="34" charset="0"/>
              </a:endParaRPr>
            </a:p>
          </p:txBody>
        </p:sp>
        <p:sp>
          <p:nvSpPr>
            <p:cNvPr id="52" name="CuadroTexto 51"/>
            <p:cNvSpPr txBox="1"/>
            <p:nvPr/>
          </p:nvSpPr>
          <p:spPr>
            <a:xfrm rot="16200000">
              <a:off x="7663447" y="4846613"/>
              <a:ext cx="1093568"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Luxemburgo</a:t>
              </a:r>
              <a:r>
                <a:rPr lang="es-MX" sz="1200" baseline="30000" dirty="0" smtClean="0">
                  <a:latin typeface="Arial" panose="020B0604020202020204" pitchFamily="34" charset="0"/>
                  <a:cs typeface="Arial" panose="020B0604020202020204" pitchFamily="34" charset="0"/>
                </a:rPr>
                <a:t>1</a:t>
              </a:r>
              <a:endParaRPr lang="es-MX" sz="1200" baseline="30000" dirty="0">
                <a:latin typeface="Arial" panose="020B0604020202020204" pitchFamily="34" charset="0"/>
                <a:cs typeface="Arial" panose="020B0604020202020204" pitchFamily="34" charset="0"/>
              </a:endParaRPr>
            </a:p>
          </p:txBody>
        </p:sp>
        <p:sp>
          <p:nvSpPr>
            <p:cNvPr id="53" name="CuadroTexto 52"/>
            <p:cNvSpPr txBox="1"/>
            <p:nvPr/>
          </p:nvSpPr>
          <p:spPr>
            <a:xfrm rot="16200000">
              <a:off x="8161985" y="4631009"/>
              <a:ext cx="662361"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Austria</a:t>
              </a:r>
              <a:endParaRPr lang="es-MX" sz="1200" baseline="30000" dirty="0">
                <a:latin typeface="Arial" panose="020B0604020202020204" pitchFamily="34" charset="0"/>
                <a:cs typeface="Arial" panose="020B0604020202020204" pitchFamily="34" charset="0"/>
              </a:endParaRPr>
            </a:p>
          </p:txBody>
        </p:sp>
        <p:sp>
          <p:nvSpPr>
            <p:cNvPr id="54" name="CuadroTexto 53"/>
            <p:cNvSpPr txBox="1"/>
            <p:nvPr/>
          </p:nvSpPr>
          <p:spPr>
            <a:xfrm rot="16200000">
              <a:off x="8277292" y="4796920"/>
              <a:ext cx="994182"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Rep. Checa</a:t>
              </a:r>
              <a:endParaRPr lang="es-MX" sz="1200" baseline="30000" dirty="0">
                <a:latin typeface="Arial" panose="020B0604020202020204" pitchFamily="34" charset="0"/>
                <a:cs typeface="Arial" panose="020B0604020202020204" pitchFamily="34" charset="0"/>
              </a:endParaRPr>
            </a:p>
          </p:txBody>
        </p:sp>
        <p:sp>
          <p:nvSpPr>
            <p:cNvPr id="55" name="CuadroTexto 54"/>
            <p:cNvSpPr txBox="1"/>
            <p:nvPr/>
          </p:nvSpPr>
          <p:spPr>
            <a:xfrm rot="16200000">
              <a:off x="8453525" y="4929168"/>
              <a:ext cx="1258678"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Estados Unidos</a:t>
              </a:r>
              <a:endParaRPr lang="es-MX" sz="1200" baseline="30000" dirty="0">
                <a:latin typeface="Arial" panose="020B0604020202020204" pitchFamily="34" charset="0"/>
                <a:cs typeface="Arial" panose="020B0604020202020204" pitchFamily="34" charset="0"/>
              </a:endParaRPr>
            </a:p>
          </p:txBody>
        </p:sp>
        <p:sp>
          <p:nvSpPr>
            <p:cNvPr id="56" name="CuadroTexto 55"/>
            <p:cNvSpPr txBox="1"/>
            <p:nvPr/>
          </p:nvSpPr>
          <p:spPr>
            <a:xfrm rot="16200000">
              <a:off x="8945442" y="4711159"/>
              <a:ext cx="822661"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Alemania</a:t>
              </a:r>
              <a:endParaRPr lang="es-MX" sz="1200" baseline="30000" dirty="0">
                <a:latin typeface="Arial" panose="020B0604020202020204" pitchFamily="34" charset="0"/>
                <a:cs typeface="Arial" panose="020B0604020202020204" pitchFamily="34" charset="0"/>
              </a:endParaRPr>
            </a:p>
          </p:txBody>
        </p:sp>
        <p:sp>
          <p:nvSpPr>
            <p:cNvPr id="57" name="CuadroTexto 56"/>
            <p:cNvSpPr txBox="1"/>
            <p:nvPr/>
          </p:nvSpPr>
          <p:spPr>
            <a:xfrm rot="16200000">
              <a:off x="9277052" y="4647039"/>
              <a:ext cx="694421"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Polonia</a:t>
              </a:r>
              <a:endParaRPr lang="es-MX" sz="1200" baseline="30000" dirty="0">
                <a:latin typeface="Arial" panose="020B0604020202020204" pitchFamily="34" charset="0"/>
                <a:cs typeface="Arial" panose="020B0604020202020204" pitchFamily="34" charset="0"/>
              </a:endParaRPr>
            </a:p>
          </p:txBody>
        </p:sp>
        <p:sp>
          <p:nvSpPr>
            <p:cNvPr id="58" name="CuadroTexto 57"/>
            <p:cNvSpPr txBox="1"/>
            <p:nvPr/>
          </p:nvSpPr>
          <p:spPr>
            <a:xfrm rot="16200000">
              <a:off x="9564573" y="4659863"/>
              <a:ext cx="720069"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Lituania</a:t>
              </a:r>
              <a:endParaRPr lang="es-MX" sz="1200" baseline="30000" dirty="0">
                <a:latin typeface="Arial" panose="020B0604020202020204" pitchFamily="34" charset="0"/>
                <a:cs typeface="Arial" panose="020B0604020202020204" pitchFamily="34" charset="0"/>
              </a:endParaRPr>
            </a:p>
          </p:txBody>
        </p:sp>
        <p:sp>
          <p:nvSpPr>
            <p:cNvPr id="59" name="CuadroTexto 58"/>
            <p:cNvSpPr txBox="1"/>
            <p:nvPr/>
          </p:nvSpPr>
          <p:spPr>
            <a:xfrm rot="16200000">
              <a:off x="9627868" y="4886688"/>
              <a:ext cx="1173719"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Rep. Eslovaca</a:t>
              </a:r>
              <a:endParaRPr lang="es-MX" sz="1200" baseline="30000" dirty="0">
                <a:latin typeface="Arial" panose="020B0604020202020204" pitchFamily="34" charset="0"/>
                <a:cs typeface="Arial" panose="020B0604020202020204" pitchFamily="34" charset="0"/>
              </a:endParaRPr>
            </a:p>
          </p:txBody>
        </p:sp>
        <p:sp>
          <p:nvSpPr>
            <p:cNvPr id="60" name="CuadroTexto 59"/>
            <p:cNvSpPr txBox="1"/>
            <p:nvPr/>
          </p:nvSpPr>
          <p:spPr>
            <a:xfrm rot="16200000">
              <a:off x="10128243" y="4653804"/>
              <a:ext cx="707951"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Turquía</a:t>
              </a:r>
              <a:endParaRPr lang="es-MX" sz="1200" baseline="30000" dirty="0">
                <a:latin typeface="Arial" panose="020B0604020202020204" pitchFamily="34" charset="0"/>
                <a:cs typeface="Arial" panose="020B0604020202020204" pitchFamily="34" charset="0"/>
              </a:endParaRPr>
            </a:p>
          </p:txBody>
        </p:sp>
        <p:sp>
          <p:nvSpPr>
            <p:cNvPr id="61" name="CuadroTexto 60"/>
            <p:cNvSpPr txBox="1"/>
            <p:nvPr/>
          </p:nvSpPr>
          <p:spPr>
            <a:xfrm rot="16200000">
              <a:off x="10481840" y="4600552"/>
              <a:ext cx="601447"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Corea</a:t>
              </a:r>
              <a:endParaRPr lang="es-MX" sz="1200" baseline="30000" dirty="0">
                <a:latin typeface="Arial" panose="020B0604020202020204" pitchFamily="34" charset="0"/>
                <a:cs typeface="Arial" panose="020B0604020202020204" pitchFamily="34" charset="0"/>
              </a:endParaRPr>
            </a:p>
          </p:txBody>
        </p:sp>
        <p:sp>
          <p:nvSpPr>
            <p:cNvPr id="62" name="CuadroTexto 61"/>
            <p:cNvSpPr txBox="1"/>
            <p:nvPr/>
          </p:nvSpPr>
          <p:spPr>
            <a:xfrm rot="16200000">
              <a:off x="10725117" y="4635017"/>
              <a:ext cx="670376" cy="276999"/>
            </a:xfrm>
            <a:prstGeom prst="rect">
              <a:avLst/>
            </a:prstGeom>
            <a:noFill/>
          </p:spPr>
          <p:txBody>
            <a:bodyPr wrap="none" rtlCol="0">
              <a:spAutoFit/>
            </a:bodyPr>
            <a:lstStyle/>
            <a:p>
              <a:pPr algn="r"/>
              <a:r>
                <a:rPr lang="es-MX" sz="1200" dirty="0" smtClean="0">
                  <a:latin typeface="Arial" panose="020B0604020202020204" pitchFamily="34" charset="0"/>
                  <a:cs typeface="Arial" panose="020B0604020202020204" pitchFamily="34" charset="0"/>
                </a:rPr>
                <a:t>México</a:t>
              </a:r>
              <a:endParaRPr lang="es-MX" sz="1200" baseline="30000" dirty="0">
                <a:latin typeface="Arial" panose="020B0604020202020204" pitchFamily="34" charset="0"/>
                <a:cs typeface="Arial" panose="020B0604020202020204" pitchFamily="34" charset="0"/>
              </a:endParaRPr>
            </a:p>
          </p:txBody>
        </p:sp>
        <p:sp>
          <p:nvSpPr>
            <p:cNvPr id="4" name="Elipse 3"/>
            <p:cNvSpPr/>
            <p:nvPr/>
          </p:nvSpPr>
          <p:spPr>
            <a:xfrm>
              <a:off x="4165532" y="5796502"/>
              <a:ext cx="210599" cy="225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CuadroTexto 62"/>
            <p:cNvSpPr txBox="1"/>
            <p:nvPr/>
          </p:nvSpPr>
          <p:spPr>
            <a:xfrm>
              <a:off x="4451999" y="5772765"/>
              <a:ext cx="549346"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2012</a:t>
              </a:r>
              <a:endParaRPr lang="es-MX" sz="1200" baseline="30000" dirty="0">
                <a:latin typeface="Arial" panose="020B0604020202020204" pitchFamily="34" charset="0"/>
                <a:cs typeface="Arial" panose="020B0604020202020204" pitchFamily="34" charset="0"/>
              </a:endParaRPr>
            </a:p>
          </p:txBody>
        </p:sp>
        <p:sp>
          <p:nvSpPr>
            <p:cNvPr id="64" name="Elipse 63"/>
            <p:cNvSpPr/>
            <p:nvPr/>
          </p:nvSpPr>
          <p:spPr>
            <a:xfrm>
              <a:off x="6071587" y="5758961"/>
              <a:ext cx="210599" cy="225935"/>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p:cNvSpPr txBox="1"/>
            <p:nvPr/>
          </p:nvSpPr>
          <p:spPr>
            <a:xfrm>
              <a:off x="6358054" y="5735224"/>
              <a:ext cx="549346" cy="30583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2017</a:t>
              </a:r>
              <a:endParaRPr lang="es-MX" sz="1200" baseline="30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79627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91148" y="733531"/>
            <a:ext cx="11609760" cy="707886"/>
          </a:xfrm>
          <a:prstGeom prst="rect">
            <a:avLst/>
          </a:prstGeom>
          <a:noFill/>
        </p:spPr>
        <p:txBody>
          <a:bodyPr wrap="square" rtlCol="0">
            <a:spAutoFit/>
          </a:bodyPr>
          <a:lstStyle/>
          <a:p>
            <a:pPr lvl="0" algn="ctr"/>
            <a:r>
              <a:rPr lang="es-ES" sz="2000" dirty="0">
                <a:solidFill>
                  <a:schemeClr val="tx1">
                    <a:lumMod val="75000"/>
                    <a:lumOff val="25000"/>
                  </a:schemeClr>
                </a:solidFill>
                <a:latin typeface="Arial" panose="020B0604020202020204" pitchFamily="34" charset="0"/>
                <a:cs typeface="Arial" panose="020B0604020202020204" pitchFamily="34" charset="0"/>
              </a:rPr>
              <a:t>Porcentaje de años de vida saludable perdidos, según la contribución de discapacidad y </a:t>
            </a:r>
          </a:p>
          <a:p>
            <a:pPr lvl="0" algn="ctr"/>
            <a:r>
              <a:rPr lang="es-ES" sz="2000" dirty="0">
                <a:solidFill>
                  <a:schemeClr val="tx1">
                    <a:lumMod val="75000"/>
                    <a:lumOff val="25000"/>
                  </a:schemeClr>
                </a:solidFill>
                <a:latin typeface="Arial" panose="020B0604020202020204" pitchFamily="34" charset="0"/>
                <a:cs typeface="Arial" panose="020B0604020202020204" pitchFamily="34" charset="0"/>
              </a:rPr>
              <a:t>muerte prematura, por causa, en personas de 60 años y </a:t>
            </a:r>
            <a:r>
              <a:rPr lang="es-ES" sz="2000" dirty="0" smtClean="0">
                <a:solidFill>
                  <a:schemeClr val="tx1">
                    <a:lumMod val="75000"/>
                    <a:lumOff val="25000"/>
                  </a:schemeClr>
                </a:solidFill>
                <a:latin typeface="Arial" panose="020B0604020202020204" pitchFamily="34" charset="0"/>
                <a:cs typeface="Arial" panose="020B0604020202020204" pitchFamily="34" charset="0"/>
              </a:rPr>
              <a:t>más</a:t>
            </a:r>
            <a:r>
              <a:rPr lang="es-ES" sz="2000" dirty="0">
                <a:solidFill>
                  <a:schemeClr val="tx1">
                    <a:lumMod val="75000"/>
                    <a:lumOff val="25000"/>
                  </a:schemeClr>
                </a:solidFill>
                <a:latin typeface="Arial" panose="020B0604020202020204" pitchFamily="34" charset="0"/>
                <a:cs typeface="Arial" panose="020B0604020202020204" pitchFamily="34" charset="0"/>
              </a:rPr>
              <a:t>, México, 2016.</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 name="Grupo 3"/>
          <p:cNvGrpSpPr/>
          <p:nvPr/>
        </p:nvGrpSpPr>
        <p:grpSpPr>
          <a:xfrm>
            <a:off x="401214" y="1507067"/>
            <a:ext cx="11609761" cy="5170300"/>
            <a:chOff x="109336" y="1418758"/>
            <a:chExt cx="11930263" cy="5258609"/>
          </a:xfrm>
        </p:grpSpPr>
        <p:sp>
          <p:nvSpPr>
            <p:cNvPr id="92" name="Rectángulo redondeado 91"/>
            <p:cNvSpPr/>
            <p:nvPr/>
          </p:nvSpPr>
          <p:spPr>
            <a:xfrm>
              <a:off x="109336" y="1418758"/>
              <a:ext cx="11930263" cy="5258609"/>
            </a:xfrm>
            <a:prstGeom prst="roundRect">
              <a:avLst>
                <a:gd name="adj" fmla="val 30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 name="Grupo 2"/>
            <p:cNvGrpSpPr/>
            <p:nvPr/>
          </p:nvGrpSpPr>
          <p:grpSpPr>
            <a:xfrm>
              <a:off x="109336" y="1418758"/>
              <a:ext cx="11824924" cy="5258609"/>
              <a:chOff x="50066" y="1401824"/>
              <a:chExt cx="12295465" cy="5324298"/>
            </a:xfrm>
          </p:grpSpPr>
          <p:sp>
            <p:nvSpPr>
              <p:cNvPr id="165" name="AutoShape 51"/>
              <p:cNvSpPr>
                <a:spLocks noChangeAspect="1" noChangeArrowheads="1" noTextEdit="1"/>
              </p:cNvSpPr>
              <p:nvPr/>
            </p:nvSpPr>
            <p:spPr bwMode="auto">
              <a:xfrm>
                <a:off x="6768103" y="6484032"/>
                <a:ext cx="1293812" cy="23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7" name="Rectangle 54"/>
              <p:cNvSpPr>
                <a:spLocks noChangeArrowheads="1"/>
              </p:cNvSpPr>
              <p:nvPr/>
            </p:nvSpPr>
            <p:spPr bwMode="auto">
              <a:xfrm>
                <a:off x="7871415" y="6542918"/>
                <a:ext cx="177800" cy="161938"/>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9" name="CuadroTexto 168"/>
              <p:cNvSpPr txBox="1"/>
              <p:nvPr/>
            </p:nvSpPr>
            <p:spPr>
              <a:xfrm>
                <a:off x="8023968" y="6481732"/>
                <a:ext cx="222368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Años perdidos por muerte prematura</a:t>
                </a:r>
              </a:p>
            </p:txBody>
          </p:sp>
          <p:sp>
            <p:nvSpPr>
              <p:cNvPr id="170" name="Rectangle 53"/>
              <p:cNvSpPr>
                <a:spLocks noChangeArrowheads="1"/>
              </p:cNvSpPr>
              <p:nvPr/>
            </p:nvSpPr>
            <p:spPr bwMode="auto">
              <a:xfrm>
                <a:off x="4753051" y="6526231"/>
                <a:ext cx="176212" cy="161938"/>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1" name="CuadroTexto 170"/>
              <p:cNvSpPr txBox="1"/>
              <p:nvPr/>
            </p:nvSpPr>
            <p:spPr>
              <a:xfrm>
                <a:off x="4882181" y="6488277"/>
                <a:ext cx="1903085"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Años vividos con discapacidad</a:t>
                </a:r>
              </a:p>
            </p:txBody>
          </p:sp>
          <p:sp>
            <p:nvSpPr>
              <p:cNvPr id="172" name="CuadroTexto 171"/>
              <p:cNvSpPr txBox="1"/>
              <p:nvPr/>
            </p:nvSpPr>
            <p:spPr>
              <a:xfrm>
                <a:off x="11348660" y="6011695"/>
                <a:ext cx="996871" cy="665967"/>
              </a:xfrm>
              <a:prstGeom prst="rect">
                <a:avLst/>
              </a:prstGeom>
              <a:noFill/>
            </p:spPr>
            <p:txBody>
              <a:bodyPr wrap="square" rtlCol="0">
                <a:spAutoFit/>
              </a:bodyPr>
              <a:lstStyle/>
              <a:p>
                <a:r>
                  <a:rPr lang="es-MX" sz="900" b="1" dirty="0">
                    <a:solidFill>
                      <a:srgbClr val="C00000"/>
                    </a:solidFill>
                    <a:latin typeface="Arial" panose="020B0604020202020204" pitchFamily="34" charset="0"/>
                    <a:cs typeface="Arial" panose="020B0604020202020204" pitchFamily="34" charset="0"/>
                  </a:rPr>
                  <a:t>% de años de vida</a:t>
                </a:r>
              </a:p>
              <a:p>
                <a:r>
                  <a:rPr lang="es-MX" sz="900" b="1" dirty="0">
                    <a:solidFill>
                      <a:srgbClr val="C00000"/>
                    </a:solidFill>
                    <a:latin typeface="Arial" panose="020B0604020202020204" pitchFamily="34" charset="0"/>
                    <a:cs typeface="Arial" panose="020B0604020202020204" pitchFamily="34" charset="0"/>
                  </a:rPr>
                  <a:t>Saludables perdidos</a:t>
                </a:r>
              </a:p>
            </p:txBody>
          </p:sp>
          <p:grpSp>
            <p:nvGrpSpPr>
              <p:cNvPr id="2" name="Grupo 1"/>
              <p:cNvGrpSpPr/>
              <p:nvPr/>
            </p:nvGrpSpPr>
            <p:grpSpPr>
              <a:xfrm>
                <a:off x="50066" y="1401824"/>
                <a:ext cx="11300588" cy="5148339"/>
                <a:chOff x="50066" y="1401824"/>
                <a:chExt cx="11300588" cy="5148339"/>
              </a:xfrm>
            </p:grpSpPr>
            <p:sp>
              <p:nvSpPr>
                <p:cNvPr id="54" name="CuadroTexto 53"/>
                <p:cNvSpPr txBox="1"/>
                <p:nvPr/>
              </p:nvSpPr>
              <p:spPr>
                <a:xfrm>
                  <a:off x="2005729" y="1401824"/>
                  <a:ext cx="1133644"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Diabetes mellitus</a:t>
                  </a:r>
                </a:p>
              </p:txBody>
            </p:sp>
            <p:sp>
              <p:nvSpPr>
                <p:cNvPr id="7" name="AutoShape 3"/>
                <p:cNvSpPr>
                  <a:spLocks noChangeAspect="1" noChangeArrowheads="1" noTextEdit="1"/>
                </p:cNvSpPr>
                <p:nvPr/>
              </p:nvSpPr>
              <p:spPr bwMode="auto">
                <a:xfrm>
                  <a:off x="3179308" y="1401824"/>
                  <a:ext cx="8047038" cy="48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5" name="Rectangle 12"/>
                <p:cNvSpPr>
                  <a:spLocks noChangeArrowheads="1"/>
                </p:cNvSpPr>
                <p:nvPr/>
              </p:nvSpPr>
              <p:spPr bwMode="auto">
                <a:xfrm>
                  <a:off x="3214233" y="3222390"/>
                  <a:ext cx="976313"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6" name="Rectangle 13"/>
                <p:cNvSpPr>
                  <a:spLocks noChangeArrowheads="1"/>
                </p:cNvSpPr>
                <p:nvPr/>
              </p:nvSpPr>
              <p:spPr bwMode="auto">
                <a:xfrm>
                  <a:off x="3214233" y="3412135"/>
                  <a:ext cx="862013"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7" name="Rectangle 14"/>
                <p:cNvSpPr>
                  <a:spLocks noChangeArrowheads="1"/>
                </p:cNvSpPr>
                <p:nvPr/>
              </p:nvSpPr>
              <p:spPr bwMode="auto">
                <a:xfrm>
                  <a:off x="3214233" y="3606786"/>
                  <a:ext cx="808038"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 name="Rectangle 15"/>
                <p:cNvSpPr>
                  <a:spLocks noChangeArrowheads="1"/>
                </p:cNvSpPr>
                <p:nvPr/>
              </p:nvSpPr>
              <p:spPr bwMode="auto">
                <a:xfrm>
                  <a:off x="3214233" y="3799802"/>
                  <a:ext cx="766763"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9" name="Rectangle 16"/>
                <p:cNvSpPr>
                  <a:spLocks noChangeArrowheads="1"/>
                </p:cNvSpPr>
                <p:nvPr/>
              </p:nvSpPr>
              <p:spPr bwMode="auto">
                <a:xfrm>
                  <a:off x="3214233" y="3999361"/>
                  <a:ext cx="754063" cy="80151"/>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0" name="Rectangle 17"/>
                <p:cNvSpPr>
                  <a:spLocks noChangeArrowheads="1"/>
                </p:cNvSpPr>
                <p:nvPr/>
              </p:nvSpPr>
              <p:spPr bwMode="auto">
                <a:xfrm>
                  <a:off x="3214233" y="4190742"/>
                  <a:ext cx="754063"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1" name="Rectangle 18"/>
                <p:cNvSpPr>
                  <a:spLocks noChangeArrowheads="1"/>
                </p:cNvSpPr>
                <p:nvPr/>
              </p:nvSpPr>
              <p:spPr bwMode="auto">
                <a:xfrm>
                  <a:off x="3214233" y="4380486"/>
                  <a:ext cx="676275"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2" name="Rectangle 19"/>
                <p:cNvSpPr>
                  <a:spLocks noChangeArrowheads="1"/>
                </p:cNvSpPr>
                <p:nvPr/>
              </p:nvSpPr>
              <p:spPr bwMode="auto">
                <a:xfrm>
                  <a:off x="3214233" y="4580977"/>
                  <a:ext cx="658813"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3" name="Rectangle 20"/>
                <p:cNvSpPr>
                  <a:spLocks noChangeArrowheads="1"/>
                </p:cNvSpPr>
                <p:nvPr/>
              </p:nvSpPr>
              <p:spPr bwMode="auto">
                <a:xfrm>
                  <a:off x="3214233" y="4768153"/>
                  <a:ext cx="646113"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4" name="Rectangle 21"/>
                <p:cNvSpPr>
                  <a:spLocks noChangeArrowheads="1"/>
                </p:cNvSpPr>
                <p:nvPr/>
              </p:nvSpPr>
              <p:spPr bwMode="auto">
                <a:xfrm>
                  <a:off x="3214233" y="4969348"/>
                  <a:ext cx="581025"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5" name="Rectangle 22"/>
                <p:cNvSpPr>
                  <a:spLocks noChangeArrowheads="1"/>
                </p:cNvSpPr>
                <p:nvPr/>
              </p:nvSpPr>
              <p:spPr bwMode="auto">
                <a:xfrm>
                  <a:off x="3214233" y="5159093"/>
                  <a:ext cx="581025"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6" name="Rectangle 23"/>
                <p:cNvSpPr>
                  <a:spLocks noChangeArrowheads="1"/>
                </p:cNvSpPr>
                <p:nvPr/>
              </p:nvSpPr>
              <p:spPr bwMode="auto">
                <a:xfrm>
                  <a:off x="3214233" y="5352109"/>
                  <a:ext cx="544513" cy="80151"/>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7" name="Rectangle 24"/>
                <p:cNvSpPr>
                  <a:spLocks noChangeArrowheads="1"/>
                </p:cNvSpPr>
                <p:nvPr/>
              </p:nvSpPr>
              <p:spPr bwMode="auto">
                <a:xfrm>
                  <a:off x="3214233" y="5550031"/>
                  <a:ext cx="561975"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8" name="Rectangle 25"/>
                <p:cNvSpPr>
                  <a:spLocks noChangeArrowheads="1"/>
                </p:cNvSpPr>
                <p:nvPr/>
              </p:nvSpPr>
              <p:spPr bwMode="auto">
                <a:xfrm>
                  <a:off x="3214233" y="5739776"/>
                  <a:ext cx="547688"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29" name="Rectangle 26"/>
                <p:cNvSpPr>
                  <a:spLocks noChangeArrowheads="1"/>
                </p:cNvSpPr>
                <p:nvPr/>
              </p:nvSpPr>
              <p:spPr bwMode="auto">
                <a:xfrm>
                  <a:off x="3214233" y="5937700"/>
                  <a:ext cx="541338"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30" name="Rectangle 27"/>
                <p:cNvSpPr>
                  <a:spLocks noChangeArrowheads="1"/>
                </p:cNvSpPr>
                <p:nvPr/>
              </p:nvSpPr>
              <p:spPr bwMode="auto">
                <a:xfrm>
                  <a:off x="3214233" y="6127444"/>
                  <a:ext cx="530225"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36" name="Rectangle 33"/>
                <p:cNvSpPr>
                  <a:spLocks noChangeArrowheads="1"/>
                </p:cNvSpPr>
                <p:nvPr/>
              </p:nvSpPr>
              <p:spPr bwMode="auto">
                <a:xfrm>
                  <a:off x="3214233" y="4380486"/>
                  <a:ext cx="74613"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37" name="Rectangle 34"/>
                <p:cNvSpPr>
                  <a:spLocks noChangeArrowheads="1"/>
                </p:cNvSpPr>
                <p:nvPr/>
              </p:nvSpPr>
              <p:spPr bwMode="auto">
                <a:xfrm>
                  <a:off x="3214233" y="4581680"/>
                  <a:ext cx="57150"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38" name="Rectangle 35"/>
                <p:cNvSpPr>
                  <a:spLocks noChangeArrowheads="1"/>
                </p:cNvSpPr>
                <p:nvPr/>
              </p:nvSpPr>
              <p:spPr bwMode="auto">
                <a:xfrm>
                  <a:off x="3214233" y="4768153"/>
                  <a:ext cx="584200"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39" name="Rectangle 36"/>
                <p:cNvSpPr>
                  <a:spLocks noChangeArrowheads="1"/>
                </p:cNvSpPr>
                <p:nvPr/>
              </p:nvSpPr>
              <p:spPr bwMode="auto">
                <a:xfrm>
                  <a:off x="3214233" y="4969348"/>
                  <a:ext cx="452438"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0" name="Rectangle 37"/>
                <p:cNvSpPr>
                  <a:spLocks noChangeArrowheads="1"/>
                </p:cNvSpPr>
                <p:nvPr/>
              </p:nvSpPr>
              <p:spPr bwMode="auto">
                <a:xfrm>
                  <a:off x="3214233" y="5739776"/>
                  <a:ext cx="169863"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1" name="Rectangle 38"/>
                <p:cNvSpPr>
                  <a:spLocks noChangeArrowheads="1"/>
                </p:cNvSpPr>
                <p:nvPr/>
              </p:nvSpPr>
              <p:spPr bwMode="auto">
                <a:xfrm>
                  <a:off x="3214233" y="5937700"/>
                  <a:ext cx="169863"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2" name="Rectangle 39"/>
                <p:cNvSpPr>
                  <a:spLocks noChangeArrowheads="1"/>
                </p:cNvSpPr>
                <p:nvPr/>
              </p:nvSpPr>
              <p:spPr bwMode="auto">
                <a:xfrm>
                  <a:off x="3214233" y="6127444"/>
                  <a:ext cx="206375"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4" name="Line 41"/>
                <p:cNvSpPr>
                  <a:spLocks noChangeShapeType="1"/>
                </p:cNvSpPr>
                <p:nvPr/>
              </p:nvSpPr>
              <p:spPr bwMode="auto">
                <a:xfrm flipH="1">
                  <a:off x="4344533" y="1416546"/>
                  <a:ext cx="11113"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5" name="Line 42"/>
                <p:cNvSpPr>
                  <a:spLocks noChangeShapeType="1"/>
                </p:cNvSpPr>
                <p:nvPr/>
              </p:nvSpPr>
              <p:spPr bwMode="auto">
                <a:xfrm flipH="1">
                  <a:off x="5504996" y="1416546"/>
                  <a:ext cx="12700"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6" name="Line 43"/>
                <p:cNvSpPr>
                  <a:spLocks noChangeShapeType="1"/>
                </p:cNvSpPr>
                <p:nvPr/>
              </p:nvSpPr>
              <p:spPr bwMode="auto">
                <a:xfrm flipH="1">
                  <a:off x="6619421" y="1416546"/>
                  <a:ext cx="11113"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7" name="Line 44"/>
                <p:cNvSpPr>
                  <a:spLocks noChangeShapeType="1"/>
                </p:cNvSpPr>
                <p:nvPr/>
              </p:nvSpPr>
              <p:spPr bwMode="auto">
                <a:xfrm flipH="1">
                  <a:off x="7779883" y="1416546"/>
                  <a:ext cx="12700"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8" name="Line 45"/>
                <p:cNvSpPr>
                  <a:spLocks noChangeShapeType="1"/>
                </p:cNvSpPr>
                <p:nvPr/>
              </p:nvSpPr>
              <p:spPr bwMode="auto">
                <a:xfrm flipH="1">
                  <a:off x="8905421" y="1416546"/>
                  <a:ext cx="12700"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49" name="Line 46"/>
                <p:cNvSpPr>
                  <a:spLocks noChangeShapeType="1"/>
                </p:cNvSpPr>
                <p:nvPr/>
              </p:nvSpPr>
              <p:spPr bwMode="auto">
                <a:xfrm flipH="1">
                  <a:off x="10037308" y="1416546"/>
                  <a:ext cx="12700"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50" name="Line 47"/>
                <p:cNvSpPr>
                  <a:spLocks noChangeShapeType="1"/>
                </p:cNvSpPr>
                <p:nvPr/>
              </p:nvSpPr>
              <p:spPr bwMode="auto">
                <a:xfrm flipH="1">
                  <a:off x="11191421" y="1416546"/>
                  <a:ext cx="12700" cy="4866293"/>
                </a:xfrm>
                <a:prstGeom prst="line">
                  <a:avLst/>
                </a:prstGeom>
                <a:noFill/>
                <a:ln w="17463" cap="flat">
                  <a:solidFill>
                    <a:schemeClr val="accent2">
                      <a:lumMod val="40000"/>
                      <a:lumOff val="60000"/>
                    </a:schemeClr>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56" name="CuadroTexto 55"/>
                <p:cNvSpPr txBox="1"/>
                <p:nvPr/>
              </p:nvSpPr>
              <p:spPr>
                <a:xfrm>
                  <a:off x="1595361" y="1594917"/>
                  <a:ext cx="1544012"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Cardiopatías isquémicas</a:t>
                  </a:r>
                </a:p>
              </p:txBody>
            </p:sp>
            <p:sp>
              <p:nvSpPr>
                <p:cNvPr id="57" name="CuadroTexto 56"/>
                <p:cNvSpPr txBox="1"/>
                <p:nvPr/>
              </p:nvSpPr>
              <p:spPr>
                <a:xfrm>
                  <a:off x="1537651" y="1788010"/>
                  <a:ext cx="1601721"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Enfermedad renal crónica</a:t>
                  </a:r>
                </a:p>
              </p:txBody>
            </p:sp>
            <p:sp>
              <p:nvSpPr>
                <p:cNvPr id="58" name="CuadroTexto 57"/>
                <p:cNvSpPr txBox="1"/>
                <p:nvPr/>
              </p:nvSpPr>
              <p:spPr>
                <a:xfrm>
                  <a:off x="825919" y="1981104"/>
                  <a:ext cx="2313454"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Trastornos de órganos de los sentidos</a:t>
                  </a:r>
                </a:p>
              </p:txBody>
            </p:sp>
            <p:sp>
              <p:nvSpPr>
                <p:cNvPr id="59" name="CuadroTexto 58"/>
                <p:cNvSpPr txBox="1"/>
                <p:nvPr/>
              </p:nvSpPr>
              <p:spPr>
                <a:xfrm>
                  <a:off x="1108047" y="2174197"/>
                  <a:ext cx="2031325"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Enfermedades cerebrovasculares</a:t>
                  </a:r>
                </a:p>
              </p:txBody>
            </p:sp>
            <p:sp>
              <p:nvSpPr>
                <p:cNvPr id="60" name="CuadroTexto 59"/>
                <p:cNvSpPr txBox="1"/>
                <p:nvPr/>
              </p:nvSpPr>
              <p:spPr>
                <a:xfrm>
                  <a:off x="498907" y="2367290"/>
                  <a:ext cx="264046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Enfermedad de Alzheimer y otras demencias</a:t>
                  </a:r>
                </a:p>
              </p:txBody>
            </p:sp>
            <p:sp>
              <p:nvSpPr>
                <p:cNvPr id="61" name="CuadroTexto 60"/>
                <p:cNvSpPr txBox="1"/>
                <p:nvPr/>
              </p:nvSpPr>
              <p:spPr>
                <a:xfrm>
                  <a:off x="633559" y="2560383"/>
                  <a:ext cx="2505814"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Enfermedad pulmonar obstructiva crónica</a:t>
                  </a:r>
                </a:p>
              </p:txBody>
            </p:sp>
            <p:sp>
              <p:nvSpPr>
                <p:cNvPr id="62" name="CuadroTexto 61"/>
                <p:cNvSpPr txBox="1"/>
                <p:nvPr/>
              </p:nvSpPr>
              <p:spPr>
                <a:xfrm>
                  <a:off x="1300407" y="2753477"/>
                  <a:ext cx="1838965"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Dolor de cuello y espalda baja</a:t>
                  </a:r>
                </a:p>
              </p:txBody>
            </p:sp>
            <p:sp>
              <p:nvSpPr>
                <p:cNvPr id="63" name="CuadroTexto 62"/>
                <p:cNvSpPr txBox="1"/>
                <p:nvPr/>
              </p:nvSpPr>
              <p:spPr>
                <a:xfrm>
                  <a:off x="1261935" y="2946570"/>
                  <a:ext cx="1877437"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Infecciones respiratorias bajas</a:t>
                  </a:r>
                </a:p>
              </p:txBody>
            </p:sp>
            <p:sp>
              <p:nvSpPr>
                <p:cNvPr id="64" name="CuadroTexto 63"/>
                <p:cNvSpPr txBox="1"/>
                <p:nvPr/>
              </p:nvSpPr>
              <p:spPr>
                <a:xfrm>
                  <a:off x="1152931" y="3139663"/>
                  <a:ext cx="1986441"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Cirrosis por consumo de alcohol</a:t>
                  </a:r>
                </a:p>
              </p:txBody>
            </p:sp>
            <p:sp>
              <p:nvSpPr>
                <p:cNvPr id="65" name="CuadroTexto 64"/>
                <p:cNvSpPr txBox="1"/>
                <p:nvPr/>
              </p:nvSpPr>
              <p:spPr>
                <a:xfrm>
                  <a:off x="1678717" y="3332756"/>
                  <a:ext cx="146065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Cirrosis por hepatitis C</a:t>
                  </a:r>
                </a:p>
              </p:txBody>
            </p:sp>
            <p:sp>
              <p:nvSpPr>
                <p:cNvPr id="66" name="CuadroTexto 65"/>
                <p:cNvSpPr txBox="1"/>
                <p:nvPr/>
              </p:nvSpPr>
              <p:spPr>
                <a:xfrm>
                  <a:off x="1768485" y="3525850"/>
                  <a:ext cx="1370888"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Padecimientos orales</a:t>
                  </a:r>
                </a:p>
              </p:txBody>
            </p:sp>
            <p:sp>
              <p:nvSpPr>
                <p:cNvPr id="67" name="CuadroTexto 66"/>
                <p:cNvSpPr txBox="1"/>
                <p:nvPr/>
              </p:nvSpPr>
              <p:spPr>
                <a:xfrm>
                  <a:off x="537379" y="3718943"/>
                  <a:ext cx="2601994"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Cáncer de tráquea, bronquios y pulmonares</a:t>
                  </a:r>
                </a:p>
              </p:txBody>
            </p:sp>
            <p:sp>
              <p:nvSpPr>
                <p:cNvPr id="68" name="CuadroTexto 67"/>
                <p:cNvSpPr txBox="1"/>
                <p:nvPr/>
              </p:nvSpPr>
              <p:spPr>
                <a:xfrm>
                  <a:off x="1710777" y="3912036"/>
                  <a:ext cx="142859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Trastornos depresivos</a:t>
                  </a:r>
                </a:p>
              </p:txBody>
            </p:sp>
            <p:sp>
              <p:nvSpPr>
                <p:cNvPr id="69" name="CuadroTexto 68"/>
                <p:cNvSpPr txBox="1"/>
                <p:nvPr/>
              </p:nvSpPr>
              <p:spPr>
                <a:xfrm>
                  <a:off x="2268622" y="4105129"/>
                  <a:ext cx="870751"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Osteoartritis</a:t>
                  </a:r>
                </a:p>
              </p:txBody>
            </p:sp>
            <p:sp>
              <p:nvSpPr>
                <p:cNvPr id="70" name="CuadroTexto 69"/>
                <p:cNvSpPr txBox="1"/>
                <p:nvPr/>
              </p:nvSpPr>
              <p:spPr>
                <a:xfrm>
                  <a:off x="1909549" y="4298223"/>
                  <a:ext cx="1229824"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Cáncer de próstata</a:t>
                  </a:r>
                </a:p>
              </p:txBody>
            </p:sp>
            <p:sp>
              <p:nvSpPr>
                <p:cNvPr id="71" name="CuadroTexto 70"/>
                <p:cNvSpPr txBox="1"/>
                <p:nvPr/>
              </p:nvSpPr>
              <p:spPr>
                <a:xfrm>
                  <a:off x="1608185" y="4491316"/>
                  <a:ext cx="1531188"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Cardiopatía hipertensiva</a:t>
                  </a:r>
                </a:p>
              </p:txBody>
            </p:sp>
            <p:sp>
              <p:nvSpPr>
                <p:cNvPr id="72" name="CuadroTexto 71"/>
                <p:cNvSpPr txBox="1"/>
                <p:nvPr/>
              </p:nvSpPr>
              <p:spPr>
                <a:xfrm>
                  <a:off x="838743" y="4684409"/>
                  <a:ext cx="2300630"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Otros trastornos </a:t>
                  </a:r>
                  <a:r>
                    <a:rPr lang="es-MX" sz="900" b="1" dirty="0" err="1">
                      <a:latin typeface="Arial" panose="020B0604020202020204" pitchFamily="34" charset="0"/>
                      <a:cs typeface="Arial" panose="020B0604020202020204" pitchFamily="34" charset="0"/>
                    </a:rPr>
                    <a:t>musculoesqueléticos</a:t>
                  </a:r>
                  <a:endParaRPr lang="es-MX" sz="900" b="1" dirty="0">
                    <a:latin typeface="Arial" panose="020B0604020202020204" pitchFamily="34" charset="0"/>
                    <a:cs typeface="Arial" panose="020B0604020202020204" pitchFamily="34" charset="0"/>
                  </a:endParaRPr>
                </a:p>
              </p:txBody>
            </p:sp>
            <p:sp>
              <p:nvSpPr>
                <p:cNvPr id="73" name="CuadroTexto 72"/>
                <p:cNvSpPr txBox="1"/>
                <p:nvPr/>
              </p:nvSpPr>
              <p:spPr>
                <a:xfrm>
                  <a:off x="389902" y="4877502"/>
                  <a:ext cx="2749471"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Enfermedades de la piel y el tejido subcutáneo</a:t>
                  </a:r>
                </a:p>
              </p:txBody>
            </p:sp>
            <p:sp>
              <p:nvSpPr>
                <p:cNvPr id="74" name="CuadroTexto 73"/>
                <p:cNvSpPr txBox="1"/>
                <p:nvPr/>
              </p:nvSpPr>
              <p:spPr>
                <a:xfrm>
                  <a:off x="1819781" y="5070596"/>
                  <a:ext cx="1319592"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Cáncer de estómago</a:t>
                  </a:r>
                </a:p>
              </p:txBody>
            </p:sp>
            <p:sp>
              <p:nvSpPr>
                <p:cNvPr id="75" name="CuadroTexto 74"/>
                <p:cNvSpPr txBox="1"/>
                <p:nvPr/>
              </p:nvSpPr>
              <p:spPr>
                <a:xfrm>
                  <a:off x="1986493" y="5263689"/>
                  <a:ext cx="1152880"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Cáncer de hígado</a:t>
                  </a:r>
                </a:p>
              </p:txBody>
            </p:sp>
            <p:sp>
              <p:nvSpPr>
                <p:cNvPr id="76" name="CuadroTexto 75"/>
                <p:cNvSpPr txBox="1"/>
                <p:nvPr/>
              </p:nvSpPr>
              <p:spPr>
                <a:xfrm>
                  <a:off x="1646657" y="5456782"/>
                  <a:ext cx="149271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Cáncer de colon y recto</a:t>
                  </a:r>
                </a:p>
              </p:txBody>
            </p:sp>
            <p:sp>
              <p:nvSpPr>
                <p:cNvPr id="77" name="CuadroTexto 76"/>
                <p:cNvSpPr txBox="1"/>
                <p:nvPr/>
              </p:nvSpPr>
              <p:spPr>
                <a:xfrm>
                  <a:off x="325782" y="5649874"/>
                  <a:ext cx="2813591"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Enfermedades urinarias e infertilidad masculina</a:t>
                  </a:r>
                </a:p>
              </p:txBody>
            </p:sp>
            <p:sp>
              <p:nvSpPr>
                <p:cNvPr id="78" name="CuadroTexto 77"/>
                <p:cNvSpPr txBox="1"/>
                <p:nvPr/>
              </p:nvSpPr>
              <p:spPr>
                <a:xfrm>
                  <a:off x="2576398" y="5842968"/>
                  <a:ext cx="562975"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Caídas</a:t>
                  </a:r>
                </a:p>
              </p:txBody>
            </p:sp>
            <p:sp>
              <p:nvSpPr>
                <p:cNvPr id="79" name="CuadroTexto 78"/>
                <p:cNvSpPr txBox="1"/>
                <p:nvPr/>
              </p:nvSpPr>
              <p:spPr>
                <a:xfrm>
                  <a:off x="50066" y="6036065"/>
                  <a:ext cx="3089307"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Otras enfermedades cardiovasculares y circulatorias</a:t>
                  </a:r>
                </a:p>
              </p:txBody>
            </p:sp>
            <p:sp>
              <p:nvSpPr>
                <p:cNvPr id="154" name="CuadroTexto 153"/>
                <p:cNvSpPr txBox="1"/>
                <p:nvPr/>
              </p:nvSpPr>
              <p:spPr>
                <a:xfrm>
                  <a:off x="3073611" y="6234689"/>
                  <a:ext cx="24878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0</a:t>
                  </a:r>
                </a:p>
              </p:txBody>
            </p:sp>
            <p:sp>
              <p:nvSpPr>
                <p:cNvPr id="155" name="CuadroTexto 154"/>
                <p:cNvSpPr txBox="1"/>
                <p:nvPr/>
              </p:nvSpPr>
              <p:spPr>
                <a:xfrm>
                  <a:off x="4231253" y="6294773"/>
                  <a:ext cx="24878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2</a:t>
                  </a:r>
                </a:p>
              </p:txBody>
            </p:sp>
            <p:sp>
              <p:nvSpPr>
                <p:cNvPr id="156" name="CuadroTexto 155"/>
                <p:cNvSpPr txBox="1"/>
                <p:nvPr/>
              </p:nvSpPr>
              <p:spPr>
                <a:xfrm>
                  <a:off x="5369535" y="6282839"/>
                  <a:ext cx="24878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4</a:t>
                  </a:r>
                </a:p>
              </p:txBody>
            </p:sp>
            <p:sp>
              <p:nvSpPr>
                <p:cNvPr id="157" name="CuadroTexto 156"/>
                <p:cNvSpPr txBox="1"/>
                <p:nvPr/>
              </p:nvSpPr>
              <p:spPr>
                <a:xfrm>
                  <a:off x="6499949" y="6284510"/>
                  <a:ext cx="24878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6</a:t>
                  </a:r>
                </a:p>
              </p:txBody>
            </p:sp>
            <p:sp>
              <p:nvSpPr>
                <p:cNvPr id="158" name="CuadroTexto 157"/>
                <p:cNvSpPr txBox="1"/>
                <p:nvPr/>
              </p:nvSpPr>
              <p:spPr>
                <a:xfrm>
                  <a:off x="7661092" y="6283829"/>
                  <a:ext cx="24878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8</a:t>
                  </a:r>
                </a:p>
              </p:txBody>
            </p:sp>
            <p:sp>
              <p:nvSpPr>
                <p:cNvPr id="159" name="CuadroTexto 158"/>
                <p:cNvSpPr txBox="1"/>
                <p:nvPr/>
              </p:nvSpPr>
              <p:spPr>
                <a:xfrm>
                  <a:off x="8746192" y="6312318"/>
                  <a:ext cx="31290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10</a:t>
                  </a:r>
                </a:p>
              </p:txBody>
            </p:sp>
            <p:sp>
              <p:nvSpPr>
                <p:cNvPr id="160" name="CuadroTexto 159"/>
                <p:cNvSpPr txBox="1"/>
                <p:nvPr/>
              </p:nvSpPr>
              <p:spPr>
                <a:xfrm>
                  <a:off x="9879712" y="6283829"/>
                  <a:ext cx="31290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14</a:t>
                  </a:r>
                </a:p>
              </p:txBody>
            </p:sp>
            <p:sp>
              <p:nvSpPr>
                <p:cNvPr id="161" name="CuadroTexto 160"/>
                <p:cNvSpPr txBox="1"/>
                <p:nvPr/>
              </p:nvSpPr>
              <p:spPr>
                <a:xfrm>
                  <a:off x="11037748" y="6282839"/>
                  <a:ext cx="312906" cy="237845"/>
                </a:xfrm>
                <a:prstGeom prst="rect">
                  <a:avLst/>
                </a:prstGeom>
                <a:noFill/>
              </p:spPr>
              <p:txBody>
                <a:bodyPr wrap="none" rtlCol="0">
                  <a:spAutoFit/>
                </a:bodyPr>
                <a:lstStyle/>
                <a:p>
                  <a:r>
                    <a:rPr lang="es-MX" sz="900" b="1" dirty="0">
                      <a:latin typeface="Arial" panose="020B0604020202020204" pitchFamily="34" charset="0"/>
                      <a:cs typeface="Arial" panose="020B0604020202020204" pitchFamily="34" charset="0"/>
                    </a:rPr>
                    <a:t>14</a:t>
                  </a:r>
                </a:p>
              </p:txBody>
            </p:sp>
            <p:sp>
              <p:nvSpPr>
                <p:cNvPr id="173" name="Elipse 172"/>
                <p:cNvSpPr/>
                <p:nvPr/>
              </p:nvSpPr>
              <p:spPr>
                <a:xfrm>
                  <a:off x="11120138" y="6183439"/>
                  <a:ext cx="142565" cy="1559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174" name="Rectangle 5"/>
                <p:cNvSpPr>
                  <a:spLocks noChangeArrowheads="1"/>
                </p:cNvSpPr>
                <p:nvPr/>
              </p:nvSpPr>
              <p:spPr bwMode="auto">
                <a:xfrm>
                  <a:off x="3214233" y="1478704"/>
                  <a:ext cx="7488238"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75" name="Rectangle 6"/>
                <p:cNvSpPr>
                  <a:spLocks noChangeArrowheads="1"/>
                </p:cNvSpPr>
                <p:nvPr/>
              </p:nvSpPr>
              <p:spPr bwMode="auto">
                <a:xfrm>
                  <a:off x="3214233" y="1863099"/>
                  <a:ext cx="5064125"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76" name="Rectangle 7"/>
                <p:cNvSpPr>
                  <a:spLocks noChangeArrowheads="1"/>
                </p:cNvSpPr>
                <p:nvPr/>
              </p:nvSpPr>
              <p:spPr bwMode="auto">
                <a:xfrm>
                  <a:off x="3214233" y="2056115"/>
                  <a:ext cx="3556000"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77" name="Rectangle 8"/>
                <p:cNvSpPr>
                  <a:spLocks noChangeArrowheads="1"/>
                </p:cNvSpPr>
                <p:nvPr/>
              </p:nvSpPr>
              <p:spPr bwMode="auto">
                <a:xfrm>
                  <a:off x="3214233" y="2249131"/>
                  <a:ext cx="2735263" cy="80151"/>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78" name="Rectangle 9"/>
                <p:cNvSpPr>
                  <a:spLocks noChangeArrowheads="1"/>
                </p:cNvSpPr>
                <p:nvPr/>
              </p:nvSpPr>
              <p:spPr bwMode="auto">
                <a:xfrm>
                  <a:off x="3214233" y="2443784"/>
                  <a:ext cx="2406650"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79" name="Rectangle 10"/>
                <p:cNvSpPr>
                  <a:spLocks noChangeArrowheads="1"/>
                </p:cNvSpPr>
                <p:nvPr/>
              </p:nvSpPr>
              <p:spPr bwMode="auto">
                <a:xfrm>
                  <a:off x="3214233" y="2828179"/>
                  <a:ext cx="1831975"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0" name="Rectangle 11"/>
                <p:cNvSpPr>
                  <a:spLocks noChangeArrowheads="1"/>
                </p:cNvSpPr>
                <p:nvPr/>
              </p:nvSpPr>
              <p:spPr bwMode="auto">
                <a:xfrm>
                  <a:off x="3214233" y="3024467"/>
                  <a:ext cx="1239838"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1" name="Rectangle 28"/>
                <p:cNvSpPr>
                  <a:spLocks noChangeArrowheads="1"/>
                </p:cNvSpPr>
                <p:nvPr/>
              </p:nvSpPr>
              <p:spPr bwMode="auto">
                <a:xfrm>
                  <a:off x="3214233" y="1665177"/>
                  <a:ext cx="7092950" cy="78515"/>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2" name="Rectangle 29"/>
                <p:cNvSpPr>
                  <a:spLocks noChangeArrowheads="1"/>
                </p:cNvSpPr>
                <p:nvPr/>
              </p:nvSpPr>
              <p:spPr bwMode="auto">
                <a:xfrm>
                  <a:off x="3214233" y="1863099"/>
                  <a:ext cx="530225"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3" name="Rectangle 30"/>
                <p:cNvSpPr>
                  <a:spLocks noChangeArrowheads="1"/>
                </p:cNvSpPr>
                <p:nvPr/>
              </p:nvSpPr>
              <p:spPr bwMode="auto">
                <a:xfrm>
                  <a:off x="3214233" y="2249131"/>
                  <a:ext cx="74613" cy="80151"/>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4" name="Rectangle 31"/>
                <p:cNvSpPr>
                  <a:spLocks noChangeArrowheads="1"/>
                </p:cNvSpPr>
                <p:nvPr/>
              </p:nvSpPr>
              <p:spPr bwMode="auto">
                <a:xfrm>
                  <a:off x="3214233" y="2443784"/>
                  <a:ext cx="709613"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5" name="Rectangle 32"/>
                <p:cNvSpPr>
                  <a:spLocks noChangeArrowheads="1"/>
                </p:cNvSpPr>
                <p:nvPr/>
              </p:nvSpPr>
              <p:spPr bwMode="auto">
                <a:xfrm>
                  <a:off x="3214233" y="2636800"/>
                  <a:ext cx="200025" cy="80151"/>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6" name="Rectangle 48"/>
                <p:cNvSpPr>
                  <a:spLocks noChangeArrowheads="1"/>
                </p:cNvSpPr>
                <p:nvPr/>
              </p:nvSpPr>
              <p:spPr bwMode="auto">
                <a:xfrm>
                  <a:off x="3214233" y="1665177"/>
                  <a:ext cx="457200"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7" name="Rectangle 49"/>
                <p:cNvSpPr>
                  <a:spLocks noChangeArrowheads="1"/>
                </p:cNvSpPr>
                <p:nvPr/>
              </p:nvSpPr>
              <p:spPr bwMode="auto">
                <a:xfrm>
                  <a:off x="3214233" y="1478704"/>
                  <a:ext cx="2720975" cy="78515"/>
                </a:xfrm>
                <a:prstGeom prst="rect">
                  <a:avLst/>
                </a:prstGeom>
                <a:solidFill>
                  <a:srgbClr val="8CBD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189" name="Line 40"/>
                <p:cNvSpPr>
                  <a:spLocks noChangeShapeType="1"/>
                </p:cNvSpPr>
                <p:nvPr/>
              </p:nvSpPr>
              <p:spPr bwMode="auto">
                <a:xfrm flipH="1">
                  <a:off x="3194865" y="1484411"/>
                  <a:ext cx="12700" cy="4866293"/>
                </a:xfrm>
                <a:prstGeom prst="line">
                  <a:avLst/>
                </a:prstGeom>
                <a:noFill/>
                <a:ln w="17463" cap="flat">
                  <a:solidFill>
                    <a:srgbClr val="22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sp>
              <p:nvSpPr>
                <p:cNvPr id="90" name="Rectangle 11"/>
                <p:cNvSpPr>
                  <a:spLocks noChangeArrowheads="1"/>
                </p:cNvSpPr>
                <p:nvPr/>
              </p:nvSpPr>
              <p:spPr bwMode="auto">
                <a:xfrm>
                  <a:off x="3399538" y="2637478"/>
                  <a:ext cx="1239838" cy="76200"/>
                </a:xfrm>
                <a:prstGeom prst="rect">
                  <a:avLst/>
                </a:prstGeom>
                <a:solidFill>
                  <a:srgbClr val="F78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07709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84650" y="2741083"/>
            <a:ext cx="7383662" cy="1938992"/>
          </a:xfrm>
          <a:prstGeom prst="rect">
            <a:avLst/>
          </a:prstGeom>
          <a:noFill/>
        </p:spPr>
        <p:txBody>
          <a:bodyPr wrap="square" rtlCol="0">
            <a:spAutoFit/>
          </a:bodyPr>
          <a:lstStyle/>
          <a:p>
            <a:r>
              <a:rPr lang="es-MX" sz="4000" dirty="0" smtClean="0">
                <a:solidFill>
                  <a:schemeClr val="tx1">
                    <a:lumMod val="75000"/>
                    <a:lumOff val="25000"/>
                  </a:schemeClr>
                </a:solidFill>
                <a:latin typeface="Arial" panose="020B0604020202020204" pitchFamily="34" charset="0"/>
                <a:cs typeface="Arial" panose="020B0604020202020204" pitchFamily="34" charset="0"/>
              </a:rPr>
              <a:t>Situación de la Atención Primaria</a:t>
            </a:r>
          </a:p>
          <a:p>
            <a:r>
              <a:rPr lang="es-MX" sz="4000" i="1" dirty="0" smtClean="0">
                <a:solidFill>
                  <a:schemeClr val="tx1">
                    <a:lumMod val="75000"/>
                    <a:lumOff val="25000"/>
                  </a:schemeClr>
                </a:solidFill>
                <a:latin typeface="Times New Roman" panose="02020603050405020304" pitchFamily="18" charset="0"/>
                <a:cs typeface="Times New Roman" panose="02020603050405020304" pitchFamily="18" charset="0"/>
              </a:rPr>
              <a:t>Hechos estructurales</a:t>
            </a:r>
            <a:endParaRPr lang="es-MX" sz="4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3237113" y="2226733"/>
            <a:ext cx="1040670" cy="1323439"/>
          </a:xfrm>
          <a:prstGeom prst="rect">
            <a:avLst/>
          </a:prstGeom>
          <a:noFill/>
        </p:spPr>
        <p:txBody>
          <a:bodyPr wrap="none" rtlCol="0">
            <a:spAutoFit/>
          </a:bodyPr>
          <a:lstStyle/>
          <a:p>
            <a:r>
              <a:rPr lang="es-MX" sz="8000" dirty="0">
                <a:solidFill>
                  <a:schemeClr val="tx1">
                    <a:lumMod val="65000"/>
                    <a:lumOff val="35000"/>
                  </a:schemeClr>
                </a:solidFill>
                <a:latin typeface="Arial" panose="020B0604020202020204" pitchFamily="34" charset="0"/>
                <a:cs typeface="Arial" panose="020B0604020202020204" pitchFamily="34" charset="0"/>
              </a:rPr>
              <a:t>5</a:t>
            </a:r>
            <a:r>
              <a:rPr lang="es-MX" sz="8000" dirty="0" smtClean="0">
                <a:solidFill>
                  <a:schemeClr val="tx1">
                    <a:lumMod val="65000"/>
                    <a:lumOff val="35000"/>
                  </a:schemeClr>
                </a:solidFill>
                <a:latin typeface="Arial" panose="020B0604020202020204" pitchFamily="34" charset="0"/>
                <a:cs typeface="Arial" panose="020B0604020202020204" pitchFamily="34" charset="0"/>
              </a:rPr>
              <a:t>.</a:t>
            </a:r>
            <a:endParaRPr lang="es-MX" sz="8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Rectángulo 8"/>
          <p:cNvSpPr/>
          <p:nvPr/>
        </p:nvSpPr>
        <p:spPr>
          <a:xfrm>
            <a:off x="3211707" y="2302933"/>
            <a:ext cx="50800" cy="32596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5638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593916" y="1181691"/>
            <a:ext cx="11022354" cy="5258609"/>
          </a:xfrm>
          <a:prstGeom prst="roundRect">
            <a:avLst>
              <a:gd name="adj" fmla="val 30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 name="Gráfico 3">
            <a:extLst>
              <a:ext uri="{FF2B5EF4-FFF2-40B4-BE49-F238E27FC236}">
                <a16:creationId xmlns:a16="http://schemas.microsoft.com/office/drawing/2014/main" xmlns="" id="{778070D7-DBDD-4823-A233-5DFE4FE1BE3C}"/>
              </a:ext>
            </a:extLst>
          </p:cNvPr>
          <p:cNvGraphicFramePr>
            <a:graphicFrameLocks/>
          </p:cNvGraphicFramePr>
          <p:nvPr>
            <p:extLst>
              <p:ext uri="{D42A27DB-BD31-4B8C-83A1-F6EECF244321}">
                <p14:modId xmlns:p14="http://schemas.microsoft.com/office/powerpoint/2010/main" val="1610782038"/>
              </p:ext>
            </p:extLst>
          </p:nvPr>
        </p:nvGraphicFramePr>
        <p:xfrm>
          <a:off x="534649" y="1217228"/>
          <a:ext cx="11022354" cy="52441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a:extLst>
              <a:ext uri="{FF2B5EF4-FFF2-40B4-BE49-F238E27FC236}">
                <a16:creationId xmlns:a16="http://schemas.microsoft.com/office/drawing/2014/main" xmlns="" id="{B2968E00-C8D5-4FBA-8740-2EC74EEB568B}"/>
              </a:ext>
            </a:extLst>
          </p:cNvPr>
          <p:cNvSpPr/>
          <p:nvPr/>
        </p:nvSpPr>
        <p:spPr>
          <a:xfrm>
            <a:off x="133888" y="6482380"/>
            <a:ext cx="2882520"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Fuente: Elaboración propia con datos de OCDE</a:t>
            </a:r>
          </a:p>
        </p:txBody>
      </p:sp>
      <p:grpSp>
        <p:nvGrpSpPr>
          <p:cNvPr id="6" name="Grupo 5"/>
          <p:cNvGrpSpPr/>
          <p:nvPr/>
        </p:nvGrpSpPr>
        <p:grpSpPr>
          <a:xfrm>
            <a:off x="-133806" y="6581422"/>
            <a:ext cx="441782" cy="276578"/>
            <a:chOff x="-1295400" y="1261532"/>
            <a:chExt cx="4275667" cy="2370668"/>
          </a:xfrm>
          <a:solidFill>
            <a:schemeClr val="accent2">
              <a:lumMod val="50000"/>
            </a:schemeClr>
          </a:solidFill>
        </p:grpSpPr>
        <p:sp>
          <p:nvSpPr>
            <p:cNvPr id="7" name="Rectángulo 6"/>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rcular 7"/>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CuadroTexto 1"/>
          <p:cNvSpPr txBox="1"/>
          <p:nvPr/>
        </p:nvSpPr>
        <p:spPr>
          <a:xfrm>
            <a:off x="1463040" y="728385"/>
            <a:ext cx="9502922" cy="400110"/>
          </a:xfrm>
          <a:prstGeom prst="rect">
            <a:avLst/>
          </a:prstGeom>
          <a:noFill/>
        </p:spPr>
        <p:txBody>
          <a:bodyPr wrap="none" rtlCol="0">
            <a:spAutoFit/>
          </a:bodyPr>
          <a:lstStyle/>
          <a:p>
            <a:r>
              <a:rPr lang="es-MX" sz="2000" dirty="0">
                <a:solidFill>
                  <a:schemeClr val="tx1">
                    <a:lumMod val="75000"/>
                    <a:lumOff val="25000"/>
                  </a:schemeClr>
                </a:solidFill>
                <a:latin typeface="Arial" panose="020B0604020202020204" pitchFamily="34" charset="0"/>
                <a:cs typeface="Arial" panose="020B0604020202020204" pitchFamily="34" charset="0"/>
              </a:rPr>
              <a:t>Gasto público en salud, gasto de bolsillo y gasto público en salud per cápita, </a:t>
            </a:r>
            <a:r>
              <a:rPr lang="es-MX" sz="2000" dirty="0" smtClean="0">
                <a:solidFill>
                  <a:schemeClr val="tx1">
                    <a:lumMod val="75000"/>
                    <a:lumOff val="25000"/>
                  </a:schemeClr>
                </a:solidFill>
                <a:latin typeface="Arial" panose="020B0604020202020204" pitchFamily="34" charset="0"/>
                <a:cs typeface="Arial" panose="020B0604020202020204" pitchFamily="34" charset="0"/>
              </a:rPr>
              <a:t>2017</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07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245533" y="1358900"/>
            <a:ext cx="11844867" cy="5081400"/>
          </a:xfrm>
          <a:prstGeom prst="roundRect">
            <a:avLst>
              <a:gd name="adj" fmla="val 30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4" name="Gráfico 3">
            <a:extLst>
              <a:ext uri="{FF2B5EF4-FFF2-40B4-BE49-F238E27FC236}">
                <a16:creationId xmlns:a16="http://schemas.microsoft.com/office/drawing/2014/main" xmlns="" id="{799FEDA5-23B9-43BE-AAD2-485E07D07F46}"/>
              </a:ext>
            </a:extLst>
          </p:cNvPr>
          <p:cNvGraphicFramePr>
            <a:graphicFrameLocks/>
          </p:cNvGraphicFramePr>
          <p:nvPr>
            <p:extLst>
              <p:ext uri="{D42A27DB-BD31-4B8C-83A1-F6EECF244321}">
                <p14:modId xmlns:p14="http://schemas.microsoft.com/office/powerpoint/2010/main" val="1879349587"/>
              </p:ext>
            </p:extLst>
          </p:nvPr>
        </p:nvGraphicFramePr>
        <p:xfrm>
          <a:off x="410236" y="1656938"/>
          <a:ext cx="9967076" cy="448532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xmlns="" id="{38E37240-97D5-4B96-AA37-A595675FFDC1}"/>
              </a:ext>
            </a:extLst>
          </p:cNvPr>
          <p:cNvSpPr txBox="1"/>
          <p:nvPr/>
        </p:nvSpPr>
        <p:spPr>
          <a:xfrm>
            <a:off x="96616" y="6488668"/>
            <a:ext cx="5958840" cy="246221"/>
          </a:xfrm>
          <a:prstGeom prst="rect">
            <a:avLst/>
          </a:prstGeom>
          <a:noFill/>
        </p:spPr>
        <p:txBody>
          <a:bodyPr wrap="square" rtlCol="0">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Fuente: OECD Helath Statistics 2019.</a:t>
            </a:r>
          </a:p>
        </p:txBody>
      </p:sp>
      <p:sp>
        <p:nvSpPr>
          <p:cNvPr id="6" name="CuadroTexto 5"/>
          <p:cNvSpPr txBox="1"/>
          <p:nvPr/>
        </p:nvSpPr>
        <p:spPr>
          <a:xfrm>
            <a:off x="1733599" y="651014"/>
            <a:ext cx="8643713" cy="707886"/>
          </a:xfrm>
          <a:prstGeom prst="rect">
            <a:avLst/>
          </a:prstGeom>
          <a:noFill/>
        </p:spPr>
        <p:txBody>
          <a:bodyPr wrap="none" rtlCol="0">
            <a:spAutoFit/>
          </a:bodyPr>
          <a:lstStyle/>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Gasto en atención primaria como porcentaje del gasto total en salud, 2017</a:t>
            </a:r>
          </a:p>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(o años más cercanos)</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7" name="Grupo 6"/>
          <p:cNvGrpSpPr/>
          <p:nvPr/>
        </p:nvGrpSpPr>
        <p:grpSpPr>
          <a:xfrm>
            <a:off x="-133806" y="6581422"/>
            <a:ext cx="441782" cy="276578"/>
            <a:chOff x="-1295400" y="1261532"/>
            <a:chExt cx="4275667" cy="2370668"/>
          </a:xfrm>
          <a:solidFill>
            <a:schemeClr val="accent2">
              <a:lumMod val="50000"/>
            </a:schemeClr>
          </a:solidFill>
        </p:grpSpPr>
        <p:sp>
          <p:nvSpPr>
            <p:cNvPr id="8" name="Rectángulo 7"/>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rcular 8"/>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Rectángulo redondeado 1"/>
          <p:cNvSpPr/>
          <p:nvPr/>
        </p:nvSpPr>
        <p:spPr>
          <a:xfrm>
            <a:off x="10377312" y="2641601"/>
            <a:ext cx="1653819" cy="2132894"/>
          </a:xfrm>
          <a:prstGeom prst="roundRect">
            <a:avLst>
              <a:gd name="adj" fmla="val 120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10400866" y="2743169"/>
            <a:ext cx="1630265" cy="2031325"/>
          </a:xfrm>
          <a:prstGeom prst="rect">
            <a:avLst/>
          </a:prstGeom>
          <a:noFill/>
        </p:spPr>
        <p:txBody>
          <a:bodyPr wrap="square" rtlCol="0">
            <a:spAutoFit/>
          </a:bodyPr>
          <a:lstStyle/>
          <a:p>
            <a:r>
              <a:rPr lang="es-MX" sz="1400" dirty="0">
                <a:solidFill>
                  <a:schemeClr val="tx1">
                    <a:lumMod val="75000"/>
                    <a:lumOff val="25000"/>
                  </a:schemeClr>
                </a:solidFill>
                <a:latin typeface="Arial" panose="020B0604020202020204" pitchFamily="34" charset="0"/>
                <a:cs typeface="Arial" panose="020B0604020202020204" pitchFamily="34" charset="0"/>
              </a:rPr>
              <a:t>Gasto per </a:t>
            </a:r>
            <a:r>
              <a:rPr lang="es-MX" sz="1400" dirty="0" smtClean="0">
                <a:solidFill>
                  <a:schemeClr val="tx1">
                    <a:lumMod val="75000"/>
                    <a:lumOff val="25000"/>
                  </a:schemeClr>
                </a:solidFill>
                <a:latin typeface="Arial" panose="020B0604020202020204" pitchFamily="34" charset="0"/>
                <a:cs typeface="Arial" panose="020B0604020202020204" pitchFamily="34" charset="0"/>
              </a:rPr>
              <a:t>cápita </a:t>
            </a:r>
            <a:r>
              <a:rPr lang="es-MX" sz="1400" dirty="0">
                <a:solidFill>
                  <a:schemeClr val="tx1">
                    <a:lumMod val="75000"/>
                    <a:lumOff val="25000"/>
                  </a:schemeClr>
                </a:solidFill>
                <a:latin typeface="Arial" panose="020B0604020202020204" pitchFamily="34" charset="0"/>
                <a:cs typeface="Arial" panose="020B0604020202020204" pitchFamily="34" charset="0"/>
              </a:rPr>
              <a:t>en atención </a:t>
            </a:r>
            <a:r>
              <a:rPr lang="es-MX" sz="1400" dirty="0" smtClean="0">
                <a:solidFill>
                  <a:schemeClr val="tx1">
                    <a:lumMod val="75000"/>
                    <a:lumOff val="25000"/>
                  </a:schemeClr>
                </a:solidFill>
                <a:latin typeface="Arial" panose="020B0604020202020204" pitchFamily="34" charset="0"/>
                <a:cs typeface="Arial" panose="020B0604020202020204" pitchFamily="34" charset="0"/>
              </a:rPr>
              <a:t>primaria:</a:t>
            </a:r>
          </a:p>
          <a:p>
            <a:pPr marL="93663" indent="-93663">
              <a:buFont typeface="Wingdings" panose="05000000000000000000" pitchFamily="2" charset="2"/>
              <a:buChar char="§"/>
            </a:pPr>
            <a:r>
              <a:rPr lang="es-MX" sz="1400" b="1" dirty="0" smtClean="0">
                <a:solidFill>
                  <a:schemeClr val="tx1">
                    <a:lumMod val="75000"/>
                    <a:lumOff val="25000"/>
                  </a:schemeClr>
                </a:solidFill>
                <a:latin typeface="Arial" panose="020B0604020202020204" pitchFamily="34" charset="0"/>
                <a:cs typeface="Arial" panose="020B0604020202020204" pitchFamily="34" charset="0"/>
              </a:rPr>
              <a:t>Australia 830 </a:t>
            </a:r>
            <a:r>
              <a:rPr lang="es-MX" sz="1400" b="1" dirty="0" err="1" smtClean="0">
                <a:solidFill>
                  <a:schemeClr val="tx1">
                    <a:lumMod val="75000"/>
                    <a:lumOff val="25000"/>
                  </a:schemeClr>
                </a:solidFill>
                <a:latin typeface="Arial" panose="020B0604020202020204" pitchFamily="34" charset="0"/>
                <a:cs typeface="Arial" panose="020B0604020202020204" pitchFamily="34" charset="0"/>
              </a:rPr>
              <a:t>Dlls</a:t>
            </a:r>
            <a:r>
              <a:rPr lang="es-MX" sz="1400" b="1" dirty="0" smtClean="0">
                <a:solidFill>
                  <a:schemeClr val="tx1">
                    <a:lumMod val="75000"/>
                    <a:lumOff val="25000"/>
                  </a:schemeClr>
                </a:solidFill>
                <a:latin typeface="Arial" panose="020B0604020202020204" pitchFamily="34" charset="0"/>
                <a:cs typeface="Arial" panose="020B0604020202020204" pitchFamily="34" charset="0"/>
              </a:rPr>
              <a:t> am</a:t>
            </a:r>
          </a:p>
          <a:p>
            <a:pPr marL="93663" indent="-93663">
              <a:buFont typeface="Wingdings" panose="05000000000000000000" pitchFamily="2" charset="2"/>
              <a:buChar char="§"/>
            </a:pPr>
            <a:r>
              <a:rPr lang="es-MX" sz="1400" b="1" dirty="0" smtClean="0">
                <a:solidFill>
                  <a:schemeClr val="tx1">
                    <a:lumMod val="75000"/>
                    <a:lumOff val="25000"/>
                  </a:schemeClr>
                </a:solidFill>
                <a:latin typeface="Arial" panose="020B0604020202020204" pitchFamily="34" charset="0"/>
                <a:cs typeface="Arial" panose="020B0604020202020204" pitchFamily="34" charset="0"/>
              </a:rPr>
              <a:t>Alemania 788 </a:t>
            </a:r>
            <a:r>
              <a:rPr lang="es-MX" sz="1400" b="1" dirty="0" err="1">
                <a:solidFill>
                  <a:schemeClr val="tx1">
                    <a:lumMod val="75000"/>
                    <a:lumOff val="25000"/>
                  </a:schemeClr>
                </a:solidFill>
                <a:latin typeface="Arial" panose="020B0604020202020204" pitchFamily="34" charset="0"/>
                <a:cs typeface="Arial" panose="020B0604020202020204" pitchFamily="34" charset="0"/>
              </a:rPr>
              <a:t>Dlls</a:t>
            </a:r>
            <a:r>
              <a:rPr lang="es-MX" sz="1400" b="1" dirty="0">
                <a:solidFill>
                  <a:schemeClr val="tx1">
                    <a:lumMod val="75000"/>
                    <a:lumOff val="25000"/>
                  </a:schemeClr>
                </a:solidFill>
                <a:latin typeface="Arial" panose="020B0604020202020204" pitchFamily="34" charset="0"/>
                <a:cs typeface="Arial" panose="020B0604020202020204" pitchFamily="34" charset="0"/>
              </a:rPr>
              <a:t> am</a:t>
            </a:r>
          </a:p>
          <a:p>
            <a:pPr marL="93663" indent="-93663">
              <a:buFont typeface="Wingdings" panose="05000000000000000000" pitchFamily="2" charset="2"/>
              <a:buChar char="§"/>
            </a:pPr>
            <a:r>
              <a:rPr lang="es-MX" sz="1400" b="1" dirty="0">
                <a:solidFill>
                  <a:schemeClr val="tx1">
                    <a:lumMod val="75000"/>
                    <a:lumOff val="25000"/>
                  </a:schemeClr>
                </a:solidFill>
                <a:latin typeface="Arial" panose="020B0604020202020204" pitchFamily="34" charset="0"/>
                <a:cs typeface="Arial" panose="020B0604020202020204" pitchFamily="34" charset="0"/>
              </a:rPr>
              <a:t>México </a:t>
            </a:r>
            <a:r>
              <a:rPr lang="es-MX" sz="1400" b="1" dirty="0" smtClean="0">
                <a:solidFill>
                  <a:schemeClr val="tx1">
                    <a:lumMod val="75000"/>
                    <a:lumOff val="25000"/>
                  </a:schemeClr>
                </a:solidFill>
                <a:latin typeface="Arial" panose="020B0604020202020204" pitchFamily="34" charset="0"/>
                <a:cs typeface="Arial" panose="020B0604020202020204" pitchFamily="34" charset="0"/>
              </a:rPr>
              <a:t>162 </a:t>
            </a:r>
            <a:r>
              <a:rPr lang="es-MX" sz="1400" b="1" dirty="0" err="1" smtClean="0">
                <a:solidFill>
                  <a:schemeClr val="tx1">
                    <a:lumMod val="75000"/>
                    <a:lumOff val="25000"/>
                  </a:schemeClr>
                </a:solidFill>
                <a:latin typeface="Arial" panose="020B0604020202020204" pitchFamily="34" charset="0"/>
                <a:cs typeface="Arial" panose="020B0604020202020204" pitchFamily="34" charset="0"/>
              </a:rPr>
              <a:t>Dlls</a:t>
            </a:r>
            <a:r>
              <a:rPr lang="es-MX" sz="1400" b="1" dirty="0" smtClean="0">
                <a:solidFill>
                  <a:schemeClr val="tx1">
                    <a:lumMod val="75000"/>
                    <a:lumOff val="25000"/>
                  </a:schemeClr>
                </a:solidFill>
                <a:latin typeface="Arial" panose="020B0604020202020204" pitchFamily="34" charset="0"/>
                <a:cs typeface="Arial" panose="020B0604020202020204" pitchFamily="34" charset="0"/>
              </a:rPr>
              <a:t> </a:t>
            </a:r>
            <a:r>
              <a:rPr lang="es-MX" sz="1400" b="1" dirty="0">
                <a:solidFill>
                  <a:schemeClr val="tx1">
                    <a:lumMod val="75000"/>
                    <a:lumOff val="25000"/>
                  </a:schemeClr>
                </a:solidFill>
                <a:latin typeface="Arial" panose="020B0604020202020204" pitchFamily="34" charset="0"/>
                <a:cs typeface="Arial" panose="020B0604020202020204" pitchFamily="34" charset="0"/>
              </a:rPr>
              <a:t>am</a:t>
            </a:r>
          </a:p>
        </p:txBody>
      </p:sp>
    </p:spTree>
    <p:extLst>
      <p:ext uri="{BB962C8B-B14F-4D97-AF65-F5344CB8AC3E}">
        <p14:creationId xmlns:p14="http://schemas.microsoft.com/office/powerpoint/2010/main" val="4100589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p:cNvSpPr/>
          <p:nvPr/>
        </p:nvSpPr>
        <p:spPr>
          <a:xfrm>
            <a:off x="524933" y="1358900"/>
            <a:ext cx="11565467" cy="5081400"/>
          </a:xfrm>
          <a:prstGeom prst="roundRect">
            <a:avLst>
              <a:gd name="adj" fmla="val 301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xmlns="" id="{A4045126-095C-4E5A-B58A-182E17CE5712}"/>
              </a:ext>
            </a:extLst>
          </p:cNvPr>
          <p:cNvSpPr txBox="1"/>
          <p:nvPr/>
        </p:nvSpPr>
        <p:spPr>
          <a:xfrm>
            <a:off x="133888" y="6491469"/>
            <a:ext cx="4572000" cy="246221"/>
          </a:xfrm>
          <a:prstGeom prst="rect">
            <a:avLst/>
          </a:prstGeom>
          <a:noFill/>
        </p:spPr>
        <p:txBody>
          <a:bodyPr wrap="square" rtlCol="0">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Fuente: ENIGH 2018.</a:t>
            </a:r>
          </a:p>
        </p:txBody>
      </p:sp>
      <p:sp>
        <p:nvSpPr>
          <p:cNvPr id="6" name="CuadroTexto 5">
            <a:extLst>
              <a:ext uri="{FF2B5EF4-FFF2-40B4-BE49-F238E27FC236}">
                <a16:creationId xmlns:a16="http://schemas.microsoft.com/office/drawing/2014/main" xmlns="" id="{ED87A534-EE6E-4ED0-99B1-B81050F47936}"/>
              </a:ext>
            </a:extLst>
          </p:cNvPr>
          <p:cNvSpPr txBox="1"/>
          <p:nvPr/>
        </p:nvSpPr>
        <p:spPr>
          <a:xfrm>
            <a:off x="8341895" y="1010653"/>
            <a:ext cx="1928830" cy="1620252"/>
          </a:xfrm>
          <a:prstGeom prst="rect">
            <a:avLst/>
          </a:prstGeom>
          <a:noFill/>
        </p:spPr>
        <p:txBody>
          <a:bodyPr wrap="square" rtlCol="0">
            <a:spAutoFit/>
          </a:bodyPr>
          <a:lstStyle/>
          <a:p>
            <a:endParaRPr lang="es-MX" dirty="0"/>
          </a:p>
        </p:txBody>
      </p:sp>
      <p:sp>
        <p:nvSpPr>
          <p:cNvPr id="8" name="CuadroTexto 7">
            <a:extLst>
              <a:ext uri="{FF2B5EF4-FFF2-40B4-BE49-F238E27FC236}">
                <a16:creationId xmlns:a16="http://schemas.microsoft.com/office/drawing/2014/main" xmlns="" id="{7AC4A9A7-A191-4EED-8E3F-2F7F87186D3C}"/>
              </a:ext>
            </a:extLst>
          </p:cNvPr>
          <p:cNvSpPr txBox="1"/>
          <p:nvPr/>
        </p:nvSpPr>
        <p:spPr>
          <a:xfrm>
            <a:off x="7728942" y="6038522"/>
            <a:ext cx="2083659" cy="276999"/>
          </a:xfrm>
          <a:prstGeom prst="rect">
            <a:avLst/>
          </a:prstGeom>
          <a:noFill/>
        </p:spPr>
        <p:txBody>
          <a:bodyPr wrap="square" rtlCol="0">
            <a:spAutoFit/>
          </a:bodyPr>
          <a:lstStyle/>
          <a:p>
            <a:r>
              <a:rPr lang="es-MX" sz="1200" b="1" dirty="0"/>
              <a:t>Deciles de ingreso</a:t>
            </a:r>
          </a:p>
        </p:txBody>
      </p:sp>
      <p:graphicFrame>
        <p:nvGraphicFramePr>
          <p:cNvPr id="9" name="Gráfico 8">
            <a:extLst>
              <a:ext uri="{FF2B5EF4-FFF2-40B4-BE49-F238E27FC236}">
                <a16:creationId xmlns:a16="http://schemas.microsoft.com/office/drawing/2014/main" xmlns="" id="{6D209AEE-C2CA-4175-BCC8-834F230D0D78}"/>
              </a:ext>
            </a:extLst>
          </p:cNvPr>
          <p:cNvGraphicFramePr>
            <a:graphicFrameLocks/>
          </p:cNvGraphicFramePr>
          <p:nvPr>
            <p:extLst>
              <p:ext uri="{D42A27DB-BD31-4B8C-83A1-F6EECF244321}">
                <p14:modId xmlns:p14="http://schemas.microsoft.com/office/powerpoint/2010/main" val="137491117"/>
              </p:ext>
            </p:extLst>
          </p:nvPr>
        </p:nvGraphicFramePr>
        <p:xfrm>
          <a:off x="889150" y="1022962"/>
          <a:ext cx="8715180" cy="5292559"/>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a:extLst>
              <a:ext uri="{FF2B5EF4-FFF2-40B4-BE49-F238E27FC236}">
                <a16:creationId xmlns:a16="http://schemas.microsoft.com/office/drawing/2014/main" xmlns="" id="{A87B9B29-59B2-4A7F-BA5F-6AC668D8E8EC}"/>
              </a:ext>
            </a:extLst>
          </p:cNvPr>
          <p:cNvSpPr txBox="1"/>
          <p:nvPr/>
        </p:nvSpPr>
        <p:spPr>
          <a:xfrm>
            <a:off x="7818947" y="1565655"/>
            <a:ext cx="2690213" cy="954107"/>
          </a:xfrm>
          <a:prstGeom prst="rect">
            <a:avLst/>
          </a:prstGeom>
          <a:solidFill>
            <a:schemeClr val="bg1">
              <a:lumMod val="95000"/>
            </a:schemeClr>
          </a:solidFill>
          <a:ln>
            <a:noFill/>
          </a:ln>
        </p:spPr>
        <p:txBody>
          <a:bodyPr wrap="square" rtlCol="0">
            <a:spAutoFit/>
          </a:bodyPr>
          <a:lstStyle/>
          <a:p>
            <a:pPr algn="just"/>
            <a:r>
              <a:rPr lang="es-MX" sz="1400" dirty="0">
                <a:latin typeface="Arial" panose="020B0604020202020204" pitchFamily="34" charset="0"/>
                <a:cs typeface="Arial" panose="020B0604020202020204" pitchFamily="34" charset="0"/>
              </a:rPr>
              <a:t>En el 8.4% de hogares ningún individuo tiene afiliación.</a:t>
            </a:r>
          </a:p>
          <a:p>
            <a:pPr algn="just"/>
            <a:r>
              <a:rPr lang="es-MX" sz="1400" dirty="0">
                <a:latin typeface="Arial" panose="020B0604020202020204" pitchFamily="34" charset="0"/>
                <a:cs typeface="Arial" panose="020B0604020202020204" pitchFamily="34" charset="0"/>
              </a:rPr>
              <a:t>El 36.9% de hogares tiene combinaciones de estatus.</a:t>
            </a:r>
          </a:p>
        </p:txBody>
      </p:sp>
      <p:sp>
        <p:nvSpPr>
          <p:cNvPr id="7" name="CuadroTexto 6"/>
          <p:cNvSpPr txBox="1"/>
          <p:nvPr/>
        </p:nvSpPr>
        <p:spPr>
          <a:xfrm>
            <a:off x="1076161" y="810598"/>
            <a:ext cx="10205038" cy="400110"/>
          </a:xfrm>
          <a:prstGeom prst="rect">
            <a:avLst/>
          </a:prstGeom>
          <a:noFill/>
        </p:spPr>
        <p:txBody>
          <a:bodyPr wrap="none" rtlCol="0">
            <a:spAutoFit/>
          </a:bodyPr>
          <a:lstStyle/>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Distribución de hogares según condición de afiliación, por </a:t>
            </a:r>
            <a:r>
              <a:rPr lang="es-MX" sz="2000" dirty="0" err="1" smtClean="0">
                <a:solidFill>
                  <a:schemeClr val="tx1">
                    <a:lumMod val="75000"/>
                    <a:lumOff val="25000"/>
                  </a:schemeClr>
                </a:solidFill>
                <a:latin typeface="Arial" panose="020B0604020202020204" pitchFamily="34" charset="0"/>
                <a:cs typeface="Arial" panose="020B0604020202020204" pitchFamily="34" charset="0"/>
              </a:rPr>
              <a:t>deciles</a:t>
            </a:r>
            <a:r>
              <a:rPr lang="es-MX" sz="2000" dirty="0" smtClean="0">
                <a:solidFill>
                  <a:schemeClr val="tx1">
                    <a:lumMod val="75000"/>
                    <a:lumOff val="25000"/>
                  </a:schemeClr>
                </a:solidFill>
                <a:latin typeface="Arial" panose="020B0604020202020204" pitchFamily="34" charset="0"/>
                <a:cs typeface="Arial" panose="020B0604020202020204" pitchFamily="34" charset="0"/>
              </a:rPr>
              <a:t> de ingresos per cápita</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1" name="Grupo 10"/>
          <p:cNvGrpSpPr/>
          <p:nvPr/>
        </p:nvGrpSpPr>
        <p:grpSpPr>
          <a:xfrm>
            <a:off x="-133806" y="6581422"/>
            <a:ext cx="441782" cy="276578"/>
            <a:chOff x="-1295400" y="1261532"/>
            <a:chExt cx="4275667" cy="2370668"/>
          </a:xfrm>
          <a:solidFill>
            <a:schemeClr val="accent2">
              <a:lumMod val="50000"/>
            </a:schemeClr>
          </a:solidFill>
        </p:grpSpPr>
        <p:sp>
          <p:nvSpPr>
            <p:cNvPr id="12" name="Rectángulo 11"/>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ircular 12"/>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cxnSp>
        <p:nvCxnSpPr>
          <p:cNvPr id="3" name="Conector recto de flecha 2"/>
          <p:cNvCxnSpPr/>
          <p:nvPr/>
        </p:nvCxnSpPr>
        <p:spPr>
          <a:xfrm>
            <a:off x="9429437" y="3693534"/>
            <a:ext cx="937333" cy="32864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V="1">
            <a:off x="9403688" y="4106333"/>
            <a:ext cx="956865" cy="75971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16"/>
          <p:cNvSpPr/>
          <p:nvPr/>
        </p:nvSpPr>
        <p:spPr>
          <a:xfrm>
            <a:off x="10377312" y="3762375"/>
            <a:ext cx="1653819" cy="648758"/>
          </a:xfrm>
          <a:prstGeom prst="roundRect">
            <a:avLst>
              <a:gd name="adj" fmla="val 120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CuadroTexto 17"/>
          <p:cNvSpPr txBox="1"/>
          <p:nvPr/>
        </p:nvSpPr>
        <p:spPr>
          <a:xfrm>
            <a:off x="10389263" y="3890968"/>
            <a:ext cx="1710561"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69,624,972</a:t>
            </a:r>
            <a:endParaRPr lang="es-MX"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045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07983" y="2817283"/>
            <a:ext cx="5298016" cy="1323439"/>
          </a:xfrm>
          <a:prstGeom prst="rect">
            <a:avLst/>
          </a:prstGeom>
          <a:noFill/>
        </p:spPr>
        <p:txBody>
          <a:bodyPr wrap="square" rtlCol="0">
            <a:spAutoFit/>
          </a:bodyPr>
          <a:lstStyle/>
          <a:p>
            <a:r>
              <a:rPr lang="es-MX" sz="4000" dirty="0" smtClean="0">
                <a:solidFill>
                  <a:schemeClr val="tx1">
                    <a:lumMod val="75000"/>
                    <a:lumOff val="25000"/>
                  </a:schemeClr>
                </a:solidFill>
                <a:latin typeface="Arial" panose="020B0604020202020204" pitchFamily="34" charset="0"/>
                <a:cs typeface="Arial" panose="020B0604020202020204" pitchFamily="34" charset="0"/>
              </a:rPr>
              <a:t>Antecedentes</a:t>
            </a:r>
          </a:p>
          <a:p>
            <a:r>
              <a:rPr lang="es-MX" sz="4000" dirty="0" smtClean="0">
                <a:solidFill>
                  <a:schemeClr val="tx1">
                    <a:lumMod val="75000"/>
                    <a:lumOff val="25000"/>
                  </a:schemeClr>
                </a:solidFill>
                <a:latin typeface="Arial" panose="020B0604020202020204" pitchFamily="34" charset="0"/>
                <a:cs typeface="Arial" panose="020B0604020202020204" pitchFamily="34" charset="0"/>
              </a:rPr>
              <a:t>históricos</a:t>
            </a:r>
            <a:endParaRPr lang="es-MX"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3660446" y="2302933"/>
            <a:ext cx="1040670" cy="1323439"/>
          </a:xfrm>
          <a:prstGeom prst="rect">
            <a:avLst/>
          </a:prstGeom>
          <a:noFill/>
        </p:spPr>
        <p:txBody>
          <a:bodyPr wrap="none" rtlCol="0">
            <a:spAutoFit/>
          </a:bodyPr>
          <a:lstStyle/>
          <a:p>
            <a:r>
              <a:rPr lang="es-MX" sz="8000" dirty="0" smtClean="0">
                <a:solidFill>
                  <a:schemeClr val="tx1">
                    <a:lumMod val="65000"/>
                    <a:lumOff val="35000"/>
                  </a:schemeClr>
                </a:solidFill>
                <a:latin typeface="Arial" panose="020B0604020202020204" pitchFamily="34" charset="0"/>
                <a:cs typeface="Arial" panose="020B0604020202020204" pitchFamily="34" charset="0"/>
              </a:rPr>
              <a:t>1.</a:t>
            </a:r>
            <a:endParaRPr lang="es-MX" sz="8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ángulo 1"/>
          <p:cNvSpPr/>
          <p:nvPr/>
        </p:nvSpPr>
        <p:spPr>
          <a:xfrm>
            <a:off x="3660446" y="2302933"/>
            <a:ext cx="50800" cy="32596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07666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07B3CCC3-4B6B-4849-BD81-47027FAA56E3}"/>
              </a:ext>
            </a:extLst>
          </p:cNvPr>
          <p:cNvSpPr txBox="1"/>
          <p:nvPr/>
        </p:nvSpPr>
        <p:spPr>
          <a:xfrm>
            <a:off x="70043" y="6339738"/>
            <a:ext cx="7467599" cy="400110"/>
          </a:xfrm>
          <a:prstGeom prst="rect">
            <a:avLst/>
          </a:prstGeom>
          <a:noFill/>
        </p:spPr>
        <p:txBody>
          <a:bodyPr wrap="square" rtlCol="0">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*Encuesta Nacional de Ingreso y Gasto de los Hogares 2018 (ENIGH 2018).</a:t>
            </a:r>
          </a:p>
          <a:p>
            <a:r>
              <a:rPr lang="es-MX" sz="1000" dirty="0">
                <a:solidFill>
                  <a:schemeClr val="tx1">
                    <a:lumMod val="75000"/>
                    <a:lumOff val="25000"/>
                  </a:schemeClr>
                </a:solidFill>
                <a:latin typeface="Arial" panose="020B0604020202020204" pitchFamily="34" charset="0"/>
                <a:cs typeface="Arial" panose="020B0604020202020204" pitchFamily="34" charset="0"/>
              </a:rPr>
              <a:t>**Los hogares pueden responder a más de una opción.</a:t>
            </a:r>
          </a:p>
        </p:txBody>
      </p:sp>
      <p:graphicFrame>
        <p:nvGraphicFramePr>
          <p:cNvPr id="2" name="Tabla 1">
            <a:extLst>
              <a:ext uri="{FF2B5EF4-FFF2-40B4-BE49-F238E27FC236}">
                <a16:creationId xmlns:a16="http://schemas.microsoft.com/office/drawing/2014/main" xmlns="" id="{8DA0592C-D2FF-4200-83E2-98851C2C983E}"/>
              </a:ext>
            </a:extLst>
          </p:cNvPr>
          <p:cNvGraphicFramePr>
            <a:graphicFrameLocks noGrp="1"/>
          </p:cNvGraphicFramePr>
          <p:nvPr>
            <p:extLst>
              <p:ext uri="{D42A27DB-BD31-4B8C-83A1-F6EECF244321}">
                <p14:modId xmlns:p14="http://schemas.microsoft.com/office/powerpoint/2010/main" val="3211066544"/>
              </p:ext>
            </p:extLst>
          </p:nvPr>
        </p:nvGraphicFramePr>
        <p:xfrm>
          <a:off x="431801" y="1281019"/>
          <a:ext cx="10868888" cy="4840380"/>
        </p:xfrm>
        <a:graphic>
          <a:graphicData uri="http://schemas.openxmlformats.org/drawingml/2006/table">
            <a:tbl>
              <a:tblPr/>
              <a:tblGrid>
                <a:gridCol w="2480732">
                  <a:extLst>
                    <a:ext uri="{9D8B030D-6E8A-4147-A177-3AD203B41FA5}">
                      <a16:colId xmlns:a16="http://schemas.microsoft.com/office/drawing/2014/main" xmlns="" val="3446645757"/>
                    </a:ext>
                  </a:extLst>
                </a:gridCol>
                <a:gridCol w="6231258">
                  <a:extLst>
                    <a:ext uri="{9D8B030D-6E8A-4147-A177-3AD203B41FA5}">
                      <a16:colId xmlns:a16="http://schemas.microsoft.com/office/drawing/2014/main" xmlns="" val="3346428708"/>
                    </a:ext>
                  </a:extLst>
                </a:gridCol>
                <a:gridCol w="1194702">
                  <a:extLst>
                    <a:ext uri="{9D8B030D-6E8A-4147-A177-3AD203B41FA5}">
                      <a16:colId xmlns:a16="http://schemas.microsoft.com/office/drawing/2014/main" xmlns="" val="4194145129"/>
                    </a:ext>
                  </a:extLst>
                </a:gridCol>
                <a:gridCol w="962196">
                  <a:extLst>
                    <a:ext uri="{9D8B030D-6E8A-4147-A177-3AD203B41FA5}">
                      <a16:colId xmlns:a16="http://schemas.microsoft.com/office/drawing/2014/main" xmlns="" val="1724822456"/>
                    </a:ext>
                  </a:extLst>
                </a:gridCol>
              </a:tblGrid>
              <a:tr h="322692">
                <a:tc>
                  <a:txBody>
                    <a:bodyPr/>
                    <a:lstStyle/>
                    <a:p>
                      <a:pPr algn="l" fontAlgn="b"/>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786" marR="6786" marT="6786" marB="0" anchor="b">
                    <a:lnL>
                      <a:noFill/>
                    </a:lnL>
                    <a:lnR>
                      <a:noFill/>
                    </a:lnR>
                    <a:lnT>
                      <a:noFill/>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6786" marR="6786" marT="6786" marB="0" anchor="b">
                    <a:lnL>
                      <a:noFill/>
                    </a:lnL>
                    <a:lnR>
                      <a:noFill/>
                    </a:lnR>
                    <a:lnT>
                      <a:noFill/>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6786" marR="6786" marT="6786" marB="0" anchor="b">
                    <a:lnL>
                      <a:noFill/>
                    </a:lnL>
                    <a:lnR>
                      <a:noFill/>
                    </a:lnR>
                    <a:lnT>
                      <a:noFill/>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endParaRPr lang="es-MX" sz="1400" b="0" i="0" u="none" strike="noStrike">
                        <a:solidFill>
                          <a:srgbClr val="000000"/>
                        </a:solidFill>
                        <a:effectLst/>
                        <a:latin typeface="Arial" panose="020B0604020202020204" pitchFamily="34" charset="0"/>
                        <a:cs typeface="Arial" panose="020B0604020202020204" pitchFamily="34" charset="0"/>
                      </a:endParaRPr>
                    </a:p>
                  </a:txBody>
                  <a:tcPr marL="6786" marR="6786" marT="6786" marB="0" anchor="b">
                    <a:lnL>
                      <a:noFill/>
                    </a:lnL>
                    <a:lnR>
                      <a:noFill/>
                    </a:lnR>
                    <a:lnT>
                      <a:noFill/>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xmlns="" val="3212193698"/>
                  </a:ext>
                </a:extLst>
              </a:tr>
              <a:tr h="322692">
                <a:tc>
                  <a:txBody>
                    <a:bodyPr/>
                    <a:lstStyle/>
                    <a:p>
                      <a:pPr algn="l" fontAlgn="b"/>
                      <a:r>
                        <a:rPr lang="es-MX" sz="1400" b="0" i="0" u="none" strike="noStrike" dirty="0">
                          <a:solidFill>
                            <a:schemeClr val="bg1"/>
                          </a:solidFill>
                          <a:effectLst/>
                          <a:latin typeface="Arial" panose="020B0604020202020204" pitchFamily="34" charset="0"/>
                          <a:cs typeface="Arial" panose="020B0604020202020204" pitchFamily="34" charset="0"/>
                        </a:rPr>
                        <a:t> </a:t>
                      </a:r>
                    </a:p>
                  </a:txBody>
                  <a:tcPr marL="6786" marR="6786" marT="6786" marB="0" anchor="b">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75000"/>
                      </a:schemeClr>
                    </a:solidFill>
                  </a:tcPr>
                </a:tc>
                <a:tc>
                  <a:txBody>
                    <a:bodyPr/>
                    <a:lstStyle/>
                    <a:p>
                      <a:pPr algn="l" rtl="0" fontAlgn="ctr"/>
                      <a:r>
                        <a:rPr lang="es-MX" sz="1400" b="1" i="0" u="none" strike="noStrike" dirty="0">
                          <a:solidFill>
                            <a:schemeClr val="bg1"/>
                          </a:solidFill>
                          <a:effectLst/>
                          <a:latin typeface="Arial" panose="020B0604020202020204" pitchFamily="34" charset="0"/>
                          <a:cs typeface="Arial" panose="020B0604020202020204" pitchFamily="34" charset="0"/>
                        </a:rPr>
                        <a:t>INSTITUCIÓN</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75000"/>
                      </a:schemeClr>
                    </a:solidFill>
                  </a:tcPr>
                </a:tc>
                <a:tc>
                  <a:txBody>
                    <a:bodyPr/>
                    <a:lstStyle/>
                    <a:p>
                      <a:pPr algn="r" rtl="0" fontAlgn="ctr"/>
                      <a:r>
                        <a:rPr lang="es-MX" sz="1400" b="1" i="0" u="none" strike="noStrike" dirty="0">
                          <a:solidFill>
                            <a:schemeClr val="bg1"/>
                          </a:solidFill>
                          <a:effectLst/>
                          <a:latin typeface="Arial" panose="020B0604020202020204" pitchFamily="34" charset="0"/>
                          <a:cs typeface="Arial" panose="020B0604020202020204" pitchFamily="34" charset="0"/>
                        </a:rPr>
                        <a:t>Personas</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75000"/>
                      </a:schemeClr>
                    </a:solidFill>
                  </a:tcPr>
                </a:tc>
                <a:tc>
                  <a:txBody>
                    <a:bodyPr/>
                    <a:lstStyle/>
                    <a:p>
                      <a:pPr algn="r" rtl="0" fontAlgn="ctr"/>
                      <a:r>
                        <a:rPr lang="es-MX" sz="1400" b="1" i="0" u="none" strike="noStrike" dirty="0">
                          <a:solidFill>
                            <a:schemeClr val="bg1"/>
                          </a:solidFill>
                          <a:effectLst/>
                          <a:latin typeface="Arial" panose="020B0604020202020204" pitchFamily="34" charset="0"/>
                          <a:cs typeface="Arial" panose="020B0604020202020204" pitchFamily="34" charset="0"/>
                        </a:rPr>
                        <a:t>%**</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2965449443"/>
                  </a:ext>
                </a:extLst>
              </a:tr>
              <a:tr h="322692">
                <a:tc rowSpan="11">
                  <a:txBody>
                    <a:bodyPr/>
                    <a:lstStyle/>
                    <a:p>
                      <a:pPr algn="ctr" fontAlgn="ctr"/>
                      <a:r>
                        <a:rPr lang="es-MX" sz="1400" b="0" i="0" u="none" strike="noStrike" dirty="0">
                          <a:solidFill>
                            <a:srgbClr val="000000"/>
                          </a:solidFill>
                          <a:effectLst/>
                          <a:latin typeface="Arial" panose="020B0604020202020204" pitchFamily="34" charset="0"/>
                          <a:cs typeface="Arial" panose="020B0604020202020204" pitchFamily="34" charset="0"/>
                        </a:rPr>
                        <a:t>Buscó atención médica</a:t>
                      </a:r>
                    </a:p>
                  </a:txBody>
                  <a:tcPr marL="6786" marR="6786" marT="6786" marB="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Centros de Salud (</a:t>
                      </a:r>
                      <a:r>
                        <a:rPr lang="es-MX" sz="1400" b="0" i="0" u="none" strike="noStrike" dirty="0" err="1">
                          <a:solidFill>
                            <a:srgbClr val="000000"/>
                          </a:solidFill>
                          <a:effectLst/>
                          <a:latin typeface="Arial" panose="020B0604020202020204" pitchFamily="34" charset="0"/>
                          <a:cs typeface="Arial" panose="020B0604020202020204" pitchFamily="34" charset="0"/>
                        </a:rPr>
                        <a:t>Ssa</a:t>
                      </a:r>
                      <a:r>
                        <a:rPr lang="es-MX" sz="1400" b="0" i="0" u="none" strike="noStrike" dirty="0">
                          <a:solidFill>
                            <a:srgbClr val="000000"/>
                          </a:solidFill>
                          <a:effectLst/>
                          <a:latin typeface="Arial" panose="020B0604020202020204" pitchFamily="34" charset="0"/>
                          <a:cs typeface="Arial" panose="020B0604020202020204" pitchFamily="34" charset="0"/>
                        </a:rPr>
                        <a:t>)</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12,209,730</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12.1</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574488172"/>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Hospital o Instituto (</a:t>
                      </a:r>
                      <a:r>
                        <a:rPr lang="es-MX" sz="1400" b="0" i="0" u="none" strike="noStrike" dirty="0" err="1">
                          <a:solidFill>
                            <a:srgbClr val="000000"/>
                          </a:solidFill>
                          <a:effectLst/>
                          <a:latin typeface="Arial" panose="020B0604020202020204" pitchFamily="34" charset="0"/>
                          <a:cs typeface="Arial" panose="020B0604020202020204" pitchFamily="34" charset="0"/>
                        </a:rPr>
                        <a:t>Ssa</a:t>
                      </a:r>
                      <a:r>
                        <a:rPr lang="es-MX" sz="1400" b="0" i="0" u="none" strike="noStrike" dirty="0">
                          <a:solidFill>
                            <a:srgbClr val="000000"/>
                          </a:solidFill>
                          <a:effectLst/>
                          <a:latin typeface="Arial" panose="020B0604020202020204" pitchFamily="34" charset="0"/>
                          <a:cs typeface="Arial" panose="020B0604020202020204" pitchFamily="34" charset="0"/>
                        </a:rPr>
                        <a:t>)</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7,299,777</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7.2</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755451574"/>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IMSS</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18,064,071</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17.9</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75723244"/>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IMSS Prospera</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859,437</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0.9</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271034624"/>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ISSSTE</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2,668,032</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2.6</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925011"/>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ISSSTE estatal</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880,502</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0.9</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762408186"/>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Otro servicio médico público (PEMEX, o Defensa, Marina, DIF, INI, GDF)</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763,166</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0.8</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8806314"/>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Consultorios y hospitales privados</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22,390,304</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22.2</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100630225"/>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Consultorio de farmacias</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12,294,682</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12.2</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453428021"/>
                  </a:ext>
                </a:extLst>
              </a:tr>
              <a:tr h="322692">
                <a:tc vMerge="1">
                  <a:txBody>
                    <a:bodyPr/>
                    <a:lstStyle/>
                    <a:p>
                      <a:endParaRPr lang="es-MX"/>
                    </a:p>
                  </a:txBody>
                  <a:tcPr/>
                </a:tc>
                <a:tc>
                  <a:txBody>
                    <a:bodyPr/>
                    <a:lstStyle/>
                    <a:p>
                      <a:pPr algn="l" rtl="0" fontAlgn="ctr"/>
                      <a:r>
                        <a:rPr lang="pt-BR" sz="1400" b="0" i="0" u="none" strike="noStrike" dirty="0" err="1">
                          <a:solidFill>
                            <a:srgbClr val="000000"/>
                          </a:solidFill>
                          <a:effectLst/>
                          <a:latin typeface="Arial" panose="020B0604020202020204" pitchFamily="34" charset="0"/>
                          <a:cs typeface="Arial" panose="020B0604020202020204" pitchFamily="34" charset="0"/>
                        </a:rPr>
                        <a:t>Curandero</a:t>
                      </a:r>
                      <a:r>
                        <a:rPr lang="pt-BR" sz="1400" b="0" i="0" u="none" strike="noStrike" dirty="0">
                          <a:solidFill>
                            <a:srgbClr val="000000"/>
                          </a:solidFill>
                          <a:effectLst/>
                          <a:latin typeface="Arial" panose="020B0604020202020204" pitchFamily="34" charset="0"/>
                          <a:cs typeface="Arial" panose="020B0604020202020204" pitchFamily="34" charset="0"/>
                        </a:rPr>
                        <a:t>, </a:t>
                      </a:r>
                      <a:r>
                        <a:rPr lang="pt-BR" sz="1400" b="0" i="0" u="none" strike="noStrike" dirty="0" err="1">
                          <a:solidFill>
                            <a:srgbClr val="000000"/>
                          </a:solidFill>
                          <a:effectLst/>
                          <a:latin typeface="Arial" panose="020B0604020202020204" pitchFamily="34" charset="0"/>
                          <a:cs typeface="Arial" panose="020B0604020202020204" pitchFamily="34" charset="0"/>
                        </a:rPr>
                        <a:t>hierbero</a:t>
                      </a:r>
                      <a:r>
                        <a:rPr lang="pt-BR" sz="1400" b="0" i="0" u="none" strike="noStrike" dirty="0">
                          <a:solidFill>
                            <a:srgbClr val="000000"/>
                          </a:solidFill>
                          <a:effectLst/>
                          <a:latin typeface="Arial" panose="020B0604020202020204" pitchFamily="34" charset="0"/>
                          <a:cs typeface="Arial" panose="020B0604020202020204" pitchFamily="34" charset="0"/>
                        </a:rPr>
                        <a:t>, </a:t>
                      </a:r>
                      <a:r>
                        <a:rPr lang="pt-BR" sz="1400" b="0" i="0" u="none" strike="noStrike" dirty="0" err="1">
                          <a:solidFill>
                            <a:srgbClr val="000000"/>
                          </a:solidFill>
                          <a:effectLst/>
                          <a:latin typeface="Arial" panose="020B0604020202020204" pitchFamily="34" charset="0"/>
                          <a:cs typeface="Arial" panose="020B0604020202020204" pitchFamily="34" charset="0"/>
                        </a:rPr>
                        <a:t>comadrona</a:t>
                      </a:r>
                      <a:r>
                        <a:rPr lang="pt-BR" sz="1400" b="0" i="0" u="none" strike="noStrike" dirty="0">
                          <a:solidFill>
                            <a:srgbClr val="000000"/>
                          </a:solidFill>
                          <a:effectLst/>
                          <a:latin typeface="Arial" panose="020B0604020202020204" pitchFamily="34" charset="0"/>
                          <a:cs typeface="Arial" panose="020B0604020202020204" pitchFamily="34" charset="0"/>
                        </a:rPr>
                        <a:t>, </a:t>
                      </a:r>
                      <a:r>
                        <a:rPr lang="pt-BR" sz="1400" b="0" i="0" u="none" strike="noStrike" dirty="0" err="1">
                          <a:solidFill>
                            <a:srgbClr val="000000"/>
                          </a:solidFill>
                          <a:effectLst/>
                          <a:latin typeface="Arial" panose="020B0604020202020204" pitchFamily="34" charset="0"/>
                          <a:cs typeface="Arial" panose="020B0604020202020204" pitchFamily="34" charset="0"/>
                        </a:rPr>
                        <a:t>brujo</a:t>
                      </a:r>
                      <a:r>
                        <a:rPr lang="pt-BR" sz="1400" b="0" i="0" u="none" strike="noStrike" dirty="0">
                          <a:solidFill>
                            <a:srgbClr val="000000"/>
                          </a:solidFill>
                          <a:effectLst/>
                          <a:latin typeface="Arial" panose="020B0604020202020204" pitchFamily="34" charset="0"/>
                          <a:cs typeface="Arial" panose="020B0604020202020204" pitchFamily="34" charset="0"/>
                        </a:rPr>
                        <a:t>, etc.</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652,845</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0.6</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684734919"/>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Otro lugar</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1,095,087</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1.1</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74513809"/>
                  </a:ext>
                </a:extLst>
              </a:tr>
              <a:tr h="322692">
                <a:tc rowSpan="2">
                  <a:txBody>
                    <a:bodyPr/>
                    <a:lstStyle/>
                    <a:p>
                      <a:pPr algn="ctr" fontAlgn="ctr"/>
                      <a:r>
                        <a:rPr lang="es-MX" sz="1400" b="0" i="0" u="none" strike="noStrike" dirty="0">
                          <a:solidFill>
                            <a:srgbClr val="000000"/>
                          </a:solidFill>
                          <a:effectLst/>
                          <a:latin typeface="Arial" panose="020B0604020202020204" pitchFamily="34" charset="0"/>
                          <a:cs typeface="Arial" panose="020B0604020202020204" pitchFamily="34" charset="0"/>
                        </a:rPr>
                        <a:t>No buscó atención médica</a:t>
                      </a:r>
                    </a:p>
                  </a:txBody>
                  <a:tcPr marL="6786" marR="6786" marT="6786" marB="0" anchor="ctr">
                    <a:lnL w="12700" cap="flat" cmpd="sng" algn="ctr">
                      <a:no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Se </a:t>
                      </a:r>
                      <a:r>
                        <a:rPr lang="es-MX" sz="1400" b="0" i="0" u="none" strike="noStrike" dirty="0" err="1">
                          <a:solidFill>
                            <a:srgbClr val="000000"/>
                          </a:solidFill>
                          <a:effectLst/>
                          <a:latin typeface="Arial" panose="020B0604020202020204" pitchFamily="34" charset="0"/>
                          <a:cs typeface="Arial" panose="020B0604020202020204" pitchFamily="34" charset="0"/>
                        </a:rPr>
                        <a:t>automedicó</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13,696,470</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rtl="0" fontAlgn="ctr"/>
                      <a:r>
                        <a:rPr lang="es-MX" sz="1400" b="0" i="0" u="none" strike="noStrike" dirty="0">
                          <a:solidFill>
                            <a:srgbClr val="000000"/>
                          </a:solidFill>
                          <a:effectLst/>
                          <a:latin typeface="Arial" panose="020B0604020202020204" pitchFamily="34" charset="0"/>
                          <a:cs typeface="Arial" panose="020B0604020202020204" pitchFamily="34" charset="0"/>
                        </a:rPr>
                        <a:t>13.6</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548436530"/>
                  </a:ext>
                </a:extLst>
              </a:tr>
              <a:tr h="322692">
                <a:tc vMerge="1">
                  <a:txBody>
                    <a:bodyPr/>
                    <a:lstStyle/>
                    <a:p>
                      <a:endParaRPr lang="es-MX"/>
                    </a:p>
                  </a:txBody>
                  <a:tcPr/>
                </a:tc>
                <a:tc>
                  <a:txBody>
                    <a:bodyPr/>
                    <a:lstStyle/>
                    <a:p>
                      <a:pPr algn="l" rtl="0" fontAlgn="ctr"/>
                      <a:r>
                        <a:rPr lang="es-MX" sz="1400" b="0" i="0" u="none" strike="noStrike" dirty="0">
                          <a:solidFill>
                            <a:srgbClr val="000000"/>
                          </a:solidFill>
                          <a:effectLst/>
                          <a:latin typeface="Arial" panose="020B0604020202020204" pitchFamily="34" charset="0"/>
                          <a:cs typeface="Arial" panose="020B0604020202020204" pitchFamily="34" charset="0"/>
                        </a:rPr>
                        <a:t>Otro motivo</a:t>
                      </a:r>
                    </a:p>
                  </a:txBody>
                  <a:tcPr marL="6786" marR="6786" marT="6786"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11,161,763</a:t>
                      </a:r>
                    </a:p>
                  </a:txBody>
                  <a:tcPr marL="6786" marR="6786" marT="6786"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tc>
                  <a:txBody>
                    <a:bodyPr/>
                    <a:lstStyle/>
                    <a:p>
                      <a:pPr algn="r" fontAlgn="b"/>
                      <a:r>
                        <a:rPr lang="es-MX" sz="1400" b="0" i="0" u="none" strike="noStrike" dirty="0">
                          <a:solidFill>
                            <a:srgbClr val="000000"/>
                          </a:solidFill>
                          <a:effectLst/>
                          <a:latin typeface="Arial" panose="020B0604020202020204" pitchFamily="34" charset="0"/>
                          <a:cs typeface="Arial" panose="020B0604020202020204" pitchFamily="34" charset="0"/>
                        </a:rPr>
                        <a:t>11.1</a:t>
                      </a:r>
                    </a:p>
                  </a:txBody>
                  <a:tcPr marL="6786" marR="6786" marT="6786" marB="0" anchor="b">
                    <a:lnL w="12700" cap="flat" cmpd="sng" algn="ctr">
                      <a:solidFill>
                        <a:schemeClr val="accent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07888989"/>
                  </a:ext>
                </a:extLst>
              </a:tr>
            </a:tbl>
          </a:graphicData>
        </a:graphic>
      </p:graphicFrame>
      <p:sp>
        <p:nvSpPr>
          <p:cNvPr id="5" name="CuadroTexto 4"/>
          <p:cNvSpPr txBox="1"/>
          <p:nvPr/>
        </p:nvSpPr>
        <p:spPr>
          <a:xfrm>
            <a:off x="2401259" y="1016085"/>
            <a:ext cx="7622600" cy="400110"/>
          </a:xfrm>
          <a:prstGeom prst="rect">
            <a:avLst/>
          </a:prstGeom>
          <a:noFill/>
        </p:spPr>
        <p:txBody>
          <a:bodyPr wrap="none" rtlCol="0">
            <a:spAutoFit/>
          </a:bodyPr>
          <a:lstStyle/>
          <a:p>
            <a:pPr algn="ctr"/>
            <a:r>
              <a:rPr lang="es-MX" sz="2000" dirty="0" smtClean="0">
                <a:solidFill>
                  <a:schemeClr val="tx1">
                    <a:lumMod val="75000"/>
                    <a:lumOff val="25000"/>
                  </a:schemeClr>
                </a:solidFill>
                <a:latin typeface="Arial" panose="020B0604020202020204" pitchFamily="34" charset="0"/>
                <a:cs typeface="Arial" panose="020B0604020202020204" pitchFamily="34" charset="0"/>
              </a:rPr>
              <a:t>¿En dónde se atendió la última vez que buscó atención médica?*</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6" name="Grupo 5"/>
          <p:cNvGrpSpPr/>
          <p:nvPr/>
        </p:nvGrpSpPr>
        <p:grpSpPr>
          <a:xfrm>
            <a:off x="-133806" y="6581422"/>
            <a:ext cx="441782" cy="276578"/>
            <a:chOff x="-1295400" y="1261532"/>
            <a:chExt cx="4275667" cy="2370668"/>
          </a:xfrm>
          <a:solidFill>
            <a:schemeClr val="accent2">
              <a:lumMod val="50000"/>
            </a:schemeClr>
          </a:solidFill>
        </p:grpSpPr>
        <p:sp>
          <p:nvSpPr>
            <p:cNvPr id="7" name="Rectángulo 6"/>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rcular 7"/>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1616399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3888" y="6486160"/>
            <a:ext cx="2358338"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Fuente: Catálogo CLUES, DGIS, 2019</a:t>
            </a:r>
          </a:p>
        </p:txBody>
      </p:sp>
      <p:graphicFrame>
        <p:nvGraphicFramePr>
          <p:cNvPr id="5" name="Gráfico 4">
            <a:extLst>
              <a:ext uri="{FF2B5EF4-FFF2-40B4-BE49-F238E27FC236}">
                <a16:creationId xmlns="" xmlns:xdr="http://schemas.openxmlformats.org/drawingml/2006/spreadsheetDrawing" xmlns:a16="http://schemas.microsoft.com/office/drawing/2014/main" xmlns:lc="http://schemas.openxmlformats.org/drawingml/2006/lockedCanvas" id="{06DF251A-F3A8-4DFD-B4E9-8AEB2F4CBFD0}"/>
              </a:ext>
            </a:extLst>
          </p:cNvPr>
          <p:cNvGraphicFramePr>
            <a:graphicFrameLocks/>
          </p:cNvGraphicFramePr>
          <p:nvPr>
            <p:extLst>
              <p:ext uri="{D42A27DB-BD31-4B8C-83A1-F6EECF244321}">
                <p14:modId xmlns:p14="http://schemas.microsoft.com/office/powerpoint/2010/main" val="490474204"/>
              </p:ext>
            </p:extLst>
          </p:nvPr>
        </p:nvGraphicFramePr>
        <p:xfrm>
          <a:off x="1711088" y="1540249"/>
          <a:ext cx="9268056" cy="4897175"/>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2403256" y="783628"/>
            <a:ext cx="7210627" cy="707886"/>
          </a:xfrm>
          <a:prstGeom prst="rect">
            <a:avLst/>
          </a:prstGeom>
          <a:noFill/>
        </p:spPr>
        <p:txBody>
          <a:bodyPr wrap="none" rtlCol="0">
            <a:spAutoFit/>
          </a:bodyPr>
          <a:lstStyle/>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s-MX" sz="2000" dirty="0">
                <a:solidFill>
                  <a:schemeClr val="tx1">
                    <a:lumMod val="75000"/>
                    <a:lumOff val="25000"/>
                  </a:schemeClr>
                </a:solidFill>
              </a:rPr>
              <a:t>Consultorios de atención primaria según tamaño de municipio</a:t>
            </a:r>
          </a:p>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s-MX" sz="2000" dirty="0">
                <a:solidFill>
                  <a:schemeClr val="tx1">
                    <a:lumMod val="75000"/>
                    <a:lumOff val="25000"/>
                  </a:schemeClr>
                </a:solidFill>
              </a:rPr>
              <a:t>N=28,711 consultorios / 2,457 municipios</a:t>
            </a:r>
          </a:p>
        </p:txBody>
      </p:sp>
      <p:grpSp>
        <p:nvGrpSpPr>
          <p:cNvPr id="7" name="Grupo 6"/>
          <p:cNvGrpSpPr/>
          <p:nvPr/>
        </p:nvGrpSpPr>
        <p:grpSpPr>
          <a:xfrm>
            <a:off x="-133806" y="6581422"/>
            <a:ext cx="441782" cy="276578"/>
            <a:chOff x="-1295400" y="1261532"/>
            <a:chExt cx="4275667" cy="2370668"/>
          </a:xfrm>
          <a:solidFill>
            <a:schemeClr val="accent2">
              <a:lumMod val="50000"/>
            </a:schemeClr>
          </a:solidFill>
        </p:grpSpPr>
        <p:sp>
          <p:nvSpPr>
            <p:cNvPr id="8" name="Rectángulo 7"/>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ircular 8"/>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2" name="Flecha doblada hacia arriba 1"/>
          <p:cNvSpPr/>
          <p:nvPr/>
        </p:nvSpPr>
        <p:spPr>
          <a:xfrm>
            <a:off x="2301073" y="5677318"/>
            <a:ext cx="301567" cy="311499"/>
          </a:xfrm>
          <a:prstGeom prst="bentUp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1336431" y="5744087"/>
            <a:ext cx="941267" cy="584775"/>
          </a:xfrm>
          <a:prstGeom prst="rect">
            <a:avLst/>
          </a:prstGeom>
          <a:noFill/>
          <a:ln>
            <a:solidFill>
              <a:schemeClr val="accent2">
                <a:lumMod val="50000"/>
              </a:schemeClr>
            </a:solidFill>
          </a:ln>
        </p:spPr>
        <p:txBody>
          <a:bodyPr wrap="square" rtlCol="0">
            <a:spAutoFit/>
          </a:bodyPr>
          <a:lstStyle/>
          <a:p>
            <a:r>
              <a:rPr lang="es-MX" sz="1600" dirty="0" smtClean="0">
                <a:latin typeface="Arial" panose="020B0604020202020204" pitchFamily="34" charset="0"/>
                <a:cs typeface="Arial" panose="020B0604020202020204" pitchFamily="34" charset="0"/>
              </a:rPr>
              <a:t>173,446</a:t>
            </a:r>
          </a:p>
          <a:p>
            <a:pPr algn="ctr"/>
            <a:r>
              <a:rPr lang="es-MX" sz="1600" dirty="0" smtClean="0">
                <a:latin typeface="Arial" panose="020B0604020202020204" pitchFamily="34" charset="0"/>
                <a:cs typeface="Arial" panose="020B0604020202020204" pitchFamily="34" charset="0"/>
              </a:rPr>
              <a:t>57%</a:t>
            </a:r>
            <a:r>
              <a:rPr lang="es-MX"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6546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524933" y="1896533"/>
            <a:ext cx="11057467" cy="4493024"/>
          </a:xfrm>
          <a:prstGeom prst="roundRect">
            <a:avLst>
              <a:gd name="adj" fmla="val 54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115600" y="6500668"/>
            <a:ext cx="2068195" cy="246221"/>
          </a:xfrm>
          <a:prstGeom prst="rect">
            <a:avLst/>
          </a:prstGeom>
        </p:spPr>
        <p:txBody>
          <a:bodyPr wrap="none">
            <a:spAutoFit/>
          </a:bodyPr>
          <a:lstStyle/>
          <a:p>
            <a:r>
              <a:rPr lang="es-MX" sz="1000" dirty="0">
                <a:solidFill>
                  <a:schemeClr val="tx1">
                    <a:lumMod val="75000"/>
                    <a:lumOff val="25000"/>
                  </a:schemeClr>
                </a:solidFill>
                <a:latin typeface="Arial" panose="020B0604020202020204" pitchFamily="34" charset="0"/>
                <a:cs typeface="Arial" panose="020B0604020202020204" pitchFamily="34" charset="0"/>
              </a:rPr>
              <a:t>Fuente: SINAISCAP, DGIS, 2018</a:t>
            </a:r>
          </a:p>
        </p:txBody>
      </p:sp>
      <p:graphicFrame>
        <p:nvGraphicFramePr>
          <p:cNvPr id="4" name="Gráfico 3">
            <a:extLst>
              <a:ext uri="{FF2B5EF4-FFF2-40B4-BE49-F238E27FC236}">
                <a16:creationId xmlns="" xmlns:xdr="http://schemas.openxmlformats.org/drawingml/2006/spreadsheetDrawing" xmlns:a16="http://schemas.microsoft.com/office/drawing/2014/main" xmlns:lc="http://schemas.openxmlformats.org/drawingml/2006/lockedCanvas" id="{07D272E6-D6DE-4F8A-BAE6-10BFAE213804}"/>
              </a:ext>
            </a:extLst>
          </p:cNvPr>
          <p:cNvGraphicFramePr>
            <a:graphicFrameLocks/>
          </p:cNvGraphicFramePr>
          <p:nvPr>
            <p:extLst>
              <p:ext uri="{D42A27DB-BD31-4B8C-83A1-F6EECF244321}">
                <p14:modId xmlns:p14="http://schemas.microsoft.com/office/powerpoint/2010/main" val="4086869089"/>
              </p:ext>
            </p:extLst>
          </p:nvPr>
        </p:nvGraphicFramePr>
        <p:xfrm>
          <a:off x="745248" y="1965589"/>
          <a:ext cx="10600085" cy="4347301"/>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2995416" y="873723"/>
            <a:ext cx="6099747" cy="1015663"/>
          </a:xfrm>
          <a:prstGeom prst="rect">
            <a:avLst/>
          </a:prstGeom>
          <a:noFill/>
        </p:spPr>
        <p:txBody>
          <a:bodyPr wrap="none" rtlCol="0">
            <a:spAutoFit/>
          </a:bodyPr>
          <a:lstStyle/>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000" dirty="0" err="1">
                <a:solidFill>
                  <a:schemeClr val="tx1">
                    <a:lumMod val="75000"/>
                    <a:lumOff val="25000"/>
                  </a:schemeClr>
                </a:solidFill>
              </a:rPr>
              <a:t>Médicos</a:t>
            </a:r>
            <a:r>
              <a:rPr lang="en-US" sz="2000" dirty="0">
                <a:solidFill>
                  <a:schemeClr val="tx1">
                    <a:lumMod val="75000"/>
                    <a:lumOff val="25000"/>
                  </a:schemeClr>
                </a:solidFill>
              </a:rPr>
              <a:t> </a:t>
            </a:r>
            <a:r>
              <a:rPr lang="en-US" sz="2000" dirty="0" err="1">
                <a:solidFill>
                  <a:schemeClr val="tx1">
                    <a:lumMod val="75000"/>
                    <a:lumOff val="25000"/>
                  </a:schemeClr>
                </a:solidFill>
              </a:rPr>
              <a:t>atención</a:t>
            </a:r>
            <a:r>
              <a:rPr lang="en-US" sz="2000" dirty="0">
                <a:solidFill>
                  <a:schemeClr val="tx1">
                    <a:lumMod val="75000"/>
                    <a:lumOff val="25000"/>
                  </a:schemeClr>
                </a:solidFill>
              </a:rPr>
              <a:t> </a:t>
            </a:r>
            <a:r>
              <a:rPr lang="en-US" sz="2000" dirty="0" err="1">
                <a:solidFill>
                  <a:schemeClr val="tx1">
                    <a:lumMod val="75000"/>
                    <a:lumOff val="25000"/>
                  </a:schemeClr>
                </a:solidFill>
              </a:rPr>
              <a:t>primaria</a:t>
            </a:r>
            <a:r>
              <a:rPr lang="en-US" sz="2000" dirty="0">
                <a:solidFill>
                  <a:schemeClr val="tx1">
                    <a:lumMod val="75000"/>
                    <a:lumOff val="25000"/>
                  </a:schemeClr>
                </a:solidFill>
              </a:rPr>
              <a:t> </a:t>
            </a:r>
            <a:r>
              <a:rPr lang="en-US" sz="2000" dirty="0" err="1">
                <a:solidFill>
                  <a:schemeClr val="tx1">
                    <a:lumMod val="75000"/>
                    <a:lumOff val="25000"/>
                  </a:schemeClr>
                </a:solidFill>
              </a:rPr>
              <a:t>en</a:t>
            </a:r>
            <a:r>
              <a:rPr lang="en-US" sz="2000" dirty="0">
                <a:solidFill>
                  <a:schemeClr val="tx1">
                    <a:lumMod val="75000"/>
                    <a:lumOff val="25000"/>
                  </a:schemeClr>
                </a:solidFill>
              </a:rPr>
              <a:t> </a:t>
            </a:r>
            <a:r>
              <a:rPr lang="en-US" sz="2000" dirty="0" err="1">
                <a:solidFill>
                  <a:schemeClr val="tx1">
                    <a:lumMod val="75000"/>
                    <a:lumOff val="25000"/>
                  </a:schemeClr>
                </a:solidFill>
              </a:rPr>
              <a:t>instituciones</a:t>
            </a:r>
            <a:r>
              <a:rPr lang="en-US" sz="2000" dirty="0">
                <a:solidFill>
                  <a:schemeClr val="tx1">
                    <a:lumMod val="75000"/>
                    <a:lumOff val="25000"/>
                  </a:schemeClr>
                </a:solidFill>
              </a:rPr>
              <a:t> </a:t>
            </a:r>
            <a:r>
              <a:rPr lang="en-US" sz="2000" dirty="0" err="1">
                <a:solidFill>
                  <a:schemeClr val="tx1">
                    <a:lumMod val="75000"/>
                    <a:lumOff val="25000"/>
                  </a:schemeClr>
                </a:solidFill>
              </a:rPr>
              <a:t>públicas</a:t>
            </a:r>
            <a:r>
              <a:rPr lang="en-US" sz="2000" dirty="0">
                <a:solidFill>
                  <a:schemeClr val="tx1">
                    <a:lumMod val="75000"/>
                    <a:lumOff val="25000"/>
                  </a:schemeClr>
                </a:solidFill>
              </a:rPr>
              <a:t> </a:t>
            </a:r>
            <a:endParaRPr lang="en-US" sz="2000" dirty="0" smtClean="0">
              <a:solidFill>
                <a:schemeClr val="tx1">
                  <a:lumMod val="75000"/>
                  <a:lumOff val="25000"/>
                </a:schemeClr>
              </a:solidFill>
            </a:endParaRPr>
          </a:p>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000" dirty="0" smtClean="0">
                <a:solidFill>
                  <a:schemeClr val="tx1">
                    <a:lumMod val="75000"/>
                    <a:lumOff val="25000"/>
                  </a:schemeClr>
                </a:solidFill>
              </a:rPr>
              <a:t>(</a:t>
            </a:r>
            <a:r>
              <a:rPr lang="en-US" sz="2000" dirty="0" err="1">
                <a:solidFill>
                  <a:schemeClr val="tx1">
                    <a:lumMod val="75000"/>
                    <a:lumOff val="25000"/>
                  </a:schemeClr>
                </a:solidFill>
              </a:rPr>
              <a:t>Generales</a:t>
            </a:r>
            <a:r>
              <a:rPr lang="en-US" sz="2000" dirty="0">
                <a:solidFill>
                  <a:schemeClr val="tx1">
                    <a:lumMod val="75000"/>
                    <a:lumOff val="25000"/>
                  </a:schemeClr>
                </a:solidFill>
              </a:rPr>
              <a:t> + </a:t>
            </a:r>
            <a:r>
              <a:rPr lang="en-US" sz="2000" dirty="0" err="1">
                <a:solidFill>
                  <a:schemeClr val="tx1">
                    <a:lumMod val="75000"/>
                    <a:lumOff val="25000"/>
                  </a:schemeClr>
                </a:solidFill>
              </a:rPr>
              <a:t>Familiares</a:t>
            </a:r>
            <a:r>
              <a:rPr lang="en-US" sz="2000" dirty="0">
                <a:solidFill>
                  <a:schemeClr val="tx1">
                    <a:lumMod val="75000"/>
                    <a:lumOff val="25000"/>
                  </a:schemeClr>
                </a:solidFill>
              </a:rPr>
              <a:t>)/</a:t>
            </a:r>
            <a:r>
              <a:rPr lang="en-US" sz="2000" dirty="0" smtClean="0">
                <a:solidFill>
                  <a:schemeClr val="tx1">
                    <a:lumMod val="75000"/>
                    <a:lumOff val="25000"/>
                  </a:schemeClr>
                </a:solidFill>
              </a:rPr>
              <a:t>1,000 </a:t>
            </a:r>
            <a:r>
              <a:rPr lang="en-US" sz="2000" dirty="0" err="1" smtClean="0">
                <a:solidFill>
                  <a:schemeClr val="tx1">
                    <a:lumMod val="75000"/>
                    <a:lumOff val="25000"/>
                  </a:schemeClr>
                </a:solidFill>
              </a:rPr>
              <a:t>hab</a:t>
            </a:r>
            <a:endParaRPr lang="en-US" sz="2000" dirty="0">
              <a:solidFill>
                <a:schemeClr val="tx1">
                  <a:lumMod val="75000"/>
                  <a:lumOff val="25000"/>
                </a:schemeClr>
              </a:solidFill>
            </a:endParaRPr>
          </a:p>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n-US" sz="2000" dirty="0" smtClean="0">
                <a:solidFill>
                  <a:schemeClr val="tx1">
                    <a:lumMod val="75000"/>
                    <a:lumOff val="25000"/>
                  </a:schemeClr>
                </a:solidFill>
              </a:rPr>
              <a:t>N = </a:t>
            </a:r>
            <a:r>
              <a:rPr lang="en-US" sz="2000" dirty="0">
                <a:solidFill>
                  <a:schemeClr val="tx1">
                    <a:lumMod val="75000"/>
                    <a:lumOff val="25000"/>
                  </a:schemeClr>
                </a:solidFill>
              </a:rPr>
              <a:t>69,917</a:t>
            </a:r>
          </a:p>
        </p:txBody>
      </p:sp>
      <p:grpSp>
        <p:nvGrpSpPr>
          <p:cNvPr id="6" name="Grupo 5"/>
          <p:cNvGrpSpPr/>
          <p:nvPr/>
        </p:nvGrpSpPr>
        <p:grpSpPr>
          <a:xfrm>
            <a:off x="-133806" y="6581422"/>
            <a:ext cx="441782" cy="276578"/>
            <a:chOff x="-1295400" y="1261532"/>
            <a:chExt cx="4275667" cy="2370668"/>
          </a:xfrm>
          <a:solidFill>
            <a:schemeClr val="accent2">
              <a:lumMod val="50000"/>
            </a:schemeClr>
          </a:solidFill>
        </p:grpSpPr>
        <p:sp>
          <p:nvSpPr>
            <p:cNvPr id="7" name="Rectángulo 6"/>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ircular 7"/>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3227359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p:cNvSpPr/>
          <p:nvPr/>
        </p:nvSpPr>
        <p:spPr>
          <a:xfrm>
            <a:off x="9371143" y="3489712"/>
            <a:ext cx="2029097" cy="20157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p:cNvSpPr/>
          <p:nvPr/>
        </p:nvSpPr>
        <p:spPr>
          <a:xfrm>
            <a:off x="9371143" y="2931309"/>
            <a:ext cx="2029097" cy="523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Rectángulo 33"/>
          <p:cNvSpPr/>
          <p:nvPr/>
        </p:nvSpPr>
        <p:spPr>
          <a:xfrm>
            <a:off x="7103190" y="3506084"/>
            <a:ext cx="2029097" cy="1999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34"/>
          <p:cNvSpPr/>
          <p:nvPr/>
        </p:nvSpPr>
        <p:spPr>
          <a:xfrm>
            <a:off x="7103190" y="2947682"/>
            <a:ext cx="2029097" cy="523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4786563" y="3482183"/>
            <a:ext cx="2029097" cy="131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Rectángulo 32"/>
          <p:cNvSpPr/>
          <p:nvPr/>
        </p:nvSpPr>
        <p:spPr>
          <a:xfrm>
            <a:off x="4786563" y="2923780"/>
            <a:ext cx="2029097" cy="523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Rectángulo 30"/>
          <p:cNvSpPr/>
          <p:nvPr/>
        </p:nvSpPr>
        <p:spPr>
          <a:xfrm>
            <a:off x="2525490" y="3482181"/>
            <a:ext cx="2022217" cy="30614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Rectángulo 29"/>
          <p:cNvSpPr/>
          <p:nvPr/>
        </p:nvSpPr>
        <p:spPr>
          <a:xfrm>
            <a:off x="2525490" y="2923780"/>
            <a:ext cx="2029097" cy="523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p:cNvSpPr/>
          <p:nvPr/>
        </p:nvSpPr>
        <p:spPr>
          <a:xfrm>
            <a:off x="2525490" y="2575115"/>
            <a:ext cx="8932551" cy="2756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p:cNvSpPr/>
          <p:nvPr/>
        </p:nvSpPr>
        <p:spPr>
          <a:xfrm>
            <a:off x="9345802" y="1141083"/>
            <a:ext cx="2168434" cy="11593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Elipse 16"/>
          <p:cNvSpPr/>
          <p:nvPr/>
        </p:nvSpPr>
        <p:spPr>
          <a:xfrm>
            <a:off x="7066539" y="1141086"/>
            <a:ext cx="2168434" cy="11593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4787276" y="1141087"/>
            <a:ext cx="2168434" cy="11593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p:cNvSpPr/>
          <p:nvPr/>
        </p:nvSpPr>
        <p:spPr>
          <a:xfrm>
            <a:off x="2525490" y="1141088"/>
            <a:ext cx="2168434" cy="115934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7"/>
          <p:cNvSpPr/>
          <p:nvPr/>
        </p:nvSpPr>
        <p:spPr>
          <a:xfrm>
            <a:off x="330933" y="2995785"/>
            <a:ext cx="1818300" cy="2243165"/>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orma libre 2"/>
          <p:cNvSpPr/>
          <p:nvPr/>
        </p:nvSpPr>
        <p:spPr>
          <a:xfrm>
            <a:off x="1401745" y="696831"/>
            <a:ext cx="9879174" cy="435429"/>
          </a:xfrm>
          <a:custGeom>
            <a:avLst/>
            <a:gdLst>
              <a:gd name="connsiteX0" fmla="*/ 0 w 10515600"/>
              <a:gd name="connsiteY0" fmla="*/ 121265 h 727573"/>
              <a:gd name="connsiteX1" fmla="*/ 121265 w 10515600"/>
              <a:gd name="connsiteY1" fmla="*/ 0 h 727573"/>
              <a:gd name="connsiteX2" fmla="*/ 10394335 w 10515600"/>
              <a:gd name="connsiteY2" fmla="*/ 0 h 727573"/>
              <a:gd name="connsiteX3" fmla="*/ 10515600 w 10515600"/>
              <a:gd name="connsiteY3" fmla="*/ 121265 h 727573"/>
              <a:gd name="connsiteX4" fmla="*/ 10515600 w 10515600"/>
              <a:gd name="connsiteY4" fmla="*/ 606308 h 727573"/>
              <a:gd name="connsiteX5" fmla="*/ 10394335 w 10515600"/>
              <a:gd name="connsiteY5" fmla="*/ 727573 h 727573"/>
              <a:gd name="connsiteX6" fmla="*/ 121265 w 10515600"/>
              <a:gd name="connsiteY6" fmla="*/ 727573 h 727573"/>
              <a:gd name="connsiteX7" fmla="*/ 0 w 10515600"/>
              <a:gd name="connsiteY7" fmla="*/ 606308 h 727573"/>
              <a:gd name="connsiteX8" fmla="*/ 0 w 10515600"/>
              <a:gd name="connsiteY8" fmla="*/ 121265 h 7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727573">
                <a:moveTo>
                  <a:pt x="0" y="121265"/>
                </a:moveTo>
                <a:cubicBezTo>
                  <a:pt x="0" y="54292"/>
                  <a:pt x="54292" y="0"/>
                  <a:pt x="121265" y="0"/>
                </a:cubicBezTo>
                <a:lnTo>
                  <a:pt x="10394335" y="0"/>
                </a:lnTo>
                <a:cubicBezTo>
                  <a:pt x="10461308" y="0"/>
                  <a:pt x="10515600" y="54292"/>
                  <a:pt x="10515600" y="121265"/>
                </a:cubicBezTo>
                <a:lnTo>
                  <a:pt x="10515600" y="606308"/>
                </a:lnTo>
                <a:cubicBezTo>
                  <a:pt x="10515600" y="673281"/>
                  <a:pt x="10461308" y="727573"/>
                  <a:pt x="10394335" y="727573"/>
                </a:cubicBezTo>
                <a:lnTo>
                  <a:pt x="121265" y="727573"/>
                </a:lnTo>
                <a:cubicBezTo>
                  <a:pt x="54292" y="727573"/>
                  <a:pt x="0" y="673281"/>
                  <a:pt x="0" y="606308"/>
                </a:cubicBezTo>
                <a:lnTo>
                  <a:pt x="0" y="121265"/>
                </a:ln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147" tIns="123147" rIns="123147" bIns="123147" numCol="1" spcCol="1270" anchor="ctr" anchorCtr="0">
            <a:noAutofit/>
          </a:bodyPr>
          <a:lstStyle/>
          <a:p>
            <a:pPr lvl="0" algn="l" defTabSz="1022350">
              <a:lnSpc>
                <a:spcPct val="90000"/>
              </a:lnSpc>
              <a:spcBef>
                <a:spcPct val="0"/>
              </a:spcBef>
              <a:spcAft>
                <a:spcPct val="35000"/>
              </a:spcAft>
            </a:pPr>
            <a:r>
              <a:rPr lang="es-MX" sz="2200" kern="1200" dirty="0" smtClean="0">
                <a:solidFill>
                  <a:schemeClr val="tx1">
                    <a:lumMod val="75000"/>
                    <a:lumOff val="25000"/>
                  </a:schemeClr>
                </a:solidFill>
                <a:latin typeface="Arial" panose="020B0604020202020204" pitchFamily="34" charset="0"/>
                <a:cs typeface="Arial" panose="020B0604020202020204" pitchFamily="34" charset="0"/>
              </a:rPr>
              <a:t>La situación actual no resuelve las necesidades de salud de los mexicanos</a:t>
            </a:r>
            <a:endParaRPr lang="es-ES" sz="22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501957" y="3507414"/>
            <a:ext cx="1701800" cy="1077218"/>
          </a:xfrm>
          <a:prstGeom prst="rect">
            <a:avLst/>
          </a:prstGeom>
          <a:noFill/>
        </p:spPr>
        <p:txBody>
          <a:bodyPr wrap="square" rtlCol="0">
            <a:spAutoFit/>
          </a:bodyPr>
          <a:lstStyle/>
          <a:p>
            <a:r>
              <a:rPr lang="es-MX" sz="1600" dirty="0" smtClean="0">
                <a:solidFill>
                  <a:schemeClr val="tx1">
                    <a:lumMod val="75000"/>
                    <a:lumOff val="25000"/>
                  </a:schemeClr>
                </a:solidFill>
                <a:latin typeface="Arial" panose="020B0604020202020204" pitchFamily="34" charset="0"/>
                <a:cs typeface="Arial" panose="020B0604020202020204" pitchFamily="34" charset="0"/>
              </a:rPr>
              <a:t>…Revertir un sistema de salud de bajo valor</a:t>
            </a: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ángulo redondeado 6"/>
          <p:cNvSpPr/>
          <p:nvPr/>
        </p:nvSpPr>
        <p:spPr>
          <a:xfrm>
            <a:off x="330933" y="1485559"/>
            <a:ext cx="1818300" cy="14330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447433" y="1663480"/>
            <a:ext cx="1701800" cy="830997"/>
          </a:xfrm>
          <a:prstGeom prst="rect">
            <a:avLst/>
          </a:prstGeom>
          <a:noFill/>
        </p:spPr>
        <p:txBody>
          <a:bodyPr wrap="square" rtlCol="0">
            <a:spAutoFit/>
          </a:bodyPr>
          <a:lstStyle/>
          <a:p>
            <a:r>
              <a:rPr lang="es-MX" sz="1600" dirty="0" smtClean="0">
                <a:solidFill>
                  <a:schemeClr val="tx1">
                    <a:lumMod val="75000"/>
                    <a:lumOff val="25000"/>
                  </a:schemeClr>
                </a:solidFill>
                <a:latin typeface="Arial" panose="020B0604020202020204" pitchFamily="34" charset="0"/>
                <a:cs typeface="Arial" panose="020B0604020202020204" pitchFamily="34" charset="0"/>
              </a:rPr>
              <a:t>Retos persistentes y emergentes…</a:t>
            </a: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2662804" y="1162982"/>
            <a:ext cx="1928148" cy="1169551"/>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Se incrementan condiciones crónicas a largo plazo y el envejecimiento es un reto</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5054675" y="1351426"/>
            <a:ext cx="1701800" cy="738664"/>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La sociedad demanda mejor atención a la salud</a:t>
            </a:r>
          </a:p>
        </p:txBody>
      </p:sp>
      <p:sp>
        <p:nvSpPr>
          <p:cNvPr id="13" name="CuadroTexto 12"/>
          <p:cNvSpPr txBox="1"/>
          <p:nvPr/>
        </p:nvSpPr>
        <p:spPr>
          <a:xfrm>
            <a:off x="7299856" y="1243703"/>
            <a:ext cx="1701800" cy="954107"/>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Un gran número permanece fuera del mercado formal de empleo</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9579119" y="1243703"/>
            <a:ext cx="1701800" cy="954107"/>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El sistema de salud permanece con menor gasto promedio en salud</a:t>
            </a:r>
          </a:p>
        </p:txBody>
      </p:sp>
      <p:sp>
        <p:nvSpPr>
          <p:cNvPr id="19" name="CuadroTexto 18"/>
          <p:cNvSpPr txBox="1"/>
          <p:nvPr/>
        </p:nvSpPr>
        <p:spPr>
          <a:xfrm>
            <a:off x="2374780" y="2535462"/>
            <a:ext cx="8989909" cy="307777"/>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Múltiples subsistemas aislados: un resultado de la historia más que de un diseño</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CuadroTexto 19"/>
          <p:cNvSpPr txBox="1"/>
          <p:nvPr/>
        </p:nvSpPr>
        <p:spPr>
          <a:xfrm>
            <a:off x="2659893" y="2901101"/>
            <a:ext cx="1807610" cy="307777"/>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Baja efectividad</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CuadroTexto 20"/>
          <p:cNvSpPr txBox="1"/>
          <p:nvPr/>
        </p:nvSpPr>
        <p:spPr>
          <a:xfrm>
            <a:off x="2518353" y="3489712"/>
            <a:ext cx="1980937" cy="3108543"/>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1 in 3 prescripciones del Seguro Popular no pueden ser otorgadas por problema de abasto</a:t>
            </a:r>
          </a:p>
          <a:p>
            <a:pPr algn="ct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Deficiente </a:t>
            </a:r>
            <a:r>
              <a:rPr lang="es-MX" sz="1400" dirty="0">
                <a:solidFill>
                  <a:schemeClr val="tx1">
                    <a:lumMod val="75000"/>
                    <a:lumOff val="25000"/>
                  </a:schemeClr>
                </a:solidFill>
                <a:latin typeface="Arial" panose="020B0604020202020204" pitchFamily="34" charset="0"/>
                <a:cs typeface="Arial" panose="020B0604020202020204" pitchFamily="34" charset="0"/>
              </a:rPr>
              <a:t>calidad en la atención técnica e </a:t>
            </a:r>
            <a:r>
              <a:rPr lang="es-MX" sz="1400" dirty="0" smtClean="0">
                <a:solidFill>
                  <a:schemeClr val="tx1">
                    <a:lumMod val="75000"/>
                    <a:lumOff val="25000"/>
                  </a:schemeClr>
                </a:solidFill>
                <a:latin typeface="Arial" panose="020B0604020202020204" pitchFamily="34" charset="0"/>
                <a:cs typeface="Arial" panose="020B0604020202020204" pitchFamily="34" charset="0"/>
              </a:rPr>
              <a:t>interpersonal</a:t>
            </a:r>
          </a:p>
          <a:p>
            <a:pPr algn="ct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Ausencia </a:t>
            </a:r>
            <a:r>
              <a:rPr lang="es-MX" sz="1400" dirty="0">
                <a:solidFill>
                  <a:schemeClr val="tx1">
                    <a:lumMod val="75000"/>
                    <a:lumOff val="25000"/>
                  </a:schemeClr>
                </a:solidFill>
                <a:latin typeface="Arial" panose="020B0604020202020204" pitchFamily="34" charset="0"/>
                <a:cs typeface="Arial" panose="020B0604020202020204" pitchFamily="34" charset="0"/>
              </a:rPr>
              <a:t>de mecanismos óptimos para medición del desempeño</a:t>
            </a:r>
          </a:p>
        </p:txBody>
      </p:sp>
      <p:sp>
        <p:nvSpPr>
          <p:cNvPr id="22" name="CuadroTexto 21"/>
          <p:cNvSpPr txBox="1"/>
          <p:nvPr/>
        </p:nvSpPr>
        <p:spPr>
          <a:xfrm>
            <a:off x="4871797" y="2901101"/>
            <a:ext cx="1807610" cy="523220"/>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Eficiencia debe ser mejorada</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CuadroTexto 22"/>
          <p:cNvSpPr txBox="1"/>
          <p:nvPr/>
        </p:nvSpPr>
        <p:spPr>
          <a:xfrm>
            <a:off x="4885001" y="3579030"/>
            <a:ext cx="1807610" cy="954107"/>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Altos costos administrativos </a:t>
            </a:r>
          </a:p>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(los más altos de la OECD)</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CuadroTexto 23"/>
          <p:cNvSpPr txBox="1"/>
          <p:nvPr/>
        </p:nvSpPr>
        <p:spPr>
          <a:xfrm>
            <a:off x="7131454" y="2950103"/>
            <a:ext cx="2024030" cy="523220"/>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Acceso efectivo permanece inequitativo</a:t>
            </a:r>
          </a:p>
        </p:txBody>
      </p:sp>
      <p:sp>
        <p:nvSpPr>
          <p:cNvPr id="25" name="CuadroTexto 24"/>
          <p:cNvSpPr txBox="1"/>
          <p:nvPr/>
        </p:nvSpPr>
        <p:spPr>
          <a:xfrm>
            <a:off x="7194046" y="3695449"/>
            <a:ext cx="1807610" cy="1600438"/>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Gasto de bolsillo no ha reducido en la última década</a:t>
            </a:r>
          </a:p>
          <a:p>
            <a:pPr algn="ctr"/>
            <a:endParaRPr lang="es-MX"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es-MX" sz="1400" dirty="0">
                <a:solidFill>
                  <a:schemeClr val="tx1">
                    <a:lumMod val="75000"/>
                    <a:lumOff val="25000"/>
                  </a:schemeClr>
                </a:solidFill>
                <a:latin typeface="Arial" panose="020B0604020202020204" pitchFamily="34" charset="0"/>
                <a:cs typeface="Arial" panose="020B0604020202020204" pitchFamily="34" charset="0"/>
              </a:rPr>
              <a:t>Insuficiente gasto público total en salud</a:t>
            </a: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CuadroTexto 26"/>
          <p:cNvSpPr txBox="1"/>
          <p:nvPr/>
        </p:nvSpPr>
        <p:spPr>
          <a:xfrm>
            <a:off x="9448081" y="2932489"/>
            <a:ext cx="1807610" cy="523220"/>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La sostenibilidad está bajo amenaza</a:t>
            </a: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CuadroTexto 27"/>
          <p:cNvSpPr txBox="1"/>
          <p:nvPr/>
        </p:nvSpPr>
        <p:spPr>
          <a:xfrm>
            <a:off x="9473309" y="3625196"/>
            <a:ext cx="1807610" cy="1815882"/>
          </a:xfrm>
          <a:prstGeom prst="rect">
            <a:avLst/>
          </a:prstGeom>
          <a:noFill/>
        </p:spPr>
        <p:txBody>
          <a:bodyPr wrap="square" rtlCol="0">
            <a:spAutoFit/>
          </a:bodyPr>
          <a:lstStyle/>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Reservas financieras son limitadas</a:t>
            </a:r>
          </a:p>
          <a:p>
            <a:pPr algn="ct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s-MX" sz="1400" dirty="0" smtClean="0">
                <a:solidFill>
                  <a:schemeClr val="tx1">
                    <a:lumMod val="75000"/>
                    <a:lumOff val="25000"/>
                  </a:schemeClr>
                </a:solidFill>
                <a:latin typeface="Arial" panose="020B0604020202020204" pitchFamily="34" charset="0"/>
                <a:cs typeface="Arial" panose="020B0604020202020204" pitchFamily="34" charset="0"/>
              </a:rPr>
              <a:t>Problemas </a:t>
            </a:r>
            <a:r>
              <a:rPr lang="es-MX" sz="1400" dirty="0">
                <a:solidFill>
                  <a:schemeClr val="tx1">
                    <a:lumMod val="75000"/>
                    <a:lumOff val="25000"/>
                  </a:schemeClr>
                </a:solidFill>
                <a:latin typeface="Arial" panose="020B0604020202020204" pitchFamily="34" charset="0"/>
                <a:cs typeface="Arial" panose="020B0604020202020204" pitchFamily="34" charset="0"/>
              </a:rPr>
              <a:t>de transparencia y rendición de cuentas</a:t>
            </a:r>
          </a:p>
        </p:txBody>
      </p:sp>
      <p:sp>
        <p:nvSpPr>
          <p:cNvPr id="2" name="Rectángulo 1"/>
          <p:cNvSpPr/>
          <p:nvPr/>
        </p:nvSpPr>
        <p:spPr>
          <a:xfrm>
            <a:off x="6991765" y="6457890"/>
            <a:ext cx="5004617" cy="400110"/>
          </a:xfrm>
          <a:prstGeom prst="rect">
            <a:avLst/>
          </a:prstGeom>
        </p:spPr>
        <p:txBody>
          <a:bodyPr wrap="square">
            <a:spAutoFit/>
          </a:bodyPr>
          <a:lstStyle/>
          <a:p>
            <a:r>
              <a:rPr lang="en-US" sz="1000" dirty="0" err="1" smtClean="0">
                <a:solidFill>
                  <a:schemeClr val="tx1">
                    <a:lumMod val="75000"/>
                    <a:lumOff val="25000"/>
                  </a:schemeClr>
                </a:solidFill>
                <a:latin typeface="Arial" panose="020B0604020202020204" pitchFamily="34" charset="0"/>
                <a:cs typeface="Arial" panose="020B0604020202020204" pitchFamily="34" charset="0"/>
              </a:rPr>
              <a:t>Modificado</a:t>
            </a:r>
            <a:r>
              <a:rPr lang="en-US" sz="1000" dirty="0" smtClean="0">
                <a:solidFill>
                  <a:schemeClr val="tx1">
                    <a:lumMod val="75000"/>
                    <a:lumOff val="25000"/>
                  </a:schemeClr>
                </a:solidFill>
                <a:latin typeface="Arial" panose="020B0604020202020204" pitchFamily="34" charset="0"/>
                <a:cs typeface="Arial" panose="020B0604020202020204" pitchFamily="34" charset="0"/>
              </a:rPr>
              <a:t> de OECD </a:t>
            </a:r>
            <a:r>
              <a:rPr lang="en-US" sz="1000" dirty="0">
                <a:solidFill>
                  <a:schemeClr val="tx1">
                    <a:lumMod val="75000"/>
                    <a:lumOff val="25000"/>
                  </a:schemeClr>
                </a:solidFill>
                <a:latin typeface="Arial" panose="020B0604020202020204" pitchFamily="34" charset="0"/>
                <a:cs typeface="Arial" panose="020B0604020202020204" pitchFamily="34" charset="0"/>
              </a:rPr>
              <a:t>(2016), OECD Reviews of Health Systems: Mexico 2016, OECD Publishing, </a:t>
            </a:r>
            <a:r>
              <a:rPr lang="en-US" sz="1000" dirty="0" smtClean="0">
                <a:solidFill>
                  <a:schemeClr val="tx1">
                    <a:lumMod val="75000"/>
                    <a:lumOff val="25000"/>
                  </a:schemeClr>
                </a:solidFill>
                <a:latin typeface="Arial" panose="020B0604020202020204" pitchFamily="34" charset="0"/>
                <a:cs typeface="Arial" panose="020B0604020202020204" pitchFamily="34" charset="0"/>
              </a:rPr>
              <a:t>Paris. </a:t>
            </a:r>
            <a:r>
              <a:rPr lang="es-MX" sz="1000" dirty="0" smtClean="0">
                <a:solidFill>
                  <a:schemeClr val="tx1">
                    <a:lumMod val="75000"/>
                    <a:lumOff val="25000"/>
                  </a:schemeClr>
                </a:solidFill>
                <a:latin typeface="Arial" panose="020B0604020202020204" pitchFamily="34" charset="0"/>
                <a:cs typeface="Arial" panose="020B0604020202020204" pitchFamily="34" charset="0"/>
              </a:rPr>
              <a:t>http</a:t>
            </a:r>
            <a:r>
              <a:rPr lang="es-MX" sz="1000" dirty="0">
                <a:solidFill>
                  <a:schemeClr val="tx1">
                    <a:lumMod val="75000"/>
                    <a:lumOff val="25000"/>
                  </a:schemeClr>
                </a:solidFill>
                <a:latin typeface="Arial" panose="020B0604020202020204" pitchFamily="34" charset="0"/>
                <a:cs typeface="Arial" panose="020B0604020202020204" pitchFamily="34" charset="0"/>
              </a:rPr>
              <a:t>://dx.doi.org/10.1787/9789264230491-en</a:t>
            </a:r>
          </a:p>
        </p:txBody>
      </p:sp>
    </p:spTree>
    <p:extLst>
      <p:ext uri="{BB962C8B-B14F-4D97-AF65-F5344CB8AC3E}">
        <p14:creationId xmlns:p14="http://schemas.microsoft.com/office/powerpoint/2010/main" val="4154727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93ECB93E-B98E-4A55-8748-743B0B227765}"/>
              </a:ext>
            </a:extLst>
          </p:cNvPr>
          <p:cNvSpPr txBox="1"/>
          <p:nvPr/>
        </p:nvSpPr>
        <p:spPr>
          <a:xfrm>
            <a:off x="10964172" y="166777"/>
            <a:ext cx="116169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t>QMM 31DIC2019</a:t>
            </a:r>
          </a:p>
        </p:txBody>
      </p:sp>
      <p:sp>
        <p:nvSpPr>
          <p:cNvPr id="8" name="Rectángulo redondeado 7"/>
          <p:cNvSpPr/>
          <p:nvPr/>
        </p:nvSpPr>
        <p:spPr>
          <a:xfrm>
            <a:off x="676901" y="2815552"/>
            <a:ext cx="4749456" cy="3338350"/>
          </a:xfrm>
          <a:prstGeom prst="roundRect">
            <a:avLst>
              <a:gd name="adj" fmla="val 442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hacia abajo 15">
            <a:extLst>
              <a:ext uri="{FF2B5EF4-FFF2-40B4-BE49-F238E27FC236}">
                <a16:creationId xmlns:a16="http://schemas.microsoft.com/office/drawing/2014/main" xmlns="" id="{C8CBF10B-A3C4-4578-B6BC-81500A668DA3}"/>
              </a:ext>
            </a:extLst>
          </p:cNvPr>
          <p:cNvSpPr/>
          <p:nvPr/>
        </p:nvSpPr>
        <p:spPr>
          <a:xfrm>
            <a:off x="2571982" y="2183240"/>
            <a:ext cx="758256" cy="684576"/>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035190" y="1690688"/>
            <a:ext cx="3991089" cy="69723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1388793" y="1833756"/>
            <a:ext cx="3213586" cy="400110"/>
          </a:xfrm>
          <a:prstGeom prst="rect">
            <a:avLst/>
          </a:prstGeom>
          <a:noFill/>
        </p:spPr>
        <p:txBody>
          <a:bodyPr wrap="square" rtlCol="0">
            <a:spAutoFit/>
          </a:bodyPr>
          <a:lstStyle/>
          <a:p>
            <a:pPr algn="ctr"/>
            <a:r>
              <a:rPr lang="es-ES" sz="2000" b="1" dirty="0" smtClean="0">
                <a:solidFill>
                  <a:schemeClr val="bg1"/>
                </a:solidFill>
                <a:latin typeface="Arial" panose="020B0604020202020204" pitchFamily="34" charset="0"/>
                <a:cs typeface="Arial" panose="020B0604020202020204" pitchFamily="34" charset="0"/>
              </a:rPr>
              <a:t>De:</a:t>
            </a:r>
            <a:endParaRPr lang="es-MX" sz="2000" dirty="0">
              <a:solidFill>
                <a:schemeClr val="bg1"/>
              </a:solidFill>
              <a:latin typeface="Arial" panose="020B0604020202020204" pitchFamily="34" charset="0"/>
              <a:cs typeface="Arial" panose="020B0604020202020204" pitchFamily="34" charset="0"/>
            </a:endParaRPr>
          </a:p>
        </p:txBody>
      </p:sp>
      <p:sp>
        <p:nvSpPr>
          <p:cNvPr id="12" name="CuadroTexto 11"/>
          <p:cNvSpPr txBox="1"/>
          <p:nvPr/>
        </p:nvSpPr>
        <p:spPr>
          <a:xfrm>
            <a:off x="848649" y="3057078"/>
            <a:ext cx="4405959" cy="3046988"/>
          </a:xfrm>
          <a:prstGeom prst="rect">
            <a:avLst/>
          </a:prstGeom>
          <a:noFill/>
        </p:spPr>
        <p:txBody>
          <a:bodyPr wrap="square" rtlCol="0">
            <a:spAutoFit/>
          </a:bodyPr>
          <a:lstStyle/>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Paquete básico de intervenciones en salud para población pobre </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Programas concentrados hacia problemas específicos </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Enfoque curativo y predominante en enfermedades agudas </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Recursos humanos escasos, aislados y poco capacitados </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Atención primaria como lo opuesto al hospital</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Atención primaria con poca inversión</a:t>
            </a:r>
            <a:endParaRPr lang="es-ES" sz="1600" dirty="0" smtClean="0">
              <a:solidFill>
                <a:schemeClr val="tx1">
                  <a:lumMod val="75000"/>
                  <a:lumOff val="25000"/>
                </a:schemeClr>
              </a:solidFill>
              <a:latin typeface="Arial"/>
              <a:cs typeface="Arial"/>
            </a:endParaRPr>
          </a:p>
          <a:p>
            <a:pPr marL="285750" indent="-285750">
              <a:buFont typeface="Wingdings" panose="05000000000000000000" pitchFamily="2" charset="2"/>
              <a:buChar char="§"/>
            </a:pP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Rectángulo redondeado 12"/>
          <p:cNvSpPr/>
          <p:nvPr/>
        </p:nvSpPr>
        <p:spPr>
          <a:xfrm>
            <a:off x="6096344" y="2815552"/>
            <a:ext cx="4749456" cy="3338350"/>
          </a:xfrm>
          <a:prstGeom prst="roundRect">
            <a:avLst>
              <a:gd name="adj" fmla="val 442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hacia abajo 15">
            <a:extLst>
              <a:ext uri="{FF2B5EF4-FFF2-40B4-BE49-F238E27FC236}">
                <a16:creationId xmlns:a16="http://schemas.microsoft.com/office/drawing/2014/main" xmlns="" id="{C8CBF10B-A3C4-4578-B6BC-81500A668DA3}"/>
              </a:ext>
            </a:extLst>
          </p:cNvPr>
          <p:cNvSpPr/>
          <p:nvPr/>
        </p:nvSpPr>
        <p:spPr>
          <a:xfrm>
            <a:off x="7991424" y="2183240"/>
            <a:ext cx="758256" cy="684576"/>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6454632" y="1690688"/>
            <a:ext cx="3991089" cy="697234"/>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p:cNvSpPr txBox="1"/>
          <p:nvPr/>
        </p:nvSpPr>
        <p:spPr>
          <a:xfrm>
            <a:off x="6808236" y="1833756"/>
            <a:ext cx="3213586" cy="400110"/>
          </a:xfrm>
          <a:prstGeom prst="rect">
            <a:avLst/>
          </a:prstGeom>
          <a:noFill/>
        </p:spPr>
        <p:txBody>
          <a:bodyPr wrap="square" rtlCol="0">
            <a:spAutoFit/>
          </a:bodyPr>
          <a:lstStyle/>
          <a:p>
            <a:pPr algn="ctr"/>
            <a:r>
              <a:rPr lang="es-ES" sz="2000" b="1" dirty="0" smtClean="0">
                <a:solidFill>
                  <a:schemeClr val="bg1"/>
                </a:solidFill>
                <a:latin typeface="Arial" panose="020B0604020202020204" pitchFamily="34" charset="0"/>
                <a:cs typeface="Arial" panose="020B0604020202020204" pitchFamily="34" charset="0"/>
              </a:rPr>
              <a:t>Hacia:</a:t>
            </a:r>
            <a:endParaRPr lang="es-MX" sz="2000" dirty="0">
              <a:solidFill>
                <a:schemeClr val="bg1"/>
              </a:solidFill>
              <a:latin typeface="Arial" panose="020B0604020202020204" pitchFamily="34" charset="0"/>
              <a:cs typeface="Arial" panose="020B0604020202020204" pitchFamily="34" charset="0"/>
            </a:endParaRPr>
          </a:p>
        </p:txBody>
      </p:sp>
      <p:sp>
        <p:nvSpPr>
          <p:cNvPr id="17" name="CuadroTexto 16"/>
          <p:cNvSpPr txBox="1"/>
          <p:nvPr/>
        </p:nvSpPr>
        <p:spPr>
          <a:xfrm>
            <a:off x="6279890" y="2956316"/>
            <a:ext cx="4405959" cy="3046988"/>
          </a:xfrm>
          <a:prstGeom prst="rect">
            <a:avLst/>
          </a:prstGeom>
          <a:noFill/>
        </p:spPr>
        <p:txBody>
          <a:bodyPr wrap="square" rtlCol="0">
            <a:spAutoFit/>
          </a:bodyPr>
          <a:lstStyle/>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Transformación hacia el acceso universal y la protección social en salud</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Enfoque hacia la salud de la familia y la comunidad </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Respuesta a las necesidades y expectativas de la población, con enfoque a promoción y prevención</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Equipos de salud interdisciplinarios </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Atención primaria como coordinación de la respuesta en salud a todos los niveles</a:t>
            </a:r>
            <a:endParaRPr lang="es-ES" sz="1600" dirty="0" smtClean="0">
              <a:solidFill>
                <a:schemeClr val="tx1">
                  <a:lumMod val="75000"/>
                  <a:lumOff val="25000"/>
                </a:schemeClr>
              </a:solidFill>
              <a:latin typeface="Arial"/>
              <a:cs typeface="Arial"/>
            </a:endParaRPr>
          </a:p>
          <a:p>
            <a:pPr marL="177800" indent="-177800" algn="just">
              <a:buFont typeface="Wingdings" panose="05000000000000000000" pitchFamily="2" charset="2"/>
              <a:buChar char="§"/>
            </a:pPr>
            <a:r>
              <a:rPr lang="es-ES" sz="1600" dirty="0" smtClean="0">
                <a:solidFill>
                  <a:schemeClr val="tx1">
                    <a:lumMod val="75000"/>
                    <a:lumOff val="25000"/>
                  </a:schemeClr>
                </a:solidFill>
                <a:latin typeface="Arial"/>
                <a:ea typeface="+mn-lt"/>
                <a:cs typeface="Arial"/>
              </a:rPr>
              <a:t>Suficiente inversión a la atención primaria, que ofrece alto retorno social</a:t>
            </a:r>
            <a:endParaRPr lang="es-ES" sz="1600" dirty="0">
              <a:solidFill>
                <a:schemeClr val="tx1">
                  <a:lumMod val="75000"/>
                  <a:lumOff val="25000"/>
                </a:schemeClr>
              </a:solidFill>
              <a:latin typeface="Arial"/>
              <a:cs typeface="Arial"/>
            </a:endParaRPr>
          </a:p>
        </p:txBody>
      </p:sp>
      <p:sp>
        <p:nvSpPr>
          <p:cNvPr id="19" name="CuadroTexto 18"/>
          <p:cNvSpPr txBox="1"/>
          <p:nvPr/>
        </p:nvSpPr>
        <p:spPr>
          <a:xfrm>
            <a:off x="2811443" y="847918"/>
            <a:ext cx="5867312" cy="738664"/>
          </a:xfrm>
          <a:prstGeom prst="rect">
            <a:avLst/>
          </a:prstGeom>
          <a:noFill/>
        </p:spPr>
        <p:txBody>
          <a:bodyPr wrap="none" rtlCol="0">
            <a:spAutoFit/>
          </a:bodyPr>
          <a:lstStyle/>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s-ES" sz="2200" dirty="0">
                <a:solidFill>
                  <a:schemeClr val="tx1">
                    <a:lumMod val="75000"/>
                    <a:lumOff val="25000"/>
                  </a:schemeClr>
                </a:solidFill>
                <a:latin typeface="Arial"/>
                <a:ea typeface="+mj-lt"/>
                <a:cs typeface="+mj-lt"/>
              </a:rPr>
              <a:t>Cambio de paradigma del Sistema de Salud: </a:t>
            </a:r>
            <a:br>
              <a:rPr lang="es-ES" sz="2200" dirty="0">
                <a:solidFill>
                  <a:schemeClr val="tx1">
                    <a:lumMod val="75000"/>
                    <a:lumOff val="25000"/>
                  </a:schemeClr>
                </a:solidFill>
                <a:latin typeface="Arial"/>
                <a:ea typeface="+mj-lt"/>
                <a:cs typeface="+mj-lt"/>
              </a:rPr>
            </a:br>
            <a:r>
              <a:rPr lang="es-ES" sz="2000" dirty="0">
                <a:solidFill>
                  <a:schemeClr val="tx1">
                    <a:lumMod val="75000"/>
                    <a:lumOff val="25000"/>
                  </a:schemeClr>
                </a:solidFill>
                <a:latin typeface="Arial"/>
                <a:ea typeface="+mj-lt"/>
                <a:cs typeface="+mj-lt"/>
              </a:rPr>
              <a:t>Hacia </a:t>
            </a:r>
            <a:r>
              <a:rPr lang="es-ES" sz="2000" dirty="0" smtClean="0">
                <a:solidFill>
                  <a:schemeClr val="tx1">
                    <a:lumMod val="75000"/>
                    <a:lumOff val="25000"/>
                  </a:schemeClr>
                </a:solidFill>
                <a:latin typeface="Arial"/>
                <a:ea typeface="+mj-lt"/>
                <a:cs typeface="+mj-lt"/>
              </a:rPr>
              <a:t>la </a:t>
            </a:r>
            <a:r>
              <a:rPr lang="es-ES" sz="2000" dirty="0">
                <a:solidFill>
                  <a:schemeClr val="tx1">
                    <a:lumMod val="75000"/>
                    <a:lumOff val="25000"/>
                  </a:schemeClr>
                </a:solidFill>
                <a:latin typeface="Arial"/>
                <a:ea typeface="+mj-lt"/>
                <a:cs typeface="+mj-lt"/>
              </a:rPr>
              <a:t>atención primaria.</a:t>
            </a:r>
            <a:endParaRPr lang="en-US" sz="2000" dirty="0">
              <a:solidFill>
                <a:schemeClr val="tx1">
                  <a:lumMod val="75000"/>
                  <a:lumOff val="25000"/>
                </a:schemeClr>
              </a:solidFill>
            </a:endParaRPr>
          </a:p>
        </p:txBody>
      </p:sp>
      <p:sp>
        <p:nvSpPr>
          <p:cNvPr id="3" name="CuadroTexto 2"/>
          <p:cNvSpPr txBox="1"/>
          <p:nvPr/>
        </p:nvSpPr>
        <p:spPr>
          <a:xfrm>
            <a:off x="133888" y="6482380"/>
            <a:ext cx="7840134" cy="246221"/>
          </a:xfrm>
          <a:prstGeom prst="rect">
            <a:avLst/>
          </a:prstGeom>
          <a:noFill/>
        </p:spPr>
        <p:txBody>
          <a:bodyPr wrap="square" rtlCol="0">
            <a:spAutoFit/>
          </a:bodyPr>
          <a:lstStyle/>
          <a:p>
            <a:r>
              <a:rPr lang="es-MX" sz="1000" dirty="0" smtClean="0">
                <a:solidFill>
                  <a:schemeClr val="tx1">
                    <a:lumMod val="75000"/>
                    <a:lumOff val="25000"/>
                  </a:schemeClr>
                </a:solidFill>
                <a:latin typeface="Arial" panose="020B0604020202020204" pitchFamily="34" charset="0"/>
                <a:cs typeface="Arial" panose="020B0604020202020204" pitchFamily="34" charset="0"/>
              </a:rPr>
              <a:t>Rivera </a:t>
            </a:r>
            <a:r>
              <a:rPr lang="es-MX" sz="1000" dirty="0" err="1" smtClean="0">
                <a:solidFill>
                  <a:schemeClr val="tx1">
                    <a:lumMod val="75000"/>
                    <a:lumOff val="25000"/>
                  </a:schemeClr>
                </a:solidFill>
                <a:latin typeface="Arial" panose="020B0604020202020204" pitchFamily="34" charset="0"/>
                <a:cs typeface="Arial" panose="020B0604020202020204" pitchFamily="34" charset="0"/>
              </a:rPr>
              <a:t>Dommarco</a:t>
            </a:r>
            <a:r>
              <a:rPr lang="es-MX" sz="1000" dirty="0" smtClean="0">
                <a:solidFill>
                  <a:schemeClr val="tx1">
                    <a:lumMod val="75000"/>
                    <a:lumOff val="25000"/>
                  </a:schemeClr>
                </a:solidFill>
                <a:latin typeface="Arial" panose="020B0604020202020204" pitchFamily="34" charset="0"/>
                <a:cs typeface="Arial" panose="020B0604020202020204" pitchFamily="34" charset="0"/>
              </a:rPr>
              <a:t> J.  </a:t>
            </a:r>
            <a:r>
              <a:rPr lang="es-MX" sz="1000" dirty="0">
                <a:solidFill>
                  <a:schemeClr val="tx1">
                    <a:lumMod val="75000"/>
                    <a:lumOff val="25000"/>
                  </a:schemeClr>
                </a:solidFill>
                <a:latin typeface="Arial" panose="020B0604020202020204" pitchFamily="34" charset="0"/>
                <a:cs typeface="Arial" panose="020B0604020202020204" pitchFamily="34" charset="0"/>
              </a:rPr>
              <a:t>Salud pública y atención primaria. Base del acceso efectivo a la salud de los </a:t>
            </a:r>
            <a:r>
              <a:rPr lang="es-MX" sz="1000" dirty="0" smtClean="0">
                <a:solidFill>
                  <a:schemeClr val="tx1">
                    <a:lumMod val="75000"/>
                    <a:lumOff val="25000"/>
                  </a:schemeClr>
                </a:solidFill>
                <a:latin typeface="Arial" panose="020B0604020202020204" pitchFamily="34" charset="0"/>
                <a:cs typeface="Arial" panose="020B0604020202020204" pitchFamily="34" charset="0"/>
              </a:rPr>
              <a:t>mexicanos. INSP 2018</a:t>
            </a:r>
            <a:endParaRPr lang="es-MX" sz="10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8" name="Grupo 17"/>
          <p:cNvGrpSpPr/>
          <p:nvPr/>
        </p:nvGrpSpPr>
        <p:grpSpPr>
          <a:xfrm>
            <a:off x="-133806" y="6581422"/>
            <a:ext cx="441782" cy="276578"/>
            <a:chOff x="-1295400" y="1261532"/>
            <a:chExt cx="4275667" cy="2370668"/>
          </a:xfrm>
          <a:solidFill>
            <a:schemeClr val="accent2">
              <a:lumMod val="50000"/>
            </a:schemeClr>
          </a:solidFill>
        </p:grpSpPr>
        <p:sp>
          <p:nvSpPr>
            <p:cNvPr id="20" name="Rectángulo 19"/>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ircular 20"/>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588724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937" y="177800"/>
            <a:ext cx="5279675" cy="6468714"/>
          </a:xfrm>
          <a:prstGeom prst="rect">
            <a:avLst/>
          </a:prstGeom>
        </p:spPr>
      </p:pic>
      <p:sp>
        <p:nvSpPr>
          <p:cNvPr id="3" name="Rectángulo 2"/>
          <p:cNvSpPr/>
          <p:nvPr/>
        </p:nvSpPr>
        <p:spPr>
          <a:xfrm>
            <a:off x="465667" y="1276402"/>
            <a:ext cx="6245269" cy="5016758"/>
          </a:xfrm>
          <a:prstGeom prst="rect">
            <a:avLst/>
          </a:prstGeom>
        </p:spPr>
        <p:txBody>
          <a:bodyPr wrap="square">
            <a:spAutoFit/>
          </a:bodyPr>
          <a:lstStyle/>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APS-I Mx abarca el conjunto de las acciones de atención a la salud que van desde aquellas instrumentadas en el territorio, pasan por el Primer Nivel de Atención (PNA) y llegan a los servicios de creciente complejidad, sean estos ambulatorios u hospitalarios. </a:t>
            </a:r>
            <a:endParaRPr lang="es-MX" sz="1600" dirty="0" smtClean="0">
              <a:solidFill>
                <a:schemeClr val="tx1">
                  <a:lumMod val="75000"/>
                  <a:lumOff val="25000"/>
                </a:schemeClr>
              </a:solidFill>
              <a:latin typeface="Arial" panose="020B0604020202020204" pitchFamily="34" charset="0"/>
              <a:cs typeface="Arial" panose="020B0604020202020204" pitchFamily="34" charset="0"/>
            </a:endParaRPr>
          </a:p>
          <a:p>
            <a:pPr algn="just"/>
            <a:endParaRPr lang="es-MX" sz="16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a:solidFill>
                  <a:schemeClr val="tx1">
                    <a:lumMod val="75000"/>
                    <a:lumOff val="25000"/>
                  </a:schemeClr>
                </a:solidFill>
                <a:latin typeface="Arial" panose="020B0604020202020204" pitchFamily="34" charset="0"/>
                <a:cs typeface="Arial" panose="020B0604020202020204" pitchFamily="34" charset="0"/>
              </a:rPr>
              <a:t>DISTRITO DE SALUD</a:t>
            </a:r>
          </a:p>
          <a:p>
            <a:pPr algn="just"/>
            <a:r>
              <a:rPr lang="es-MX" sz="1600" dirty="0" smtClean="0">
                <a:solidFill>
                  <a:schemeClr val="tx1">
                    <a:lumMod val="75000"/>
                    <a:lumOff val="25000"/>
                  </a:schemeClr>
                </a:solidFill>
                <a:latin typeface="Arial" panose="020B0604020202020204" pitchFamily="34" charset="0"/>
                <a:cs typeface="Arial" panose="020B0604020202020204" pitchFamily="34" charset="0"/>
              </a:rPr>
              <a:t>Organismo </a:t>
            </a:r>
            <a:r>
              <a:rPr lang="es-MX" sz="1600" dirty="0">
                <a:solidFill>
                  <a:schemeClr val="tx1">
                    <a:lumMod val="75000"/>
                    <a:lumOff val="25000"/>
                  </a:schemeClr>
                </a:solidFill>
                <a:latin typeface="Arial" panose="020B0604020202020204" pitchFamily="34" charset="0"/>
                <a:cs typeface="Arial" panose="020B0604020202020204" pitchFamily="34" charset="0"/>
              </a:rPr>
              <a:t>de la Secretaría de Salud con carácter técnico-administrativo y de gestión del Sector Salud, facultado para planear, coordinar, ordenar, ejecutar y evaluar los procesos del modelo de  </a:t>
            </a:r>
            <a:r>
              <a:rPr lang="es-MX" sz="1600" dirty="0" smtClean="0">
                <a:solidFill>
                  <a:schemeClr val="tx1">
                    <a:lumMod val="75000"/>
                    <a:lumOff val="25000"/>
                  </a:schemeClr>
                </a:solidFill>
                <a:latin typeface="Arial" panose="020B0604020202020204" pitchFamily="34" charset="0"/>
                <a:cs typeface="Arial" panose="020B0604020202020204" pitchFamily="34" charset="0"/>
              </a:rPr>
              <a:t>APS-I </a:t>
            </a:r>
            <a:r>
              <a:rPr lang="es-MX" sz="1600" dirty="0">
                <a:solidFill>
                  <a:schemeClr val="tx1">
                    <a:lumMod val="75000"/>
                    <a:lumOff val="25000"/>
                  </a:schemeClr>
                </a:solidFill>
                <a:latin typeface="Arial" panose="020B0604020202020204" pitchFamily="34" charset="0"/>
                <a:cs typeface="Arial" panose="020B0604020202020204" pitchFamily="34" charset="0"/>
              </a:rPr>
              <a:t>Mx, para contribuir a garantizar el derecho universal a la salud en su territorio de responsabilidad. </a:t>
            </a:r>
            <a:endParaRPr lang="es-MX" sz="1600" dirty="0" smtClean="0">
              <a:solidFill>
                <a:schemeClr val="tx1">
                  <a:lumMod val="75000"/>
                  <a:lumOff val="25000"/>
                </a:schemeClr>
              </a:solidFill>
              <a:latin typeface="Arial" panose="020B0604020202020204" pitchFamily="34" charset="0"/>
              <a:cs typeface="Arial" panose="020B0604020202020204" pitchFamily="34" charset="0"/>
            </a:endParaRPr>
          </a:p>
          <a:p>
            <a:pPr algn="just"/>
            <a:endParaRPr lang="es-MX" sz="1600" dirty="0">
              <a:solidFill>
                <a:schemeClr val="tx1">
                  <a:lumMod val="75000"/>
                  <a:lumOff val="25000"/>
                </a:schemeClr>
              </a:solidFill>
              <a:latin typeface="Arial" panose="020B0604020202020204" pitchFamily="34" charset="0"/>
              <a:cs typeface="Arial" panose="020B0604020202020204" pitchFamily="34" charset="0"/>
            </a:endParaRPr>
          </a:p>
          <a:p>
            <a:pPr algn="just"/>
            <a:r>
              <a:rPr lang="es-MX" sz="1600" dirty="0" smtClean="0">
                <a:solidFill>
                  <a:schemeClr val="tx1">
                    <a:lumMod val="75000"/>
                    <a:lumOff val="25000"/>
                  </a:schemeClr>
                </a:solidFill>
                <a:latin typeface="Arial" panose="020B0604020202020204" pitchFamily="34" charset="0"/>
                <a:cs typeface="Arial" panose="020B0604020202020204" pitchFamily="34" charset="0"/>
              </a:rPr>
              <a:t>REDES INTEGRADAS DE SERVICIOS DE SALUD (RISS). </a:t>
            </a:r>
          </a:p>
          <a:p>
            <a:pPr algn="just"/>
            <a:r>
              <a:rPr lang="es-MX" sz="1600" dirty="0" smtClean="0">
                <a:solidFill>
                  <a:schemeClr val="tx1">
                    <a:lumMod val="75000"/>
                    <a:lumOff val="25000"/>
                  </a:schemeClr>
                </a:solidFill>
                <a:latin typeface="Arial" panose="020B0604020202020204" pitchFamily="34" charset="0"/>
                <a:cs typeface="Arial" panose="020B0604020202020204" pitchFamily="34" charset="0"/>
              </a:rPr>
              <a:t>Ecosistema </a:t>
            </a:r>
            <a:r>
              <a:rPr lang="es-MX" sz="1600" dirty="0">
                <a:solidFill>
                  <a:schemeClr val="tx1">
                    <a:lumMod val="75000"/>
                    <a:lumOff val="25000"/>
                  </a:schemeClr>
                </a:solidFill>
                <a:latin typeface="Arial" panose="020B0604020202020204" pitchFamily="34" charset="0"/>
                <a:cs typeface="Arial" panose="020B0604020202020204" pitchFamily="34" charset="0"/>
              </a:rPr>
              <a:t>de información, procesos y procedimientos que resulte en una integración (horizontal, vertical, real y virtual) de los procesos de planeación, ejecución, monitoreo y control de recursos para la salud, permitiendo la gestión ordenada y dinámica de la prestación de servicios de salud de acuerdo a las necesidades de la población a lo largo del curso de </a:t>
            </a:r>
            <a:r>
              <a:rPr lang="es-MX" sz="1600" dirty="0" smtClean="0">
                <a:solidFill>
                  <a:schemeClr val="tx1">
                    <a:lumMod val="75000"/>
                    <a:lumOff val="25000"/>
                  </a:schemeClr>
                </a:solidFill>
                <a:latin typeface="Arial" panose="020B0604020202020204" pitchFamily="34" charset="0"/>
                <a:cs typeface="Arial" panose="020B0604020202020204" pitchFamily="34" charset="0"/>
              </a:rPr>
              <a:t>vida.</a:t>
            </a: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976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1975" y="905678"/>
            <a:ext cx="8900160" cy="5797296"/>
          </a:xfrm>
          <a:prstGeom prst="rect">
            <a:avLst/>
          </a:prstGeom>
        </p:spPr>
      </p:pic>
      <p:sp>
        <p:nvSpPr>
          <p:cNvPr id="7170" name="AutoShape 2" descr="Resultado de imagen para programa imss bienestar imag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172" name="AutoShape 4" descr="Resultado de imagen para programa imss bienestar imag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174" name="AutoShape 6" descr="Resultado de imagen para programa imss bienestar imag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176" name="AutoShape 8" descr="data:image/jpeg;base64,/9j/4AAQSkZJRgABAQAAAQABAAD/2wCEAAkGBxISEBUQEBIQFhUTFRcXFRUWFRUWEBYSGBgWFxcRFRYYHSggGBolHhcXIjEhJSkrLi4uGB8zODMuNygtLisBCgoKDg0OGBAQGi8mHyUuLS8tLysuLS0tKy0rKy0tLS0rLS0rKy0tLS0rLS0tLS0rKy0tLS0tLS0tLS0tLS0tLf/AABEIAOEA4QMBIgACEQEDEQH/xAAcAAEAAgMBAQEAAAAAAAAAAAAAAQcEBQYCCAP/xABIEAABAwIDBAcCCAsHBQAAAAABAAIDBBEFEiEGMUFRBxMiYXGRoVKBFBUjMkJzktEzNGJjcoKTsbKzwRYkVHTC0vE1U2TT4//EABgBAQEBAQEAAAAAAAAAAAAAAAABAgQD/8QAIREBAAICAgMBAQEBAAAAAAAAAAECESEDEiIxQVFhwTL/2gAMAwEAAhEDEQA/ALxREQEREBERAREQEREBERAREQEREBERAREQEREBERAREQEREBERAREQEREBERAREQERRdBKKLpdBKKEQSii6XQSii6XQSii6lAREQEREBERAREQEREBERAREQEREBEQoNZtDjcVHA6eYnK3QAavc47mNHM/eqpreknEKmTq6RjY8xs1rGdbMfEuBHk1fp0z4gXVcdPfsxR5iPy3k6n9Vo8yt/0NYQ1tM+rIGeV5aDxEbNLDxde/gOSrwta1r9YlzNf/AGhazrJDVho1OQx3A72x6+i5l+01cd9XVftXj9xX0jlC4rbPo/hq80sNop/aA+TeeUgHH8oa+KZS/FPyVOuxyrO+qqv20n+5eDi9T/iKn9tJ/uUYrhk1NKYZ2FjxwO4jg5p3OB5hYarmzLMGLVH+IqP2sn3r2Mbqhuqan9tJ/uWAs7BcImqpRDTsLnHfwa1vtPPAIuZl+8O0VdcBtVVknQASyEk8gL6ldjh+HbQubnbJO0cBJIzMf1XXt712+x2xMFC0P0knI7UpG7m2MfRHqfRdVZTLppxT9lTH9ucVoZeqrGtfxyyMa1xbzY+OwPjqrP2X2iiroBNFca5XsNszH+ybeh4rV9JeDtqMPkdYZ4GmVh4jKLvb4FoPkOS4HoariyudDfsyxO0/LYQWnyL0ImaX6z6XWiIo9xERAREQEREBERAREQEREBERAUFSoKCgOk2XNitR+T1bfKNn3lWj0U2+Kof0pfPrXqpdvn3xOqP523k1o/otzs5thPHSRYfRiMS5pC6WRzQxrXOLuzmNuO8+RWnJW0ReZleF0VZ0OzGIVLc7sZvrr1DnPaHb7Xa5o9Fkno9qj87Fqs+9/wD7FHv2n8dVtJs7BWxdXO3dfI8fhGO5tP8ATcVQ202z8tFOYZbEHVjx817OY5HmOHkT1u0ezbYfkI6yuqqt1ssLHEtaD9OXflb4kX8FtdlOi4NImxAh7t/UtPYH1jvpeA07yjyvWbz6cXsjsbPXODgOrhB7UrhppvawfSPoPRXHg1HS0OWjpmjO/tEDWVwGhmldwHC58Atft7tKMOp2sgY0SSXbELfJsa0C77DlcWHesboopS6lfWSuL5qmRxc92rsrCWht+Vw4270apWKz1j27kKURR7sPF2gwSg7jG8HwLSqG6N58uJ0x5uc0+Do3j7lem0M2SknefowynyY4qgNjHZcQpT+fjHmbKw8OX/qH0eFKhqlR7iIiAiIgIiICIiAiIgIiICIiAoKlQUHzjtqb4jVfXyehsu9kxvAW0zaZ0YLXMa4hsTjIHkb3SDXONxN+5cFtn/1Gq+vk/iK6ToigglqJoZ4opCY2vZnY11srrOtcaXzt8lpxVme8xDrsL6QMJgjbFCXxsbuaIX29AbnvWzi6QcNeLfCQ2/tMkZ6lq2jtmaI76Sl/Yx/csKr2Fw6QEGlibfiwGN3mwhR0+f8AGVhGI0LhlpZaU31IjczMTxJANye8rcBfPW2GzfwWuNNTiSUFrZGAAukDXXGU5RvBadfBZeGbSYpQWLxUdWN7KiOTq7cg5wu33H3JhiObE4mFp7fbM/DqbK2wljOaI8L21Ye53obHgub6HcXsyWgku2SJ5e1p0OUkB7bc2u1P6S6HZDbinrhkHycwFzE47+bo3fSHr3LmekPD30VXFi9MNzwJmjcXbrnue27T32O8os4z3haIRfhQ1TZYmSsN2yNa5p5tcAR+9fuo9nOdIU+TDKk84yz7ZDP9SovZt1q2mP8A5EP8xqtrpjrMlA2PjLM0e5oLz6gKocEP96g+vi/mNWnLzT5vpoKVAUrLqEREBERAREQEREBERAREQEREBQVKgoPnXbptsSqh+dJ8wD/Ve9gsR+D4jBITZrn9W79GTs/vLT7l+vSRHlxWp73MPnGwrmvDQ8DxB5hacEzi2f6+pwpWp2WxQVVHDUDe9gzdzxo8faBW2WXdE5hytVG6orZacTSQNijic/qS1k8rpM4DnPsSGNDANOPgvyq8FracF9JUyTgDtU1UWva8cWslsHNPjcLX7SUFXJiscuHuax8cIbPI/wDA2Li5kTwPnEgk24Ag6aLrcOiqd9TJC7T5sUbmi/MlziT7rKsRvSt67ZyGuiNdhjTBUxOPWQDsESt3tA0yP5EaHuK3my+MtxWimo6rSZrSyQWsSNzZgOBBGo4Ed4XnEHikx6FzNGV8ZZIBuMjb5ZLc9Gj3nmtLtIPi/HYalmkdTbrANxzHJKP4X+KPP1/rq+i+d3wDqJPn00skLu7K64HuzW9y69aXBqDqqirI+bNKyUcrmNrXerCfetw51go9q6hT/TTX5qmGAH8HG55H5UhsL+5nquGwMf3qAfn4v5jVlbW4p8KrZ5x81zyGfVt7LPMAH3r89mGZq6mH5+L0e0rTjtPa2X0oFKgKVl3CIiAiIgIiICIiAiIgIiICIiAiIgonpaiy4m8+3HG70Lf9K41WV014eRNBUgdl7DE48A5pLmj3hzvsqtVpw8keUrS6GMb/AAlC88TLF5APYPR3vcrUK+YcOrXwSsniNnxuDmnvHA9xFwe4lfQmy20cNdCJInAOAHWR37cbuR5jkeKkvfhvmMSwocGqoHdbHUulDpTJNC5kbWvDt4jflzNI0sCTcNAuF099FxWK7K18uZnxjL1PaLWBrWTHi2N8zdct9L2PgVW2I4ViFO74PHLVSFwOZsPwoxg+ySWgOvruuizfr8dZjte2r2gpYoSHCnIDiN2dt5H69wAHivz6bnAupAPnfKnzMQHqtn0abIOow6rq7Mkc0ta0kfJx73OcdwcbDwA7ytFPN8b42zq9aent2vomON2Yu/XdYDusjG+u/crehHZF+Q/cuY6Scb+C0MmU2kl+Sj53cO073Nze+y3uJ4nDTxmWeRjGDi42ueQG8nuCojbnag19RnALYowWxNO+x3vd+UbDwAA8UPTlvFYc4Fvtg482J0o/Og/ZBd/RaFdz0QYYZK/ryOxAxxvw6x4ytb42Lz7lXLTdoXc1SiLLvEREBERAREQEREBERAREQEREBEWBj1Q6OlnlYbOZFI5ptezmtJBt4hBGNYTFVQugnbmY/fwII3OaeBCq/E+iSYEmmqI3jgJQWOtyzNBB8gsPBukTEJaiCJ8keWSaNjrRtBLXPa0i/gVbe0Fb1FLNMN8cT3D9INJHrZV4+HJGVKz9G+JN3Qsd+jKz/UQvFHsji0EgkhgmY8bnMfHfw0dqO46Lq9gdv556sU9Y5lpG2jIaG2kGuU29oX94HNWkEyxXjrbcSq2lxjaJgAdStk73sZc+OR4Hoso4/j53UEI93/1VkFV30kbbS0kkcFKWZ7Z5S5ocA06NZbmdT5c0btHWMzMuexyjx+sbkmieGHfGwxMjPj2ru95K/HBdnMcpmubTR9V1hBcc1OXG24ZjcganQHiVY2xuOmfDmVdQ5oNpOsdYNaMj3gmw3aNC45u11fiVSafDssEYBJe4AvDAbZ3EggXuLNAv38jE1iMTmctNV7BYvO7PPZ7vaknDiO4am3uRnRZiB3mlHjI/+jF01dgONwsMsWIGZzRcx5QCbcG5gQfDRTBt/LDhjKmqYx08r3thYAWZmssDI8cADfdv05qp1r9y1mH9EUpI+EVMYbxEbXOd7nOsB5FWVgWCw0kIhgbZoNyd7nO4uceJXA4NDjOIRipNY2njffI1rBq3dmAAvbTi668VNRjVDUQxvmZUMnkbG0ubduYnVrrAOabXO8jQqN1613ELTReWL0o9xERAREQEREBERAREQEREBERAWr2o/Ean6iX+By2i1e1H4jU/US/wORJ9PnvZv8dpf8xD/MYrr6Uarq8Lm5vyMH6z239AVSmzX47Tf5iH+YxWf03VNqWGIb3yl1ueRhH73hacvHOKWVTLFJA9pOZjwGSMPEAgPY8eYK+hNj8dbW0kc4sHWyyN9mUfOHgd47iFxvSjsxekiqYh2qZjWPtvMA0v+qdfAuXMdF20Xwaq6mR1oqizTybL9B3de+U+I5KStJnjtiVy45ijKWnkqJT2Y2k95O4MHeSQPevnfGnTSPFXONaovkaeYDi2w5AWsO4BWNtxVvxGviwmAnIx2adw4EDtfZaftOtwWH0yYe2JtEI2gMYySMAbgB1WUeQKQvL5ROPj89nZXP2crGMveN7vsHq3u9C5c7sHtOKCoMj2F0cjQ19vngA3Dm3325d66zoUlDm1UDgCD1brHcQQ9rh6BfltR0WvBdJQFrmnXqXmzh3MedCO428SqmLTWLQsfBsepqtuanmY/m0aPb+kw6hVZ0zRltXDpZnUdng3NneX279W+i4uop56WUB7ZYZWajex472kcO8aKx9mp243SvpK0/LwWcyZoAflOma24m4sRuNxxQm/eOv1+nR/t/TsgjpKo9UYmhjJD+Cc0bg4/RIGmunerKifHI0OaWvadWuBDm+IKonH9gK2mu4M66Ma54tTb8pnzh7rjvWr2d2kqKKTPA85b9qM/gn8wRwPeNVMLXlmurQ+kApWHhFe2ogjnZ82VgcOYuNx7xu9yzFHSIiICIiAiIgIiICIiAiIgIiIC1e1H4jU/US/wOW0WLilJ10EkN7dYxzL7yMwIvbjvRJ9PnHZv8dpf8xB/MYu+6UZutxSjpuDeruO+WUA+jVtKDoqiilimFTKTFIx9ixtiWODrabr2W1xLYZs2ICvdO8Oa+NwZlbkAjy9m+/Ugn3quevHaK4dZNEHNcxwBDgQQdxB0IK+ddrcEdRVb4DfLfNG7nGdWnxG494X0cFzm1uyEOIGMylzTE7e213MNs0ZPI2Gu8Jl6cvH2jXtouifAjHA6sluZak3BOruqvcEk8XG7u/srx00w3oon+xOPJzHj+gVgQxBrQ1oAAAAA3ADQALUbW7Piup/g7nlgztdmABPZvpY+KE08OsKi6McXFNUzSO1aKWV1r2u6MteBfwDlc+A4tHVwMqIiMr2g2vctd9Jh7wdFw8HRLC11zUzkEEOADGkggi1+HkV5g6NKiBxNHiMsQO8ZSCf0srgHeSSxTvWMTDa9LUMJw9zpcudrm9SfpdYXC7R3Ft7ju7lwHRZiLKeuDpey2djomPJszPdjrHyA8SF20fRv1rw/EKyoqS3c3VjbctSSB4WWTtL0dU9Vk6t74eqZ1bGtAMQYCTq08bk631QtS027YdqqI6VIIW4iRBbM5jTK1v/AHiTpYfSLcmnf3rs6fYTEGt6sYtMI91g197chd+i2+zmwFLSv64l80w16yQ3sTvc1u6/ebnvRq8TeMYbPYvD3U9BBDJo9sfaHJziXFvuvb3LdqGhSo9YjEYEREUREQEREBERAREQEREBERARFF0ErEnxKJjsrnEEcMrj+4LKuoUkYXxxB7Z+y/7k+OIPbP2X/cs1FNrphfHEHtn7L/uT44g9s/Zf9yzVKbNMH44g9s/Zf9yfHEHtn7L/ALlmomzTC+OIPbP2X/cnxzB7Z+y/7lmomzTEixWFzg1riSd3ZcP3hZq82U3VhEooupVBERAREQEREBERAREQEREBERAXN7VVz45IA2UxNeXZ3AA6DLY2IPNdItLjmGSSyQyROjBiLj27kEm3LwWOTONNUxnbX4Fib3VJiE/XR5MxcWBrg6+4aC6zsIq3vqqmNziWxuZkGnZuDdeKXB5jUNqJ3xXY0hrY2kA3uO0T4lZOHYa6OeeUuaRMWkAXuMtxr5rFYtpqZhzNFizng9bXPjdmIDeqDuzwNwFt9pq2aEQdS4lznWIsO3YDQjhfu5rxQYPVwtLI5KaxcXdpribn/hZ+IYZJK6ncXMvC8OfvsTpfL5LMRbrP6uYy15xwyy0hicQ2RzxIzS+YAdkr88bxF7asxmpdDH1YdcMDu1fda1/+FmTbO/3tlTGWtAOZ7ebrHVvjfVTX4VOak1EL4RdgZZ4J43vYJMWxv9ImuRlVI2jfLFKah2pY4sseAIy21tqViYDWF72E1pc76cLmNaSbHst04HlyW2jgqepc10kQkJ7DmMOUDTe07zv81gjBZ5Jo5Kh0HyTsw6tpD3EagOJ4XC1OdJrbHxr4TFLGG1L7TS5QMjOwCdLc7X9FtJ53U1M98shkc0EhxABJOjW2HfYL1jGGOmfA5rmjqpA83vqBbQeS8Y3hTqgxtLgImuzPGuZ2mgHJMTGUzGmHs7XTCR0FS67yxsjSQB2XDVunI/1X5100z610DagxMbGH7mkX0FtfH0X7SbOBkkcsDiHMd2s7nODmcW67uPmvdVgDZap00oa5hjDQ03zBwt2tO6/mpi/XC6zlOzOISSGWORzX9U6wkAADgb8tL6eq3y1Wz+Gvp2GMljmhxLCBZ2U8H8z3rar1pnG2Le9CIi0giIgIiICIiAiIgIiICIiAiIgIiICWREBERAREQEREBLIiAiIgIiICIiAiIgIiICIiAiIgIiICIiAiIgIiICIiAiIgIiICIiAiIgIiICIiAiIgIiIIKlEQF5KIggqERAREQEREBERAREQEREEoiKAiIqCFEUBERB6apRFQKgKUQEREH//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 name="9 Rectángulo"/>
          <p:cNvSpPr/>
          <p:nvPr/>
        </p:nvSpPr>
        <p:spPr>
          <a:xfrm>
            <a:off x="7881950" y="3214686"/>
            <a:ext cx="1128714"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177" name="Picture 9"/>
          <p:cNvPicPr>
            <a:picLocks noChangeAspect="1" noChangeArrowheads="1"/>
          </p:cNvPicPr>
          <p:nvPr/>
        </p:nvPicPr>
        <p:blipFill>
          <a:blip r:embed="rId4" cstate="print"/>
          <a:srcRect/>
          <a:stretch>
            <a:fillRect/>
          </a:stretch>
        </p:blipFill>
        <p:spPr bwMode="auto">
          <a:xfrm>
            <a:off x="8096264" y="3071810"/>
            <a:ext cx="1071570" cy="937624"/>
          </a:xfrm>
          <a:prstGeom prst="rect">
            <a:avLst/>
          </a:prstGeom>
          <a:noFill/>
          <a:ln w="9525">
            <a:noFill/>
            <a:miter lim="800000"/>
            <a:headEnd/>
            <a:tailEnd/>
          </a:ln>
          <a:effectLst/>
        </p:spPr>
      </p:pic>
      <p:pic>
        <p:nvPicPr>
          <p:cNvPr id="7179" name="Picture 11" descr="Resultado de imagen para sedena logo"/>
          <p:cNvPicPr>
            <a:picLocks noChangeAspect="1" noChangeArrowheads="1"/>
          </p:cNvPicPr>
          <p:nvPr/>
        </p:nvPicPr>
        <p:blipFill>
          <a:blip r:embed="rId5" cstate="print"/>
          <a:srcRect/>
          <a:stretch>
            <a:fillRect/>
          </a:stretch>
        </p:blipFill>
        <p:spPr bwMode="auto">
          <a:xfrm>
            <a:off x="8167702" y="3929067"/>
            <a:ext cx="1214446" cy="592413"/>
          </a:xfrm>
          <a:prstGeom prst="rect">
            <a:avLst/>
          </a:prstGeom>
          <a:noFill/>
        </p:spPr>
      </p:pic>
      <p:pic>
        <p:nvPicPr>
          <p:cNvPr id="7181" name="Picture 13" descr="Resultado de imagen para secretaria de salud"/>
          <p:cNvPicPr>
            <a:picLocks noChangeAspect="1" noChangeArrowheads="1"/>
          </p:cNvPicPr>
          <p:nvPr/>
        </p:nvPicPr>
        <p:blipFill>
          <a:blip r:embed="rId6" cstate="print"/>
          <a:srcRect/>
          <a:stretch>
            <a:fillRect/>
          </a:stretch>
        </p:blipFill>
        <p:spPr bwMode="auto">
          <a:xfrm>
            <a:off x="7039656" y="512216"/>
            <a:ext cx="3470537" cy="1812897"/>
          </a:xfrm>
          <a:prstGeom prst="rect">
            <a:avLst/>
          </a:prstGeom>
          <a:noFill/>
        </p:spPr>
      </p:pic>
      <p:sp>
        <p:nvSpPr>
          <p:cNvPr id="3" name="CuadroTexto 2"/>
          <p:cNvSpPr txBox="1"/>
          <p:nvPr/>
        </p:nvSpPr>
        <p:spPr>
          <a:xfrm>
            <a:off x="364066" y="4699795"/>
            <a:ext cx="4080934" cy="1754326"/>
          </a:xfrm>
          <a:prstGeom prst="rect">
            <a:avLst/>
          </a:prstGeom>
          <a:noFill/>
        </p:spPr>
        <p:txBody>
          <a:bodyPr wrap="square" rtlCol="0">
            <a:spAutoFit/>
          </a:bodyPr>
          <a:lstStyle/>
          <a:p>
            <a:pPr algn="just"/>
            <a:r>
              <a:rPr lang="es-MX" b="1" dirty="0">
                <a:solidFill>
                  <a:schemeClr val="tx1">
                    <a:lumMod val="75000"/>
                    <a:lumOff val="25000"/>
                  </a:schemeClr>
                </a:solidFill>
                <a:latin typeface="Arial" panose="020B0604020202020204" pitchFamily="34" charset="0"/>
                <a:cs typeface="Arial" panose="020B0604020202020204" pitchFamily="34" charset="0"/>
              </a:rPr>
              <a:t>El logro de la atención primaria universal requiere de la integración funcional del Sistema de Salud para responder a las necesidades de salud de toda la población</a:t>
            </a:r>
          </a:p>
          <a:p>
            <a:endParaRPr lang="es-MX" dirty="0"/>
          </a:p>
        </p:txBody>
      </p:sp>
    </p:spTree>
    <p:extLst>
      <p:ext uri="{BB962C8B-B14F-4D97-AF65-F5344CB8AC3E}">
        <p14:creationId xmlns:p14="http://schemas.microsoft.com/office/powerpoint/2010/main" val="322558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p:cNvSpPr/>
          <p:nvPr/>
        </p:nvSpPr>
        <p:spPr>
          <a:xfrm>
            <a:off x="863599" y="5470343"/>
            <a:ext cx="1927135" cy="120032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Abrir llave 3"/>
          <p:cNvSpPr/>
          <p:nvPr/>
        </p:nvSpPr>
        <p:spPr>
          <a:xfrm>
            <a:off x="3541991" y="854110"/>
            <a:ext cx="645063" cy="4911690"/>
          </a:xfrm>
          <a:prstGeom prst="leftBrace">
            <a:avLst>
              <a:gd name="adj1" fmla="val 35660"/>
              <a:gd name="adj2" fmla="val 50200"/>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CuadroTexto 6"/>
          <p:cNvSpPr txBox="1"/>
          <p:nvPr/>
        </p:nvSpPr>
        <p:spPr>
          <a:xfrm>
            <a:off x="793143" y="1068027"/>
            <a:ext cx="2444900" cy="769441"/>
          </a:xfrm>
          <a:prstGeom prst="rect">
            <a:avLst/>
          </a:prstGeom>
          <a:noFill/>
        </p:spPr>
        <p:txBody>
          <a:bodyPr wrap="none" rtlCol="0">
            <a:spAutoFit/>
          </a:bodyPr>
          <a:lstStyle/>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s-ES" sz="2200" dirty="0" smtClean="0">
                <a:solidFill>
                  <a:schemeClr val="tx1">
                    <a:lumMod val="75000"/>
                    <a:lumOff val="25000"/>
                  </a:schemeClr>
                </a:solidFill>
                <a:latin typeface="Arial"/>
                <a:ea typeface="+mj-lt"/>
                <a:cs typeface="+mj-lt"/>
              </a:rPr>
              <a:t>Instituto de Salud </a:t>
            </a:r>
          </a:p>
          <a:p>
            <a:pPr algn="ctr">
              <a:defRPr sz="1440" b="0" i="0" u="none" strike="noStrike" kern="1200" spc="0" baseline="0">
                <a:solidFill>
                  <a:prstClr val="black"/>
                </a:solidFill>
                <a:latin typeface="Arial" panose="020B0604020202020204" pitchFamily="34" charset="0"/>
                <a:ea typeface="+mn-ea"/>
                <a:cs typeface="Arial" panose="020B0604020202020204" pitchFamily="34" charset="0"/>
              </a:defRPr>
            </a:pPr>
            <a:r>
              <a:rPr lang="es-ES" sz="2200" dirty="0" smtClean="0">
                <a:solidFill>
                  <a:schemeClr val="tx1">
                    <a:lumMod val="75000"/>
                    <a:lumOff val="25000"/>
                  </a:schemeClr>
                </a:solidFill>
                <a:latin typeface="Arial"/>
                <a:ea typeface="+mj-lt"/>
                <a:cs typeface="+mj-lt"/>
              </a:rPr>
              <a:t>para el Bienestar</a:t>
            </a:r>
            <a:endParaRPr lang="en-US" sz="2000" dirty="0">
              <a:solidFill>
                <a:schemeClr val="tx1">
                  <a:lumMod val="75000"/>
                  <a:lumOff val="25000"/>
                </a:schemeClr>
              </a:solidFill>
            </a:endParaRPr>
          </a:p>
        </p:txBody>
      </p:sp>
      <p:sp>
        <p:nvSpPr>
          <p:cNvPr id="8" name="CuadroTexto 7"/>
          <p:cNvSpPr txBox="1"/>
          <p:nvPr/>
        </p:nvSpPr>
        <p:spPr>
          <a:xfrm>
            <a:off x="502601" y="2054705"/>
            <a:ext cx="2971329" cy="2308324"/>
          </a:xfrm>
          <a:prstGeom prst="rect">
            <a:avLst/>
          </a:prstGeom>
          <a:noFill/>
        </p:spPr>
        <p:txBody>
          <a:bodyPr wrap="square" rtlCol="0">
            <a:spAutoFit/>
          </a:bodyPr>
          <a:lstStyle/>
          <a:p>
            <a:pPr algn="ctr"/>
            <a:r>
              <a:rPr lang="es-MX" sz="1600" dirty="0" smtClean="0">
                <a:solidFill>
                  <a:schemeClr val="tx1">
                    <a:lumMod val="75000"/>
                    <a:lumOff val="25000"/>
                  </a:schemeClr>
                </a:solidFill>
                <a:latin typeface="Arial" panose="020B0604020202020204" pitchFamily="34" charset="0"/>
                <a:cs typeface="Arial" panose="020B0604020202020204" pitchFamily="34" charset="0"/>
              </a:rPr>
              <a:t>“Todas las personas en el país sin seguridad social tienen derecho a recibir gratuitamente servicios públicos de  salud, medicamentos y demás insumos asociados”</a:t>
            </a:r>
          </a:p>
          <a:p>
            <a:pPr algn="ctr"/>
            <a:r>
              <a:rPr lang="es-MX" sz="1600" dirty="0" smtClean="0">
                <a:solidFill>
                  <a:schemeClr val="tx1">
                    <a:lumMod val="75000"/>
                    <a:lumOff val="25000"/>
                  </a:schemeClr>
                </a:solidFill>
                <a:latin typeface="Arial" panose="020B0604020202020204" pitchFamily="34" charset="0"/>
                <a:cs typeface="Arial" panose="020B0604020202020204" pitchFamily="34" charset="0"/>
              </a:rPr>
              <a:t>Artículo 77 bis 1, </a:t>
            </a:r>
          </a:p>
          <a:p>
            <a:pPr algn="ctr"/>
            <a:r>
              <a:rPr lang="es-MX" sz="1600" dirty="0" smtClean="0">
                <a:solidFill>
                  <a:schemeClr val="tx1">
                    <a:lumMod val="75000"/>
                    <a:lumOff val="25000"/>
                  </a:schemeClr>
                </a:solidFill>
                <a:latin typeface="Arial" panose="020B0604020202020204" pitchFamily="34" charset="0"/>
                <a:cs typeface="Arial" panose="020B0604020202020204" pitchFamily="34" charset="0"/>
              </a:rPr>
              <a:t>Ley General de Salud </a:t>
            </a:r>
            <a:endParaRPr lang="es-MX"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Flecha abajo 4"/>
          <p:cNvSpPr/>
          <p:nvPr/>
        </p:nvSpPr>
        <p:spPr>
          <a:xfrm>
            <a:off x="1651526" y="4479963"/>
            <a:ext cx="364067" cy="83083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6393100" y="5740191"/>
            <a:ext cx="3099525" cy="1077218"/>
          </a:xfrm>
          <a:prstGeom prst="rect">
            <a:avLst/>
          </a:prstGeom>
          <a:noFill/>
          <a:ln>
            <a:solidFill>
              <a:schemeClr val="accent2">
                <a:lumMod val="50000"/>
              </a:schemeClr>
            </a:solidFill>
          </a:ln>
        </p:spPr>
        <p:txBody>
          <a:bodyPr wrap="square" rtlCol="0">
            <a:spAutoFit/>
          </a:bodyPr>
          <a:lstStyle/>
          <a:p>
            <a:pPr marL="177800" indent="-177800">
              <a:buClr>
                <a:schemeClr val="accent2">
                  <a:lumMod val="50000"/>
                </a:schemeClr>
              </a:buClr>
              <a:buFont typeface="Wingdings" panose="05000000000000000000" pitchFamily="2" charset="2"/>
              <a:buChar char="§"/>
            </a:pPr>
            <a:r>
              <a:rPr lang="es-MX" sz="1600" dirty="0" smtClean="0">
                <a:latin typeface="Arial" panose="020B0604020202020204" pitchFamily="34" charset="0"/>
                <a:cs typeface="Arial" panose="020B0604020202020204" pitchFamily="34" charset="0"/>
              </a:rPr>
              <a:t>Más crecimiento económico</a:t>
            </a:r>
          </a:p>
          <a:p>
            <a:pPr marL="177800" indent="-177800">
              <a:buClr>
                <a:schemeClr val="accent2">
                  <a:lumMod val="50000"/>
                </a:schemeClr>
              </a:buClr>
              <a:buFont typeface="Wingdings" panose="05000000000000000000" pitchFamily="2" charset="2"/>
              <a:buChar char="§"/>
            </a:pPr>
            <a:r>
              <a:rPr lang="es-MX" sz="1600" dirty="0" smtClean="0">
                <a:latin typeface="Arial" panose="020B0604020202020204" pitchFamily="34" charset="0"/>
                <a:cs typeface="Arial" panose="020B0604020202020204" pitchFamily="34" charset="0"/>
              </a:rPr>
              <a:t>Menos pobreza</a:t>
            </a:r>
          </a:p>
          <a:p>
            <a:pPr marL="177800" indent="-177800">
              <a:buClr>
                <a:schemeClr val="accent2">
                  <a:lumMod val="50000"/>
                </a:schemeClr>
              </a:buClr>
              <a:buFont typeface="Wingdings" panose="05000000000000000000" pitchFamily="2" charset="2"/>
              <a:buChar char="§"/>
            </a:pPr>
            <a:r>
              <a:rPr lang="es-MX" sz="1600" dirty="0" smtClean="0">
                <a:latin typeface="Arial" panose="020B0604020202020204" pitchFamily="34" charset="0"/>
                <a:cs typeface="Arial" panose="020B0604020202020204" pitchFamily="34" charset="0"/>
              </a:rPr>
              <a:t>Más equidad</a:t>
            </a:r>
          </a:p>
          <a:p>
            <a:pPr marL="177800" indent="-177800">
              <a:buClr>
                <a:schemeClr val="accent2">
                  <a:lumMod val="50000"/>
                </a:schemeClr>
              </a:buClr>
              <a:buFont typeface="Wingdings" panose="05000000000000000000" pitchFamily="2" charset="2"/>
              <a:buChar char="§"/>
            </a:pPr>
            <a:r>
              <a:rPr lang="es-MX" sz="1600" dirty="0" smtClean="0">
                <a:latin typeface="Arial" panose="020B0604020202020204" pitchFamily="34" charset="0"/>
                <a:cs typeface="Arial" panose="020B0604020202020204" pitchFamily="34" charset="0"/>
              </a:rPr>
              <a:t>Justicia social y dignidad</a:t>
            </a:r>
          </a:p>
        </p:txBody>
      </p:sp>
      <p:sp>
        <p:nvSpPr>
          <p:cNvPr id="6" name="CuadroTexto 5"/>
          <p:cNvSpPr txBox="1"/>
          <p:nvPr/>
        </p:nvSpPr>
        <p:spPr>
          <a:xfrm>
            <a:off x="915228" y="5461876"/>
            <a:ext cx="1799308" cy="1200329"/>
          </a:xfrm>
          <a:prstGeom prst="rect">
            <a:avLst/>
          </a:prstGeom>
          <a:noFill/>
        </p:spPr>
        <p:txBody>
          <a:bodyPr wrap="square" rtlCol="0">
            <a:spAutoFit/>
          </a:bodyPr>
          <a:lstStyle/>
          <a:p>
            <a:pPr algn="ctr"/>
            <a:r>
              <a:rPr lang="es-MX" sz="2400" dirty="0">
                <a:solidFill>
                  <a:schemeClr val="bg1"/>
                </a:solidFill>
                <a:latin typeface="Arial" panose="020B0604020202020204" pitchFamily="34" charset="0"/>
                <a:cs typeface="Arial" panose="020B0604020202020204" pitchFamily="34" charset="0"/>
              </a:rPr>
              <a:t>Gratuidad en el punto de contacto </a:t>
            </a:r>
          </a:p>
        </p:txBody>
      </p:sp>
      <p:grpSp>
        <p:nvGrpSpPr>
          <p:cNvPr id="2" name="Grupo 1"/>
          <p:cNvGrpSpPr/>
          <p:nvPr/>
        </p:nvGrpSpPr>
        <p:grpSpPr>
          <a:xfrm>
            <a:off x="4317132" y="854110"/>
            <a:ext cx="7291394" cy="4815461"/>
            <a:chOff x="4649041" y="1261624"/>
            <a:chExt cx="6875006" cy="4407947"/>
          </a:xfrm>
        </p:grpSpPr>
        <p:pic>
          <p:nvPicPr>
            <p:cNvPr id="3" name="Imagen 2"/>
            <p:cNvPicPr>
              <a:picLocks noChangeAspect="1"/>
            </p:cNvPicPr>
            <p:nvPr/>
          </p:nvPicPr>
          <p:blipFill rotWithShape="1">
            <a:blip r:embed="rId2"/>
            <a:srcRect l="9220" t="11229" r="10982" b="57772"/>
            <a:stretch/>
          </p:blipFill>
          <p:spPr>
            <a:xfrm>
              <a:off x="5096933" y="1794933"/>
              <a:ext cx="5952068" cy="1413934"/>
            </a:xfrm>
            <a:prstGeom prst="rect">
              <a:avLst/>
            </a:prstGeom>
          </p:spPr>
        </p:pic>
        <p:pic>
          <p:nvPicPr>
            <p:cNvPr id="11" name="Imagen 10"/>
            <p:cNvPicPr>
              <a:picLocks noChangeAspect="1"/>
            </p:cNvPicPr>
            <p:nvPr/>
          </p:nvPicPr>
          <p:blipFill rotWithShape="1">
            <a:blip r:embed="rId2"/>
            <a:srcRect l="9105" t="61718" r="10301" b="7469"/>
            <a:stretch/>
          </p:blipFill>
          <p:spPr>
            <a:xfrm>
              <a:off x="5088467" y="4036905"/>
              <a:ext cx="6011334" cy="1405466"/>
            </a:xfrm>
            <a:prstGeom prst="rect">
              <a:avLst/>
            </a:prstGeom>
          </p:spPr>
        </p:pic>
        <p:sp>
          <p:nvSpPr>
            <p:cNvPr id="13" name="CuadroTexto 12"/>
            <p:cNvSpPr txBox="1"/>
            <p:nvPr/>
          </p:nvSpPr>
          <p:spPr>
            <a:xfrm>
              <a:off x="5262396" y="1261624"/>
              <a:ext cx="6261651" cy="461665"/>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Esperanza de vida al nacimiento está positivamente asociada con población cubierta por </a:t>
              </a:r>
            </a:p>
            <a:p>
              <a:r>
                <a:rPr lang="es-MX" sz="1200" dirty="0">
                  <a:latin typeface="Arial" panose="020B0604020202020204" pitchFamily="34" charset="0"/>
                  <a:cs typeface="Arial" panose="020B0604020202020204" pitchFamily="34" charset="0"/>
                </a:rPr>
                <a:t>f</a:t>
              </a:r>
              <a:r>
                <a:rPr lang="es-MX" sz="1200" dirty="0" smtClean="0">
                  <a:latin typeface="Arial" panose="020B0604020202020204" pitchFamily="34" charset="0"/>
                  <a:cs typeface="Arial" panose="020B0604020202020204" pitchFamily="34" charset="0"/>
                </a:rPr>
                <a:t>ondos públicos</a:t>
              </a:r>
              <a:endParaRPr lang="es-MX" sz="1200" dirty="0">
                <a:latin typeface="Arial" panose="020B0604020202020204" pitchFamily="34" charset="0"/>
                <a:cs typeface="Arial" panose="020B0604020202020204" pitchFamily="34" charset="0"/>
              </a:endParaRPr>
            </a:p>
          </p:txBody>
        </p:sp>
        <p:sp>
          <p:nvSpPr>
            <p:cNvPr id="14" name="CuadroTexto 13"/>
            <p:cNvSpPr txBox="1"/>
            <p:nvPr/>
          </p:nvSpPr>
          <p:spPr>
            <a:xfrm rot="16200000">
              <a:off x="3758893" y="2336203"/>
              <a:ext cx="2026517"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Esperanza de vida al nacimiento</a:t>
              </a:r>
              <a:endParaRPr lang="es-MX" sz="1000" dirty="0">
                <a:latin typeface="Arial" panose="020B0604020202020204" pitchFamily="34" charset="0"/>
                <a:cs typeface="Arial" panose="020B0604020202020204" pitchFamily="34" charset="0"/>
              </a:endParaRPr>
            </a:p>
          </p:txBody>
        </p:sp>
        <p:sp>
          <p:nvSpPr>
            <p:cNvPr id="15" name="CuadroTexto 14"/>
            <p:cNvSpPr txBox="1"/>
            <p:nvPr/>
          </p:nvSpPr>
          <p:spPr>
            <a:xfrm>
              <a:off x="6485360" y="3142011"/>
              <a:ext cx="3217547" cy="276999"/>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 de población cubierta con fondos públicos</a:t>
              </a:r>
              <a:endParaRPr lang="es-MX" sz="1200" dirty="0">
                <a:latin typeface="Arial" panose="020B0604020202020204" pitchFamily="34" charset="0"/>
                <a:cs typeface="Arial" panose="020B0604020202020204" pitchFamily="34" charset="0"/>
              </a:endParaRPr>
            </a:p>
          </p:txBody>
        </p:sp>
        <p:sp>
          <p:nvSpPr>
            <p:cNvPr id="16" name="CuadroTexto 15"/>
            <p:cNvSpPr txBox="1"/>
            <p:nvPr/>
          </p:nvSpPr>
          <p:spPr>
            <a:xfrm>
              <a:off x="5435427" y="3677495"/>
              <a:ext cx="5264583" cy="276999"/>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Esperanza de vida al nacimiento está asociada con menor gasto de bolsillo</a:t>
              </a:r>
              <a:endParaRPr lang="es-MX" sz="1200" dirty="0">
                <a:latin typeface="Arial" panose="020B0604020202020204" pitchFamily="34" charset="0"/>
                <a:cs typeface="Arial" panose="020B0604020202020204" pitchFamily="34" charset="0"/>
              </a:endParaRPr>
            </a:p>
          </p:txBody>
        </p:sp>
        <p:sp>
          <p:nvSpPr>
            <p:cNvPr id="18" name="CuadroTexto 17"/>
            <p:cNvSpPr txBox="1"/>
            <p:nvPr/>
          </p:nvSpPr>
          <p:spPr>
            <a:xfrm>
              <a:off x="6072922" y="5392572"/>
              <a:ext cx="3886000" cy="276999"/>
            </a:xfrm>
            <a:prstGeom prst="rect">
              <a:avLst/>
            </a:prstGeom>
            <a:noFill/>
          </p:spPr>
          <p:txBody>
            <a:bodyPr wrap="none" rtlCol="0">
              <a:spAutoFit/>
            </a:bodyPr>
            <a:lstStyle/>
            <a:p>
              <a:r>
                <a:rPr lang="es-MX" sz="1200" dirty="0" smtClean="0">
                  <a:latin typeface="Arial" panose="020B0604020202020204" pitchFamily="34" charset="0"/>
                  <a:cs typeface="Arial" panose="020B0604020202020204" pitchFamily="34" charset="0"/>
                </a:rPr>
                <a:t>Gasto de bolsillo como parte del gasto total en salud</a:t>
              </a:r>
              <a:endParaRPr lang="es-MX" sz="1200" dirty="0">
                <a:latin typeface="Arial" panose="020B0604020202020204" pitchFamily="34" charset="0"/>
                <a:cs typeface="Arial" panose="020B0604020202020204" pitchFamily="34" charset="0"/>
              </a:endParaRPr>
            </a:p>
          </p:txBody>
        </p:sp>
        <p:sp>
          <p:nvSpPr>
            <p:cNvPr id="19" name="CuadroTexto 18"/>
            <p:cNvSpPr txBox="1"/>
            <p:nvPr/>
          </p:nvSpPr>
          <p:spPr>
            <a:xfrm rot="16200000">
              <a:off x="3758893" y="4429288"/>
              <a:ext cx="2026517" cy="246221"/>
            </a:xfrm>
            <a:prstGeom prst="rect">
              <a:avLst/>
            </a:prstGeom>
            <a:noFill/>
          </p:spPr>
          <p:txBody>
            <a:bodyPr wrap="none" rtlCol="0">
              <a:spAutoFit/>
            </a:bodyPr>
            <a:lstStyle/>
            <a:p>
              <a:r>
                <a:rPr lang="es-MX" sz="1000" dirty="0" smtClean="0">
                  <a:latin typeface="Arial" panose="020B0604020202020204" pitchFamily="34" charset="0"/>
                  <a:cs typeface="Arial" panose="020B0604020202020204" pitchFamily="34" charset="0"/>
                </a:rPr>
                <a:t>Esperanza de vida al nacimiento</a:t>
              </a:r>
              <a:endParaRPr lang="es-MX"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9655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ángulo redondeado 41"/>
          <p:cNvSpPr/>
          <p:nvPr/>
        </p:nvSpPr>
        <p:spPr>
          <a:xfrm>
            <a:off x="9648188" y="2089772"/>
            <a:ext cx="2324536" cy="3887050"/>
          </a:xfrm>
          <a:prstGeom prst="roundRect">
            <a:avLst>
              <a:gd name="adj"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Rectángulo redondeado 40"/>
          <p:cNvSpPr/>
          <p:nvPr/>
        </p:nvSpPr>
        <p:spPr>
          <a:xfrm>
            <a:off x="7232723" y="2081373"/>
            <a:ext cx="2324536" cy="3887050"/>
          </a:xfrm>
          <a:prstGeom prst="roundRect">
            <a:avLst>
              <a:gd name="adj"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redondeado 37"/>
          <p:cNvSpPr/>
          <p:nvPr/>
        </p:nvSpPr>
        <p:spPr>
          <a:xfrm>
            <a:off x="4842078" y="2089772"/>
            <a:ext cx="2324536" cy="3887050"/>
          </a:xfrm>
          <a:prstGeom prst="roundRect">
            <a:avLst>
              <a:gd name="adj"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redondeado 36"/>
          <p:cNvSpPr/>
          <p:nvPr/>
        </p:nvSpPr>
        <p:spPr>
          <a:xfrm>
            <a:off x="2471424" y="2089772"/>
            <a:ext cx="2324536" cy="3887050"/>
          </a:xfrm>
          <a:prstGeom prst="roundRect">
            <a:avLst>
              <a:gd name="adj"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redondeado 26"/>
          <p:cNvSpPr/>
          <p:nvPr/>
        </p:nvSpPr>
        <p:spPr>
          <a:xfrm>
            <a:off x="101604" y="2081374"/>
            <a:ext cx="2324536" cy="3887050"/>
          </a:xfrm>
          <a:prstGeom prst="roundRect">
            <a:avLst>
              <a:gd name="adj" fmla="val 6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redondeado 1"/>
          <p:cNvSpPr/>
          <p:nvPr/>
        </p:nvSpPr>
        <p:spPr>
          <a:xfrm>
            <a:off x="2426140" y="1340071"/>
            <a:ext cx="7167359" cy="510142"/>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4141423" y="1373682"/>
            <a:ext cx="3520102" cy="461665"/>
          </a:xfrm>
          <a:prstGeom prst="rect">
            <a:avLst/>
          </a:prstGeom>
          <a:noFill/>
        </p:spPr>
        <p:txBody>
          <a:bodyPr wrap="square" rtlCol="0">
            <a:spAutoFit/>
          </a:bodyPr>
          <a:lstStyle/>
          <a:p>
            <a:pPr algn="ctr"/>
            <a:r>
              <a:rPr lang="es-MX" sz="2400" dirty="0" smtClean="0">
                <a:solidFill>
                  <a:schemeClr val="tx1">
                    <a:lumMod val="75000"/>
                    <a:lumOff val="25000"/>
                  </a:schemeClr>
                </a:solidFill>
                <a:latin typeface="Arial" panose="020B0604020202020204" pitchFamily="34" charset="0"/>
                <a:cs typeface="Arial" panose="020B0604020202020204" pitchFamily="34" charset="0"/>
              </a:rPr>
              <a:t>¿Qué se necesita?</a:t>
            </a:r>
            <a:endParaRPr lang="es-MX"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2471424" y="2348747"/>
            <a:ext cx="2324536" cy="523220"/>
          </a:xfrm>
          <a:prstGeom prst="rect">
            <a:avLst/>
          </a:prstGeom>
          <a:noFill/>
        </p:spPr>
        <p:txBody>
          <a:bodyPr wrap="square" rtlCol="0">
            <a:spAutoFit/>
          </a:bodyPr>
          <a:lstStyle/>
          <a:p>
            <a:pPr algn="ctr"/>
            <a:r>
              <a:rPr lang="es-MX" sz="1400" dirty="0" smtClean="0">
                <a:solidFill>
                  <a:schemeClr val="bg1"/>
                </a:solidFill>
                <a:latin typeface="Arial" panose="020B0604020202020204" pitchFamily="34" charset="0"/>
                <a:cs typeface="Arial" panose="020B0604020202020204" pitchFamily="34" charset="0"/>
              </a:rPr>
              <a:t>Derechos iguales.</a:t>
            </a:r>
          </a:p>
          <a:p>
            <a:pPr algn="ctr"/>
            <a:r>
              <a:rPr lang="es-MX" sz="1400" dirty="0" smtClean="0">
                <a:solidFill>
                  <a:schemeClr val="bg1"/>
                </a:solidFill>
                <a:latin typeface="Arial" panose="020B0604020202020204" pitchFamily="34" charset="0"/>
                <a:cs typeface="Arial" panose="020B0604020202020204" pitchFamily="34" charset="0"/>
              </a:rPr>
              <a:t>Atención </a:t>
            </a:r>
            <a:r>
              <a:rPr lang="es-MX" sz="1400" b="1" dirty="0" smtClean="0">
                <a:solidFill>
                  <a:schemeClr val="bg1"/>
                </a:solidFill>
                <a:latin typeface="Arial" panose="020B0604020202020204" pitchFamily="34" charset="0"/>
                <a:cs typeface="Arial" panose="020B0604020202020204" pitchFamily="34" charset="0"/>
              </a:rPr>
              <a:t>primaria</a:t>
            </a:r>
            <a:r>
              <a:rPr lang="es-MX" sz="1400" dirty="0" smtClean="0">
                <a:solidFill>
                  <a:schemeClr val="bg1"/>
                </a:solidFill>
                <a:latin typeface="Arial" panose="020B0604020202020204" pitchFamily="34" charset="0"/>
                <a:cs typeface="Arial" panose="020B0604020202020204" pitchFamily="34" charset="0"/>
              </a:rPr>
              <a:t> sólida</a:t>
            </a:r>
            <a:endParaRPr lang="es-MX" sz="1400" u="sng" dirty="0">
              <a:solidFill>
                <a:schemeClr val="bg1"/>
              </a:solidFill>
              <a:latin typeface="Arial" panose="020B0604020202020204" pitchFamily="34" charset="0"/>
              <a:cs typeface="Arial" panose="020B0604020202020204" pitchFamily="34" charset="0"/>
            </a:endParaRPr>
          </a:p>
        </p:txBody>
      </p:sp>
      <p:sp>
        <p:nvSpPr>
          <p:cNvPr id="9" name="CuadroTexto 8"/>
          <p:cNvSpPr txBox="1"/>
          <p:nvPr/>
        </p:nvSpPr>
        <p:spPr>
          <a:xfrm>
            <a:off x="7232723" y="2423268"/>
            <a:ext cx="2324535" cy="307777"/>
          </a:xfrm>
          <a:prstGeom prst="rect">
            <a:avLst/>
          </a:prstGeom>
          <a:noFill/>
        </p:spPr>
        <p:txBody>
          <a:bodyPr wrap="square" rtlCol="0">
            <a:spAutoFit/>
          </a:bodyPr>
          <a:lstStyle/>
          <a:p>
            <a:pPr algn="ctr"/>
            <a:r>
              <a:rPr lang="es-MX" sz="1400" b="1" dirty="0" smtClean="0">
                <a:solidFill>
                  <a:schemeClr val="bg1"/>
                </a:solidFill>
                <a:latin typeface="Arial" panose="020B0604020202020204" pitchFamily="34" charset="0"/>
                <a:cs typeface="Arial" panose="020B0604020202020204" pitchFamily="34" charset="0"/>
              </a:rPr>
              <a:t>Desempeño del sistema </a:t>
            </a:r>
            <a:endParaRPr lang="es-MX" sz="1400" b="1" u="sng" dirty="0">
              <a:solidFill>
                <a:schemeClr val="bg1"/>
              </a:solidFill>
              <a:latin typeface="Arial" panose="020B0604020202020204" pitchFamily="34" charset="0"/>
              <a:cs typeface="Arial" panose="020B0604020202020204" pitchFamily="34" charset="0"/>
            </a:endParaRPr>
          </a:p>
        </p:txBody>
      </p:sp>
      <p:sp>
        <p:nvSpPr>
          <p:cNvPr id="11" name="CuadroTexto 10"/>
          <p:cNvSpPr txBox="1"/>
          <p:nvPr/>
        </p:nvSpPr>
        <p:spPr>
          <a:xfrm>
            <a:off x="9663537" y="2410591"/>
            <a:ext cx="2293837" cy="738664"/>
          </a:xfrm>
          <a:prstGeom prst="rect">
            <a:avLst/>
          </a:prstGeom>
          <a:noFill/>
        </p:spPr>
        <p:txBody>
          <a:bodyPr wrap="square" rtlCol="0">
            <a:spAutoFit/>
          </a:bodyPr>
          <a:lstStyle/>
          <a:p>
            <a:pPr algn="ctr"/>
            <a:r>
              <a:rPr lang="es-MX" sz="1400" b="1" dirty="0" smtClean="0">
                <a:solidFill>
                  <a:schemeClr val="bg1"/>
                </a:solidFill>
                <a:latin typeface="Arial" panose="020B0604020202020204" pitchFamily="34" charset="0"/>
                <a:cs typeface="Arial" panose="020B0604020202020204" pitchFamily="34" charset="0"/>
              </a:rPr>
              <a:t>Abasto adecuado de bienes y servicios. </a:t>
            </a:r>
          </a:p>
          <a:p>
            <a:pPr algn="ctr"/>
            <a:r>
              <a:rPr lang="es-MX" sz="1400" b="1" dirty="0" smtClean="0">
                <a:solidFill>
                  <a:schemeClr val="bg1"/>
                </a:solidFill>
                <a:latin typeface="Arial" panose="020B0604020202020204" pitchFamily="34" charset="0"/>
                <a:cs typeface="Arial" panose="020B0604020202020204" pitchFamily="34" charset="0"/>
              </a:rPr>
              <a:t>Más transparencia</a:t>
            </a:r>
          </a:p>
        </p:txBody>
      </p:sp>
      <p:sp>
        <p:nvSpPr>
          <p:cNvPr id="12" name="Rectángulo 11"/>
          <p:cNvSpPr/>
          <p:nvPr/>
        </p:nvSpPr>
        <p:spPr>
          <a:xfrm>
            <a:off x="282078" y="6147268"/>
            <a:ext cx="11546719" cy="549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p:cNvSpPr txBox="1"/>
          <p:nvPr/>
        </p:nvSpPr>
        <p:spPr>
          <a:xfrm>
            <a:off x="282078" y="6269664"/>
            <a:ext cx="11546719" cy="323165"/>
          </a:xfrm>
          <a:prstGeom prst="rect">
            <a:avLst/>
          </a:prstGeom>
          <a:noFill/>
        </p:spPr>
        <p:txBody>
          <a:bodyPr wrap="square" rtlCol="0">
            <a:spAutoFit/>
          </a:bodyPr>
          <a:lstStyle/>
          <a:p>
            <a:pPr algn="ctr"/>
            <a:r>
              <a:rPr lang="es-MX" sz="1500" dirty="0" smtClean="0">
                <a:solidFill>
                  <a:schemeClr val="tx1">
                    <a:lumMod val="75000"/>
                    <a:lumOff val="25000"/>
                  </a:schemeClr>
                </a:solidFill>
                <a:latin typeface="Arial" panose="020B0604020202020204" pitchFamily="34" charset="0"/>
                <a:cs typeface="Arial" panose="020B0604020202020204" pitchFamily="34" charset="0"/>
              </a:rPr>
              <a:t>Atención a la salud centrada en las necesidades de las personas y comunidad más que en el sistema </a:t>
            </a:r>
            <a:endParaRPr lang="es-MX" sz="15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CuadroTexto 4"/>
          <p:cNvSpPr txBox="1"/>
          <p:nvPr/>
        </p:nvSpPr>
        <p:spPr>
          <a:xfrm>
            <a:off x="4841244" y="2463020"/>
            <a:ext cx="2325370" cy="307777"/>
          </a:xfrm>
          <a:prstGeom prst="rect">
            <a:avLst/>
          </a:prstGeom>
          <a:noFill/>
        </p:spPr>
        <p:txBody>
          <a:bodyPr wrap="square" rtlCol="0">
            <a:spAutoFit/>
          </a:bodyPr>
          <a:lstStyle/>
          <a:p>
            <a:pPr algn="ctr"/>
            <a:r>
              <a:rPr lang="es-MX" sz="1400" b="1" dirty="0" smtClean="0">
                <a:solidFill>
                  <a:schemeClr val="bg1"/>
                </a:solidFill>
                <a:latin typeface="Arial" panose="020B0604020202020204" pitchFamily="34" charset="0"/>
                <a:cs typeface="Arial" panose="020B0604020202020204" pitchFamily="34" charset="0"/>
              </a:rPr>
              <a:t>Visión a largo plazo</a:t>
            </a:r>
            <a:endParaRPr lang="es-MX" sz="1400" b="1" u="sng"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101604" y="2083226"/>
            <a:ext cx="2324536" cy="1169551"/>
          </a:xfrm>
          <a:prstGeom prst="rect">
            <a:avLst/>
          </a:prstGeom>
          <a:noFill/>
        </p:spPr>
        <p:txBody>
          <a:bodyPr wrap="square" rtlCol="0">
            <a:spAutoFit/>
          </a:bodyPr>
          <a:lstStyle/>
          <a:p>
            <a:pPr algn="ctr"/>
            <a:r>
              <a:rPr lang="es-MX" sz="1400" b="1" dirty="0" smtClean="0">
                <a:solidFill>
                  <a:schemeClr val="bg1"/>
                </a:solidFill>
                <a:latin typeface="Arial" panose="020B0604020202020204" pitchFamily="34" charset="0"/>
                <a:cs typeface="Arial" panose="020B0604020202020204" pitchFamily="34" charset="0"/>
              </a:rPr>
              <a:t>Sostenibilidad financiera:</a:t>
            </a:r>
          </a:p>
          <a:p>
            <a:pPr algn="ctr"/>
            <a:r>
              <a:rPr lang="es-MX" sz="1400" b="1" dirty="0" smtClean="0">
                <a:solidFill>
                  <a:schemeClr val="bg1"/>
                </a:solidFill>
                <a:latin typeface="Arial" panose="020B0604020202020204" pitchFamily="34" charset="0"/>
                <a:cs typeface="Arial" panose="020B0604020202020204" pitchFamily="34" charset="0"/>
              </a:rPr>
              <a:t>40 mil millones =</a:t>
            </a:r>
          </a:p>
          <a:p>
            <a:pPr algn="ctr"/>
            <a:r>
              <a:rPr lang="es-MX" sz="1400" b="1" dirty="0" smtClean="0">
                <a:solidFill>
                  <a:schemeClr val="bg1"/>
                </a:solidFill>
                <a:latin typeface="Arial" panose="020B0604020202020204" pitchFamily="34" charset="0"/>
                <a:cs typeface="Arial" panose="020B0604020202020204" pitchFamily="34" charset="0"/>
              </a:rPr>
              <a:t>6.5% del presupuesto en salud</a:t>
            </a:r>
            <a:endParaRPr lang="es-MX" sz="1400" b="1" dirty="0">
              <a:solidFill>
                <a:schemeClr val="bg1"/>
              </a:solidFill>
              <a:latin typeface="Arial" panose="020B0604020202020204" pitchFamily="34" charset="0"/>
              <a:cs typeface="Arial" panose="020B0604020202020204" pitchFamily="34" charset="0"/>
            </a:endParaRPr>
          </a:p>
        </p:txBody>
      </p:sp>
      <p:sp>
        <p:nvSpPr>
          <p:cNvPr id="19" name="CuadroTexto 18"/>
          <p:cNvSpPr txBox="1"/>
          <p:nvPr/>
        </p:nvSpPr>
        <p:spPr>
          <a:xfrm>
            <a:off x="101604" y="4401738"/>
            <a:ext cx="2324536" cy="954107"/>
          </a:xfrm>
          <a:prstGeom prst="rect">
            <a:avLst/>
          </a:prstGeom>
          <a:noFill/>
        </p:spPr>
        <p:txBody>
          <a:bodyPr wrap="square" rtlCol="0">
            <a:spAutoFit/>
          </a:bodyPr>
          <a:lstStyle/>
          <a:p>
            <a:pPr algn="ctr"/>
            <a:r>
              <a:rPr lang="es-MX" sz="1400" b="1" dirty="0" smtClean="0">
                <a:solidFill>
                  <a:schemeClr val="bg1"/>
                </a:solidFill>
                <a:latin typeface="Arial" panose="020B0604020202020204" pitchFamily="34" charset="0"/>
                <a:cs typeface="Arial" panose="020B0604020202020204" pitchFamily="34" charset="0"/>
              </a:rPr>
              <a:t>Asignar al menos 1% adicional de PIB (gasto público) a la atención primaria en salud</a:t>
            </a:r>
            <a:endParaRPr lang="es-MX" sz="1400" b="1" dirty="0">
              <a:solidFill>
                <a:schemeClr val="bg1"/>
              </a:solidFill>
              <a:latin typeface="Arial" panose="020B0604020202020204" pitchFamily="34" charset="0"/>
              <a:cs typeface="Arial" panose="020B0604020202020204" pitchFamily="34" charset="0"/>
            </a:endParaRPr>
          </a:p>
        </p:txBody>
      </p:sp>
      <p:sp>
        <p:nvSpPr>
          <p:cNvPr id="25" name="CuadroTexto 24"/>
          <p:cNvSpPr txBox="1"/>
          <p:nvPr/>
        </p:nvSpPr>
        <p:spPr>
          <a:xfrm>
            <a:off x="2471424" y="4498606"/>
            <a:ext cx="2292945" cy="954107"/>
          </a:xfrm>
          <a:prstGeom prst="rect">
            <a:avLst/>
          </a:prstGeom>
          <a:noFill/>
        </p:spPr>
        <p:txBody>
          <a:bodyPr wrap="square" rtlCol="0">
            <a:spAutoFit/>
          </a:bodyPr>
          <a:lstStyle/>
          <a:p>
            <a:r>
              <a:rPr lang="es-MX" sz="1400" b="1" dirty="0" smtClean="0">
                <a:solidFill>
                  <a:schemeClr val="bg1"/>
                </a:solidFill>
                <a:latin typeface="Arial" panose="020B0604020202020204" pitchFamily="34" charset="0"/>
                <a:cs typeface="Arial" panose="020B0604020202020204" pitchFamily="34" charset="0"/>
              </a:rPr>
              <a:t>El riesgo de diferentes niveles de salud persiste.</a:t>
            </a:r>
          </a:p>
          <a:p>
            <a:pPr marL="177800" indent="-177800">
              <a:buFont typeface="Arial" panose="020B0604020202020204" pitchFamily="34" charset="0"/>
              <a:buChar char="•"/>
            </a:pPr>
            <a:r>
              <a:rPr lang="es-MX" sz="1400" b="1" dirty="0" smtClean="0">
                <a:solidFill>
                  <a:schemeClr val="bg1"/>
                </a:solidFill>
                <a:latin typeface="Arial" panose="020B0604020202020204" pitchFamily="34" charset="0"/>
                <a:cs typeface="Arial" panose="020B0604020202020204" pitchFamily="34" charset="0"/>
              </a:rPr>
              <a:t>Perseguir la equidad</a:t>
            </a:r>
            <a:endParaRPr lang="es-MX" sz="1400" b="1" dirty="0">
              <a:solidFill>
                <a:schemeClr val="bg1"/>
              </a:solidFill>
              <a:latin typeface="Arial" panose="020B0604020202020204" pitchFamily="34" charset="0"/>
              <a:cs typeface="Arial" panose="020B0604020202020204" pitchFamily="34" charset="0"/>
            </a:endParaRPr>
          </a:p>
        </p:txBody>
      </p:sp>
      <p:sp>
        <p:nvSpPr>
          <p:cNvPr id="32" name="Rectángulo 31"/>
          <p:cNvSpPr/>
          <p:nvPr/>
        </p:nvSpPr>
        <p:spPr>
          <a:xfrm>
            <a:off x="7243849" y="3995395"/>
            <a:ext cx="2327104" cy="2031325"/>
          </a:xfrm>
          <a:prstGeom prst="rect">
            <a:avLst/>
          </a:prstGeom>
        </p:spPr>
        <p:txBody>
          <a:bodyPr wrap="square">
            <a:spAutoFit/>
          </a:bodyPr>
          <a:lstStyle/>
          <a:p>
            <a:r>
              <a:rPr lang="es-MX" sz="1400" dirty="0">
                <a:solidFill>
                  <a:schemeClr val="bg1"/>
                </a:solidFill>
                <a:latin typeface="Arial" panose="020B0604020202020204" pitchFamily="34" charset="0"/>
                <a:cs typeface="Arial" panose="020B0604020202020204" pitchFamily="34" charset="0"/>
              </a:rPr>
              <a:t>Considerable grado de escepticismo acerca de si la atención primaria es capaz de resolver los problemas de salud de las personas</a:t>
            </a:r>
            <a:r>
              <a:rPr lang="es-MX" sz="1400" dirty="0" smtClean="0">
                <a:solidFill>
                  <a:schemeClr val="bg1"/>
                </a:solidFill>
                <a:latin typeface="Arial" panose="020B0604020202020204" pitchFamily="34" charset="0"/>
                <a:cs typeface="Arial" panose="020B0604020202020204" pitchFamily="34" charset="0"/>
              </a:rPr>
              <a:t>.</a:t>
            </a:r>
          </a:p>
          <a:p>
            <a:pPr marL="177800" indent="-177800">
              <a:buFont typeface="Arial" panose="020B0604020202020204" pitchFamily="34" charset="0"/>
              <a:buChar char="•"/>
            </a:pPr>
            <a:r>
              <a:rPr lang="es-MX" sz="1400" dirty="0">
                <a:solidFill>
                  <a:schemeClr val="bg1"/>
                </a:solidFill>
                <a:latin typeface="Arial" panose="020B0604020202020204" pitchFamily="34" charset="0"/>
                <a:cs typeface="Arial" panose="020B0604020202020204" pitchFamily="34" charset="0"/>
              </a:rPr>
              <a:t>Incentivos </a:t>
            </a:r>
            <a:r>
              <a:rPr lang="es-MX" sz="1400" dirty="0" smtClean="0">
                <a:solidFill>
                  <a:schemeClr val="bg1"/>
                </a:solidFill>
                <a:latin typeface="Arial" panose="020B0604020202020204" pitchFamily="34" charset="0"/>
                <a:cs typeface="Arial" panose="020B0604020202020204" pitchFamily="34" charset="0"/>
              </a:rPr>
              <a:t>adecuados</a:t>
            </a:r>
          </a:p>
          <a:p>
            <a:pPr marL="177800" indent="-177800">
              <a:buFont typeface="Arial" panose="020B0604020202020204" pitchFamily="34" charset="0"/>
              <a:buChar char="•"/>
            </a:pPr>
            <a:r>
              <a:rPr lang="es-MX" sz="1400" dirty="0" smtClean="0">
                <a:solidFill>
                  <a:schemeClr val="bg1"/>
                </a:solidFill>
                <a:latin typeface="Arial" panose="020B0604020202020204" pitchFamily="34" charset="0"/>
                <a:cs typeface="Arial" panose="020B0604020202020204" pitchFamily="34" charset="0"/>
              </a:rPr>
              <a:t>Medición adecuada</a:t>
            </a:r>
          </a:p>
          <a:p>
            <a:pPr marL="177800" indent="-177800">
              <a:buFont typeface="Arial" panose="020B0604020202020204" pitchFamily="34" charset="0"/>
              <a:buChar char="•"/>
            </a:pPr>
            <a:r>
              <a:rPr lang="es-MX" sz="1400" dirty="0" smtClean="0">
                <a:solidFill>
                  <a:schemeClr val="bg1"/>
                </a:solidFill>
                <a:latin typeface="Arial" panose="020B0604020202020204" pitchFamily="34" charset="0"/>
                <a:cs typeface="Arial" panose="020B0604020202020204" pitchFamily="34" charset="0"/>
              </a:rPr>
              <a:t>Garantizar la calidad</a:t>
            </a:r>
            <a:endParaRPr lang="es-MX" sz="1400" dirty="0">
              <a:solidFill>
                <a:schemeClr val="bg1"/>
              </a:solidFill>
              <a:latin typeface="Arial" panose="020B0604020202020204" pitchFamily="34" charset="0"/>
              <a:cs typeface="Arial" panose="020B0604020202020204" pitchFamily="34" charset="0"/>
            </a:endParaRPr>
          </a:p>
        </p:txBody>
      </p:sp>
      <p:grpSp>
        <p:nvGrpSpPr>
          <p:cNvPr id="28" name="Grupo 27"/>
          <p:cNvGrpSpPr/>
          <p:nvPr/>
        </p:nvGrpSpPr>
        <p:grpSpPr>
          <a:xfrm>
            <a:off x="960433" y="3367597"/>
            <a:ext cx="10063008" cy="732031"/>
            <a:chOff x="960433" y="3020463"/>
            <a:chExt cx="10063008" cy="926657"/>
          </a:xfrm>
        </p:grpSpPr>
        <p:sp>
          <p:nvSpPr>
            <p:cNvPr id="17" name="Flecha abajo 16"/>
            <p:cNvSpPr/>
            <p:nvPr/>
          </p:nvSpPr>
          <p:spPr>
            <a:xfrm>
              <a:off x="960433" y="3020463"/>
              <a:ext cx="461590" cy="84198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abajo 19"/>
            <p:cNvSpPr/>
            <p:nvPr/>
          </p:nvSpPr>
          <p:spPr>
            <a:xfrm>
              <a:off x="5630552" y="3020463"/>
              <a:ext cx="461590" cy="84198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abajo 22"/>
            <p:cNvSpPr/>
            <p:nvPr/>
          </p:nvSpPr>
          <p:spPr>
            <a:xfrm>
              <a:off x="3348703" y="3020463"/>
              <a:ext cx="461590" cy="84198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Flecha abajo 28"/>
            <p:cNvSpPr/>
            <p:nvPr/>
          </p:nvSpPr>
          <p:spPr>
            <a:xfrm>
              <a:off x="8126110" y="3020463"/>
              <a:ext cx="461590" cy="84198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Flecha abajo 33"/>
            <p:cNvSpPr/>
            <p:nvPr/>
          </p:nvSpPr>
          <p:spPr>
            <a:xfrm>
              <a:off x="10561851" y="3105132"/>
              <a:ext cx="461590" cy="84198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6" name="Rectángulo 35"/>
          <p:cNvSpPr/>
          <p:nvPr/>
        </p:nvSpPr>
        <p:spPr>
          <a:xfrm>
            <a:off x="9661882" y="4664206"/>
            <a:ext cx="2295492" cy="523220"/>
          </a:xfrm>
          <a:prstGeom prst="rect">
            <a:avLst/>
          </a:prstGeom>
        </p:spPr>
        <p:txBody>
          <a:bodyPr wrap="square">
            <a:spAutoFit/>
          </a:bodyPr>
          <a:lstStyle/>
          <a:p>
            <a:pPr algn="ctr"/>
            <a:r>
              <a:rPr lang="es-MX" sz="1400" b="1" dirty="0" smtClean="0">
                <a:solidFill>
                  <a:schemeClr val="bg1"/>
                </a:solidFill>
                <a:latin typeface="Arial" panose="020B0604020202020204" pitchFamily="34" charset="0"/>
                <a:cs typeface="Arial" panose="020B0604020202020204" pitchFamily="34" charset="0"/>
              </a:rPr>
              <a:t>Crear un ambiente regulatorio y legal sólido</a:t>
            </a:r>
            <a:endParaRPr lang="es-MX" sz="1400" b="1" dirty="0">
              <a:solidFill>
                <a:schemeClr val="bg1"/>
              </a:solidFill>
              <a:latin typeface="Arial" panose="020B0604020202020204" pitchFamily="34" charset="0"/>
              <a:cs typeface="Arial" panose="020B0604020202020204" pitchFamily="34" charset="0"/>
            </a:endParaRPr>
          </a:p>
        </p:txBody>
      </p:sp>
      <p:sp>
        <p:nvSpPr>
          <p:cNvPr id="39" name="CuadroTexto 38"/>
          <p:cNvSpPr txBox="1"/>
          <p:nvPr/>
        </p:nvSpPr>
        <p:spPr>
          <a:xfrm>
            <a:off x="4841244" y="4376384"/>
            <a:ext cx="2325370" cy="1384995"/>
          </a:xfrm>
          <a:prstGeom prst="rect">
            <a:avLst/>
          </a:prstGeom>
          <a:noFill/>
        </p:spPr>
        <p:txBody>
          <a:bodyPr wrap="square" rtlCol="0">
            <a:spAutoFit/>
          </a:bodyPr>
          <a:lstStyle/>
          <a:p>
            <a:r>
              <a:rPr lang="es-MX" sz="1400" b="1" dirty="0" smtClean="0">
                <a:solidFill>
                  <a:schemeClr val="bg1"/>
                </a:solidFill>
                <a:latin typeface="Arial" panose="020B0604020202020204" pitchFamily="34" charset="0"/>
                <a:cs typeface="Arial" panose="020B0604020202020204" pitchFamily="34" charset="0"/>
              </a:rPr>
              <a:t>Romper las barreras organizacionales</a:t>
            </a:r>
          </a:p>
          <a:p>
            <a:r>
              <a:rPr lang="es-MX" sz="1400" b="1" dirty="0" smtClean="0">
                <a:solidFill>
                  <a:schemeClr val="bg1"/>
                </a:solidFill>
                <a:latin typeface="Arial" panose="020B0604020202020204" pitchFamily="34" charset="0"/>
                <a:cs typeface="Arial" panose="020B0604020202020204" pitchFamily="34" charset="0"/>
              </a:rPr>
              <a:t>(más complejas que las financieras).</a:t>
            </a:r>
          </a:p>
          <a:p>
            <a:pPr marL="177800" indent="-177800">
              <a:buFont typeface="Arial" panose="020B0604020202020204" pitchFamily="34" charset="0"/>
              <a:buChar char="•"/>
            </a:pPr>
            <a:r>
              <a:rPr lang="en-US" sz="1400" b="1" dirty="0" err="1">
                <a:solidFill>
                  <a:schemeClr val="bg1"/>
                </a:solidFill>
                <a:latin typeface="Arial" panose="020B0604020202020204" pitchFamily="34" charset="0"/>
                <a:cs typeface="Arial" panose="020B0604020202020204" pitchFamily="34" charset="0"/>
              </a:rPr>
              <a:t>Asegurar</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liderazgo</a:t>
            </a:r>
            <a:r>
              <a:rPr lang="en-US" sz="1400" b="1" dirty="0">
                <a:solidFill>
                  <a:schemeClr val="bg1"/>
                </a:solidFill>
                <a:latin typeface="Arial" panose="020B0604020202020204" pitchFamily="34" charset="0"/>
                <a:cs typeface="Arial" panose="020B0604020202020204" pitchFamily="34" charset="0"/>
              </a:rPr>
              <a:t> </a:t>
            </a:r>
            <a:r>
              <a:rPr lang="en-US" sz="1400" b="1" dirty="0" err="1" smtClean="0">
                <a:solidFill>
                  <a:schemeClr val="bg1"/>
                </a:solidFill>
                <a:latin typeface="Arial" panose="020B0604020202020204" pitchFamily="34" charset="0"/>
                <a:cs typeface="Arial" panose="020B0604020202020204" pitchFamily="34" charset="0"/>
              </a:rPr>
              <a:t>político</a:t>
            </a:r>
            <a:r>
              <a:rPr lang="en-US" sz="1400" b="1" dirty="0" smtClean="0">
                <a:solidFill>
                  <a:schemeClr val="bg1"/>
                </a:solidFill>
                <a:latin typeface="Arial" panose="020B0604020202020204" pitchFamily="34" charset="0"/>
                <a:cs typeface="Arial" panose="020B0604020202020204" pitchFamily="34" charset="0"/>
              </a:rPr>
              <a:t> (largo </a:t>
            </a:r>
            <a:r>
              <a:rPr lang="en-US" sz="1400" b="1" dirty="0" err="1" smtClean="0">
                <a:solidFill>
                  <a:schemeClr val="bg1"/>
                </a:solidFill>
                <a:latin typeface="Arial" panose="020B0604020202020204" pitchFamily="34" charset="0"/>
                <a:cs typeface="Arial" panose="020B0604020202020204" pitchFamily="34" charset="0"/>
              </a:rPr>
              <a:t>aliento</a:t>
            </a:r>
            <a:r>
              <a:rPr lang="en-US" sz="1400" b="1" dirty="0" smtClean="0">
                <a:solidFill>
                  <a:schemeClr val="bg1"/>
                </a:solidFill>
                <a:latin typeface="Arial" panose="020B0604020202020204" pitchFamily="34" charset="0"/>
                <a:cs typeface="Arial" panose="020B0604020202020204" pitchFamily="34" charset="0"/>
              </a:rPr>
              <a:t>)</a:t>
            </a:r>
            <a:endParaRPr lang="es-MX"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2461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data:image/jpeg;base64,/9j/4AAQSkZJRgABAQAAAQABAAD/2wCEAAkGBxMTEhQUEhESFBMXFx8ZGBgYGRsYFxgXGRcXFxUVGRUaHCggGBsmGx0YITMkJSkrLi4xGB8zODMsNygtLisBCgoKDg0NFA8NFDcZFBwsNywrLCs3NywrNzcrLDcsNy0sKzc3LSwrKywsLjcsLCsuLCsrLisrLCsrLCsrKysrLP/AABEIAHMBUAMBIgACEQEDEQH/xAAbAAEAAwEBAQEAAAAAAAAAAAAABAUGAwIBB//EAEcQAAEDAgMEBAoIAgkFAQAAAAEAAhEDIQQSMQUiQVEGE2FxFjJSVYGRk7HB0RQjQnKSobLSc/AVJDQ1RVNiovElQ4Lh4gf/xAAYAQEBAQEBAAAAAAAAAAAAAAAAAQMCBP/EACQRAQABAwIGAwEAAAAAAAAAAAABAgMREqETMVFSU2EycZEi/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Km0arXAOa4OB0IMj1hB7RFybiGl5YHDOACRxAOhQdURcq+JYyC97WA2GYgX9KDqiiHalD/Ppfjb81Ka4EAgyDoRoQg+oo1TH0mktdVptcNQXAH1Er7Sx9Jxytq03E8A4E+oFBIReKtVrQXOcGtGpJgD0qOdqUP8APpfjb80EtFxq4pjQHOexrToSQAZuIJXL+k6H+fS/G35oJaKI3alA6V6X42/NSWPBEggjmLoPSIiAiIgIiIImFfd3efepaqsBU33/AHj7yrVAREQERV+PLiQRLqY8YMdD5521jkgjYvFF/VuEtad5pu4OtNw0ghwF471Ops62m3OIdMgiRcaOE3EjnzUDDUwyi6rvPDZe0aA6w6OBI+cL3Qxj2te+proBoMwkQO89+iCwDWUxNhA1OsXJk8eJUbG7QLS5rQJA1JHYScpiRE8dQqb6RmfvuaT9sSO0RroJPdKUq7gDmJdyabiZI0Nxpwj0QgsG7Rd5XIXbNyd0ES0gngpDMeHWeyR2AnSblhAcNDwOiqWkO4nySZzENMtyx2ED1FBUJLYaJIGsiCSBrEiTx49iosauAa69JwcLSwOsQJygOE5bknvXNtV2cRFPq2EvLjN3EXcAb+KdTxXCliBTcSyBJk214y7UkEXnhciRIFhXptrMLmjfAsD5QEtDhoRMEetQTMNWztDoInmIPeuqp6dSlTLSHODhOYQXPcdIcRPH4K4CAiIgLI9OsWQaVKSKbrvjiJA/K59S1yp+k2x/pFMZbVGSW8jOrT3wPUglM2bQdTDRSplhFoAuOBn4psbBdTSFPkTHdmMT2wsTsfbdXCu6uo1xYDdh1b2t/mCv0DD1mvaHNMtcJB7EHp7wASTAAknsGq/PsBtdwxgrOkNqGL+QTA9UD1LTdL8WW0RTb49U5AOy0/AelVfS7ZAZh6Rb/wBoZD2g8fxfqKo2K+OaCIIkKs6N47rsOxxO8N13eP8A1B9KtFB+f9CGD6SbaNMesBfoCwPQn+0u+673hb5JFD02aPopMXDmx2XXLoI0fRyYuXmfUF26a/2V33m/qC5dBf7Ofvn4INEshgqY/pOpYWBPpyi616yeC/vOp90/pag1hX57sbCsdjnMc0FgfUsRaxMWX6EsFsL+8X/fqe9yDV19g4Z4g0WegQfWFldrbNq4FwqUKjurJ9R4Bw0I7VvFX7fpB2Hqg+QT6QJCD5sLagxFIPiHCzhyPyVisX/+fPOasOENPply2iAiIgIiIKHZr/rKn33fqKvlmtlu+tqfxHfqK0gQfUREHDG1S1ji0S6Ld5sCexVRwjH1G5qZDyDmDhE6b4c206DXipu1iIaC4t1dMZgA2ASRx1C+bPpH6wEuIsN4kk2kuuBEgi3Ygmloc0ixaRHZGip9o4MMAy1Id2gFxAi4iNI1Nua9HCii9gpudvES3UQCB8T/ACFxwFIV3OLzbVw4uuYaT5DeXE6oOVF/1JeWXJhpiwFi5wBsAb3UQPETB73OmMo1MRa955hWm3mwWG8RlAHPUgRzH6VWdY4kgO3nENBHE3m41sWnuVR7eSYcNRYN4gmS2Ro0Wn0C3MH8QZygASJuRMttAueXk81z64C0G9zB4chFrAzZSDhSC0OniA0G5DZGVpNp7/VdBFDiR8eXHUcOPZqOK74DGGk4E+Lo7unl2Gf9w5LvTb4pbF5yvPl71naQbiJHlBc20pLGublDjlEWLTJzttxLSDHHKgtNptyuFUxDQYm8OMXa0eM46ajRdtl1Hlu/mzakkQLzujuXKgD9HgOILQQZNxlMOGYC2hEwuOAc0VAA0U93SSS6dM1oGhiblRVwiIgKPTxQNV9OLta13eHFw07I/NSFSbT2PVdWFejWyPy5SCJBA/nkg8dL9nMfRdUIAewSD2cWnsXzoQT9GE6ZjHd/zKYjZGIrjLXrtFPi2m2C7vJVk/COawMoOZTAEXaXRyI3hfvlBQvoNxmNeHXpUW5bGN4nmO2fwqwrdFsOWkBpBIsczjB4GJXrYOxn4bMOsa8OMmWkOmOeb4K5QYboVizTrPovtmtHJ7Zn8p9QW5Wax3Rdz65rNrBhLswhuhHGcyuurrZI6ynm8rIYiOWfVBjOhB/rJ+4feFvSYuVk8J0QfTcHU8TlcOIZ/wDSl4jY+Ke0tdjN02MMi3oKok9JGdbhHllwWh47QId7lX9AcQDSeybtdPocBf1grTU6YDQ3gBHoAhZ2v0XLanWYaqaR5ESO4Hl2XUGlWV2IOsx2Iqtu1u7PMmB8Cpj9nYyoMtTEsa065Gw4jv4K02dgGUGBlMQPzJ5koJSwWwT/ANQd9+p73Lc1g6NwtB/1AkeoEe9Zen0SqNf1jcTD5mcnE68UGsVN0rxzaeHeCd54ytHEzqe4BfPouN0+k0h2indMN0dZn6ys91d/Au8UdzUEfoXs00qRe4Q6pBjk0Tl95PpWiREBERAREQZfZR+tqfxHfqK04WX2UPran8R36ytQEH1ERBE2i2nlzVGB0aCJN4sBz0XDBvY6i51IOYDJEXdPMD4KL0ipEljoblaHa3IJEaTEaKR0eAbTDBGYQXQLAuvE8SOKDk5xqt6wWqMFxNyNQQYsZmNRqo1RzWNL84BLrtygiTG8Ly0EQdYXot36hGZjgRDAdAGuc15mxBJNrC5Sm1mUioXZm6U5BsDlGXdnuBJVHJtc5TAMEEEARvSMrYmz/GmNAQozs8m+7xjQ3MWF5OvrjRWjNm06rCW5qczrvC+sTw7oXKlsepbNluQDe+XnPEjUIiFThpmTmkQLSSLwfJi08pPNT9nYljaZbUgsc7lIEgG44Tr6VCrYYU3Q5154XIEWcLRedOxc60Q2BA583CA4k87BBLxmz3BpIOZpe2HTJLHWueJadDyKiVK53jNzeOT2Al9uYOVd8DjnMMajyToe7kf57RJfhm1DLeNQk82h9LKZHAEiZ0KCdh3NFOo5w3C55jmJI07fiuGFxFAPyic2aQ4knMSBeeNrX7V5wz/6m0uDzLb5RmdJPjR+ar9kYearQXMEXEauDZAgagXOvYoq+xeMcwwKNWp2tyx/ucFXVNvvAn6Diz3NZ+9XiKOJpmeVWGd8Jqnm7Hfgb+5c6nSuoP8ADcee5jT7nLTImJ6uNFfftDLeF7/Nm0PZD5p4Xv8ANm0PZD5rUr5KmJ6mi537Mv4Xv82bQ9kPmnhe/wA2bQ9kPmtTKJiepoud+zLeF7/Nm0PZD5p4Xv8ANm0PZD5rUSvqYnqaLnfsy3he/wA2bQ9kPmtNRfma10FsgGDqJEwe1e15DwSRe3Zb18VYj27opqj5VZcNpYs0qbninUqlo8Rgl7uwDis94Yv82bR9kP3LVIj0267dMf3Rqn7mGV8MX+bNo+yH7k8MX+bNo+yH7lqkTHtpxrPh3llfDF/mzaPsh+5PDF/mzaPsh+5apEx7ONZ8O8sr4Yv82bR9kP3J4Yv82bR9kP3LVSiY9nGs+HeWZp9K6h/w3HjvY0flmXvwnqebsd+Bv71o0ROLa8W8qWntyoY/qOLE8wy3+9WWExJfM0qlP72X4OKkIqyqrpnlTj9EREZs1stv1tT+I79RWkCodms+sqffd+oq/QEREFdtqizIajmFxaLZZB7jHBQdj7SGZrAwb2rgZNm6uMXOvdCvKtMOBa4SCIIWVx2HbReGy0gPzNbeW24j7QMN48NEGhx+FpnefaOIsSDaCRcjsVeabmgkNc9rnS1zHXgABua1oiQpmBrsqMFN7mvfl3hr3zbtCjOBbUIpioxrRBgZh2ECL/zog4NAc9tMktp70AujNAAykzqSTI7O1dOse0OdTcSIDQCHPaDMGDE2Mr1h8OzKd1lVklxABBa4CwyuJ4cFxp06ZyZmVAHbwHWSwg8IJ8W4tCo4YqpUe8gA1IOUuDbNIjM2wnW+vcvjzUY0Coxrqc3gQIaCDl0dmgdshSMNXdkY1ga58Z3S10gwJkSJcXH8l4y5mZjWpkgbjXboGoP2tTwdJQdWmj9llRzQJceDWkBwnn77dy606hzOZTY1uaBmdLiLTDrnhoJEXUOgx+YtY2mXA3k5hFxHiiYk/aVthQ2iG0y8Fxk6BvaTA0CggbXx7qbm06UNDRf4DuA9677ArF4JcwS2xd9ouMlw0tFlXVKBe5pc5zs271jGyHHNDZGjYBOvPjC0ODwrabQ1sxzOpPMoO6IiAiIgj4+nmpubLhIiWiSO2OKqnMeTRLmaCoHQxxafFynKLibmCr1EFZRZvVRVY4kulpylwLIGUAjxY9HNcMNScKuYsdl6x9wDO9GUkcWa9xhXSIKbZtD6khzDmymxYQZl8XPjG/BeDQqGjTbTaWvbTa90gtl7QMrDa8mZV4iCiqtc6o6oKb8sUnaEOsXlwbzOkjiF1axx65oa4dZUiYI3MjcxmLcR3lXCIIGFLzQLXg52gtNjvQCA4c5sfSo2DomMPla5rg0CpIIBGSCDOpzR+auEQVmwGEUmhzSHZRMtLTq7Unxlypio11QNBId4ri0hzS5xzNcYuBqDwVwiCka14bSY5rz1dWJAc6WZXZTMX1A7wveIY4nEgNf9ZTAZunXK5usbpmNYVwiCmq0RmxEsfJjIQ0zOQDdcBa/arXDhwY3OZdlGY9sX/NdEQEREBERAREQVOAp77/vH3lWyh4SnvO7z71MQEREBc61IOGgmDBImJ/kepdEQYs0nNc4NeBUaTpbNcHIJOYmR+ZWlwu0W1Za0lrss9ouRfkR8VIxeGD2kGL8YB96o6+GqUBLAYAguEFziYtk+yJ/5QWbMC9oJz5nEQ6RGYQcomZGvaoVRw6prKgyvZAg8RlyuvEXE/koDMc9rhFcuLd2HtOv+qPy42hTKm164F2MadL8XcBqAD/puRxVEjAY6AQXZz9mLknQjsnX0lc24B7qbJaG5ZNzrJ5QQLaXtK9HadUOdamWgxrpYeMQTlE5hJHBVm0sRVe4ipNMDRsWIPGZgn0+hBctrCnTDw2m4kgVHNIAEmC4kDgs9XqOe9xOaSTFjJbO6AO7+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1030" name="AutoShape 6" descr="data:image/jpeg;base64,/9j/4AAQSkZJRgABAQAAAQABAAD/2wCEAAkGBxMTEhQUEhESFBMXFx8ZGBgYGRsYFxgXGRcXFxUVGRUaHCggGBsmGx0YITMkJSkrLi4xGB8zODMsNygtLisBCgoKDg0NFA8NFDcZFBwsNywrLCs3NywrNzcrLDcsNy0sKzc3LSwrKywsLjcsLCsuLCsrLisrLCsrLCsrKysrLP/AABEIAHMBUAMBIgACEQEDEQH/xAAbAAEAAwEBAQEAAAAAAAAAAAAABAUGAwIBB//EAEcQAAEDAgMEBAoIAgkFAQAAAAEAAhEDIQQSMQUiQVEGE2FxFjJSVYGRk7HB0RQjQnKSobLSc/AVJDQ1RVNiovElQ4Lh4gf/xAAYAQEBAQEBAAAAAAAAAAAAAAAAAQMCBP/EACQRAQABAwIGAwEAAAAAAAAAAAABAgMREqETMVFSU2EycZEi/9oADAMBAAIRAxEAPwD9xREQEREBERAREQEREBERAREQEREBERAREQEREBERAREQEXim7Ve0BERAREQERRcXiHAhjQMzmktJ8XMPs96CUvkqmfiHl4mXU8wNrOa14jeaNRM92VR6eGcWwKZzdW1odliHtc6HSdLQZQaAPExIkcOPqXpUz8O4fYdIc8ucNS18gRzNwf8AxUjZ31dGXCIm0Rm4CGnSbW7UFiip8HtfdaHCSGF1RwsGwYjtKtKNYOEtPzB5EcCg6IiICIiAiL44xc2CD6ir3bcwwMdfTnv+Km0arXAOa4OB0IMj1hB7RFybiGl5YHDOACRxAOhQdURcq+JYyC97WA2GYgX9KDqiiHalD/Ppfjb81Ka4EAgyDoRoQg+oo1TH0mktdVptcNQXAH1Er7Sx9Jxytq03E8A4E+oFBIReKtVrQXOcGtGpJgD0qOdqUP8APpfjb80EtFxq4pjQHOexrToSQAZuIJXL+k6H+fS/G35oJaKI3alA6V6X42/NSWPBEggjmLoPSIiAiIgIiIImFfd3efepaqsBU33/AHj7yrVAREQERV+PLiQRLqY8YMdD5521jkgjYvFF/VuEtad5pu4OtNw0ghwF471Ops62m3OIdMgiRcaOE3EjnzUDDUwyi6rvPDZe0aA6w6OBI+cL3Qxj2te+proBoMwkQO89+iCwDWUxNhA1OsXJk8eJUbG7QLS5rQJA1JHYScpiRE8dQqb6RmfvuaT9sSO0RroJPdKUq7gDmJdyabiZI0Nxpwj0QgsG7Rd5XIXbNyd0ES0gngpDMeHWeyR2AnSblhAcNDwOiqWkO4nySZzENMtyx2ED1FBUJLYaJIGsiCSBrEiTx49iosauAa69JwcLSwOsQJygOE5bknvXNtV2cRFPq2EvLjN3EXcAb+KdTxXCliBTcSyBJk214y7UkEXnhciRIFhXptrMLmjfAsD5QEtDhoRMEetQTMNWztDoInmIPeuqp6dSlTLSHODhOYQXPcdIcRPH4K4CAiIgLI9OsWQaVKSKbrvjiJA/K59S1yp+k2x/pFMZbVGSW8jOrT3wPUglM2bQdTDRSplhFoAuOBn4psbBdTSFPkTHdmMT2wsTsfbdXCu6uo1xYDdh1b2t/mCv0DD1mvaHNMtcJB7EHp7wASTAAknsGq/PsBtdwxgrOkNqGL+QTA9UD1LTdL8WW0RTb49U5AOy0/AelVfS7ZAZh6Rb/wBoZD2g8fxfqKo2K+OaCIIkKs6N47rsOxxO8N13eP8A1B9KtFB+f9CGD6SbaNMesBfoCwPQn+0u+673hb5JFD02aPopMXDmx2XXLoI0fRyYuXmfUF26a/2V33m/qC5dBf7Ofvn4INEshgqY/pOpYWBPpyi616yeC/vOp90/pag1hX57sbCsdjnMc0FgfUsRaxMWX6EsFsL+8X/fqe9yDV19g4Z4g0WegQfWFldrbNq4FwqUKjurJ9R4Bw0I7VvFX7fpB2Hqg+QT6QJCD5sLagxFIPiHCzhyPyVisX/+fPOasOENPply2iAiIgIiIKHZr/rKn33fqKvlmtlu+tqfxHfqK0gQfUREHDG1S1ji0S6Ld5sCexVRwjH1G5qZDyDmDhE6b4c206DXipu1iIaC4t1dMZgA2ASRx1C+bPpH6wEuIsN4kk2kuuBEgi3Ygmloc0ixaRHZGip9o4MMAy1Id2gFxAi4iNI1Nua9HCii9gpudvES3UQCB8T/ACFxwFIV3OLzbVw4uuYaT5DeXE6oOVF/1JeWXJhpiwFi5wBsAb3UQPETB73OmMo1MRa955hWm3mwWG8RlAHPUgRzH6VWdY4kgO3nENBHE3m41sWnuVR7eSYcNRYN4gmS2Ro0Wn0C3MH8QZygASJuRMttAueXk81z64C0G9zB4chFrAzZSDhSC0OniA0G5DZGVpNp7/VdBFDiR8eXHUcOPZqOK74DGGk4E+Lo7unl2Gf9w5LvTb4pbF5yvPl71naQbiJHlBc20pLGublDjlEWLTJzttxLSDHHKgtNptyuFUxDQYm8OMXa0eM46ajRdtl1Hlu/mzakkQLzujuXKgD9HgOILQQZNxlMOGYC2hEwuOAc0VAA0U93SSS6dM1oGhiblRVwiIgKPTxQNV9OLta13eHFw07I/NSFSbT2PVdWFejWyPy5SCJBA/nkg8dL9nMfRdUIAewSD2cWnsXzoQT9GE6ZjHd/zKYjZGIrjLXrtFPi2m2C7vJVk/COawMoOZTAEXaXRyI3hfvlBQvoNxmNeHXpUW5bGN4nmO2fwqwrdFsOWkBpBIsczjB4GJXrYOxn4bMOsa8OMmWkOmOeb4K5QYboVizTrPovtmtHJ7Zn8p9QW5Wax3Rdz65rNrBhLswhuhHGcyuurrZI6ynm8rIYiOWfVBjOhB/rJ+4feFvSYuVk8J0QfTcHU8TlcOIZ/wDSl4jY+Ke0tdjN02MMi3oKok9JGdbhHllwWh47QId7lX9AcQDSeybtdPocBf1grTU6YDQ3gBHoAhZ2v0XLanWYaqaR5ESO4Hl2XUGlWV2IOsx2Iqtu1u7PMmB8Cpj9nYyoMtTEsa065Gw4jv4K02dgGUGBlMQPzJ5koJSwWwT/ANQd9+p73Lc1g6NwtB/1AkeoEe9Zen0SqNf1jcTD5mcnE68UGsVN0rxzaeHeCd54ytHEzqe4BfPouN0+k0h2indMN0dZn6ys91d/Au8UdzUEfoXs00qRe4Q6pBjk0Tl95PpWiREBERAREQZfZR+tqfxHfqK04WX2UPran8R36ytQEH1ERBE2i2nlzVGB0aCJN4sBz0XDBvY6i51IOYDJEXdPMD4KL0ipEljoblaHa3IJEaTEaKR0eAbTDBGYQXQLAuvE8SOKDk5xqt6wWqMFxNyNQQYsZmNRqo1RzWNL84BLrtygiTG8Ly0EQdYXot36hGZjgRDAdAGuc15mxBJNrC5Sm1mUioXZm6U5BsDlGXdnuBJVHJtc5TAMEEEARvSMrYmz/GmNAQozs8m+7xjQ3MWF5OvrjRWjNm06rCW5qczrvC+sTw7oXKlsepbNluQDe+XnPEjUIiFThpmTmkQLSSLwfJi08pPNT9nYljaZbUgsc7lIEgG44Tr6VCrYYU3Q5154XIEWcLRedOxc60Q2BA583CA4k87BBLxmz3BpIOZpe2HTJLHWueJadDyKiVK53jNzeOT2Al9uYOVd8DjnMMajyToe7kf57RJfhm1DLeNQk82h9LKZHAEiZ0KCdh3NFOo5w3C55jmJI07fiuGFxFAPyic2aQ4knMSBeeNrX7V5wz/6m0uDzLb5RmdJPjR+ar9kYearQXMEXEauDZAgagXOvYoq+xeMcwwKNWp2tyx/ucFXVNvvAn6Diz3NZ+9XiKOJpmeVWGd8Jqnm7Hfgb+5c6nSuoP8ADcee5jT7nLTImJ6uNFfftDLeF7/Nm0PZD5p4Xv8ANm0PZD5rUr5KmJ6mi537Mv4Xv82bQ9kPmnhe/wA2bQ9kPmtTKJiepoud+zLeF7/Nm0PZD5p4Xv8ANm0PZD5rUSvqYnqaLnfsy3he/wA2bQ9kPmtNRfma10FsgGDqJEwe1e15DwSRe3Zb18VYj27opqj5VZcNpYs0qbninUqlo8Rgl7uwDis94Yv82bR9kP3LVIj0267dMf3Rqn7mGV8MX+bNo+yH7k8MX+bNo+yH7lqkTHtpxrPh3llfDF/mzaPsh+5PDF/mzaPsh+5apEx7ONZ8O8sr4Yv82bR9kP3J4Yv82bR9kP3LVSiY9nGs+HeWZp9K6h/w3HjvY0flmXvwnqebsd+Bv71o0ROLa8W8qWntyoY/qOLE8wy3+9WWExJfM0qlP72X4OKkIqyqrpnlTj9EREZs1stv1tT+I79RWkCodms+sqffd+oq/QEREFdtqizIajmFxaLZZB7jHBQdj7SGZrAwb2rgZNm6uMXOvdCvKtMOBa4SCIIWVx2HbReGy0gPzNbeW24j7QMN48NEGhx+FpnefaOIsSDaCRcjsVeabmgkNc9rnS1zHXgABua1oiQpmBrsqMFN7mvfl3hr3zbtCjOBbUIpioxrRBgZh2ECL/zog4NAc9tMktp70AujNAAykzqSTI7O1dOse0OdTcSIDQCHPaDMGDE2Mr1h8OzKd1lVklxABBa4CwyuJ4cFxp06ZyZmVAHbwHWSwg8IJ8W4tCo4YqpUe8gA1IOUuDbNIjM2wnW+vcvjzUY0Coxrqc3gQIaCDl0dmgdshSMNXdkY1ga58Z3S10gwJkSJcXH8l4y5mZjWpkgbjXboGoP2tTwdJQdWmj9llRzQJceDWkBwnn77dy606hzOZTY1uaBmdLiLTDrnhoJEXUOgx+YtY2mXA3k5hFxHiiYk/aVthQ2iG0y8Fxk6BvaTA0CggbXx7qbm06UNDRf4DuA9677ArF4JcwS2xd9ouMlw0tFlXVKBe5pc5zs271jGyHHNDZGjYBOvPjC0ODwrabQ1sxzOpPMoO6IiAiIgj4+nmpubLhIiWiSO2OKqnMeTRLmaCoHQxxafFynKLibmCr1EFZRZvVRVY4kulpylwLIGUAjxY9HNcMNScKuYsdl6x9wDO9GUkcWa9xhXSIKbZtD6khzDmymxYQZl8XPjG/BeDQqGjTbTaWvbTa90gtl7QMrDa8mZV4iCiqtc6o6oKb8sUnaEOsXlwbzOkjiF1axx65oa4dZUiYI3MjcxmLcR3lXCIIGFLzQLXg52gtNjvQCA4c5sfSo2DomMPla5rg0CpIIBGSCDOpzR+auEQVmwGEUmhzSHZRMtLTq7Unxlypio11QNBId4ri0hzS5xzNcYuBqDwVwiCka14bSY5rz1dWJAc6WZXZTMX1A7wveIY4nEgNf9ZTAZunXK5usbpmNYVwiCmq0RmxEsfJjIQ0zOQDdcBa/arXDhwY3OZdlGY9sX/NdEQEREBERAREQVOAp77/vH3lWyh4SnvO7z71MQEREBc61IOGgmDBImJ/kepdEQYs0nNc4NeBUaTpbNcHIJOYmR+ZWlwu0W1Za0lrss9ouRfkR8VIxeGD2kGL8YB96o6+GqUBLAYAguEFziYtk+yJ/5QWbMC9oJz5nEQ6RGYQcomZGvaoVRw6prKgyvZAg8RlyuvEXE/koDMc9rhFcuLd2HtOv+qPy42hTKm164F2MadL8XcBqAD/puRxVEjAY6AQXZz9mLknQjsnX0lc24B7qbJaG5ZNzrJ5QQLaXtK9HadUOdamWgxrpYeMQTlE5hJHBVm0sRVe4ipNMDRsWIPGZgn0+hBctrCnTDw2m4kgVHNIAEmC4kDgs9XqOe9xOaSTFjJbO6AO7+SrHYjC4lrg8sI72zzLjxHYBCvsJRLGhpe558p2qgi7Fwz2M3zro3g0cp4lWCIgIiICIiAiIgIiICIiAiIgIiICIiAiIgIiICIiAiIgIiIOdNsT3roiICIiAiIgIiIOQw7PIbrOg1596i4rZbXuzFzgTGnBo1DfJnidVPRBVDYbJ8Yhv2QIBaZmzuXYZVhVw7HeM1ro5gFdUQfAF9REBERAREQEREBERAREQEREBERAREQEREBERAREQEREBERAREQEREBERAREQEREBERAREQEREBER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sp>
        <p:nvSpPr>
          <p:cNvPr id="4" name="CuadroTexto 3"/>
          <p:cNvSpPr txBox="1"/>
          <p:nvPr/>
        </p:nvSpPr>
        <p:spPr>
          <a:xfrm>
            <a:off x="903438" y="1223413"/>
            <a:ext cx="6192688" cy="523220"/>
          </a:xfrm>
          <a:prstGeom prst="rect">
            <a:avLst/>
          </a:prstGeom>
          <a:solidFill>
            <a:schemeClr val="bg1"/>
          </a:solidFill>
          <a:ln>
            <a:solidFill>
              <a:schemeClr val="bg1"/>
            </a:solidFill>
          </a:ln>
        </p:spPr>
        <p:txBody>
          <a:bodyPr wrap="square" rtlCol="0">
            <a:spAutoFit/>
          </a:bodyPr>
          <a:lstStyle/>
          <a:p>
            <a:r>
              <a:rPr lang="es-MX" sz="2800" dirty="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rPr>
              <a:t>Reflexiones finales</a:t>
            </a:r>
          </a:p>
        </p:txBody>
      </p:sp>
      <p:sp>
        <p:nvSpPr>
          <p:cNvPr id="7" name="CuadroTexto 6"/>
          <p:cNvSpPr txBox="1"/>
          <p:nvPr/>
        </p:nvSpPr>
        <p:spPr>
          <a:xfrm>
            <a:off x="903438" y="1948378"/>
            <a:ext cx="10475762" cy="4401205"/>
          </a:xfrm>
          <a:prstGeom prst="rect">
            <a:avLst/>
          </a:prstGeom>
          <a:noFill/>
          <a:ln>
            <a:solidFill>
              <a:schemeClr val="bg1"/>
            </a:solidFill>
          </a:ln>
        </p:spPr>
        <p:txBody>
          <a:bodyPr wrap="square" rtlCol="0">
            <a:spAutoFit/>
          </a:bodyPr>
          <a:lstStyle/>
          <a:p>
            <a:pPr algn="just"/>
            <a:r>
              <a:rPr lang="es-ES" sz="2000" dirty="0" smtClean="0">
                <a:solidFill>
                  <a:schemeClr val="tx1">
                    <a:lumMod val="75000"/>
                    <a:lumOff val="25000"/>
                  </a:schemeClr>
                </a:solidFill>
                <a:latin typeface="Arial" panose="020B0604020202020204" pitchFamily="34" charset="0"/>
                <a:cs typeface="Arial" panose="020B0604020202020204" pitchFamily="34" charset="0"/>
              </a:rPr>
              <a:t>La evolución hacia un modelo universal de Atención Primaria constituye la base para dar respuesta a las necesidades de salud de la población durante el curso de vida y así brindar oportunidades de una vida saludable.</a:t>
            </a:r>
          </a:p>
          <a:p>
            <a:pPr algn="just"/>
            <a:endParaRPr lang="es-ES" sz="20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es-ES" sz="2000" dirty="0" smtClean="0">
                <a:solidFill>
                  <a:schemeClr val="tx1">
                    <a:lumMod val="75000"/>
                    <a:lumOff val="25000"/>
                  </a:schemeClr>
                </a:solidFill>
                <a:latin typeface="Arial" panose="020B0604020202020204" pitchFamily="34" charset="0"/>
                <a:cs typeface="Arial" panose="020B0604020202020204" pitchFamily="34" charset="0"/>
              </a:rPr>
              <a:t>El acelerado proceso de envejecimiento del país y las enfermedades crónicas  hacen urgente alcanzar cobertura universal. La presión que estos hechos pondrán en el Estado para asegurar adecuados niveles de servicio serán enormes.</a:t>
            </a:r>
          </a:p>
          <a:p>
            <a:pPr algn="just"/>
            <a:endParaRPr lang="es-ES" sz="20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es-ES" altLang="es-MX" sz="2000" dirty="0" smtClean="0">
                <a:solidFill>
                  <a:schemeClr val="tx1">
                    <a:lumMod val="75000"/>
                    <a:lumOff val="25000"/>
                  </a:schemeClr>
                </a:solidFill>
                <a:latin typeface="Arial" panose="020B0604020202020204" pitchFamily="34" charset="0"/>
                <a:cs typeface="Arial" panose="020B0604020202020204" pitchFamily="34" charset="0"/>
              </a:rPr>
              <a:t>Si bien no hay duda que los factores socioeconómicos influyen en la salud, la cobertura universal de salud es  una elección política fundamental</a:t>
            </a:r>
            <a:endParaRPr lang="es-ES" sz="2000" dirty="0" smtClean="0">
              <a:solidFill>
                <a:schemeClr val="tx1">
                  <a:lumMod val="75000"/>
                  <a:lumOff val="25000"/>
                </a:schemeClr>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s-ES" sz="2000" dirty="0" smtClean="0">
              <a:solidFill>
                <a:schemeClr val="tx1">
                  <a:lumMod val="75000"/>
                  <a:lumOff val="25000"/>
                </a:schemeClr>
              </a:solidFill>
              <a:latin typeface="Arial" panose="020B0604020202020204" pitchFamily="34" charset="0"/>
              <a:cs typeface="Arial" panose="020B0604020202020204" pitchFamily="34" charset="0"/>
            </a:endParaRPr>
          </a:p>
          <a:p>
            <a:pPr algn="just"/>
            <a:r>
              <a:rPr lang="es-ES" sz="2000" dirty="0" smtClean="0">
                <a:solidFill>
                  <a:schemeClr val="tx1">
                    <a:lumMod val="75000"/>
                    <a:lumOff val="25000"/>
                  </a:schemeClr>
                </a:solidFill>
                <a:latin typeface="Arial" panose="020B0604020202020204" pitchFamily="34" charset="0"/>
                <a:cs typeface="Arial" panose="020B0604020202020204" pitchFamily="34" charset="0"/>
              </a:rPr>
              <a:t>Lograr cobertura universal es una tarea altamente compleja,  pero reconocer que esta tarea ofrece innumerables beneficios en salud, económicos y sociales puede ayudar a movilizar los recursos necesarios y a romper barreras organizacionales</a:t>
            </a:r>
            <a:endParaRPr lang="es-E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73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Conector recto 109"/>
          <p:cNvCxnSpPr/>
          <p:nvPr/>
        </p:nvCxnSpPr>
        <p:spPr>
          <a:xfrm>
            <a:off x="6800114" y="542922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1" name="Rectángulo redondeado 140"/>
          <p:cNvSpPr/>
          <p:nvPr/>
        </p:nvSpPr>
        <p:spPr>
          <a:xfrm>
            <a:off x="5330859" y="5612045"/>
            <a:ext cx="2933961" cy="688787"/>
          </a:xfrm>
          <a:prstGeom prst="roundRect">
            <a:avLst>
              <a:gd name="adj" fmla="val 206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68" name="Object 5"/>
          <p:cNvGraphicFramePr>
            <a:graphicFrameLocks noChangeAspect="1"/>
          </p:cNvGraphicFramePr>
          <p:nvPr>
            <p:extLst>
              <p:ext uri="{D42A27DB-BD31-4B8C-83A1-F6EECF244321}">
                <p14:modId xmlns:p14="http://schemas.microsoft.com/office/powerpoint/2010/main" val="2614666554"/>
              </p:ext>
            </p:extLst>
          </p:nvPr>
        </p:nvGraphicFramePr>
        <p:xfrm>
          <a:off x="7235906" y="5668175"/>
          <a:ext cx="925087" cy="576525"/>
        </p:xfrm>
        <a:graphic>
          <a:graphicData uri="http://schemas.openxmlformats.org/presentationml/2006/ole">
            <mc:AlternateContent xmlns:mc="http://schemas.openxmlformats.org/markup-compatibility/2006">
              <mc:Choice xmlns:v="urn:schemas-microsoft-com:vml" Requires="v">
                <p:oleObj spid="_x0000_s1178" name="Fotografía de Photo Editor" r:id="rId3" imgW="6114286" imgH="4590476" progId="MSPhotoEd.3">
                  <p:embed/>
                </p:oleObj>
              </mc:Choice>
              <mc:Fallback>
                <p:oleObj name="Fotografía de Photo Editor" r:id="rId3" imgW="6114286" imgH="45904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906" y="5668175"/>
                        <a:ext cx="925087" cy="576525"/>
                      </a:xfrm>
                      <a:prstGeom prst="rect">
                        <a:avLst/>
                      </a:prstGeom>
                      <a:noFill/>
                      <a:ln>
                        <a:noFill/>
                      </a:ln>
                      <a:effectLst/>
                    </p:spPr>
                  </p:pic>
                </p:oleObj>
              </mc:Fallback>
            </mc:AlternateContent>
          </a:graphicData>
        </a:graphic>
      </p:graphicFrame>
      <p:cxnSp>
        <p:nvCxnSpPr>
          <p:cNvPr id="159" name="Conector recto 158"/>
          <p:cNvCxnSpPr/>
          <p:nvPr/>
        </p:nvCxnSpPr>
        <p:spPr>
          <a:xfrm>
            <a:off x="9727956" y="5425923"/>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0" name="Rectángulo redondeado 159"/>
          <p:cNvSpPr/>
          <p:nvPr/>
        </p:nvSpPr>
        <p:spPr>
          <a:xfrm>
            <a:off x="8956126" y="5591324"/>
            <a:ext cx="1545086" cy="256097"/>
          </a:xfrm>
          <a:prstGeom prst="roundRect">
            <a:avLst>
              <a:gd name="adj" fmla="val 1628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1" name="CuadroTexto 160"/>
          <p:cNvSpPr txBox="1"/>
          <p:nvPr/>
        </p:nvSpPr>
        <p:spPr>
          <a:xfrm>
            <a:off x="8927161" y="5602618"/>
            <a:ext cx="1565878" cy="246221"/>
          </a:xfrm>
          <a:prstGeom prst="rect">
            <a:avLst/>
          </a:prstGeom>
          <a:noFill/>
        </p:spPr>
        <p:txBody>
          <a:bodyPr wrap="square" rtlCol="0">
            <a:spAutoFit/>
          </a:bodyPr>
          <a:lstStyle/>
          <a:p>
            <a:pPr lvl="0" algn="ctr"/>
            <a:r>
              <a:rPr lang="es-ES" sz="1000" dirty="0">
                <a:latin typeface="Arial Narrow" panose="020B0606020202030204" pitchFamily="34" charset="0"/>
              </a:rPr>
              <a:t>Se introdujo la </a:t>
            </a:r>
            <a:r>
              <a:rPr lang="es-ES" sz="1000" b="1" dirty="0">
                <a:latin typeface="Arial Narrow" panose="020B0606020202030204" pitchFamily="34" charset="0"/>
              </a:rPr>
              <a:t>vacuna Sabin</a:t>
            </a:r>
            <a:endParaRPr lang="es-ES" sz="1000" dirty="0">
              <a:latin typeface="Arial Narrow" panose="020B0606020202030204" pitchFamily="34" charset="0"/>
            </a:endParaRPr>
          </a:p>
        </p:txBody>
      </p:sp>
      <p:cxnSp>
        <p:nvCxnSpPr>
          <p:cNvPr id="108" name="Conector recto 107"/>
          <p:cNvCxnSpPr/>
          <p:nvPr/>
        </p:nvCxnSpPr>
        <p:spPr>
          <a:xfrm>
            <a:off x="11387787" y="174536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Conector recto 106"/>
          <p:cNvCxnSpPr/>
          <p:nvPr/>
        </p:nvCxnSpPr>
        <p:spPr>
          <a:xfrm>
            <a:off x="9297730" y="245924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a:xfrm>
            <a:off x="7194609" y="1776791"/>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Conector recto 104"/>
          <p:cNvCxnSpPr/>
          <p:nvPr/>
        </p:nvCxnSpPr>
        <p:spPr>
          <a:xfrm>
            <a:off x="4956507" y="2465773"/>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Conector recto 103"/>
          <p:cNvCxnSpPr/>
          <p:nvPr/>
        </p:nvCxnSpPr>
        <p:spPr>
          <a:xfrm>
            <a:off x="2888221" y="1738604"/>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863478" y="2496204"/>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8" name="Rectángulo redondeado 87"/>
          <p:cNvSpPr/>
          <p:nvPr/>
        </p:nvSpPr>
        <p:spPr>
          <a:xfrm>
            <a:off x="4065570" y="2633357"/>
            <a:ext cx="1789603" cy="432318"/>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redondeado 86"/>
          <p:cNvSpPr/>
          <p:nvPr/>
        </p:nvSpPr>
        <p:spPr>
          <a:xfrm>
            <a:off x="1603957" y="1240965"/>
            <a:ext cx="2565060" cy="592127"/>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7"/>
          <p:cNvSpPr/>
          <p:nvPr/>
        </p:nvSpPr>
        <p:spPr>
          <a:xfrm>
            <a:off x="87085" y="2626833"/>
            <a:ext cx="1791084" cy="822372"/>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0" y="2139151"/>
            <a:ext cx="12192000" cy="2002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Elipse 3"/>
          <p:cNvSpPr/>
          <p:nvPr/>
        </p:nvSpPr>
        <p:spPr>
          <a:xfrm>
            <a:off x="517733" y="191177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555587" y="209255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1934</a:t>
            </a:r>
            <a:endParaRPr lang="es-MX" sz="1400" b="1" dirty="0">
              <a:latin typeface="Arial" panose="020B0604020202020204" pitchFamily="34" charset="0"/>
              <a:cs typeface="Arial" panose="020B0604020202020204" pitchFamily="34" charset="0"/>
            </a:endParaRPr>
          </a:p>
        </p:txBody>
      </p:sp>
      <p:sp>
        <p:nvSpPr>
          <p:cNvPr id="55" name="CuadroTexto 54"/>
          <p:cNvSpPr txBox="1"/>
          <p:nvPr/>
        </p:nvSpPr>
        <p:spPr>
          <a:xfrm>
            <a:off x="17417" y="2607232"/>
            <a:ext cx="1860751" cy="861774"/>
          </a:xfrm>
          <a:prstGeom prst="rect">
            <a:avLst/>
          </a:prstGeom>
          <a:noFill/>
        </p:spPr>
        <p:txBody>
          <a:bodyPr wrap="square" rtlCol="0">
            <a:spAutoFit/>
          </a:bodyPr>
          <a:lstStyle/>
          <a:p>
            <a:pPr lvl="0" algn="ctr">
              <a:buClr>
                <a:srgbClr val="000000"/>
              </a:buClr>
            </a:pPr>
            <a:r>
              <a:rPr lang="es-ES" sz="1000" dirty="0">
                <a:latin typeface="Arial Narrow" panose="020B0606020202030204" pitchFamily="34" charset="0"/>
                <a:cs typeface="Arial" panose="020B0604020202020204" pitchFamily="34" charset="0"/>
              </a:rPr>
              <a:t>Se decreta la </a:t>
            </a:r>
            <a:r>
              <a:rPr lang="es-ES" sz="1000" b="1" dirty="0">
                <a:latin typeface="Arial Narrow" panose="020B0606020202030204" pitchFamily="34" charset="0"/>
                <a:cs typeface="Arial" panose="020B0604020202020204" pitchFamily="34" charset="0"/>
              </a:rPr>
              <a:t>Ley de Coordinación y Cooperación de los Servicios Sanitarios, </a:t>
            </a:r>
            <a:r>
              <a:rPr lang="es-ES" sz="1000" dirty="0">
                <a:latin typeface="Arial Narrow" panose="020B0606020202030204" pitchFamily="34" charset="0"/>
                <a:cs typeface="Arial" panose="020B0604020202020204" pitchFamily="34" charset="0"/>
              </a:rPr>
              <a:t>se habló de extender los beneficios de la atención médica y la medicina </a:t>
            </a:r>
            <a:r>
              <a:rPr lang="es-ES" sz="1000" dirty="0" smtClean="0">
                <a:latin typeface="Arial Narrow" panose="020B0606020202030204" pitchFamily="34" charset="0"/>
                <a:cs typeface="Arial" panose="020B0604020202020204" pitchFamily="34" charset="0"/>
              </a:rPr>
              <a:t>preventiva.</a:t>
            </a:r>
            <a:endParaRPr lang="es-ES" sz="1000" dirty="0">
              <a:latin typeface="Arial Narrow" panose="020B0606020202030204" pitchFamily="34" charset="0"/>
              <a:cs typeface="Arial" panose="020B0604020202020204" pitchFamily="34" charset="0"/>
            </a:endParaRPr>
          </a:p>
        </p:txBody>
      </p:sp>
      <p:sp>
        <p:nvSpPr>
          <p:cNvPr id="7" name="Flecha a la derecha con muesca 6"/>
          <p:cNvSpPr/>
          <p:nvPr/>
        </p:nvSpPr>
        <p:spPr>
          <a:xfrm>
            <a:off x="0" y="206612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9" name="Elipse 78"/>
          <p:cNvSpPr/>
          <p:nvPr/>
        </p:nvSpPr>
        <p:spPr>
          <a:xfrm>
            <a:off x="2559890" y="191177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CuadroTexto 79"/>
          <p:cNvSpPr txBox="1"/>
          <p:nvPr/>
        </p:nvSpPr>
        <p:spPr>
          <a:xfrm>
            <a:off x="2597744" y="209255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1935</a:t>
            </a:r>
            <a:endParaRPr lang="es-MX" sz="1400" b="1" dirty="0">
              <a:latin typeface="Arial" panose="020B0604020202020204" pitchFamily="34" charset="0"/>
              <a:cs typeface="Arial" panose="020B0604020202020204" pitchFamily="34" charset="0"/>
            </a:endParaRPr>
          </a:p>
        </p:txBody>
      </p:sp>
      <p:sp>
        <p:nvSpPr>
          <p:cNvPr id="81" name="Flecha a la derecha con muesca 80"/>
          <p:cNvSpPr/>
          <p:nvPr/>
        </p:nvSpPr>
        <p:spPr>
          <a:xfrm>
            <a:off x="1711225" y="206612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CuadroTexto 81"/>
          <p:cNvSpPr txBox="1"/>
          <p:nvPr/>
        </p:nvSpPr>
        <p:spPr>
          <a:xfrm>
            <a:off x="1603956" y="1256947"/>
            <a:ext cx="2603368" cy="553998"/>
          </a:xfrm>
          <a:prstGeom prst="rect">
            <a:avLst/>
          </a:prstGeom>
          <a:noFill/>
        </p:spPr>
        <p:txBody>
          <a:bodyPr wrap="square" rtlCol="0">
            <a:spAutoFit/>
          </a:bodyPr>
          <a:lstStyle/>
          <a:p>
            <a:pPr lvl="0" algn="ctr">
              <a:buNone/>
            </a:pPr>
            <a:r>
              <a:rPr lang="es-ES" sz="1000" dirty="0" smtClean="0">
                <a:latin typeface="Arial Narrow" panose="020B0606020202030204" pitchFamily="34" charset="0"/>
                <a:cs typeface="Arial" panose="020B0604020202020204" pitchFamily="34" charset="0"/>
              </a:rPr>
              <a:t>UNAM: </a:t>
            </a:r>
            <a:r>
              <a:rPr lang="es-ES" sz="1000" b="1" dirty="0" smtClean="0">
                <a:latin typeface="Arial Narrow" panose="020B0606020202030204" pitchFamily="34" charset="0"/>
                <a:cs typeface="Arial" panose="020B0604020202020204" pitchFamily="34" charset="0"/>
              </a:rPr>
              <a:t>Servicio médico social</a:t>
            </a:r>
            <a:r>
              <a:rPr lang="es-ES" sz="1000" dirty="0" smtClean="0">
                <a:latin typeface="Arial Narrow" panose="020B0606020202030204" pitchFamily="34" charset="0"/>
                <a:cs typeface="Arial" panose="020B0604020202020204" pitchFamily="34" charset="0"/>
              </a:rPr>
              <a:t> de pasantes de medicina, consistía en la práctica en el medio rural durante cinco meses, y luego ampliado a un año.</a:t>
            </a:r>
            <a:endParaRPr lang="en-US" sz="1000" dirty="0">
              <a:latin typeface="Arial Narrow" panose="020B0606020202030204" pitchFamily="34" charset="0"/>
              <a:cs typeface="Arial" panose="020B0604020202020204" pitchFamily="34" charset="0"/>
            </a:endParaRPr>
          </a:p>
        </p:txBody>
      </p:sp>
      <p:sp>
        <p:nvSpPr>
          <p:cNvPr id="83" name="Elipse 82"/>
          <p:cNvSpPr/>
          <p:nvPr/>
        </p:nvSpPr>
        <p:spPr>
          <a:xfrm>
            <a:off x="4606413" y="191177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CuadroTexto 83"/>
          <p:cNvSpPr txBox="1"/>
          <p:nvPr/>
        </p:nvSpPr>
        <p:spPr>
          <a:xfrm>
            <a:off x="4644267" y="209255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1937</a:t>
            </a:r>
            <a:endParaRPr lang="es-MX" sz="1400" b="1" dirty="0">
              <a:latin typeface="Arial" panose="020B0604020202020204" pitchFamily="34" charset="0"/>
              <a:cs typeface="Arial" panose="020B0604020202020204" pitchFamily="34" charset="0"/>
            </a:endParaRPr>
          </a:p>
        </p:txBody>
      </p:sp>
      <p:sp>
        <p:nvSpPr>
          <p:cNvPr id="85" name="CuadroTexto 84"/>
          <p:cNvSpPr txBox="1"/>
          <p:nvPr/>
        </p:nvSpPr>
        <p:spPr>
          <a:xfrm>
            <a:off x="3992886" y="2650775"/>
            <a:ext cx="1928942" cy="400110"/>
          </a:xfrm>
          <a:prstGeom prst="rect">
            <a:avLst/>
          </a:prstGeom>
          <a:noFill/>
        </p:spPr>
        <p:txBody>
          <a:bodyPr wrap="square" rtlCol="0">
            <a:spAutoFit/>
          </a:bodyPr>
          <a:lstStyle/>
          <a:p>
            <a:pPr lvl="0" algn="ctr">
              <a:buClr>
                <a:srgbClr val="000000"/>
              </a:buClr>
            </a:pPr>
            <a:r>
              <a:rPr lang="es-ES" sz="1000" b="1" dirty="0" smtClean="0">
                <a:latin typeface="Arial Narrow" panose="020B0606020202030204" pitchFamily="34" charset="0"/>
                <a:cs typeface="Arial" panose="020B0604020202020204" pitchFamily="34" charset="0"/>
              </a:rPr>
              <a:t>Paludismo </a:t>
            </a:r>
            <a:r>
              <a:rPr lang="es-ES" sz="1000" dirty="0" smtClean="0">
                <a:latin typeface="Arial Narrow" panose="020B0606020202030204" pitchFamily="34" charset="0"/>
                <a:cs typeface="Arial" panose="020B0604020202020204" pitchFamily="34" charset="0"/>
              </a:rPr>
              <a:t>como principal problema de salud.</a:t>
            </a:r>
            <a:endParaRPr lang="en-US" sz="1000" dirty="0">
              <a:latin typeface="Arial Narrow" panose="020B0606020202030204" pitchFamily="34" charset="0"/>
              <a:cs typeface="Arial" panose="020B0604020202020204" pitchFamily="34" charset="0"/>
            </a:endParaRPr>
          </a:p>
        </p:txBody>
      </p:sp>
      <p:sp>
        <p:nvSpPr>
          <p:cNvPr id="86" name="Flecha a la derecha con muesca 85"/>
          <p:cNvSpPr/>
          <p:nvPr/>
        </p:nvSpPr>
        <p:spPr>
          <a:xfrm>
            <a:off x="3810006" y="206612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redondeado 88"/>
          <p:cNvSpPr/>
          <p:nvPr/>
        </p:nvSpPr>
        <p:spPr>
          <a:xfrm>
            <a:off x="5370196" y="1379558"/>
            <a:ext cx="2618643" cy="459193"/>
          </a:xfrm>
          <a:prstGeom prst="roundRect">
            <a:avLst>
              <a:gd name="adj" fmla="val 175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Elipse 89"/>
          <p:cNvSpPr/>
          <p:nvPr/>
        </p:nvSpPr>
        <p:spPr>
          <a:xfrm>
            <a:off x="6842121" y="191177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CuadroTexto 90"/>
          <p:cNvSpPr txBox="1"/>
          <p:nvPr/>
        </p:nvSpPr>
        <p:spPr>
          <a:xfrm>
            <a:off x="6879975" y="209255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1938</a:t>
            </a:r>
            <a:endParaRPr lang="es-MX" sz="1400" b="1" dirty="0">
              <a:latin typeface="Arial" panose="020B0604020202020204" pitchFamily="34" charset="0"/>
              <a:cs typeface="Arial" panose="020B0604020202020204" pitchFamily="34" charset="0"/>
            </a:endParaRPr>
          </a:p>
        </p:txBody>
      </p:sp>
      <p:sp>
        <p:nvSpPr>
          <p:cNvPr id="92" name="CuadroTexto 91"/>
          <p:cNvSpPr txBox="1"/>
          <p:nvPr/>
        </p:nvSpPr>
        <p:spPr>
          <a:xfrm>
            <a:off x="5288772" y="1388786"/>
            <a:ext cx="2784083" cy="400110"/>
          </a:xfrm>
          <a:prstGeom prst="rect">
            <a:avLst/>
          </a:prstGeom>
          <a:noFill/>
        </p:spPr>
        <p:txBody>
          <a:bodyPr wrap="square" rtlCol="0">
            <a:spAutoFit/>
          </a:bodyPr>
          <a:lstStyle/>
          <a:p>
            <a:pPr lvl="0" algn="ctr">
              <a:buClr>
                <a:srgbClr val="000000"/>
              </a:buClr>
            </a:pPr>
            <a:r>
              <a:rPr lang="es-ES" sz="1000" dirty="0" smtClean="0">
                <a:latin typeface="Arial Narrow" panose="020B0606020202030204" pitchFamily="34" charset="0"/>
                <a:cs typeface="Arial" panose="020B0604020202020204" pitchFamily="34" charset="0"/>
              </a:rPr>
              <a:t>Se crea la </a:t>
            </a:r>
            <a:r>
              <a:rPr lang="es-ES" sz="1000" b="1" dirty="0" smtClean="0">
                <a:latin typeface="Arial Narrow" panose="020B0606020202030204" pitchFamily="34" charset="0"/>
                <a:cs typeface="Arial" panose="020B0604020202020204" pitchFamily="34" charset="0"/>
              </a:rPr>
              <a:t>Comisión de Saneamiento </a:t>
            </a:r>
            <a:r>
              <a:rPr lang="es-ES" sz="1000" b="1" dirty="0" err="1" smtClean="0">
                <a:latin typeface="Arial Narrow" panose="020B0606020202030204" pitchFamily="34" charset="0"/>
                <a:cs typeface="Arial" panose="020B0604020202020204" pitchFamily="34" charset="0"/>
              </a:rPr>
              <a:t>Antimalárico</a:t>
            </a:r>
            <a:endParaRPr lang="es-ES" sz="1000" b="1" dirty="0" smtClean="0">
              <a:latin typeface="Arial Narrow" panose="020B0606020202030204" pitchFamily="34" charset="0"/>
              <a:cs typeface="Arial" panose="020B0604020202020204" pitchFamily="34" charset="0"/>
            </a:endParaRPr>
          </a:p>
          <a:p>
            <a:pPr lvl="0" algn="ctr">
              <a:buClr>
                <a:srgbClr val="000000"/>
              </a:buClr>
            </a:pPr>
            <a:r>
              <a:rPr lang="es-ES" sz="1000" dirty="0" smtClean="0">
                <a:latin typeface="Arial Narrow" panose="020B0606020202030204" pitchFamily="34" charset="0"/>
                <a:cs typeface="Arial" panose="020B0604020202020204" pitchFamily="34" charset="0"/>
              </a:rPr>
              <a:t>Se nombra la </a:t>
            </a:r>
            <a:r>
              <a:rPr lang="es-ES" sz="1000" b="1" dirty="0" smtClean="0">
                <a:latin typeface="Arial Narrow" panose="020B0606020202030204" pitchFamily="34" charset="0"/>
                <a:cs typeface="Arial" panose="020B0604020202020204" pitchFamily="34" charset="0"/>
              </a:rPr>
              <a:t>Secretaría de Asistencia Social</a:t>
            </a:r>
            <a:endParaRPr lang="es-ES" sz="1000" b="1" dirty="0">
              <a:latin typeface="Arial Narrow" panose="020B0606020202030204" pitchFamily="34" charset="0"/>
              <a:cs typeface="Arial" panose="020B0604020202020204" pitchFamily="34" charset="0"/>
            </a:endParaRPr>
          </a:p>
        </p:txBody>
      </p:sp>
      <p:sp>
        <p:nvSpPr>
          <p:cNvPr id="93" name="Flecha a la derecha con muesca 92"/>
          <p:cNvSpPr/>
          <p:nvPr/>
        </p:nvSpPr>
        <p:spPr>
          <a:xfrm>
            <a:off x="5862835" y="206612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4" name="Rectángulo redondeado 93"/>
          <p:cNvSpPr/>
          <p:nvPr/>
        </p:nvSpPr>
        <p:spPr>
          <a:xfrm>
            <a:off x="9978692" y="1137521"/>
            <a:ext cx="2145815" cy="690421"/>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Elipse 94"/>
          <p:cNvSpPr/>
          <p:nvPr/>
        </p:nvSpPr>
        <p:spPr>
          <a:xfrm>
            <a:off x="11044222" y="191177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6" name="CuadroTexto 95"/>
          <p:cNvSpPr txBox="1"/>
          <p:nvPr/>
        </p:nvSpPr>
        <p:spPr>
          <a:xfrm>
            <a:off x="11082076" y="209255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1940</a:t>
            </a:r>
            <a:endParaRPr lang="es-MX" sz="1400" b="1" dirty="0">
              <a:latin typeface="Arial" panose="020B0604020202020204" pitchFamily="34" charset="0"/>
              <a:cs typeface="Arial" panose="020B0604020202020204" pitchFamily="34" charset="0"/>
            </a:endParaRPr>
          </a:p>
        </p:txBody>
      </p:sp>
      <p:sp>
        <p:nvSpPr>
          <p:cNvPr id="97" name="CuadroTexto 96"/>
          <p:cNvSpPr txBox="1"/>
          <p:nvPr/>
        </p:nvSpPr>
        <p:spPr>
          <a:xfrm>
            <a:off x="9847621" y="1126730"/>
            <a:ext cx="2407956" cy="707886"/>
          </a:xfrm>
          <a:prstGeom prst="rect">
            <a:avLst/>
          </a:prstGeom>
          <a:noFill/>
        </p:spPr>
        <p:txBody>
          <a:bodyPr wrap="square" rtlCol="0">
            <a:spAutoFit/>
          </a:bodyPr>
          <a:lstStyle/>
          <a:p>
            <a:pPr lvl="0" algn="ctr"/>
            <a:r>
              <a:rPr lang="es-MX" sz="1000" dirty="0"/>
              <a:t>Aparece el </a:t>
            </a:r>
            <a:r>
              <a:rPr lang="es-MX" sz="1000" b="1" dirty="0"/>
              <a:t>primer reporte </a:t>
            </a:r>
            <a:r>
              <a:rPr lang="es-MX" sz="1000" dirty="0"/>
              <a:t>donde se informaba que el </a:t>
            </a:r>
            <a:r>
              <a:rPr lang="es-MX" sz="1000" b="1" dirty="0"/>
              <a:t>país producía los suficientes biológicos </a:t>
            </a:r>
            <a:r>
              <a:rPr lang="es-MX" sz="1000" dirty="0"/>
              <a:t>para la demanda nacional.</a:t>
            </a:r>
            <a:endParaRPr lang="es-MX" sz="1000" dirty="0">
              <a:latin typeface="Arial Narrow" panose="020B0606020202030204" pitchFamily="34" charset="0"/>
              <a:cs typeface="Arial" panose="020B0604020202020204" pitchFamily="34" charset="0"/>
            </a:endParaRPr>
          </a:p>
        </p:txBody>
      </p:sp>
      <p:sp>
        <p:nvSpPr>
          <p:cNvPr id="98" name="Flecha a la derecha con muesca 97"/>
          <p:cNvSpPr/>
          <p:nvPr/>
        </p:nvSpPr>
        <p:spPr>
          <a:xfrm>
            <a:off x="10195561" y="206612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9" name="Rectángulo redondeado 98"/>
          <p:cNvSpPr/>
          <p:nvPr/>
        </p:nvSpPr>
        <p:spPr>
          <a:xfrm>
            <a:off x="8034847" y="2624648"/>
            <a:ext cx="2599164" cy="442428"/>
          </a:xfrm>
          <a:prstGeom prst="roundRect">
            <a:avLst>
              <a:gd name="adj" fmla="val 178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0" name="Elipse 99"/>
          <p:cNvSpPr/>
          <p:nvPr/>
        </p:nvSpPr>
        <p:spPr>
          <a:xfrm>
            <a:off x="8970591" y="191177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CuadroTexto 100"/>
          <p:cNvSpPr txBox="1"/>
          <p:nvPr/>
        </p:nvSpPr>
        <p:spPr>
          <a:xfrm>
            <a:off x="9008445" y="209255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1939</a:t>
            </a:r>
            <a:endParaRPr lang="es-MX" sz="1400" b="1" dirty="0">
              <a:latin typeface="Arial" panose="020B0604020202020204" pitchFamily="34" charset="0"/>
              <a:cs typeface="Arial" panose="020B0604020202020204" pitchFamily="34" charset="0"/>
            </a:endParaRPr>
          </a:p>
        </p:txBody>
      </p:sp>
      <p:sp>
        <p:nvSpPr>
          <p:cNvPr id="102" name="CuadroTexto 101"/>
          <p:cNvSpPr txBox="1"/>
          <p:nvPr/>
        </p:nvSpPr>
        <p:spPr>
          <a:xfrm>
            <a:off x="7982592" y="2654489"/>
            <a:ext cx="2685405" cy="400110"/>
          </a:xfrm>
          <a:prstGeom prst="rect">
            <a:avLst/>
          </a:prstGeom>
          <a:noFill/>
        </p:spPr>
        <p:txBody>
          <a:bodyPr wrap="square" rtlCol="0">
            <a:spAutoFit/>
          </a:bodyPr>
          <a:lstStyle/>
          <a:p>
            <a:pPr lvl="0" algn="ctr">
              <a:buClr>
                <a:srgbClr val="000000"/>
              </a:buClr>
            </a:pPr>
            <a:r>
              <a:rPr lang="es-ES" sz="1000" b="1" dirty="0" smtClean="0">
                <a:latin typeface="Arial Narrow" panose="020B0606020202030204" pitchFamily="34" charset="0"/>
                <a:cs typeface="Arial" panose="020B0604020202020204" pitchFamily="34" charset="0"/>
              </a:rPr>
              <a:t>Instituto de Salubridad y Enfermedades Tropicales </a:t>
            </a:r>
            <a:r>
              <a:rPr lang="es-ES" sz="1000" dirty="0" smtClean="0">
                <a:latin typeface="Arial Narrow" panose="020B0606020202030204" pitchFamily="34" charset="0"/>
                <a:cs typeface="Arial" panose="020B0604020202020204" pitchFamily="34" charset="0"/>
              </a:rPr>
              <a:t>dedicado a investigación científica</a:t>
            </a:r>
            <a:endParaRPr lang="es-ES" sz="1000" dirty="0">
              <a:latin typeface="Arial Narrow" panose="020B0606020202030204" pitchFamily="34" charset="0"/>
              <a:cs typeface="Arial" panose="020B0604020202020204" pitchFamily="34" charset="0"/>
            </a:endParaRPr>
          </a:p>
        </p:txBody>
      </p:sp>
      <p:sp>
        <p:nvSpPr>
          <p:cNvPr id="103" name="Flecha a la derecha con muesca 102"/>
          <p:cNvSpPr/>
          <p:nvPr/>
        </p:nvSpPr>
        <p:spPr>
          <a:xfrm>
            <a:off x="8017429" y="206612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09" name="Conector recto 108"/>
          <p:cNvCxnSpPr/>
          <p:nvPr/>
        </p:nvCxnSpPr>
        <p:spPr>
          <a:xfrm>
            <a:off x="8324114" y="471534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Conector recto 111"/>
          <p:cNvCxnSpPr/>
          <p:nvPr/>
        </p:nvCxnSpPr>
        <p:spPr>
          <a:xfrm>
            <a:off x="3974178" y="5435753"/>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3" name="Conector recto 112"/>
          <p:cNvCxnSpPr/>
          <p:nvPr/>
        </p:nvCxnSpPr>
        <p:spPr>
          <a:xfrm>
            <a:off x="2393579" y="4708584"/>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4" name="Conector recto 113"/>
          <p:cNvCxnSpPr/>
          <p:nvPr/>
        </p:nvCxnSpPr>
        <p:spPr>
          <a:xfrm>
            <a:off x="847806" y="5466184"/>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5" name="Rectángulo redondeado 114"/>
          <p:cNvSpPr/>
          <p:nvPr/>
        </p:nvSpPr>
        <p:spPr>
          <a:xfrm>
            <a:off x="2700067" y="5603338"/>
            <a:ext cx="2101774" cy="553668"/>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6" name="Rectángulo redondeado 115"/>
          <p:cNvSpPr/>
          <p:nvPr/>
        </p:nvSpPr>
        <p:spPr>
          <a:xfrm>
            <a:off x="1229656" y="4040452"/>
            <a:ext cx="1957760" cy="771635"/>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7" name="Rectángulo redondeado 116"/>
          <p:cNvSpPr/>
          <p:nvPr/>
        </p:nvSpPr>
        <p:spPr>
          <a:xfrm>
            <a:off x="71413" y="5596812"/>
            <a:ext cx="1306774" cy="379677"/>
          </a:xfrm>
          <a:prstGeom prst="roundRect">
            <a:avLst>
              <a:gd name="adj" fmla="val 254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Rectángulo 117"/>
          <p:cNvSpPr/>
          <p:nvPr/>
        </p:nvSpPr>
        <p:spPr>
          <a:xfrm>
            <a:off x="-15672" y="5109131"/>
            <a:ext cx="12192000" cy="2002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9" name="Elipse 118"/>
          <p:cNvSpPr/>
          <p:nvPr/>
        </p:nvSpPr>
        <p:spPr>
          <a:xfrm>
            <a:off x="502061" y="488175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0" name="CuadroTexto 119"/>
          <p:cNvSpPr txBox="1"/>
          <p:nvPr/>
        </p:nvSpPr>
        <p:spPr>
          <a:xfrm>
            <a:off x="539915" y="506253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1941</a:t>
            </a:r>
            <a:endParaRPr lang="es-MX" sz="1400" b="1" dirty="0">
              <a:latin typeface="Arial" panose="020B0604020202020204" pitchFamily="34" charset="0"/>
              <a:cs typeface="Arial" panose="020B0604020202020204" pitchFamily="34" charset="0"/>
            </a:endParaRPr>
          </a:p>
        </p:txBody>
      </p:sp>
      <p:sp>
        <p:nvSpPr>
          <p:cNvPr id="121" name="CuadroTexto 120"/>
          <p:cNvSpPr txBox="1"/>
          <p:nvPr/>
        </p:nvSpPr>
        <p:spPr>
          <a:xfrm>
            <a:off x="1745" y="5577212"/>
            <a:ext cx="1447355" cy="400110"/>
          </a:xfrm>
          <a:prstGeom prst="rect">
            <a:avLst/>
          </a:prstGeom>
          <a:noFill/>
        </p:spPr>
        <p:txBody>
          <a:bodyPr wrap="square" rtlCol="0">
            <a:spAutoFit/>
          </a:bodyPr>
          <a:lstStyle/>
          <a:p>
            <a:pPr lvl="0" algn="ctr">
              <a:buClr>
                <a:srgbClr val="000000"/>
              </a:buClr>
            </a:pPr>
            <a:r>
              <a:rPr lang="es-ES" sz="1000" b="1" dirty="0" smtClean="0">
                <a:latin typeface="Arial Narrow" panose="020B0606020202030204" pitchFamily="34" charset="0"/>
              </a:rPr>
              <a:t>Escuela Nacional de Nutrición</a:t>
            </a:r>
            <a:endParaRPr lang="es-ES" sz="1000" b="1" dirty="0">
              <a:latin typeface="Arial Narrow" panose="020B0606020202030204" pitchFamily="34" charset="0"/>
              <a:cs typeface="Arial" panose="020B0604020202020204" pitchFamily="34" charset="0"/>
            </a:endParaRPr>
          </a:p>
        </p:txBody>
      </p:sp>
      <p:sp>
        <p:nvSpPr>
          <p:cNvPr id="122" name="Flecha a la derecha con muesca 121"/>
          <p:cNvSpPr/>
          <p:nvPr/>
        </p:nvSpPr>
        <p:spPr>
          <a:xfrm>
            <a:off x="-15672" y="503610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3" name="Elipse 122"/>
          <p:cNvSpPr/>
          <p:nvPr/>
        </p:nvSpPr>
        <p:spPr>
          <a:xfrm>
            <a:off x="2065248" y="488175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4" name="CuadroTexto 123"/>
          <p:cNvSpPr txBox="1"/>
          <p:nvPr/>
        </p:nvSpPr>
        <p:spPr>
          <a:xfrm>
            <a:off x="2103102" y="506253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1943</a:t>
            </a:r>
            <a:endParaRPr lang="es-MX" sz="1400" b="1" dirty="0">
              <a:latin typeface="Arial" panose="020B0604020202020204" pitchFamily="34" charset="0"/>
              <a:cs typeface="Arial" panose="020B0604020202020204" pitchFamily="34" charset="0"/>
            </a:endParaRPr>
          </a:p>
        </p:txBody>
      </p:sp>
      <p:sp>
        <p:nvSpPr>
          <p:cNvPr id="125" name="Flecha a la derecha con muesca 124"/>
          <p:cNvSpPr/>
          <p:nvPr/>
        </p:nvSpPr>
        <p:spPr>
          <a:xfrm>
            <a:off x="1425587" y="503610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6" name="CuadroTexto 125"/>
          <p:cNvSpPr txBox="1"/>
          <p:nvPr/>
        </p:nvSpPr>
        <p:spPr>
          <a:xfrm>
            <a:off x="1183090" y="4072747"/>
            <a:ext cx="2076010" cy="707886"/>
          </a:xfrm>
          <a:prstGeom prst="rect">
            <a:avLst/>
          </a:prstGeom>
          <a:noFill/>
        </p:spPr>
        <p:txBody>
          <a:bodyPr wrap="square" rtlCol="0">
            <a:spAutoFit/>
          </a:bodyPr>
          <a:lstStyle/>
          <a:p>
            <a:pPr lvl="0" algn="ctr">
              <a:buClr>
                <a:srgbClr val="000000"/>
              </a:buClr>
            </a:pPr>
            <a:r>
              <a:rPr lang="es-ES" sz="1000" b="1" dirty="0" smtClean="0">
                <a:latin typeface="Arial Narrow" panose="020B0606020202030204" pitchFamily="34" charset="0"/>
              </a:rPr>
              <a:t>Hospital Infantil de México</a:t>
            </a:r>
          </a:p>
          <a:p>
            <a:pPr lvl="0" algn="ctr">
              <a:buClr>
                <a:srgbClr val="000000"/>
              </a:buClr>
            </a:pPr>
            <a:r>
              <a:rPr lang="es-ES" sz="1000" b="1" dirty="0" smtClean="0">
                <a:latin typeface="Arial Narrow" panose="020B0606020202030204" pitchFamily="34" charset="0"/>
              </a:rPr>
              <a:t>Instituto Nacional Indigenista</a:t>
            </a:r>
          </a:p>
          <a:p>
            <a:pPr lvl="0" algn="ctr">
              <a:buClr>
                <a:srgbClr val="000000"/>
              </a:buClr>
            </a:pPr>
            <a:r>
              <a:rPr lang="es-ES" sz="1000" b="1" dirty="0" smtClean="0">
                <a:latin typeface="Arial Narrow" panose="020B0606020202030204" pitchFamily="34" charset="0"/>
              </a:rPr>
              <a:t>Instituto Mexicano del Seguro Social</a:t>
            </a:r>
          </a:p>
          <a:p>
            <a:pPr lvl="0" algn="ctr">
              <a:buClr>
                <a:srgbClr val="000000"/>
              </a:buClr>
            </a:pPr>
            <a:r>
              <a:rPr lang="es-ES" sz="1000" b="1" dirty="0" smtClean="0">
                <a:latin typeface="Arial Narrow" panose="020B0606020202030204" pitchFamily="34" charset="0"/>
              </a:rPr>
              <a:t>Secretaría de Salubridad y Asistencia</a:t>
            </a:r>
            <a:endParaRPr lang="en-US" sz="1000" b="1" dirty="0">
              <a:latin typeface="Arial Narrow" panose="020B0606020202030204" pitchFamily="34" charset="0"/>
            </a:endParaRPr>
          </a:p>
        </p:txBody>
      </p:sp>
      <p:sp>
        <p:nvSpPr>
          <p:cNvPr id="127" name="Elipse 126"/>
          <p:cNvSpPr/>
          <p:nvPr/>
        </p:nvSpPr>
        <p:spPr>
          <a:xfrm>
            <a:off x="3624084" y="488175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CuadroTexto 127"/>
          <p:cNvSpPr txBox="1"/>
          <p:nvPr/>
        </p:nvSpPr>
        <p:spPr>
          <a:xfrm>
            <a:off x="3661938" y="506253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1944</a:t>
            </a:r>
            <a:endParaRPr lang="es-MX" sz="1400" b="1" dirty="0">
              <a:latin typeface="Arial" panose="020B0604020202020204" pitchFamily="34" charset="0"/>
              <a:cs typeface="Arial" panose="020B0604020202020204" pitchFamily="34" charset="0"/>
            </a:endParaRPr>
          </a:p>
        </p:txBody>
      </p:sp>
      <p:sp>
        <p:nvSpPr>
          <p:cNvPr id="129" name="CuadroTexto 128"/>
          <p:cNvSpPr txBox="1"/>
          <p:nvPr/>
        </p:nvSpPr>
        <p:spPr>
          <a:xfrm>
            <a:off x="2627381" y="5612046"/>
            <a:ext cx="2262503" cy="553998"/>
          </a:xfrm>
          <a:prstGeom prst="rect">
            <a:avLst/>
          </a:prstGeom>
          <a:noFill/>
        </p:spPr>
        <p:txBody>
          <a:bodyPr wrap="square" rtlCol="0">
            <a:spAutoFit/>
          </a:bodyPr>
          <a:lstStyle/>
          <a:p>
            <a:pPr lvl="0" algn="ctr">
              <a:buClr>
                <a:srgbClr val="000000"/>
              </a:buClr>
            </a:pPr>
            <a:r>
              <a:rPr lang="es-ES" sz="1000" b="1" dirty="0" smtClean="0">
                <a:latin typeface="Arial Narrow" panose="020B0606020202030204" pitchFamily="34" charset="0"/>
              </a:rPr>
              <a:t>Instituto Nacional de Cardiología </a:t>
            </a:r>
            <a:endParaRPr lang="en-US" sz="1000" b="1" dirty="0" smtClean="0">
              <a:latin typeface="Arial Narrow" panose="020B0606020202030204" pitchFamily="34" charset="0"/>
            </a:endParaRPr>
          </a:p>
          <a:p>
            <a:pPr lvl="0" algn="ctr"/>
            <a:r>
              <a:rPr lang="es-ES" sz="1000" b="1" dirty="0" smtClean="0">
                <a:latin typeface="Arial Narrow" panose="020B0606020202030204" pitchFamily="34" charset="0"/>
              </a:rPr>
              <a:t>Hospital de Enfermedades de la Nutrición</a:t>
            </a:r>
          </a:p>
          <a:p>
            <a:pPr lvl="0" algn="ctr"/>
            <a:r>
              <a:rPr lang="es-ES" sz="1000" b="1" dirty="0" smtClean="0">
                <a:latin typeface="Arial Narrow" panose="020B0606020202030204" pitchFamily="34" charset="0"/>
              </a:rPr>
              <a:t>Elevación de incidencia de poliomielitis</a:t>
            </a:r>
            <a:endParaRPr lang="es-ES" sz="1000" b="1" dirty="0">
              <a:latin typeface="Arial Narrow" panose="020B0606020202030204" pitchFamily="34" charset="0"/>
            </a:endParaRPr>
          </a:p>
        </p:txBody>
      </p:sp>
      <p:sp>
        <p:nvSpPr>
          <p:cNvPr id="130" name="Flecha a la derecha con muesca 129"/>
          <p:cNvSpPr/>
          <p:nvPr/>
        </p:nvSpPr>
        <p:spPr>
          <a:xfrm>
            <a:off x="2967016" y="503610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6" name="Rectángulo redondeado 135"/>
          <p:cNvSpPr/>
          <p:nvPr/>
        </p:nvSpPr>
        <p:spPr>
          <a:xfrm>
            <a:off x="6667663" y="3785002"/>
            <a:ext cx="3346013" cy="995503"/>
          </a:xfrm>
          <a:prstGeom prst="roundRect">
            <a:avLst>
              <a:gd name="adj" fmla="val 80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7" name="Elipse 136"/>
          <p:cNvSpPr/>
          <p:nvPr/>
        </p:nvSpPr>
        <p:spPr>
          <a:xfrm>
            <a:off x="7928295" y="488175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CuadroTexto 137"/>
          <p:cNvSpPr txBox="1"/>
          <p:nvPr/>
        </p:nvSpPr>
        <p:spPr>
          <a:xfrm>
            <a:off x="7966149" y="506253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1954</a:t>
            </a:r>
            <a:endParaRPr lang="es-MX" sz="1400" b="1" dirty="0">
              <a:latin typeface="Arial" panose="020B0604020202020204" pitchFamily="34" charset="0"/>
              <a:cs typeface="Arial" panose="020B0604020202020204" pitchFamily="34" charset="0"/>
            </a:endParaRPr>
          </a:p>
        </p:txBody>
      </p:sp>
      <p:sp>
        <p:nvSpPr>
          <p:cNvPr id="139" name="CuadroTexto 138"/>
          <p:cNvSpPr txBox="1"/>
          <p:nvPr/>
        </p:nvSpPr>
        <p:spPr>
          <a:xfrm>
            <a:off x="6618301" y="3786074"/>
            <a:ext cx="3461300" cy="1015663"/>
          </a:xfrm>
          <a:prstGeom prst="rect">
            <a:avLst/>
          </a:prstGeom>
          <a:noFill/>
        </p:spPr>
        <p:txBody>
          <a:bodyPr wrap="square" rtlCol="0">
            <a:spAutoFit/>
          </a:bodyPr>
          <a:lstStyle/>
          <a:p>
            <a:pPr lvl="0" algn="ctr"/>
            <a:r>
              <a:rPr lang="es-ES" sz="1000" b="1" dirty="0" smtClean="0">
                <a:latin typeface="Arial Narrow" panose="020B0606020202030204" pitchFamily="34" charset="0"/>
              </a:rPr>
              <a:t>Sistema Médico Familiar en el IMSS</a:t>
            </a:r>
          </a:p>
          <a:p>
            <a:pPr algn="ctr"/>
            <a:r>
              <a:rPr lang="es-ES" altLang="es-MX" sz="1000" dirty="0" smtClean="0">
                <a:solidFill>
                  <a:prstClr val="black"/>
                </a:solidFill>
                <a:latin typeface="Arial Narrow" panose="020B0606020202030204" pitchFamily="34" charset="0"/>
                <a:cs typeface="Arial" panose="020B0604020202020204" pitchFamily="34" charset="0"/>
              </a:rPr>
              <a:t>“</a:t>
            </a:r>
            <a:r>
              <a:rPr lang="es-ES" altLang="es-MX" sz="1000" i="1" dirty="0">
                <a:solidFill>
                  <a:prstClr val="black"/>
                </a:solidFill>
                <a:latin typeface="Arial Narrow" panose="020B0606020202030204" pitchFamily="34" charset="0"/>
                <a:cs typeface="Arial" panose="020B0604020202020204" pitchFamily="34" charset="0"/>
              </a:rPr>
              <a:t>Vamos a acabar con el médico burócrata, para volverlo a su carácter de profesionista. La tendencia de la medicina era acabar con el médico general. Volveremos a lo que aconseja la práctica y el mejor servicio, al sistema del médico general. El especialista será el consultor del médico general en casos especiales</a:t>
            </a:r>
            <a:r>
              <a:rPr lang="es-ES" altLang="es-MX" sz="1000" i="1" dirty="0" smtClean="0">
                <a:solidFill>
                  <a:prstClr val="black"/>
                </a:solidFill>
                <a:latin typeface="Arial Narrow" panose="020B0606020202030204" pitchFamily="34" charset="0"/>
                <a:cs typeface="Arial" panose="020B0604020202020204" pitchFamily="34" charset="0"/>
              </a:rPr>
              <a:t>” </a:t>
            </a:r>
            <a:r>
              <a:rPr lang="es-ES" altLang="es-MX" sz="1000" b="1" dirty="0" err="1" smtClean="0">
                <a:solidFill>
                  <a:prstClr val="black"/>
                </a:solidFill>
                <a:latin typeface="Arial Narrow" panose="020B0606020202030204" pitchFamily="34" charset="0"/>
                <a:cs typeface="Arial" panose="020B0604020202020204" pitchFamily="34" charset="0"/>
              </a:rPr>
              <a:t>Lic</a:t>
            </a:r>
            <a:r>
              <a:rPr lang="es-ES" altLang="es-MX" sz="1000" b="1" dirty="0" smtClean="0">
                <a:solidFill>
                  <a:prstClr val="black"/>
                </a:solidFill>
                <a:latin typeface="Arial Narrow" panose="020B0606020202030204" pitchFamily="34" charset="0"/>
                <a:cs typeface="Arial" panose="020B0604020202020204" pitchFamily="34" charset="0"/>
              </a:rPr>
              <a:t> Ortiz Mena</a:t>
            </a:r>
            <a:endParaRPr lang="es-ES" altLang="es-MX" sz="1000" b="1" dirty="0">
              <a:solidFill>
                <a:prstClr val="black"/>
              </a:solidFill>
              <a:latin typeface="Arial Narrow" panose="020B0606020202030204" pitchFamily="34" charset="0"/>
              <a:cs typeface="Arial" panose="020B0604020202020204" pitchFamily="34" charset="0"/>
            </a:endParaRPr>
          </a:p>
        </p:txBody>
      </p:sp>
      <p:sp>
        <p:nvSpPr>
          <p:cNvPr id="140" name="Flecha a la derecha con muesca 139"/>
          <p:cNvSpPr/>
          <p:nvPr/>
        </p:nvSpPr>
        <p:spPr>
          <a:xfrm>
            <a:off x="7375724" y="503610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2" name="Elipse 141"/>
          <p:cNvSpPr/>
          <p:nvPr/>
        </p:nvSpPr>
        <p:spPr>
          <a:xfrm>
            <a:off x="6472975" y="488175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CuadroTexto 142"/>
          <p:cNvSpPr txBox="1"/>
          <p:nvPr/>
        </p:nvSpPr>
        <p:spPr>
          <a:xfrm>
            <a:off x="6510829" y="506253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1950</a:t>
            </a:r>
            <a:endParaRPr lang="es-MX" sz="1400" b="1" dirty="0">
              <a:latin typeface="Arial" panose="020B0604020202020204" pitchFamily="34" charset="0"/>
              <a:cs typeface="Arial" panose="020B0604020202020204" pitchFamily="34" charset="0"/>
            </a:endParaRPr>
          </a:p>
        </p:txBody>
      </p:sp>
      <p:sp>
        <p:nvSpPr>
          <p:cNvPr id="144" name="CuadroTexto 143"/>
          <p:cNvSpPr txBox="1"/>
          <p:nvPr/>
        </p:nvSpPr>
        <p:spPr>
          <a:xfrm>
            <a:off x="5330858" y="5748139"/>
            <a:ext cx="1889878" cy="553998"/>
          </a:xfrm>
          <a:prstGeom prst="rect">
            <a:avLst/>
          </a:prstGeom>
          <a:noFill/>
        </p:spPr>
        <p:txBody>
          <a:bodyPr wrap="square" rtlCol="0">
            <a:spAutoFit/>
          </a:bodyPr>
          <a:lstStyle/>
          <a:p>
            <a:pPr lvl="0" algn="ctr"/>
            <a:r>
              <a:rPr lang="es-ES" sz="1000" dirty="0" smtClean="0">
                <a:latin typeface="Arial Narrow" panose="020B0606020202030204" pitchFamily="34" charset="0"/>
              </a:rPr>
              <a:t>México</a:t>
            </a:r>
            <a:r>
              <a:rPr lang="es-ES" sz="1000" b="1" dirty="0" smtClean="0">
                <a:latin typeface="Arial Narrow" panose="020B0606020202030204" pitchFamily="34" charset="0"/>
              </a:rPr>
              <a:t> inicia la erradicación de tuberculosis mediante campañas de vacunación</a:t>
            </a:r>
            <a:endParaRPr lang="es-ES" sz="1000" b="1" dirty="0">
              <a:latin typeface="Arial Narrow" panose="020B0606020202030204" pitchFamily="34" charset="0"/>
            </a:endParaRPr>
          </a:p>
        </p:txBody>
      </p:sp>
      <p:sp>
        <p:nvSpPr>
          <p:cNvPr id="146" name="Flecha a la derecha con muesca 145"/>
          <p:cNvSpPr/>
          <p:nvPr/>
        </p:nvSpPr>
        <p:spPr>
          <a:xfrm>
            <a:off x="4467201" y="5049316"/>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8" name="Conector recto 147"/>
          <p:cNvCxnSpPr/>
          <p:nvPr/>
        </p:nvCxnSpPr>
        <p:spPr>
          <a:xfrm>
            <a:off x="5254165" y="4719981"/>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9" name="Elipse 148"/>
          <p:cNvSpPr/>
          <p:nvPr/>
        </p:nvSpPr>
        <p:spPr>
          <a:xfrm>
            <a:off x="4901677" y="4854964"/>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CuadroTexto 149"/>
          <p:cNvSpPr txBox="1"/>
          <p:nvPr/>
        </p:nvSpPr>
        <p:spPr>
          <a:xfrm>
            <a:off x="4939531" y="503574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1948</a:t>
            </a:r>
            <a:endParaRPr lang="es-MX" sz="1400" b="1" dirty="0">
              <a:latin typeface="Arial" panose="020B0604020202020204" pitchFamily="34" charset="0"/>
              <a:cs typeface="Arial" panose="020B0604020202020204" pitchFamily="34" charset="0"/>
            </a:endParaRPr>
          </a:p>
        </p:txBody>
      </p:sp>
      <p:sp>
        <p:nvSpPr>
          <p:cNvPr id="151" name="Rectángulo redondeado 150"/>
          <p:cNvSpPr/>
          <p:nvPr/>
        </p:nvSpPr>
        <p:spPr>
          <a:xfrm>
            <a:off x="4261237" y="4238514"/>
            <a:ext cx="1601598" cy="473011"/>
          </a:xfrm>
          <a:prstGeom prst="roundRect">
            <a:avLst>
              <a:gd name="adj" fmla="val 182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2" name="CuadroTexto 151"/>
          <p:cNvSpPr txBox="1"/>
          <p:nvPr/>
        </p:nvSpPr>
        <p:spPr>
          <a:xfrm>
            <a:off x="4251610" y="4253118"/>
            <a:ext cx="1611225" cy="400110"/>
          </a:xfrm>
          <a:prstGeom prst="rect">
            <a:avLst/>
          </a:prstGeom>
          <a:noFill/>
        </p:spPr>
        <p:txBody>
          <a:bodyPr wrap="square" rtlCol="0">
            <a:spAutoFit/>
          </a:bodyPr>
          <a:lstStyle/>
          <a:p>
            <a:pPr lvl="0" algn="ctr">
              <a:buClr>
                <a:srgbClr val="000000"/>
              </a:buClr>
            </a:pPr>
            <a:r>
              <a:rPr lang="es-ES" sz="1000" dirty="0" smtClean="0">
                <a:latin typeface="Arial Narrow" panose="020B0606020202030204" pitchFamily="34" charset="0"/>
              </a:rPr>
              <a:t>Se presentó el </a:t>
            </a:r>
            <a:r>
              <a:rPr lang="es-ES" sz="1000" b="1" dirty="0" smtClean="0">
                <a:latin typeface="Arial Narrow" panose="020B0606020202030204" pitchFamily="34" charset="0"/>
              </a:rPr>
              <a:t>primer brote de </a:t>
            </a:r>
            <a:r>
              <a:rPr lang="es-ES" sz="1000" b="1" dirty="0" smtClean="0">
                <a:latin typeface="Arial Narrow" panose="020B0606020202030204" pitchFamily="34" charset="0"/>
              </a:rPr>
              <a:t>poliomielitis</a:t>
            </a:r>
            <a:endParaRPr lang="es-ES" sz="1000" b="1" dirty="0" smtClean="0">
              <a:latin typeface="Arial Narrow" panose="020B0606020202030204" pitchFamily="34" charset="0"/>
            </a:endParaRPr>
          </a:p>
        </p:txBody>
      </p:sp>
      <p:sp>
        <p:nvSpPr>
          <p:cNvPr id="153" name="Flecha a la derecha con muesca 152"/>
          <p:cNvSpPr/>
          <p:nvPr/>
        </p:nvSpPr>
        <p:spPr>
          <a:xfrm>
            <a:off x="5845930" y="503610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7" name="Flecha a la derecha con muesca 156"/>
          <p:cNvSpPr/>
          <p:nvPr/>
        </p:nvSpPr>
        <p:spPr>
          <a:xfrm>
            <a:off x="8844165" y="503610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5"/>
          <a:stretch>
            <a:fillRect/>
          </a:stretch>
        </p:blipFill>
        <p:spPr>
          <a:xfrm>
            <a:off x="9397937" y="4874106"/>
            <a:ext cx="695004" cy="670618"/>
          </a:xfrm>
          <a:prstGeom prst="rect">
            <a:avLst/>
          </a:prstGeom>
        </p:spPr>
      </p:pic>
      <p:sp>
        <p:nvSpPr>
          <p:cNvPr id="158" name="CuadroTexto 157"/>
          <p:cNvSpPr txBox="1"/>
          <p:nvPr/>
        </p:nvSpPr>
        <p:spPr>
          <a:xfrm>
            <a:off x="9456808" y="506253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1959</a:t>
            </a:r>
            <a:endParaRPr lang="es-MX" sz="1400" b="1" dirty="0">
              <a:latin typeface="Arial" panose="020B0604020202020204" pitchFamily="34" charset="0"/>
              <a:cs typeface="Arial" panose="020B0604020202020204" pitchFamily="34" charset="0"/>
            </a:endParaRPr>
          </a:p>
        </p:txBody>
      </p:sp>
      <p:cxnSp>
        <p:nvCxnSpPr>
          <p:cNvPr id="162" name="Conector recto 161"/>
          <p:cNvCxnSpPr/>
          <p:nvPr/>
        </p:nvCxnSpPr>
        <p:spPr>
          <a:xfrm>
            <a:off x="11376830" y="4730614"/>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 name="Rectángulo redondeado 162"/>
          <p:cNvSpPr/>
          <p:nvPr/>
        </p:nvSpPr>
        <p:spPr>
          <a:xfrm>
            <a:off x="10605000" y="4068706"/>
            <a:ext cx="1545086" cy="737727"/>
          </a:xfrm>
          <a:prstGeom prst="roundRect">
            <a:avLst>
              <a:gd name="adj" fmla="val 1628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4" name="CuadroTexto 163"/>
          <p:cNvSpPr txBox="1"/>
          <p:nvPr/>
        </p:nvSpPr>
        <p:spPr>
          <a:xfrm>
            <a:off x="10584207" y="4098548"/>
            <a:ext cx="1565878" cy="707886"/>
          </a:xfrm>
          <a:prstGeom prst="rect">
            <a:avLst/>
          </a:prstGeom>
          <a:noFill/>
        </p:spPr>
        <p:txBody>
          <a:bodyPr wrap="square" rtlCol="0">
            <a:spAutoFit/>
          </a:bodyPr>
          <a:lstStyle/>
          <a:p>
            <a:pPr lvl="0" algn="ctr">
              <a:buNone/>
            </a:pPr>
            <a:r>
              <a:rPr lang="es-ES" sz="1000" b="1" dirty="0" smtClean="0">
                <a:latin typeface="Arial Narrow" panose="020B0606020202030204" pitchFamily="34" charset="0"/>
              </a:rPr>
              <a:t>Instituto de Seguridad y Servicios Sociales de los Trabajadores del Estado (ISSSTE)</a:t>
            </a:r>
            <a:endParaRPr lang="es-ES" sz="1000" b="1" dirty="0">
              <a:latin typeface="Arial Narrow" panose="020B0606020202030204" pitchFamily="34" charset="0"/>
            </a:endParaRPr>
          </a:p>
        </p:txBody>
      </p:sp>
      <p:sp>
        <p:nvSpPr>
          <p:cNvPr id="165" name="Flecha a la derecha con muesca 164"/>
          <p:cNvSpPr/>
          <p:nvPr/>
        </p:nvSpPr>
        <p:spPr>
          <a:xfrm>
            <a:off x="10493039" y="5037483"/>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6" name="Imagen 165"/>
          <p:cNvPicPr>
            <a:picLocks noChangeAspect="1"/>
          </p:cNvPicPr>
          <p:nvPr/>
        </p:nvPicPr>
        <p:blipFill>
          <a:blip r:embed="rId5"/>
          <a:stretch>
            <a:fillRect/>
          </a:stretch>
        </p:blipFill>
        <p:spPr>
          <a:xfrm>
            <a:off x="11046811" y="4875486"/>
            <a:ext cx="695004" cy="670618"/>
          </a:xfrm>
          <a:prstGeom prst="rect">
            <a:avLst/>
          </a:prstGeom>
        </p:spPr>
      </p:pic>
      <p:sp>
        <p:nvSpPr>
          <p:cNvPr id="167" name="CuadroTexto 166"/>
          <p:cNvSpPr txBox="1"/>
          <p:nvPr/>
        </p:nvSpPr>
        <p:spPr>
          <a:xfrm>
            <a:off x="11105682" y="5063910"/>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1960</a:t>
            </a:r>
            <a:endParaRPr lang="es-MX" sz="1400" b="1" dirty="0">
              <a:latin typeface="Arial" panose="020B0604020202020204" pitchFamily="34" charset="0"/>
              <a:cs typeface="Arial" panose="020B0604020202020204" pitchFamily="34" charset="0"/>
            </a:endParaRPr>
          </a:p>
        </p:txBody>
      </p:sp>
      <p:sp>
        <p:nvSpPr>
          <p:cNvPr id="169" name="CuadroTexto 168">
            <a:extLst>
              <a:ext uri="{FF2B5EF4-FFF2-40B4-BE49-F238E27FC236}">
                <a16:creationId xmlns:a16="http://schemas.microsoft.com/office/drawing/2014/main" xmlns="" id="{B7DEEECF-7395-4AEA-902F-A7068DCEA106}"/>
              </a:ext>
            </a:extLst>
          </p:cNvPr>
          <p:cNvSpPr txBox="1"/>
          <p:nvPr/>
        </p:nvSpPr>
        <p:spPr>
          <a:xfrm>
            <a:off x="126501" y="6482267"/>
            <a:ext cx="69951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 sz="1000" dirty="0">
                <a:solidFill>
                  <a:schemeClr val="tx1">
                    <a:lumMod val="75000"/>
                    <a:lumOff val="25000"/>
                  </a:schemeClr>
                </a:solidFill>
                <a:latin typeface="Arial" panose="020B0604020202020204" pitchFamily="34" charset="0"/>
                <a:ea typeface="+mn-lt"/>
                <a:cs typeface="Arial" panose="020B0604020202020204" pitchFamily="34" charset="0"/>
              </a:rPr>
              <a:t>Fajardo, G., Carrillo, A.M., Vela, R. (2002). Perspectiva histórica de atención a la salud en México. México: OPS, UNAM</a:t>
            </a:r>
            <a:r>
              <a:rPr lang="es" sz="1000" dirty="0" smtClean="0">
                <a:solidFill>
                  <a:schemeClr val="tx1">
                    <a:lumMod val="75000"/>
                    <a:lumOff val="25000"/>
                  </a:schemeClr>
                </a:solidFill>
                <a:latin typeface="Arial" panose="020B0604020202020204" pitchFamily="34" charset="0"/>
                <a:ea typeface="+mn-lt"/>
                <a:cs typeface="Arial" panose="020B0604020202020204" pitchFamily="34" charset="0"/>
              </a:rPr>
              <a:t>.</a:t>
            </a:r>
            <a:endParaRPr lang="es" sz="1000" dirty="0">
              <a:solidFill>
                <a:schemeClr val="tx1">
                  <a:lumMod val="75000"/>
                  <a:lumOff val="25000"/>
                </a:schemeClr>
              </a:solidFill>
              <a:latin typeface="Arial" panose="020B0604020202020204" pitchFamily="34" charset="0"/>
              <a:ea typeface="+mn-lt"/>
              <a:cs typeface="Arial" panose="020B0604020202020204" pitchFamily="34" charset="0"/>
            </a:endParaRPr>
          </a:p>
        </p:txBody>
      </p:sp>
      <p:grpSp>
        <p:nvGrpSpPr>
          <p:cNvPr id="171" name="Grupo 170"/>
          <p:cNvGrpSpPr/>
          <p:nvPr/>
        </p:nvGrpSpPr>
        <p:grpSpPr>
          <a:xfrm>
            <a:off x="-133806" y="6581422"/>
            <a:ext cx="441782" cy="276578"/>
            <a:chOff x="-1295400" y="1261532"/>
            <a:chExt cx="4275667" cy="2370668"/>
          </a:xfrm>
          <a:solidFill>
            <a:schemeClr val="accent2">
              <a:lumMod val="50000"/>
            </a:schemeClr>
          </a:solidFill>
        </p:grpSpPr>
        <p:sp>
          <p:nvSpPr>
            <p:cNvPr id="172" name="Rectángulo 171"/>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3" name="Circular 172"/>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11" name="Rectángulo redondeado 110"/>
          <p:cNvSpPr/>
          <p:nvPr/>
        </p:nvSpPr>
        <p:spPr>
          <a:xfrm>
            <a:off x="8957802" y="5974835"/>
            <a:ext cx="1576674" cy="408563"/>
          </a:xfrm>
          <a:prstGeom prst="roundRect">
            <a:avLst>
              <a:gd name="adj" fmla="val 1628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1" name="CuadroTexto 130"/>
          <p:cNvSpPr txBox="1"/>
          <p:nvPr/>
        </p:nvSpPr>
        <p:spPr>
          <a:xfrm>
            <a:off x="8945814" y="5983288"/>
            <a:ext cx="1565878" cy="400110"/>
          </a:xfrm>
          <a:prstGeom prst="rect">
            <a:avLst/>
          </a:prstGeom>
          <a:noFill/>
        </p:spPr>
        <p:txBody>
          <a:bodyPr wrap="square" rtlCol="0">
            <a:spAutoFit/>
          </a:bodyPr>
          <a:lstStyle/>
          <a:p>
            <a:pPr lvl="0" algn="ctr"/>
            <a:r>
              <a:rPr lang="es-ES" sz="1000" b="1" dirty="0" smtClean="0">
                <a:latin typeface="Arial Narrow" panose="020B0606020202030204" pitchFamily="34" charset="0"/>
              </a:rPr>
              <a:t>Inicia el modelo público unificado en Cuba</a:t>
            </a:r>
            <a:endParaRPr lang="es-ES" sz="1000" b="1" dirty="0">
              <a:latin typeface="Arial Narrow" panose="020B0606020202030204" pitchFamily="34" charset="0"/>
            </a:endParaRPr>
          </a:p>
        </p:txBody>
      </p:sp>
      <p:sp>
        <p:nvSpPr>
          <p:cNvPr id="132" name="Rectángulo redondeado 131"/>
          <p:cNvSpPr/>
          <p:nvPr/>
        </p:nvSpPr>
        <p:spPr>
          <a:xfrm>
            <a:off x="4261237" y="3968298"/>
            <a:ext cx="1586904" cy="191720"/>
          </a:xfrm>
          <a:prstGeom prst="roundRect">
            <a:avLst>
              <a:gd name="adj" fmla="val 1829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3" name="CuadroTexto 132"/>
          <p:cNvSpPr txBox="1"/>
          <p:nvPr/>
        </p:nvSpPr>
        <p:spPr>
          <a:xfrm>
            <a:off x="4261237" y="3931414"/>
            <a:ext cx="1611225" cy="246221"/>
          </a:xfrm>
          <a:prstGeom prst="rect">
            <a:avLst/>
          </a:prstGeom>
          <a:noFill/>
        </p:spPr>
        <p:txBody>
          <a:bodyPr wrap="square" rtlCol="0">
            <a:spAutoFit/>
          </a:bodyPr>
          <a:lstStyle/>
          <a:p>
            <a:pPr lvl="0" algn="ctr">
              <a:buClr>
                <a:srgbClr val="000000"/>
              </a:buClr>
            </a:pPr>
            <a:r>
              <a:rPr lang="es-ES" sz="1000" b="1" dirty="0" smtClean="0">
                <a:latin typeface="Arial Narrow" panose="020B0606020202030204" pitchFamily="34" charset="0"/>
              </a:rPr>
              <a:t>Reino Unido estable el NHS</a:t>
            </a:r>
            <a:endParaRPr lang="es-ES" sz="1000" b="1" dirty="0">
              <a:latin typeface="Arial Narrow" panose="020B0606020202030204" pitchFamily="34" charset="0"/>
            </a:endParaRPr>
          </a:p>
        </p:txBody>
      </p:sp>
    </p:spTree>
    <p:extLst>
      <p:ext uri="{BB962C8B-B14F-4D97-AF65-F5344CB8AC3E}">
        <p14:creationId xmlns:p14="http://schemas.microsoft.com/office/powerpoint/2010/main" val="643478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6F15A0CA-B302-448D-950E-7EE0CD8E80DD}"/>
              </a:ext>
            </a:extLst>
          </p:cNvPr>
          <p:cNvPicPr>
            <a:picLocks noChangeAspect="1"/>
          </p:cNvPicPr>
          <p:nvPr/>
        </p:nvPicPr>
        <p:blipFill>
          <a:blip r:embed="rId2"/>
          <a:stretch>
            <a:fillRect/>
          </a:stretch>
        </p:blipFill>
        <p:spPr>
          <a:xfrm>
            <a:off x="429351" y="1393845"/>
            <a:ext cx="3238500" cy="4857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a:extLst>
              <a:ext uri="{FF2B5EF4-FFF2-40B4-BE49-F238E27FC236}">
                <a16:creationId xmlns:a16="http://schemas.microsoft.com/office/drawing/2014/main" xmlns="" id="{B9CE33E8-9998-4A88-A368-FA5672A8BA73}"/>
              </a:ext>
            </a:extLst>
          </p:cNvPr>
          <p:cNvSpPr txBox="1"/>
          <p:nvPr/>
        </p:nvSpPr>
        <p:spPr>
          <a:xfrm>
            <a:off x="429351" y="6384281"/>
            <a:ext cx="4547118" cy="215444"/>
          </a:xfrm>
          <a:prstGeom prst="rect">
            <a:avLst/>
          </a:prstGeom>
          <a:noFill/>
        </p:spPr>
        <p:txBody>
          <a:bodyPr wrap="square" rtlCol="0">
            <a:spAutoFit/>
          </a:bodyPr>
          <a:lstStyle/>
          <a:p>
            <a:r>
              <a:rPr lang="es-MX" sz="800" dirty="0">
                <a:latin typeface="Arial" panose="020B0604020202020204" pitchFamily="34" charset="0"/>
                <a:cs typeface="Arial" panose="020B0604020202020204" pitchFamily="34" charset="0"/>
              </a:rPr>
              <a:t>Imagen tomada de: https://colnal.mx/integrantes/ignacio-chavez/</a:t>
            </a:r>
          </a:p>
        </p:txBody>
      </p:sp>
      <p:sp>
        <p:nvSpPr>
          <p:cNvPr id="4" name="Rectángulo 3"/>
          <p:cNvSpPr/>
          <p:nvPr/>
        </p:nvSpPr>
        <p:spPr>
          <a:xfrm>
            <a:off x="3970934" y="2200762"/>
            <a:ext cx="7583948" cy="3854197"/>
          </a:xfrm>
          <a:prstGeom prst="rect">
            <a:avLst/>
          </a:prstGeom>
        </p:spPr>
        <p:txBody>
          <a:bodyPr wrap="square">
            <a:spAutoFit/>
          </a:bodyPr>
          <a:lstStyle/>
          <a:p>
            <a:pPr algn="just">
              <a:lnSpc>
                <a:spcPct val="107000"/>
              </a:lnSpc>
              <a:spcAft>
                <a:spcPts val="800"/>
              </a:spcAft>
            </a:pPr>
            <a:r>
              <a:rPr lang="es-MX" sz="2400" b="1"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“Hagamos todo lo necesario para que sea el médico general honradez de pensamiento y acción, el que lleve la mejor respuesta del sistema nacional de salud y bienestar frente al paciente de todos los tiempos con sus enfermedades y miserias, sus esperanzas insatisfechas y con su ansia de redención”</a:t>
            </a:r>
            <a:endParaRPr lang="es-MX" sz="24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(Ignacio Chávez, citado en </a:t>
            </a:r>
            <a:r>
              <a:rPr lang="es-MX" sz="12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Cravioto</a:t>
            </a:r>
            <a:r>
              <a:rPr lang="es-MX"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 (2005) Enfoques actuales en la enseñanza y el aprendizaje del Médico General. En: A. Rivero, Serrano. O; </a:t>
            </a:r>
            <a:r>
              <a:rPr lang="es-MX" sz="1200" dirty="0" err="1">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Tanimoto</a:t>
            </a:r>
            <a:r>
              <a:rPr lang="es-MX"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M. </a:t>
            </a:r>
            <a:r>
              <a:rPr lang="es-MX" sz="12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El ejercicio de la Medicina en la segunda mitad del siglo XX</a:t>
            </a:r>
            <a:r>
              <a:rPr lang="es-MX" sz="12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(pp.194-208) México, siglo xxi editores</a:t>
            </a:r>
            <a:r>
              <a:rPr lang="es-MX" sz="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endParaRPr lang="es-MX" sz="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0815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387906" y="2057523"/>
            <a:ext cx="2443298" cy="492443"/>
          </a:xfrm>
          <a:prstGeom prst="rect">
            <a:avLst/>
          </a:prstGeom>
          <a:noFill/>
        </p:spPr>
        <p:txBody>
          <a:bodyPr wrap="none" rtlCol="0">
            <a:spAutoFit/>
          </a:bodyPr>
          <a:lstStyle/>
          <a:p>
            <a:r>
              <a:rPr lang="es-MX" sz="2600" i="1" dirty="0" smtClean="0">
                <a:solidFill>
                  <a:schemeClr val="tx1">
                    <a:lumMod val="75000"/>
                    <a:lumOff val="25000"/>
                  </a:schemeClr>
                </a:solidFill>
                <a:latin typeface="Times New Roman" panose="02020603050405020304" pitchFamily="18" charset="0"/>
                <a:cs typeface="Times New Roman" panose="02020603050405020304" pitchFamily="18" charset="0"/>
              </a:rPr>
              <a:t>Agradecimientos</a:t>
            </a:r>
            <a:endParaRPr lang="es-MX" sz="26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3111888" y="2921000"/>
            <a:ext cx="5198533" cy="2446824"/>
          </a:xfrm>
          <a:prstGeom prst="rect">
            <a:avLst/>
          </a:prstGeom>
          <a:solidFill>
            <a:schemeClr val="bg1">
              <a:lumMod val="95000"/>
            </a:schemeClr>
          </a:solidFill>
        </p:spPr>
        <p:txBody>
          <a:bodyPr wrap="square" rtlCol="0">
            <a:spAutoFit/>
          </a:bodyPr>
          <a:lstStyle/>
          <a:p>
            <a:pPr algn="ctr"/>
            <a:r>
              <a:rPr lang="en-US" sz="2400" i="1" dirty="0">
                <a:solidFill>
                  <a:schemeClr val="tx1">
                    <a:lumMod val="75000"/>
                    <a:lumOff val="25000"/>
                  </a:schemeClr>
                </a:solidFill>
                <a:latin typeface="Arial" panose="020B0604020202020204" pitchFamily="34" charset="0"/>
                <a:cs typeface="Arial" panose="020B0604020202020204" pitchFamily="34" charset="0"/>
              </a:rPr>
              <a:t>Dra. Ana </a:t>
            </a:r>
            <a:r>
              <a:rPr lang="en-US" sz="2400" i="1" dirty="0" err="1">
                <a:solidFill>
                  <a:schemeClr val="tx1">
                    <a:lumMod val="75000"/>
                    <a:lumOff val="25000"/>
                  </a:schemeClr>
                </a:solidFill>
                <a:latin typeface="Arial" panose="020B0604020202020204" pitchFamily="34" charset="0"/>
                <a:cs typeface="Arial" panose="020B0604020202020204" pitchFamily="34" charset="0"/>
              </a:rPr>
              <a:t>María</a:t>
            </a:r>
            <a:r>
              <a:rPr lang="en-US" sz="2400" i="1" dirty="0">
                <a:solidFill>
                  <a:schemeClr val="tx1">
                    <a:lumMod val="75000"/>
                    <a:lumOff val="25000"/>
                  </a:schemeClr>
                </a:solidFill>
                <a:latin typeface="Arial" panose="020B0604020202020204" pitchFamily="34" charset="0"/>
                <a:cs typeface="Arial" panose="020B0604020202020204" pitchFamily="34" charset="0"/>
              </a:rPr>
              <a:t> Carrillo </a:t>
            </a:r>
            <a:r>
              <a:rPr lang="en-US" sz="2400" i="1" dirty="0" err="1">
                <a:solidFill>
                  <a:schemeClr val="tx1">
                    <a:lumMod val="75000"/>
                    <a:lumOff val="25000"/>
                  </a:schemeClr>
                </a:solidFill>
                <a:latin typeface="Arial" panose="020B0604020202020204" pitchFamily="34" charset="0"/>
                <a:cs typeface="Arial" panose="020B0604020202020204" pitchFamily="34" charset="0"/>
              </a:rPr>
              <a:t>Farga</a:t>
            </a:r>
            <a:endParaRPr lang="en-US" sz="2400" i="1"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50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US" sz="2400" dirty="0" err="1" smtClean="0">
                <a:solidFill>
                  <a:schemeClr val="tx1">
                    <a:lumMod val="75000"/>
                    <a:lumOff val="25000"/>
                  </a:schemeClr>
                </a:solidFill>
                <a:latin typeface="Arial" panose="020B0604020202020204" pitchFamily="34" charset="0"/>
                <a:cs typeface="Arial" panose="020B0604020202020204" pitchFamily="34" charset="0"/>
              </a:rPr>
              <a:t>Facultad</a:t>
            </a:r>
            <a:r>
              <a:rPr lang="en-US" sz="2400" dirty="0" smtClean="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de </a:t>
            </a:r>
            <a:r>
              <a:rPr lang="en-US" sz="2400" dirty="0" err="1">
                <a:solidFill>
                  <a:schemeClr val="tx1">
                    <a:lumMod val="75000"/>
                    <a:lumOff val="25000"/>
                  </a:schemeClr>
                </a:solidFill>
                <a:latin typeface="Arial" panose="020B0604020202020204" pitchFamily="34" charset="0"/>
                <a:cs typeface="Arial" panose="020B0604020202020204" pitchFamily="34" charset="0"/>
              </a:rPr>
              <a:t>Medicina</a:t>
            </a:r>
            <a:r>
              <a:rPr lang="en-US" sz="2400" dirty="0">
                <a:solidFill>
                  <a:schemeClr val="tx1">
                    <a:lumMod val="75000"/>
                    <a:lumOff val="25000"/>
                  </a:schemeClr>
                </a:solidFill>
                <a:latin typeface="Arial" panose="020B0604020202020204" pitchFamily="34" charset="0"/>
                <a:cs typeface="Arial" panose="020B0604020202020204" pitchFamily="34" charset="0"/>
              </a:rPr>
              <a:t>, UNAM</a:t>
            </a:r>
          </a:p>
          <a:p>
            <a:pPr algn="ctr"/>
            <a:endParaRPr lang="en-US" sz="500" dirty="0" smtClean="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2400" i="1"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US" sz="2400" i="1" dirty="0" err="1" smtClean="0">
                <a:solidFill>
                  <a:schemeClr val="tx1">
                    <a:lumMod val="75000"/>
                    <a:lumOff val="25000"/>
                  </a:schemeClr>
                </a:solidFill>
                <a:latin typeface="Arial" panose="020B0604020202020204" pitchFamily="34" charset="0"/>
                <a:cs typeface="Arial" panose="020B0604020202020204" pitchFamily="34" charset="0"/>
              </a:rPr>
              <a:t>Laboratorio</a:t>
            </a:r>
            <a:r>
              <a:rPr lang="en-US" sz="2400" i="1" dirty="0" smtClean="0">
                <a:solidFill>
                  <a:schemeClr val="tx1">
                    <a:lumMod val="75000"/>
                    <a:lumOff val="25000"/>
                  </a:schemeClr>
                </a:solidFill>
                <a:latin typeface="Arial" panose="020B0604020202020204" pitchFamily="34" charset="0"/>
                <a:cs typeface="Arial" panose="020B0604020202020204" pitchFamily="34" charset="0"/>
              </a:rPr>
              <a:t> </a:t>
            </a:r>
            <a:r>
              <a:rPr lang="en-US" sz="2400" i="1" dirty="0">
                <a:solidFill>
                  <a:schemeClr val="tx1">
                    <a:lumMod val="75000"/>
                    <a:lumOff val="25000"/>
                  </a:schemeClr>
                </a:solidFill>
                <a:latin typeface="Arial" panose="020B0604020202020204" pitchFamily="34" charset="0"/>
                <a:cs typeface="Arial" panose="020B0604020202020204" pitchFamily="34" charset="0"/>
              </a:rPr>
              <a:t>de </a:t>
            </a:r>
            <a:r>
              <a:rPr lang="en-US" sz="2400" i="1" dirty="0" err="1">
                <a:solidFill>
                  <a:schemeClr val="tx1">
                    <a:lumMod val="75000"/>
                    <a:lumOff val="25000"/>
                  </a:schemeClr>
                </a:solidFill>
                <a:latin typeface="Arial" panose="020B0604020202020204" pitchFamily="34" charset="0"/>
                <a:cs typeface="Arial" panose="020B0604020202020204" pitchFamily="34" charset="0"/>
              </a:rPr>
              <a:t>política</a:t>
            </a:r>
            <a:r>
              <a:rPr lang="en-US" sz="2400" i="1" dirty="0">
                <a:solidFill>
                  <a:schemeClr val="tx1">
                    <a:lumMod val="75000"/>
                    <a:lumOff val="25000"/>
                  </a:schemeClr>
                </a:solidFill>
                <a:latin typeface="Arial" panose="020B0604020202020204" pitchFamily="34" charset="0"/>
                <a:cs typeface="Arial" panose="020B0604020202020204" pitchFamily="34" charset="0"/>
              </a:rPr>
              <a:t> </a:t>
            </a:r>
            <a:r>
              <a:rPr lang="en-US" sz="2400" i="1" dirty="0" err="1">
                <a:solidFill>
                  <a:schemeClr val="tx1">
                    <a:lumMod val="75000"/>
                    <a:lumOff val="25000"/>
                  </a:schemeClr>
                </a:solidFill>
                <a:latin typeface="Arial" panose="020B0604020202020204" pitchFamily="34" charset="0"/>
                <a:cs typeface="Arial" panose="020B0604020202020204" pitchFamily="34" charset="0"/>
              </a:rPr>
              <a:t>pública</a:t>
            </a:r>
            <a:endParaRPr lang="en-US" sz="2400" i="1"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US" sz="500"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n-US" sz="2400" dirty="0" err="1" smtClean="0">
                <a:solidFill>
                  <a:schemeClr val="tx1">
                    <a:lumMod val="75000"/>
                    <a:lumOff val="25000"/>
                  </a:schemeClr>
                </a:solidFill>
                <a:latin typeface="Arial" panose="020B0604020202020204" pitchFamily="34" charset="0"/>
                <a:cs typeface="Arial" panose="020B0604020202020204" pitchFamily="34" charset="0"/>
              </a:rPr>
              <a:t>Instituto</a:t>
            </a:r>
            <a:r>
              <a:rPr lang="en-US" sz="2400" dirty="0" smtClean="0">
                <a:solidFill>
                  <a:schemeClr val="tx1">
                    <a:lumMod val="75000"/>
                    <a:lumOff val="25000"/>
                  </a:schemeClr>
                </a:solidFill>
                <a:latin typeface="Arial" panose="020B0604020202020204" pitchFamily="34" charset="0"/>
                <a:cs typeface="Arial" panose="020B0604020202020204" pitchFamily="34" charset="0"/>
              </a:rPr>
              <a:t> </a:t>
            </a:r>
            <a:r>
              <a:rPr lang="en-US" sz="2400" dirty="0">
                <a:solidFill>
                  <a:schemeClr val="tx1">
                    <a:lumMod val="75000"/>
                    <a:lumOff val="25000"/>
                  </a:schemeClr>
                </a:solidFill>
                <a:latin typeface="Arial" panose="020B0604020202020204" pitchFamily="34" charset="0"/>
                <a:cs typeface="Arial" panose="020B0604020202020204" pitchFamily="34" charset="0"/>
              </a:rPr>
              <a:t>Nacional de </a:t>
            </a:r>
            <a:r>
              <a:rPr lang="en-US" sz="2400" dirty="0" err="1">
                <a:solidFill>
                  <a:schemeClr val="tx1">
                    <a:lumMod val="75000"/>
                    <a:lumOff val="25000"/>
                  </a:schemeClr>
                </a:solidFill>
                <a:latin typeface="Arial" panose="020B0604020202020204" pitchFamily="34" charset="0"/>
                <a:cs typeface="Arial" panose="020B0604020202020204" pitchFamily="34" charset="0"/>
              </a:rPr>
              <a:t>Geriatría</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MX" dirty="0"/>
          </a:p>
        </p:txBody>
      </p:sp>
    </p:spTree>
    <p:extLst>
      <p:ext uri="{BB962C8B-B14F-4D97-AF65-F5344CB8AC3E}">
        <p14:creationId xmlns:p14="http://schemas.microsoft.com/office/powerpoint/2010/main" val="3169827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adroTexto 168">
            <a:extLst>
              <a:ext uri="{FF2B5EF4-FFF2-40B4-BE49-F238E27FC236}">
                <a16:creationId xmlns:a16="http://schemas.microsoft.com/office/drawing/2014/main" xmlns="" id="{B7DEEECF-7395-4AEA-902F-A7068DCEA106}"/>
              </a:ext>
            </a:extLst>
          </p:cNvPr>
          <p:cNvSpPr txBox="1"/>
          <p:nvPr/>
        </p:nvSpPr>
        <p:spPr>
          <a:xfrm>
            <a:off x="133550" y="6557602"/>
            <a:ext cx="69951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 sz="1000" dirty="0">
                <a:solidFill>
                  <a:schemeClr val="tx1">
                    <a:lumMod val="75000"/>
                    <a:lumOff val="25000"/>
                  </a:schemeClr>
                </a:solidFill>
                <a:latin typeface="Arial" panose="020B0604020202020204" pitchFamily="34" charset="0"/>
                <a:ea typeface="+mn-lt"/>
                <a:cs typeface="Arial" panose="020B0604020202020204" pitchFamily="34" charset="0"/>
              </a:rPr>
              <a:t>Fajardo, G., Carrillo, A.M., Vela, R. (2002). Perspectiva histórica de atención a la salud en México. México: OPS, UNAM</a:t>
            </a:r>
            <a:r>
              <a:rPr lang="es" sz="1000" dirty="0" smtClean="0">
                <a:solidFill>
                  <a:schemeClr val="tx1">
                    <a:lumMod val="75000"/>
                    <a:lumOff val="25000"/>
                  </a:schemeClr>
                </a:solidFill>
                <a:latin typeface="Arial" panose="020B0604020202020204" pitchFamily="34" charset="0"/>
                <a:ea typeface="+mn-lt"/>
                <a:cs typeface="Arial" panose="020B0604020202020204" pitchFamily="34" charset="0"/>
              </a:rPr>
              <a:t>.</a:t>
            </a:r>
            <a:endParaRPr lang="es" sz="1000" dirty="0">
              <a:solidFill>
                <a:schemeClr val="tx1">
                  <a:lumMod val="75000"/>
                  <a:lumOff val="25000"/>
                </a:schemeClr>
              </a:solidFill>
              <a:latin typeface="Arial" panose="020B0604020202020204" pitchFamily="34" charset="0"/>
              <a:ea typeface="+mn-lt"/>
              <a:cs typeface="Arial" panose="020B0604020202020204" pitchFamily="34" charset="0"/>
            </a:endParaRPr>
          </a:p>
        </p:txBody>
      </p:sp>
      <p:cxnSp>
        <p:nvCxnSpPr>
          <p:cNvPr id="111" name="Conector recto 110"/>
          <p:cNvCxnSpPr/>
          <p:nvPr/>
        </p:nvCxnSpPr>
        <p:spPr>
          <a:xfrm>
            <a:off x="6815284" y="3805398"/>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1" name="Rectángulo redondeado 130"/>
          <p:cNvSpPr/>
          <p:nvPr/>
        </p:nvSpPr>
        <p:spPr>
          <a:xfrm>
            <a:off x="5892103" y="3988217"/>
            <a:ext cx="1852749" cy="2002278"/>
          </a:xfrm>
          <a:prstGeom prst="roundRect">
            <a:avLst>
              <a:gd name="adj" fmla="val 79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3" name="Conector recto 132"/>
          <p:cNvCxnSpPr/>
          <p:nvPr/>
        </p:nvCxnSpPr>
        <p:spPr>
          <a:xfrm>
            <a:off x="9743126" y="3802095"/>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4" name="Rectángulo redondeado 133"/>
          <p:cNvSpPr/>
          <p:nvPr/>
        </p:nvSpPr>
        <p:spPr>
          <a:xfrm>
            <a:off x="8971296" y="3967496"/>
            <a:ext cx="1684698" cy="2286617"/>
          </a:xfrm>
          <a:prstGeom prst="roundRect">
            <a:avLst>
              <a:gd name="adj" fmla="val 1628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5" name="CuadroTexto 134"/>
          <p:cNvSpPr txBox="1"/>
          <p:nvPr/>
        </p:nvSpPr>
        <p:spPr>
          <a:xfrm>
            <a:off x="8950503" y="3997338"/>
            <a:ext cx="1565878" cy="246221"/>
          </a:xfrm>
          <a:prstGeom prst="rect">
            <a:avLst/>
          </a:prstGeom>
          <a:noFill/>
        </p:spPr>
        <p:txBody>
          <a:bodyPr wrap="square" rtlCol="0">
            <a:spAutoFit/>
          </a:bodyPr>
          <a:lstStyle/>
          <a:p>
            <a:pPr algn="ctr"/>
            <a:r>
              <a:rPr lang="es-MX" sz="1000" dirty="0" smtClean="0">
                <a:latin typeface="Arial Narrow" panose="020B0606020202030204" pitchFamily="34" charset="0"/>
                <a:ea typeface="Calibri" panose="020F0502020204030204" pitchFamily="34" charset="0"/>
              </a:rPr>
              <a:t>Declaración </a:t>
            </a:r>
            <a:r>
              <a:rPr lang="es-MX" sz="1000" b="1" dirty="0" smtClean="0">
                <a:latin typeface="Arial Narrow" panose="020B0606020202030204" pitchFamily="34" charset="0"/>
                <a:ea typeface="Calibri" panose="020F0502020204030204" pitchFamily="34" charset="0"/>
              </a:rPr>
              <a:t>de Astaná </a:t>
            </a:r>
            <a:endParaRPr lang="es-MX" sz="1000" b="1" dirty="0" smtClean="0">
              <a:latin typeface="Arial Narrow" panose="020B0606020202030204" pitchFamily="34" charset="0"/>
              <a:ea typeface="Calibri" panose="020F0502020204030204" pitchFamily="34" charset="0"/>
            </a:endParaRPr>
          </a:p>
        </p:txBody>
      </p:sp>
      <p:cxnSp>
        <p:nvCxnSpPr>
          <p:cNvPr id="145" name="Conector recto 144"/>
          <p:cNvCxnSpPr/>
          <p:nvPr/>
        </p:nvCxnSpPr>
        <p:spPr>
          <a:xfrm>
            <a:off x="8278321" y="3091518"/>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7" name="Conector recto 146"/>
          <p:cNvCxnSpPr/>
          <p:nvPr/>
        </p:nvCxnSpPr>
        <p:spPr>
          <a:xfrm>
            <a:off x="3850009" y="3811925"/>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4" name="Conector recto 153"/>
          <p:cNvCxnSpPr/>
          <p:nvPr/>
        </p:nvCxnSpPr>
        <p:spPr>
          <a:xfrm>
            <a:off x="2408749" y="308475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5" name="Conector recto 154"/>
          <p:cNvCxnSpPr/>
          <p:nvPr/>
        </p:nvCxnSpPr>
        <p:spPr>
          <a:xfrm>
            <a:off x="862976" y="384235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6" name="Rectángulo redondeado 155"/>
          <p:cNvSpPr/>
          <p:nvPr/>
        </p:nvSpPr>
        <p:spPr>
          <a:xfrm>
            <a:off x="2715237" y="3979509"/>
            <a:ext cx="2101774" cy="2556959"/>
          </a:xfrm>
          <a:prstGeom prst="roundRect">
            <a:avLst>
              <a:gd name="adj" fmla="val 55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0" name="Rectángulo redondeado 169"/>
          <p:cNvSpPr/>
          <p:nvPr/>
        </p:nvSpPr>
        <p:spPr>
          <a:xfrm>
            <a:off x="1420551" y="2135907"/>
            <a:ext cx="2312838" cy="1052351"/>
          </a:xfrm>
          <a:prstGeom prst="roundRect">
            <a:avLst>
              <a:gd name="adj" fmla="val 4497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1" name="Rectángulo redondeado 170"/>
          <p:cNvSpPr/>
          <p:nvPr/>
        </p:nvSpPr>
        <p:spPr>
          <a:xfrm>
            <a:off x="284010" y="3988985"/>
            <a:ext cx="1186160" cy="1949794"/>
          </a:xfrm>
          <a:prstGeom prst="roundRect">
            <a:avLst>
              <a:gd name="adj" fmla="val 254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2" name="Rectángulo 171"/>
          <p:cNvSpPr/>
          <p:nvPr/>
        </p:nvSpPr>
        <p:spPr>
          <a:xfrm>
            <a:off x="-502" y="3485303"/>
            <a:ext cx="12192000" cy="20029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3" name="Elipse 172"/>
          <p:cNvSpPr/>
          <p:nvPr/>
        </p:nvSpPr>
        <p:spPr>
          <a:xfrm>
            <a:off x="517231" y="3257926"/>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CuadroTexto 173"/>
          <p:cNvSpPr txBox="1"/>
          <p:nvPr/>
        </p:nvSpPr>
        <p:spPr>
          <a:xfrm>
            <a:off x="555085" y="343870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1973</a:t>
            </a:r>
            <a:endParaRPr lang="es-MX" sz="1400" b="1" dirty="0">
              <a:latin typeface="Arial" panose="020B0604020202020204" pitchFamily="34" charset="0"/>
              <a:cs typeface="Arial" panose="020B0604020202020204" pitchFamily="34" charset="0"/>
            </a:endParaRPr>
          </a:p>
        </p:txBody>
      </p:sp>
      <p:sp>
        <p:nvSpPr>
          <p:cNvPr id="175" name="CuadroTexto 174"/>
          <p:cNvSpPr txBox="1"/>
          <p:nvPr/>
        </p:nvSpPr>
        <p:spPr>
          <a:xfrm>
            <a:off x="235929" y="4056518"/>
            <a:ext cx="1315245" cy="1785104"/>
          </a:xfrm>
          <a:prstGeom prst="rect">
            <a:avLst/>
          </a:prstGeom>
          <a:noFill/>
        </p:spPr>
        <p:txBody>
          <a:bodyPr wrap="square" rtlCol="0">
            <a:spAutoFit/>
          </a:bodyPr>
          <a:lstStyle/>
          <a:p>
            <a:pPr lvl="0" algn="ctr"/>
            <a:r>
              <a:rPr lang="es-MX" sz="1000" dirty="0">
                <a:latin typeface="Arial Narrow" panose="020B0606020202030204" pitchFamily="34" charset="0"/>
              </a:rPr>
              <a:t>Se crea el </a:t>
            </a:r>
            <a:r>
              <a:rPr lang="es-MX" sz="1000" b="1" dirty="0">
                <a:latin typeface="Arial Narrow" panose="020B0606020202030204" pitchFamily="34" charset="0"/>
              </a:rPr>
              <a:t>Programa Nacional de Inmunizaciones, </a:t>
            </a:r>
            <a:r>
              <a:rPr lang="es-MX" sz="1000" b="1" dirty="0" smtClean="0">
                <a:latin typeface="Arial Narrow" panose="020B0606020202030204" pitchFamily="34" charset="0"/>
              </a:rPr>
              <a:t>s</a:t>
            </a:r>
            <a:r>
              <a:rPr lang="es-MX" sz="1000" dirty="0" smtClean="0">
                <a:latin typeface="Arial Narrow" panose="020B0606020202030204" pitchFamily="34" charset="0"/>
              </a:rPr>
              <a:t>e </a:t>
            </a:r>
            <a:r>
              <a:rPr lang="es-MX" sz="1000" dirty="0">
                <a:latin typeface="Arial Narrow" panose="020B0606020202030204" pitchFamily="34" charset="0"/>
              </a:rPr>
              <a:t>organiza la vacunación masiva y se inicia la aplicación simultánea de cinco vacunas contra siete enfermedades (BCG, Sabin, DPT, </a:t>
            </a:r>
            <a:r>
              <a:rPr lang="es-MX" sz="1000" dirty="0" err="1">
                <a:latin typeface="Arial Narrow" panose="020B0606020202030204" pitchFamily="34" charset="0"/>
              </a:rPr>
              <a:t>antisarampión</a:t>
            </a:r>
            <a:r>
              <a:rPr lang="es-MX" sz="1000" dirty="0">
                <a:latin typeface="Arial Narrow" panose="020B0606020202030204" pitchFamily="34" charset="0"/>
              </a:rPr>
              <a:t> y </a:t>
            </a:r>
            <a:r>
              <a:rPr lang="es-MX" sz="1000" dirty="0" err="1">
                <a:latin typeface="Arial Narrow" panose="020B0606020202030204" pitchFamily="34" charset="0"/>
              </a:rPr>
              <a:t>antitoxoide</a:t>
            </a:r>
            <a:r>
              <a:rPr lang="es-MX" sz="1000" dirty="0">
                <a:latin typeface="Arial Narrow" panose="020B0606020202030204" pitchFamily="34" charset="0"/>
              </a:rPr>
              <a:t> tetánico).</a:t>
            </a:r>
            <a:endParaRPr lang="es-ES" sz="1000" b="1" dirty="0">
              <a:latin typeface="Arial Narrow" panose="020B0606020202030204" pitchFamily="34" charset="0"/>
            </a:endParaRPr>
          </a:p>
        </p:txBody>
      </p:sp>
      <p:sp>
        <p:nvSpPr>
          <p:cNvPr id="176" name="Flecha a la derecha con muesca 175"/>
          <p:cNvSpPr/>
          <p:nvPr/>
        </p:nvSpPr>
        <p:spPr>
          <a:xfrm>
            <a:off x="-502" y="341227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p:cNvSpPr/>
          <p:nvPr/>
        </p:nvSpPr>
        <p:spPr>
          <a:xfrm>
            <a:off x="2080418" y="3257926"/>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8" name="CuadroTexto 177"/>
          <p:cNvSpPr txBox="1"/>
          <p:nvPr/>
        </p:nvSpPr>
        <p:spPr>
          <a:xfrm>
            <a:off x="2118272" y="343870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1978</a:t>
            </a:r>
            <a:endParaRPr lang="es-MX" sz="1400" b="1" dirty="0">
              <a:latin typeface="Arial" panose="020B0604020202020204" pitchFamily="34" charset="0"/>
              <a:cs typeface="Arial" panose="020B0604020202020204" pitchFamily="34" charset="0"/>
            </a:endParaRPr>
          </a:p>
        </p:txBody>
      </p:sp>
      <p:sp>
        <p:nvSpPr>
          <p:cNvPr id="179" name="Flecha a la derecha con muesca 178"/>
          <p:cNvSpPr/>
          <p:nvPr/>
        </p:nvSpPr>
        <p:spPr>
          <a:xfrm>
            <a:off x="1440757" y="341227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CuadroTexto 179"/>
          <p:cNvSpPr txBox="1"/>
          <p:nvPr/>
        </p:nvSpPr>
        <p:spPr>
          <a:xfrm>
            <a:off x="1373870" y="2139387"/>
            <a:ext cx="2347508" cy="1015663"/>
          </a:xfrm>
          <a:prstGeom prst="rect">
            <a:avLst/>
          </a:prstGeom>
          <a:noFill/>
        </p:spPr>
        <p:txBody>
          <a:bodyPr wrap="square" rtlCol="0">
            <a:spAutoFit/>
          </a:bodyPr>
          <a:lstStyle/>
          <a:p>
            <a:pPr algn="ctr"/>
            <a:r>
              <a:rPr lang="es-MX" sz="1000" b="1" dirty="0" smtClean="0">
                <a:latin typeface="Arial Narrow" panose="020B0606020202030204" pitchFamily="34" charset="0"/>
                <a:ea typeface="Calibri" panose="020F0502020204030204" pitchFamily="34" charset="0"/>
              </a:rPr>
              <a:t>Declaración de Alma-Ata</a:t>
            </a:r>
          </a:p>
          <a:p>
            <a:pPr algn="ctr"/>
            <a:r>
              <a:rPr lang="es-MX" sz="1000" dirty="0"/>
              <a:t>Todos los gobiernos deben formular </a:t>
            </a:r>
            <a:r>
              <a:rPr lang="es-MX" sz="1000" dirty="0" smtClean="0"/>
              <a:t>políticas con </a:t>
            </a:r>
            <a:r>
              <a:rPr lang="es-MX" sz="1000" dirty="0"/>
              <a:t>objeto de iniciar y mantener </a:t>
            </a:r>
            <a:r>
              <a:rPr lang="es-MX" sz="1000" b="1" dirty="0"/>
              <a:t>la atención primaria de salud </a:t>
            </a:r>
            <a:r>
              <a:rPr lang="es-MX" sz="1000" dirty="0"/>
              <a:t>como parte de un sistema nacional de salud completo y en coordinación con otros sectores</a:t>
            </a:r>
            <a:endParaRPr lang="es-MX" sz="1000" b="1" dirty="0">
              <a:latin typeface="Arial Narrow" panose="020B0606020202030204" pitchFamily="34" charset="0"/>
            </a:endParaRPr>
          </a:p>
        </p:txBody>
      </p:sp>
      <p:sp>
        <p:nvSpPr>
          <p:cNvPr id="181" name="Elipse 180"/>
          <p:cNvSpPr/>
          <p:nvPr/>
        </p:nvSpPr>
        <p:spPr>
          <a:xfrm>
            <a:off x="3499915" y="3257926"/>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2" name="CuadroTexto 181"/>
          <p:cNvSpPr txBox="1"/>
          <p:nvPr/>
        </p:nvSpPr>
        <p:spPr>
          <a:xfrm>
            <a:off x="3537769" y="343870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1983</a:t>
            </a:r>
            <a:endParaRPr lang="es-MX" sz="1400" b="1" dirty="0">
              <a:latin typeface="Arial" panose="020B0604020202020204" pitchFamily="34" charset="0"/>
              <a:cs typeface="Arial" panose="020B0604020202020204" pitchFamily="34" charset="0"/>
            </a:endParaRPr>
          </a:p>
        </p:txBody>
      </p:sp>
      <p:sp>
        <p:nvSpPr>
          <p:cNvPr id="183" name="CuadroTexto 182"/>
          <p:cNvSpPr txBox="1"/>
          <p:nvPr/>
        </p:nvSpPr>
        <p:spPr>
          <a:xfrm>
            <a:off x="2642551" y="3988218"/>
            <a:ext cx="2262503" cy="2554545"/>
          </a:xfrm>
          <a:prstGeom prst="rect">
            <a:avLst/>
          </a:prstGeom>
          <a:noFill/>
        </p:spPr>
        <p:txBody>
          <a:bodyPr wrap="square" rtlCol="0">
            <a:spAutoFit/>
          </a:bodyPr>
          <a:lstStyle/>
          <a:p>
            <a:pPr lvl="0" algn="ctr"/>
            <a:r>
              <a:rPr lang="es-ES" sz="1000" dirty="0">
                <a:solidFill>
                  <a:prstClr val="black"/>
                </a:solidFill>
                <a:latin typeface="Arial Narrow" panose="020B0606020202030204" pitchFamily="34" charset="0"/>
              </a:rPr>
              <a:t>Se elevó a rango constitucional  el derecho de protección a la salud, derecho del ciudadano y obligación del estado.</a:t>
            </a:r>
          </a:p>
          <a:p>
            <a:pPr lvl="0" algn="ctr"/>
            <a:endParaRPr lang="es-MX" sz="1000" dirty="0" smtClean="0">
              <a:solidFill>
                <a:srgbClr val="44546A">
                  <a:lumMod val="50000"/>
                </a:srgbClr>
              </a:solidFill>
              <a:latin typeface="Arial Narrow" panose="020B0606020202030204" pitchFamily="34" charset="0"/>
            </a:endParaRPr>
          </a:p>
          <a:p>
            <a:pPr lvl="0" algn="ctr">
              <a:defRPr/>
            </a:pPr>
            <a:r>
              <a:rPr lang="es-MX" sz="1000" b="1" dirty="0">
                <a:solidFill>
                  <a:srgbClr val="44546A">
                    <a:lumMod val="50000"/>
                  </a:srgbClr>
                </a:solidFill>
                <a:latin typeface="Arial Narrow" panose="020B0606020202030204" pitchFamily="34" charset="0"/>
              </a:rPr>
              <a:t>“</a:t>
            </a:r>
            <a:r>
              <a:rPr lang="es-MX" sz="1000" b="1" dirty="0">
                <a:solidFill>
                  <a:prstClr val="black"/>
                </a:solidFill>
                <a:latin typeface="Arial Narrow" panose="020B0606020202030204" pitchFamily="34" charset="0"/>
              </a:rPr>
              <a:t>Toda persona tiene derecho a la protección de la salud. </a:t>
            </a:r>
            <a:r>
              <a:rPr lang="es-MX" sz="1000" dirty="0">
                <a:solidFill>
                  <a:srgbClr val="44546A">
                    <a:lumMod val="50000"/>
                  </a:srgbClr>
                </a:solidFill>
                <a:latin typeface="Arial Narrow" panose="020B0606020202030204" pitchFamily="34" charset="0"/>
              </a:rPr>
              <a:t>La ley definirá las bases y modalidades para el acceso a los servicios de salud y establecerá la concurrencia de la federación y las entidades federativas en materia de salubridad general, conforme a lo que dispone la fracción XVI del artículo 73 de esta Constitución</a:t>
            </a:r>
            <a:r>
              <a:rPr lang="es-MX" sz="1000" dirty="0" smtClean="0">
                <a:solidFill>
                  <a:srgbClr val="44546A">
                    <a:lumMod val="50000"/>
                  </a:srgbClr>
                </a:solidFill>
                <a:latin typeface="Arial Narrow" panose="020B0606020202030204" pitchFamily="34" charset="0"/>
              </a:rPr>
              <a:t>.”</a:t>
            </a:r>
          </a:p>
          <a:p>
            <a:pPr lvl="0" algn="ctr">
              <a:defRPr/>
            </a:pPr>
            <a:endParaRPr lang="es-MX" sz="1000" dirty="0">
              <a:solidFill>
                <a:srgbClr val="44546A">
                  <a:lumMod val="50000"/>
                </a:srgbClr>
              </a:solidFill>
              <a:latin typeface="Arial Narrow" panose="020B0606020202030204" pitchFamily="34" charset="0"/>
            </a:endParaRPr>
          </a:p>
          <a:p>
            <a:pPr algn="ctr">
              <a:defRPr/>
            </a:pPr>
            <a:r>
              <a:rPr lang="es-ES" sz="1000" b="1" dirty="0">
                <a:solidFill>
                  <a:prstClr val="black"/>
                </a:solidFill>
                <a:latin typeface="Arial Narrow" panose="020B0606020202030204" pitchFamily="34" charset="0"/>
              </a:rPr>
              <a:t>Programa de Descentralización de los Servicios de Salud </a:t>
            </a:r>
            <a:r>
              <a:rPr lang="es-ES" sz="1000" dirty="0">
                <a:solidFill>
                  <a:prstClr val="black"/>
                </a:solidFill>
                <a:latin typeface="Arial Narrow" panose="020B0606020202030204" pitchFamily="34" charset="0"/>
              </a:rPr>
              <a:t>de la Secretaría de Salubridad y </a:t>
            </a:r>
            <a:r>
              <a:rPr lang="es-ES" sz="1000" dirty="0" smtClean="0">
                <a:solidFill>
                  <a:prstClr val="black"/>
                </a:solidFill>
                <a:latin typeface="Arial Narrow" panose="020B0606020202030204" pitchFamily="34" charset="0"/>
              </a:rPr>
              <a:t>Asistencia</a:t>
            </a:r>
            <a:endParaRPr lang="es-MX" sz="1000" dirty="0">
              <a:solidFill>
                <a:srgbClr val="44546A">
                  <a:lumMod val="50000"/>
                </a:srgbClr>
              </a:solidFill>
              <a:latin typeface="Arial Narrow" panose="020B0606020202030204" pitchFamily="34" charset="0"/>
            </a:endParaRPr>
          </a:p>
        </p:txBody>
      </p:sp>
      <p:sp>
        <p:nvSpPr>
          <p:cNvPr id="184" name="Flecha a la derecha con muesca 183"/>
          <p:cNvSpPr/>
          <p:nvPr/>
        </p:nvSpPr>
        <p:spPr>
          <a:xfrm>
            <a:off x="2982186" y="341227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5" name="Rectángulo redondeado 184"/>
          <p:cNvSpPr/>
          <p:nvPr/>
        </p:nvSpPr>
        <p:spPr>
          <a:xfrm>
            <a:off x="7276912" y="184914"/>
            <a:ext cx="1991024" cy="2364064"/>
          </a:xfrm>
          <a:prstGeom prst="roundRect">
            <a:avLst>
              <a:gd name="adj" fmla="val 1677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p:cNvSpPr/>
          <p:nvPr/>
        </p:nvSpPr>
        <p:spPr>
          <a:xfrm>
            <a:off x="7943465" y="3257926"/>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7" name="CuadroTexto 186"/>
          <p:cNvSpPr txBox="1"/>
          <p:nvPr/>
        </p:nvSpPr>
        <p:spPr>
          <a:xfrm>
            <a:off x="7981319" y="343870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2015</a:t>
            </a:r>
            <a:endParaRPr lang="es-MX" sz="1400" b="1" dirty="0">
              <a:latin typeface="Arial" panose="020B0604020202020204" pitchFamily="34" charset="0"/>
              <a:cs typeface="Arial" panose="020B0604020202020204" pitchFamily="34" charset="0"/>
            </a:endParaRPr>
          </a:p>
        </p:txBody>
      </p:sp>
      <p:sp>
        <p:nvSpPr>
          <p:cNvPr id="188" name="CuadroTexto 187"/>
          <p:cNvSpPr txBox="1"/>
          <p:nvPr/>
        </p:nvSpPr>
        <p:spPr>
          <a:xfrm>
            <a:off x="7288468" y="1994979"/>
            <a:ext cx="1991022" cy="553998"/>
          </a:xfrm>
          <a:prstGeom prst="rect">
            <a:avLst/>
          </a:prstGeom>
          <a:noFill/>
        </p:spPr>
        <p:txBody>
          <a:bodyPr wrap="square" rtlCol="0">
            <a:spAutoFit/>
          </a:bodyPr>
          <a:lstStyle/>
          <a:p>
            <a:pPr algn="ctr"/>
            <a:r>
              <a:rPr lang="es-MX" sz="1000" dirty="0" smtClean="0">
                <a:latin typeface="Arial Narrow" panose="020B0606020202030204" pitchFamily="34" charset="0"/>
              </a:rPr>
              <a:t>Informe de la OMS sobre la salud en el mundo </a:t>
            </a:r>
            <a:r>
              <a:rPr lang="es-MX" sz="1000" i="1" dirty="0" smtClean="0">
                <a:latin typeface="Arial Narrow" panose="020B0606020202030204" pitchFamily="34" charset="0"/>
              </a:rPr>
              <a:t>La atención primaria de salud: Más necesaria que nunca</a:t>
            </a:r>
            <a:r>
              <a:rPr lang="es-MX" sz="1000" dirty="0" smtClean="0">
                <a:latin typeface="Arial Narrow" panose="020B0606020202030204" pitchFamily="34" charset="0"/>
              </a:rPr>
              <a:t>.</a:t>
            </a:r>
            <a:endParaRPr lang="es-MX" sz="1000" dirty="0" smtClean="0">
              <a:latin typeface="Arial Narrow" panose="020B0606020202030204" pitchFamily="34" charset="0"/>
            </a:endParaRPr>
          </a:p>
        </p:txBody>
      </p:sp>
      <p:sp>
        <p:nvSpPr>
          <p:cNvPr id="189" name="Flecha a la derecha con muesca 188"/>
          <p:cNvSpPr/>
          <p:nvPr/>
        </p:nvSpPr>
        <p:spPr>
          <a:xfrm>
            <a:off x="7390894" y="341227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Elipse 189"/>
          <p:cNvSpPr/>
          <p:nvPr/>
        </p:nvSpPr>
        <p:spPr>
          <a:xfrm>
            <a:off x="6488145" y="3257926"/>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1" name="CuadroTexto 190"/>
          <p:cNvSpPr txBox="1"/>
          <p:nvPr/>
        </p:nvSpPr>
        <p:spPr>
          <a:xfrm>
            <a:off x="6525999" y="343870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2003</a:t>
            </a:r>
            <a:endParaRPr lang="es-MX" sz="1400" b="1" dirty="0">
              <a:latin typeface="Arial" panose="020B0604020202020204" pitchFamily="34" charset="0"/>
              <a:cs typeface="Arial" panose="020B0604020202020204" pitchFamily="34" charset="0"/>
            </a:endParaRPr>
          </a:p>
        </p:txBody>
      </p:sp>
      <p:sp>
        <p:nvSpPr>
          <p:cNvPr id="192" name="CuadroTexto 191"/>
          <p:cNvSpPr txBox="1"/>
          <p:nvPr/>
        </p:nvSpPr>
        <p:spPr>
          <a:xfrm>
            <a:off x="5892103" y="4056518"/>
            <a:ext cx="1889878" cy="1938992"/>
          </a:xfrm>
          <a:prstGeom prst="rect">
            <a:avLst/>
          </a:prstGeom>
          <a:noFill/>
        </p:spPr>
        <p:txBody>
          <a:bodyPr wrap="square" rtlCol="0">
            <a:spAutoFit/>
          </a:bodyPr>
          <a:lstStyle/>
          <a:p>
            <a:pPr lvl="0" algn="ctr"/>
            <a:r>
              <a:rPr lang="es-MX" sz="1000" dirty="0">
                <a:solidFill>
                  <a:prstClr val="black"/>
                </a:solidFill>
                <a:latin typeface="Arial Narrow" panose="020B0606020202030204" pitchFamily="34" charset="0"/>
              </a:rPr>
              <a:t>Comisión Nacional de Protección Social en Salud </a:t>
            </a:r>
            <a:r>
              <a:rPr lang="es-MX" sz="1000" b="1" dirty="0">
                <a:solidFill>
                  <a:prstClr val="black"/>
                </a:solidFill>
                <a:latin typeface="Arial Narrow" panose="020B0606020202030204" pitchFamily="34" charset="0"/>
              </a:rPr>
              <a:t>Seguro Popular</a:t>
            </a:r>
          </a:p>
          <a:p>
            <a:pPr lvl="0" algn="ctr"/>
            <a:r>
              <a:rPr lang="es-ES" sz="1000" dirty="0">
                <a:solidFill>
                  <a:prstClr val="black"/>
                </a:solidFill>
                <a:latin typeface="Arial Narrow" panose="020B0606020202030204" pitchFamily="34" charset="0"/>
              </a:rPr>
              <a:t>Se modifica la ley general de salud</a:t>
            </a:r>
          </a:p>
          <a:p>
            <a:pPr lvl="0" algn="ctr"/>
            <a:endParaRPr lang="es-ES" sz="1000" dirty="0">
              <a:solidFill>
                <a:prstClr val="black"/>
              </a:solidFill>
              <a:latin typeface="Arial Narrow" panose="020B0606020202030204" pitchFamily="34" charset="0"/>
            </a:endParaRPr>
          </a:p>
          <a:p>
            <a:pPr lvl="0" algn="ctr"/>
            <a:r>
              <a:rPr lang="es-MX" sz="1000" b="1" dirty="0">
                <a:solidFill>
                  <a:prstClr val="black"/>
                </a:solidFill>
                <a:latin typeface="Arial Narrow" panose="020B0606020202030204" pitchFamily="34" charset="0"/>
              </a:rPr>
              <a:t>ARTÍCULO 77 BIS 1</a:t>
            </a:r>
            <a:r>
              <a:rPr lang="es-MX" sz="1000" dirty="0">
                <a:solidFill>
                  <a:prstClr val="black"/>
                </a:solidFill>
                <a:latin typeface="Arial Narrow" panose="020B0606020202030204" pitchFamily="34" charset="0"/>
              </a:rPr>
              <a:t>. Todos los mexicanos tienen derecho a ser incorporados al Sistema de Protección Social en Salud de conformidad con el artículo cuarto de la Constitución Política de los Estados Unidos  Mexicanos, sin importar su condición social.</a:t>
            </a:r>
          </a:p>
        </p:txBody>
      </p:sp>
      <p:sp>
        <p:nvSpPr>
          <p:cNvPr id="193" name="Flecha a la derecha con muesca 192"/>
          <p:cNvSpPr/>
          <p:nvPr/>
        </p:nvSpPr>
        <p:spPr>
          <a:xfrm>
            <a:off x="4482371" y="3425488"/>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94" name="Conector recto 193"/>
          <p:cNvCxnSpPr/>
          <p:nvPr/>
        </p:nvCxnSpPr>
        <p:spPr>
          <a:xfrm>
            <a:off x="5269335" y="3096153"/>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5" name="Elipse 194"/>
          <p:cNvSpPr/>
          <p:nvPr/>
        </p:nvSpPr>
        <p:spPr>
          <a:xfrm>
            <a:off x="4916847" y="3231136"/>
            <a:ext cx="681028" cy="6540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6" name="CuadroTexto 195"/>
          <p:cNvSpPr txBox="1"/>
          <p:nvPr/>
        </p:nvSpPr>
        <p:spPr>
          <a:xfrm>
            <a:off x="4954701" y="341191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1991</a:t>
            </a:r>
            <a:endParaRPr lang="es-MX" sz="1400" b="1" dirty="0">
              <a:latin typeface="Arial" panose="020B0604020202020204" pitchFamily="34" charset="0"/>
              <a:cs typeface="Arial" panose="020B0604020202020204" pitchFamily="34" charset="0"/>
            </a:endParaRPr>
          </a:p>
        </p:txBody>
      </p:sp>
      <p:sp>
        <p:nvSpPr>
          <p:cNvPr id="197" name="Rectángulo redondeado 196"/>
          <p:cNvSpPr/>
          <p:nvPr/>
        </p:nvSpPr>
        <p:spPr>
          <a:xfrm>
            <a:off x="4276408" y="935588"/>
            <a:ext cx="1814020" cy="2213535"/>
          </a:xfrm>
          <a:prstGeom prst="roundRect">
            <a:avLst>
              <a:gd name="adj" fmla="val 57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8" name="CuadroTexto 197"/>
          <p:cNvSpPr txBox="1"/>
          <p:nvPr/>
        </p:nvSpPr>
        <p:spPr>
          <a:xfrm>
            <a:off x="4204209" y="935150"/>
            <a:ext cx="1932900" cy="2246769"/>
          </a:xfrm>
          <a:prstGeom prst="rect">
            <a:avLst/>
          </a:prstGeom>
          <a:noFill/>
        </p:spPr>
        <p:txBody>
          <a:bodyPr wrap="square" rtlCol="0">
            <a:spAutoFit/>
          </a:bodyPr>
          <a:lstStyle/>
          <a:p>
            <a:pPr lvl="0" algn="ctr"/>
            <a:r>
              <a:rPr lang="es-MX" sz="1000" dirty="0">
                <a:latin typeface="Arial Narrow" panose="020B0606020202030204" pitchFamily="34" charset="0"/>
              </a:rPr>
              <a:t>Consejo Nacional de Vacunación (CONAVA</a:t>
            </a:r>
            <a:r>
              <a:rPr lang="es-MX" sz="1000" dirty="0" smtClean="0">
                <a:latin typeface="Arial Narrow" panose="020B0606020202030204" pitchFamily="34" charset="0"/>
              </a:rPr>
              <a:t>) </a:t>
            </a:r>
            <a:r>
              <a:rPr lang="es-ES" sz="1000" b="1" dirty="0" smtClean="0">
                <a:solidFill>
                  <a:prstClr val="black"/>
                </a:solidFill>
                <a:latin typeface="Arial Narrow" panose="020B0606020202030204" pitchFamily="34" charset="0"/>
              </a:rPr>
              <a:t>Programa </a:t>
            </a:r>
            <a:r>
              <a:rPr lang="es-ES" sz="1000" b="1" dirty="0">
                <a:solidFill>
                  <a:prstClr val="black"/>
                </a:solidFill>
                <a:latin typeface="Arial Narrow" panose="020B0606020202030204" pitchFamily="34" charset="0"/>
              </a:rPr>
              <a:t>de Vacunación Universal</a:t>
            </a:r>
          </a:p>
          <a:p>
            <a:pPr lvl="0" algn="ctr"/>
            <a:endParaRPr lang="es-ES" sz="1000" dirty="0">
              <a:solidFill>
                <a:prstClr val="black"/>
              </a:solidFill>
              <a:latin typeface="Arial Narrow" panose="020B0606020202030204" pitchFamily="34" charset="0"/>
            </a:endParaRPr>
          </a:p>
          <a:p>
            <a:pPr lvl="0" algn="ctr"/>
            <a:r>
              <a:rPr lang="es-ES" sz="1000" dirty="0">
                <a:solidFill>
                  <a:prstClr val="black"/>
                </a:solidFill>
                <a:latin typeface="Arial Narrow" panose="020B0606020202030204" pitchFamily="34" charset="0"/>
              </a:rPr>
              <a:t>México se adhiere al Pacto Internacional de Derechos Económicos, Sociales y </a:t>
            </a:r>
            <a:r>
              <a:rPr lang="es-ES" sz="1000" dirty="0" smtClean="0">
                <a:solidFill>
                  <a:prstClr val="black"/>
                </a:solidFill>
                <a:latin typeface="Arial Narrow" panose="020B0606020202030204" pitchFamily="34" charset="0"/>
              </a:rPr>
              <a:t>Culturales de 1966</a:t>
            </a:r>
            <a:endParaRPr lang="es-ES" sz="1000" dirty="0">
              <a:solidFill>
                <a:prstClr val="black"/>
              </a:solidFill>
              <a:latin typeface="Arial Narrow" panose="020B0606020202030204" pitchFamily="34" charset="0"/>
            </a:endParaRPr>
          </a:p>
          <a:p>
            <a:pPr lvl="0" algn="ctr">
              <a:defRPr/>
            </a:pPr>
            <a:r>
              <a:rPr lang="es-MX" sz="1000" dirty="0">
                <a:solidFill>
                  <a:prstClr val="black"/>
                </a:solidFill>
                <a:latin typeface="Arial Narrow" panose="020B0606020202030204" pitchFamily="34" charset="0"/>
              </a:rPr>
              <a:t>ARTÍCULO 12 </a:t>
            </a:r>
          </a:p>
          <a:p>
            <a:pPr lvl="0" algn="ctr">
              <a:defRPr/>
            </a:pPr>
            <a:r>
              <a:rPr lang="es-MX" sz="1000" dirty="0">
                <a:solidFill>
                  <a:prstClr val="black"/>
                </a:solidFill>
                <a:latin typeface="Arial Narrow" panose="020B0606020202030204" pitchFamily="34" charset="0"/>
              </a:rPr>
              <a:t>1. Los Estados Partes en el presente Pacto reconocen el </a:t>
            </a:r>
            <a:r>
              <a:rPr lang="es-MX" sz="1000" b="1" dirty="0">
                <a:solidFill>
                  <a:prstClr val="black"/>
                </a:solidFill>
                <a:latin typeface="Arial Narrow" panose="020B0606020202030204" pitchFamily="34" charset="0"/>
              </a:rPr>
              <a:t>derecho de toda persona al disfrute del más alto  nivel posible de salud física y mental. </a:t>
            </a:r>
          </a:p>
        </p:txBody>
      </p:sp>
      <p:sp>
        <p:nvSpPr>
          <p:cNvPr id="199" name="Flecha a la derecha con muesca 198"/>
          <p:cNvSpPr/>
          <p:nvPr/>
        </p:nvSpPr>
        <p:spPr>
          <a:xfrm>
            <a:off x="5861100" y="341227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0" name="Flecha a la derecha con muesca 199"/>
          <p:cNvSpPr/>
          <p:nvPr/>
        </p:nvSpPr>
        <p:spPr>
          <a:xfrm>
            <a:off x="8859335" y="341227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1" name="Imagen 200"/>
          <p:cNvPicPr>
            <a:picLocks noChangeAspect="1"/>
          </p:cNvPicPr>
          <p:nvPr/>
        </p:nvPicPr>
        <p:blipFill>
          <a:blip r:embed="rId2"/>
          <a:stretch>
            <a:fillRect/>
          </a:stretch>
        </p:blipFill>
        <p:spPr>
          <a:xfrm>
            <a:off x="9413107" y="3250278"/>
            <a:ext cx="695004" cy="670618"/>
          </a:xfrm>
          <a:prstGeom prst="rect">
            <a:avLst/>
          </a:prstGeom>
        </p:spPr>
      </p:pic>
      <p:sp>
        <p:nvSpPr>
          <p:cNvPr id="202" name="CuadroTexto 201"/>
          <p:cNvSpPr txBox="1"/>
          <p:nvPr/>
        </p:nvSpPr>
        <p:spPr>
          <a:xfrm>
            <a:off x="9471978" y="343870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2018</a:t>
            </a:r>
            <a:endParaRPr lang="es-MX" sz="1400" b="1" dirty="0">
              <a:latin typeface="Arial" panose="020B0604020202020204" pitchFamily="34" charset="0"/>
              <a:cs typeface="Arial" panose="020B0604020202020204" pitchFamily="34" charset="0"/>
            </a:endParaRPr>
          </a:p>
        </p:txBody>
      </p:sp>
      <p:cxnSp>
        <p:nvCxnSpPr>
          <p:cNvPr id="203" name="Conector recto 202"/>
          <p:cNvCxnSpPr/>
          <p:nvPr/>
        </p:nvCxnSpPr>
        <p:spPr>
          <a:xfrm>
            <a:off x="11392000" y="3106786"/>
            <a:ext cx="0" cy="2699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 name="Rectángulo redondeado 203"/>
          <p:cNvSpPr/>
          <p:nvPr/>
        </p:nvSpPr>
        <p:spPr>
          <a:xfrm>
            <a:off x="10958768" y="2932369"/>
            <a:ext cx="798217" cy="250236"/>
          </a:xfrm>
          <a:prstGeom prst="roundRect">
            <a:avLst>
              <a:gd name="adj" fmla="val 4064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5" name="CuadroTexto 204"/>
          <p:cNvSpPr txBox="1"/>
          <p:nvPr/>
        </p:nvSpPr>
        <p:spPr>
          <a:xfrm>
            <a:off x="10609061" y="2946053"/>
            <a:ext cx="1565878" cy="246221"/>
          </a:xfrm>
          <a:prstGeom prst="rect">
            <a:avLst/>
          </a:prstGeom>
          <a:noFill/>
        </p:spPr>
        <p:txBody>
          <a:bodyPr wrap="square" rtlCol="0">
            <a:spAutoFit/>
          </a:bodyPr>
          <a:lstStyle/>
          <a:p>
            <a:pPr algn="ctr"/>
            <a:r>
              <a:rPr lang="es-MX" sz="1000" b="1" dirty="0" smtClean="0">
                <a:latin typeface="Arial" panose="020B0604020202020204" pitchFamily="34" charset="0"/>
                <a:ea typeface="Calibri" panose="020F0502020204030204" pitchFamily="34" charset="0"/>
              </a:rPr>
              <a:t>INSABI</a:t>
            </a:r>
            <a:endParaRPr lang="es-MX" sz="1200" b="1" dirty="0"/>
          </a:p>
        </p:txBody>
      </p:sp>
      <p:sp>
        <p:nvSpPr>
          <p:cNvPr id="206" name="Flecha a la derecha con muesca 205"/>
          <p:cNvSpPr/>
          <p:nvPr/>
        </p:nvSpPr>
        <p:spPr>
          <a:xfrm>
            <a:off x="10508209" y="3413655"/>
            <a:ext cx="359011" cy="334204"/>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7" name="Imagen 206"/>
          <p:cNvPicPr>
            <a:picLocks noChangeAspect="1"/>
          </p:cNvPicPr>
          <p:nvPr/>
        </p:nvPicPr>
        <p:blipFill>
          <a:blip r:embed="rId2"/>
          <a:stretch>
            <a:fillRect/>
          </a:stretch>
        </p:blipFill>
        <p:spPr>
          <a:xfrm>
            <a:off x="11061981" y="3251658"/>
            <a:ext cx="695004" cy="670618"/>
          </a:xfrm>
          <a:prstGeom prst="rect">
            <a:avLst/>
          </a:prstGeom>
        </p:spPr>
      </p:pic>
      <p:sp>
        <p:nvSpPr>
          <p:cNvPr id="208" name="CuadroTexto 207"/>
          <p:cNvSpPr txBox="1"/>
          <p:nvPr/>
        </p:nvSpPr>
        <p:spPr>
          <a:xfrm>
            <a:off x="11120852" y="3440082"/>
            <a:ext cx="582211" cy="307777"/>
          </a:xfrm>
          <a:prstGeom prst="rect">
            <a:avLst/>
          </a:prstGeom>
          <a:noFill/>
        </p:spPr>
        <p:txBody>
          <a:bodyPr wrap="none" rtlCol="0">
            <a:spAutoFit/>
          </a:bodyPr>
          <a:lstStyle/>
          <a:p>
            <a:pPr algn="ctr"/>
            <a:r>
              <a:rPr lang="es-MX" sz="1400" b="1" dirty="0" smtClean="0">
                <a:latin typeface="Arial" panose="020B0604020202020204" pitchFamily="34" charset="0"/>
                <a:cs typeface="Arial" panose="020B0604020202020204" pitchFamily="34" charset="0"/>
              </a:rPr>
              <a:t>2019</a:t>
            </a:r>
            <a:endParaRPr lang="es-MX" sz="1400" b="1" dirty="0">
              <a:latin typeface="Arial" panose="020B0604020202020204" pitchFamily="34" charset="0"/>
              <a:cs typeface="Arial" panose="020B0604020202020204" pitchFamily="34" charset="0"/>
            </a:endParaRPr>
          </a:p>
        </p:txBody>
      </p:sp>
      <p:pic>
        <p:nvPicPr>
          <p:cNvPr id="210" name="Imagen 2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979" y="748908"/>
            <a:ext cx="2416895" cy="1327184"/>
          </a:xfrm>
          <a:prstGeom prst="rect">
            <a:avLst/>
          </a:prstGeom>
        </p:spPr>
      </p:pic>
      <p:grpSp>
        <p:nvGrpSpPr>
          <p:cNvPr id="211" name="Grupo 210"/>
          <p:cNvGrpSpPr/>
          <p:nvPr/>
        </p:nvGrpSpPr>
        <p:grpSpPr>
          <a:xfrm>
            <a:off x="-133806" y="6581422"/>
            <a:ext cx="441782" cy="276578"/>
            <a:chOff x="-1295400" y="1261532"/>
            <a:chExt cx="4275667" cy="2370668"/>
          </a:xfrm>
          <a:solidFill>
            <a:schemeClr val="accent2">
              <a:lumMod val="50000"/>
            </a:schemeClr>
          </a:solidFill>
        </p:grpSpPr>
        <p:sp>
          <p:nvSpPr>
            <p:cNvPr id="212" name="Rectángulo 211"/>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3" name="Circular 212"/>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952" y="4213925"/>
            <a:ext cx="1374257" cy="1902056"/>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421" y="284059"/>
            <a:ext cx="1440006" cy="1683022"/>
          </a:xfrm>
          <a:prstGeom prst="rect">
            <a:avLst/>
          </a:prstGeom>
        </p:spPr>
      </p:pic>
      <p:sp>
        <p:nvSpPr>
          <p:cNvPr id="61" name="Rectángulo redondeado 60"/>
          <p:cNvSpPr/>
          <p:nvPr/>
        </p:nvSpPr>
        <p:spPr>
          <a:xfrm>
            <a:off x="8971296" y="6309151"/>
            <a:ext cx="1684698" cy="370030"/>
          </a:xfrm>
          <a:prstGeom prst="roundRect">
            <a:avLst>
              <a:gd name="adj" fmla="val 1628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8839111" y="6296195"/>
            <a:ext cx="1949067" cy="400110"/>
          </a:xfrm>
          <a:prstGeom prst="rect">
            <a:avLst/>
          </a:prstGeom>
        </p:spPr>
        <p:txBody>
          <a:bodyPr wrap="square">
            <a:spAutoFit/>
          </a:bodyPr>
          <a:lstStyle/>
          <a:p>
            <a:pPr lvl="0" algn="ctr"/>
            <a:r>
              <a:rPr lang="es-MX" sz="1000" b="1" dirty="0">
                <a:solidFill>
                  <a:prstClr val="black"/>
                </a:solidFill>
                <a:latin typeface="Arial Narrow" panose="020B0606020202030204" pitchFamily="34" charset="0"/>
              </a:rPr>
              <a:t>El sistema universal de salud en Alemania cumple 150 años</a:t>
            </a:r>
            <a:endParaRPr lang="es-MX" sz="1200" b="1" dirty="0">
              <a:solidFill>
                <a:prstClr val="black"/>
              </a:solidFill>
              <a:latin typeface="Arial Narrow" panose="020B0606020202030204" pitchFamily="34" charset="0"/>
            </a:endParaRPr>
          </a:p>
        </p:txBody>
      </p:sp>
      <p:sp>
        <p:nvSpPr>
          <p:cNvPr id="62" name="Rectángulo redondeado 61"/>
          <p:cNvSpPr/>
          <p:nvPr/>
        </p:nvSpPr>
        <p:spPr>
          <a:xfrm>
            <a:off x="7288468" y="2723613"/>
            <a:ext cx="1979468" cy="370030"/>
          </a:xfrm>
          <a:prstGeom prst="roundRect">
            <a:avLst>
              <a:gd name="adj" fmla="val 1628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000" b="1" dirty="0">
                <a:solidFill>
                  <a:prstClr val="black"/>
                </a:solidFill>
                <a:latin typeface="Arial Narrow" panose="020B0606020202030204" pitchFamily="34" charset="0"/>
              </a:rPr>
              <a:t>1.5 billones en China son cubiertos por el Seguro Nacional de Salud</a:t>
            </a:r>
            <a:endParaRPr lang="es-MX" sz="10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978646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a libre 6"/>
          <p:cNvSpPr/>
          <p:nvPr/>
        </p:nvSpPr>
        <p:spPr>
          <a:xfrm>
            <a:off x="985424" y="2272936"/>
            <a:ext cx="6268817" cy="435429"/>
          </a:xfrm>
          <a:custGeom>
            <a:avLst/>
            <a:gdLst>
              <a:gd name="connsiteX0" fmla="*/ 0 w 10515600"/>
              <a:gd name="connsiteY0" fmla="*/ 121265 h 727573"/>
              <a:gd name="connsiteX1" fmla="*/ 121265 w 10515600"/>
              <a:gd name="connsiteY1" fmla="*/ 0 h 727573"/>
              <a:gd name="connsiteX2" fmla="*/ 10394335 w 10515600"/>
              <a:gd name="connsiteY2" fmla="*/ 0 h 727573"/>
              <a:gd name="connsiteX3" fmla="*/ 10515600 w 10515600"/>
              <a:gd name="connsiteY3" fmla="*/ 121265 h 727573"/>
              <a:gd name="connsiteX4" fmla="*/ 10515600 w 10515600"/>
              <a:gd name="connsiteY4" fmla="*/ 606308 h 727573"/>
              <a:gd name="connsiteX5" fmla="*/ 10394335 w 10515600"/>
              <a:gd name="connsiteY5" fmla="*/ 727573 h 727573"/>
              <a:gd name="connsiteX6" fmla="*/ 121265 w 10515600"/>
              <a:gd name="connsiteY6" fmla="*/ 727573 h 727573"/>
              <a:gd name="connsiteX7" fmla="*/ 0 w 10515600"/>
              <a:gd name="connsiteY7" fmla="*/ 606308 h 727573"/>
              <a:gd name="connsiteX8" fmla="*/ 0 w 10515600"/>
              <a:gd name="connsiteY8" fmla="*/ 121265 h 7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727573">
                <a:moveTo>
                  <a:pt x="0" y="121265"/>
                </a:moveTo>
                <a:cubicBezTo>
                  <a:pt x="0" y="54292"/>
                  <a:pt x="54292" y="0"/>
                  <a:pt x="121265" y="0"/>
                </a:cubicBezTo>
                <a:lnTo>
                  <a:pt x="10394335" y="0"/>
                </a:lnTo>
                <a:cubicBezTo>
                  <a:pt x="10461308" y="0"/>
                  <a:pt x="10515600" y="54292"/>
                  <a:pt x="10515600" y="121265"/>
                </a:cubicBezTo>
                <a:lnTo>
                  <a:pt x="10515600" y="606308"/>
                </a:lnTo>
                <a:cubicBezTo>
                  <a:pt x="10515600" y="673281"/>
                  <a:pt x="10461308" y="727573"/>
                  <a:pt x="10394335" y="727573"/>
                </a:cubicBezTo>
                <a:lnTo>
                  <a:pt x="121265" y="727573"/>
                </a:lnTo>
                <a:cubicBezTo>
                  <a:pt x="54292" y="727573"/>
                  <a:pt x="0" y="673281"/>
                  <a:pt x="0" y="606308"/>
                </a:cubicBezTo>
                <a:lnTo>
                  <a:pt x="0" y="121265"/>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147" tIns="123147" rIns="123147" bIns="123147" numCol="1" spcCol="1270" anchor="ctr" anchorCtr="0">
            <a:noAutofit/>
          </a:bodyPr>
          <a:lstStyle/>
          <a:p>
            <a:pPr lvl="0" algn="l" defTabSz="1022350">
              <a:lnSpc>
                <a:spcPct val="90000"/>
              </a:lnSpc>
              <a:spcBef>
                <a:spcPct val="0"/>
              </a:spcBef>
              <a:spcAft>
                <a:spcPct val="35000"/>
              </a:spcAft>
            </a:pPr>
            <a:r>
              <a:rPr lang="es-MX" sz="2300" kern="1200" dirty="0">
                <a:solidFill>
                  <a:schemeClr val="tx1">
                    <a:lumMod val="75000"/>
                    <a:lumOff val="25000"/>
                  </a:schemeClr>
                </a:solidFill>
                <a:latin typeface="Arial" panose="020B0604020202020204" pitchFamily="34" charset="0"/>
                <a:cs typeface="Arial" panose="020B0604020202020204" pitchFamily="34" charset="0"/>
              </a:rPr>
              <a:t>La década del 2010-2020 es muestra de ello:</a:t>
            </a:r>
            <a:endParaRPr lang="es-ES" sz="23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Forma libre 7"/>
          <p:cNvSpPr/>
          <p:nvPr/>
        </p:nvSpPr>
        <p:spPr>
          <a:xfrm>
            <a:off x="933172" y="2874789"/>
            <a:ext cx="10515600" cy="1513687"/>
          </a:xfrm>
          <a:custGeom>
            <a:avLst/>
            <a:gdLst>
              <a:gd name="connsiteX0" fmla="*/ 0 w 10515600"/>
              <a:gd name="connsiteY0" fmla="*/ 0 h 1513687"/>
              <a:gd name="connsiteX1" fmla="*/ 10515600 w 10515600"/>
              <a:gd name="connsiteY1" fmla="*/ 0 h 1513687"/>
              <a:gd name="connsiteX2" fmla="*/ 10515600 w 10515600"/>
              <a:gd name="connsiteY2" fmla="*/ 1513687 h 1513687"/>
              <a:gd name="connsiteX3" fmla="*/ 0 w 10515600"/>
              <a:gd name="connsiteY3" fmla="*/ 1513687 h 1513687"/>
              <a:gd name="connsiteX4" fmla="*/ 0 w 10515600"/>
              <a:gd name="connsiteY4" fmla="*/ 0 h 15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13687">
                <a:moveTo>
                  <a:pt x="0" y="0"/>
                </a:moveTo>
                <a:lnTo>
                  <a:pt x="10515600" y="0"/>
                </a:lnTo>
                <a:lnTo>
                  <a:pt x="10515600" y="1513687"/>
                </a:lnTo>
                <a:lnTo>
                  <a:pt x="0" y="15136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kern="1200" dirty="0">
                <a:solidFill>
                  <a:schemeClr val="tx1">
                    <a:lumMod val="75000"/>
                    <a:lumOff val="25000"/>
                  </a:schemeClr>
                </a:solidFill>
                <a:latin typeface="Arial" panose="020B0604020202020204" pitchFamily="34" charset="0"/>
                <a:cs typeface="Arial" panose="020B0604020202020204" pitchFamily="34" charset="0"/>
              </a:rPr>
              <a:t>En Estados Unidos: </a:t>
            </a:r>
            <a:r>
              <a:rPr lang="es-MX" sz="2000" kern="1200" dirty="0" err="1">
                <a:solidFill>
                  <a:schemeClr val="tx1">
                    <a:lumMod val="75000"/>
                    <a:lumOff val="25000"/>
                  </a:schemeClr>
                </a:solidFill>
                <a:latin typeface="Arial" panose="020B0604020202020204" pitchFamily="34" charset="0"/>
                <a:cs typeface="Arial" panose="020B0604020202020204" pitchFamily="34" charset="0"/>
              </a:rPr>
              <a:t>Obamacare</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kern="1200" dirty="0">
                <a:solidFill>
                  <a:schemeClr val="tx1">
                    <a:lumMod val="75000"/>
                    <a:lumOff val="25000"/>
                  </a:schemeClr>
                </a:solidFill>
                <a:latin typeface="Arial" panose="020B0604020202020204" pitchFamily="34" charset="0"/>
                <a:cs typeface="Arial" panose="020B0604020202020204" pitchFamily="34" charset="0"/>
              </a:rPr>
              <a:t>En Europa: durante la crisis financiera del 2008 la discusión en el gasto en salud se volvió </a:t>
            </a: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central </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kern="1200" dirty="0">
                <a:solidFill>
                  <a:schemeClr val="tx1">
                    <a:lumMod val="75000"/>
                    <a:lumOff val="25000"/>
                  </a:schemeClr>
                </a:solidFill>
                <a:latin typeface="Arial" panose="020B0604020202020204" pitchFamily="34" charset="0"/>
                <a:cs typeface="Arial" panose="020B0604020202020204" pitchFamily="34" charset="0"/>
              </a:rPr>
              <a:t>En México: el debate permanente sobre qué tan universal (o no) </a:t>
            </a: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puede ser </a:t>
            </a:r>
            <a:r>
              <a:rPr lang="es-MX" sz="2000" kern="1200" dirty="0">
                <a:solidFill>
                  <a:schemeClr val="tx1">
                    <a:lumMod val="75000"/>
                    <a:lumOff val="25000"/>
                  </a:schemeClr>
                </a:solidFill>
                <a:latin typeface="Arial" panose="020B0604020202020204" pitchFamily="34" charset="0"/>
                <a:cs typeface="Arial" panose="020B0604020202020204" pitchFamily="34" charset="0"/>
              </a:rPr>
              <a:t>el acceso a salud </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Forma libre 8"/>
          <p:cNvSpPr/>
          <p:nvPr/>
        </p:nvSpPr>
        <p:spPr>
          <a:xfrm>
            <a:off x="933172" y="4751722"/>
            <a:ext cx="6268817" cy="429880"/>
          </a:xfrm>
          <a:custGeom>
            <a:avLst/>
            <a:gdLst>
              <a:gd name="connsiteX0" fmla="*/ 0 w 10515600"/>
              <a:gd name="connsiteY0" fmla="*/ 107514 h 645074"/>
              <a:gd name="connsiteX1" fmla="*/ 107514 w 10515600"/>
              <a:gd name="connsiteY1" fmla="*/ 0 h 645074"/>
              <a:gd name="connsiteX2" fmla="*/ 10408086 w 10515600"/>
              <a:gd name="connsiteY2" fmla="*/ 0 h 645074"/>
              <a:gd name="connsiteX3" fmla="*/ 10515600 w 10515600"/>
              <a:gd name="connsiteY3" fmla="*/ 107514 h 645074"/>
              <a:gd name="connsiteX4" fmla="*/ 10515600 w 10515600"/>
              <a:gd name="connsiteY4" fmla="*/ 537560 h 645074"/>
              <a:gd name="connsiteX5" fmla="*/ 10408086 w 10515600"/>
              <a:gd name="connsiteY5" fmla="*/ 645074 h 645074"/>
              <a:gd name="connsiteX6" fmla="*/ 107514 w 10515600"/>
              <a:gd name="connsiteY6" fmla="*/ 645074 h 645074"/>
              <a:gd name="connsiteX7" fmla="*/ 0 w 10515600"/>
              <a:gd name="connsiteY7" fmla="*/ 537560 h 645074"/>
              <a:gd name="connsiteX8" fmla="*/ 0 w 10515600"/>
              <a:gd name="connsiteY8" fmla="*/ 107514 h 64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45074">
                <a:moveTo>
                  <a:pt x="0" y="107514"/>
                </a:moveTo>
                <a:cubicBezTo>
                  <a:pt x="0" y="48136"/>
                  <a:pt x="48136" y="0"/>
                  <a:pt x="107514" y="0"/>
                </a:cubicBezTo>
                <a:lnTo>
                  <a:pt x="10408086" y="0"/>
                </a:lnTo>
                <a:cubicBezTo>
                  <a:pt x="10467464" y="0"/>
                  <a:pt x="10515600" y="48136"/>
                  <a:pt x="10515600" y="107514"/>
                </a:cubicBezTo>
                <a:lnTo>
                  <a:pt x="10515600" y="537560"/>
                </a:lnTo>
                <a:cubicBezTo>
                  <a:pt x="10515600" y="596938"/>
                  <a:pt x="10467464" y="645074"/>
                  <a:pt x="10408086" y="645074"/>
                </a:cubicBezTo>
                <a:lnTo>
                  <a:pt x="107514" y="645074"/>
                </a:lnTo>
                <a:cubicBezTo>
                  <a:pt x="48136" y="645074"/>
                  <a:pt x="0" y="596938"/>
                  <a:pt x="0" y="537560"/>
                </a:cubicBezTo>
                <a:lnTo>
                  <a:pt x="0" y="107514"/>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120" tIns="119120" rIns="119120" bIns="119120" numCol="1" spcCol="1270" anchor="ctr" anchorCtr="0">
            <a:noAutofit/>
          </a:bodyPr>
          <a:lstStyle/>
          <a:p>
            <a:pPr lvl="0" algn="l" defTabSz="1022350">
              <a:lnSpc>
                <a:spcPct val="90000"/>
              </a:lnSpc>
              <a:spcBef>
                <a:spcPct val="0"/>
              </a:spcBef>
              <a:spcAft>
                <a:spcPct val="35000"/>
              </a:spcAft>
            </a:pPr>
            <a:r>
              <a:rPr lang="es-MX" sz="2300" kern="1200" dirty="0">
                <a:solidFill>
                  <a:schemeClr val="tx1">
                    <a:lumMod val="75000"/>
                    <a:lumOff val="25000"/>
                  </a:schemeClr>
                </a:solidFill>
                <a:latin typeface="Arial" panose="020B0604020202020204" pitchFamily="34" charset="0"/>
                <a:cs typeface="Arial" panose="020B0604020202020204" pitchFamily="34" charset="0"/>
              </a:rPr>
              <a:t>Estos ejemplos muestran que: </a:t>
            </a:r>
            <a:endParaRPr lang="es-ES" sz="23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Forma libre 9"/>
          <p:cNvSpPr/>
          <p:nvPr/>
        </p:nvSpPr>
        <p:spPr>
          <a:xfrm>
            <a:off x="933172" y="5390608"/>
            <a:ext cx="10515600" cy="1076400"/>
          </a:xfrm>
          <a:custGeom>
            <a:avLst/>
            <a:gdLst>
              <a:gd name="connsiteX0" fmla="*/ 0 w 10515600"/>
              <a:gd name="connsiteY0" fmla="*/ 0 h 1076400"/>
              <a:gd name="connsiteX1" fmla="*/ 10515600 w 10515600"/>
              <a:gd name="connsiteY1" fmla="*/ 0 h 1076400"/>
              <a:gd name="connsiteX2" fmla="*/ 10515600 w 10515600"/>
              <a:gd name="connsiteY2" fmla="*/ 1076400 h 1076400"/>
              <a:gd name="connsiteX3" fmla="*/ 0 w 10515600"/>
              <a:gd name="connsiteY3" fmla="*/ 1076400 h 1076400"/>
              <a:gd name="connsiteX4" fmla="*/ 0 w 10515600"/>
              <a:gd name="connsiteY4" fmla="*/ 0 h 10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076400">
                <a:moveTo>
                  <a:pt x="0" y="0"/>
                </a:moveTo>
                <a:lnTo>
                  <a:pt x="10515600" y="0"/>
                </a:lnTo>
                <a:lnTo>
                  <a:pt x="10515600" y="1076400"/>
                </a:lnTo>
                <a:lnTo>
                  <a:pt x="0" y="1076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kern="1200" dirty="0">
                <a:solidFill>
                  <a:schemeClr val="tx1">
                    <a:lumMod val="75000"/>
                    <a:lumOff val="25000"/>
                  </a:schemeClr>
                </a:solidFill>
                <a:latin typeface="Arial" panose="020B0604020202020204" pitchFamily="34" charset="0"/>
                <a:cs typeface="Arial" panose="020B0604020202020204" pitchFamily="34" charset="0"/>
              </a:rPr>
              <a:t>En austeridad, el campo de salud se vuelve sumamente vulnerable </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kern="1200" dirty="0">
                <a:solidFill>
                  <a:schemeClr val="tx1">
                    <a:lumMod val="75000"/>
                    <a:lumOff val="25000"/>
                  </a:schemeClr>
                </a:solidFill>
                <a:latin typeface="Arial" panose="020B0604020202020204" pitchFamily="34" charset="0"/>
                <a:cs typeface="Arial" panose="020B0604020202020204" pitchFamily="34" charset="0"/>
              </a:rPr>
              <a:t>La liberalización de la economía </a:t>
            </a: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termina siempre </a:t>
            </a:r>
            <a:r>
              <a:rPr lang="es-MX" sz="2000" kern="1200" dirty="0">
                <a:solidFill>
                  <a:schemeClr val="tx1">
                    <a:lumMod val="75000"/>
                    <a:lumOff val="25000"/>
                  </a:schemeClr>
                </a:solidFill>
                <a:latin typeface="Arial" panose="020B0604020202020204" pitchFamily="34" charset="0"/>
                <a:cs typeface="Arial" panose="020B0604020202020204" pitchFamily="34" charset="0"/>
              </a:rPr>
              <a:t>por dictar una economía de la salud</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kern="1200" dirty="0">
                <a:solidFill>
                  <a:schemeClr val="tx1">
                    <a:lumMod val="75000"/>
                    <a:lumOff val="25000"/>
                  </a:schemeClr>
                </a:solidFill>
                <a:latin typeface="Arial" panose="020B0604020202020204" pitchFamily="34" charset="0"/>
                <a:cs typeface="Arial" panose="020B0604020202020204" pitchFamily="34" charset="0"/>
              </a:rPr>
              <a:t>Y, </a:t>
            </a: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gastar o no en salud, </a:t>
            </a:r>
            <a:r>
              <a:rPr lang="es-MX" sz="2000" kern="1200" dirty="0">
                <a:solidFill>
                  <a:schemeClr val="tx1">
                    <a:lumMod val="75000"/>
                    <a:lumOff val="25000"/>
                  </a:schemeClr>
                </a:solidFill>
                <a:latin typeface="Arial" panose="020B0604020202020204" pitchFamily="34" charset="0"/>
                <a:cs typeface="Arial" panose="020B0604020202020204" pitchFamily="34" charset="0"/>
              </a:rPr>
              <a:t>es una decisión política </a:t>
            </a:r>
            <a:r>
              <a:rPr lang="es-MX" sz="2000" kern="1200" dirty="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a:t>
            </a:r>
            <a:r>
              <a:rPr lang="es-MX" sz="2000" kern="1200" dirty="0">
                <a:solidFill>
                  <a:schemeClr val="tx1">
                    <a:lumMod val="75000"/>
                    <a:lumOff val="25000"/>
                  </a:schemeClr>
                </a:solidFill>
                <a:latin typeface="Arial" panose="020B0604020202020204" pitchFamily="34" charset="0"/>
                <a:cs typeface="Arial" panose="020B0604020202020204" pitchFamily="34" charset="0"/>
              </a:rPr>
              <a:t> la salud es asunto </a:t>
            </a: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político</a:t>
            </a:r>
          </a:p>
          <a:p>
            <a:pPr marL="342900" lvl="1" indent="-342900" algn="l" defTabSz="889000">
              <a:lnSpc>
                <a:spcPct val="90000"/>
              </a:lnSpc>
              <a:spcBef>
                <a:spcPct val="0"/>
              </a:spcBef>
              <a:spcAft>
                <a:spcPct val="20000"/>
              </a:spcAft>
              <a:buClr>
                <a:schemeClr val="accent2">
                  <a:lumMod val="50000"/>
                </a:schemeClr>
              </a:buCl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“Toda conducta es una conducta económica”</a:t>
            </a:r>
            <a:r>
              <a:rPr lang="es-MX" sz="2000" kern="1200" dirty="0" smtClean="0">
                <a:solidFill>
                  <a:schemeClr val="tx1">
                    <a:lumMod val="75000"/>
                    <a:lumOff val="25000"/>
                  </a:schemeClr>
                </a:solidFill>
                <a:latin typeface="Arial" panose="020B0604020202020204" pitchFamily="34" charset="0"/>
                <a:cs typeface="Arial" panose="020B0604020202020204" pitchFamily="34" charset="0"/>
              </a:rPr>
              <a:t>  </a:t>
            </a:r>
            <a:endParaRPr lang="es-ES" sz="20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Elipse 10"/>
          <p:cNvSpPr/>
          <p:nvPr/>
        </p:nvSpPr>
        <p:spPr>
          <a:xfrm>
            <a:off x="9257211" y="399634"/>
            <a:ext cx="2525486" cy="239945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9353003" y="753167"/>
            <a:ext cx="2299063" cy="1846659"/>
          </a:xfrm>
          <a:prstGeom prst="rect">
            <a:avLst/>
          </a:prstGeom>
          <a:noFill/>
        </p:spPr>
        <p:txBody>
          <a:bodyPr wrap="square" rtlCol="0">
            <a:spAutoFit/>
          </a:bodyPr>
          <a:lstStyle/>
          <a:p>
            <a:pPr algn="ctr"/>
            <a:r>
              <a:rPr lang="es-MX" sz="1900" i="1" dirty="0" smtClean="0">
                <a:solidFill>
                  <a:schemeClr val="tx1">
                    <a:lumMod val="75000"/>
                    <a:lumOff val="25000"/>
                  </a:schemeClr>
                </a:solidFill>
                <a:latin typeface="Times New Roman" panose="02020603050405020304" pitchFamily="18" charset="0"/>
                <a:cs typeface="Times New Roman" panose="02020603050405020304" pitchFamily="18" charset="0"/>
              </a:rPr>
              <a:t>Los gastos en salud empujan a 100 millones de personas en el mundo a la pobreza extrema cada año.</a:t>
            </a:r>
            <a:endParaRPr lang="es-MX" sz="1900" dirty="0"/>
          </a:p>
        </p:txBody>
      </p:sp>
      <p:sp>
        <p:nvSpPr>
          <p:cNvPr id="14" name="CuadroTexto 13"/>
          <p:cNvSpPr txBox="1"/>
          <p:nvPr/>
        </p:nvSpPr>
        <p:spPr>
          <a:xfrm>
            <a:off x="992773" y="1220526"/>
            <a:ext cx="7685117" cy="523220"/>
          </a:xfrm>
          <a:prstGeom prst="rect">
            <a:avLst/>
          </a:prstGeom>
          <a:noFill/>
        </p:spPr>
        <p:txBody>
          <a:bodyPr wrap="none" rtlCol="0">
            <a:spAutoFit/>
          </a:bodyPr>
          <a:lstStyle/>
          <a:p>
            <a:r>
              <a:rPr lang="es-MX" sz="2800" i="1" dirty="0" smtClean="0">
                <a:solidFill>
                  <a:schemeClr val="tx1">
                    <a:lumMod val="75000"/>
                    <a:lumOff val="25000"/>
                  </a:schemeClr>
                </a:solidFill>
                <a:latin typeface="Times New Roman" panose="02020603050405020304" pitchFamily="18" charset="0"/>
                <a:cs typeface="Times New Roman" panose="02020603050405020304" pitchFamily="18" charset="0"/>
              </a:rPr>
              <a:t>La salud es un asunto político, una elección política</a:t>
            </a:r>
            <a:endParaRPr lang="es-MX" sz="28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992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92773" y="1220526"/>
            <a:ext cx="6985695" cy="523220"/>
          </a:xfrm>
          <a:prstGeom prst="rect">
            <a:avLst/>
          </a:prstGeom>
          <a:noFill/>
        </p:spPr>
        <p:txBody>
          <a:bodyPr wrap="none" rtlCol="0">
            <a:spAutoFit/>
          </a:bodyPr>
          <a:lstStyle/>
          <a:p>
            <a:r>
              <a:rPr lang="es-MX" sz="2800" i="1" dirty="0" smtClean="0">
                <a:solidFill>
                  <a:schemeClr val="tx1">
                    <a:lumMod val="75000"/>
                    <a:lumOff val="25000"/>
                  </a:schemeClr>
                </a:solidFill>
                <a:latin typeface="Times New Roman" panose="02020603050405020304" pitchFamily="18" charset="0"/>
                <a:cs typeface="Times New Roman" panose="02020603050405020304" pitchFamily="18" charset="0"/>
              </a:rPr>
              <a:t>Más allá de la íntima relación con la economía</a:t>
            </a:r>
            <a:endParaRPr lang="es-MX" sz="28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Forma libre 5"/>
          <p:cNvSpPr/>
          <p:nvPr/>
        </p:nvSpPr>
        <p:spPr>
          <a:xfrm>
            <a:off x="985424" y="2272936"/>
            <a:ext cx="7278043" cy="435429"/>
          </a:xfrm>
          <a:custGeom>
            <a:avLst/>
            <a:gdLst>
              <a:gd name="connsiteX0" fmla="*/ 0 w 10515600"/>
              <a:gd name="connsiteY0" fmla="*/ 121265 h 727573"/>
              <a:gd name="connsiteX1" fmla="*/ 121265 w 10515600"/>
              <a:gd name="connsiteY1" fmla="*/ 0 h 727573"/>
              <a:gd name="connsiteX2" fmla="*/ 10394335 w 10515600"/>
              <a:gd name="connsiteY2" fmla="*/ 0 h 727573"/>
              <a:gd name="connsiteX3" fmla="*/ 10515600 w 10515600"/>
              <a:gd name="connsiteY3" fmla="*/ 121265 h 727573"/>
              <a:gd name="connsiteX4" fmla="*/ 10515600 w 10515600"/>
              <a:gd name="connsiteY4" fmla="*/ 606308 h 727573"/>
              <a:gd name="connsiteX5" fmla="*/ 10394335 w 10515600"/>
              <a:gd name="connsiteY5" fmla="*/ 727573 h 727573"/>
              <a:gd name="connsiteX6" fmla="*/ 121265 w 10515600"/>
              <a:gd name="connsiteY6" fmla="*/ 727573 h 727573"/>
              <a:gd name="connsiteX7" fmla="*/ 0 w 10515600"/>
              <a:gd name="connsiteY7" fmla="*/ 606308 h 727573"/>
              <a:gd name="connsiteX8" fmla="*/ 0 w 10515600"/>
              <a:gd name="connsiteY8" fmla="*/ 121265 h 7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727573">
                <a:moveTo>
                  <a:pt x="0" y="121265"/>
                </a:moveTo>
                <a:cubicBezTo>
                  <a:pt x="0" y="54292"/>
                  <a:pt x="54292" y="0"/>
                  <a:pt x="121265" y="0"/>
                </a:cubicBezTo>
                <a:lnTo>
                  <a:pt x="10394335" y="0"/>
                </a:lnTo>
                <a:cubicBezTo>
                  <a:pt x="10461308" y="0"/>
                  <a:pt x="10515600" y="54292"/>
                  <a:pt x="10515600" y="121265"/>
                </a:cubicBezTo>
                <a:lnTo>
                  <a:pt x="10515600" y="606308"/>
                </a:lnTo>
                <a:cubicBezTo>
                  <a:pt x="10515600" y="673281"/>
                  <a:pt x="10461308" y="727573"/>
                  <a:pt x="10394335" y="727573"/>
                </a:cubicBezTo>
                <a:lnTo>
                  <a:pt x="121265" y="727573"/>
                </a:lnTo>
                <a:cubicBezTo>
                  <a:pt x="54292" y="727573"/>
                  <a:pt x="0" y="673281"/>
                  <a:pt x="0" y="606308"/>
                </a:cubicBezTo>
                <a:lnTo>
                  <a:pt x="0" y="121265"/>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147" tIns="123147" rIns="123147" bIns="123147" numCol="1" spcCol="1270" anchor="ctr" anchorCtr="0">
            <a:noAutofit/>
          </a:bodyPr>
          <a:lstStyle/>
          <a:p>
            <a:pPr lvl="0" algn="l" defTabSz="1022350">
              <a:lnSpc>
                <a:spcPct val="90000"/>
              </a:lnSpc>
              <a:spcBef>
                <a:spcPct val="0"/>
              </a:spcBef>
              <a:spcAft>
                <a:spcPct val="35000"/>
              </a:spcAft>
            </a:pPr>
            <a:r>
              <a:rPr lang="es-MX" sz="2300" kern="1200" dirty="0" smtClean="0">
                <a:solidFill>
                  <a:schemeClr val="tx1">
                    <a:lumMod val="75000"/>
                    <a:lumOff val="25000"/>
                  </a:schemeClr>
                </a:solidFill>
                <a:latin typeface="Arial" panose="020B0604020202020204" pitchFamily="34" charset="0"/>
                <a:cs typeface="Arial" panose="020B0604020202020204" pitchFamily="34" charset="0"/>
              </a:rPr>
              <a:t>Los Estados dependen de la salud de sus ciudadanos</a:t>
            </a:r>
            <a:endParaRPr lang="es-ES" sz="23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Forma libre 6"/>
          <p:cNvSpPr/>
          <p:nvPr/>
        </p:nvSpPr>
        <p:spPr>
          <a:xfrm>
            <a:off x="933172" y="2874789"/>
            <a:ext cx="10515600" cy="1036811"/>
          </a:xfrm>
          <a:custGeom>
            <a:avLst/>
            <a:gdLst>
              <a:gd name="connsiteX0" fmla="*/ 0 w 10515600"/>
              <a:gd name="connsiteY0" fmla="*/ 0 h 1513687"/>
              <a:gd name="connsiteX1" fmla="*/ 10515600 w 10515600"/>
              <a:gd name="connsiteY1" fmla="*/ 0 h 1513687"/>
              <a:gd name="connsiteX2" fmla="*/ 10515600 w 10515600"/>
              <a:gd name="connsiteY2" fmla="*/ 1513687 h 1513687"/>
              <a:gd name="connsiteX3" fmla="*/ 0 w 10515600"/>
              <a:gd name="connsiteY3" fmla="*/ 1513687 h 1513687"/>
              <a:gd name="connsiteX4" fmla="*/ 0 w 10515600"/>
              <a:gd name="connsiteY4" fmla="*/ 0 h 15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13687">
                <a:moveTo>
                  <a:pt x="0" y="0"/>
                </a:moveTo>
                <a:lnTo>
                  <a:pt x="10515600" y="0"/>
                </a:lnTo>
                <a:lnTo>
                  <a:pt x="10515600" y="1513687"/>
                </a:lnTo>
                <a:lnTo>
                  <a:pt x="0" y="15136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342900" indent="-342900" algn="just">
              <a:buClr>
                <a:schemeClr val="accent2">
                  <a:lumMod val="50000"/>
                </a:schemeClr>
              </a:buCl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El Estado está compuesto por los ciudadanos</a:t>
            </a:r>
          </a:p>
          <a:p>
            <a:pPr marL="342900" indent="-342900" algn="just">
              <a:buClr>
                <a:schemeClr val="accent2">
                  <a:lumMod val="50000"/>
                </a:schemeClr>
              </a:buCl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La calidad de vida y la salud de los gobernados por ende atañe al Estado</a:t>
            </a:r>
          </a:p>
          <a:p>
            <a:pPr marL="342900" indent="-342900" algn="just">
              <a:buClr>
                <a:schemeClr val="accent2">
                  <a:lumMod val="50000"/>
                </a:schemeClr>
              </a:buCl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Por ello el Estado es el responsable de la calidad de salud de quienes rige</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Forma libre 7"/>
          <p:cNvSpPr/>
          <p:nvPr/>
        </p:nvSpPr>
        <p:spPr>
          <a:xfrm>
            <a:off x="985424" y="4235968"/>
            <a:ext cx="10529243" cy="435429"/>
          </a:xfrm>
          <a:custGeom>
            <a:avLst/>
            <a:gdLst>
              <a:gd name="connsiteX0" fmla="*/ 0 w 10515600"/>
              <a:gd name="connsiteY0" fmla="*/ 121265 h 727573"/>
              <a:gd name="connsiteX1" fmla="*/ 121265 w 10515600"/>
              <a:gd name="connsiteY1" fmla="*/ 0 h 727573"/>
              <a:gd name="connsiteX2" fmla="*/ 10394335 w 10515600"/>
              <a:gd name="connsiteY2" fmla="*/ 0 h 727573"/>
              <a:gd name="connsiteX3" fmla="*/ 10515600 w 10515600"/>
              <a:gd name="connsiteY3" fmla="*/ 121265 h 727573"/>
              <a:gd name="connsiteX4" fmla="*/ 10515600 w 10515600"/>
              <a:gd name="connsiteY4" fmla="*/ 606308 h 727573"/>
              <a:gd name="connsiteX5" fmla="*/ 10394335 w 10515600"/>
              <a:gd name="connsiteY5" fmla="*/ 727573 h 727573"/>
              <a:gd name="connsiteX6" fmla="*/ 121265 w 10515600"/>
              <a:gd name="connsiteY6" fmla="*/ 727573 h 727573"/>
              <a:gd name="connsiteX7" fmla="*/ 0 w 10515600"/>
              <a:gd name="connsiteY7" fmla="*/ 606308 h 727573"/>
              <a:gd name="connsiteX8" fmla="*/ 0 w 10515600"/>
              <a:gd name="connsiteY8" fmla="*/ 121265 h 7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727573">
                <a:moveTo>
                  <a:pt x="0" y="121265"/>
                </a:moveTo>
                <a:cubicBezTo>
                  <a:pt x="0" y="54292"/>
                  <a:pt x="54292" y="0"/>
                  <a:pt x="121265" y="0"/>
                </a:cubicBezTo>
                <a:lnTo>
                  <a:pt x="10394335" y="0"/>
                </a:lnTo>
                <a:cubicBezTo>
                  <a:pt x="10461308" y="0"/>
                  <a:pt x="10515600" y="54292"/>
                  <a:pt x="10515600" y="121265"/>
                </a:cubicBezTo>
                <a:lnTo>
                  <a:pt x="10515600" y="606308"/>
                </a:lnTo>
                <a:cubicBezTo>
                  <a:pt x="10515600" y="673281"/>
                  <a:pt x="10461308" y="727573"/>
                  <a:pt x="10394335" y="727573"/>
                </a:cubicBezTo>
                <a:lnTo>
                  <a:pt x="121265" y="727573"/>
                </a:lnTo>
                <a:cubicBezTo>
                  <a:pt x="54292" y="727573"/>
                  <a:pt x="0" y="673281"/>
                  <a:pt x="0" y="606308"/>
                </a:cubicBezTo>
                <a:lnTo>
                  <a:pt x="0" y="121265"/>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147" tIns="123147" rIns="123147" bIns="123147" numCol="1" spcCol="1270" anchor="ctr" anchorCtr="0">
            <a:noAutofit/>
          </a:bodyPr>
          <a:lstStyle/>
          <a:p>
            <a:pPr lvl="0" algn="l" defTabSz="1022350">
              <a:lnSpc>
                <a:spcPct val="90000"/>
              </a:lnSpc>
              <a:spcBef>
                <a:spcPct val="0"/>
              </a:spcBef>
              <a:spcAft>
                <a:spcPct val="35000"/>
              </a:spcAft>
            </a:pPr>
            <a:r>
              <a:rPr lang="es-MX" sz="2300" kern="1200" dirty="0" smtClean="0">
                <a:solidFill>
                  <a:schemeClr val="tx1">
                    <a:lumMod val="75000"/>
                    <a:lumOff val="25000"/>
                  </a:schemeClr>
                </a:solidFill>
                <a:latin typeface="Arial" panose="020B0604020202020204" pitchFamily="34" charset="0"/>
                <a:cs typeface="Arial" panose="020B0604020202020204" pitchFamily="34" charset="0"/>
              </a:rPr>
              <a:t>La relación entre Estado y ciudadanos es una relación, por definición, política</a:t>
            </a:r>
            <a:endParaRPr lang="es-ES" sz="2300" kern="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Forma libre 8"/>
          <p:cNvSpPr/>
          <p:nvPr/>
        </p:nvSpPr>
        <p:spPr>
          <a:xfrm>
            <a:off x="933171" y="4837821"/>
            <a:ext cx="10835495" cy="1689979"/>
          </a:xfrm>
          <a:custGeom>
            <a:avLst/>
            <a:gdLst>
              <a:gd name="connsiteX0" fmla="*/ 0 w 10515600"/>
              <a:gd name="connsiteY0" fmla="*/ 0 h 1513687"/>
              <a:gd name="connsiteX1" fmla="*/ 10515600 w 10515600"/>
              <a:gd name="connsiteY1" fmla="*/ 0 h 1513687"/>
              <a:gd name="connsiteX2" fmla="*/ 10515600 w 10515600"/>
              <a:gd name="connsiteY2" fmla="*/ 1513687 h 1513687"/>
              <a:gd name="connsiteX3" fmla="*/ 0 w 10515600"/>
              <a:gd name="connsiteY3" fmla="*/ 1513687 h 1513687"/>
              <a:gd name="connsiteX4" fmla="*/ 0 w 10515600"/>
              <a:gd name="connsiteY4" fmla="*/ 0 h 1513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513687">
                <a:moveTo>
                  <a:pt x="0" y="0"/>
                </a:moveTo>
                <a:lnTo>
                  <a:pt x="10515600" y="0"/>
                </a:lnTo>
                <a:lnTo>
                  <a:pt x="10515600" y="1513687"/>
                </a:lnTo>
                <a:lnTo>
                  <a:pt x="0" y="15136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5400" rIns="142240" bIns="25400" numCol="1" spcCol="1270" anchor="t" anchorCtr="0">
            <a:noAutofit/>
          </a:bodyPr>
          <a:lstStyle/>
          <a:p>
            <a:pPr marL="342900" indent="-342900" algn="just">
              <a:buClr>
                <a:schemeClr val="accent2">
                  <a:lumMod val="50000"/>
                </a:schemeClr>
              </a:buCl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Esta relación inherentemente política se construye con respecto a la calidad de vida de los gobernados </a:t>
            </a:r>
          </a:p>
          <a:p>
            <a:pPr marL="342900" indent="-342900" algn="just">
              <a:buClr>
                <a:schemeClr val="accent2">
                  <a:lumMod val="50000"/>
                </a:schemeClr>
              </a:buCl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¿Qué es el acceso a salud sino una parte vital de la calidad de vida?</a:t>
            </a:r>
          </a:p>
          <a:p>
            <a:pPr algn="just"/>
            <a:r>
              <a:rPr lang="es-MX" sz="2000" dirty="0" smtClean="0">
                <a:solidFill>
                  <a:schemeClr val="accent2">
                    <a:lumMod val="75000"/>
                  </a:schemeClr>
                </a:solidFill>
                <a:latin typeface="Arial" panose="020B0604020202020204" pitchFamily="34" charset="0"/>
                <a:cs typeface="Arial" panose="020B0604020202020204" pitchFamily="34" charset="0"/>
                <a:sym typeface="Wingdings" panose="05000000000000000000" pitchFamily="2" charset="2"/>
              </a:rPr>
              <a:t></a:t>
            </a:r>
            <a:r>
              <a:rPr lang="es-MX" sz="2000" dirty="0" smtClean="0">
                <a:solidFill>
                  <a:schemeClr val="tx1">
                    <a:lumMod val="75000"/>
                    <a:lumOff val="25000"/>
                  </a:schemeClr>
                </a:solidFill>
                <a:latin typeface="Arial" panose="020B0604020202020204" pitchFamily="34" charset="0"/>
                <a:cs typeface="Arial" panose="020B0604020202020204" pitchFamily="34" charset="0"/>
                <a:sym typeface="Wingdings" panose="05000000000000000000" pitchFamily="2" charset="2"/>
              </a:rPr>
              <a:t> El acceso y calidad de la salud es asunto político: la cobertura en salud reduce la         pobreza</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385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67245" y="2741083"/>
            <a:ext cx="5298016" cy="1323439"/>
          </a:xfrm>
          <a:prstGeom prst="rect">
            <a:avLst/>
          </a:prstGeom>
          <a:noFill/>
        </p:spPr>
        <p:txBody>
          <a:bodyPr wrap="square" rtlCol="0">
            <a:spAutoFit/>
          </a:bodyPr>
          <a:lstStyle/>
          <a:p>
            <a:r>
              <a:rPr lang="es-MX" sz="4000" dirty="0" smtClean="0">
                <a:solidFill>
                  <a:schemeClr val="tx1">
                    <a:lumMod val="75000"/>
                    <a:lumOff val="25000"/>
                  </a:schemeClr>
                </a:solidFill>
                <a:latin typeface="Arial" panose="020B0604020202020204" pitchFamily="34" charset="0"/>
                <a:cs typeface="Arial" panose="020B0604020202020204" pitchFamily="34" charset="0"/>
              </a:rPr>
              <a:t>Conceptos de atención primaria</a:t>
            </a:r>
            <a:endParaRPr lang="es-MX" sz="4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3719708" y="2226733"/>
            <a:ext cx="1040670" cy="1323439"/>
          </a:xfrm>
          <a:prstGeom prst="rect">
            <a:avLst/>
          </a:prstGeom>
          <a:noFill/>
        </p:spPr>
        <p:txBody>
          <a:bodyPr wrap="none" rtlCol="0">
            <a:spAutoFit/>
          </a:bodyPr>
          <a:lstStyle/>
          <a:p>
            <a:r>
              <a:rPr lang="es-MX" sz="8000" dirty="0" smtClean="0">
                <a:solidFill>
                  <a:schemeClr val="tx1">
                    <a:lumMod val="65000"/>
                    <a:lumOff val="35000"/>
                  </a:schemeClr>
                </a:solidFill>
                <a:latin typeface="Arial" panose="020B0604020202020204" pitchFamily="34" charset="0"/>
                <a:cs typeface="Arial" panose="020B0604020202020204" pitchFamily="34" charset="0"/>
              </a:rPr>
              <a:t>2.</a:t>
            </a:r>
            <a:endParaRPr lang="es-MX" sz="8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ángulo 6"/>
          <p:cNvSpPr/>
          <p:nvPr/>
        </p:nvSpPr>
        <p:spPr>
          <a:xfrm>
            <a:off x="3660446" y="2302933"/>
            <a:ext cx="50800" cy="32596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8535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D590FD8-C012-4283-9745-340BEF346860}"/>
              </a:ext>
            </a:extLst>
          </p:cNvPr>
          <p:cNvSpPr txBox="1"/>
          <p:nvPr/>
        </p:nvSpPr>
        <p:spPr>
          <a:xfrm>
            <a:off x="134508" y="6498346"/>
            <a:ext cx="10822756" cy="246221"/>
          </a:xfrm>
          <a:prstGeom prst="rect">
            <a:avLst/>
          </a:prstGeom>
          <a:noFill/>
        </p:spPr>
        <p:txBody>
          <a:bodyPr wrap="square" rtlCol="0" anchor="t">
            <a:spAutoFit/>
          </a:bodyPr>
          <a:lstStyle/>
          <a:p>
            <a:pPr algn="just"/>
            <a:r>
              <a:rPr lang="es-ES" sz="1000" dirty="0">
                <a:solidFill>
                  <a:schemeClr val="tx1">
                    <a:lumMod val="65000"/>
                    <a:lumOff val="35000"/>
                  </a:schemeClr>
                </a:solidFill>
                <a:latin typeface="Arial" panose="020B0604020202020204" pitchFamily="34" charset="0"/>
                <a:cs typeface="Arial" panose="020B0604020202020204" pitchFamily="34" charset="0"/>
              </a:rPr>
              <a:t>Fuente: </a:t>
            </a:r>
            <a:r>
              <a:rPr lang="es-ES" sz="1000" dirty="0" err="1">
                <a:solidFill>
                  <a:schemeClr val="tx1">
                    <a:lumMod val="65000"/>
                    <a:lumOff val="35000"/>
                  </a:schemeClr>
                </a:solidFill>
                <a:latin typeface="Arial" panose="020B0604020202020204" pitchFamily="34" charset="0"/>
                <a:cs typeface="Arial" panose="020B0604020202020204" pitchFamily="34" charset="0"/>
              </a:rPr>
              <a:t>Institute</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for</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Clinical</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System</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Improvement</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Going</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beyond</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clinical</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walls</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Solving</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complex</a:t>
            </a:r>
            <a:r>
              <a:rPr lang="es-ES" sz="1000" dirty="0">
                <a:solidFill>
                  <a:schemeClr val="tx1">
                    <a:lumMod val="65000"/>
                    <a:lumOff val="35000"/>
                  </a:schemeClr>
                </a:solidFill>
                <a:latin typeface="Arial" panose="020B0604020202020204" pitchFamily="34" charset="0"/>
                <a:cs typeface="Arial" panose="020B0604020202020204" pitchFamily="34" charset="0"/>
              </a:rPr>
              <a:t> </a:t>
            </a:r>
            <a:r>
              <a:rPr lang="es-ES" sz="1000" dirty="0" err="1">
                <a:solidFill>
                  <a:schemeClr val="tx1">
                    <a:lumMod val="65000"/>
                    <a:lumOff val="35000"/>
                  </a:schemeClr>
                </a:solidFill>
                <a:latin typeface="Arial" panose="020B0604020202020204" pitchFamily="34" charset="0"/>
                <a:cs typeface="Arial" panose="020B0604020202020204" pitchFamily="34" charset="0"/>
              </a:rPr>
              <a:t>problems</a:t>
            </a:r>
            <a:r>
              <a:rPr lang="es-ES" sz="1000" dirty="0">
                <a:solidFill>
                  <a:schemeClr val="tx1">
                    <a:lumMod val="65000"/>
                    <a:lumOff val="35000"/>
                  </a:schemeClr>
                </a:solidFill>
                <a:latin typeface="Arial" panose="020B0604020202020204" pitchFamily="34" charset="0"/>
                <a:cs typeface="Arial" panose="020B0604020202020204" pitchFamily="34" charset="0"/>
              </a:rPr>
              <a:t>, 2014.</a:t>
            </a:r>
          </a:p>
        </p:txBody>
      </p:sp>
      <p:sp>
        <p:nvSpPr>
          <p:cNvPr id="67" name="CuadroTexto 66"/>
          <p:cNvSpPr txBox="1"/>
          <p:nvPr/>
        </p:nvSpPr>
        <p:spPr>
          <a:xfrm>
            <a:off x="1301815" y="757304"/>
            <a:ext cx="2584362" cy="523220"/>
          </a:xfrm>
          <a:prstGeom prst="rect">
            <a:avLst/>
          </a:prstGeom>
          <a:noFill/>
        </p:spPr>
        <p:txBody>
          <a:bodyPr wrap="none" rtlCol="0">
            <a:spAutoFit/>
          </a:bodyPr>
          <a:lstStyle/>
          <a:p>
            <a:r>
              <a:rPr lang="es-MX" sz="2800" i="1" dirty="0" smtClean="0">
                <a:solidFill>
                  <a:schemeClr val="tx1">
                    <a:lumMod val="75000"/>
                    <a:lumOff val="25000"/>
                  </a:schemeClr>
                </a:solidFill>
                <a:latin typeface="Times New Roman" panose="02020603050405020304" pitchFamily="18" charset="0"/>
                <a:cs typeface="Times New Roman" panose="02020603050405020304" pitchFamily="18" charset="0"/>
              </a:rPr>
              <a:t>El nivel de salud</a:t>
            </a:r>
            <a:endParaRPr lang="es-MX" sz="28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162" name="Grupo 161"/>
          <p:cNvGrpSpPr/>
          <p:nvPr/>
        </p:nvGrpSpPr>
        <p:grpSpPr>
          <a:xfrm>
            <a:off x="-133806" y="6581422"/>
            <a:ext cx="441782" cy="276578"/>
            <a:chOff x="-1295400" y="1261532"/>
            <a:chExt cx="4275667" cy="2370668"/>
          </a:xfrm>
          <a:solidFill>
            <a:schemeClr val="accent2">
              <a:lumMod val="50000"/>
            </a:schemeClr>
          </a:solidFill>
        </p:grpSpPr>
        <p:sp>
          <p:nvSpPr>
            <p:cNvPr id="163" name="Rectángulo 162"/>
            <p:cNvSpPr/>
            <p:nvPr/>
          </p:nvSpPr>
          <p:spPr>
            <a:xfrm>
              <a:off x="160867" y="2446866"/>
              <a:ext cx="2819400"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4" name="Circular 163"/>
            <p:cNvSpPr/>
            <p:nvPr/>
          </p:nvSpPr>
          <p:spPr>
            <a:xfrm rot="10800000">
              <a:off x="-1295400" y="1261532"/>
              <a:ext cx="2590800" cy="2370668"/>
            </a:xfrm>
            <a:prstGeom prst="pie">
              <a:avLst>
                <a:gd name="adj1" fmla="val 5421486"/>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 name="Grupo 2"/>
          <p:cNvGrpSpPr/>
          <p:nvPr/>
        </p:nvGrpSpPr>
        <p:grpSpPr>
          <a:xfrm>
            <a:off x="2021952" y="1414325"/>
            <a:ext cx="9750127" cy="5071417"/>
            <a:chOff x="2021952" y="1473593"/>
            <a:chExt cx="9750127" cy="5071417"/>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1952" y="1526532"/>
              <a:ext cx="2927752" cy="4687812"/>
            </a:xfrm>
            <a:prstGeom prst="rect">
              <a:avLst/>
            </a:prstGeom>
          </p:spPr>
        </p:pic>
        <p:sp>
          <p:nvSpPr>
            <p:cNvPr id="89" name="Elipse 88">
              <a:extLst>
                <a:ext uri="{FF2B5EF4-FFF2-40B4-BE49-F238E27FC236}">
                  <a16:creationId xmlns:a16="http://schemas.microsoft.com/office/drawing/2014/main" xmlns="" id="{9A601B8E-3EDA-4D8C-B180-9904255D5C73}"/>
                </a:ext>
              </a:extLst>
            </p:cNvPr>
            <p:cNvSpPr/>
            <p:nvPr/>
          </p:nvSpPr>
          <p:spPr>
            <a:xfrm>
              <a:off x="4432786" y="2856594"/>
              <a:ext cx="233922" cy="231591"/>
            </a:xfrm>
            <a:prstGeom prst="ellipse">
              <a:avLst/>
            </a:prstGeom>
            <a:solidFill>
              <a:srgbClr val="684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1" name="Elipse 90">
              <a:extLst>
                <a:ext uri="{FF2B5EF4-FFF2-40B4-BE49-F238E27FC236}">
                  <a16:creationId xmlns:a16="http://schemas.microsoft.com/office/drawing/2014/main" xmlns="" id="{37C197D1-4BA8-4D68-AB4E-A49EF4CEE958}"/>
                </a:ext>
              </a:extLst>
            </p:cNvPr>
            <p:cNvSpPr/>
            <p:nvPr/>
          </p:nvSpPr>
          <p:spPr>
            <a:xfrm>
              <a:off x="4512851" y="3204908"/>
              <a:ext cx="233922" cy="231591"/>
            </a:xfrm>
            <a:prstGeom prst="ellipse">
              <a:avLst/>
            </a:prstGeom>
            <a:solidFill>
              <a:srgbClr val="40B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2" name="Elipse 91">
              <a:extLst>
                <a:ext uri="{FF2B5EF4-FFF2-40B4-BE49-F238E27FC236}">
                  <a16:creationId xmlns:a16="http://schemas.microsoft.com/office/drawing/2014/main" xmlns="" id="{97F1233F-B553-4468-BBF9-0ABEC7B14450}"/>
                </a:ext>
              </a:extLst>
            </p:cNvPr>
            <p:cNvSpPr/>
            <p:nvPr/>
          </p:nvSpPr>
          <p:spPr>
            <a:xfrm>
              <a:off x="4198869" y="4493207"/>
              <a:ext cx="233922" cy="231591"/>
            </a:xfrm>
            <a:prstGeom prst="ellipse">
              <a:avLst/>
            </a:prstGeom>
            <a:solidFill>
              <a:srgbClr val="F2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Elipse 92">
              <a:extLst>
                <a:ext uri="{FF2B5EF4-FFF2-40B4-BE49-F238E27FC236}">
                  <a16:creationId xmlns:a16="http://schemas.microsoft.com/office/drawing/2014/main" xmlns="" id="{FC79E069-0E23-4E72-B567-8BD4D41DDEE7}"/>
                </a:ext>
              </a:extLst>
            </p:cNvPr>
            <p:cNvSpPr/>
            <p:nvPr/>
          </p:nvSpPr>
          <p:spPr>
            <a:xfrm>
              <a:off x="4198869" y="5150101"/>
              <a:ext cx="233922" cy="231591"/>
            </a:xfrm>
            <a:prstGeom prst="ellipse">
              <a:avLst/>
            </a:prstGeom>
            <a:solidFill>
              <a:srgbClr val="7E9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5" name="Conector recto 94">
              <a:extLst>
                <a:ext uri="{FF2B5EF4-FFF2-40B4-BE49-F238E27FC236}">
                  <a16:creationId xmlns:a16="http://schemas.microsoft.com/office/drawing/2014/main" xmlns="" id="{5CA33F9A-6176-4D27-9781-1C06E558E6C7}"/>
                </a:ext>
              </a:extLst>
            </p:cNvPr>
            <p:cNvCxnSpPr>
              <a:cxnSpLocks/>
            </p:cNvCxnSpPr>
            <p:nvPr/>
          </p:nvCxnSpPr>
          <p:spPr>
            <a:xfrm>
              <a:off x="5464150" y="1475504"/>
              <a:ext cx="3979" cy="1317474"/>
            </a:xfrm>
            <a:prstGeom prst="line">
              <a:avLst/>
            </a:prstGeom>
            <a:ln w="57150">
              <a:solidFill>
                <a:srgbClr val="68455B"/>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xmlns="" id="{B1EB5846-E07F-4493-B621-7FE9E1FF3654}"/>
                </a:ext>
              </a:extLst>
            </p:cNvPr>
            <p:cNvCxnSpPr>
              <a:cxnSpLocks/>
            </p:cNvCxnSpPr>
            <p:nvPr/>
          </p:nvCxnSpPr>
          <p:spPr>
            <a:xfrm>
              <a:off x="5464150" y="2759110"/>
              <a:ext cx="219740" cy="0"/>
            </a:xfrm>
            <a:prstGeom prst="line">
              <a:avLst/>
            </a:prstGeom>
            <a:ln w="57150">
              <a:solidFill>
                <a:srgbClr val="68455B"/>
              </a:solidFill>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xmlns="" id="{C16C1D80-927C-4CA1-BFFF-2625567B0831}"/>
                </a:ext>
              </a:extLst>
            </p:cNvPr>
            <p:cNvCxnSpPr>
              <a:cxnSpLocks/>
            </p:cNvCxnSpPr>
            <p:nvPr/>
          </p:nvCxnSpPr>
          <p:spPr>
            <a:xfrm>
              <a:off x="5438853" y="1500783"/>
              <a:ext cx="219740" cy="0"/>
            </a:xfrm>
            <a:prstGeom prst="line">
              <a:avLst/>
            </a:prstGeom>
            <a:ln w="57150">
              <a:solidFill>
                <a:srgbClr val="68455B"/>
              </a:solidFill>
            </a:ln>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xmlns="" id="{EDE9BCBF-48AF-49BC-983D-F13CC2DC23ED}"/>
                </a:ext>
              </a:extLst>
            </p:cNvPr>
            <p:cNvCxnSpPr>
              <a:cxnSpLocks/>
            </p:cNvCxnSpPr>
            <p:nvPr/>
          </p:nvCxnSpPr>
          <p:spPr>
            <a:xfrm>
              <a:off x="4598700" y="2971233"/>
              <a:ext cx="334166" cy="0"/>
            </a:xfrm>
            <a:prstGeom prst="line">
              <a:avLst/>
            </a:prstGeom>
            <a:ln w="57150">
              <a:solidFill>
                <a:srgbClr val="68455B"/>
              </a:solidFill>
            </a:ln>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xmlns="" id="{A2C83E29-A6B2-45CE-9BB5-1EE0DFD4648B}"/>
                </a:ext>
              </a:extLst>
            </p:cNvPr>
            <p:cNvCxnSpPr>
              <a:cxnSpLocks/>
            </p:cNvCxnSpPr>
            <p:nvPr/>
          </p:nvCxnSpPr>
          <p:spPr>
            <a:xfrm>
              <a:off x="4927973" y="2236476"/>
              <a:ext cx="0" cy="761842"/>
            </a:xfrm>
            <a:prstGeom prst="line">
              <a:avLst/>
            </a:prstGeom>
            <a:ln w="57150">
              <a:solidFill>
                <a:srgbClr val="68455B"/>
              </a:solidFill>
            </a:ln>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xmlns="" id="{3CDDADBF-60D1-4869-BD08-54922FB7D8BE}"/>
                </a:ext>
              </a:extLst>
            </p:cNvPr>
            <p:cNvCxnSpPr>
              <a:cxnSpLocks/>
            </p:cNvCxnSpPr>
            <p:nvPr/>
          </p:nvCxnSpPr>
          <p:spPr>
            <a:xfrm>
              <a:off x="4913165" y="2263788"/>
              <a:ext cx="550985" cy="0"/>
            </a:xfrm>
            <a:prstGeom prst="line">
              <a:avLst/>
            </a:prstGeom>
            <a:ln w="57150">
              <a:solidFill>
                <a:srgbClr val="68455B"/>
              </a:solidFill>
            </a:ln>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xmlns="" id="{E8C7988D-D155-4164-BA79-E5E3F905AAB0}"/>
                </a:ext>
              </a:extLst>
            </p:cNvPr>
            <p:cNvCxnSpPr>
              <a:cxnSpLocks/>
            </p:cNvCxnSpPr>
            <p:nvPr/>
          </p:nvCxnSpPr>
          <p:spPr>
            <a:xfrm>
              <a:off x="4704240" y="3320703"/>
              <a:ext cx="649622" cy="0"/>
            </a:xfrm>
            <a:prstGeom prst="line">
              <a:avLst/>
            </a:prstGeom>
            <a:ln w="57150">
              <a:solidFill>
                <a:srgbClr val="40B149"/>
              </a:solidFill>
            </a:ln>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xmlns="" id="{B0BFD615-03BB-4A40-9805-5A2FBDB0B683}"/>
                </a:ext>
              </a:extLst>
            </p:cNvPr>
            <p:cNvCxnSpPr>
              <a:cxnSpLocks/>
            </p:cNvCxnSpPr>
            <p:nvPr/>
          </p:nvCxnSpPr>
          <p:spPr>
            <a:xfrm>
              <a:off x="5332427" y="3023833"/>
              <a:ext cx="219740" cy="0"/>
            </a:xfrm>
            <a:prstGeom prst="line">
              <a:avLst/>
            </a:prstGeom>
            <a:ln w="57150">
              <a:solidFill>
                <a:srgbClr val="40B149"/>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xmlns="" id="{40756569-CE02-48A1-B1F7-72469FF29897}"/>
                </a:ext>
              </a:extLst>
            </p:cNvPr>
            <p:cNvCxnSpPr>
              <a:cxnSpLocks/>
            </p:cNvCxnSpPr>
            <p:nvPr/>
          </p:nvCxnSpPr>
          <p:spPr>
            <a:xfrm>
              <a:off x="5358063" y="3023343"/>
              <a:ext cx="0" cy="575167"/>
            </a:xfrm>
            <a:prstGeom prst="line">
              <a:avLst/>
            </a:prstGeom>
            <a:ln w="57150">
              <a:solidFill>
                <a:srgbClr val="40B149"/>
              </a:solidFil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xmlns="" id="{B7AE600E-1A91-4F5B-BE08-B8CB56AB63A7}"/>
                </a:ext>
              </a:extLst>
            </p:cNvPr>
            <p:cNvCxnSpPr>
              <a:cxnSpLocks/>
            </p:cNvCxnSpPr>
            <p:nvPr/>
          </p:nvCxnSpPr>
          <p:spPr>
            <a:xfrm>
              <a:off x="5446017" y="4277007"/>
              <a:ext cx="219740" cy="0"/>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xmlns="" id="{AD1A9529-8B93-4A73-8D6A-57125CB32F15}"/>
                </a:ext>
              </a:extLst>
            </p:cNvPr>
            <p:cNvCxnSpPr>
              <a:cxnSpLocks/>
            </p:cNvCxnSpPr>
            <p:nvPr/>
          </p:nvCxnSpPr>
          <p:spPr>
            <a:xfrm>
              <a:off x="5469741" y="4306581"/>
              <a:ext cx="8141" cy="1247902"/>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a16="http://schemas.microsoft.com/office/drawing/2014/main" xmlns="" id="{5FC5EA25-4E37-4150-8C07-51773932BF14}"/>
                </a:ext>
              </a:extLst>
            </p:cNvPr>
            <p:cNvCxnSpPr>
              <a:cxnSpLocks/>
            </p:cNvCxnSpPr>
            <p:nvPr/>
          </p:nvCxnSpPr>
          <p:spPr>
            <a:xfrm>
              <a:off x="5458079" y="5554483"/>
              <a:ext cx="219740" cy="0"/>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xmlns="" id="{F80EB048-782F-40BE-8E49-8A0093503644}"/>
                </a:ext>
              </a:extLst>
            </p:cNvPr>
            <p:cNvCxnSpPr>
              <a:cxnSpLocks/>
            </p:cNvCxnSpPr>
            <p:nvPr/>
          </p:nvCxnSpPr>
          <p:spPr>
            <a:xfrm>
              <a:off x="4312288" y="4720822"/>
              <a:ext cx="0" cy="214937"/>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124" name="Conector recto 123">
              <a:extLst>
                <a:ext uri="{FF2B5EF4-FFF2-40B4-BE49-F238E27FC236}">
                  <a16:creationId xmlns:a16="http://schemas.microsoft.com/office/drawing/2014/main" xmlns="" id="{D9D61F18-0604-431A-9C62-7EE7E742D72F}"/>
                </a:ext>
              </a:extLst>
            </p:cNvPr>
            <p:cNvCxnSpPr>
              <a:cxnSpLocks/>
            </p:cNvCxnSpPr>
            <p:nvPr/>
          </p:nvCxnSpPr>
          <p:spPr>
            <a:xfrm>
              <a:off x="4283469" y="4927807"/>
              <a:ext cx="1175958" cy="0"/>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125" name="Conector recto 124">
              <a:extLst>
                <a:ext uri="{FF2B5EF4-FFF2-40B4-BE49-F238E27FC236}">
                  <a16:creationId xmlns:a16="http://schemas.microsoft.com/office/drawing/2014/main" xmlns="" id="{D87F79C6-CF8B-4534-A335-DCEA10ED7499}"/>
                </a:ext>
              </a:extLst>
            </p:cNvPr>
            <p:cNvCxnSpPr>
              <a:cxnSpLocks/>
            </p:cNvCxnSpPr>
            <p:nvPr/>
          </p:nvCxnSpPr>
          <p:spPr>
            <a:xfrm>
              <a:off x="5446017" y="5668057"/>
              <a:ext cx="219740" cy="0"/>
            </a:xfrm>
            <a:prstGeom prst="line">
              <a:avLst/>
            </a:prstGeom>
            <a:ln w="57150">
              <a:solidFill>
                <a:srgbClr val="8397AA"/>
              </a:solidFill>
            </a:ln>
          </p:spPr>
          <p:style>
            <a:lnRef idx="1">
              <a:schemeClr val="accent1"/>
            </a:lnRef>
            <a:fillRef idx="0">
              <a:schemeClr val="accent1"/>
            </a:fillRef>
            <a:effectRef idx="0">
              <a:schemeClr val="accent1"/>
            </a:effectRef>
            <a:fontRef idx="minor">
              <a:schemeClr val="tx1"/>
            </a:fontRef>
          </p:style>
        </p:cxnSp>
        <p:cxnSp>
          <p:nvCxnSpPr>
            <p:cNvPr id="126" name="Conector recto 125">
              <a:extLst>
                <a:ext uri="{FF2B5EF4-FFF2-40B4-BE49-F238E27FC236}">
                  <a16:creationId xmlns:a16="http://schemas.microsoft.com/office/drawing/2014/main" xmlns="" id="{7C53285D-9204-47EC-B66C-81969A5E21C6}"/>
                </a:ext>
              </a:extLst>
            </p:cNvPr>
            <p:cNvCxnSpPr>
              <a:cxnSpLocks/>
            </p:cNvCxnSpPr>
            <p:nvPr/>
          </p:nvCxnSpPr>
          <p:spPr>
            <a:xfrm flipH="1">
              <a:off x="5458080" y="5690174"/>
              <a:ext cx="7829" cy="519379"/>
            </a:xfrm>
            <a:prstGeom prst="line">
              <a:avLst/>
            </a:prstGeom>
            <a:ln w="57150">
              <a:solidFill>
                <a:srgbClr val="8397AA"/>
              </a:solidFill>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xmlns="" id="{03E78CA7-38C0-43C2-A698-588D7CA8FD5C}"/>
                </a:ext>
              </a:extLst>
            </p:cNvPr>
            <p:cNvCxnSpPr>
              <a:cxnSpLocks/>
            </p:cNvCxnSpPr>
            <p:nvPr/>
          </p:nvCxnSpPr>
          <p:spPr>
            <a:xfrm>
              <a:off x="5433277" y="6209553"/>
              <a:ext cx="219740" cy="0"/>
            </a:xfrm>
            <a:prstGeom prst="line">
              <a:avLst/>
            </a:prstGeom>
            <a:ln w="57150">
              <a:solidFill>
                <a:srgbClr val="8397AA"/>
              </a:solidFill>
            </a:ln>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a16="http://schemas.microsoft.com/office/drawing/2014/main" xmlns="" id="{A37460EA-BE8D-403B-BB0D-C321517282BB}"/>
                </a:ext>
              </a:extLst>
            </p:cNvPr>
            <p:cNvCxnSpPr>
              <a:cxnSpLocks/>
            </p:cNvCxnSpPr>
            <p:nvPr/>
          </p:nvCxnSpPr>
          <p:spPr>
            <a:xfrm>
              <a:off x="4399762" y="5274139"/>
              <a:ext cx="227206" cy="0"/>
            </a:xfrm>
            <a:prstGeom prst="line">
              <a:avLst/>
            </a:prstGeom>
            <a:ln w="57150">
              <a:solidFill>
                <a:srgbClr val="8397AA"/>
              </a:solidFill>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xmlns="" id="{0B10D5E3-2105-4EB6-8ABF-46DBD1B7750D}"/>
                </a:ext>
              </a:extLst>
            </p:cNvPr>
            <p:cNvCxnSpPr>
              <a:cxnSpLocks/>
            </p:cNvCxnSpPr>
            <p:nvPr/>
          </p:nvCxnSpPr>
          <p:spPr>
            <a:xfrm>
              <a:off x="4598692" y="5274139"/>
              <a:ext cx="182" cy="832070"/>
            </a:xfrm>
            <a:prstGeom prst="line">
              <a:avLst/>
            </a:prstGeom>
            <a:ln w="57150">
              <a:solidFill>
                <a:srgbClr val="8397AA"/>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xmlns="" id="{1A8BFEE8-3A21-4BD3-B4FC-EA103400D3D4}"/>
                </a:ext>
              </a:extLst>
            </p:cNvPr>
            <p:cNvCxnSpPr>
              <a:cxnSpLocks/>
            </p:cNvCxnSpPr>
            <p:nvPr/>
          </p:nvCxnSpPr>
          <p:spPr>
            <a:xfrm flipV="1">
              <a:off x="4568710" y="6093367"/>
              <a:ext cx="909172" cy="13669"/>
            </a:xfrm>
            <a:prstGeom prst="line">
              <a:avLst/>
            </a:prstGeom>
            <a:ln w="57150">
              <a:solidFill>
                <a:srgbClr val="8397AA"/>
              </a:solidFill>
            </a:ln>
          </p:spPr>
          <p:style>
            <a:lnRef idx="1">
              <a:schemeClr val="accent1"/>
            </a:lnRef>
            <a:fillRef idx="0">
              <a:schemeClr val="accent1"/>
            </a:fillRef>
            <a:effectRef idx="0">
              <a:schemeClr val="accent1"/>
            </a:effectRef>
            <a:fontRef idx="minor">
              <a:schemeClr val="tx1"/>
            </a:fontRef>
          </p:style>
        </p:cxnSp>
        <p:sp>
          <p:nvSpPr>
            <p:cNvPr id="131" name="CuadroTexto 130">
              <a:extLst>
                <a:ext uri="{FF2B5EF4-FFF2-40B4-BE49-F238E27FC236}">
                  <a16:creationId xmlns:a16="http://schemas.microsoft.com/office/drawing/2014/main" xmlns="" id="{AADADC32-4EAD-4388-8BDC-D0648F1BB55A}"/>
                </a:ext>
              </a:extLst>
            </p:cNvPr>
            <p:cNvSpPr txBox="1"/>
            <p:nvPr/>
          </p:nvSpPr>
          <p:spPr>
            <a:xfrm>
              <a:off x="5568398" y="1540959"/>
              <a:ext cx="3376692" cy="369332"/>
            </a:xfrm>
            <a:prstGeom prst="rect">
              <a:avLst/>
            </a:prstGeom>
            <a:noFill/>
          </p:spPr>
          <p:txBody>
            <a:bodyPr wrap="square" rtlCol="0">
              <a:spAutoFit/>
            </a:bodyPr>
            <a:lstStyle/>
            <a:p>
              <a:r>
                <a:rPr lang="es-MX" b="1" dirty="0">
                  <a:solidFill>
                    <a:srgbClr val="68455B"/>
                  </a:solidFill>
                </a:rPr>
                <a:t>Factores Socioeconómicos</a:t>
              </a:r>
            </a:p>
          </p:txBody>
        </p:sp>
        <p:sp>
          <p:nvSpPr>
            <p:cNvPr id="132" name="CuadroTexto 131">
              <a:extLst>
                <a:ext uri="{FF2B5EF4-FFF2-40B4-BE49-F238E27FC236}">
                  <a16:creationId xmlns:a16="http://schemas.microsoft.com/office/drawing/2014/main" xmlns="" id="{90DD179C-C6B8-41B2-ABE2-77C398962B0C}"/>
                </a:ext>
              </a:extLst>
            </p:cNvPr>
            <p:cNvSpPr txBox="1"/>
            <p:nvPr/>
          </p:nvSpPr>
          <p:spPr>
            <a:xfrm>
              <a:off x="5471729" y="3084396"/>
              <a:ext cx="2496308" cy="369332"/>
            </a:xfrm>
            <a:prstGeom prst="rect">
              <a:avLst/>
            </a:prstGeom>
            <a:noFill/>
          </p:spPr>
          <p:txBody>
            <a:bodyPr wrap="square" rtlCol="0">
              <a:spAutoFit/>
            </a:bodyPr>
            <a:lstStyle/>
            <a:p>
              <a:r>
                <a:rPr lang="es-MX" b="1" dirty="0">
                  <a:solidFill>
                    <a:srgbClr val="40B149"/>
                  </a:solidFill>
                </a:rPr>
                <a:t>Entorno Ambiental</a:t>
              </a:r>
            </a:p>
          </p:txBody>
        </p:sp>
        <p:sp>
          <p:nvSpPr>
            <p:cNvPr id="133" name="CuadroTexto 132">
              <a:extLst>
                <a:ext uri="{FF2B5EF4-FFF2-40B4-BE49-F238E27FC236}">
                  <a16:creationId xmlns:a16="http://schemas.microsoft.com/office/drawing/2014/main" xmlns="" id="{8B6A2992-80FC-487B-BAAE-95F49F08E070}"/>
                </a:ext>
              </a:extLst>
            </p:cNvPr>
            <p:cNvSpPr txBox="1"/>
            <p:nvPr/>
          </p:nvSpPr>
          <p:spPr>
            <a:xfrm>
              <a:off x="5543147" y="4289650"/>
              <a:ext cx="2496308" cy="369332"/>
            </a:xfrm>
            <a:prstGeom prst="rect">
              <a:avLst/>
            </a:prstGeom>
            <a:noFill/>
          </p:spPr>
          <p:txBody>
            <a:bodyPr wrap="square" rtlCol="0">
              <a:spAutoFit/>
            </a:bodyPr>
            <a:lstStyle/>
            <a:p>
              <a:r>
                <a:rPr lang="es-MX" b="1" dirty="0">
                  <a:solidFill>
                    <a:schemeClr val="accent2"/>
                  </a:solidFill>
                </a:rPr>
                <a:t>Hábitos de vida</a:t>
              </a:r>
            </a:p>
          </p:txBody>
        </p:sp>
        <p:sp>
          <p:nvSpPr>
            <p:cNvPr id="134" name="CuadroTexto 133">
              <a:extLst>
                <a:ext uri="{FF2B5EF4-FFF2-40B4-BE49-F238E27FC236}">
                  <a16:creationId xmlns:a16="http://schemas.microsoft.com/office/drawing/2014/main" xmlns="" id="{CF990DCD-88A1-45A7-BD3D-2CC1BFCA8C8D}"/>
                </a:ext>
              </a:extLst>
            </p:cNvPr>
            <p:cNvSpPr txBox="1"/>
            <p:nvPr/>
          </p:nvSpPr>
          <p:spPr>
            <a:xfrm>
              <a:off x="5566665" y="5706137"/>
              <a:ext cx="840108" cy="369330"/>
            </a:xfrm>
            <a:prstGeom prst="rect">
              <a:avLst/>
            </a:prstGeom>
            <a:noFill/>
          </p:spPr>
          <p:txBody>
            <a:bodyPr wrap="square" rtlCol="0">
              <a:spAutoFit/>
            </a:bodyPr>
            <a:lstStyle/>
            <a:p>
              <a:r>
                <a:rPr lang="es-MX" b="1" dirty="0">
                  <a:solidFill>
                    <a:srgbClr val="8397AA"/>
                  </a:solidFill>
                </a:rPr>
                <a:t>Salud </a:t>
              </a:r>
            </a:p>
          </p:txBody>
        </p:sp>
        <p:pic>
          <p:nvPicPr>
            <p:cNvPr id="135" name="Gráfico 79" descr="Birrete">
              <a:extLst>
                <a:ext uri="{FF2B5EF4-FFF2-40B4-BE49-F238E27FC236}">
                  <a16:creationId xmlns:a16="http://schemas.microsoft.com/office/drawing/2014/main" xmlns="" id="{AFDAE250-CCBA-4EC8-A02D-13C7AE86D2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10295" y="1733021"/>
              <a:ext cx="790902" cy="790902"/>
            </a:xfrm>
            <a:prstGeom prst="rect">
              <a:avLst/>
            </a:prstGeom>
          </p:spPr>
        </p:pic>
        <p:pic>
          <p:nvPicPr>
            <p:cNvPr id="136" name="Gráfico 81" descr="Maletín">
              <a:extLst>
                <a:ext uri="{FF2B5EF4-FFF2-40B4-BE49-F238E27FC236}">
                  <a16:creationId xmlns:a16="http://schemas.microsoft.com/office/drawing/2014/main" xmlns="" id="{1ADC0303-57CC-405D-99AA-A3CB9EEE24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92054" y="1822293"/>
              <a:ext cx="592255" cy="592255"/>
            </a:xfrm>
            <a:prstGeom prst="rect">
              <a:avLst/>
            </a:prstGeom>
          </p:spPr>
        </p:pic>
        <p:pic>
          <p:nvPicPr>
            <p:cNvPr id="137" name="Gráfico 83" descr="Familia con dos niños">
              <a:extLst>
                <a:ext uri="{FF2B5EF4-FFF2-40B4-BE49-F238E27FC236}">
                  <a16:creationId xmlns:a16="http://schemas.microsoft.com/office/drawing/2014/main" xmlns="" id="{CC7BCF70-5ACE-43E1-9566-BAC4F435D83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075810" y="1685799"/>
              <a:ext cx="855422" cy="855422"/>
            </a:xfrm>
            <a:prstGeom prst="rect">
              <a:avLst/>
            </a:prstGeom>
          </p:spPr>
        </p:pic>
        <p:pic>
          <p:nvPicPr>
            <p:cNvPr id="138" name="Gráfico 85" descr="Dinero">
              <a:extLst>
                <a:ext uri="{FF2B5EF4-FFF2-40B4-BE49-F238E27FC236}">
                  <a16:creationId xmlns:a16="http://schemas.microsoft.com/office/drawing/2014/main" xmlns="" id="{3861C3AB-D5B8-467A-A80C-4BD6517047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013590" y="1728022"/>
              <a:ext cx="681788" cy="681788"/>
            </a:xfrm>
            <a:prstGeom prst="rect">
              <a:avLst/>
            </a:prstGeom>
          </p:spPr>
        </p:pic>
        <p:pic>
          <p:nvPicPr>
            <p:cNvPr id="139" name="Gráfico 87" descr="Usuarios">
              <a:extLst>
                <a:ext uri="{FF2B5EF4-FFF2-40B4-BE49-F238E27FC236}">
                  <a16:creationId xmlns:a16="http://schemas.microsoft.com/office/drawing/2014/main" xmlns="" id="{58EA362C-DCDA-40E3-8E22-6E24E30BCE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744053" y="1682328"/>
              <a:ext cx="833893" cy="833893"/>
            </a:xfrm>
            <a:prstGeom prst="rect">
              <a:avLst/>
            </a:prstGeom>
          </p:spPr>
        </p:pic>
        <p:pic>
          <p:nvPicPr>
            <p:cNvPr id="140" name="Gráfico 89" descr="Fumar">
              <a:extLst>
                <a:ext uri="{FF2B5EF4-FFF2-40B4-BE49-F238E27FC236}">
                  <a16:creationId xmlns:a16="http://schemas.microsoft.com/office/drawing/2014/main" xmlns="" id="{56EEC85D-F47A-4DA3-B697-ADB7D9D168F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658593" y="4548020"/>
              <a:ext cx="679859" cy="679859"/>
            </a:xfrm>
            <a:prstGeom prst="rect">
              <a:avLst/>
            </a:prstGeom>
          </p:spPr>
        </p:pic>
        <p:pic>
          <p:nvPicPr>
            <p:cNvPr id="141" name="Gráfico 93" descr="Vino">
              <a:extLst>
                <a:ext uri="{FF2B5EF4-FFF2-40B4-BE49-F238E27FC236}">
                  <a16:creationId xmlns:a16="http://schemas.microsoft.com/office/drawing/2014/main" xmlns="" id="{36FE46F0-FD42-4185-87DE-1CD2AD29B81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7351239" y="4586026"/>
              <a:ext cx="717812" cy="717812"/>
            </a:xfrm>
            <a:prstGeom prst="rect">
              <a:avLst/>
            </a:prstGeom>
          </p:spPr>
        </p:pic>
        <p:pic>
          <p:nvPicPr>
            <p:cNvPr id="142" name="Gráfico 95" descr="Masculino">
              <a:extLst>
                <a:ext uri="{FF2B5EF4-FFF2-40B4-BE49-F238E27FC236}">
                  <a16:creationId xmlns:a16="http://schemas.microsoft.com/office/drawing/2014/main" xmlns="" id="{0F6A8EA4-5F1E-490D-B411-7566F1E6E0F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8163874" y="4513874"/>
              <a:ext cx="637283" cy="637283"/>
            </a:xfrm>
            <a:prstGeom prst="rect">
              <a:avLst/>
            </a:prstGeom>
          </p:spPr>
        </p:pic>
        <p:pic>
          <p:nvPicPr>
            <p:cNvPr id="143" name="Gráfico 97" descr="Mujer">
              <a:extLst>
                <a:ext uri="{FF2B5EF4-FFF2-40B4-BE49-F238E27FC236}">
                  <a16:creationId xmlns:a16="http://schemas.microsoft.com/office/drawing/2014/main" xmlns="" id="{42A83CBC-1D26-4B5C-A186-14F04B171E8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8313874" y="4663874"/>
              <a:ext cx="637283" cy="637283"/>
            </a:xfrm>
            <a:prstGeom prst="rect">
              <a:avLst/>
            </a:prstGeom>
          </p:spPr>
        </p:pic>
        <p:pic>
          <p:nvPicPr>
            <p:cNvPr id="144" name="Gráfico 103" descr="Órgano del corazón">
              <a:extLst>
                <a:ext uri="{FF2B5EF4-FFF2-40B4-BE49-F238E27FC236}">
                  <a16:creationId xmlns:a16="http://schemas.microsoft.com/office/drawing/2014/main" xmlns="" id="{5DA9EEBE-57F2-403C-9412-85BE1D5D88D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531137" y="4548546"/>
              <a:ext cx="734878" cy="734878"/>
            </a:xfrm>
            <a:prstGeom prst="rect">
              <a:avLst/>
            </a:prstGeom>
          </p:spPr>
        </p:pic>
        <p:pic>
          <p:nvPicPr>
            <p:cNvPr id="145" name="Gráfico 105" descr="Ciudad">
              <a:extLst>
                <a:ext uri="{FF2B5EF4-FFF2-40B4-BE49-F238E27FC236}">
                  <a16:creationId xmlns:a16="http://schemas.microsoft.com/office/drawing/2014/main" xmlns="" id="{CB0DE6EE-33A7-412B-8472-C92373DCA80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048250" y="3066318"/>
              <a:ext cx="804120" cy="804120"/>
            </a:xfrm>
            <a:prstGeom prst="rect">
              <a:avLst/>
            </a:prstGeom>
          </p:spPr>
        </p:pic>
        <p:pic>
          <p:nvPicPr>
            <p:cNvPr id="146" name="Gráfico 107" descr="Medicina">
              <a:extLst>
                <a:ext uri="{FF2B5EF4-FFF2-40B4-BE49-F238E27FC236}">
                  <a16:creationId xmlns:a16="http://schemas.microsoft.com/office/drawing/2014/main" xmlns="" id="{24B7DF37-829D-4C60-BB6E-27E0673E8100}"/>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6377524" y="5578482"/>
              <a:ext cx="704086" cy="704086"/>
            </a:xfrm>
            <a:prstGeom prst="rect">
              <a:avLst/>
            </a:prstGeom>
          </p:spPr>
        </p:pic>
        <p:sp>
          <p:nvSpPr>
            <p:cNvPr id="147" name="CuadroTexto 146">
              <a:extLst>
                <a:ext uri="{FF2B5EF4-FFF2-40B4-BE49-F238E27FC236}">
                  <a16:creationId xmlns:a16="http://schemas.microsoft.com/office/drawing/2014/main" xmlns="" id="{FB898ECD-BD0A-4B35-AB13-E1A4724E0837}"/>
                </a:ext>
              </a:extLst>
            </p:cNvPr>
            <p:cNvSpPr txBox="1"/>
            <p:nvPr/>
          </p:nvSpPr>
          <p:spPr>
            <a:xfrm>
              <a:off x="5458079" y="2409223"/>
              <a:ext cx="941198" cy="246221"/>
            </a:xfrm>
            <a:prstGeom prst="rect">
              <a:avLst/>
            </a:prstGeom>
            <a:noFill/>
          </p:spPr>
          <p:txBody>
            <a:bodyPr wrap="square" rtlCol="0">
              <a:spAutoFit/>
            </a:bodyPr>
            <a:lstStyle/>
            <a:p>
              <a:r>
                <a:rPr lang="es-MX" sz="1000" b="1" dirty="0">
                  <a:latin typeface="Arial" panose="020B0604020202020204" pitchFamily="34" charset="0"/>
                  <a:cs typeface="Arial" panose="020B0604020202020204" pitchFamily="34" charset="0"/>
                </a:rPr>
                <a:t>Educación</a:t>
              </a:r>
            </a:p>
          </p:txBody>
        </p:sp>
        <p:sp>
          <p:nvSpPr>
            <p:cNvPr id="148" name="CuadroTexto 147">
              <a:extLst>
                <a:ext uri="{FF2B5EF4-FFF2-40B4-BE49-F238E27FC236}">
                  <a16:creationId xmlns:a16="http://schemas.microsoft.com/office/drawing/2014/main" xmlns="" id="{FE236037-4659-41C6-9245-BE4D2CA91BCD}"/>
                </a:ext>
              </a:extLst>
            </p:cNvPr>
            <p:cNvSpPr txBox="1"/>
            <p:nvPr/>
          </p:nvSpPr>
          <p:spPr>
            <a:xfrm>
              <a:off x="6894773" y="2434134"/>
              <a:ext cx="1153477" cy="400110"/>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Familia / Soporte Social</a:t>
              </a:r>
            </a:p>
          </p:txBody>
        </p:sp>
        <p:sp>
          <p:nvSpPr>
            <p:cNvPr id="149" name="CuadroTexto 148">
              <a:extLst>
                <a:ext uri="{FF2B5EF4-FFF2-40B4-BE49-F238E27FC236}">
                  <a16:creationId xmlns:a16="http://schemas.microsoft.com/office/drawing/2014/main" xmlns="" id="{A09F0668-7E3D-4450-ABFB-76E1BA21CD6F}"/>
                </a:ext>
              </a:extLst>
            </p:cNvPr>
            <p:cNvSpPr txBox="1"/>
            <p:nvPr/>
          </p:nvSpPr>
          <p:spPr>
            <a:xfrm>
              <a:off x="6261077" y="2409223"/>
              <a:ext cx="826179" cy="246221"/>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Trabajo</a:t>
              </a:r>
            </a:p>
          </p:txBody>
        </p:sp>
        <p:sp>
          <p:nvSpPr>
            <p:cNvPr id="150" name="CuadroTexto 149">
              <a:extLst>
                <a:ext uri="{FF2B5EF4-FFF2-40B4-BE49-F238E27FC236}">
                  <a16:creationId xmlns:a16="http://schemas.microsoft.com/office/drawing/2014/main" xmlns="" id="{AABC84E0-7428-43F7-AA68-F381E3461F18}"/>
                </a:ext>
              </a:extLst>
            </p:cNvPr>
            <p:cNvSpPr txBox="1"/>
            <p:nvPr/>
          </p:nvSpPr>
          <p:spPr>
            <a:xfrm>
              <a:off x="7942167" y="2409223"/>
              <a:ext cx="826179" cy="246221"/>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Ingresos </a:t>
              </a:r>
            </a:p>
          </p:txBody>
        </p:sp>
        <p:sp>
          <p:nvSpPr>
            <p:cNvPr id="151" name="CuadroTexto 150">
              <a:extLst>
                <a:ext uri="{FF2B5EF4-FFF2-40B4-BE49-F238E27FC236}">
                  <a16:creationId xmlns:a16="http://schemas.microsoft.com/office/drawing/2014/main" xmlns="" id="{FA22F97D-FC20-4CA1-A26A-BA800CAE188F}"/>
                </a:ext>
              </a:extLst>
            </p:cNvPr>
            <p:cNvSpPr txBox="1"/>
            <p:nvPr/>
          </p:nvSpPr>
          <p:spPr>
            <a:xfrm>
              <a:off x="8722863" y="2417198"/>
              <a:ext cx="826179" cy="400110"/>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Seguridad social</a:t>
              </a:r>
            </a:p>
          </p:txBody>
        </p:sp>
        <p:sp>
          <p:nvSpPr>
            <p:cNvPr id="152" name="CuadroTexto 151">
              <a:extLst>
                <a:ext uri="{FF2B5EF4-FFF2-40B4-BE49-F238E27FC236}">
                  <a16:creationId xmlns:a16="http://schemas.microsoft.com/office/drawing/2014/main" xmlns="" id="{E29D7581-7F59-400C-A35F-42DA7C743036}"/>
                </a:ext>
              </a:extLst>
            </p:cNvPr>
            <p:cNvSpPr txBox="1"/>
            <p:nvPr/>
          </p:nvSpPr>
          <p:spPr>
            <a:xfrm>
              <a:off x="5698896" y="5213876"/>
              <a:ext cx="785917" cy="400110"/>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Uso de tabaco</a:t>
              </a:r>
            </a:p>
          </p:txBody>
        </p:sp>
        <p:sp>
          <p:nvSpPr>
            <p:cNvPr id="153" name="CuadroTexto 152">
              <a:extLst>
                <a:ext uri="{FF2B5EF4-FFF2-40B4-BE49-F238E27FC236}">
                  <a16:creationId xmlns:a16="http://schemas.microsoft.com/office/drawing/2014/main" xmlns="" id="{29A99181-14A1-464E-94BD-15325B6EB42E}"/>
                </a:ext>
              </a:extLst>
            </p:cNvPr>
            <p:cNvSpPr txBox="1"/>
            <p:nvPr/>
          </p:nvSpPr>
          <p:spPr>
            <a:xfrm>
              <a:off x="6409346" y="5231174"/>
              <a:ext cx="970854" cy="400110"/>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Dieta y </a:t>
              </a:r>
            </a:p>
            <a:p>
              <a:pPr algn="ctr"/>
              <a:r>
                <a:rPr lang="es-MX" sz="1000" b="1" dirty="0">
                  <a:latin typeface="Arial" panose="020B0604020202020204" pitchFamily="34" charset="0"/>
                  <a:cs typeface="Arial" panose="020B0604020202020204" pitchFamily="34" charset="0"/>
                </a:rPr>
                <a:t>ejercicio</a:t>
              </a:r>
            </a:p>
          </p:txBody>
        </p:sp>
        <p:sp>
          <p:nvSpPr>
            <p:cNvPr id="154" name="CuadroTexto 153">
              <a:extLst>
                <a:ext uri="{FF2B5EF4-FFF2-40B4-BE49-F238E27FC236}">
                  <a16:creationId xmlns:a16="http://schemas.microsoft.com/office/drawing/2014/main" xmlns="" id="{685C5C69-38B0-46CB-8E4A-039E96E3003E}"/>
                </a:ext>
              </a:extLst>
            </p:cNvPr>
            <p:cNvSpPr txBox="1"/>
            <p:nvPr/>
          </p:nvSpPr>
          <p:spPr>
            <a:xfrm>
              <a:off x="7297055" y="5257117"/>
              <a:ext cx="826179" cy="400110"/>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Uso de alcohol</a:t>
              </a:r>
            </a:p>
          </p:txBody>
        </p:sp>
        <p:sp>
          <p:nvSpPr>
            <p:cNvPr id="155" name="CuadroTexto 154">
              <a:extLst>
                <a:ext uri="{FF2B5EF4-FFF2-40B4-BE49-F238E27FC236}">
                  <a16:creationId xmlns:a16="http://schemas.microsoft.com/office/drawing/2014/main" xmlns="" id="{6675189A-81D5-4610-88EF-31B3D2471E8A}"/>
                </a:ext>
              </a:extLst>
            </p:cNvPr>
            <p:cNvSpPr txBox="1"/>
            <p:nvPr/>
          </p:nvSpPr>
          <p:spPr>
            <a:xfrm>
              <a:off x="8177418" y="5270586"/>
              <a:ext cx="826179" cy="400110"/>
            </a:xfrm>
            <a:prstGeom prst="rect">
              <a:avLst/>
            </a:prstGeom>
            <a:noFill/>
          </p:spPr>
          <p:txBody>
            <a:bodyPr wrap="square" rtlCol="0">
              <a:spAutoFit/>
            </a:bodyPr>
            <a:lstStyle/>
            <a:p>
              <a:pPr algn="ctr"/>
              <a:r>
                <a:rPr lang="es-MX" sz="1000" b="1" dirty="0" smtClean="0">
                  <a:latin typeface="Arial" panose="020B0604020202020204" pitchFamily="34" charset="0"/>
                  <a:cs typeface="Arial" panose="020B0604020202020204" pitchFamily="34" charset="0"/>
                </a:rPr>
                <a:t>Otros hábitos</a:t>
              </a:r>
              <a:endParaRPr lang="es-MX" sz="1000" b="1" dirty="0">
                <a:latin typeface="Arial" panose="020B0604020202020204" pitchFamily="34" charset="0"/>
                <a:cs typeface="Arial" panose="020B0604020202020204" pitchFamily="34" charset="0"/>
              </a:endParaRPr>
            </a:p>
          </p:txBody>
        </p:sp>
        <p:sp>
          <p:nvSpPr>
            <p:cNvPr id="156" name="CuadroTexto 155">
              <a:extLst>
                <a:ext uri="{FF2B5EF4-FFF2-40B4-BE49-F238E27FC236}">
                  <a16:creationId xmlns:a16="http://schemas.microsoft.com/office/drawing/2014/main" xmlns="" id="{D69C7EFA-CBF8-4300-95E6-97C01987C9C8}"/>
                </a:ext>
              </a:extLst>
            </p:cNvPr>
            <p:cNvSpPr txBox="1"/>
            <p:nvPr/>
          </p:nvSpPr>
          <p:spPr>
            <a:xfrm>
              <a:off x="5857488" y="6144900"/>
              <a:ext cx="1753394" cy="400110"/>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Acceso a servicios</a:t>
              </a:r>
            </a:p>
            <a:p>
              <a:pPr algn="ctr"/>
              <a:r>
                <a:rPr lang="es-MX" sz="1000" b="1" dirty="0">
                  <a:latin typeface="Arial" panose="020B0604020202020204" pitchFamily="34" charset="0"/>
                  <a:cs typeface="Arial" panose="020B0604020202020204" pitchFamily="34" charset="0"/>
                </a:rPr>
                <a:t>Calidad de servicios</a:t>
              </a:r>
            </a:p>
          </p:txBody>
        </p:sp>
        <p:sp>
          <p:nvSpPr>
            <p:cNvPr id="157" name="CuadroTexto 156">
              <a:extLst>
                <a:ext uri="{FF2B5EF4-FFF2-40B4-BE49-F238E27FC236}">
                  <a16:creationId xmlns:a16="http://schemas.microsoft.com/office/drawing/2014/main" xmlns="" id="{8E60DC80-ADDA-483F-A8B2-CDFAC600A4CC}"/>
                </a:ext>
              </a:extLst>
            </p:cNvPr>
            <p:cNvSpPr txBox="1"/>
            <p:nvPr/>
          </p:nvSpPr>
          <p:spPr>
            <a:xfrm>
              <a:off x="10015410" y="2094218"/>
              <a:ext cx="175666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1600" dirty="0">
                  <a:solidFill>
                    <a:schemeClr val="tx1">
                      <a:lumMod val="75000"/>
                      <a:lumOff val="25000"/>
                    </a:schemeClr>
                  </a:solidFill>
                  <a:latin typeface="Arial" panose="020B0604020202020204" pitchFamily="34" charset="0"/>
                  <a:ea typeface="+mn-lt"/>
                  <a:cs typeface="Arial" panose="020B0604020202020204" pitchFamily="34" charset="0"/>
                </a:rPr>
                <a:t>El 50% </a:t>
              </a:r>
              <a:r>
                <a:rPr lang="es" sz="1600" dirty="0" smtClean="0">
                  <a:solidFill>
                    <a:schemeClr val="tx1">
                      <a:lumMod val="75000"/>
                      <a:lumOff val="25000"/>
                    </a:schemeClr>
                  </a:solidFill>
                  <a:latin typeface="Arial" panose="020B0604020202020204" pitchFamily="34" charset="0"/>
                  <a:ea typeface="+mn-lt"/>
                  <a:cs typeface="Arial" panose="020B0604020202020204" pitchFamily="34" charset="0"/>
                </a:rPr>
                <a:t>de estos factores se pueden explicar por el código postal</a:t>
              </a:r>
              <a:endParaRPr lang="es-E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CuadroTexto 14"/>
            <p:cNvSpPr txBox="1"/>
            <p:nvPr/>
          </p:nvSpPr>
          <p:spPr>
            <a:xfrm>
              <a:off x="3255697" y="2865403"/>
              <a:ext cx="646331" cy="369332"/>
            </a:xfrm>
            <a:prstGeom prst="rect">
              <a:avLst/>
            </a:prstGeom>
            <a:noFill/>
          </p:spPr>
          <p:txBody>
            <a:bodyPr wrap="none" rtlCol="0">
              <a:spAutoFit/>
            </a:bodyPr>
            <a:lstStyle/>
            <a:p>
              <a:r>
                <a:rPr lang="es-MX" b="1" dirty="0" smtClean="0">
                  <a:solidFill>
                    <a:schemeClr val="bg1"/>
                  </a:solidFill>
                  <a:latin typeface="Arial" panose="020B0604020202020204" pitchFamily="34" charset="0"/>
                  <a:cs typeface="Arial" panose="020B0604020202020204" pitchFamily="34" charset="0"/>
                </a:rPr>
                <a:t>40%</a:t>
              </a:r>
              <a:endParaRPr lang="es-MX" b="1" dirty="0">
                <a:solidFill>
                  <a:schemeClr val="bg1"/>
                </a:solidFill>
                <a:latin typeface="Arial" panose="020B0604020202020204" pitchFamily="34" charset="0"/>
                <a:cs typeface="Arial" panose="020B0604020202020204" pitchFamily="34" charset="0"/>
              </a:endParaRPr>
            </a:p>
          </p:txBody>
        </p:sp>
        <p:sp>
          <p:nvSpPr>
            <p:cNvPr id="159" name="CuadroTexto 158"/>
            <p:cNvSpPr txBox="1"/>
            <p:nvPr/>
          </p:nvSpPr>
          <p:spPr>
            <a:xfrm>
              <a:off x="3239846" y="3385151"/>
              <a:ext cx="646331" cy="369332"/>
            </a:xfrm>
            <a:prstGeom prst="rect">
              <a:avLst/>
            </a:prstGeom>
            <a:noFill/>
          </p:spPr>
          <p:txBody>
            <a:bodyPr wrap="none" rtlCol="0">
              <a:spAutoFit/>
            </a:bodyPr>
            <a:lstStyle/>
            <a:p>
              <a:r>
                <a:rPr lang="es-MX" b="1" dirty="0" smtClean="0">
                  <a:solidFill>
                    <a:schemeClr val="bg1"/>
                  </a:solidFill>
                  <a:latin typeface="Arial" panose="020B0604020202020204" pitchFamily="34" charset="0"/>
                  <a:cs typeface="Arial" panose="020B0604020202020204" pitchFamily="34" charset="0"/>
                </a:rPr>
                <a:t>10%</a:t>
              </a:r>
              <a:endParaRPr lang="es-MX" b="1" dirty="0">
                <a:solidFill>
                  <a:schemeClr val="bg1"/>
                </a:solidFill>
                <a:latin typeface="Arial" panose="020B0604020202020204" pitchFamily="34" charset="0"/>
                <a:cs typeface="Arial" panose="020B0604020202020204" pitchFamily="34" charset="0"/>
              </a:endParaRPr>
            </a:p>
          </p:txBody>
        </p:sp>
        <p:sp>
          <p:nvSpPr>
            <p:cNvPr id="160" name="CuadroTexto 159"/>
            <p:cNvSpPr txBox="1"/>
            <p:nvPr/>
          </p:nvSpPr>
          <p:spPr>
            <a:xfrm>
              <a:off x="3271528" y="4182346"/>
              <a:ext cx="646331" cy="369332"/>
            </a:xfrm>
            <a:prstGeom prst="rect">
              <a:avLst/>
            </a:prstGeom>
            <a:noFill/>
          </p:spPr>
          <p:txBody>
            <a:bodyPr wrap="none" rtlCol="0">
              <a:spAutoFit/>
            </a:bodyPr>
            <a:lstStyle/>
            <a:p>
              <a:r>
                <a:rPr lang="es-MX" b="1" dirty="0" smtClean="0">
                  <a:solidFill>
                    <a:schemeClr val="bg1"/>
                  </a:solidFill>
                  <a:latin typeface="Arial" panose="020B0604020202020204" pitchFamily="34" charset="0"/>
                  <a:cs typeface="Arial" panose="020B0604020202020204" pitchFamily="34" charset="0"/>
                </a:rPr>
                <a:t>30%</a:t>
              </a:r>
              <a:endParaRPr lang="es-MX" b="1" dirty="0">
                <a:solidFill>
                  <a:schemeClr val="bg1"/>
                </a:solidFill>
                <a:latin typeface="Arial" panose="020B0604020202020204" pitchFamily="34" charset="0"/>
                <a:cs typeface="Arial" panose="020B0604020202020204" pitchFamily="34" charset="0"/>
              </a:endParaRPr>
            </a:p>
          </p:txBody>
        </p:sp>
        <p:sp>
          <p:nvSpPr>
            <p:cNvPr id="161" name="CuadroTexto 160"/>
            <p:cNvSpPr txBox="1"/>
            <p:nvPr/>
          </p:nvSpPr>
          <p:spPr>
            <a:xfrm>
              <a:off x="2861803" y="5428701"/>
              <a:ext cx="646331" cy="369332"/>
            </a:xfrm>
            <a:prstGeom prst="rect">
              <a:avLst/>
            </a:prstGeom>
            <a:noFill/>
          </p:spPr>
          <p:txBody>
            <a:bodyPr wrap="none" rtlCol="0">
              <a:spAutoFit/>
            </a:bodyPr>
            <a:lstStyle/>
            <a:p>
              <a:r>
                <a:rPr lang="es-MX" b="1" dirty="0" smtClean="0">
                  <a:solidFill>
                    <a:schemeClr val="bg1"/>
                  </a:solidFill>
                  <a:latin typeface="Arial" panose="020B0604020202020204" pitchFamily="34" charset="0"/>
                  <a:cs typeface="Arial" panose="020B0604020202020204" pitchFamily="34" charset="0"/>
                </a:rPr>
                <a:t>20%</a:t>
              </a:r>
              <a:endParaRPr lang="es-MX" b="1" dirty="0">
                <a:solidFill>
                  <a:schemeClr val="bg1"/>
                </a:solidFill>
                <a:latin typeface="Arial" panose="020B0604020202020204" pitchFamily="34" charset="0"/>
                <a:cs typeface="Arial" panose="020B0604020202020204" pitchFamily="34" charset="0"/>
              </a:endParaRPr>
            </a:p>
          </p:txBody>
        </p:sp>
        <p:sp>
          <p:nvSpPr>
            <p:cNvPr id="25" name="Cerrar llave 24"/>
            <p:cNvSpPr/>
            <p:nvPr/>
          </p:nvSpPr>
          <p:spPr>
            <a:xfrm>
              <a:off x="9497264" y="1473593"/>
              <a:ext cx="393315" cy="2321191"/>
            </a:xfrm>
            <a:prstGeom prst="rightBrace">
              <a:avLst>
                <a:gd name="adj1" fmla="val 38412"/>
                <a:gd name="adj2" fmla="val 52189"/>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8" name="Elipse 67">
              <a:extLst>
                <a:ext uri="{FF2B5EF4-FFF2-40B4-BE49-F238E27FC236}">
                  <a16:creationId xmlns:a16="http://schemas.microsoft.com/office/drawing/2014/main" xmlns="" id="{37C197D1-4BA8-4D68-AB4E-A49EF4CEE958}"/>
                </a:ext>
              </a:extLst>
            </p:cNvPr>
            <p:cNvSpPr/>
            <p:nvPr/>
          </p:nvSpPr>
          <p:spPr>
            <a:xfrm>
              <a:off x="4704240" y="3814669"/>
              <a:ext cx="233922" cy="231591"/>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0" name="Conector recto 69">
              <a:extLst>
                <a:ext uri="{FF2B5EF4-FFF2-40B4-BE49-F238E27FC236}">
                  <a16:creationId xmlns:a16="http://schemas.microsoft.com/office/drawing/2014/main" xmlns="" id="{B0BFD615-03BB-4A40-9805-5A2FBDB0B683}"/>
                </a:ext>
              </a:extLst>
            </p:cNvPr>
            <p:cNvCxnSpPr>
              <a:cxnSpLocks/>
            </p:cNvCxnSpPr>
            <p:nvPr/>
          </p:nvCxnSpPr>
          <p:spPr>
            <a:xfrm>
              <a:off x="5332426" y="3599568"/>
              <a:ext cx="219740" cy="0"/>
            </a:xfrm>
            <a:prstGeom prst="line">
              <a:avLst/>
            </a:prstGeom>
            <a:ln w="57150">
              <a:solidFill>
                <a:srgbClr val="40B149"/>
              </a:solidFill>
            </a:ln>
          </p:spPr>
          <p:style>
            <a:lnRef idx="1">
              <a:schemeClr val="accent1"/>
            </a:lnRef>
            <a:fillRef idx="0">
              <a:schemeClr val="accent1"/>
            </a:fillRef>
            <a:effectRef idx="0">
              <a:schemeClr val="accent1"/>
            </a:effectRef>
            <a:fontRef idx="minor">
              <a:schemeClr val="tx1"/>
            </a:fontRef>
          </p:style>
        </p:cxnSp>
        <p:cxnSp>
          <p:nvCxnSpPr>
            <p:cNvPr id="75" name="Conector recto 74">
              <a:extLst>
                <a:ext uri="{FF2B5EF4-FFF2-40B4-BE49-F238E27FC236}">
                  <a16:creationId xmlns:a16="http://schemas.microsoft.com/office/drawing/2014/main" xmlns="" id="{D9D61F18-0604-431A-9C62-7EE7E742D72F}"/>
                </a:ext>
              </a:extLst>
            </p:cNvPr>
            <p:cNvCxnSpPr>
              <a:cxnSpLocks/>
            </p:cNvCxnSpPr>
            <p:nvPr/>
          </p:nvCxnSpPr>
          <p:spPr>
            <a:xfrm>
              <a:off x="4929695" y="3930465"/>
              <a:ext cx="495115" cy="7037"/>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xmlns="" id="{AD1A9529-8B93-4A73-8D6A-57125CB32F15}"/>
                </a:ext>
              </a:extLst>
            </p:cNvPr>
            <p:cNvCxnSpPr>
              <a:cxnSpLocks/>
            </p:cNvCxnSpPr>
            <p:nvPr/>
          </p:nvCxnSpPr>
          <p:spPr>
            <a:xfrm>
              <a:off x="5443253" y="3717489"/>
              <a:ext cx="11542" cy="465975"/>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a16="http://schemas.microsoft.com/office/drawing/2014/main" xmlns="" id="{B7AE600E-1A91-4F5B-BE08-B8CB56AB63A7}"/>
                </a:ext>
              </a:extLst>
            </p:cNvPr>
            <p:cNvCxnSpPr>
              <a:cxnSpLocks/>
            </p:cNvCxnSpPr>
            <p:nvPr/>
          </p:nvCxnSpPr>
          <p:spPr>
            <a:xfrm>
              <a:off x="5420616" y="3726673"/>
              <a:ext cx="219740" cy="0"/>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xmlns="" id="{B7AE600E-1A91-4F5B-BE08-B8CB56AB63A7}"/>
                </a:ext>
              </a:extLst>
            </p:cNvPr>
            <p:cNvCxnSpPr>
              <a:cxnSpLocks/>
            </p:cNvCxnSpPr>
            <p:nvPr/>
          </p:nvCxnSpPr>
          <p:spPr>
            <a:xfrm>
              <a:off x="5429083" y="4150008"/>
              <a:ext cx="219740" cy="0"/>
            </a:xfrm>
            <a:prstGeom prst="line">
              <a:avLst/>
            </a:prstGeom>
            <a:ln w="57150">
              <a:solidFill>
                <a:srgbClr val="F28C1E"/>
              </a:solidFill>
            </a:ln>
          </p:spPr>
          <p:style>
            <a:lnRef idx="1">
              <a:schemeClr val="accent1"/>
            </a:lnRef>
            <a:fillRef idx="0">
              <a:schemeClr val="accent1"/>
            </a:fillRef>
            <a:effectRef idx="0">
              <a:schemeClr val="accent1"/>
            </a:effectRef>
            <a:fontRef idx="minor">
              <a:schemeClr val="tx1"/>
            </a:fontRef>
          </p:style>
        </p:cxnSp>
        <p:sp>
          <p:nvSpPr>
            <p:cNvPr id="84" name="CuadroTexto 83">
              <a:extLst>
                <a:ext uri="{FF2B5EF4-FFF2-40B4-BE49-F238E27FC236}">
                  <a16:creationId xmlns:a16="http://schemas.microsoft.com/office/drawing/2014/main" xmlns="" id="{8B6A2992-80FC-487B-BAAE-95F49F08E070}"/>
                </a:ext>
              </a:extLst>
            </p:cNvPr>
            <p:cNvSpPr txBox="1"/>
            <p:nvPr/>
          </p:nvSpPr>
          <p:spPr>
            <a:xfrm>
              <a:off x="5518174" y="3782678"/>
              <a:ext cx="2496308" cy="369332"/>
            </a:xfrm>
            <a:prstGeom prst="rect">
              <a:avLst/>
            </a:prstGeom>
            <a:noFill/>
          </p:spPr>
          <p:txBody>
            <a:bodyPr wrap="square" rtlCol="0">
              <a:spAutoFit/>
            </a:bodyPr>
            <a:lstStyle/>
            <a:p>
              <a:r>
                <a:rPr lang="es-MX" b="1" dirty="0" smtClean="0">
                  <a:solidFill>
                    <a:schemeClr val="accent2"/>
                  </a:solidFill>
                </a:rPr>
                <a:t>Genética</a:t>
              </a:r>
              <a:endParaRPr lang="es-MX" b="1" dirty="0">
                <a:solidFill>
                  <a:schemeClr val="accent2"/>
                </a:solidFill>
              </a:endParaRPr>
            </a:p>
          </p:txBody>
        </p:sp>
        <p:pic>
          <p:nvPicPr>
            <p:cNvPr id="2050" name="Picture 2" descr="Imagen relacionad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10764" y="3644102"/>
              <a:ext cx="655252" cy="5980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9570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2739</TotalTime>
  <Words>4100</Words>
  <Application>Microsoft Office PowerPoint</Application>
  <PresentationFormat>Panorámica</PresentationFormat>
  <Paragraphs>612</Paragraphs>
  <Slides>41</Slides>
  <Notes>12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50" baseType="lpstr">
      <vt:lpstr>Arial</vt:lpstr>
      <vt:lpstr>Arial Narrow</vt:lpstr>
      <vt:lpstr>Calibri</vt:lpstr>
      <vt:lpstr>Calibri Light</vt:lpstr>
      <vt:lpstr>Times New Roman</vt:lpstr>
      <vt:lpstr>Verdana</vt:lpstr>
      <vt:lpstr>Wingdings</vt:lpstr>
      <vt:lpstr>Tema de Office</vt:lpstr>
      <vt:lpstr>Fotografía de Photo Editor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Aurelio Garcia Cortes</dc:creator>
  <cp:lastModifiedBy>Maria del Carmen García Peña</cp:lastModifiedBy>
  <cp:revision>179</cp:revision>
  <cp:lastPrinted>2020-01-22T19:58:38Z</cp:lastPrinted>
  <dcterms:created xsi:type="dcterms:W3CDTF">2020-01-20T13:42:22Z</dcterms:created>
  <dcterms:modified xsi:type="dcterms:W3CDTF">2020-02-05T19:12:29Z</dcterms:modified>
</cp:coreProperties>
</file>