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8" r:id="rId3"/>
  </p:sldMasterIdLst>
  <p:notesMasterIdLst>
    <p:notesMasterId r:id="rId22"/>
  </p:notesMasterIdLst>
  <p:sldIdLst>
    <p:sldId id="308" r:id="rId4"/>
    <p:sldId id="311" r:id="rId5"/>
    <p:sldId id="335" r:id="rId6"/>
    <p:sldId id="347" r:id="rId7"/>
    <p:sldId id="346" r:id="rId8"/>
    <p:sldId id="336" r:id="rId9"/>
    <p:sldId id="312" r:id="rId10"/>
    <p:sldId id="339" r:id="rId11"/>
    <p:sldId id="344" r:id="rId12"/>
    <p:sldId id="345" r:id="rId13"/>
    <p:sldId id="340" r:id="rId14"/>
    <p:sldId id="343" r:id="rId15"/>
    <p:sldId id="269" r:id="rId16"/>
    <p:sldId id="315" r:id="rId17"/>
    <p:sldId id="322" r:id="rId18"/>
    <p:sldId id="325" r:id="rId19"/>
    <p:sldId id="328" r:id="rId20"/>
    <p:sldId id="331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45A"/>
    <a:srgbClr val="051008"/>
    <a:srgbClr val="3F6EC1"/>
    <a:srgbClr val="9E9680"/>
    <a:srgbClr val="DEC9A2"/>
    <a:srgbClr val="A42145"/>
    <a:srgbClr val="691B4F"/>
    <a:srgbClr val="6E152E"/>
    <a:srgbClr val="691B31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00"/>
    <p:restoredTop sz="86482"/>
  </p:normalViewPr>
  <p:slideViewPr>
    <p:cSldViewPr snapToGrid="0" snapToObjects="1">
      <p:cViewPr varScale="1">
        <p:scale>
          <a:sx n="73" d="100"/>
          <a:sy n="73" d="100"/>
        </p:scale>
        <p:origin x="82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557591-76B5-CA49-83E1-A50B4DB89153}" type="doc">
      <dgm:prSet loTypeId="urn:microsoft.com/office/officeart/2005/8/layout/radial4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1814931-1575-F749-81E6-14D0477C46B7}">
      <dgm:prSet phldrT="[Tex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MX" sz="2400" b="1" i="0" dirty="0">
              <a:solidFill>
                <a:schemeClr val="tx1"/>
              </a:solidFill>
              <a:latin typeface="GMX Black" pitchFamily="2" charset="77"/>
            </a:rPr>
            <a:t>ALIMENTACIÓN SALUDABLE</a:t>
          </a:r>
        </a:p>
      </dgm:t>
    </dgm:pt>
    <dgm:pt modelId="{6C6B09CF-6E98-1240-ABCC-960FA81E8DA4}" type="parTrans" cxnId="{B0EB85E5-509C-4F49-BD99-C26293780E26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F946F291-7729-0B40-8B55-457D0307511F}" type="sibTrans" cxnId="{B0EB85E5-509C-4F49-BD99-C26293780E26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D6DEE589-4A1A-FD49-B482-2F7E8A0FF985}">
      <dgm:prSet phldrT="[Texto]" custT="1"/>
      <dgm:spPr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MX" sz="1400" b="1" dirty="0">
              <a:solidFill>
                <a:schemeClr val="tx1"/>
              </a:solidFill>
              <a:latin typeface="Montserrat" pitchFamily="2" charset="77"/>
            </a:rPr>
            <a:t>Lineamientos de expendio de alimentos y bebidas en escuelas</a:t>
          </a:r>
        </a:p>
      </dgm:t>
    </dgm:pt>
    <dgm:pt modelId="{B77C1B7B-D294-5743-91A4-6FE3285B145F}" type="parTrans" cxnId="{B2FFE9F6-5B95-704E-973D-91282711DA27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EB227FC1-3625-1E45-8078-78F1D223489A}" type="sibTrans" cxnId="{B2FFE9F6-5B95-704E-973D-91282711DA27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853AA29C-2AB5-2140-A903-FBE2DBB06A0B}">
      <dgm:prSet phldrT="[Texto]" custT="1"/>
      <dgm:spPr>
        <a:gradFill flip="none" rotWithShape="0">
          <a:gsLst>
            <a:gs pos="0">
              <a:schemeClr val="accent4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4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MX" sz="1400" b="1" dirty="0">
              <a:solidFill>
                <a:schemeClr val="tx1"/>
              </a:solidFill>
              <a:latin typeface="Montserrat" pitchFamily="2" charset="77"/>
            </a:rPr>
            <a:t>Cambio de desayunos en las escuelas</a:t>
          </a:r>
        </a:p>
      </dgm:t>
    </dgm:pt>
    <dgm:pt modelId="{09053279-FAFD-5346-9DAB-55A6036D06D5}" type="parTrans" cxnId="{8064B9C9-0DE0-DA4F-85DD-6395C1BFB93A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CBCB4E9A-7F80-7146-A0FF-03D4ABC4475C}" type="sibTrans" cxnId="{8064B9C9-0DE0-DA4F-85DD-6395C1BFB93A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8196F71C-F6DB-1748-98A0-D4D2BF957D66}">
      <dgm:prSet phldrT="[Texto]" custT="1"/>
      <dgm:spPr>
        <a:gradFill flip="none" rotWithShape="0">
          <a:gsLst>
            <a:gs pos="0">
              <a:schemeClr val="accent5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5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MX" sz="1400" b="1" dirty="0">
              <a:solidFill>
                <a:schemeClr val="tx1"/>
              </a:solidFill>
              <a:latin typeface="Montserrat" pitchFamily="2" charset="77"/>
            </a:rPr>
            <a:t>Etiquetado claro de alimentos y bebidas</a:t>
          </a:r>
        </a:p>
      </dgm:t>
    </dgm:pt>
    <dgm:pt modelId="{D1CA8808-08C3-804B-852E-22E6DC11688C}" type="parTrans" cxnId="{A9488776-DED2-6040-AE8F-A1D4C50C2366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9469859B-CF4F-4B45-8C7F-3E482C15A4D0}" type="sibTrans" cxnId="{A9488776-DED2-6040-AE8F-A1D4C50C2366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21D94E0F-6244-3F41-AAF1-48B983193CFA}">
      <dgm:prSet phldrT="[Texto]" custT="1"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MX" sz="1400" b="1" dirty="0">
              <a:solidFill>
                <a:schemeClr val="tx1"/>
              </a:solidFill>
              <a:latin typeface="Montserrat" pitchFamily="2" charset="77"/>
            </a:rPr>
            <a:t>Regulación de la publicidad dirigida a población infantil</a:t>
          </a:r>
        </a:p>
      </dgm:t>
    </dgm:pt>
    <dgm:pt modelId="{DF76D809-C617-4947-A207-4D14873A1704}" type="parTrans" cxnId="{D6BF0202-DBBE-F141-A8C6-F216C5FA76BB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221DC229-93FE-FC48-9C2E-A7F74D9781B4}" type="sibTrans" cxnId="{D6BF0202-DBBE-F141-A8C6-F216C5FA76BB}">
      <dgm:prSet/>
      <dgm:spPr/>
      <dgm:t>
        <a:bodyPr/>
        <a:lstStyle/>
        <a:p>
          <a:endParaRPr lang="es-MX">
            <a:latin typeface="Montserrat" pitchFamily="2" charset="77"/>
          </a:endParaRPr>
        </a:p>
      </dgm:t>
    </dgm:pt>
    <dgm:pt modelId="{EC6D651D-33B0-6648-AEB8-D4088E172D2D}">
      <dgm:prSet phldrT="[Texto]" custT="1"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MX" sz="1400" b="1" dirty="0">
              <a:solidFill>
                <a:schemeClr val="tx1"/>
              </a:solidFill>
              <a:latin typeface="Montserrat" pitchFamily="2" charset="77"/>
            </a:rPr>
            <a:t>Campaña Nacional de comunicación educativa</a:t>
          </a:r>
        </a:p>
      </dgm:t>
    </dgm:pt>
    <dgm:pt modelId="{6D18A529-5B50-E84C-8B45-28AC69F5A935}" type="parTrans" cxnId="{6B804CBE-82BB-A949-A6EE-BBAB62E90A88}">
      <dgm:prSet/>
      <dgm:spPr/>
      <dgm:t>
        <a:bodyPr/>
        <a:lstStyle/>
        <a:p>
          <a:endParaRPr lang="es-MX"/>
        </a:p>
      </dgm:t>
    </dgm:pt>
    <dgm:pt modelId="{EA416B14-2E8A-9B49-820E-299067A77B2E}" type="sibTrans" cxnId="{6B804CBE-82BB-A949-A6EE-BBAB62E90A88}">
      <dgm:prSet/>
      <dgm:spPr/>
      <dgm:t>
        <a:bodyPr/>
        <a:lstStyle/>
        <a:p>
          <a:endParaRPr lang="es-MX"/>
        </a:p>
      </dgm:t>
    </dgm:pt>
    <dgm:pt modelId="{F3800979-32F4-7F4D-AEE8-EE244903F378}">
      <dgm:prSet phldrT="[Texto]" custT="1"/>
      <dgm:spPr>
        <a:gradFill flip="none" rotWithShape="0">
          <a:gsLst>
            <a:gs pos="0">
              <a:schemeClr val="accent6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6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MX" sz="1400" b="1" dirty="0">
              <a:solidFill>
                <a:schemeClr val="tx1"/>
              </a:solidFill>
              <a:latin typeface="Montserrat" pitchFamily="2" charset="77"/>
            </a:rPr>
            <a:t>Modificación de promocionales en productos de consumo no saludables</a:t>
          </a:r>
        </a:p>
      </dgm:t>
    </dgm:pt>
    <dgm:pt modelId="{BBF7AE59-FAE9-AA4B-91AA-F4D254761B5F}" type="parTrans" cxnId="{035335B8-2C2D-254A-BDDC-E3110500C1B0}">
      <dgm:prSet/>
      <dgm:spPr/>
      <dgm:t>
        <a:bodyPr/>
        <a:lstStyle/>
        <a:p>
          <a:endParaRPr lang="es-MX"/>
        </a:p>
      </dgm:t>
    </dgm:pt>
    <dgm:pt modelId="{A95E746A-E294-6D4C-A996-43723EFA7D91}" type="sibTrans" cxnId="{035335B8-2C2D-254A-BDDC-E3110500C1B0}">
      <dgm:prSet/>
      <dgm:spPr/>
      <dgm:t>
        <a:bodyPr/>
        <a:lstStyle/>
        <a:p>
          <a:endParaRPr lang="es-MX"/>
        </a:p>
      </dgm:t>
    </dgm:pt>
    <dgm:pt modelId="{3F429EC9-21FF-714E-9A91-42DF352C1B95}">
      <dgm:prSet phldrT="[Texto]" custT="1"/>
      <dgm:spPr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MX" sz="1400" b="1" dirty="0">
              <a:solidFill>
                <a:schemeClr val="tx1"/>
              </a:solidFill>
              <a:latin typeface="Montserrat" pitchFamily="2" charset="77"/>
            </a:rPr>
            <a:t>Actualización del IEPS a bebidas azucaradas y alimentos con alta densidad energética</a:t>
          </a:r>
        </a:p>
      </dgm:t>
    </dgm:pt>
    <dgm:pt modelId="{07A08575-437B-474F-AA40-8A6DCDD94C67}" type="parTrans" cxnId="{559687A0-8F36-0C4A-9D35-2BCCE1E4A17F}">
      <dgm:prSet/>
      <dgm:spPr/>
      <dgm:t>
        <a:bodyPr/>
        <a:lstStyle/>
        <a:p>
          <a:endParaRPr lang="es-MX"/>
        </a:p>
      </dgm:t>
    </dgm:pt>
    <dgm:pt modelId="{01E7D971-114D-0E4E-B627-ED44F0E1E462}" type="sibTrans" cxnId="{559687A0-8F36-0C4A-9D35-2BCCE1E4A17F}">
      <dgm:prSet/>
      <dgm:spPr/>
      <dgm:t>
        <a:bodyPr/>
        <a:lstStyle/>
        <a:p>
          <a:endParaRPr lang="es-MX"/>
        </a:p>
      </dgm:t>
    </dgm:pt>
    <dgm:pt modelId="{04531959-089B-874A-AD40-48D19338371B}" type="pres">
      <dgm:prSet presAssocID="{F9557591-76B5-CA49-83E1-A50B4DB8915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40199BE-AFDE-0E48-9942-A128695E1971}" type="pres">
      <dgm:prSet presAssocID="{C1814931-1575-F749-81E6-14D0477C46B7}" presName="centerShape" presStyleLbl="node0" presStyleIdx="0" presStyleCnt="1" custScaleX="188001" custScaleY="88396"/>
      <dgm:spPr/>
      <dgm:t>
        <a:bodyPr/>
        <a:lstStyle/>
        <a:p>
          <a:endParaRPr lang="es-MX"/>
        </a:p>
      </dgm:t>
    </dgm:pt>
    <dgm:pt modelId="{710E8F43-0889-034B-950F-341459B548D1}" type="pres">
      <dgm:prSet presAssocID="{6D18A529-5B50-E84C-8B45-28AC69F5A935}" presName="parTrans" presStyleLbl="bgSibTrans2D1" presStyleIdx="0" presStyleCnt="7" custLinFactNeighborX="8397"/>
      <dgm:spPr/>
      <dgm:t>
        <a:bodyPr/>
        <a:lstStyle/>
        <a:p>
          <a:endParaRPr lang="es-MX"/>
        </a:p>
      </dgm:t>
    </dgm:pt>
    <dgm:pt modelId="{4A70768C-8636-4043-ABDC-5B2ABB24A471}" type="pres">
      <dgm:prSet presAssocID="{EC6D651D-33B0-6648-AEB8-D4088E172D2D}" presName="node" presStyleLbl="node1" presStyleIdx="0" presStyleCnt="7" custScaleX="1286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981ED63-AEE1-5F4C-B6E6-F2E448A0AC8D}" type="pres">
      <dgm:prSet presAssocID="{B77C1B7B-D294-5743-91A4-6FE3285B145F}" presName="parTrans" presStyleLbl="bgSibTrans2D1" presStyleIdx="1" presStyleCnt="7" custLinFactNeighborX="11948" custLinFactNeighborY="-11231"/>
      <dgm:spPr/>
      <dgm:t>
        <a:bodyPr/>
        <a:lstStyle/>
        <a:p>
          <a:endParaRPr lang="es-MX"/>
        </a:p>
      </dgm:t>
    </dgm:pt>
    <dgm:pt modelId="{53D316C9-6941-9449-BBB0-2222B60806AE}" type="pres">
      <dgm:prSet presAssocID="{D6DEE589-4A1A-FD49-B482-2F7E8A0FF985}" presName="node" presStyleLbl="node1" presStyleIdx="1" presStyleCnt="7" custScaleX="140938" custScaleY="123650" custRadScaleRad="102164" custRadScaleInc="-1781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3B6FA6-196E-5845-B71C-C4536061F8AB}" type="pres">
      <dgm:prSet presAssocID="{09053279-FAFD-5346-9DAB-55A6036D06D5}" presName="parTrans" presStyleLbl="bgSibTrans2D1" presStyleIdx="2" presStyleCnt="7"/>
      <dgm:spPr/>
      <dgm:t>
        <a:bodyPr/>
        <a:lstStyle/>
        <a:p>
          <a:endParaRPr lang="es-MX"/>
        </a:p>
      </dgm:t>
    </dgm:pt>
    <dgm:pt modelId="{42125315-678B-AC48-9E26-0ED4E3589CE8}" type="pres">
      <dgm:prSet presAssocID="{853AA29C-2AB5-2140-A903-FBE2DBB06A0B}" presName="node" presStyleLbl="node1" presStyleIdx="2" presStyleCnt="7" custScaleX="131050" custRadScaleRad="100592" custRadScaleInc="-219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F38E08-B720-934B-AFC3-FAEE7007C594}" type="pres">
      <dgm:prSet presAssocID="{D1CA8808-08C3-804B-852E-22E6DC11688C}" presName="parTrans" presStyleLbl="bgSibTrans2D1" presStyleIdx="3" presStyleCnt="7"/>
      <dgm:spPr/>
      <dgm:t>
        <a:bodyPr/>
        <a:lstStyle/>
        <a:p>
          <a:endParaRPr lang="es-MX"/>
        </a:p>
      </dgm:t>
    </dgm:pt>
    <dgm:pt modelId="{1C450D96-F8C7-3042-BB01-569A89946BB0}" type="pres">
      <dgm:prSet presAssocID="{8196F71C-F6DB-1748-98A0-D4D2BF957D6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F288DB3-21E2-4643-9C40-D3C96FBA3048}" type="pres">
      <dgm:prSet presAssocID="{BBF7AE59-FAE9-AA4B-91AA-F4D254761B5F}" presName="parTrans" presStyleLbl="bgSibTrans2D1" presStyleIdx="4" presStyleCnt="7"/>
      <dgm:spPr/>
      <dgm:t>
        <a:bodyPr/>
        <a:lstStyle/>
        <a:p>
          <a:endParaRPr lang="es-MX"/>
        </a:p>
      </dgm:t>
    </dgm:pt>
    <dgm:pt modelId="{59E0608E-B1D2-4E41-BA54-A00A73E30C6F}" type="pres">
      <dgm:prSet presAssocID="{F3800979-32F4-7F4D-AEE8-EE244903F378}" presName="node" presStyleLbl="node1" presStyleIdx="4" presStyleCnt="7" custScaleX="153787" custScaleY="117279" custRadScaleRad="111197" custRadScaleInc="2155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95293D-7E70-CF40-8434-6A07408FFC6A}" type="pres">
      <dgm:prSet presAssocID="{DF76D809-C617-4947-A207-4D14873A1704}" presName="parTrans" presStyleLbl="bgSibTrans2D1" presStyleIdx="5" presStyleCnt="7"/>
      <dgm:spPr/>
      <dgm:t>
        <a:bodyPr/>
        <a:lstStyle/>
        <a:p>
          <a:endParaRPr lang="es-MX"/>
        </a:p>
      </dgm:t>
    </dgm:pt>
    <dgm:pt modelId="{6410E99E-4F7F-D44C-83F7-9B7CFDA26D6B}" type="pres">
      <dgm:prSet presAssocID="{21D94E0F-6244-3F41-AAF1-48B983193CFA}" presName="node" presStyleLbl="node1" presStyleIdx="5" presStyleCnt="7" custScaleX="138666" custRadScaleRad="108340" custRadScaleInc="799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DB3ABE1-7560-4242-A21A-C6D74091A7B0}" type="pres">
      <dgm:prSet presAssocID="{07A08575-437B-474F-AA40-8A6DCDD94C67}" presName="parTrans" presStyleLbl="bgSibTrans2D1" presStyleIdx="6" presStyleCnt="7"/>
      <dgm:spPr/>
      <dgm:t>
        <a:bodyPr/>
        <a:lstStyle/>
        <a:p>
          <a:endParaRPr lang="es-MX"/>
        </a:p>
      </dgm:t>
    </dgm:pt>
    <dgm:pt modelId="{846A9D65-6A0D-EB45-B15B-006A6A581326}" type="pres">
      <dgm:prSet presAssocID="{3F429EC9-21FF-714E-9A91-42DF352C1B95}" presName="node" presStyleLbl="node1" presStyleIdx="6" presStyleCnt="7" custScaleX="126316" custScaleY="1399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A085888-4D69-1E44-9D79-22276EC60607}" type="presOf" srcId="{07A08575-437B-474F-AA40-8A6DCDD94C67}" destId="{3DB3ABE1-7560-4242-A21A-C6D74091A7B0}" srcOrd="0" destOrd="0" presId="urn:microsoft.com/office/officeart/2005/8/layout/radial4"/>
    <dgm:cxn modelId="{F3FCA53F-AF5F-BD4C-ABAB-20D954DC146D}" type="presOf" srcId="{853AA29C-2AB5-2140-A903-FBE2DBB06A0B}" destId="{42125315-678B-AC48-9E26-0ED4E3589CE8}" srcOrd="0" destOrd="0" presId="urn:microsoft.com/office/officeart/2005/8/layout/radial4"/>
    <dgm:cxn modelId="{3546FBDB-2A4F-2545-84DC-A29719589873}" type="presOf" srcId="{EC6D651D-33B0-6648-AEB8-D4088E172D2D}" destId="{4A70768C-8636-4043-ABDC-5B2ABB24A471}" srcOrd="0" destOrd="0" presId="urn:microsoft.com/office/officeart/2005/8/layout/radial4"/>
    <dgm:cxn modelId="{5FD6C1D3-6526-1445-876C-33BA118D0CC8}" type="presOf" srcId="{6D18A529-5B50-E84C-8B45-28AC69F5A935}" destId="{710E8F43-0889-034B-950F-341459B548D1}" srcOrd="0" destOrd="0" presId="urn:microsoft.com/office/officeart/2005/8/layout/radial4"/>
    <dgm:cxn modelId="{C24184E6-F348-5D4F-9C61-0283C856D393}" type="presOf" srcId="{3F429EC9-21FF-714E-9A91-42DF352C1B95}" destId="{846A9D65-6A0D-EB45-B15B-006A6A581326}" srcOrd="0" destOrd="0" presId="urn:microsoft.com/office/officeart/2005/8/layout/radial4"/>
    <dgm:cxn modelId="{E0BBCA53-C3F4-214B-B428-53F3846E4E54}" type="presOf" srcId="{21D94E0F-6244-3F41-AAF1-48B983193CFA}" destId="{6410E99E-4F7F-D44C-83F7-9B7CFDA26D6B}" srcOrd="0" destOrd="0" presId="urn:microsoft.com/office/officeart/2005/8/layout/radial4"/>
    <dgm:cxn modelId="{B0EB85E5-509C-4F49-BD99-C26293780E26}" srcId="{F9557591-76B5-CA49-83E1-A50B4DB89153}" destId="{C1814931-1575-F749-81E6-14D0477C46B7}" srcOrd="0" destOrd="0" parTransId="{6C6B09CF-6E98-1240-ABCC-960FA81E8DA4}" sibTransId="{F946F291-7729-0B40-8B55-457D0307511F}"/>
    <dgm:cxn modelId="{3479F07B-7673-C241-92B6-7CBA0E596F30}" type="presOf" srcId="{DF76D809-C617-4947-A207-4D14873A1704}" destId="{B795293D-7E70-CF40-8434-6A07408FFC6A}" srcOrd="0" destOrd="0" presId="urn:microsoft.com/office/officeart/2005/8/layout/radial4"/>
    <dgm:cxn modelId="{3AB1A0DA-51CD-0D43-9CC5-DA076838F840}" type="presOf" srcId="{B77C1B7B-D294-5743-91A4-6FE3285B145F}" destId="{4981ED63-AEE1-5F4C-B6E6-F2E448A0AC8D}" srcOrd="0" destOrd="0" presId="urn:microsoft.com/office/officeart/2005/8/layout/radial4"/>
    <dgm:cxn modelId="{FE46A1EE-9C9D-7B49-BF81-47A52E5B9C4B}" type="presOf" srcId="{D1CA8808-08C3-804B-852E-22E6DC11688C}" destId="{1AF38E08-B720-934B-AFC3-FAEE7007C594}" srcOrd="0" destOrd="0" presId="urn:microsoft.com/office/officeart/2005/8/layout/radial4"/>
    <dgm:cxn modelId="{B2FFE9F6-5B95-704E-973D-91282711DA27}" srcId="{C1814931-1575-F749-81E6-14D0477C46B7}" destId="{D6DEE589-4A1A-FD49-B482-2F7E8A0FF985}" srcOrd="1" destOrd="0" parTransId="{B77C1B7B-D294-5743-91A4-6FE3285B145F}" sibTransId="{EB227FC1-3625-1E45-8078-78F1D223489A}"/>
    <dgm:cxn modelId="{8064B9C9-0DE0-DA4F-85DD-6395C1BFB93A}" srcId="{C1814931-1575-F749-81E6-14D0477C46B7}" destId="{853AA29C-2AB5-2140-A903-FBE2DBB06A0B}" srcOrd="2" destOrd="0" parTransId="{09053279-FAFD-5346-9DAB-55A6036D06D5}" sibTransId="{CBCB4E9A-7F80-7146-A0FF-03D4ABC4475C}"/>
    <dgm:cxn modelId="{559687A0-8F36-0C4A-9D35-2BCCE1E4A17F}" srcId="{C1814931-1575-F749-81E6-14D0477C46B7}" destId="{3F429EC9-21FF-714E-9A91-42DF352C1B95}" srcOrd="6" destOrd="0" parTransId="{07A08575-437B-474F-AA40-8A6DCDD94C67}" sibTransId="{01E7D971-114D-0E4E-B627-ED44F0E1E462}"/>
    <dgm:cxn modelId="{A9488776-DED2-6040-AE8F-A1D4C50C2366}" srcId="{C1814931-1575-F749-81E6-14D0477C46B7}" destId="{8196F71C-F6DB-1748-98A0-D4D2BF957D66}" srcOrd="3" destOrd="0" parTransId="{D1CA8808-08C3-804B-852E-22E6DC11688C}" sibTransId="{9469859B-CF4F-4B45-8C7F-3E482C15A4D0}"/>
    <dgm:cxn modelId="{BA4AC297-7FE7-8B40-A2C6-79EEA08956AD}" type="presOf" srcId="{F9557591-76B5-CA49-83E1-A50B4DB89153}" destId="{04531959-089B-874A-AD40-48D19338371B}" srcOrd="0" destOrd="0" presId="urn:microsoft.com/office/officeart/2005/8/layout/radial4"/>
    <dgm:cxn modelId="{C8C187B9-6290-EB41-B43D-3E5BC41DED2D}" type="presOf" srcId="{C1814931-1575-F749-81E6-14D0477C46B7}" destId="{640199BE-AFDE-0E48-9942-A128695E1971}" srcOrd="0" destOrd="0" presId="urn:microsoft.com/office/officeart/2005/8/layout/radial4"/>
    <dgm:cxn modelId="{BCF3883F-DB93-7C42-904E-4B5326C121AC}" type="presOf" srcId="{D6DEE589-4A1A-FD49-B482-2F7E8A0FF985}" destId="{53D316C9-6941-9449-BBB0-2222B60806AE}" srcOrd="0" destOrd="0" presId="urn:microsoft.com/office/officeart/2005/8/layout/radial4"/>
    <dgm:cxn modelId="{8C5DD053-1697-4E44-A12D-C6D85A93B90B}" type="presOf" srcId="{F3800979-32F4-7F4D-AEE8-EE244903F378}" destId="{59E0608E-B1D2-4E41-BA54-A00A73E30C6F}" srcOrd="0" destOrd="0" presId="urn:microsoft.com/office/officeart/2005/8/layout/radial4"/>
    <dgm:cxn modelId="{6B804CBE-82BB-A949-A6EE-BBAB62E90A88}" srcId="{C1814931-1575-F749-81E6-14D0477C46B7}" destId="{EC6D651D-33B0-6648-AEB8-D4088E172D2D}" srcOrd="0" destOrd="0" parTransId="{6D18A529-5B50-E84C-8B45-28AC69F5A935}" sibTransId="{EA416B14-2E8A-9B49-820E-299067A77B2E}"/>
    <dgm:cxn modelId="{D6BF0202-DBBE-F141-A8C6-F216C5FA76BB}" srcId="{C1814931-1575-F749-81E6-14D0477C46B7}" destId="{21D94E0F-6244-3F41-AAF1-48B983193CFA}" srcOrd="5" destOrd="0" parTransId="{DF76D809-C617-4947-A207-4D14873A1704}" sibTransId="{221DC229-93FE-FC48-9C2E-A7F74D9781B4}"/>
    <dgm:cxn modelId="{0ABEB46B-35FC-BB4D-9FFA-8D51E7367864}" type="presOf" srcId="{BBF7AE59-FAE9-AA4B-91AA-F4D254761B5F}" destId="{BF288DB3-21E2-4643-9C40-D3C96FBA3048}" srcOrd="0" destOrd="0" presId="urn:microsoft.com/office/officeart/2005/8/layout/radial4"/>
    <dgm:cxn modelId="{4831FE6F-E58F-EC43-B076-8219CF8C0EC2}" type="presOf" srcId="{09053279-FAFD-5346-9DAB-55A6036D06D5}" destId="{8A3B6FA6-196E-5845-B71C-C4536061F8AB}" srcOrd="0" destOrd="0" presId="urn:microsoft.com/office/officeart/2005/8/layout/radial4"/>
    <dgm:cxn modelId="{8DD0E4EA-A4FA-3C4C-AD86-9D56A723C7CB}" type="presOf" srcId="{8196F71C-F6DB-1748-98A0-D4D2BF957D66}" destId="{1C450D96-F8C7-3042-BB01-569A89946BB0}" srcOrd="0" destOrd="0" presId="urn:microsoft.com/office/officeart/2005/8/layout/radial4"/>
    <dgm:cxn modelId="{035335B8-2C2D-254A-BDDC-E3110500C1B0}" srcId="{C1814931-1575-F749-81E6-14D0477C46B7}" destId="{F3800979-32F4-7F4D-AEE8-EE244903F378}" srcOrd="4" destOrd="0" parTransId="{BBF7AE59-FAE9-AA4B-91AA-F4D254761B5F}" sibTransId="{A95E746A-E294-6D4C-A996-43723EFA7D91}"/>
    <dgm:cxn modelId="{D4C70C28-EA7F-7944-9DC1-D7F4F1480D1B}" type="presParOf" srcId="{04531959-089B-874A-AD40-48D19338371B}" destId="{640199BE-AFDE-0E48-9942-A128695E1971}" srcOrd="0" destOrd="0" presId="urn:microsoft.com/office/officeart/2005/8/layout/radial4"/>
    <dgm:cxn modelId="{B7AC86DD-79FF-AF4F-83C6-01E5B3A7067E}" type="presParOf" srcId="{04531959-089B-874A-AD40-48D19338371B}" destId="{710E8F43-0889-034B-950F-341459B548D1}" srcOrd="1" destOrd="0" presId="urn:microsoft.com/office/officeart/2005/8/layout/radial4"/>
    <dgm:cxn modelId="{98C701D2-3EA1-574D-AAA8-492064B1587C}" type="presParOf" srcId="{04531959-089B-874A-AD40-48D19338371B}" destId="{4A70768C-8636-4043-ABDC-5B2ABB24A471}" srcOrd="2" destOrd="0" presId="urn:microsoft.com/office/officeart/2005/8/layout/radial4"/>
    <dgm:cxn modelId="{8A8542A1-D2B4-9548-B9F0-918E64E02F6A}" type="presParOf" srcId="{04531959-089B-874A-AD40-48D19338371B}" destId="{4981ED63-AEE1-5F4C-B6E6-F2E448A0AC8D}" srcOrd="3" destOrd="0" presId="urn:microsoft.com/office/officeart/2005/8/layout/radial4"/>
    <dgm:cxn modelId="{959B5498-B7D9-FC42-A2CB-0C1CEF59C63F}" type="presParOf" srcId="{04531959-089B-874A-AD40-48D19338371B}" destId="{53D316C9-6941-9449-BBB0-2222B60806AE}" srcOrd="4" destOrd="0" presId="urn:microsoft.com/office/officeart/2005/8/layout/radial4"/>
    <dgm:cxn modelId="{91ED44FC-40AA-0748-BA08-3D69C2D4EAAC}" type="presParOf" srcId="{04531959-089B-874A-AD40-48D19338371B}" destId="{8A3B6FA6-196E-5845-B71C-C4536061F8AB}" srcOrd="5" destOrd="0" presId="urn:microsoft.com/office/officeart/2005/8/layout/radial4"/>
    <dgm:cxn modelId="{625228B1-F8D9-4E43-B8D3-47D5C3052618}" type="presParOf" srcId="{04531959-089B-874A-AD40-48D19338371B}" destId="{42125315-678B-AC48-9E26-0ED4E3589CE8}" srcOrd="6" destOrd="0" presId="urn:microsoft.com/office/officeart/2005/8/layout/radial4"/>
    <dgm:cxn modelId="{CE9697A6-4582-3E41-83DB-4FE80D384640}" type="presParOf" srcId="{04531959-089B-874A-AD40-48D19338371B}" destId="{1AF38E08-B720-934B-AFC3-FAEE7007C594}" srcOrd="7" destOrd="0" presId="urn:microsoft.com/office/officeart/2005/8/layout/radial4"/>
    <dgm:cxn modelId="{D0FF6A4B-1BAE-D941-971D-C29704059EC1}" type="presParOf" srcId="{04531959-089B-874A-AD40-48D19338371B}" destId="{1C450D96-F8C7-3042-BB01-569A89946BB0}" srcOrd="8" destOrd="0" presId="urn:microsoft.com/office/officeart/2005/8/layout/radial4"/>
    <dgm:cxn modelId="{C50918DF-1513-244F-9897-2AF6080A96CA}" type="presParOf" srcId="{04531959-089B-874A-AD40-48D19338371B}" destId="{BF288DB3-21E2-4643-9C40-D3C96FBA3048}" srcOrd="9" destOrd="0" presId="urn:microsoft.com/office/officeart/2005/8/layout/radial4"/>
    <dgm:cxn modelId="{270B7815-AD7B-6345-B814-B2BC31D73BC5}" type="presParOf" srcId="{04531959-089B-874A-AD40-48D19338371B}" destId="{59E0608E-B1D2-4E41-BA54-A00A73E30C6F}" srcOrd="10" destOrd="0" presId="urn:microsoft.com/office/officeart/2005/8/layout/radial4"/>
    <dgm:cxn modelId="{0BB51ABF-417E-1947-8BFE-A7B31C758FE4}" type="presParOf" srcId="{04531959-089B-874A-AD40-48D19338371B}" destId="{B795293D-7E70-CF40-8434-6A07408FFC6A}" srcOrd="11" destOrd="0" presId="urn:microsoft.com/office/officeart/2005/8/layout/radial4"/>
    <dgm:cxn modelId="{468D3F9B-C4AD-2D40-96EF-E728A5D47A93}" type="presParOf" srcId="{04531959-089B-874A-AD40-48D19338371B}" destId="{6410E99E-4F7F-D44C-83F7-9B7CFDA26D6B}" srcOrd="12" destOrd="0" presId="urn:microsoft.com/office/officeart/2005/8/layout/radial4"/>
    <dgm:cxn modelId="{59B66789-DB83-7F46-B579-1C9247227C92}" type="presParOf" srcId="{04531959-089B-874A-AD40-48D19338371B}" destId="{3DB3ABE1-7560-4242-A21A-C6D74091A7B0}" srcOrd="13" destOrd="0" presId="urn:microsoft.com/office/officeart/2005/8/layout/radial4"/>
    <dgm:cxn modelId="{A592B0DD-D4DA-7D4F-A384-D32DF88416A3}" type="presParOf" srcId="{04531959-089B-874A-AD40-48D19338371B}" destId="{846A9D65-6A0D-EB45-B15B-006A6A581326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2F9156-6FCA-EE44-9251-9A5687ECD8B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C1814CDE-9270-1A4E-BC06-26CEE85F13B4}">
      <dgm:prSet/>
      <dgm:spPr>
        <a:solidFill>
          <a:srgbClr val="739B2C"/>
        </a:solidFill>
      </dgm:spPr>
      <dgm:t>
        <a:bodyPr/>
        <a:lstStyle/>
        <a:p>
          <a:pPr rtl="0"/>
          <a:r>
            <a:rPr lang="es-ES" dirty="0" smtClean="0"/>
            <a:t>Desarrollar y diseminar </a:t>
          </a:r>
          <a:r>
            <a:rPr lang="es-ES" b="1" u="sng" dirty="0" smtClean="0"/>
            <a:t>guías alimentarias </a:t>
          </a:r>
          <a:r>
            <a:rPr lang="es-ES" dirty="0" smtClean="0"/>
            <a:t>(y de actividad física) para la población mexicana saludables y sostenibles (con baja presión e impacto ambiental, accesibles, asequibles, seguras, equitativas y culturalmente aceptables/pertinentes). </a:t>
          </a:r>
          <a:endParaRPr lang="es-ES" dirty="0"/>
        </a:p>
      </dgm:t>
    </dgm:pt>
    <dgm:pt modelId="{8A99CBEF-27D8-9740-A0BF-3B426A8CE8F2}" type="parTrans" cxnId="{60B1A94F-3BBF-4341-B93D-DD099ED86D7D}">
      <dgm:prSet/>
      <dgm:spPr/>
      <dgm:t>
        <a:bodyPr/>
        <a:lstStyle/>
        <a:p>
          <a:endParaRPr lang="es-ES_tradnl"/>
        </a:p>
      </dgm:t>
    </dgm:pt>
    <dgm:pt modelId="{EFFCACCE-2EAA-D34C-B590-158F19CE9EB2}" type="sibTrans" cxnId="{60B1A94F-3BBF-4341-B93D-DD099ED86D7D}">
      <dgm:prSet/>
      <dgm:spPr/>
      <dgm:t>
        <a:bodyPr/>
        <a:lstStyle/>
        <a:p>
          <a:endParaRPr lang="es-ES_tradnl"/>
        </a:p>
      </dgm:t>
    </dgm:pt>
    <dgm:pt modelId="{3ECDA03A-2800-CC4A-B7C0-84EEA6FA7669}">
      <dgm:prSet/>
      <dgm:spPr>
        <a:solidFill>
          <a:srgbClr val="307A86"/>
        </a:solidFill>
      </dgm:spPr>
      <dgm:t>
        <a:bodyPr/>
        <a:lstStyle/>
        <a:p>
          <a:pPr rtl="0"/>
          <a:r>
            <a:rPr lang="es-MX" dirty="0" smtClean="0"/>
            <a:t>Elaborar una </a:t>
          </a:r>
          <a:r>
            <a:rPr lang="es-MX" b="1" u="sng" dirty="0" smtClean="0"/>
            <a:t>canasta normativ</a:t>
          </a:r>
          <a:r>
            <a:rPr lang="es-MX" u="sng" dirty="0" smtClean="0"/>
            <a:t>a </a:t>
          </a:r>
          <a:r>
            <a:rPr lang="es-MX" dirty="0" smtClean="0"/>
            <a:t>que sea saludable, sustentable, culturalmente pertinente, accesible y asequible para una familia promedio (áreas urbano/rural y regional), que permita orientar la toma de decisiones de la política publica para mejorar la salud de la población.</a:t>
          </a:r>
          <a:endParaRPr lang="es-MX" dirty="0"/>
        </a:p>
      </dgm:t>
    </dgm:pt>
    <dgm:pt modelId="{5BB86E8C-8905-314A-807B-D1EEDF71FFDC}" type="parTrans" cxnId="{17506084-40D3-CE47-9F3D-1133B23C38C7}">
      <dgm:prSet/>
      <dgm:spPr/>
      <dgm:t>
        <a:bodyPr/>
        <a:lstStyle/>
        <a:p>
          <a:endParaRPr lang="es-ES_tradnl"/>
        </a:p>
      </dgm:t>
    </dgm:pt>
    <dgm:pt modelId="{C9FBABDF-1B8F-7E42-A9B6-5864A4D59450}" type="sibTrans" cxnId="{17506084-40D3-CE47-9F3D-1133B23C38C7}">
      <dgm:prSet/>
      <dgm:spPr/>
      <dgm:t>
        <a:bodyPr/>
        <a:lstStyle/>
        <a:p>
          <a:endParaRPr lang="es-ES_tradnl"/>
        </a:p>
      </dgm:t>
    </dgm:pt>
    <dgm:pt modelId="{E8AB5D4B-4104-D741-9840-CD96AFCAE0F6}">
      <dgm:prSet/>
      <dgm:spPr>
        <a:solidFill>
          <a:srgbClr val="AAB735"/>
        </a:solidFill>
      </dgm:spPr>
      <dgm:t>
        <a:bodyPr/>
        <a:lstStyle/>
        <a:p>
          <a:pPr rtl="0"/>
          <a:r>
            <a:rPr lang="es-MX" dirty="0" smtClean="0"/>
            <a:t>Desarrollar una </a:t>
          </a:r>
          <a:r>
            <a:rPr lang="es-MX" b="1" u="sng" dirty="0" smtClean="0"/>
            <a:t>estrategia de comunicación </a:t>
          </a:r>
          <a:r>
            <a:rPr lang="es-MX" dirty="0" smtClean="0"/>
            <a:t>para la promoción de la alimentación saludable y sostenible, actividad física que sea consistente con las políticas actuales para la prevención de las malnutrición entre ellas etiquetado, guías alimentarias y la canasta normativa. </a:t>
          </a:r>
          <a:endParaRPr lang="es-MX" dirty="0"/>
        </a:p>
      </dgm:t>
    </dgm:pt>
    <dgm:pt modelId="{31EB9DF9-7F6A-FB47-A412-46B941CEB6FC}" type="parTrans" cxnId="{BF91FE2C-A3E4-8047-B6BB-3E4407CF354D}">
      <dgm:prSet/>
      <dgm:spPr/>
      <dgm:t>
        <a:bodyPr/>
        <a:lstStyle/>
        <a:p>
          <a:endParaRPr lang="es-ES_tradnl"/>
        </a:p>
      </dgm:t>
    </dgm:pt>
    <dgm:pt modelId="{41D03E2A-36FA-134A-A642-E37E5DA55E00}" type="sibTrans" cxnId="{BF91FE2C-A3E4-8047-B6BB-3E4407CF354D}">
      <dgm:prSet/>
      <dgm:spPr/>
      <dgm:t>
        <a:bodyPr/>
        <a:lstStyle/>
        <a:p>
          <a:endParaRPr lang="es-ES_tradnl"/>
        </a:p>
      </dgm:t>
    </dgm:pt>
    <dgm:pt modelId="{CC170E90-F1D4-DD46-9812-14644B8E2CA5}">
      <dgm:prSet/>
      <dgm:spPr/>
      <dgm:t>
        <a:bodyPr/>
        <a:lstStyle/>
        <a:p>
          <a:pPr rtl="0"/>
          <a:endParaRPr lang="es-ES_tradnl"/>
        </a:p>
      </dgm:t>
    </dgm:pt>
    <dgm:pt modelId="{8CF8FA04-955C-EA4D-811C-E48F98D45653}" type="parTrans" cxnId="{CF021246-F37C-BD47-B741-F05B0893B3A9}">
      <dgm:prSet/>
      <dgm:spPr/>
      <dgm:t>
        <a:bodyPr/>
        <a:lstStyle/>
        <a:p>
          <a:endParaRPr lang="es-ES_tradnl"/>
        </a:p>
      </dgm:t>
    </dgm:pt>
    <dgm:pt modelId="{85DC1249-D763-814B-A0DF-BEB16A1AF05E}" type="sibTrans" cxnId="{CF021246-F37C-BD47-B741-F05B0893B3A9}">
      <dgm:prSet/>
      <dgm:spPr/>
      <dgm:t>
        <a:bodyPr/>
        <a:lstStyle/>
        <a:p>
          <a:endParaRPr lang="es-ES_tradnl"/>
        </a:p>
      </dgm:t>
    </dgm:pt>
    <dgm:pt modelId="{167D8125-F2D8-BB4A-A15D-8EE71115815F}" type="pres">
      <dgm:prSet presAssocID="{E92F9156-6FCA-EE44-9251-9A5687ECD8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C5C2B6B-F666-474C-8524-593C68B8E738}" type="pres">
      <dgm:prSet presAssocID="{C1814CDE-9270-1A4E-BC06-26CEE85F13B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1BB0E60-54EB-BF4C-9F72-1DDAB459C6F4}" type="pres">
      <dgm:prSet presAssocID="{EFFCACCE-2EAA-D34C-B590-158F19CE9EB2}" presName="spacer" presStyleCnt="0"/>
      <dgm:spPr/>
    </dgm:pt>
    <dgm:pt modelId="{044BCFC6-7303-F742-8285-1FA866E28E7C}" type="pres">
      <dgm:prSet presAssocID="{3ECDA03A-2800-CC4A-B7C0-84EEA6FA766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2061DF9-A1DC-804B-B9FE-4A99E87FC0B9}" type="pres">
      <dgm:prSet presAssocID="{C9FBABDF-1B8F-7E42-A9B6-5864A4D59450}" presName="spacer" presStyleCnt="0"/>
      <dgm:spPr/>
    </dgm:pt>
    <dgm:pt modelId="{B7378591-2704-4641-BD58-EB48CD95EF5C}" type="pres">
      <dgm:prSet presAssocID="{E8AB5D4B-4104-D741-9840-CD96AFCAE0F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C1A5852-690B-F54C-A5DF-C8414CD975E9}" type="pres">
      <dgm:prSet presAssocID="{E8AB5D4B-4104-D741-9840-CD96AFCAE0F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E2917EAA-8013-48A8-8015-06F4AB2F6EA5}" type="presOf" srcId="{C1814CDE-9270-1A4E-BC06-26CEE85F13B4}" destId="{9C5C2B6B-F666-474C-8524-593C68B8E738}" srcOrd="0" destOrd="0" presId="urn:microsoft.com/office/officeart/2005/8/layout/vList2"/>
    <dgm:cxn modelId="{60B1A94F-3BBF-4341-B93D-DD099ED86D7D}" srcId="{E92F9156-6FCA-EE44-9251-9A5687ECD8B4}" destId="{C1814CDE-9270-1A4E-BC06-26CEE85F13B4}" srcOrd="0" destOrd="0" parTransId="{8A99CBEF-27D8-9740-A0BF-3B426A8CE8F2}" sibTransId="{EFFCACCE-2EAA-D34C-B590-158F19CE9EB2}"/>
    <dgm:cxn modelId="{EAF13667-9103-41AE-B92E-906A1FFF2C82}" type="presOf" srcId="{CC170E90-F1D4-DD46-9812-14644B8E2CA5}" destId="{CC1A5852-690B-F54C-A5DF-C8414CD975E9}" srcOrd="0" destOrd="0" presId="urn:microsoft.com/office/officeart/2005/8/layout/vList2"/>
    <dgm:cxn modelId="{6FDAD756-1CAE-4923-875C-64F83025E2D4}" type="presOf" srcId="{E92F9156-6FCA-EE44-9251-9A5687ECD8B4}" destId="{167D8125-F2D8-BB4A-A15D-8EE71115815F}" srcOrd="0" destOrd="0" presId="urn:microsoft.com/office/officeart/2005/8/layout/vList2"/>
    <dgm:cxn modelId="{BF91FE2C-A3E4-8047-B6BB-3E4407CF354D}" srcId="{E92F9156-6FCA-EE44-9251-9A5687ECD8B4}" destId="{E8AB5D4B-4104-D741-9840-CD96AFCAE0F6}" srcOrd="2" destOrd="0" parTransId="{31EB9DF9-7F6A-FB47-A412-46B941CEB6FC}" sibTransId="{41D03E2A-36FA-134A-A642-E37E5DA55E00}"/>
    <dgm:cxn modelId="{E8342E31-BEED-42AB-85C0-973F8262B087}" type="presOf" srcId="{3ECDA03A-2800-CC4A-B7C0-84EEA6FA7669}" destId="{044BCFC6-7303-F742-8285-1FA866E28E7C}" srcOrd="0" destOrd="0" presId="urn:microsoft.com/office/officeart/2005/8/layout/vList2"/>
    <dgm:cxn modelId="{CF021246-F37C-BD47-B741-F05B0893B3A9}" srcId="{E8AB5D4B-4104-D741-9840-CD96AFCAE0F6}" destId="{CC170E90-F1D4-DD46-9812-14644B8E2CA5}" srcOrd="0" destOrd="0" parTransId="{8CF8FA04-955C-EA4D-811C-E48F98D45653}" sibTransId="{85DC1249-D763-814B-A0DF-BEB16A1AF05E}"/>
    <dgm:cxn modelId="{AC8432E9-ECAC-409A-8752-79357D500500}" type="presOf" srcId="{E8AB5D4B-4104-D741-9840-CD96AFCAE0F6}" destId="{B7378591-2704-4641-BD58-EB48CD95EF5C}" srcOrd="0" destOrd="0" presId="urn:microsoft.com/office/officeart/2005/8/layout/vList2"/>
    <dgm:cxn modelId="{17506084-40D3-CE47-9F3D-1133B23C38C7}" srcId="{E92F9156-6FCA-EE44-9251-9A5687ECD8B4}" destId="{3ECDA03A-2800-CC4A-B7C0-84EEA6FA7669}" srcOrd="1" destOrd="0" parTransId="{5BB86E8C-8905-314A-807B-D1EEDF71FFDC}" sibTransId="{C9FBABDF-1B8F-7E42-A9B6-5864A4D59450}"/>
    <dgm:cxn modelId="{1D925AA2-1133-4EB7-BF3F-A0A3F90529AC}" type="presParOf" srcId="{167D8125-F2D8-BB4A-A15D-8EE71115815F}" destId="{9C5C2B6B-F666-474C-8524-593C68B8E738}" srcOrd="0" destOrd="0" presId="urn:microsoft.com/office/officeart/2005/8/layout/vList2"/>
    <dgm:cxn modelId="{6F4D9FF6-2420-42AF-AAD3-E6631FB8035A}" type="presParOf" srcId="{167D8125-F2D8-BB4A-A15D-8EE71115815F}" destId="{81BB0E60-54EB-BF4C-9F72-1DDAB459C6F4}" srcOrd="1" destOrd="0" presId="urn:microsoft.com/office/officeart/2005/8/layout/vList2"/>
    <dgm:cxn modelId="{6C0539EF-163E-4435-B9FA-634545C399D2}" type="presParOf" srcId="{167D8125-F2D8-BB4A-A15D-8EE71115815F}" destId="{044BCFC6-7303-F742-8285-1FA866E28E7C}" srcOrd="2" destOrd="0" presId="urn:microsoft.com/office/officeart/2005/8/layout/vList2"/>
    <dgm:cxn modelId="{BD0F39C2-31BF-46C9-B7B9-8550CBC6C0FC}" type="presParOf" srcId="{167D8125-F2D8-BB4A-A15D-8EE71115815F}" destId="{02061DF9-A1DC-804B-B9FE-4A99E87FC0B9}" srcOrd="3" destOrd="0" presId="urn:microsoft.com/office/officeart/2005/8/layout/vList2"/>
    <dgm:cxn modelId="{7F528438-A085-421D-AE92-DA3CD5BE1A96}" type="presParOf" srcId="{167D8125-F2D8-BB4A-A15D-8EE71115815F}" destId="{B7378591-2704-4641-BD58-EB48CD95EF5C}" srcOrd="4" destOrd="0" presId="urn:microsoft.com/office/officeart/2005/8/layout/vList2"/>
    <dgm:cxn modelId="{28E9F7CA-DE6A-4874-A90F-35C52D07B804}" type="presParOf" srcId="{167D8125-F2D8-BB4A-A15D-8EE71115815F}" destId="{CC1A5852-690B-F54C-A5DF-C8414CD975E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D8EF14-3276-47D0-B710-166F82A4C162}" type="doc">
      <dgm:prSet loTypeId="urn:microsoft.com/office/officeart/2005/8/layout/hList7#2" loCatId="picture" qsTypeId="urn:microsoft.com/office/officeart/2005/8/quickstyle/simple1" qsCatId="simple" csTypeId="urn:microsoft.com/office/officeart/2005/8/colors/colorful2" csCatId="colorful" phldr="1"/>
      <dgm:spPr/>
    </dgm:pt>
    <dgm:pt modelId="{B75A780A-945D-4290-9308-580E057DD447}">
      <dgm:prSet phldrT="[Texto]" custT="1"/>
      <dgm:spPr/>
      <dgm:t>
        <a:bodyPr/>
        <a:lstStyle/>
        <a:p>
          <a:r>
            <a:rPr lang="es-MX" sz="2800" b="1" i="0" dirty="0">
              <a:latin typeface="Montserrat ExtraBold" pitchFamily="2" charset="77"/>
            </a:rPr>
            <a:t>Alimentación saludable</a:t>
          </a:r>
        </a:p>
        <a:p>
          <a:endParaRPr lang="es-MX" sz="2800" b="1" i="0" dirty="0">
            <a:latin typeface="Montserrat ExtraBold" pitchFamily="2" charset="77"/>
          </a:endParaRPr>
        </a:p>
      </dgm:t>
    </dgm:pt>
    <dgm:pt modelId="{C292BB2D-8D70-4577-8723-2E4B8FF5FB63}" type="parTrans" cxnId="{6F40FD5A-E128-4193-8523-B7624572CB30}">
      <dgm:prSet/>
      <dgm:spPr/>
      <dgm:t>
        <a:bodyPr/>
        <a:lstStyle/>
        <a:p>
          <a:endParaRPr lang="es-MX" sz="2800" b="1" i="0">
            <a:latin typeface="Montserrat ExtraBold" pitchFamily="2" charset="77"/>
          </a:endParaRPr>
        </a:p>
      </dgm:t>
    </dgm:pt>
    <dgm:pt modelId="{144E574F-EB40-41FC-B1A2-048CD6DD9A64}" type="sibTrans" cxnId="{6F40FD5A-E128-4193-8523-B7624572CB30}">
      <dgm:prSet/>
      <dgm:spPr/>
      <dgm:t>
        <a:bodyPr/>
        <a:lstStyle/>
        <a:p>
          <a:endParaRPr lang="es-MX" sz="2800" b="1" i="0">
            <a:latin typeface="Montserrat ExtraBold" pitchFamily="2" charset="77"/>
          </a:endParaRPr>
        </a:p>
      </dgm:t>
    </dgm:pt>
    <dgm:pt modelId="{C8983EC3-5DD1-40E3-BBF7-8074D1EF75EF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MX" sz="2800" b="1" i="0" dirty="0">
              <a:latin typeface="Montserrat ExtraBold" pitchFamily="2" charset="77"/>
            </a:rPr>
            <a:t>La mala alimentación</a:t>
          </a:r>
        </a:p>
        <a:p>
          <a:endParaRPr lang="es-MX" sz="2800" b="1" i="0" dirty="0">
            <a:latin typeface="Montserrat ExtraBold" pitchFamily="2" charset="77"/>
          </a:endParaRPr>
        </a:p>
      </dgm:t>
    </dgm:pt>
    <dgm:pt modelId="{0291251C-16D8-4FC0-B7E4-13D26D29D5B8}" type="parTrans" cxnId="{1B9DF836-8DE0-43E1-8D6F-A789140C2D6D}">
      <dgm:prSet/>
      <dgm:spPr/>
      <dgm:t>
        <a:bodyPr/>
        <a:lstStyle/>
        <a:p>
          <a:endParaRPr lang="es-MX" sz="2800" b="1" i="0">
            <a:latin typeface="Montserrat ExtraBold" pitchFamily="2" charset="77"/>
          </a:endParaRPr>
        </a:p>
      </dgm:t>
    </dgm:pt>
    <dgm:pt modelId="{4E9CD4A6-FFA8-4D5F-91EB-CDBA3DF51943}" type="sibTrans" cxnId="{1B9DF836-8DE0-43E1-8D6F-A789140C2D6D}">
      <dgm:prSet/>
      <dgm:spPr/>
      <dgm:t>
        <a:bodyPr/>
        <a:lstStyle/>
        <a:p>
          <a:endParaRPr lang="es-MX" sz="2800" b="1" i="0">
            <a:latin typeface="Montserrat ExtraBold" pitchFamily="2" charset="77"/>
          </a:endParaRPr>
        </a:p>
      </dgm:t>
    </dgm:pt>
    <dgm:pt modelId="{A1815FD8-B26B-415B-A498-0B1AEE932266}">
      <dgm:prSet custT="1"/>
      <dgm:spPr/>
      <dgm:t>
        <a:bodyPr/>
        <a:lstStyle/>
        <a:p>
          <a:r>
            <a:rPr lang="es-MX" sz="2800" b="1" i="0" dirty="0">
              <a:latin typeface="Montserrat ExtraBold" pitchFamily="2" charset="77"/>
            </a:rPr>
            <a:t>Cultura alimentaria tradicional</a:t>
          </a:r>
        </a:p>
        <a:p>
          <a:endParaRPr lang="es-MX" sz="2800" b="1" i="0" dirty="0">
            <a:latin typeface="Montserrat ExtraBold" pitchFamily="2" charset="77"/>
          </a:endParaRPr>
        </a:p>
      </dgm:t>
    </dgm:pt>
    <dgm:pt modelId="{4C92A4BA-F48B-4F5B-B7FA-16A0D47E5DF6}" type="sibTrans" cxnId="{6F55D6A3-D49B-4DFB-82DE-AEB142DEE1B3}">
      <dgm:prSet/>
      <dgm:spPr/>
      <dgm:t>
        <a:bodyPr/>
        <a:lstStyle/>
        <a:p>
          <a:endParaRPr lang="es-MX" sz="2800" b="1" i="0">
            <a:latin typeface="Montserrat ExtraBold" pitchFamily="2" charset="77"/>
          </a:endParaRPr>
        </a:p>
      </dgm:t>
    </dgm:pt>
    <dgm:pt modelId="{B097B339-1689-45FA-B0D0-F02A28F0FAEF}" type="parTrans" cxnId="{6F55D6A3-D49B-4DFB-82DE-AEB142DEE1B3}">
      <dgm:prSet/>
      <dgm:spPr/>
      <dgm:t>
        <a:bodyPr/>
        <a:lstStyle/>
        <a:p>
          <a:endParaRPr lang="es-MX" sz="2800" b="1" i="0">
            <a:latin typeface="Montserrat ExtraBold" pitchFamily="2" charset="77"/>
          </a:endParaRPr>
        </a:p>
      </dgm:t>
    </dgm:pt>
    <dgm:pt modelId="{FA1CB92F-E92E-4B25-BD6B-54DE3A91A44A}" type="pres">
      <dgm:prSet presAssocID="{01D8EF14-3276-47D0-B710-166F82A4C162}" presName="Name0" presStyleCnt="0">
        <dgm:presLayoutVars>
          <dgm:dir/>
          <dgm:resizeHandles val="exact"/>
        </dgm:presLayoutVars>
      </dgm:prSet>
      <dgm:spPr/>
    </dgm:pt>
    <dgm:pt modelId="{E9AEFF04-9414-45DB-BC68-227529C539A5}" type="pres">
      <dgm:prSet presAssocID="{01D8EF14-3276-47D0-B710-166F82A4C162}" presName="fgShape" presStyleLbl="fgShp" presStyleIdx="0" presStyleCnt="1" custScaleX="108867" custScaleY="221578" custLinFactNeighborX="-154" custLinFactNeighborY="-1664"/>
      <dgm:spPr>
        <a:solidFill>
          <a:srgbClr val="BC945A"/>
        </a:solidFill>
      </dgm:spPr>
    </dgm:pt>
    <dgm:pt modelId="{6D65DCD9-262B-4DE3-ABF1-AFCA2E59B960}" type="pres">
      <dgm:prSet presAssocID="{01D8EF14-3276-47D0-B710-166F82A4C162}" presName="linComp" presStyleCnt="0"/>
      <dgm:spPr/>
    </dgm:pt>
    <dgm:pt modelId="{3267238B-0C10-4204-9478-2F29DDF74AFB}" type="pres">
      <dgm:prSet presAssocID="{C8983EC3-5DD1-40E3-BBF7-8074D1EF75EF}" presName="compNode" presStyleCnt="0"/>
      <dgm:spPr/>
    </dgm:pt>
    <dgm:pt modelId="{184E7D31-D40D-4FE4-9461-F1AAB95032F6}" type="pres">
      <dgm:prSet presAssocID="{C8983EC3-5DD1-40E3-BBF7-8074D1EF75EF}" presName="bkgdShape" presStyleLbl="node1" presStyleIdx="0" presStyleCnt="3" custScaleX="82545" custLinFactNeighborX="-1556" custLinFactNeighborY="-7613"/>
      <dgm:spPr/>
      <dgm:t>
        <a:bodyPr/>
        <a:lstStyle/>
        <a:p>
          <a:endParaRPr lang="es-MX"/>
        </a:p>
      </dgm:t>
    </dgm:pt>
    <dgm:pt modelId="{27AF1C49-9F9C-4A95-9AEC-42E9DA6126FC}" type="pres">
      <dgm:prSet presAssocID="{C8983EC3-5DD1-40E3-BBF7-8074D1EF75E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FC2A338-F9EF-4E21-BE15-7D93464268AA}" type="pres">
      <dgm:prSet presAssocID="{C8983EC3-5DD1-40E3-BBF7-8074D1EF75EF}" presName="invisiNode" presStyleLbl="node1" presStyleIdx="0" presStyleCnt="3"/>
      <dgm:spPr/>
    </dgm:pt>
    <dgm:pt modelId="{D211F277-A38D-4115-A0AE-653F211A3CF1}" type="pres">
      <dgm:prSet presAssocID="{C8983EC3-5DD1-40E3-BBF7-8074D1EF75EF}" presName="imagNode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1CAB6FB-A9FB-1E42-A3DD-55A62FD68584}" type="pres">
      <dgm:prSet presAssocID="{4E9CD4A6-FFA8-4D5F-91EB-CDBA3DF51943}" presName="sibTrans" presStyleLbl="sibTrans2D1" presStyleIdx="0" presStyleCnt="0"/>
      <dgm:spPr/>
      <dgm:t>
        <a:bodyPr/>
        <a:lstStyle/>
        <a:p>
          <a:endParaRPr lang="es-MX"/>
        </a:p>
      </dgm:t>
    </dgm:pt>
    <dgm:pt modelId="{93E2EE7F-F51C-41C3-9C10-CD10C8CC38A9}" type="pres">
      <dgm:prSet presAssocID="{B75A780A-945D-4290-9308-580E057DD447}" presName="compNode" presStyleCnt="0"/>
      <dgm:spPr/>
    </dgm:pt>
    <dgm:pt modelId="{C17B2DE0-D95D-4FED-BA8C-D389130977CC}" type="pres">
      <dgm:prSet presAssocID="{B75A780A-945D-4290-9308-580E057DD447}" presName="bkgdShape" presStyleLbl="node1" presStyleIdx="1" presStyleCnt="3" custScaleX="76722"/>
      <dgm:spPr/>
      <dgm:t>
        <a:bodyPr/>
        <a:lstStyle/>
        <a:p>
          <a:endParaRPr lang="es-MX"/>
        </a:p>
      </dgm:t>
    </dgm:pt>
    <dgm:pt modelId="{28F1090C-0599-494A-A523-47F0DA9DB9E5}" type="pres">
      <dgm:prSet presAssocID="{B75A780A-945D-4290-9308-580E057DD44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D57F189-5D26-4006-847B-CB9E38A62398}" type="pres">
      <dgm:prSet presAssocID="{B75A780A-945D-4290-9308-580E057DD447}" presName="invisiNode" presStyleLbl="node1" presStyleIdx="1" presStyleCnt="3"/>
      <dgm:spPr/>
    </dgm:pt>
    <dgm:pt modelId="{B112E3E6-8FCC-4FE0-BCBF-E41CE404DE43}" type="pres">
      <dgm:prSet presAssocID="{B75A780A-945D-4290-9308-580E057DD447}" presName="imagNode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F02BEF2-8721-4BCD-90DC-E074446F814E}" type="pres">
      <dgm:prSet presAssocID="{144E574F-EB40-41FC-B1A2-048CD6DD9A64}" presName="sibTrans" presStyleLbl="sibTrans2D1" presStyleIdx="0" presStyleCnt="0"/>
      <dgm:spPr/>
      <dgm:t>
        <a:bodyPr/>
        <a:lstStyle/>
        <a:p>
          <a:endParaRPr lang="es-MX"/>
        </a:p>
      </dgm:t>
    </dgm:pt>
    <dgm:pt modelId="{190B6BC3-08AB-4605-9642-F3203504A0BA}" type="pres">
      <dgm:prSet presAssocID="{A1815FD8-B26B-415B-A498-0B1AEE932266}" presName="compNode" presStyleCnt="0"/>
      <dgm:spPr/>
    </dgm:pt>
    <dgm:pt modelId="{1588C6E8-F493-4419-9F2B-4510954BA0C7}" type="pres">
      <dgm:prSet presAssocID="{A1815FD8-B26B-415B-A498-0B1AEE932266}" presName="bkgdShape" presStyleLbl="node1" presStyleIdx="2" presStyleCnt="3" custScaleX="73492"/>
      <dgm:spPr/>
      <dgm:t>
        <a:bodyPr/>
        <a:lstStyle/>
        <a:p>
          <a:endParaRPr lang="es-MX"/>
        </a:p>
      </dgm:t>
    </dgm:pt>
    <dgm:pt modelId="{4864BF62-D492-4472-A570-916ACDB3749F}" type="pres">
      <dgm:prSet presAssocID="{A1815FD8-B26B-415B-A498-0B1AEE93226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BADF45-F6ED-4E15-8DB7-6E766E347AA7}" type="pres">
      <dgm:prSet presAssocID="{A1815FD8-B26B-415B-A498-0B1AEE932266}" presName="invisiNode" presStyleLbl="node1" presStyleIdx="2" presStyleCnt="3"/>
      <dgm:spPr/>
    </dgm:pt>
    <dgm:pt modelId="{171A78B7-2EB6-469D-A49B-5530D674D565}" type="pres">
      <dgm:prSet presAssocID="{A1815FD8-B26B-415B-A498-0B1AEE932266}" presName="imagNode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217F05C4-86BD-428F-B23D-88782955E790}" type="presOf" srcId="{A1815FD8-B26B-415B-A498-0B1AEE932266}" destId="{4864BF62-D492-4472-A570-916ACDB3749F}" srcOrd="1" destOrd="0" presId="urn:microsoft.com/office/officeart/2005/8/layout/hList7#2"/>
    <dgm:cxn modelId="{6F55D6A3-D49B-4DFB-82DE-AEB142DEE1B3}" srcId="{01D8EF14-3276-47D0-B710-166F82A4C162}" destId="{A1815FD8-B26B-415B-A498-0B1AEE932266}" srcOrd="2" destOrd="0" parTransId="{B097B339-1689-45FA-B0D0-F02A28F0FAEF}" sibTransId="{4C92A4BA-F48B-4F5B-B7FA-16A0D47E5DF6}"/>
    <dgm:cxn modelId="{1B9DF836-8DE0-43E1-8D6F-A789140C2D6D}" srcId="{01D8EF14-3276-47D0-B710-166F82A4C162}" destId="{C8983EC3-5DD1-40E3-BBF7-8074D1EF75EF}" srcOrd="0" destOrd="0" parTransId="{0291251C-16D8-4FC0-B7E4-13D26D29D5B8}" sibTransId="{4E9CD4A6-FFA8-4D5F-91EB-CDBA3DF51943}"/>
    <dgm:cxn modelId="{89E01C0B-C4D2-4E9A-BB53-3E0DE5E2B15D}" type="presOf" srcId="{C8983EC3-5DD1-40E3-BBF7-8074D1EF75EF}" destId="{27AF1C49-9F9C-4A95-9AEC-42E9DA6126FC}" srcOrd="1" destOrd="0" presId="urn:microsoft.com/office/officeart/2005/8/layout/hList7#2"/>
    <dgm:cxn modelId="{641A0F69-C609-4E73-94D7-5388F64B6D8C}" type="presOf" srcId="{B75A780A-945D-4290-9308-580E057DD447}" destId="{28F1090C-0599-494A-A523-47F0DA9DB9E5}" srcOrd="1" destOrd="0" presId="urn:microsoft.com/office/officeart/2005/8/layout/hList7#2"/>
    <dgm:cxn modelId="{22273142-B865-45AB-A9DB-B8016573DE9C}" type="presOf" srcId="{144E574F-EB40-41FC-B1A2-048CD6DD9A64}" destId="{5F02BEF2-8721-4BCD-90DC-E074446F814E}" srcOrd="0" destOrd="0" presId="urn:microsoft.com/office/officeart/2005/8/layout/hList7#2"/>
    <dgm:cxn modelId="{77006DF8-538F-4B05-845A-C3B4EC209CCD}" type="presOf" srcId="{B75A780A-945D-4290-9308-580E057DD447}" destId="{C17B2DE0-D95D-4FED-BA8C-D389130977CC}" srcOrd="0" destOrd="0" presId="urn:microsoft.com/office/officeart/2005/8/layout/hList7#2"/>
    <dgm:cxn modelId="{06EC7911-DE1C-4920-B2C2-3E2B89BBFC30}" type="presOf" srcId="{4E9CD4A6-FFA8-4D5F-91EB-CDBA3DF51943}" destId="{71CAB6FB-A9FB-1E42-A3DD-55A62FD68584}" srcOrd="0" destOrd="0" presId="urn:microsoft.com/office/officeart/2005/8/layout/hList7#2"/>
    <dgm:cxn modelId="{6F40FD5A-E128-4193-8523-B7624572CB30}" srcId="{01D8EF14-3276-47D0-B710-166F82A4C162}" destId="{B75A780A-945D-4290-9308-580E057DD447}" srcOrd="1" destOrd="0" parTransId="{C292BB2D-8D70-4577-8723-2E4B8FF5FB63}" sibTransId="{144E574F-EB40-41FC-B1A2-048CD6DD9A64}"/>
    <dgm:cxn modelId="{77658575-BD4A-4961-9348-791BDEC51433}" type="presOf" srcId="{C8983EC3-5DD1-40E3-BBF7-8074D1EF75EF}" destId="{184E7D31-D40D-4FE4-9461-F1AAB95032F6}" srcOrd="0" destOrd="0" presId="urn:microsoft.com/office/officeart/2005/8/layout/hList7#2"/>
    <dgm:cxn modelId="{A37C6BF0-1264-49A3-95B9-70929FBC1F0B}" type="presOf" srcId="{A1815FD8-B26B-415B-A498-0B1AEE932266}" destId="{1588C6E8-F493-4419-9F2B-4510954BA0C7}" srcOrd="0" destOrd="0" presId="urn:microsoft.com/office/officeart/2005/8/layout/hList7#2"/>
    <dgm:cxn modelId="{60E3892B-9693-4F56-A08E-81B6791C38D3}" type="presOf" srcId="{01D8EF14-3276-47D0-B710-166F82A4C162}" destId="{FA1CB92F-E92E-4B25-BD6B-54DE3A91A44A}" srcOrd="0" destOrd="0" presId="urn:microsoft.com/office/officeart/2005/8/layout/hList7#2"/>
    <dgm:cxn modelId="{E40466E7-633D-42CD-A3B5-02DF1E9F8DA3}" type="presParOf" srcId="{FA1CB92F-E92E-4B25-BD6B-54DE3A91A44A}" destId="{E9AEFF04-9414-45DB-BC68-227529C539A5}" srcOrd="0" destOrd="0" presId="urn:microsoft.com/office/officeart/2005/8/layout/hList7#2"/>
    <dgm:cxn modelId="{D124772A-853B-4D88-8F4A-970FF90DFCEC}" type="presParOf" srcId="{FA1CB92F-E92E-4B25-BD6B-54DE3A91A44A}" destId="{6D65DCD9-262B-4DE3-ABF1-AFCA2E59B960}" srcOrd="1" destOrd="0" presId="urn:microsoft.com/office/officeart/2005/8/layout/hList7#2"/>
    <dgm:cxn modelId="{24A77DFA-753B-4E09-A649-FC3B14462429}" type="presParOf" srcId="{6D65DCD9-262B-4DE3-ABF1-AFCA2E59B960}" destId="{3267238B-0C10-4204-9478-2F29DDF74AFB}" srcOrd="0" destOrd="0" presId="urn:microsoft.com/office/officeart/2005/8/layout/hList7#2"/>
    <dgm:cxn modelId="{B9B17FCA-8571-44EA-BC91-1A67410C686D}" type="presParOf" srcId="{3267238B-0C10-4204-9478-2F29DDF74AFB}" destId="{184E7D31-D40D-4FE4-9461-F1AAB95032F6}" srcOrd="0" destOrd="0" presId="urn:microsoft.com/office/officeart/2005/8/layout/hList7#2"/>
    <dgm:cxn modelId="{3D37B33C-4DFA-4E3E-8B40-49F5AC5396A6}" type="presParOf" srcId="{3267238B-0C10-4204-9478-2F29DDF74AFB}" destId="{27AF1C49-9F9C-4A95-9AEC-42E9DA6126FC}" srcOrd="1" destOrd="0" presId="urn:microsoft.com/office/officeart/2005/8/layout/hList7#2"/>
    <dgm:cxn modelId="{9B72DDA8-E912-4F19-BB67-EEA727035754}" type="presParOf" srcId="{3267238B-0C10-4204-9478-2F29DDF74AFB}" destId="{6FC2A338-F9EF-4E21-BE15-7D93464268AA}" srcOrd="2" destOrd="0" presId="urn:microsoft.com/office/officeart/2005/8/layout/hList7#2"/>
    <dgm:cxn modelId="{D9319A0E-E1E8-441A-A095-EF81E8541826}" type="presParOf" srcId="{3267238B-0C10-4204-9478-2F29DDF74AFB}" destId="{D211F277-A38D-4115-A0AE-653F211A3CF1}" srcOrd="3" destOrd="0" presId="urn:microsoft.com/office/officeart/2005/8/layout/hList7#2"/>
    <dgm:cxn modelId="{E5CA46E0-3F45-484C-8B25-00CD8F33FF3E}" type="presParOf" srcId="{6D65DCD9-262B-4DE3-ABF1-AFCA2E59B960}" destId="{71CAB6FB-A9FB-1E42-A3DD-55A62FD68584}" srcOrd="1" destOrd="0" presId="urn:microsoft.com/office/officeart/2005/8/layout/hList7#2"/>
    <dgm:cxn modelId="{48D1F248-A6DE-4368-A166-2A223294CE6E}" type="presParOf" srcId="{6D65DCD9-262B-4DE3-ABF1-AFCA2E59B960}" destId="{93E2EE7F-F51C-41C3-9C10-CD10C8CC38A9}" srcOrd="2" destOrd="0" presId="urn:microsoft.com/office/officeart/2005/8/layout/hList7#2"/>
    <dgm:cxn modelId="{A294F10B-C9C5-4286-8837-4746E091303A}" type="presParOf" srcId="{93E2EE7F-F51C-41C3-9C10-CD10C8CC38A9}" destId="{C17B2DE0-D95D-4FED-BA8C-D389130977CC}" srcOrd="0" destOrd="0" presId="urn:microsoft.com/office/officeart/2005/8/layout/hList7#2"/>
    <dgm:cxn modelId="{92574CAB-4BE7-44FA-B8AB-9FCA0E48C626}" type="presParOf" srcId="{93E2EE7F-F51C-41C3-9C10-CD10C8CC38A9}" destId="{28F1090C-0599-494A-A523-47F0DA9DB9E5}" srcOrd="1" destOrd="0" presId="urn:microsoft.com/office/officeart/2005/8/layout/hList7#2"/>
    <dgm:cxn modelId="{A6C72C62-CAB2-4F31-9F1A-5E6CAE2828CA}" type="presParOf" srcId="{93E2EE7F-F51C-41C3-9C10-CD10C8CC38A9}" destId="{6D57F189-5D26-4006-847B-CB9E38A62398}" srcOrd="2" destOrd="0" presId="urn:microsoft.com/office/officeart/2005/8/layout/hList7#2"/>
    <dgm:cxn modelId="{B7EFA035-8529-4FB1-8EF0-5BCB354ABCA5}" type="presParOf" srcId="{93E2EE7F-F51C-41C3-9C10-CD10C8CC38A9}" destId="{B112E3E6-8FCC-4FE0-BCBF-E41CE404DE43}" srcOrd="3" destOrd="0" presId="urn:microsoft.com/office/officeart/2005/8/layout/hList7#2"/>
    <dgm:cxn modelId="{C0A4CDF7-8F47-4EDD-BC91-153B78E77389}" type="presParOf" srcId="{6D65DCD9-262B-4DE3-ABF1-AFCA2E59B960}" destId="{5F02BEF2-8721-4BCD-90DC-E074446F814E}" srcOrd="3" destOrd="0" presId="urn:microsoft.com/office/officeart/2005/8/layout/hList7#2"/>
    <dgm:cxn modelId="{6FF576AD-5982-4A28-827C-C6EEAB7194BF}" type="presParOf" srcId="{6D65DCD9-262B-4DE3-ABF1-AFCA2E59B960}" destId="{190B6BC3-08AB-4605-9642-F3203504A0BA}" srcOrd="4" destOrd="0" presId="urn:microsoft.com/office/officeart/2005/8/layout/hList7#2"/>
    <dgm:cxn modelId="{8CA5B358-8A46-4527-9432-4676239BBD3B}" type="presParOf" srcId="{190B6BC3-08AB-4605-9642-F3203504A0BA}" destId="{1588C6E8-F493-4419-9F2B-4510954BA0C7}" srcOrd="0" destOrd="0" presId="urn:microsoft.com/office/officeart/2005/8/layout/hList7#2"/>
    <dgm:cxn modelId="{664EA412-5D70-4A03-AE39-7AE12EEED38A}" type="presParOf" srcId="{190B6BC3-08AB-4605-9642-F3203504A0BA}" destId="{4864BF62-D492-4472-A570-916ACDB3749F}" srcOrd="1" destOrd="0" presId="urn:microsoft.com/office/officeart/2005/8/layout/hList7#2"/>
    <dgm:cxn modelId="{EF290B68-6990-4997-B70D-04A88571D5E7}" type="presParOf" srcId="{190B6BC3-08AB-4605-9642-F3203504A0BA}" destId="{68BADF45-F6ED-4E15-8DB7-6E766E347AA7}" srcOrd="2" destOrd="0" presId="urn:microsoft.com/office/officeart/2005/8/layout/hList7#2"/>
    <dgm:cxn modelId="{A3BEF6F8-45D3-4A4B-8BE8-606E460F1323}" type="presParOf" srcId="{190B6BC3-08AB-4605-9642-F3203504A0BA}" destId="{171A78B7-2EB6-469D-A49B-5530D674D56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199BE-AFDE-0E48-9942-A128695E1971}">
      <dsp:nvSpPr>
        <dsp:cNvPr id="0" name=""/>
        <dsp:cNvSpPr/>
      </dsp:nvSpPr>
      <dsp:spPr>
        <a:xfrm>
          <a:off x="3660975" y="2938179"/>
          <a:ext cx="3601072" cy="1693184"/>
        </a:xfrm>
        <a:prstGeom prst="ellipse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i="0" kern="1200" dirty="0">
              <a:solidFill>
                <a:schemeClr val="tx1"/>
              </a:solidFill>
              <a:latin typeface="GMX Black" pitchFamily="2" charset="77"/>
            </a:rPr>
            <a:t>ALIMENTACIÓN SALUDABLE</a:t>
          </a:r>
        </a:p>
      </dsp:txBody>
      <dsp:txXfrm>
        <a:off x="4188340" y="3186140"/>
        <a:ext cx="2546342" cy="1197262"/>
      </dsp:txXfrm>
    </dsp:sp>
    <dsp:sp modelId="{710E8F43-0889-034B-950F-341459B548D1}">
      <dsp:nvSpPr>
        <dsp:cNvPr id="0" name=""/>
        <dsp:cNvSpPr/>
      </dsp:nvSpPr>
      <dsp:spPr>
        <a:xfrm rot="10800000">
          <a:off x="2379999" y="3511819"/>
          <a:ext cx="1314858" cy="54590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70768C-8636-4043-ABDC-5B2ABB24A471}">
      <dsp:nvSpPr>
        <dsp:cNvPr id="0" name=""/>
        <dsp:cNvSpPr/>
      </dsp:nvSpPr>
      <dsp:spPr>
        <a:xfrm>
          <a:off x="1407445" y="3248444"/>
          <a:ext cx="1724291" cy="107265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>
              <a:solidFill>
                <a:schemeClr val="tx1"/>
              </a:solidFill>
              <a:latin typeface="Montserrat" pitchFamily="2" charset="77"/>
            </a:rPr>
            <a:t>Campaña Nacional de comunicación educativa</a:t>
          </a:r>
        </a:p>
      </dsp:txBody>
      <dsp:txXfrm>
        <a:off x="1438862" y="3279861"/>
        <a:ext cx="1661457" cy="1009820"/>
      </dsp:txXfrm>
    </dsp:sp>
    <dsp:sp modelId="{4981ED63-AEE1-5F4C-B6E6-F2E448A0AC8D}">
      <dsp:nvSpPr>
        <dsp:cNvPr id="0" name=""/>
        <dsp:cNvSpPr/>
      </dsp:nvSpPr>
      <dsp:spPr>
        <a:xfrm rot="12325155">
          <a:off x="2641067" y="2427781"/>
          <a:ext cx="1756678" cy="54590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D316C9-6941-9449-BBB0-2222B60806AE}">
      <dsp:nvSpPr>
        <dsp:cNvPr id="0" name=""/>
        <dsp:cNvSpPr/>
      </dsp:nvSpPr>
      <dsp:spPr>
        <a:xfrm>
          <a:off x="1571350" y="1721858"/>
          <a:ext cx="1889721" cy="132633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>
              <a:solidFill>
                <a:schemeClr val="tx1"/>
              </a:solidFill>
              <a:latin typeface="Montserrat" pitchFamily="2" charset="77"/>
            </a:rPr>
            <a:t>Lineamientos de expendio de alimentos y bebidas en escuelas</a:t>
          </a:r>
        </a:p>
      </dsp:txBody>
      <dsp:txXfrm>
        <a:off x="1610197" y="1760705"/>
        <a:ext cx="1812027" cy="1248642"/>
      </dsp:txXfrm>
    </dsp:sp>
    <dsp:sp modelId="{8A3B6FA6-196E-5845-B71C-C4536061F8AB}">
      <dsp:nvSpPr>
        <dsp:cNvPr id="0" name=""/>
        <dsp:cNvSpPr/>
      </dsp:nvSpPr>
      <dsp:spPr>
        <a:xfrm rot="14366103">
          <a:off x="3303128" y="1668017"/>
          <a:ext cx="2138967" cy="54590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2125315-678B-AC48-9E26-0ED4E3589CE8}">
      <dsp:nvSpPr>
        <dsp:cNvPr id="0" name=""/>
        <dsp:cNvSpPr/>
      </dsp:nvSpPr>
      <dsp:spPr>
        <a:xfrm>
          <a:off x="2950193" y="483759"/>
          <a:ext cx="1757141" cy="107265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4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4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>
              <a:solidFill>
                <a:schemeClr val="tx1"/>
              </a:solidFill>
              <a:latin typeface="Montserrat" pitchFamily="2" charset="77"/>
            </a:rPr>
            <a:t>Cambio de desayunos en las escuelas</a:t>
          </a:r>
        </a:p>
      </dsp:txBody>
      <dsp:txXfrm>
        <a:off x="2981610" y="515176"/>
        <a:ext cx="1694307" cy="1009820"/>
      </dsp:txXfrm>
    </dsp:sp>
    <dsp:sp modelId="{1AF38E08-B720-934B-AFC3-FAEE7007C594}">
      <dsp:nvSpPr>
        <dsp:cNvPr id="0" name=""/>
        <dsp:cNvSpPr/>
      </dsp:nvSpPr>
      <dsp:spPr>
        <a:xfrm rot="16200000">
          <a:off x="4353344" y="1428066"/>
          <a:ext cx="2216335" cy="54590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450D96-F8C7-3042-BB01-569A89946BB0}">
      <dsp:nvSpPr>
        <dsp:cNvPr id="0" name=""/>
        <dsp:cNvSpPr/>
      </dsp:nvSpPr>
      <dsp:spPr>
        <a:xfrm>
          <a:off x="4791103" y="56523"/>
          <a:ext cx="1340817" cy="107265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5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>
              <a:solidFill>
                <a:schemeClr val="tx1"/>
              </a:solidFill>
              <a:latin typeface="Montserrat" pitchFamily="2" charset="77"/>
            </a:rPr>
            <a:t>Etiquetado claro de alimentos y bebidas</a:t>
          </a:r>
        </a:p>
      </dsp:txBody>
      <dsp:txXfrm>
        <a:off x="4822520" y="87940"/>
        <a:ext cx="1277983" cy="1009820"/>
      </dsp:txXfrm>
    </dsp:sp>
    <dsp:sp modelId="{BF288DB3-21E2-4643-9C40-D3C96FBA3048}">
      <dsp:nvSpPr>
        <dsp:cNvPr id="0" name=""/>
        <dsp:cNvSpPr/>
      </dsp:nvSpPr>
      <dsp:spPr>
        <a:xfrm rot="18332517">
          <a:off x="5609717" y="1609180"/>
          <a:ext cx="2422072" cy="545904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E0608E-B1D2-4E41-BA54-A00A73E30C6F}">
      <dsp:nvSpPr>
        <dsp:cNvPr id="0" name=""/>
        <dsp:cNvSpPr/>
      </dsp:nvSpPr>
      <dsp:spPr>
        <a:xfrm>
          <a:off x="6493726" y="267725"/>
          <a:ext cx="2062003" cy="125799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6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6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>
              <a:solidFill>
                <a:schemeClr val="tx1"/>
              </a:solidFill>
              <a:latin typeface="Montserrat" pitchFamily="2" charset="77"/>
            </a:rPr>
            <a:t>Modificación de promocionales en productos de consumo no saludables</a:t>
          </a:r>
        </a:p>
      </dsp:txBody>
      <dsp:txXfrm>
        <a:off x="6530572" y="304571"/>
        <a:ext cx="1988311" cy="1184306"/>
      </dsp:txXfrm>
    </dsp:sp>
    <dsp:sp modelId="{B795293D-7E70-CF40-8434-6A07408FFC6A}">
      <dsp:nvSpPr>
        <dsp:cNvPr id="0" name=""/>
        <dsp:cNvSpPr/>
      </dsp:nvSpPr>
      <dsp:spPr>
        <a:xfrm rot="19923382">
          <a:off x="6642154" y="2357668"/>
          <a:ext cx="1990325" cy="54590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10E99E-4F7F-D44C-83F7-9B7CFDA26D6B}">
      <dsp:nvSpPr>
        <dsp:cNvPr id="0" name=""/>
        <dsp:cNvSpPr/>
      </dsp:nvSpPr>
      <dsp:spPr>
        <a:xfrm>
          <a:off x="7586823" y="1627957"/>
          <a:ext cx="1859258" cy="107265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>
              <a:solidFill>
                <a:schemeClr val="tx1"/>
              </a:solidFill>
              <a:latin typeface="Montserrat" pitchFamily="2" charset="77"/>
            </a:rPr>
            <a:t>Regulación de la publicidad dirigida a población infantil</a:t>
          </a:r>
        </a:p>
      </dsp:txBody>
      <dsp:txXfrm>
        <a:off x="7618240" y="1659374"/>
        <a:ext cx="1796424" cy="1009820"/>
      </dsp:txXfrm>
    </dsp:sp>
    <dsp:sp modelId="{3DB3ABE1-7560-4242-A21A-C6D74091A7B0}">
      <dsp:nvSpPr>
        <dsp:cNvPr id="0" name=""/>
        <dsp:cNvSpPr/>
      </dsp:nvSpPr>
      <dsp:spPr>
        <a:xfrm>
          <a:off x="7338574" y="3511819"/>
          <a:ext cx="1314858" cy="54590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6A9D65-6A0D-EB45-B15B-006A6A581326}">
      <dsp:nvSpPr>
        <dsp:cNvPr id="0" name=""/>
        <dsp:cNvSpPr/>
      </dsp:nvSpPr>
      <dsp:spPr>
        <a:xfrm>
          <a:off x="7806599" y="3034396"/>
          <a:ext cx="1693667" cy="150075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>
              <a:solidFill>
                <a:schemeClr val="tx1"/>
              </a:solidFill>
              <a:latin typeface="Montserrat" pitchFamily="2" charset="77"/>
            </a:rPr>
            <a:t>Actualización del IEPS a bebidas azucaradas y alimentos con alta densidad energética</a:t>
          </a:r>
        </a:p>
      </dsp:txBody>
      <dsp:txXfrm>
        <a:off x="7850554" y="3078351"/>
        <a:ext cx="1605757" cy="1412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C2B6B-F666-474C-8524-593C68B8E738}">
      <dsp:nvSpPr>
        <dsp:cNvPr id="0" name=""/>
        <dsp:cNvSpPr/>
      </dsp:nvSpPr>
      <dsp:spPr>
        <a:xfrm>
          <a:off x="0" y="101885"/>
          <a:ext cx="7992888" cy="1197750"/>
        </a:xfrm>
        <a:prstGeom prst="roundRect">
          <a:avLst/>
        </a:prstGeom>
        <a:solidFill>
          <a:srgbClr val="739B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Desarrollar y diseminar </a:t>
          </a:r>
          <a:r>
            <a:rPr lang="es-ES" sz="1700" b="1" u="sng" kern="1200" dirty="0" smtClean="0"/>
            <a:t>guías alimentarias </a:t>
          </a:r>
          <a:r>
            <a:rPr lang="es-ES" sz="1700" kern="1200" dirty="0" smtClean="0"/>
            <a:t>(y de actividad física) para la población mexicana saludables y sostenibles (con baja presión e impacto ambiental, accesibles, asequibles, seguras, equitativas y culturalmente aceptables/pertinentes). </a:t>
          </a:r>
          <a:endParaRPr lang="es-ES" sz="1700" kern="1200" dirty="0"/>
        </a:p>
      </dsp:txBody>
      <dsp:txXfrm>
        <a:off x="58469" y="160354"/>
        <a:ext cx="7875950" cy="1080812"/>
      </dsp:txXfrm>
    </dsp:sp>
    <dsp:sp modelId="{044BCFC6-7303-F742-8285-1FA866E28E7C}">
      <dsp:nvSpPr>
        <dsp:cNvPr id="0" name=""/>
        <dsp:cNvSpPr/>
      </dsp:nvSpPr>
      <dsp:spPr>
        <a:xfrm>
          <a:off x="0" y="1348596"/>
          <a:ext cx="7992888" cy="1197750"/>
        </a:xfrm>
        <a:prstGeom prst="roundRect">
          <a:avLst/>
        </a:prstGeom>
        <a:solidFill>
          <a:srgbClr val="307A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/>
            <a:t>Elaborar una </a:t>
          </a:r>
          <a:r>
            <a:rPr lang="es-MX" sz="1700" b="1" u="sng" kern="1200" dirty="0" smtClean="0"/>
            <a:t>canasta normativ</a:t>
          </a:r>
          <a:r>
            <a:rPr lang="es-MX" sz="1700" u="sng" kern="1200" dirty="0" smtClean="0"/>
            <a:t>a </a:t>
          </a:r>
          <a:r>
            <a:rPr lang="es-MX" sz="1700" kern="1200" dirty="0" smtClean="0"/>
            <a:t>que sea saludable, sustentable, culturalmente pertinente, accesible y asequible para una familia promedio (áreas urbano/rural y regional), que permita orientar la toma de decisiones de la política publica para mejorar la salud de la población.</a:t>
          </a:r>
          <a:endParaRPr lang="es-MX" sz="1700" kern="1200" dirty="0"/>
        </a:p>
      </dsp:txBody>
      <dsp:txXfrm>
        <a:off x="58469" y="1407065"/>
        <a:ext cx="7875950" cy="1080812"/>
      </dsp:txXfrm>
    </dsp:sp>
    <dsp:sp modelId="{B7378591-2704-4641-BD58-EB48CD95EF5C}">
      <dsp:nvSpPr>
        <dsp:cNvPr id="0" name=""/>
        <dsp:cNvSpPr/>
      </dsp:nvSpPr>
      <dsp:spPr>
        <a:xfrm>
          <a:off x="0" y="2595307"/>
          <a:ext cx="7992888" cy="1197750"/>
        </a:xfrm>
        <a:prstGeom prst="roundRect">
          <a:avLst/>
        </a:prstGeom>
        <a:solidFill>
          <a:srgbClr val="AAB7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/>
            <a:t>Desarrollar una </a:t>
          </a:r>
          <a:r>
            <a:rPr lang="es-MX" sz="1700" b="1" u="sng" kern="1200" dirty="0" smtClean="0"/>
            <a:t>estrategia de comunicación </a:t>
          </a:r>
          <a:r>
            <a:rPr lang="es-MX" sz="1700" kern="1200" dirty="0" smtClean="0"/>
            <a:t>para la promoción de la alimentación saludable y sostenible, actividad física que sea consistente con las políticas actuales para la prevención de las malnutrición entre ellas etiquetado, guías alimentarias y la canasta normativa. </a:t>
          </a:r>
          <a:endParaRPr lang="es-MX" sz="1700" kern="1200" dirty="0"/>
        </a:p>
      </dsp:txBody>
      <dsp:txXfrm>
        <a:off x="58469" y="2653776"/>
        <a:ext cx="7875950" cy="1080812"/>
      </dsp:txXfrm>
    </dsp:sp>
    <dsp:sp modelId="{CC1A5852-690B-F54C-A5DF-C8414CD975E9}">
      <dsp:nvSpPr>
        <dsp:cNvPr id="0" name=""/>
        <dsp:cNvSpPr/>
      </dsp:nvSpPr>
      <dsp:spPr>
        <a:xfrm>
          <a:off x="0" y="3793058"/>
          <a:ext cx="799288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774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_tradnl" sz="1300" kern="1200"/>
        </a:p>
      </dsp:txBody>
      <dsp:txXfrm>
        <a:off x="0" y="3793058"/>
        <a:ext cx="7992888" cy="281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E7D31-D40D-4FE4-9461-F1AAB95032F6}">
      <dsp:nvSpPr>
        <dsp:cNvPr id="0" name=""/>
        <dsp:cNvSpPr/>
      </dsp:nvSpPr>
      <dsp:spPr>
        <a:xfrm>
          <a:off x="392067" y="-96531"/>
          <a:ext cx="3454943" cy="468788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i="0" kern="1200" dirty="0">
              <a:latin typeface="Montserrat ExtraBold" pitchFamily="2" charset="77"/>
            </a:rPr>
            <a:t>La mala alimentación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1" i="0" kern="1200" dirty="0">
            <a:latin typeface="Montserrat ExtraBold" pitchFamily="2" charset="77"/>
          </a:endParaRPr>
        </a:p>
      </dsp:txBody>
      <dsp:txXfrm>
        <a:off x="392067" y="1778623"/>
        <a:ext cx="3454943" cy="1875155"/>
      </dsp:txXfrm>
    </dsp:sp>
    <dsp:sp modelId="{D211F277-A38D-4115-A0AE-653F211A3CF1}">
      <dsp:nvSpPr>
        <dsp:cNvPr id="0" name=""/>
        <dsp:cNvSpPr/>
      </dsp:nvSpPr>
      <dsp:spPr>
        <a:xfrm>
          <a:off x="1404132" y="184741"/>
          <a:ext cx="1561066" cy="1561066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B2DE0-D95D-4FED-BA8C-D389130977CC}">
      <dsp:nvSpPr>
        <dsp:cNvPr id="0" name=""/>
        <dsp:cNvSpPr/>
      </dsp:nvSpPr>
      <dsp:spPr>
        <a:xfrm>
          <a:off x="4037703" y="-96531"/>
          <a:ext cx="3211220" cy="4687888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i="0" kern="1200" dirty="0">
              <a:latin typeface="Montserrat ExtraBold" pitchFamily="2" charset="77"/>
            </a:rPr>
            <a:t>Alimentación saludable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1" i="0" kern="1200" dirty="0">
            <a:latin typeface="Montserrat ExtraBold" pitchFamily="2" charset="77"/>
          </a:endParaRPr>
        </a:p>
      </dsp:txBody>
      <dsp:txXfrm>
        <a:off x="4037703" y="1778623"/>
        <a:ext cx="3211220" cy="1875155"/>
      </dsp:txXfrm>
    </dsp:sp>
    <dsp:sp modelId="{B112E3E6-8FCC-4FE0-BCBF-E41CE404DE43}">
      <dsp:nvSpPr>
        <dsp:cNvPr id="0" name=""/>
        <dsp:cNvSpPr/>
      </dsp:nvSpPr>
      <dsp:spPr>
        <a:xfrm>
          <a:off x="4862780" y="184741"/>
          <a:ext cx="1561066" cy="1561066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8C6E8-F493-4419-9F2B-4510954BA0C7}">
      <dsp:nvSpPr>
        <dsp:cNvPr id="0" name=""/>
        <dsp:cNvSpPr/>
      </dsp:nvSpPr>
      <dsp:spPr>
        <a:xfrm>
          <a:off x="7374489" y="-96531"/>
          <a:ext cx="3076027" cy="4687888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i="0" kern="1200" dirty="0">
              <a:latin typeface="Montserrat ExtraBold" pitchFamily="2" charset="77"/>
            </a:rPr>
            <a:t>Cultura alimentaria tradicional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800" b="1" i="0" kern="1200" dirty="0">
            <a:latin typeface="Montserrat ExtraBold" pitchFamily="2" charset="77"/>
          </a:endParaRPr>
        </a:p>
      </dsp:txBody>
      <dsp:txXfrm>
        <a:off x="7374489" y="1778623"/>
        <a:ext cx="3076027" cy="1875155"/>
      </dsp:txXfrm>
    </dsp:sp>
    <dsp:sp modelId="{171A78B7-2EB6-469D-A49B-5530D674D565}">
      <dsp:nvSpPr>
        <dsp:cNvPr id="0" name=""/>
        <dsp:cNvSpPr/>
      </dsp:nvSpPr>
      <dsp:spPr>
        <a:xfrm>
          <a:off x="8131970" y="184741"/>
          <a:ext cx="1561066" cy="1561066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EFF04-9414-45DB-BC68-227529C539A5}">
      <dsp:nvSpPr>
        <dsp:cNvPr id="0" name=""/>
        <dsp:cNvSpPr/>
      </dsp:nvSpPr>
      <dsp:spPr>
        <a:xfrm>
          <a:off x="433259" y="3214619"/>
          <a:ext cx="10012865" cy="1558099"/>
        </a:xfrm>
        <a:prstGeom prst="leftRightArrow">
          <a:avLst/>
        </a:prstGeom>
        <a:solidFill>
          <a:srgbClr val="BC94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F038F-E1DF-B74B-B3B8-99CF417F35CA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36FDE-99B3-9D46-B238-6436CFFA6F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523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7c7d0e32b3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7c7d0e32b3_0_7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7c7d0e32b3_0_7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s-MX"/>
              <a:pPr algn="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23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303C-4942-420D-BBA3-E6F53E9005F6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330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524473" y="3343609"/>
            <a:ext cx="5029200" cy="0"/>
          </a:xfrm>
          <a:prstGeom prst="line">
            <a:avLst/>
          </a:prstGeom>
          <a:ln w="1905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53943"/>
            <a:ext cx="10515600" cy="9468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797123" y="3606800"/>
            <a:ext cx="10597754" cy="1144588"/>
          </a:xfrm>
        </p:spPr>
        <p:txBody>
          <a:bodyPr/>
          <a:lstStyle>
            <a:lvl1pPr marL="0" indent="0" algn="ctr">
              <a:buNone/>
              <a:defRPr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23D7218-DCEF-054B-A241-F9E2EE9E39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510" y="5304635"/>
            <a:ext cx="2928981" cy="78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6B0B0-52A6-6C41-A530-1440610A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 Medium" panose="00000600000000000000" pitchFamily="2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MX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0BC0CB-2C47-194B-B1F8-75F083E3F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21653"/>
            <a:ext cx="10515600" cy="425531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5AD14C-2138-6F4F-B03D-F9ED9A34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128441-9A13-2B4D-81D4-40E3DD80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F6E4CD-0587-474C-88E0-76CAAC92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806170"/>
            <a:ext cx="10512000" cy="0"/>
          </a:xfrm>
          <a:prstGeom prst="line">
            <a:avLst/>
          </a:prstGeom>
          <a:ln w="1905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9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vertical y tex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1D1B7AE-0E35-0D4D-A83A-11557CD510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flipH="1">
            <a:off x="0" y="2202551"/>
            <a:ext cx="12192000" cy="1775012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01591-7198-0F4D-9D55-9B412361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7B0F64-10CB-1B4E-A94E-BA986C03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424527-C05A-DB4D-84EE-018127D9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09091"/>
            <a:ext cx="10126721" cy="561931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964" y="5204012"/>
            <a:ext cx="2026800" cy="13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97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 descr="Imagen 2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1755" y="489541"/>
            <a:ext cx="2673017" cy="877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n 7" descr="Imagen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976439" y="3311526"/>
            <a:ext cx="8922222" cy="6179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800"/>
              </a:spcBef>
              <a:buClrTx/>
              <a:buSzTx/>
              <a:buNone/>
              <a:defRPr sz="3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1012473" indent="-688482" algn="ctr">
              <a:spcBef>
                <a:spcPts val="800"/>
              </a:spcBef>
              <a:buClrTx/>
              <a:defRPr sz="3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1324252" indent="-694267" algn="ctr">
              <a:spcBef>
                <a:spcPts val="800"/>
              </a:spcBef>
              <a:buClrTx/>
              <a:defRPr sz="3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1709957" indent="-701982" algn="ctr">
              <a:spcBef>
                <a:spcPts val="800"/>
              </a:spcBef>
              <a:buClrTx/>
              <a:defRPr sz="3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2069948" indent="-701982" algn="ctr">
              <a:spcBef>
                <a:spcPts val="800"/>
              </a:spcBef>
              <a:buClrTx/>
              <a:defRPr sz="3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19" name="Imagen 8" descr="Imagen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43220" y="563401"/>
            <a:ext cx="2705564" cy="266157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4181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524473" y="3343609"/>
            <a:ext cx="5029200" cy="0"/>
          </a:xfrm>
          <a:prstGeom prst="line">
            <a:avLst/>
          </a:prstGeom>
          <a:ln w="1905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070847"/>
            <a:ext cx="10515600" cy="949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761405" y="3606800"/>
            <a:ext cx="10597754" cy="1144588"/>
          </a:xfrm>
        </p:spPr>
        <p:txBody>
          <a:bodyPr/>
          <a:lstStyle>
            <a:lvl1pPr marL="0" indent="0" algn="ctr">
              <a:buNone/>
              <a:defRPr>
                <a:solidFill>
                  <a:srgbClr val="CFBC94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A4F6FE-9E0F-0243-98BC-53BA633E3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562" y="5298115"/>
            <a:ext cx="2922877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472" y="1812852"/>
            <a:ext cx="7829328" cy="1325561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 b="1" i="0">
                <a:solidFill>
                  <a:srgbClr val="DEC9A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DCA78C-6512-534C-A1F0-9C6C1A7FD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D35CA8B9-DF09-FF4B-8EB7-C8B1EACD8FFB}"/>
              </a:ext>
            </a:extLst>
          </p:cNvPr>
          <p:cNvCxnSpPr/>
          <p:nvPr userDrawn="1"/>
        </p:nvCxnSpPr>
        <p:spPr>
          <a:xfrm>
            <a:off x="3524473" y="3343609"/>
            <a:ext cx="8667527" cy="0"/>
          </a:xfrm>
          <a:prstGeom prst="line">
            <a:avLst/>
          </a:prstGeom>
          <a:ln w="1905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38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473" y="1812852"/>
            <a:ext cx="7829327" cy="1325563"/>
          </a:xfrm>
        </p:spPr>
        <p:txBody>
          <a:bodyPr/>
          <a:lstStyle>
            <a:lvl1pPr algn="l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24473" y="3343609"/>
            <a:ext cx="8667527" cy="0"/>
          </a:xfrm>
          <a:prstGeom prst="line">
            <a:avLst/>
          </a:prstGeom>
          <a:ln w="1905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C5B3DD6-17BA-F140-B24D-8C48183EB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07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117" y="365125"/>
            <a:ext cx="10907684" cy="1325563"/>
          </a:xfrm>
        </p:spPr>
        <p:txBody>
          <a:bodyPr/>
          <a:lstStyle>
            <a:lvl1pPr algn="r">
              <a:defRPr b="1" i="0">
                <a:solidFill>
                  <a:srgbClr val="A42145"/>
                </a:solidFill>
                <a:latin typeface="Montserrat" pitchFamily="2" charset="77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117" y="1816027"/>
            <a:ext cx="10907684" cy="4688034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488189" y="239784"/>
            <a:ext cx="257695" cy="1576243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94999B8-47E0-E449-A0D3-256D0F52DD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00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607" y="365125"/>
            <a:ext cx="11119124" cy="1325563"/>
          </a:xfrm>
        </p:spPr>
        <p:txBody>
          <a:bodyPr/>
          <a:lstStyle>
            <a:lvl1pPr algn="l">
              <a:defRPr b="1" i="0">
                <a:solidFill>
                  <a:srgbClr val="A42145"/>
                </a:solidFill>
                <a:latin typeface="Montserrat" pitchFamily="2" charset="77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5607" y="1816027"/>
            <a:ext cx="11119124" cy="4688034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7269" y="239784"/>
            <a:ext cx="257695" cy="1576243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94999B8-47E0-E449-A0D3-256D0F52DD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33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166" y="1825624"/>
            <a:ext cx="4034285" cy="4617379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829" y="366713"/>
            <a:ext cx="7051505" cy="6076290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230259"/>
            <a:ext cx="257695" cy="1576243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0166" y="366713"/>
            <a:ext cx="4034285" cy="130333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95D183C-C1F5-F04C-AD93-CE313E8BE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829" y="366712"/>
            <a:ext cx="7065573" cy="6062223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230259"/>
            <a:ext cx="257695" cy="1576243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0166" y="366713"/>
            <a:ext cx="4034285" cy="3062287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rgbClr val="A42145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95D183C-C1F5-F04C-AD93-CE313E8BE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6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473" y="1812852"/>
            <a:ext cx="7829327" cy="1325563"/>
          </a:xfrm>
        </p:spPr>
        <p:txBody>
          <a:bodyPr/>
          <a:lstStyle>
            <a:lvl1pPr algn="l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24473" y="3343609"/>
            <a:ext cx="8667527" cy="0"/>
          </a:xfrm>
          <a:prstGeom prst="line">
            <a:avLst/>
          </a:prstGeom>
          <a:ln w="1905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C5B3DD6-17BA-F140-B24D-8C48183EB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50" y="365125"/>
            <a:ext cx="11382276" cy="1325563"/>
          </a:xfrm>
        </p:spPr>
        <p:txBody>
          <a:bodyPr/>
          <a:lstStyle>
            <a:lvl1pPr>
              <a:defRPr sz="4000" b="1" i="0">
                <a:solidFill>
                  <a:srgbClr val="A42145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50" y="1681163"/>
            <a:ext cx="5591125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50" y="2505075"/>
            <a:ext cx="5591125" cy="3987800"/>
          </a:xfrm>
        </p:spPr>
        <p:txBody>
          <a:bodyPr>
            <a:normAutofit/>
          </a:bodyPr>
          <a:lstStyle>
            <a:lvl1pPr>
              <a:defRPr sz="2400" b="0" i="0">
                <a:latin typeface="Montserrat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3350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3350" cy="3987800"/>
          </a:xfrm>
        </p:spPr>
        <p:txBody>
          <a:bodyPr>
            <a:normAutofit/>
          </a:bodyPr>
          <a:lstStyle>
            <a:lvl1pPr>
              <a:defRPr sz="2400" b="0" i="0">
                <a:latin typeface="Montserrat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AD15BEC-1A00-1948-8DCC-F5EA09E571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5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614976"/>
            <a:ext cx="12192000" cy="1855696"/>
          </a:xfrm>
          <a:prstGeom prst="rect">
            <a:avLst/>
          </a:prstGeom>
          <a:gradFill>
            <a:gsLst>
              <a:gs pos="0">
                <a:srgbClr val="6E152E">
                  <a:shade val="67500"/>
                  <a:satMod val="115000"/>
                  <a:alpha val="0"/>
                </a:srgbClr>
              </a:gs>
              <a:gs pos="100000">
                <a:srgbClr val="6E152E">
                  <a:shade val="100000"/>
                  <a:satMod val="11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32640" y="2261857"/>
            <a:ext cx="10126721" cy="561931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36380" y="3876851"/>
            <a:ext cx="7119240" cy="65881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A956287-BA1C-544D-9AD2-572E055E8B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2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9A407F0-23ED-FB4F-92B4-66B8DA89AD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39951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0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441508-0523-EB44-8782-98EE1226B0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Montserrat" pitchFamily="2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7BABA1EB-E234-F844-997D-E59CC62E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239" y="2727324"/>
            <a:ext cx="3932237" cy="2386936"/>
          </a:xfr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1076832"/>
            <a:ext cx="257695" cy="1576243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5313" y="1076325"/>
            <a:ext cx="3932237" cy="1576388"/>
          </a:xfrm>
        </p:spPr>
        <p:txBody>
          <a:bodyPr/>
          <a:lstStyle>
            <a:lvl1pPr marL="0" indent="0">
              <a:buNone/>
              <a:defRPr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  <a:lvl2pPr marL="0" indent="0">
              <a:buNone/>
              <a:defRPr>
                <a:solidFill>
                  <a:srgbClr val="A42145"/>
                </a:solidFill>
                <a:latin typeface="Montserrat Medium" panose="00000600000000000000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915759-22B2-FE42-AD1F-3626FE753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56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FF210F0-7655-9348-979B-F10284E2F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4369" y="309525"/>
            <a:ext cx="6658925" cy="6238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ABA1EB-E234-F844-997D-E59CC62E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705" y="2158961"/>
            <a:ext cx="3932162" cy="4389515"/>
          </a:xfr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88276"/>
            <a:ext cx="257695" cy="1576243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704" y="309524"/>
            <a:ext cx="3932163" cy="1576388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  <a:lvl2pPr marL="0" indent="0">
              <a:buNone/>
              <a:defRPr sz="4000">
                <a:solidFill>
                  <a:srgbClr val="A42145"/>
                </a:solidFill>
                <a:latin typeface="Montserrat Medium" panose="00000600000000000000" pitchFamily="2" charset="0"/>
              </a:defRPr>
            </a:lvl2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451C5C1-71F1-874F-B9AB-9F286A620B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7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vertical y tex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3B06451C-07EE-3F4F-BADF-5A200C833D29}"/>
              </a:ext>
            </a:extLst>
          </p:cNvPr>
          <p:cNvSpPr/>
          <p:nvPr userDrawn="1"/>
        </p:nvSpPr>
        <p:spPr>
          <a:xfrm>
            <a:off x="0" y="1614976"/>
            <a:ext cx="12192000" cy="1855696"/>
          </a:xfrm>
          <a:prstGeom prst="rect">
            <a:avLst/>
          </a:prstGeom>
          <a:gradFill>
            <a:gsLst>
              <a:gs pos="0">
                <a:srgbClr val="6E152E">
                  <a:shade val="67500"/>
                  <a:satMod val="115000"/>
                  <a:alpha val="0"/>
                </a:srgbClr>
              </a:gs>
              <a:gs pos="100000">
                <a:srgbClr val="6E152E">
                  <a:shade val="100000"/>
                  <a:satMod val="11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01591-7198-0F4D-9D55-9B412361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7B0F64-10CB-1B4E-A94E-BA986C03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424527-C05A-DB4D-84EE-018127D9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248" y="5177117"/>
            <a:ext cx="2025752" cy="1405235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27079" y="2261858"/>
            <a:ext cx="10126721" cy="561931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2DA82E3-8CDE-A645-BEF3-9862B9B7F4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6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965E-BFB5-47AF-99C8-CE73C681BB32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989-B1B0-438D-B8A7-948889D4EA86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789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81BAC-3B26-7347-8025-28166AE2C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B76302-D1E6-1F48-8464-5ACF6B355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06E8FF-13F9-7648-9E3F-2373C3C80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91729-2F87-5343-88DF-DFC1E416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FE01D7-8ECB-134D-ADD9-131D2400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6520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76918-08B8-0F46-B0AB-ECCF0B43A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D77BF3-3A14-BF4E-80C4-A3F08FDC9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02A59A-E74F-1F4E-8067-217ECD14F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584423-77DF-E940-9D12-805FF944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085D15-A5FE-1342-A437-75A3902D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287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32681-4B04-5D47-B91F-01C820B1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6C5771-FAED-D24A-97E8-D438CF74F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96B2E-E848-5B44-B66A-50B362F8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767F7-66C1-B34A-BEE0-098ADC41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4E01D-1D47-CF47-960C-0611AAED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896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634A7-9004-D440-86C3-4AB48AA7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84706"/>
            <a:ext cx="10515600" cy="2852737"/>
          </a:xfrm>
        </p:spPr>
        <p:txBody>
          <a:bodyPr anchor="b"/>
          <a:lstStyle>
            <a:lvl1pPr>
              <a:defRPr sz="6000" b="0" i="0">
                <a:latin typeface="Montserrat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3C5C9E-DB6F-504B-93BB-66CF3497A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64431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A3050-8A05-084B-ADD1-FE0CA609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EDB1ED-9415-CA4E-8288-04BF663C0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2D7BBD-1E80-C348-826E-857B849BB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6A9325-F6AE-1E44-B25B-0A0384333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FEAD2E-188D-AC4D-8283-BA396B6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17E296-D724-A24F-A204-A136EF1A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2531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A96BE-D385-C240-96B6-BF8527BA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6A193A-C294-A54A-8BA4-FDC86F35A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1A19D1-EDED-A443-ADEB-EAA4B7198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F7E16B-009D-A643-AD92-7D0AAC9D5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258D43D-5E8C-6445-A3A6-072442FBD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F64EE2-C68F-2D4B-840B-A43240B4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6E5E3D1-E06F-E14F-8953-7CB6D4A0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AD65506-59B9-724B-844B-0347A25BC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9051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CDB1F-3185-0949-B184-4A5839E7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831CC1-637C-C744-ACF3-F2966838E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DB1737-360F-0748-83A0-F3EFECBB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B799957-3E11-7F4D-9176-63385D38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2676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22CA358-A334-EC48-B5C9-09353EDF8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15F16AF-47EA-4048-B788-F701D78D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1F08C6-5427-4C49-B249-122614E0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136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161E7-21A0-3541-8407-2C4758FA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11954-4151-464D-865C-E260B485E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C5BACC-AEF7-E945-8271-D7CE25550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BE09C6-B89A-1043-89A7-AF14A9E9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EA2422-0E14-8D43-8626-A2376123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937274-6FB6-6049-B371-74C55640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7058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18BEB-40B1-1E4D-84E5-2E550100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93DA22-CA1A-314A-8C97-88D164DFF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DFA289-B9E5-8245-BE70-F85207182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248512-EEBB-FB48-A6B6-7A2DB3DD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F7C10F-9DC3-D044-94B9-724A410D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60D0CD-BD69-CD45-B92E-D4E976F3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0541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61605-8AE1-3F4C-B917-A63B134C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3B51F1-7EA2-C444-9630-9B2EFA0A4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35B09-85DF-4545-A053-34B98629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93C11B-6296-7241-A903-8029A53C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FD906B-9F18-0941-8EC6-D536C698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8204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9F42FC-CA44-444D-B927-3B7944E3C2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5E22DD-6ECC-3142-899C-F9C87C05A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196A08-7D60-E440-8EA4-73B09633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26B94-A56C-CD44-9153-D47B8F89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782F50-189B-A940-AEEA-79C9C0DB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4372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253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00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343"/>
            <a:ext cx="3646251" cy="4054619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830" y="2122343"/>
            <a:ext cx="6489970" cy="4054619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12/02/2020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366713"/>
            <a:ext cx="257695" cy="1576243"/>
          </a:xfrm>
          <a:prstGeom prst="rect">
            <a:avLst/>
          </a:prstGeom>
          <a:solidFill>
            <a:srgbClr val="DEC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6713"/>
            <a:ext cx="3646251" cy="157624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  <a:lvl2pPr marL="0" indent="0">
              <a:buNone/>
              <a:defRPr>
                <a:solidFill>
                  <a:srgbClr val="691B4F"/>
                </a:solidFill>
                <a:latin typeface="Montserrat Medium" panose="00000600000000000000" pitchFamily="2" charset="0"/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CLICK TO EDIT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308CD1B-E149-7F42-9189-D9876050A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70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latin typeface="Montserrat Medium" pitchFamily="2" charset="77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A013D54-3F17-684F-BFB9-7B30B00F6C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5596150-CD18-5D4C-B38A-3726DA7189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flipH="1">
            <a:off x="0" y="1812678"/>
            <a:ext cx="12192000" cy="177501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419218"/>
            <a:ext cx="10126721" cy="561931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36380" y="3876851"/>
            <a:ext cx="7119240" cy="65881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691B4F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88D1E72-79FC-5A4B-B6C5-21B2AEEDF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964" y="5204012"/>
            <a:ext cx="2026800" cy="13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2FB250-D8FB-3E4B-9EA7-94D0300C2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441508-0523-EB44-8782-98EE1226B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7BABA1EB-E234-F844-997D-E59CC62E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239" y="2727324"/>
            <a:ext cx="3932237" cy="2386936"/>
          </a:xfr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1076832"/>
            <a:ext cx="257695" cy="1576243"/>
          </a:xfrm>
          <a:prstGeom prst="rect">
            <a:avLst/>
          </a:prstGeom>
          <a:solidFill>
            <a:srgbClr val="DEC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>
              <a:solidFill>
                <a:srgbClr val="691B4F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5313" y="1076325"/>
            <a:ext cx="3932237" cy="1576388"/>
          </a:xfrm>
        </p:spPr>
        <p:txBody>
          <a:bodyPr/>
          <a:lstStyle>
            <a:lvl1pPr marL="0" indent="0">
              <a:buNone/>
              <a:defRPr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  <a:lvl2pPr marL="0" indent="0">
              <a:buNone/>
              <a:defRPr>
                <a:solidFill>
                  <a:srgbClr val="691B4F"/>
                </a:solidFill>
                <a:latin typeface="Montserrat Medium" panose="00000600000000000000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DF568C2-68DD-BF43-95FB-69226C3E0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FF210F0-7655-9348-979B-F10284E2F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ABA1EB-E234-F844-997D-E59CC62E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239" y="3721764"/>
            <a:ext cx="3932237" cy="2386936"/>
          </a:xfr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3BF44C-2FF4-B347-B721-2814E746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35DECE-B230-5F4B-97A7-EE46C22B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1DD807-9735-484F-B0A4-5F9D807F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Rectangle 8"/>
          <p:cNvSpPr/>
          <p:nvPr userDrawn="1"/>
        </p:nvSpPr>
        <p:spPr>
          <a:xfrm>
            <a:off x="0" y="1076832"/>
            <a:ext cx="257695" cy="1576243"/>
          </a:xfrm>
          <a:prstGeom prst="rect">
            <a:avLst/>
          </a:prstGeom>
          <a:solidFill>
            <a:srgbClr val="DEC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95313" y="1076325"/>
            <a:ext cx="4062145" cy="1576388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  <a:lvl2pPr marL="0" indent="0">
              <a:buNone/>
              <a:defRPr sz="4000">
                <a:solidFill>
                  <a:srgbClr val="691B4F"/>
                </a:solidFill>
                <a:latin typeface="Montserrat Medium" panose="00000600000000000000" pitchFamily="2" charset="0"/>
              </a:defRPr>
            </a:lvl2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D59ED37-C398-414F-AE07-C13B614A2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4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499C0E-414B-4742-8F18-A0ECE144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3AE6D4-0422-4248-B05D-55FE46C67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499C0E-414B-4742-8F18-A0ECE144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5125"/>
            <a:ext cx="114886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3AE6D4-0422-4248-B05D-55FE46C67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692" y="1825625"/>
            <a:ext cx="114886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72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BA7A17-E3DC-2D4A-B14C-B162D2C6C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C6F7C6-2FCB-564F-9C2D-9A8153905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48241-4538-5B48-A4F2-BBB4415A4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4CF5E-BD18-D540-9581-8179D5E038CF}" type="datetimeFigureOut">
              <a:rPr lang="es-MX" smtClean="0"/>
              <a:t>12/02/2020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A97DC-3079-AF4A-B02D-81D6E4782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FE8FAB-A98F-4C45-BBFF-FCA350B8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5AE0C-FFDE-1E47-9561-A020968F57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15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uy.lopez@salud.gob.mx" TargetMode="External"/><Relationship Id="rId2" Type="http://schemas.openxmlformats.org/officeDocument/2006/relationships/hyperlink" Target="mailto:mariel.zamora@agricultura.gob.mx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adelita.sanvicente@semarnat.gob.m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rcador de contenido 1"/>
          <p:cNvSpPr txBox="1">
            <a:spLocks noGrp="1"/>
          </p:cNvSpPr>
          <p:nvPr>
            <p:ph type="body" sz="quarter" idx="1"/>
          </p:nvPr>
        </p:nvSpPr>
        <p:spPr>
          <a:xfrm>
            <a:off x="318449" y="3444617"/>
            <a:ext cx="11555104" cy="109771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>
              <a:defRPr sz="4500"/>
            </a:lvl1pPr>
          </a:lstStyle>
          <a:p>
            <a:r>
              <a:rPr lang="es-MX" dirty="0" smtClean="0">
                <a:latin typeface="+mn-lt"/>
              </a:rPr>
              <a:t>Transformación del Sistema Agro-Alimentario</a:t>
            </a:r>
          </a:p>
          <a:p>
            <a:r>
              <a:rPr lang="es-MX" dirty="0" smtClean="0">
                <a:latin typeface="+mn-lt"/>
              </a:rPr>
              <a:t>Una política intersectorial </a:t>
            </a:r>
            <a:endParaRPr dirty="0">
              <a:latin typeface="+mn-lt"/>
            </a:endParaRPr>
          </a:p>
        </p:txBody>
      </p:sp>
      <p:sp>
        <p:nvSpPr>
          <p:cNvPr id="48" name="Marcador de contenido 1"/>
          <p:cNvSpPr txBox="1"/>
          <p:nvPr/>
        </p:nvSpPr>
        <p:spPr>
          <a:xfrm>
            <a:off x="318449" y="5135239"/>
            <a:ext cx="11555105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189">
              <a:spcBef>
                <a:spcPts val="800"/>
              </a:spcBef>
              <a:defRPr sz="2800" i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dirty="0"/>
              <a:t>Dr. </a:t>
            </a:r>
            <a:r>
              <a:rPr lang="es-MX" dirty="0" smtClean="0"/>
              <a:t>Ruy López Ridaura</a:t>
            </a:r>
            <a:endParaRPr dirty="0"/>
          </a:p>
          <a:p>
            <a:pPr algn="ctr" defTabSz="457189">
              <a:spcBef>
                <a:spcPts val="800"/>
              </a:spcBef>
              <a:defRPr i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s-MX" dirty="0" smtClean="0"/>
              <a:t>Centro Nacional de Programas Preventivos y Control de Enfermedades</a:t>
            </a:r>
          </a:p>
          <a:p>
            <a:pPr algn="ctr" defTabSz="457189">
              <a:spcBef>
                <a:spcPts val="800"/>
              </a:spcBef>
              <a:defRPr i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86835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eurón 5"/>
          <p:cNvSpPr/>
          <p:nvPr/>
        </p:nvSpPr>
        <p:spPr>
          <a:xfrm>
            <a:off x="476251" y="1581149"/>
            <a:ext cx="3276599" cy="10668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Producción</a:t>
            </a:r>
            <a:endParaRPr lang="es-MX" sz="2000" b="1" dirty="0">
              <a:solidFill>
                <a:schemeClr val="tx1"/>
              </a:solidFill>
            </a:endParaRPr>
          </a:p>
        </p:txBody>
      </p:sp>
      <p:sp>
        <p:nvSpPr>
          <p:cNvPr id="7" name="Cheurón 6"/>
          <p:cNvSpPr/>
          <p:nvPr/>
        </p:nvSpPr>
        <p:spPr>
          <a:xfrm>
            <a:off x="3238501" y="1581149"/>
            <a:ext cx="3371850" cy="1066800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2000" b="1" dirty="0" smtClean="0">
                <a:solidFill>
                  <a:schemeClr val="tx1"/>
                </a:solidFill>
              </a:rPr>
              <a:t>Cadena de suministro y valor</a:t>
            </a:r>
            <a:endParaRPr lang="es-MX" sz="2000" b="1" dirty="0">
              <a:solidFill>
                <a:schemeClr val="tx1"/>
              </a:solidFill>
            </a:endParaRPr>
          </a:p>
        </p:txBody>
      </p:sp>
      <p:sp>
        <p:nvSpPr>
          <p:cNvPr id="8" name="Cheurón 7"/>
          <p:cNvSpPr/>
          <p:nvPr/>
        </p:nvSpPr>
        <p:spPr>
          <a:xfrm>
            <a:off x="6096000" y="1581149"/>
            <a:ext cx="3286122" cy="106680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2000" b="1" dirty="0" smtClean="0">
                <a:solidFill>
                  <a:schemeClr val="tx1"/>
                </a:solidFill>
              </a:rPr>
              <a:t>Ambiente alimentario</a:t>
            </a:r>
            <a:endParaRPr lang="es-MX" sz="2000" b="1" dirty="0">
              <a:solidFill>
                <a:schemeClr val="tx1"/>
              </a:solidFill>
            </a:endParaRPr>
          </a:p>
        </p:txBody>
      </p:sp>
      <p:sp>
        <p:nvSpPr>
          <p:cNvPr id="9" name="Cheurón 8"/>
          <p:cNvSpPr/>
          <p:nvPr/>
        </p:nvSpPr>
        <p:spPr>
          <a:xfrm>
            <a:off x="8805861" y="1581149"/>
            <a:ext cx="3138489" cy="106680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2000" b="1" dirty="0" smtClean="0">
                <a:solidFill>
                  <a:schemeClr val="tx1"/>
                </a:solidFill>
              </a:rPr>
              <a:t>Comportamiento de consumidores</a:t>
            </a:r>
            <a:endParaRPr lang="es-MX" sz="2000" b="1" dirty="0">
              <a:solidFill>
                <a:schemeClr val="tx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57162" y="2672792"/>
            <a:ext cx="31765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Trazabilidad</a:t>
            </a:r>
            <a:r>
              <a:rPr lang="es-MX" dirty="0" smtClean="0"/>
              <a:t> de impacto ambiental y nutrimental, especialmente en grandes productores.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Diversificación</a:t>
            </a:r>
            <a:r>
              <a:rPr lang="es-ES" dirty="0" smtClean="0"/>
              <a:t> de Sistemas </a:t>
            </a:r>
            <a:r>
              <a:rPr lang="es-ES" dirty="0" err="1" smtClean="0"/>
              <a:t>agrosilvopastoriles</a:t>
            </a:r>
            <a:r>
              <a:rPr lang="es-ES" dirty="0" smtClean="0"/>
              <a:t> y agroecológicos</a:t>
            </a:r>
            <a:endParaRPr lang="es-MX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Reorientación de subsidios </a:t>
            </a:r>
            <a:r>
              <a:rPr lang="es-MX" dirty="0" smtClean="0"/>
              <a:t>agrícolas para fomentar producción a mediana y pequeña escala.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Uso de tecnología e insumos </a:t>
            </a:r>
            <a:r>
              <a:rPr lang="es-MX" dirty="0" smtClean="0"/>
              <a:t>amigables con el ambiente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Reducción de perdidas </a:t>
            </a:r>
            <a:r>
              <a:rPr lang="es-MX" dirty="0" smtClean="0"/>
              <a:t>de cosecha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238501" y="2672792"/>
            <a:ext cx="30908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Sistemas agroalimentarios localizados</a:t>
            </a:r>
            <a:r>
              <a:rPr kumimoji="0" lang="es-E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s-ES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Acercar el productor al consumidor.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Apoyo para </a:t>
            </a:r>
            <a:r>
              <a:rPr lang="es-ES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almacenamiento y transporte </a:t>
            </a:r>
            <a:r>
              <a:rPr lang="es-ES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pequeños productores.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Estándares de calidad </a:t>
            </a:r>
            <a:r>
              <a:rPr lang="es-ES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 barreas para el pequeño productor.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Reducción</a:t>
            </a:r>
            <a:r>
              <a:rPr lang="es-ES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intermediarios.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/>
              <a:t>Regular el procesamiento </a:t>
            </a:r>
            <a:r>
              <a:rPr lang="es-MX" dirty="0"/>
              <a:t>de los </a:t>
            </a:r>
            <a:r>
              <a:rPr lang="es-MX" dirty="0" smtClean="0"/>
              <a:t>alimentos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Fortificación</a:t>
            </a:r>
            <a:r>
              <a:rPr lang="es-MX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efectiva</a:t>
            </a:r>
            <a:endParaRPr lang="es-ES" dirty="0" smtClean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329361" y="2672792"/>
            <a:ext cx="281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Etiquetado</a:t>
            </a:r>
            <a:r>
              <a:rPr lang="es-MX" dirty="0" smtClean="0"/>
              <a:t> de alimentos que favorezca la orientación al consumidor y la regulación. 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Fortalecer </a:t>
            </a:r>
            <a:r>
              <a:rPr lang="es-MX" b="1" dirty="0" smtClean="0"/>
              <a:t>políticas fiscales</a:t>
            </a:r>
            <a:r>
              <a:rPr lang="es-MX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Desayunos </a:t>
            </a:r>
            <a:r>
              <a:rPr lang="es-MX" dirty="0" smtClean="0"/>
              <a:t>escolares</a:t>
            </a:r>
            <a:r>
              <a:rPr lang="es-MX" b="1" dirty="0" smtClean="0"/>
              <a:t> </a:t>
            </a:r>
            <a:r>
              <a:rPr lang="es-MX" dirty="0" smtClean="0"/>
              <a:t>y comunitarios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Ambientes escolares</a:t>
            </a:r>
            <a:r>
              <a:rPr lang="es-MX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Publicidad</a:t>
            </a:r>
            <a:r>
              <a:rPr lang="es-MX" dirty="0" smtClean="0"/>
              <a:t> de alimentos.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Suplementación</a:t>
            </a:r>
            <a:r>
              <a:rPr lang="es-MX" dirty="0" smtClean="0"/>
              <a:t> de micronutrientes.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Acceso </a:t>
            </a:r>
            <a:r>
              <a:rPr lang="es-MX" b="1" dirty="0" smtClean="0"/>
              <a:t>a agua potable</a:t>
            </a:r>
            <a:endParaRPr lang="es-MX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286872" y="2672792"/>
            <a:ext cx="28003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Estrategias </a:t>
            </a:r>
            <a:r>
              <a:rPr lang="es-MX" b="1" dirty="0" smtClean="0"/>
              <a:t>de educación y promoción de dietas saludables</a:t>
            </a:r>
            <a:r>
              <a:rPr lang="es-MX" dirty="0" smtClean="0"/>
              <a:t> y revalorización de dietas tradicionales y locales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Canastas regionales  del bien comer.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Sistemas de </a:t>
            </a:r>
            <a:r>
              <a:rPr lang="es-MX" b="1" dirty="0" smtClean="0"/>
              <a:t>adquisición pública de alimentos frescos</a:t>
            </a:r>
            <a:r>
              <a:rPr lang="es-MX" dirty="0" smtClean="0"/>
              <a:t> producidos localmente.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9" name="Rectángulo 18"/>
          <p:cNvSpPr/>
          <p:nvPr/>
        </p:nvSpPr>
        <p:spPr>
          <a:xfrm>
            <a:off x="2" y="628847"/>
            <a:ext cx="12191998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Intervenciones y regulaciones que incentiven la producción, distribución, comercialización y consumo </a:t>
            </a:r>
            <a:r>
              <a:rPr lang="es-ES" dirty="0" smtClean="0"/>
              <a:t>de alimentos saludables y sostenibles a costos asequibles para la poblacion de bajos ingresos.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Desarrollo rural</a:t>
            </a:r>
            <a:r>
              <a:rPr lang="es-ES" dirty="0" smtClean="0"/>
              <a:t>: fomento de pequeños productores con un enfoque de seguridad alimentaria de calidad.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" y="181185"/>
            <a:ext cx="12192000" cy="3847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1900" b="1" dirty="0" smtClean="0">
                <a:solidFill>
                  <a:schemeClr val="bg1"/>
                </a:solidFill>
              </a:rPr>
              <a:t>Política agroalimentaria con un enfoque de BIENESTAR: Reducción de impacto en salud-nutrición, ambiental y pobreza.  </a:t>
            </a:r>
            <a:endParaRPr lang="es-MX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698499" y="1244594"/>
            <a:ext cx="10800000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36380"/>
              </p:ext>
            </p:extLst>
          </p:nvPr>
        </p:nvGraphicFramePr>
        <p:xfrm>
          <a:off x="352508" y="1466012"/>
          <a:ext cx="11353460" cy="5006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8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694">
                <a:tc gridSpan="4"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Programa Especial para un Sistema Alimentario Justo, Saludable y Sustentable</a:t>
                      </a:r>
                      <a:endParaRPr lang="es-MX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1B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94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6E152E"/>
                          </a:solidFill>
                          <a:latin typeface="Montserrat" panose="00000500000000000000" pitchFamily="2" charset="0"/>
                        </a:rPr>
                        <a:t>Objetivo 1</a:t>
                      </a:r>
                      <a:endParaRPr lang="es-MX" sz="1600" b="1" dirty="0">
                        <a:solidFill>
                          <a:srgbClr val="6E152E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6E152E"/>
                          </a:solidFill>
                          <a:latin typeface="Montserrat" panose="00000500000000000000" pitchFamily="2" charset="0"/>
                        </a:rPr>
                        <a:t>Objetivo 2</a:t>
                      </a:r>
                      <a:endParaRPr lang="es-MX" sz="1600" b="1" dirty="0">
                        <a:solidFill>
                          <a:srgbClr val="6E152E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6E152E"/>
                          </a:solidFill>
                          <a:latin typeface="Montserrat" panose="00000500000000000000" pitchFamily="2" charset="0"/>
                        </a:rPr>
                        <a:t>Objetivo 3</a:t>
                      </a:r>
                      <a:endParaRPr lang="es-MX" sz="1600" b="1" dirty="0">
                        <a:solidFill>
                          <a:srgbClr val="6E152E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6E152E"/>
                          </a:solidFill>
                          <a:latin typeface="Montserrat" panose="00000500000000000000" pitchFamily="2" charset="0"/>
                        </a:rPr>
                        <a:t>Objetivo 4</a:t>
                      </a:r>
                      <a:endParaRPr lang="es-MX" sz="1600" b="1" dirty="0">
                        <a:solidFill>
                          <a:srgbClr val="6E152E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rgbClr val="DEC9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150">
                <a:tc>
                  <a:txBody>
                    <a:bodyPr/>
                    <a:lstStyle/>
                    <a:p>
                      <a:pPr algn="ctr"/>
                      <a:endParaRPr lang="es-MX" sz="2000" dirty="0" smtClean="0">
                        <a:solidFill>
                          <a:srgbClr val="800000"/>
                        </a:solidFill>
                        <a:latin typeface="Montserrat" panose="00000500000000000000" pitchFamily="2" charset="0"/>
                      </a:endParaRPr>
                    </a:p>
                    <a:p>
                      <a:pPr algn="ctr"/>
                      <a:r>
                        <a:rPr lang="es-MX" sz="2000" dirty="0" smtClean="0">
                          <a:solidFill>
                            <a:srgbClr val="800000"/>
                          </a:solidFill>
                          <a:latin typeface="Montserrat" panose="00000500000000000000" pitchFamily="2" charset="0"/>
                        </a:rPr>
                        <a:t>Incrementar la producción para la autosuficiencia </a:t>
                      </a:r>
                      <a:r>
                        <a:rPr lang="es-MX" sz="2000" dirty="0" smtClean="0">
                          <a:solidFill>
                            <a:srgbClr val="800000"/>
                          </a:solidFill>
                          <a:latin typeface="Montserrat" panose="00000500000000000000" pitchFamily="2" charset="0"/>
                        </a:rPr>
                        <a:t>alimentaria con practicas orientada a la sustentabilidad</a:t>
                      </a:r>
                      <a:endParaRPr lang="es-MX" sz="2000" dirty="0">
                        <a:solidFill>
                          <a:srgbClr val="800000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000" dirty="0" smtClean="0">
                        <a:solidFill>
                          <a:srgbClr val="800000"/>
                        </a:solidFill>
                        <a:latin typeface="Montserrat" panose="00000500000000000000" pitchFamily="2" charset="0"/>
                      </a:endParaRPr>
                    </a:p>
                    <a:p>
                      <a:pPr algn="ctr"/>
                      <a:r>
                        <a:rPr lang="es-MX" sz="2000" dirty="0" smtClean="0">
                          <a:solidFill>
                            <a:srgbClr val="800000"/>
                          </a:solidFill>
                          <a:latin typeface="Montserrat" panose="00000500000000000000" pitchFamily="2" charset="0"/>
                        </a:rPr>
                        <a:t>Incentivar la comercialización, distribución y procesamiento de  alimentos </a:t>
                      </a:r>
                      <a:r>
                        <a:rPr lang="es-MX" sz="2000" dirty="0" smtClean="0">
                          <a:solidFill>
                            <a:srgbClr val="800000"/>
                          </a:solidFill>
                          <a:latin typeface="Montserrat" panose="00000500000000000000" pitchFamily="2" charset="0"/>
                        </a:rPr>
                        <a:t>saludables priorizando a pequeños y medianos productores</a:t>
                      </a:r>
                      <a:endParaRPr lang="es-MX" sz="2000" kern="1200" dirty="0" smtClean="0">
                        <a:solidFill>
                          <a:srgbClr val="800000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s-MX" sz="2000" kern="1200" dirty="0">
                        <a:solidFill>
                          <a:srgbClr val="800000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000" dirty="0" smtClean="0">
                        <a:solidFill>
                          <a:srgbClr val="800000"/>
                        </a:solidFill>
                        <a:latin typeface="Montserrat" panose="00000500000000000000" pitchFamily="2" charset="0"/>
                      </a:endParaRPr>
                    </a:p>
                    <a:p>
                      <a:pPr algn="ctr"/>
                      <a:r>
                        <a:rPr lang="es-MX" sz="2000" dirty="0" smtClean="0">
                          <a:solidFill>
                            <a:srgbClr val="800000"/>
                          </a:solidFill>
                          <a:latin typeface="Montserrat" panose="00000500000000000000" pitchFamily="2" charset="0"/>
                        </a:rPr>
                        <a:t>Mejorar el acceso físico y económico a dietas </a:t>
                      </a:r>
                      <a:r>
                        <a:rPr lang="es-MX" sz="2000" dirty="0" smtClean="0">
                          <a:solidFill>
                            <a:srgbClr val="800000"/>
                          </a:solidFill>
                          <a:latin typeface="Montserrat" panose="00000500000000000000" pitchFamily="2" charset="0"/>
                        </a:rPr>
                        <a:t>saludables especialmente a la población mas vulnerable</a:t>
                      </a:r>
                      <a:endParaRPr lang="es-MX" sz="2000" dirty="0">
                        <a:solidFill>
                          <a:srgbClr val="800000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000" dirty="0" smtClean="0">
                        <a:solidFill>
                          <a:srgbClr val="800000"/>
                        </a:solidFill>
                        <a:latin typeface="Montserrat" panose="00000500000000000000" pitchFamily="2" charset="0"/>
                      </a:endParaRPr>
                    </a:p>
                    <a:p>
                      <a:pPr algn="ctr"/>
                      <a:r>
                        <a:rPr lang="es-MX" sz="2000" dirty="0" smtClean="0">
                          <a:solidFill>
                            <a:srgbClr val="800000"/>
                          </a:solidFill>
                          <a:latin typeface="Montserrat" panose="00000500000000000000" pitchFamily="2" charset="0"/>
                        </a:rPr>
                        <a:t>Reducir  la prevalencia de malnutrición (sobrepeso, obesidad y desnutrición)</a:t>
                      </a:r>
                      <a:endParaRPr lang="es-MX" sz="2000" dirty="0">
                        <a:solidFill>
                          <a:srgbClr val="800000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8500" y="186741"/>
            <a:ext cx="10799999" cy="1080000"/>
          </a:xfrm>
        </p:spPr>
        <p:txBody>
          <a:bodyPr anchor="ctr">
            <a:noAutofit/>
          </a:bodyPr>
          <a:lstStyle/>
          <a:p>
            <a:pPr algn="l"/>
            <a:r>
              <a:rPr lang="es-MX" sz="2400" b="1" dirty="0" smtClean="0">
                <a:solidFill>
                  <a:srgbClr val="800000"/>
                </a:solidFill>
                <a:latin typeface="Montserrat" pitchFamily="2" charset="77"/>
              </a:rPr>
              <a:t>Programa Especial para un Sistema Agroalimentario </a:t>
            </a:r>
            <a:br>
              <a:rPr lang="es-MX" sz="2400" b="1" dirty="0" smtClean="0">
                <a:solidFill>
                  <a:srgbClr val="800000"/>
                </a:solidFill>
                <a:latin typeface="Montserrat" pitchFamily="2" charset="77"/>
              </a:rPr>
            </a:br>
            <a:r>
              <a:rPr lang="es-MX" sz="2400" b="1" dirty="0" smtClean="0">
                <a:solidFill>
                  <a:srgbClr val="800000"/>
                </a:solidFill>
                <a:latin typeface="Montserrat" pitchFamily="2" charset="77"/>
              </a:rPr>
              <a:t>Justo, Saludable Y Sustentable: Objetivos</a:t>
            </a:r>
            <a:endParaRPr lang="es-MX" sz="2400" b="1" dirty="0">
              <a:solidFill>
                <a:srgbClr val="80000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41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50" y="365126"/>
            <a:ext cx="11382276" cy="723842"/>
          </a:xfrm>
        </p:spPr>
        <p:txBody>
          <a:bodyPr/>
          <a:lstStyle/>
          <a:p>
            <a:r>
              <a:rPr lang="es-MX" dirty="0" smtClean="0">
                <a:latin typeface="+mn-lt"/>
              </a:rPr>
              <a:t>Grupos de trabajo</a:t>
            </a:r>
            <a:endParaRPr lang="es-MX" dirty="0">
              <a:latin typeface="+mn-lt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92319666"/>
              </p:ext>
            </p:extLst>
          </p:nvPr>
        </p:nvGraphicFramePr>
        <p:xfrm>
          <a:off x="731026" y="1088968"/>
          <a:ext cx="10533098" cy="5371880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719172">
                  <a:extLst>
                    <a:ext uri="{9D8B030D-6E8A-4147-A177-3AD203B41FA5}">
                      <a16:colId xmlns:a16="http://schemas.microsoft.com/office/drawing/2014/main" val="4174782140"/>
                    </a:ext>
                  </a:extLst>
                </a:gridCol>
                <a:gridCol w="3122181">
                  <a:extLst>
                    <a:ext uri="{9D8B030D-6E8A-4147-A177-3AD203B41FA5}">
                      <a16:colId xmlns:a16="http://schemas.microsoft.com/office/drawing/2014/main" val="1955738835"/>
                    </a:ext>
                  </a:extLst>
                </a:gridCol>
                <a:gridCol w="931822">
                  <a:extLst>
                    <a:ext uri="{9D8B030D-6E8A-4147-A177-3AD203B41FA5}">
                      <a16:colId xmlns:a16="http://schemas.microsoft.com/office/drawing/2014/main" val="3977371720"/>
                    </a:ext>
                  </a:extLst>
                </a:gridCol>
                <a:gridCol w="2883719">
                  <a:extLst>
                    <a:ext uri="{9D8B030D-6E8A-4147-A177-3AD203B41FA5}">
                      <a16:colId xmlns:a16="http://schemas.microsoft.com/office/drawing/2014/main" val="2765163376"/>
                    </a:ext>
                  </a:extLst>
                </a:gridCol>
                <a:gridCol w="406732">
                  <a:extLst>
                    <a:ext uri="{9D8B030D-6E8A-4147-A177-3AD203B41FA5}">
                      <a16:colId xmlns:a16="http://schemas.microsoft.com/office/drawing/2014/main" val="4279237890"/>
                    </a:ext>
                  </a:extLst>
                </a:gridCol>
                <a:gridCol w="2469472">
                  <a:extLst>
                    <a:ext uri="{9D8B030D-6E8A-4147-A177-3AD203B41FA5}">
                      <a16:colId xmlns:a16="http://schemas.microsoft.com/office/drawing/2014/main" val="1829134224"/>
                    </a:ext>
                  </a:extLst>
                </a:gridCol>
              </a:tblGrid>
              <a:tr h="20289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COORDINACIÓN GENERAL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216160"/>
                  </a:ext>
                </a:extLst>
              </a:tr>
              <a:tr h="20289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SADER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</a:rPr>
                        <a:t>SALUD</a:t>
                      </a:r>
                      <a:endParaRPr lang="es-MX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</a:rPr>
                        <a:t>SEMARNAT</a:t>
                      </a:r>
                      <a:endParaRPr lang="es-MX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140326"/>
                  </a:ext>
                </a:extLst>
              </a:tr>
              <a:tr h="688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err="1">
                          <a:effectLst/>
                        </a:rPr>
                        <a:t>Aflatoxinas</a:t>
                      </a:r>
                      <a:r>
                        <a:rPr lang="es-MX" sz="1600" dirty="0">
                          <a:effectLst/>
                        </a:rPr>
                        <a:t> en las cadena agroalimentaria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6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Canasta normativa, guías alimentarias y promoción de dietas saludables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12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Agua potable para todos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extLst>
                  <a:ext uri="{0D108BD9-81ED-4DB2-BD59-A6C34878D82A}">
                    <a16:rowId xmlns:a16="http://schemas.microsoft.com/office/drawing/2014/main" val="3024513887"/>
                  </a:ext>
                </a:extLst>
              </a:tr>
              <a:tr h="459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2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err="1">
                          <a:effectLst/>
                        </a:rPr>
                        <a:t>Hidroarsenicismo</a:t>
                      </a:r>
                      <a:r>
                        <a:rPr lang="es-MX" sz="1600" dirty="0">
                          <a:effectLst/>
                        </a:rPr>
                        <a:t> y sobreexplotación de acuíferos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7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Alimentación escolar saludable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13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Programa de Transición Agroecológica y Bioinsumos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extLst>
                  <a:ext uri="{0D108BD9-81ED-4DB2-BD59-A6C34878D82A}">
                    <a16:rowId xmlns:a16="http://schemas.microsoft.com/office/drawing/2014/main" val="2132402569"/>
                  </a:ext>
                </a:extLst>
              </a:tr>
              <a:tr h="5738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Ley reglamentaria del derecho a la alimentación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8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Alimentación complementaria infantil, suplementación y fortificación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14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Organismos Genéticamente Modificados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extLst>
                  <a:ext uri="{0D108BD9-81ED-4DB2-BD59-A6C34878D82A}">
                    <a16:rowId xmlns:a16="http://schemas.microsoft.com/office/drawing/2014/main" val="1052236887"/>
                  </a:ext>
                </a:extLst>
              </a:tr>
              <a:tr h="803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4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Presencia de </a:t>
                      </a:r>
                      <a:r>
                        <a:rPr lang="es-MX" sz="1600" dirty="0" err="1">
                          <a:effectLst/>
                        </a:rPr>
                        <a:t>clenbuterol</a:t>
                      </a:r>
                      <a:r>
                        <a:rPr lang="es-MX" sz="1600" dirty="0">
                          <a:effectLst/>
                        </a:rPr>
                        <a:t>, antibióticos y suplementos en la cadena producción consumo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9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Política fiscal y salud alimentaria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15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Plaguicidas altamente tóxicos (Glifosato, paraquat y neonicotinoides, entre otros)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extLst>
                  <a:ext uri="{0D108BD9-81ED-4DB2-BD59-A6C34878D82A}">
                    <a16:rowId xmlns:a16="http://schemas.microsoft.com/office/drawing/2014/main" val="479738537"/>
                  </a:ext>
                </a:extLst>
              </a:tr>
              <a:tr h="688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endParaRPr lang="es-MX" sz="4000" dirty="0"/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10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Producción y promoción de verduras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16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Polinizadores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extLst>
                  <a:ext uri="{0D108BD9-81ED-4DB2-BD59-A6C34878D82A}">
                    <a16:rowId xmlns:a16="http://schemas.microsoft.com/office/drawing/2014/main" val="1613707336"/>
                  </a:ext>
                </a:extLst>
              </a:tr>
              <a:tr h="57382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11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Etiquetado frontal, publicidad dirigida a niños y reformulación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205116"/>
                  </a:ext>
                </a:extLst>
              </a:tr>
              <a:tr h="37986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Enlace: Mariel Karina Zamora Nava </a:t>
                      </a:r>
                      <a:r>
                        <a:rPr lang="es-MX" sz="1200" u="sng">
                          <a:effectLst/>
                          <a:hlinkClick r:id="rId2"/>
                        </a:rPr>
                        <a:t>mariel.zamora@agricultura.gob.mx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Enlace: Dr. Ruy López </a:t>
                      </a:r>
                      <a:r>
                        <a:rPr lang="es-MX" sz="1200" b="1" dirty="0" err="1">
                          <a:effectLst/>
                        </a:rPr>
                        <a:t>Riadura</a:t>
                      </a:r>
                      <a:endParaRPr lang="es-MX" sz="18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u="sng" dirty="0">
                          <a:effectLst/>
                          <a:hlinkClick r:id="rId3"/>
                        </a:rPr>
                        <a:t>ruy.lopez@salud.gob.mx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Enlace: Dra. Adelita San Vicente Tello</a:t>
                      </a:r>
                      <a:endParaRPr lang="es-MX" sz="18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u="sng" dirty="0">
                          <a:effectLst/>
                          <a:hlinkClick r:id="rId4"/>
                        </a:rPr>
                        <a:t>adelita.sanvicente@semarnat.gob.mx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090" marR="4209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297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1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6CFA134-EB2E-DE43-9455-D2F84551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+mn-lt"/>
              </a:rPr>
              <a:t>Estrategia para una alimentación saludable</a:t>
            </a:r>
            <a:endParaRPr lang="es-MX" dirty="0">
              <a:latin typeface="+mn-lt"/>
            </a:endParaRP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209613AD-64FC-F54B-BE52-5A4FD8C72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221557"/>
              </p:ext>
            </p:extLst>
          </p:nvPr>
        </p:nvGraphicFramePr>
        <p:xfrm>
          <a:off x="446088" y="1816100"/>
          <a:ext cx="10907712" cy="4687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753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5018" y="284915"/>
            <a:ext cx="10628413" cy="1165062"/>
          </a:xfrm>
        </p:spPr>
        <p:txBody>
          <a:bodyPr>
            <a:noAutofit/>
          </a:bodyPr>
          <a:lstStyle/>
          <a:p>
            <a:pPr algn="l"/>
            <a:r>
              <a:rPr lang="es-MX" sz="3200" dirty="0">
                <a:latin typeface="+mn-lt"/>
              </a:rPr>
              <a:t>Estrategia Nacional para una Alimentación Justa, Saludable y Sustentable contra el Sobrepeso y la Obesidad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0449" y="1467856"/>
            <a:ext cx="11181173" cy="5061676"/>
          </a:xfrm>
        </p:spPr>
        <p:txBody>
          <a:bodyPr>
            <a:normAutofit fontScale="77500" lnSpcReduction="20000"/>
          </a:bodyPr>
          <a:lstStyle/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800" dirty="0" smtClean="0">
                <a:latin typeface="+mn-lt"/>
              </a:rPr>
              <a:t>En el Programa </a:t>
            </a:r>
            <a:r>
              <a:rPr lang="es-MX" sz="2800" dirty="0">
                <a:latin typeface="+mn-lt"/>
              </a:rPr>
              <a:t>Especial de GISAMAC  se </a:t>
            </a:r>
            <a:r>
              <a:rPr lang="es-MX" sz="2800" dirty="0" smtClean="0">
                <a:latin typeface="+mn-lt"/>
              </a:rPr>
              <a:t>plantea </a:t>
            </a:r>
            <a:r>
              <a:rPr lang="es-MX" sz="2800" dirty="0">
                <a:latin typeface="+mn-lt"/>
              </a:rPr>
              <a:t>una nueva Estrategia más enfocada en la alimentación.</a:t>
            </a:r>
          </a:p>
          <a:p>
            <a:pPr marL="1028700" lvl="1" indent="-342900" algn="just">
              <a:lnSpc>
                <a:spcPct val="110000"/>
              </a:lnSpc>
              <a:spcBef>
                <a:spcPts val="600"/>
              </a:spcBef>
            </a:pPr>
            <a:r>
              <a:rPr lang="es-MX" sz="2800" dirty="0"/>
              <a:t>Es una Estrategia coordinada por la Secretaría de Salud, en proceso de creación, para apoyar la articulación de las iniciativas involucradas en el tema.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800" dirty="0" smtClean="0">
                <a:latin typeface="+mn-lt"/>
              </a:rPr>
              <a:t>Objetivos </a:t>
            </a:r>
          </a:p>
          <a:p>
            <a:pPr marL="1028700" lvl="1" indent="-342900" algn="just">
              <a:lnSpc>
                <a:spcPct val="110000"/>
              </a:lnSpc>
              <a:spcBef>
                <a:spcPts val="600"/>
              </a:spcBef>
            </a:pPr>
            <a:r>
              <a:rPr lang="es-MX" sz="2800" b="1" dirty="0" smtClean="0"/>
              <a:t>General</a:t>
            </a:r>
            <a:r>
              <a:rPr lang="es-MX" sz="2800" dirty="0"/>
              <a:t>: Lograr que los mexicanos consuman dietas justas, saludables y </a:t>
            </a:r>
            <a:r>
              <a:rPr lang="es-MX" sz="2800" dirty="0" smtClean="0"/>
              <a:t>sustentables, aunadas a actividad física, para </a:t>
            </a:r>
            <a:r>
              <a:rPr lang="es-MX" sz="2800" dirty="0"/>
              <a:t>disminuir la prevalencia de sobrepeso y obesidad.</a:t>
            </a:r>
          </a:p>
          <a:p>
            <a:pPr marL="1028700" lvl="1" indent="-342900" algn="just">
              <a:lnSpc>
                <a:spcPct val="110000"/>
              </a:lnSpc>
              <a:spcBef>
                <a:spcPts val="600"/>
              </a:spcBef>
            </a:pPr>
            <a:r>
              <a:rPr lang="es-MX" sz="2800" i="1" dirty="0" smtClean="0"/>
              <a:t>Específicos</a:t>
            </a:r>
            <a:endParaRPr lang="es-MX" sz="2800" i="1" dirty="0"/>
          </a:p>
          <a:p>
            <a:pPr marL="1485900" lvl="2" indent="-342900" algn="just">
              <a:lnSpc>
                <a:spcPct val="110000"/>
              </a:lnSpc>
              <a:spcBef>
                <a:spcPts val="600"/>
              </a:spcBef>
            </a:pPr>
            <a:r>
              <a:rPr lang="es-MX" sz="2400" b="1" dirty="0" smtClean="0"/>
              <a:t>Comunicación</a:t>
            </a:r>
            <a:r>
              <a:rPr lang="es-MX" sz="2400" dirty="0"/>
              <a:t>: Promover dietas saludables, consumo de agua sin saborizantes y alertar sobre los riesgos del sobrepeso y obesidad</a:t>
            </a:r>
            <a:r>
              <a:rPr lang="es-MX" sz="2400" dirty="0" smtClean="0"/>
              <a:t>.</a:t>
            </a:r>
          </a:p>
          <a:p>
            <a:pPr marL="1485900" lvl="2" indent="-342900" algn="just">
              <a:lnSpc>
                <a:spcPct val="110000"/>
              </a:lnSpc>
              <a:spcBef>
                <a:spcPts val="600"/>
              </a:spcBef>
            </a:pPr>
            <a:r>
              <a:rPr lang="es-MX" sz="2400" b="1" dirty="0" smtClean="0"/>
              <a:t>Entornos </a:t>
            </a:r>
            <a:r>
              <a:rPr lang="es-MX" sz="2400" b="1" dirty="0"/>
              <a:t>alimentarios</a:t>
            </a:r>
            <a:r>
              <a:rPr lang="es-MX" sz="2400" dirty="0"/>
              <a:t>: Lograr </a:t>
            </a:r>
            <a:r>
              <a:rPr lang="es-MX" sz="2400" dirty="0" smtClean="0"/>
              <a:t>entornos que favorezcan dietas saludables  y la actividad física en diversos sitios, por medio de políticas normativas y acercamientos culturalmente pertinentes.</a:t>
            </a:r>
          </a:p>
          <a:p>
            <a:pPr marL="1485900" lvl="2" indent="-342900" algn="just">
              <a:lnSpc>
                <a:spcPct val="110000"/>
              </a:lnSpc>
              <a:spcBef>
                <a:spcPts val="600"/>
              </a:spcBef>
            </a:pPr>
            <a:r>
              <a:rPr lang="es-MX" sz="2400" b="1" dirty="0"/>
              <a:t>Lograr cadenas cortas agroalimentarias</a:t>
            </a:r>
            <a:r>
              <a:rPr lang="es-MX" sz="2400" dirty="0"/>
              <a:t> que lleven a dietas justas, saludable </a:t>
            </a:r>
            <a:r>
              <a:rPr lang="es-MX" sz="2400" dirty="0" smtClean="0"/>
              <a:t>y </a:t>
            </a:r>
            <a:r>
              <a:rPr lang="es-MX" sz="2400" dirty="0"/>
              <a:t>sustentables.</a:t>
            </a:r>
          </a:p>
          <a:p>
            <a:pPr marL="1485900" lvl="2" indent="-342900" algn="just">
              <a:lnSpc>
                <a:spcPct val="110000"/>
              </a:lnSpc>
              <a:spcBef>
                <a:spcPts val="600"/>
              </a:spcBef>
            </a:pPr>
            <a:r>
              <a:rPr lang="es-MX" sz="2400" dirty="0" smtClean="0"/>
              <a:t>Mecanismos claros de </a:t>
            </a:r>
            <a:r>
              <a:rPr lang="es-MX" sz="2400" b="1" dirty="0" smtClean="0"/>
              <a:t>evaluación externa y rendición de cuentas</a:t>
            </a:r>
            <a:r>
              <a:rPr lang="es-MX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5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g7c7d0e32b3_0_759"/>
          <p:cNvGrpSpPr/>
          <p:nvPr/>
        </p:nvGrpSpPr>
        <p:grpSpPr>
          <a:xfrm>
            <a:off x="364210" y="1012920"/>
            <a:ext cx="2736183" cy="5492541"/>
            <a:chOff x="1178650" y="283725"/>
            <a:chExt cx="2030412" cy="4076400"/>
          </a:xfrm>
        </p:grpSpPr>
        <p:sp>
          <p:nvSpPr>
            <p:cNvPr id="528" name="Google Shape;528;g7c7d0e32b3_0_759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g7c7d0e32b3_0_759"/>
            <p:cNvSpPr/>
            <p:nvPr/>
          </p:nvSpPr>
          <p:spPr>
            <a:xfrm>
              <a:off x="1212240" y="371212"/>
              <a:ext cx="1986900" cy="19695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02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g7c7d0e32b3_0_759"/>
            <p:cNvSpPr/>
            <p:nvPr/>
          </p:nvSpPr>
          <p:spPr>
            <a:xfrm rot="5400000">
              <a:off x="1901326" y="2239262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g7c7d0e32b3_0_759"/>
            <p:cNvSpPr/>
            <p:nvPr/>
          </p:nvSpPr>
          <p:spPr>
            <a:xfrm>
              <a:off x="1178662" y="2626673"/>
              <a:ext cx="2030400" cy="142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Supervisión de lineamientos de alimentos y bebidas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Fortalecer la educación en salud y alimentación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Registro de peso y talla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Implementación de  desayunos escolares  calientes 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100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1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32" name="Google Shape;532;g7c7d0e32b3_0_759"/>
          <p:cNvGrpSpPr/>
          <p:nvPr/>
        </p:nvGrpSpPr>
        <p:grpSpPr>
          <a:xfrm>
            <a:off x="5819675" y="1023050"/>
            <a:ext cx="2699417" cy="5461750"/>
            <a:chOff x="1126143" y="294544"/>
            <a:chExt cx="2030400" cy="4063500"/>
          </a:xfrm>
        </p:grpSpPr>
        <p:sp>
          <p:nvSpPr>
            <p:cNvPr id="533" name="Google Shape;533;g7c7d0e32b3_0_759"/>
            <p:cNvSpPr/>
            <p:nvPr/>
          </p:nvSpPr>
          <p:spPr>
            <a:xfrm>
              <a:off x="1126143" y="294544"/>
              <a:ext cx="2030400" cy="40635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g7c7d0e32b3_0_759"/>
            <p:cNvSpPr/>
            <p:nvPr/>
          </p:nvSpPr>
          <p:spPr>
            <a:xfrm>
              <a:off x="1171762" y="354519"/>
              <a:ext cx="1954500" cy="2000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02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g7c7d0e32b3_0_759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300" kern="0">
                <a:solidFill>
                  <a:srgbClr val="B02C2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536" name="Google Shape;536;g7c7d0e32b3_0_759"/>
            <p:cNvSpPr/>
            <p:nvPr/>
          </p:nvSpPr>
          <p:spPr>
            <a:xfrm rot="5400000">
              <a:off x="1897149" y="2254573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g7c7d0e32b3_0_759"/>
            <p:cNvSpPr/>
            <p:nvPr/>
          </p:nvSpPr>
          <p:spPr>
            <a:xfrm>
              <a:off x="1148351" y="2558215"/>
              <a:ext cx="1986000" cy="13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Suma Minutos: acumular minutos de AF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Pausas Activas Toma 5: realizar pausas de 3 a 5 minutos por hora (videos)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Promover  inclusión y la alfabetización física dentro de la comunidad educativa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38" name="Google Shape;538;g7c7d0e32b3_0_759"/>
          <p:cNvGrpSpPr/>
          <p:nvPr/>
        </p:nvGrpSpPr>
        <p:grpSpPr>
          <a:xfrm>
            <a:off x="8574850" y="1025475"/>
            <a:ext cx="3490243" cy="5461927"/>
            <a:chOff x="847785" y="341731"/>
            <a:chExt cx="2436300" cy="4158300"/>
          </a:xfrm>
        </p:grpSpPr>
        <p:sp>
          <p:nvSpPr>
            <p:cNvPr id="539" name="Google Shape;539;g7c7d0e32b3_0_759"/>
            <p:cNvSpPr/>
            <p:nvPr/>
          </p:nvSpPr>
          <p:spPr>
            <a:xfrm>
              <a:off x="847785" y="341731"/>
              <a:ext cx="2282400" cy="41583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g7c7d0e32b3_0_759"/>
            <p:cNvSpPr/>
            <p:nvPr/>
          </p:nvSpPr>
          <p:spPr>
            <a:xfrm>
              <a:off x="858569" y="388914"/>
              <a:ext cx="2235000" cy="2034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02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g7c7d0e32b3_0_759"/>
            <p:cNvSpPr/>
            <p:nvPr/>
          </p:nvSpPr>
          <p:spPr>
            <a:xfrm>
              <a:off x="885940" y="982108"/>
              <a:ext cx="2094000" cy="15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B02C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 Entorno promotor de salud</a:t>
              </a:r>
              <a:endParaRPr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B02C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 Capacitación y actualización</a:t>
              </a:r>
              <a:endParaRPr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B02C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 Campañas cambio de comportamiento</a:t>
              </a:r>
              <a:endParaRPr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B02C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4. Participación libre de conflicto de interés</a:t>
              </a:r>
              <a:endParaRPr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B02C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5. Referencia a servicios de salud</a:t>
              </a:r>
              <a:endParaRPr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buClr>
                  <a:srgbClr val="000000"/>
                </a:buClr>
                <a:buSzPts val="1100"/>
                <a:buFont typeface="Arial"/>
                <a:buNone/>
              </a:pPr>
              <a:endParaRPr sz="1200" b="1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B02C2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B02C2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42" name="Google Shape;542;g7c7d0e32b3_0_759"/>
            <p:cNvSpPr/>
            <p:nvPr/>
          </p:nvSpPr>
          <p:spPr>
            <a:xfrm rot="5400000">
              <a:off x="1959997" y="2366536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g7c7d0e32b3_0_759"/>
            <p:cNvSpPr/>
            <p:nvPr/>
          </p:nvSpPr>
          <p:spPr>
            <a:xfrm>
              <a:off x="847785" y="2616246"/>
              <a:ext cx="2436300" cy="171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Impulsar escuelas promotoras de salud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Vigilancia y monitoreo de cumplimiento de lineamientos 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Campañas “Nutridinámicos/ Salón de campeones” 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Guía para la prevención, identificación y gestión de conflictos de interés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Atención a escolares en servicios de salud 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44" name="Google Shape;544;g7c7d0e32b3_0_759"/>
          <p:cNvPicPr preferRelativeResize="0"/>
          <p:nvPr/>
        </p:nvPicPr>
        <p:blipFill rotWithShape="1">
          <a:blip r:embed="rId3">
            <a:alphaModFix/>
          </a:blip>
          <a:srcRect l="11253" t="30934" r="77739" b="52086"/>
          <a:stretch/>
        </p:blipFill>
        <p:spPr>
          <a:xfrm>
            <a:off x="1235787" y="1203750"/>
            <a:ext cx="1130376" cy="98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7c7d0e32b3_0_759"/>
          <p:cNvPicPr preferRelativeResize="0"/>
          <p:nvPr/>
        </p:nvPicPr>
        <p:blipFill rotWithShape="1">
          <a:blip r:embed="rId4">
            <a:alphaModFix/>
          </a:blip>
          <a:srcRect l="61347" t="30617" r="27401" b="52421"/>
          <a:stretch/>
        </p:blipFill>
        <p:spPr>
          <a:xfrm>
            <a:off x="6822938" y="1223825"/>
            <a:ext cx="991301" cy="840637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7c7d0e32b3_0_759"/>
          <p:cNvSpPr txBox="1"/>
          <p:nvPr/>
        </p:nvSpPr>
        <p:spPr>
          <a:xfrm>
            <a:off x="557250" y="135025"/>
            <a:ext cx="82533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s-MX" sz="4000" b="1" kern="0">
                <a:solidFill>
                  <a:srgbClr val="9D2449"/>
                </a:solidFill>
                <a:latin typeface="Montserrat"/>
                <a:ea typeface="Montserrat"/>
                <a:cs typeface="Montserrat"/>
                <a:sym typeface="Montserrat"/>
              </a:rPr>
              <a:t>Estrategias y líneas de acción</a:t>
            </a:r>
            <a:endParaRPr sz="11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g7c7d0e32b3_0_759"/>
          <p:cNvSpPr/>
          <p:nvPr/>
        </p:nvSpPr>
        <p:spPr>
          <a:xfrm>
            <a:off x="501675" y="2199575"/>
            <a:ext cx="2598600" cy="15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s-MX" sz="1300" kern="0" dirty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rPr>
              <a:t>1. Oferta exclusiva de    alimentos no procesados</a:t>
            </a:r>
            <a:endParaRPr sz="1300" kern="0" dirty="0">
              <a:solidFill>
                <a:srgbClr val="B02C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s-MX" sz="1300" kern="0" dirty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rPr>
              <a:t>2. Orientación alimentaria</a:t>
            </a:r>
            <a:endParaRPr sz="1300" kern="0" dirty="0">
              <a:solidFill>
                <a:srgbClr val="B02C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s-MX" sz="1300" kern="0" dirty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rPr>
              <a:t>3. Monitoreo de medidas </a:t>
            </a:r>
            <a:endParaRPr sz="1300" kern="0" dirty="0">
              <a:solidFill>
                <a:srgbClr val="B02C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s-MX" sz="1300" kern="0" dirty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rPr>
              <a:t>  antropométricas</a:t>
            </a:r>
            <a:endParaRPr sz="1300" kern="0" dirty="0">
              <a:solidFill>
                <a:srgbClr val="B02C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s-MX" sz="1300" kern="0" dirty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rPr>
              <a:t>4. Calidad nutricional</a:t>
            </a:r>
            <a:endParaRPr sz="1300" kern="0" dirty="0">
              <a:solidFill>
                <a:srgbClr val="B02C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endParaRPr sz="1100" kern="0" dirty="0">
              <a:solidFill>
                <a:srgbClr val="B02C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8" name="Google Shape;548;g7c7d0e32b3_0_759"/>
          <p:cNvGrpSpPr/>
          <p:nvPr/>
        </p:nvGrpSpPr>
        <p:grpSpPr>
          <a:xfrm>
            <a:off x="3149975" y="1022250"/>
            <a:ext cx="2705333" cy="5473884"/>
            <a:chOff x="2270975" y="-583454"/>
            <a:chExt cx="2039452" cy="4000500"/>
          </a:xfrm>
        </p:grpSpPr>
        <p:sp>
          <p:nvSpPr>
            <p:cNvPr id="549" name="Google Shape;549;g7c7d0e32b3_0_759"/>
            <p:cNvSpPr/>
            <p:nvPr/>
          </p:nvSpPr>
          <p:spPr>
            <a:xfrm>
              <a:off x="2270975" y="-583454"/>
              <a:ext cx="1970700" cy="40005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g7c7d0e32b3_0_759"/>
            <p:cNvSpPr/>
            <p:nvPr/>
          </p:nvSpPr>
          <p:spPr>
            <a:xfrm>
              <a:off x="2310571" y="-524201"/>
              <a:ext cx="1920900" cy="1955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02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g7c7d0e32b3_0_759"/>
            <p:cNvSpPr/>
            <p:nvPr/>
          </p:nvSpPr>
          <p:spPr>
            <a:xfrm rot="5400000">
              <a:off x="3021835" y="1336392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g7c7d0e32b3_0_759"/>
            <p:cNvSpPr/>
            <p:nvPr/>
          </p:nvSpPr>
          <p:spPr>
            <a:xfrm>
              <a:off x="2280026" y="1735290"/>
              <a:ext cx="2030400" cy="12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Asegurar disponibilidad de agua simple potable 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Cumplir lineamientos para instalación y mantenimiento de bebederos 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Fortalecer educación sobre hidratación adecuada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Promover la hidratación durante actividad física</a:t>
              </a:r>
              <a:endParaRPr sz="1300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53" name="Google Shape;553;g7c7d0e32b3_0_759"/>
            <p:cNvSpPr/>
            <p:nvPr/>
          </p:nvSpPr>
          <p:spPr>
            <a:xfrm>
              <a:off x="2304427" y="286293"/>
              <a:ext cx="1920900" cy="13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B02C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 Acceso garantizado y gratuito al agua simple potable</a:t>
              </a:r>
              <a:endParaRPr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B02C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Educación en hidratación </a:t>
              </a:r>
              <a:endParaRPr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MX" sz="1300" kern="0">
                  <a:solidFill>
                    <a:srgbClr val="B02C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 Fomento de hidratación durante la actividad física</a:t>
              </a:r>
              <a:endParaRPr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54" name="Google Shape;554;g7c7d0e32b3_0_759"/>
          <p:cNvSpPr/>
          <p:nvPr/>
        </p:nvSpPr>
        <p:spPr>
          <a:xfrm>
            <a:off x="3583679" y="1070401"/>
            <a:ext cx="21648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B02C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5" name="Google Shape;555;g7c7d0e32b3_0_759"/>
          <p:cNvPicPr preferRelativeResize="0"/>
          <p:nvPr/>
        </p:nvPicPr>
        <p:blipFill rotWithShape="1">
          <a:blip r:embed="rId5">
            <a:alphaModFix/>
          </a:blip>
          <a:srcRect l="37150" t="31196" r="53380" b="51696"/>
          <a:stretch/>
        </p:blipFill>
        <p:spPr>
          <a:xfrm>
            <a:off x="4170413" y="1223862"/>
            <a:ext cx="991325" cy="94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7c7d0e32b3_0_7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77038" y="1203750"/>
            <a:ext cx="68400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7c7d0e32b3_0_759"/>
          <p:cNvPicPr preferRelativeResize="0"/>
          <p:nvPr/>
        </p:nvPicPr>
        <p:blipFill rotWithShape="1">
          <a:blip r:embed="rId7">
            <a:alphaModFix/>
          </a:blip>
          <a:srcRect l="12060" t="40719" r="81788" b="48817"/>
          <a:stretch/>
        </p:blipFill>
        <p:spPr>
          <a:xfrm>
            <a:off x="501675" y="1223850"/>
            <a:ext cx="473650" cy="45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7c7d0e32b3_0_759"/>
          <p:cNvPicPr preferRelativeResize="0"/>
          <p:nvPr/>
        </p:nvPicPr>
        <p:blipFill rotWithShape="1">
          <a:blip r:embed="rId8">
            <a:alphaModFix/>
          </a:blip>
          <a:srcRect l="12103" t="60367" r="81745" b="28409"/>
          <a:stretch/>
        </p:blipFill>
        <p:spPr>
          <a:xfrm>
            <a:off x="3335963" y="1207380"/>
            <a:ext cx="473650" cy="48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7c7d0e32b3_0_759"/>
          <p:cNvPicPr preferRelativeResize="0"/>
          <p:nvPr/>
        </p:nvPicPr>
        <p:blipFill rotWithShape="1">
          <a:blip r:embed="rId9">
            <a:alphaModFix/>
          </a:blip>
          <a:srcRect l="12190" t="31037" r="80969" b="57739"/>
          <a:stretch/>
        </p:blipFill>
        <p:spPr>
          <a:xfrm>
            <a:off x="6017848" y="1207375"/>
            <a:ext cx="526762" cy="486124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7c7d0e32b3_0_759"/>
          <p:cNvSpPr txBox="1"/>
          <p:nvPr/>
        </p:nvSpPr>
        <p:spPr>
          <a:xfrm>
            <a:off x="6009850" y="2565175"/>
            <a:ext cx="25107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s-MX" sz="1300" kern="0">
                <a:solidFill>
                  <a:srgbClr val="B02C20"/>
                </a:solidFill>
                <a:latin typeface="Montserrat"/>
                <a:ea typeface="Montserrat"/>
                <a:cs typeface="Montserrat"/>
                <a:sym typeface="Montserrat"/>
              </a:rPr>
              <a:t>1. Fortalecimiento de la AFMV en las escuelas (plan “Suma Minutos”)</a:t>
            </a:r>
            <a:endParaRPr sz="1300" kern="0">
              <a:solidFill>
                <a:srgbClr val="B02C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B02C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1" name="Google Shape;561;g7c7d0e32b3_0_759"/>
          <p:cNvSpPr txBox="1"/>
          <p:nvPr/>
        </p:nvSpPr>
        <p:spPr>
          <a:xfrm>
            <a:off x="8810550" y="1235388"/>
            <a:ext cx="16041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MX" sz="1600" b="1" kern="0">
                <a:solidFill>
                  <a:srgbClr val="9D2449"/>
                </a:solidFill>
                <a:latin typeface="Montserrat"/>
                <a:ea typeface="Montserrat"/>
                <a:cs typeface="Montserrat"/>
                <a:sym typeface="Montserrat"/>
              </a:rPr>
              <a:t>Estrategias  </a:t>
            </a:r>
            <a:endParaRPr sz="1600" b="1" kern="0">
              <a:solidFill>
                <a:srgbClr val="9D24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s-MX" sz="1600" b="1" kern="0">
                <a:solidFill>
                  <a:srgbClr val="9D2449"/>
                </a:solidFill>
                <a:latin typeface="Montserrat"/>
                <a:ea typeface="Montserrat"/>
                <a:cs typeface="Montserrat"/>
                <a:sym typeface="Montserrat"/>
              </a:rPr>
              <a:t>transversales</a:t>
            </a:r>
            <a:r>
              <a:rPr lang="es-MX" sz="1400" b="1" kern="0">
                <a:solidFill>
                  <a:srgbClr val="9D244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1" kern="0">
              <a:solidFill>
                <a:srgbClr val="9D244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Título 1"/>
          <p:cNvSpPr>
            <a:spLocks noGrp="1"/>
          </p:cNvSpPr>
          <p:nvPr>
            <p:ph type="ctrTitle"/>
          </p:nvPr>
        </p:nvSpPr>
        <p:spPr>
          <a:xfrm>
            <a:off x="2062305" y="52256"/>
            <a:ext cx="8594256" cy="865594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Salud Escolar</a:t>
            </a:r>
            <a:endParaRPr lang="es-MX" sz="40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0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6A8EFC-CC92-2B4E-8859-4925CEA47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074" y="447959"/>
            <a:ext cx="10515600" cy="492568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MX" dirty="0" smtClean="0">
                <a:latin typeface="+mn-lt"/>
              </a:rPr>
              <a:t>GRUPO DE ETIQUETADO: ACTUALIZACIÓN </a:t>
            </a:r>
            <a:r>
              <a:rPr lang="es-MX" dirty="0">
                <a:latin typeface="+mn-lt"/>
              </a:rPr>
              <a:t>NORMATIVA</a:t>
            </a:r>
          </a:p>
        </p:txBody>
      </p:sp>
      <p:pic>
        <p:nvPicPr>
          <p:cNvPr id="5" name="Imagen 4" descr="Captura de pantalla 2019-08-16 a las 14.0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42" y="2001234"/>
            <a:ext cx="6181216" cy="4285931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387737" y="1816027"/>
            <a:ext cx="4966064" cy="4688034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es-MX" sz="2400" b="1" dirty="0" smtClean="0">
                <a:solidFill>
                  <a:srgbClr val="C00000"/>
                </a:solidFill>
                <a:latin typeface="+mn-lt"/>
              </a:rPr>
              <a:t>Siguientes pasos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+mn-lt"/>
              </a:rPr>
              <a:t>Estrategia de comunicación del etiquetado como herramienta de promoción de dieta saludable.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+mn-lt"/>
              </a:rPr>
              <a:t>Regulación de Publicidad dirigida a niños alineada a la NOM-051.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+mn-lt"/>
              </a:rPr>
              <a:t>Marco de reformulación positiva.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+mn-lt"/>
              </a:rPr>
              <a:t>Fortalecimiento de las capacidades de la vigilancia del cumplimiento de la normatividad.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+mn-lt"/>
              </a:rPr>
              <a:t>Armonización de otras Normas.</a:t>
            </a:r>
            <a:endParaRPr lang="es-MX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3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5875" y="91675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s-MX" sz="2400" b="1" dirty="0">
                <a:solidFill>
                  <a:schemeClr val="accent2"/>
                </a:solidFill>
              </a:rPr>
              <a:t>Objetivos del grupo*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2205802" y="1588150"/>
          <a:ext cx="799288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350193" y="5380210"/>
            <a:ext cx="721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/>
                </a:solidFill>
              </a:rPr>
              <a:t>*</a:t>
            </a:r>
            <a:r>
              <a:rPr lang="es-MX" b="1" dirty="0">
                <a:solidFill>
                  <a:schemeClr val="accent2"/>
                </a:solidFill>
              </a:rPr>
              <a:t>Estrategias prioritarias para alcanzar los objetivos del </a:t>
            </a:r>
            <a:r>
              <a:rPr lang="es-MX" b="1" dirty="0" smtClean="0">
                <a:solidFill>
                  <a:schemeClr val="accent2"/>
                </a:solidFill>
              </a:rPr>
              <a:t>Programa </a:t>
            </a:r>
            <a:r>
              <a:rPr lang="es-MX" b="1" dirty="0">
                <a:solidFill>
                  <a:schemeClr val="accent2"/>
                </a:solidFill>
              </a:rPr>
              <a:t>E</a:t>
            </a:r>
            <a:r>
              <a:rPr lang="es-MX" b="1" dirty="0" smtClean="0">
                <a:solidFill>
                  <a:schemeClr val="accent2"/>
                </a:solidFill>
              </a:rPr>
              <a:t>special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52103" y="126465"/>
            <a:ext cx="11159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6E152E"/>
                </a:solidFill>
                <a:ea typeface="+mj-ea"/>
                <a:cs typeface="+mj-cs"/>
              </a:rPr>
              <a:t>Guías alimentarias, canasta normativa  y promoción de dietas saludables y sostenibles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55875" y="5695852"/>
            <a:ext cx="11545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b="1" dirty="0"/>
              <a:t>Considerar la inclusión de Canastas Regionales y el marco referencia del Plato de </a:t>
            </a:r>
            <a:r>
              <a:rPr lang="es-MX" sz="2800" b="1" dirty="0" err="1"/>
              <a:t>Eat-Lancet</a:t>
            </a:r>
            <a:r>
              <a:rPr lang="es-MX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37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2C5B12-5190-144C-BC1E-CA75BAAC1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9" y="13403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MX" sz="2000" dirty="0" smtClean="0"/>
              <a:t>Implementación en medios masivos de comunicación de la campaña</a:t>
            </a:r>
            <a:r>
              <a:rPr lang="es-MX" sz="2800" dirty="0" smtClean="0"/>
              <a:t/>
            </a:r>
            <a:br>
              <a:rPr lang="es-MX" sz="2800" dirty="0" smtClean="0"/>
            </a:br>
            <a:r>
              <a:rPr lang="es-MX" sz="2800" dirty="0" smtClean="0"/>
              <a:t>“Estrategia Nacional por una Alimentación Saludable” </a:t>
            </a:r>
            <a:endParaRPr lang="es-MX" sz="2800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317B165-6675-F34B-A26A-E89F57A3F0D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6088" y="1816100"/>
          <a:ext cx="10907712" cy="4687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253FD7BC-BD62-CD49-BF1C-59F9BBF37D10}"/>
              </a:ext>
            </a:extLst>
          </p:cNvPr>
          <p:cNvSpPr/>
          <p:nvPr/>
        </p:nvSpPr>
        <p:spPr>
          <a:xfrm>
            <a:off x="1330774" y="5501155"/>
            <a:ext cx="9180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MX" b="1" dirty="0">
                <a:solidFill>
                  <a:schemeClr val="bg1"/>
                </a:solidFill>
                <a:latin typeface="Montserrat ExtraBold" pitchFamily="2" charset="77"/>
              </a:rPr>
              <a:t>En todos los grupos de edad | Con perspectiva de equidad de género </a:t>
            </a:r>
          </a:p>
          <a:p>
            <a:pPr algn="ctr"/>
            <a:r>
              <a:rPr lang="es-MX" altLang="es-MX" b="1" dirty="0">
                <a:solidFill>
                  <a:schemeClr val="bg1"/>
                </a:solidFill>
                <a:latin typeface="Montserrat ExtraBold" pitchFamily="2" charset="77"/>
              </a:rPr>
              <a:t>Con base en evidencia científica nacional e internacional </a:t>
            </a:r>
          </a:p>
        </p:txBody>
      </p:sp>
    </p:spTree>
    <p:extLst>
      <p:ext uri="{BB962C8B-B14F-4D97-AF65-F5344CB8AC3E}">
        <p14:creationId xmlns:p14="http://schemas.microsoft.com/office/powerpoint/2010/main" val="28439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06450" y="365125"/>
            <a:ext cx="11382276" cy="639427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+mn-lt"/>
              </a:rPr>
              <a:t>El Problema: Doble Carga de Malnutrición en México</a:t>
            </a:r>
            <a:endParaRPr lang="es-MX" sz="3200" dirty="0">
              <a:latin typeface="+mn-lt"/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406448" y="1293219"/>
            <a:ext cx="6728447" cy="580194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Sobrepeso-Obesidad-ECNT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>
          <a:xfrm>
            <a:off x="406449" y="1972491"/>
            <a:ext cx="6728447" cy="452038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2000" dirty="0" smtClean="0">
                <a:latin typeface="+mn-lt"/>
              </a:rPr>
              <a:t>Altas prevalencias de SP-Obesidad en todos los grupos etarios (ENSANUT2018):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ES" sz="2000" b="1" dirty="0" smtClean="0"/>
              <a:t>8.2 % </a:t>
            </a:r>
            <a:r>
              <a:rPr lang="es-ES" sz="2000" dirty="0"/>
              <a:t>de la población de 0 a 4 </a:t>
            </a:r>
            <a:r>
              <a:rPr lang="es-ES" sz="2000" dirty="0" smtClean="0"/>
              <a:t>años.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ES" sz="2000" b="1" dirty="0" smtClean="0"/>
              <a:t>35.6% </a:t>
            </a:r>
            <a:r>
              <a:rPr lang="es-ES" sz="2000" dirty="0" smtClean="0"/>
              <a:t>de la poblacion de 5 a 11 años.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ES" sz="2000" b="1" dirty="0" smtClean="0"/>
              <a:t>38.4 % </a:t>
            </a:r>
            <a:r>
              <a:rPr lang="es-ES" sz="2000" dirty="0"/>
              <a:t>de la poblacion de </a:t>
            </a:r>
            <a:r>
              <a:rPr lang="es-ES" sz="2000" dirty="0" smtClean="0"/>
              <a:t>12 </a:t>
            </a:r>
            <a:r>
              <a:rPr lang="es-ES" sz="2000" dirty="0"/>
              <a:t>a </a:t>
            </a:r>
            <a:r>
              <a:rPr lang="es-ES" sz="2000" dirty="0" smtClean="0"/>
              <a:t>19 </a:t>
            </a:r>
            <a:r>
              <a:rPr lang="es-ES" sz="2000" dirty="0"/>
              <a:t>años</a:t>
            </a:r>
            <a:endParaRPr lang="es-ES" sz="2000" dirty="0" smtClean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ES" sz="2000" b="1" dirty="0" smtClean="0"/>
              <a:t>75.2 </a:t>
            </a:r>
            <a:r>
              <a:rPr lang="es-ES" sz="2000" b="1" dirty="0"/>
              <a:t>% </a:t>
            </a:r>
            <a:r>
              <a:rPr lang="es-ES" sz="2000" dirty="0"/>
              <a:t>de la poblacion de </a:t>
            </a:r>
            <a:r>
              <a:rPr lang="es-ES" sz="2000" dirty="0" smtClean="0"/>
              <a:t>20 años y mas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2000" dirty="0" smtClean="0">
                <a:latin typeface="+mn-lt"/>
              </a:rPr>
              <a:t>Diferencias rural-urbana y por NSE mínimas.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2000" dirty="0" smtClean="0">
                <a:latin typeface="+mn-lt"/>
              </a:rPr>
              <a:t>En </a:t>
            </a:r>
            <a:r>
              <a:rPr lang="es-ES" sz="2000" dirty="0">
                <a:latin typeface="+mn-lt"/>
              </a:rPr>
              <a:t>promedio </a:t>
            </a:r>
            <a:r>
              <a:rPr lang="es-ES" sz="2000" dirty="0" smtClean="0">
                <a:latin typeface="+mn-lt"/>
              </a:rPr>
              <a:t>4.2 </a:t>
            </a:r>
            <a:r>
              <a:rPr lang="es-ES" sz="2000" dirty="0">
                <a:latin typeface="+mn-lt"/>
              </a:rPr>
              <a:t>años menos debido al </a:t>
            </a:r>
            <a:r>
              <a:rPr lang="es-ES" sz="2000" dirty="0" smtClean="0">
                <a:latin typeface="+mn-lt"/>
              </a:rPr>
              <a:t>sobrepeso. (OCDE).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2000" dirty="0" smtClean="0">
                <a:latin typeface="+mn-lt"/>
              </a:rPr>
              <a:t>SP-</a:t>
            </a:r>
            <a:r>
              <a:rPr lang="es-ES" sz="2000" dirty="0" err="1" smtClean="0">
                <a:latin typeface="+mn-lt"/>
              </a:rPr>
              <a:t>Ob</a:t>
            </a:r>
            <a:r>
              <a:rPr lang="es-ES" sz="2000" dirty="0" smtClean="0">
                <a:latin typeface="+mn-lt"/>
              </a:rPr>
              <a:t> representa </a:t>
            </a:r>
            <a:r>
              <a:rPr lang="es-ES" sz="2000" dirty="0">
                <a:latin typeface="+mn-lt"/>
              </a:rPr>
              <a:t>el 8,9% del gasto en </a:t>
            </a:r>
            <a:r>
              <a:rPr lang="es-ES" sz="2000" dirty="0" smtClean="0">
                <a:latin typeface="+mn-lt"/>
              </a:rPr>
              <a:t>salud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2000" dirty="0" smtClean="0">
                <a:latin typeface="+mn-lt"/>
              </a:rPr>
              <a:t>SP-</a:t>
            </a:r>
            <a:r>
              <a:rPr lang="es-ES" sz="2000" dirty="0" err="1" smtClean="0">
                <a:latin typeface="+mn-lt"/>
              </a:rPr>
              <a:t>Ob</a:t>
            </a:r>
            <a:r>
              <a:rPr lang="es-ES" sz="2000" dirty="0" smtClean="0">
                <a:latin typeface="+mn-lt"/>
              </a:rPr>
              <a:t> reduce </a:t>
            </a:r>
            <a:r>
              <a:rPr lang="es-ES" sz="2000" dirty="0">
                <a:latin typeface="+mn-lt"/>
              </a:rPr>
              <a:t>el PIB de México en un </a:t>
            </a:r>
            <a:r>
              <a:rPr lang="es-ES" sz="2000" dirty="0" smtClean="0">
                <a:latin typeface="+mn-lt"/>
              </a:rPr>
              <a:t>5.3 %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2000" dirty="0" smtClean="0">
                <a:latin typeface="+mn-lt"/>
              </a:rPr>
              <a:t>Prevalencias altas de </a:t>
            </a:r>
            <a:r>
              <a:rPr lang="es-ES" sz="2000" b="1" dirty="0" smtClean="0">
                <a:latin typeface="+mn-lt"/>
              </a:rPr>
              <a:t>diagnostico </a:t>
            </a:r>
            <a:r>
              <a:rPr lang="es-ES" sz="2000" b="1" dirty="0" smtClean="0">
                <a:latin typeface="+mn-lt"/>
              </a:rPr>
              <a:t>previo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ES" sz="2000" b="1" dirty="0" smtClean="0">
                <a:latin typeface="+mn-lt"/>
              </a:rPr>
              <a:t>D</a:t>
            </a:r>
            <a:r>
              <a:rPr lang="es-ES" sz="2000" dirty="0" smtClean="0">
                <a:latin typeface="+mn-lt"/>
              </a:rPr>
              <a:t>iabetes </a:t>
            </a:r>
            <a:r>
              <a:rPr lang="es-ES" sz="2000" dirty="0" smtClean="0">
                <a:latin typeface="+mn-lt"/>
              </a:rPr>
              <a:t>(10.3%, 8.6 millones) </a:t>
            </a:r>
            <a:endParaRPr lang="es-ES" sz="2000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ES" sz="2000" dirty="0" smtClean="0"/>
              <a:t>H</a:t>
            </a:r>
            <a:r>
              <a:rPr lang="es-ES" sz="2000" dirty="0" smtClean="0">
                <a:latin typeface="+mn-lt"/>
              </a:rPr>
              <a:t>ipertensión </a:t>
            </a:r>
            <a:r>
              <a:rPr lang="es-ES" sz="2000" dirty="0" smtClean="0">
                <a:latin typeface="+mn-lt"/>
              </a:rPr>
              <a:t>(18.4%- 15.2 millones)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sz="2000" b="1" dirty="0" smtClean="0">
                <a:latin typeface="+mn-lt"/>
              </a:rPr>
              <a:t>¾ partes de la mortalidad </a:t>
            </a:r>
            <a:r>
              <a:rPr lang="es-ES" sz="2000" dirty="0" smtClean="0">
                <a:latin typeface="+mn-lt"/>
              </a:rPr>
              <a:t>total </a:t>
            </a:r>
            <a:r>
              <a:rPr lang="es-ES" sz="2000" dirty="0" smtClean="0">
                <a:latin typeface="+mn-lt"/>
              </a:rPr>
              <a:t>por ECNT asociados </a:t>
            </a:r>
            <a:r>
              <a:rPr lang="es-ES" sz="2000" dirty="0" smtClean="0">
                <a:latin typeface="+mn-lt"/>
              </a:rPr>
              <a:t>a obesidad</a:t>
            </a:r>
          </a:p>
          <a:p>
            <a:pPr>
              <a:spcBef>
                <a:spcPts val="600"/>
              </a:spcBef>
            </a:pPr>
            <a:endParaRPr lang="es-ES" sz="2000" dirty="0" smtClean="0">
              <a:latin typeface="+mn-lt"/>
            </a:endParaRPr>
          </a:p>
          <a:p>
            <a:pPr>
              <a:spcBef>
                <a:spcPts val="600"/>
              </a:spcBef>
            </a:pPr>
            <a:endParaRPr lang="es-ES" sz="2000" dirty="0">
              <a:latin typeface="+mn-lt"/>
            </a:endParaRPr>
          </a:p>
          <a:p>
            <a:pPr>
              <a:spcBef>
                <a:spcPts val="600"/>
              </a:spcBef>
            </a:pPr>
            <a:endParaRPr lang="es-MX" sz="2000" dirty="0">
              <a:latin typeface="+mn-lt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7276563" y="1293219"/>
            <a:ext cx="4508986" cy="58710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Desnutrición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4"/>
          </p:nvPr>
        </p:nvSpPr>
        <p:spPr>
          <a:xfrm>
            <a:off x="7276563" y="1972491"/>
            <a:ext cx="4508986" cy="452038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MX" sz="1800" b="1" i="1" dirty="0" smtClean="0">
                <a:latin typeface="+mn-lt"/>
              </a:rPr>
              <a:t>Ensanut2018 y 2018 100k </a:t>
            </a:r>
          </a:p>
          <a:p>
            <a:pPr lvl="1"/>
            <a:r>
              <a:rPr lang="es-MX" sz="1800" b="1" dirty="0" smtClean="0"/>
              <a:t>22.6%</a:t>
            </a:r>
            <a:r>
              <a:rPr lang="es-MX" sz="1800" dirty="0" smtClean="0"/>
              <a:t> de los hogares con inseguridad alimentaria moderada o severa </a:t>
            </a:r>
          </a:p>
          <a:p>
            <a:pPr lvl="2"/>
            <a:r>
              <a:rPr lang="es-MX" sz="1400" dirty="0" smtClean="0"/>
              <a:t>(29% en zonas rurales)</a:t>
            </a:r>
          </a:p>
          <a:p>
            <a:pPr lvl="1"/>
            <a:r>
              <a:rPr lang="es-MX" sz="1800" dirty="0" smtClean="0"/>
              <a:t>Alta prevalencia de anemia y deficiencia de micronutrientes especialmente en poblaciones rurales:</a:t>
            </a:r>
          </a:p>
          <a:p>
            <a:pPr lvl="2"/>
            <a:r>
              <a:rPr lang="es-MX" sz="1600" b="1" dirty="0" smtClean="0"/>
              <a:t>23% </a:t>
            </a:r>
            <a:r>
              <a:rPr lang="es-MX" sz="1600" dirty="0" smtClean="0"/>
              <a:t>de anemia en niños.</a:t>
            </a:r>
          </a:p>
          <a:p>
            <a:pPr lvl="2"/>
            <a:r>
              <a:rPr lang="es-MX" sz="1600" b="1" dirty="0" smtClean="0"/>
              <a:t>18% </a:t>
            </a:r>
            <a:r>
              <a:rPr lang="es-MX" sz="1600" dirty="0" smtClean="0"/>
              <a:t>deficiencia de zinc.</a:t>
            </a:r>
          </a:p>
          <a:p>
            <a:pPr lvl="1"/>
            <a:r>
              <a:rPr lang="es-MX" sz="1800" b="1" dirty="0" smtClean="0"/>
              <a:t>34%</a:t>
            </a:r>
            <a:r>
              <a:rPr lang="es-MX" sz="1800" dirty="0" smtClean="0"/>
              <a:t> de prevalencia de anemia en mujeres no embarazadas (ENSANUT 100K</a:t>
            </a:r>
            <a:r>
              <a:rPr lang="es-MX" sz="1800" dirty="0" smtClean="0"/>
              <a:t>)</a:t>
            </a:r>
          </a:p>
          <a:p>
            <a:pPr lvl="1"/>
            <a:r>
              <a:rPr lang="es-MX" sz="1800" dirty="0"/>
              <a:t>1</a:t>
            </a:r>
            <a:r>
              <a:rPr lang="es-MX" sz="1800" dirty="0" smtClean="0"/>
              <a:t>4.9% de </a:t>
            </a:r>
            <a:r>
              <a:rPr lang="es-MX" sz="1800" b="1" dirty="0" smtClean="0"/>
              <a:t>desnutrición crónica </a:t>
            </a:r>
            <a:r>
              <a:rPr lang="es-MX" sz="1800" dirty="0" smtClean="0"/>
              <a:t>en niños menores de 5 años. </a:t>
            </a:r>
            <a:endParaRPr lang="es-MX" sz="1800" dirty="0" smtClean="0"/>
          </a:p>
          <a:p>
            <a:pPr lvl="2"/>
            <a:endParaRPr lang="es-MX" sz="1600" dirty="0" smtClean="0">
              <a:latin typeface="+mn-lt"/>
            </a:endParaRPr>
          </a:p>
          <a:p>
            <a:endParaRPr lang="es-MX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1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9151" y="2383535"/>
            <a:ext cx="291465" cy="3214370"/>
          </a:xfrm>
          <a:custGeom>
            <a:avLst/>
            <a:gdLst/>
            <a:ahLst/>
            <a:cxnLst/>
            <a:rect l="l" t="t" r="r" b="b"/>
            <a:pathLst>
              <a:path w="291464" h="3214370">
                <a:moveTo>
                  <a:pt x="291084" y="0"/>
                </a:moveTo>
                <a:lnTo>
                  <a:pt x="0" y="0"/>
                </a:lnTo>
                <a:lnTo>
                  <a:pt x="0" y="3214116"/>
                </a:lnTo>
                <a:lnTo>
                  <a:pt x="291084" y="3214116"/>
                </a:lnTo>
                <a:lnTo>
                  <a:pt x="291084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27932" y="3343655"/>
            <a:ext cx="292735" cy="2254250"/>
          </a:xfrm>
          <a:custGeom>
            <a:avLst/>
            <a:gdLst/>
            <a:ahLst/>
            <a:cxnLst/>
            <a:rect l="l" t="t" r="r" b="b"/>
            <a:pathLst>
              <a:path w="292735" h="2254250">
                <a:moveTo>
                  <a:pt x="292607" y="0"/>
                </a:moveTo>
                <a:lnTo>
                  <a:pt x="0" y="0"/>
                </a:lnTo>
                <a:lnTo>
                  <a:pt x="0" y="2253996"/>
                </a:lnTo>
                <a:lnTo>
                  <a:pt x="292607" y="2253996"/>
                </a:lnTo>
                <a:lnTo>
                  <a:pt x="292607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98235" y="4219955"/>
            <a:ext cx="291465" cy="1377950"/>
          </a:xfrm>
          <a:custGeom>
            <a:avLst/>
            <a:gdLst/>
            <a:ahLst/>
            <a:cxnLst/>
            <a:rect l="l" t="t" r="r" b="b"/>
            <a:pathLst>
              <a:path w="291464" h="1377950">
                <a:moveTo>
                  <a:pt x="291084" y="0"/>
                </a:moveTo>
                <a:lnTo>
                  <a:pt x="0" y="0"/>
                </a:lnTo>
                <a:lnTo>
                  <a:pt x="0" y="1377696"/>
                </a:lnTo>
                <a:lnTo>
                  <a:pt x="291084" y="1377696"/>
                </a:lnTo>
                <a:lnTo>
                  <a:pt x="291084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7016" y="4924044"/>
            <a:ext cx="292735" cy="673735"/>
          </a:xfrm>
          <a:custGeom>
            <a:avLst/>
            <a:gdLst/>
            <a:ahLst/>
            <a:cxnLst/>
            <a:rect l="l" t="t" r="r" b="b"/>
            <a:pathLst>
              <a:path w="292734" h="673735">
                <a:moveTo>
                  <a:pt x="292607" y="0"/>
                </a:moveTo>
                <a:lnTo>
                  <a:pt x="0" y="0"/>
                </a:lnTo>
                <a:lnTo>
                  <a:pt x="0" y="673607"/>
                </a:lnTo>
                <a:lnTo>
                  <a:pt x="292607" y="673607"/>
                </a:lnTo>
                <a:lnTo>
                  <a:pt x="292607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37319" y="5175503"/>
            <a:ext cx="291465" cy="422275"/>
          </a:xfrm>
          <a:custGeom>
            <a:avLst/>
            <a:gdLst/>
            <a:ahLst/>
            <a:cxnLst/>
            <a:rect l="l" t="t" r="r" b="b"/>
            <a:pathLst>
              <a:path w="291465" h="422275">
                <a:moveTo>
                  <a:pt x="291083" y="0"/>
                </a:moveTo>
                <a:lnTo>
                  <a:pt x="0" y="0"/>
                </a:lnTo>
                <a:lnTo>
                  <a:pt x="0" y="422148"/>
                </a:lnTo>
                <a:lnTo>
                  <a:pt x="291083" y="422148"/>
                </a:lnTo>
                <a:lnTo>
                  <a:pt x="291083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59151" y="2383535"/>
            <a:ext cx="291465" cy="3214370"/>
          </a:xfrm>
          <a:custGeom>
            <a:avLst/>
            <a:gdLst/>
            <a:ahLst/>
            <a:cxnLst/>
            <a:rect l="l" t="t" r="r" b="b"/>
            <a:pathLst>
              <a:path w="291464" h="3214370">
                <a:moveTo>
                  <a:pt x="0" y="0"/>
                </a:moveTo>
                <a:lnTo>
                  <a:pt x="291084" y="0"/>
                </a:lnTo>
                <a:lnTo>
                  <a:pt x="291084" y="3214116"/>
                </a:lnTo>
                <a:lnTo>
                  <a:pt x="0" y="321411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26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27932" y="3343655"/>
            <a:ext cx="292735" cy="2254250"/>
          </a:xfrm>
          <a:custGeom>
            <a:avLst/>
            <a:gdLst/>
            <a:ahLst/>
            <a:cxnLst/>
            <a:rect l="l" t="t" r="r" b="b"/>
            <a:pathLst>
              <a:path w="292735" h="2254250">
                <a:moveTo>
                  <a:pt x="0" y="0"/>
                </a:moveTo>
                <a:lnTo>
                  <a:pt x="292607" y="0"/>
                </a:lnTo>
                <a:lnTo>
                  <a:pt x="292607" y="2253996"/>
                </a:lnTo>
                <a:lnTo>
                  <a:pt x="0" y="225399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26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98235" y="4219955"/>
            <a:ext cx="291465" cy="1377950"/>
          </a:xfrm>
          <a:custGeom>
            <a:avLst/>
            <a:gdLst/>
            <a:ahLst/>
            <a:cxnLst/>
            <a:rect l="l" t="t" r="r" b="b"/>
            <a:pathLst>
              <a:path w="291464" h="1377950">
                <a:moveTo>
                  <a:pt x="0" y="0"/>
                </a:moveTo>
                <a:lnTo>
                  <a:pt x="291084" y="0"/>
                </a:lnTo>
                <a:lnTo>
                  <a:pt x="291084" y="1377696"/>
                </a:lnTo>
                <a:lnTo>
                  <a:pt x="0" y="137769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26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67016" y="4924044"/>
            <a:ext cx="292735" cy="673735"/>
          </a:xfrm>
          <a:custGeom>
            <a:avLst/>
            <a:gdLst/>
            <a:ahLst/>
            <a:cxnLst/>
            <a:rect l="l" t="t" r="r" b="b"/>
            <a:pathLst>
              <a:path w="292734" h="673735">
                <a:moveTo>
                  <a:pt x="0" y="0"/>
                </a:moveTo>
                <a:lnTo>
                  <a:pt x="292607" y="0"/>
                </a:lnTo>
                <a:lnTo>
                  <a:pt x="292607" y="673607"/>
                </a:lnTo>
                <a:lnTo>
                  <a:pt x="0" y="67360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26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37319" y="5175503"/>
            <a:ext cx="291465" cy="422275"/>
          </a:xfrm>
          <a:custGeom>
            <a:avLst/>
            <a:gdLst/>
            <a:ahLst/>
            <a:cxnLst/>
            <a:rect l="l" t="t" r="r" b="b"/>
            <a:pathLst>
              <a:path w="291465" h="422275">
                <a:moveTo>
                  <a:pt x="0" y="0"/>
                </a:moveTo>
                <a:lnTo>
                  <a:pt x="291083" y="0"/>
                </a:lnTo>
                <a:lnTo>
                  <a:pt x="291083" y="422148"/>
                </a:lnTo>
                <a:lnTo>
                  <a:pt x="0" y="4221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26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20339" y="2633472"/>
            <a:ext cx="292735" cy="2964180"/>
          </a:xfrm>
          <a:custGeom>
            <a:avLst/>
            <a:gdLst/>
            <a:ahLst/>
            <a:cxnLst/>
            <a:rect l="l" t="t" r="r" b="b"/>
            <a:pathLst>
              <a:path w="292735" h="2964179">
                <a:moveTo>
                  <a:pt x="292608" y="0"/>
                </a:moveTo>
                <a:lnTo>
                  <a:pt x="0" y="0"/>
                </a:lnTo>
                <a:lnTo>
                  <a:pt x="0" y="2964179"/>
                </a:lnTo>
                <a:lnTo>
                  <a:pt x="292608" y="2964179"/>
                </a:lnTo>
                <a:lnTo>
                  <a:pt x="292608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90644" y="4017264"/>
            <a:ext cx="291465" cy="1580515"/>
          </a:xfrm>
          <a:custGeom>
            <a:avLst/>
            <a:gdLst/>
            <a:ahLst/>
            <a:cxnLst/>
            <a:rect l="l" t="t" r="r" b="b"/>
            <a:pathLst>
              <a:path w="291464" h="1580514">
                <a:moveTo>
                  <a:pt x="291083" y="0"/>
                </a:moveTo>
                <a:lnTo>
                  <a:pt x="0" y="0"/>
                </a:lnTo>
                <a:lnTo>
                  <a:pt x="0" y="1580388"/>
                </a:lnTo>
                <a:lnTo>
                  <a:pt x="291083" y="1580388"/>
                </a:lnTo>
                <a:lnTo>
                  <a:pt x="291083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59423" y="4593335"/>
            <a:ext cx="292735" cy="1004569"/>
          </a:xfrm>
          <a:custGeom>
            <a:avLst/>
            <a:gdLst/>
            <a:ahLst/>
            <a:cxnLst/>
            <a:rect l="l" t="t" r="r" b="b"/>
            <a:pathLst>
              <a:path w="292735" h="1004570">
                <a:moveTo>
                  <a:pt x="292608" y="0"/>
                </a:moveTo>
                <a:lnTo>
                  <a:pt x="0" y="0"/>
                </a:lnTo>
                <a:lnTo>
                  <a:pt x="0" y="1004316"/>
                </a:lnTo>
                <a:lnTo>
                  <a:pt x="292608" y="1004316"/>
                </a:lnTo>
                <a:lnTo>
                  <a:pt x="292608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9728" y="5021579"/>
            <a:ext cx="291465" cy="576580"/>
          </a:xfrm>
          <a:custGeom>
            <a:avLst/>
            <a:gdLst/>
            <a:ahLst/>
            <a:cxnLst/>
            <a:rect l="l" t="t" r="r" b="b"/>
            <a:pathLst>
              <a:path w="291465" h="576579">
                <a:moveTo>
                  <a:pt x="291083" y="0"/>
                </a:moveTo>
                <a:lnTo>
                  <a:pt x="0" y="0"/>
                </a:lnTo>
                <a:lnTo>
                  <a:pt x="0" y="576072"/>
                </a:lnTo>
                <a:lnTo>
                  <a:pt x="291083" y="576072"/>
                </a:lnTo>
                <a:lnTo>
                  <a:pt x="291083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98507" y="5218176"/>
            <a:ext cx="292735" cy="379730"/>
          </a:xfrm>
          <a:custGeom>
            <a:avLst/>
            <a:gdLst/>
            <a:ahLst/>
            <a:cxnLst/>
            <a:rect l="l" t="t" r="r" b="b"/>
            <a:pathLst>
              <a:path w="292734" h="379729">
                <a:moveTo>
                  <a:pt x="292608" y="0"/>
                </a:moveTo>
                <a:lnTo>
                  <a:pt x="0" y="0"/>
                </a:lnTo>
                <a:lnTo>
                  <a:pt x="0" y="379476"/>
                </a:lnTo>
                <a:lnTo>
                  <a:pt x="292608" y="379476"/>
                </a:lnTo>
                <a:lnTo>
                  <a:pt x="292608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20339" y="2633472"/>
            <a:ext cx="292735" cy="2964180"/>
          </a:xfrm>
          <a:custGeom>
            <a:avLst/>
            <a:gdLst/>
            <a:ahLst/>
            <a:cxnLst/>
            <a:rect l="l" t="t" r="r" b="b"/>
            <a:pathLst>
              <a:path w="292735" h="2964179">
                <a:moveTo>
                  <a:pt x="0" y="0"/>
                </a:moveTo>
                <a:lnTo>
                  <a:pt x="292608" y="0"/>
                </a:lnTo>
                <a:lnTo>
                  <a:pt x="292608" y="2964179"/>
                </a:lnTo>
                <a:lnTo>
                  <a:pt x="0" y="296417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90644" y="4017264"/>
            <a:ext cx="291465" cy="1580515"/>
          </a:xfrm>
          <a:custGeom>
            <a:avLst/>
            <a:gdLst/>
            <a:ahLst/>
            <a:cxnLst/>
            <a:rect l="l" t="t" r="r" b="b"/>
            <a:pathLst>
              <a:path w="291464" h="1580514">
                <a:moveTo>
                  <a:pt x="0" y="0"/>
                </a:moveTo>
                <a:lnTo>
                  <a:pt x="291083" y="0"/>
                </a:lnTo>
                <a:lnTo>
                  <a:pt x="291083" y="1580388"/>
                </a:lnTo>
                <a:lnTo>
                  <a:pt x="0" y="15803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59423" y="4593335"/>
            <a:ext cx="292735" cy="1004569"/>
          </a:xfrm>
          <a:custGeom>
            <a:avLst/>
            <a:gdLst/>
            <a:ahLst/>
            <a:cxnLst/>
            <a:rect l="l" t="t" r="r" b="b"/>
            <a:pathLst>
              <a:path w="292735" h="1004570">
                <a:moveTo>
                  <a:pt x="0" y="0"/>
                </a:moveTo>
                <a:lnTo>
                  <a:pt x="292608" y="0"/>
                </a:lnTo>
                <a:lnTo>
                  <a:pt x="292608" y="1004316"/>
                </a:lnTo>
                <a:lnTo>
                  <a:pt x="0" y="100431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29728" y="5021579"/>
            <a:ext cx="291465" cy="576580"/>
          </a:xfrm>
          <a:custGeom>
            <a:avLst/>
            <a:gdLst/>
            <a:ahLst/>
            <a:cxnLst/>
            <a:rect l="l" t="t" r="r" b="b"/>
            <a:pathLst>
              <a:path w="291465" h="576579">
                <a:moveTo>
                  <a:pt x="0" y="0"/>
                </a:moveTo>
                <a:lnTo>
                  <a:pt x="291083" y="0"/>
                </a:lnTo>
                <a:lnTo>
                  <a:pt x="291083" y="576072"/>
                </a:lnTo>
                <a:lnTo>
                  <a:pt x="0" y="5760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98507" y="5218176"/>
            <a:ext cx="292735" cy="379730"/>
          </a:xfrm>
          <a:custGeom>
            <a:avLst/>
            <a:gdLst/>
            <a:ahLst/>
            <a:cxnLst/>
            <a:rect l="l" t="t" r="r" b="b"/>
            <a:pathLst>
              <a:path w="292734" h="379729">
                <a:moveTo>
                  <a:pt x="0" y="0"/>
                </a:moveTo>
                <a:lnTo>
                  <a:pt x="292608" y="0"/>
                </a:lnTo>
                <a:lnTo>
                  <a:pt x="292608" y="379476"/>
                </a:lnTo>
                <a:lnTo>
                  <a:pt x="0" y="37947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83051" y="3710940"/>
            <a:ext cx="291465" cy="1887220"/>
          </a:xfrm>
          <a:custGeom>
            <a:avLst/>
            <a:gdLst/>
            <a:ahLst/>
            <a:cxnLst/>
            <a:rect l="l" t="t" r="r" b="b"/>
            <a:pathLst>
              <a:path w="291464" h="1887220">
                <a:moveTo>
                  <a:pt x="291084" y="0"/>
                </a:moveTo>
                <a:lnTo>
                  <a:pt x="0" y="0"/>
                </a:lnTo>
                <a:lnTo>
                  <a:pt x="0" y="1886712"/>
                </a:lnTo>
                <a:lnTo>
                  <a:pt x="291084" y="1886712"/>
                </a:lnTo>
                <a:lnTo>
                  <a:pt x="29108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51832" y="4550664"/>
            <a:ext cx="292735" cy="1047115"/>
          </a:xfrm>
          <a:custGeom>
            <a:avLst/>
            <a:gdLst/>
            <a:ahLst/>
            <a:cxnLst/>
            <a:rect l="l" t="t" r="r" b="b"/>
            <a:pathLst>
              <a:path w="292735" h="1047114">
                <a:moveTo>
                  <a:pt x="292607" y="0"/>
                </a:moveTo>
                <a:lnTo>
                  <a:pt x="0" y="0"/>
                </a:lnTo>
                <a:lnTo>
                  <a:pt x="0" y="1046988"/>
                </a:lnTo>
                <a:lnTo>
                  <a:pt x="292607" y="1046988"/>
                </a:lnTo>
                <a:lnTo>
                  <a:pt x="2926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22135" y="4826508"/>
            <a:ext cx="291465" cy="771525"/>
          </a:xfrm>
          <a:custGeom>
            <a:avLst/>
            <a:gdLst/>
            <a:ahLst/>
            <a:cxnLst/>
            <a:rect l="l" t="t" r="r" b="b"/>
            <a:pathLst>
              <a:path w="291465" h="771525">
                <a:moveTo>
                  <a:pt x="291084" y="0"/>
                </a:moveTo>
                <a:lnTo>
                  <a:pt x="0" y="0"/>
                </a:lnTo>
                <a:lnTo>
                  <a:pt x="0" y="771144"/>
                </a:lnTo>
                <a:lnTo>
                  <a:pt x="291084" y="771144"/>
                </a:lnTo>
                <a:lnTo>
                  <a:pt x="29108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90916" y="5015484"/>
            <a:ext cx="292735" cy="582295"/>
          </a:xfrm>
          <a:custGeom>
            <a:avLst/>
            <a:gdLst/>
            <a:ahLst/>
            <a:cxnLst/>
            <a:rect l="l" t="t" r="r" b="b"/>
            <a:pathLst>
              <a:path w="292734" h="582295">
                <a:moveTo>
                  <a:pt x="292607" y="0"/>
                </a:moveTo>
                <a:lnTo>
                  <a:pt x="0" y="0"/>
                </a:lnTo>
                <a:lnTo>
                  <a:pt x="0" y="582168"/>
                </a:lnTo>
                <a:lnTo>
                  <a:pt x="292607" y="582168"/>
                </a:lnTo>
                <a:lnTo>
                  <a:pt x="2926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761219" y="5137403"/>
            <a:ext cx="291465" cy="460375"/>
          </a:xfrm>
          <a:custGeom>
            <a:avLst/>
            <a:gdLst/>
            <a:ahLst/>
            <a:cxnLst/>
            <a:rect l="l" t="t" r="r" b="b"/>
            <a:pathLst>
              <a:path w="291465" h="460375">
                <a:moveTo>
                  <a:pt x="291083" y="0"/>
                </a:moveTo>
                <a:lnTo>
                  <a:pt x="0" y="0"/>
                </a:lnTo>
                <a:lnTo>
                  <a:pt x="0" y="460248"/>
                </a:lnTo>
                <a:lnTo>
                  <a:pt x="291083" y="460248"/>
                </a:lnTo>
                <a:lnTo>
                  <a:pt x="29108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83051" y="3710940"/>
            <a:ext cx="291465" cy="1887220"/>
          </a:xfrm>
          <a:custGeom>
            <a:avLst/>
            <a:gdLst/>
            <a:ahLst/>
            <a:cxnLst/>
            <a:rect l="l" t="t" r="r" b="b"/>
            <a:pathLst>
              <a:path w="291464" h="1887220">
                <a:moveTo>
                  <a:pt x="0" y="0"/>
                </a:moveTo>
                <a:lnTo>
                  <a:pt x="291084" y="0"/>
                </a:lnTo>
                <a:lnTo>
                  <a:pt x="291084" y="1886712"/>
                </a:lnTo>
                <a:lnTo>
                  <a:pt x="0" y="188671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896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51832" y="4550664"/>
            <a:ext cx="292735" cy="1047115"/>
          </a:xfrm>
          <a:custGeom>
            <a:avLst/>
            <a:gdLst/>
            <a:ahLst/>
            <a:cxnLst/>
            <a:rect l="l" t="t" r="r" b="b"/>
            <a:pathLst>
              <a:path w="292735" h="1047114">
                <a:moveTo>
                  <a:pt x="0" y="0"/>
                </a:moveTo>
                <a:lnTo>
                  <a:pt x="292607" y="0"/>
                </a:lnTo>
                <a:lnTo>
                  <a:pt x="292607" y="1046988"/>
                </a:lnTo>
                <a:lnTo>
                  <a:pt x="0" y="10469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896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22135" y="4826508"/>
            <a:ext cx="291465" cy="771525"/>
          </a:xfrm>
          <a:custGeom>
            <a:avLst/>
            <a:gdLst/>
            <a:ahLst/>
            <a:cxnLst/>
            <a:rect l="l" t="t" r="r" b="b"/>
            <a:pathLst>
              <a:path w="291465" h="771525">
                <a:moveTo>
                  <a:pt x="0" y="0"/>
                </a:moveTo>
                <a:lnTo>
                  <a:pt x="291084" y="0"/>
                </a:lnTo>
                <a:lnTo>
                  <a:pt x="291084" y="771144"/>
                </a:lnTo>
                <a:lnTo>
                  <a:pt x="0" y="77114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896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90916" y="5015484"/>
            <a:ext cx="292735" cy="582295"/>
          </a:xfrm>
          <a:custGeom>
            <a:avLst/>
            <a:gdLst/>
            <a:ahLst/>
            <a:cxnLst/>
            <a:rect l="l" t="t" r="r" b="b"/>
            <a:pathLst>
              <a:path w="292734" h="582295">
                <a:moveTo>
                  <a:pt x="0" y="0"/>
                </a:moveTo>
                <a:lnTo>
                  <a:pt x="292607" y="0"/>
                </a:lnTo>
                <a:lnTo>
                  <a:pt x="292607" y="582168"/>
                </a:lnTo>
                <a:lnTo>
                  <a:pt x="0" y="58216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896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761219" y="5137403"/>
            <a:ext cx="291465" cy="460375"/>
          </a:xfrm>
          <a:custGeom>
            <a:avLst/>
            <a:gdLst/>
            <a:ahLst/>
            <a:cxnLst/>
            <a:rect l="l" t="t" r="r" b="b"/>
            <a:pathLst>
              <a:path w="291465" h="460375">
                <a:moveTo>
                  <a:pt x="0" y="0"/>
                </a:moveTo>
                <a:lnTo>
                  <a:pt x="291083" y="0"/>
                </a:lnTo>
                <a:lnTo>
                  <a:pt x="291083" y="460248"/>
                </a:lnTo>
                <a:lnTo>
                  <a:pt x="0" y="4602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896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44240" y="4029455"/>
            <a:ext cx="292735" cy="1568450"/>
          </a:xfrm>
          <a:custGeom>
            <a:avLst/>
            <a:gdLst/>
            <a:ahLst/>
            <a:cxnLst/>
            <a:rect l="l" t="t" r="r" b="b"/>
            <a:pathLst>
              <a:path w="292735" h="1568450">
                <a:moveTo>
                  <a:pt x="292608" y="0"/>
                </a:moveTo>
                <a:lnTo>
                  <a:pt x="0" y="0"/>
                </a:lnTo>
                <a:lnTo>
                  <a:pt x="0" y="1568196"/>
                </a:lnTo>
                <a:lnTo>
                  <a:pt x="292608" y="1568196"/>
                </a:lnTo>
                <a:lnTo>
                  <a:pt x="29260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14544" y="4654296"/>
            <a:ext cx="291465" cy="943610"/>
          </a:xfrm>
          <a:custGeom>
            <a:avLst/>
            <a:gdLst/>
            <a:ahLst/>
            <a:cxnLst/>
            <a:rect l="l" t="t" r="r" b="b"/>
            <a:pathLst>
              <a:path w="291464" h="943610">
                <a:moveTo>
                  <a:pt x="291083" y="0"/>
                </a:moveTo>
                <a:lnTo>
                  <a:pt x="0" y="0"/>
                </a:lnTo>
                <a:lnTo>
                  <a:pt x="0" y="943355"/>
                </a:lnTo>
                <a:lnTo>
                  <a:pt x="291083" y="943355"/>
                </a:lnTo>
                <a:lnTo>
                  <a:pt x="29108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83323" y="4881371"/>
            <a:ext cx="292735" cy="716280"/>
          </a:xfrm>
          <a:custGeom>
            <a:avLst/>
            <a:gdLst/>
            <a:ahLst/>
            <a:cxnLst/>
            <a:rect l="l" t="t" r="r" b="b"/>
            <a:pathLst>
              <a:path w="292734" h="716279">
                <a:moveTo>
                  <a:pt x="292607" y="0"/>
                </a:moveTo>
                <a:lnTo>
                  <a:pt x="0" y="0"/>
                </a:lnTo>
                <a:lnTo>
                  <a:pt x="0" y="716279"/>
                </a:lnTo>
                <a:lnTo>
                  <a:pt x="292607" y="716279"/>
                </a:lnTo>
                <a:lnTo>
                  <a:pt x="29260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53628" y="5131308"/>
            <a:ext cx="291465" cy="466725"/>
          </a:xfrm>
          <a:custGeom>
            <a:avLst/>
            <a:gdLst/>
            <a:ahLst/>
            <a:cxnLst/>
            <a:rect l="l" t="t" r="r" b="b"/>
            <a:pathLst>
              <a:path w="291465" h="466725">
                <a:moveTo>
                  <a:pt x="291083" y="0"/>
                </a:moveTo>
                <a:lnTo>
                  <a:pt x="0" y="0"/>
                </a:lnTo>
                <a:lnTo>
                  <a:pt x="0" y="466344"/>
                </a:lnTo>
                <a:lnTo>
                  <a:pt x="291083" y="466344"/>
                </a:lnTo>
                <a:lnTo>
                  <a:pt x="29108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122407" y="5113020"/>
            <a:ext cx="292735" cy="485140"/>
          </a:xfrm>
          <a:custGeom>
            <a:avLst/>
            <a:gdLst/>
            <a:ahLst/>
            <a:cxnLst/>
            <a:rect l="l" t="t" r="r" b="b"/>
            <a:pathLst>
              <a:path w="292734" h="485139">
                <a:moveTo>
                  <a:pt x="292608" y="0"/>
                </a:moveTo>
                <a:lnTo>
                  <a:pt x="0" y="0"/>
                </a:lnTo>
                <a:lnTo>
                  <a:pt x="0" y="484631"/>
                </a:lnTo>
                <a:lnTo>
                  <a:pt x="292608" y="484631"/>
                </a:lnTo>
                <a:lnTo>
                  <a:pt x="29260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44240" y="4029455"/>
            <a:ext cx="292735" cy="1568450"/>
          </a:xfrm>
          <a:custGeom>
            <a:avLst/>
            <a:gdLst/>
            <a:ahLst/>
            <a:cxnLst/>
            <a:rect l="l" t="t" r="r" b="b"/>
            <a:pathLst>
              <a:path w="292735" h="1568450">
                <a:moveTo>
                  <a:pt x="0" y="0"/>
                </a:moveTo>
                <a:lnTo>
                  <a:pt x="292608" y="0"/>
                </a:lnTo>
                <a:lnTo>
                  <a:pt x="292608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244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114544" y="4654296"/>
            <a:ext cx="291465" cy="943610"/>
          </a:xfrm>
          <a:custGeom>
            <a:avLst/>
            <a:gdLst/>
            <a:ahLst/>
            <a:cxnLst/>
            <a:rect l="l" t="t" r="r" b="b"/>
            <a:pathLst>
              <a:path w="291464" h="943610">
                <a:moveTo>
                  <a:pt x="0" y="0"/>
                </a:moveTo>
                <a:lnTo>
                  <a:pt x="291083" y="0"/>
                </a:lnTo>
                <a:lnTo>
                  <a:pt x="291083" y="943355"/>
                </a:lnTo>
                <a:lnTo>
                  <a:pt x="0" y="94335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244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83323" y="4881371"/>
            <a:ext cx="292735" cy="716280"/>
          </a:xfrm>
          <a:custGeom>
            <a:avLst/>
            <a:gdLst/>
            <a:ahLst/>
            <a:cxnLst/>
            <a:rect l="l" t="t" r="r" b="b"/>
            <a:pathLst>
              <a:path w="292734" h="716279">
                <a:moveTo>
                  <a:pt x="0" y="0"/>
                </a:moveTo>
                <a:lnTo>
                  <a:pt x="292607" y="0"/>
                </a:lnTo>
                <a:lnTo>
                  <a:pt x="292607" y="716279"/>
                </a:lnTo>
                <a:lnTo>
                  <a:pt x="0" y="71627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244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53628" y="5131308"/>
            <a:ext cx="291465" cy="466725"/>
          </a:xfrm>
          <a:custGeom>
            <a:avLst/>
            <a:gdLst/>
            <a:ahLst/>
            <a:cxnLst/>
            <a:rect l="l" t="t" r="r" b="b"/>
            <a:pathLst>
              <a:path w="291465" h="466725">
                <a:moveTo>
                  <a:pt x="0" y="0"/>
                </a:moveTo>
                <a:lnTo>
                  <a:pt x="291083" y="0"/>
                </a:lnTo>
                <a:lnTo>
                  <a:pt x="291083" y="466344"/>
                </a:lnTo>
                <a:lnTo>
                  <a:pt x="0" y="46634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244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122407" y="5113020"/>
            <a:ext cx="292735" cy="485140"/>
          </a:xfrm>
          <a:custGeom>
            <a:avLst/>
            <a:gdLst/>
            <a:ahLst/>
            <a:cxnLst/>
            <a:rect l="l" t="t" r="r" b="b"/>
            <a:pathLst>
              <a:path w="292734" h="485139">
                <a:moveTo>
                  <a:pt x="0" y="0"/>
                </a:moveTo>
                <a:lnTo>
                  <a:pt x="292608" y="0"/>
                </a:lnTo>
                <a:lnTo>
                  <a:pt x="292608" y="484631"/>
                </a:lnTo>
                <a:lnTo>
                  <a:pt x="0" y="48463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244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12848" y="5597652"/>
            <a:ext cx="8348980" cy="0"/>
          </a:xfrm>
          <a:custGeom>
            <a:avLst/>
            <a:gdLst/>
            <a:ahLst/>
            <a:cxnLst/>
            <a:rect l="l" t="t" r="r" b="b"/>
            <a:pathLst>
              <a:path w="8348980">
                <a:moveTo>
                  <a:pt x="0" y="0"/>
                </a:moveTo>
                <a:lnTo>
                  <a:pt x="834847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003928" y="3058160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36.8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73597" y="3933825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22.5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058782" y="4889119"/>
            <a:ext cx="2508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6.9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812160" y="2347417"/>
            <a:ext cx="3422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48.4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65752" y="3731767"/>
            <a:ext cx="3429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25.8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038850" y="4306900"/>
            <a:ext cx="3346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6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</a:t>
            </a: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6.4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324090" y="4637913"/>
            <a:ext cx="7029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11.0</a:t>
            </a:r>
            <a:r>
              <a:rPr sz="1400" spc="204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 </a:t>
            </a:r>
            <a:r>
              <a:rPr sz="2100" baseline="-29761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9.4</a:t>
            </a:r>
            <a:endParaRPr sz="2100" baseline="-29761">
              <a:latin typeface="Franklin Gothic Medium Cond"/>
              <a:cs typeface="Franklin Gothic Medium Cond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420859" y="4932045"/>
            <a:ext cx="2508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6.2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058160" y="3425138"/>
            <a:ext cx="3422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30.8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113014" y="4729988"/>
            <a:ext cx="2508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9.5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788779" y="4852542"/>
            <a:ext cx="2374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5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7</a:t>
            </a: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.5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419983" y="3743959"/>
            <a:ext cx="3429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25.6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719192" y="4264228"/>
            <a:ext cx="7353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7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17.1</a:t>
            </a:r>
            <a:r>
              <a:rPr sz="1400" spc="15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 </a:t>
            </a:r>
            <a:r>
              <a:rPr sz="2100" spc="-15" baseline="-31746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15.4</a:t>
            </a:r>
            <a:endParaRPr sz="2100" baseline="-31746">
              <a:latin typeface="Franklin Gothic Medium Cond"/>
              <a:cs typeface="Franklin Gothic Medium Cond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372097" y="4540122"/>
            <a:ext cx="749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12.6</a:t>
            </a:r>
            <a:r>
              <a:rPr sz="1400" spc="12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 </a:t>
            </a:r>
            <a:r>
              <a:rPr sz="2100" spc="-37" baseline="-17857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11.7</a:t>
            </a:r>
            <a:endParaRPr sz="2100" baseline="-17857">
              <a:latin typeface="Franklin Gothic Medium Cond"/>
              <a:cs typeface="Franklin Gothic Medium Cond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481186" y="4845761"/>
            <a:ext cx="2374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1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7</a:t>
            </a: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.6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150856" y="4827777"/>
            <a:ext cx="2374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5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7</a:t>
            </a: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.9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954783" y="5463641"/>
            <a:ext cx="11683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0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863979" y="4851272"/>
            <a:ext cx="2082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10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863979" y="4239005"/>
            <a:ext cx="2082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20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863979" y="3626611"/>
            <a:ext cx="2082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30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63979" y="3014218"/>
            <a:ext cx="2082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40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863979" y="2401951"/>
            <a:ext cx="2082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50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63979" y="1696313"/>
            <a:ext cx="812800" cy="64008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60</a:t>
            </a:r>
            <a:endParaRPr sz="1400">
              <a:latin typeface="Franklin Gothic Medium Cond"/>
              <a:cs typeface="Franklin Gothic Medium Cond"/>
            </a:endParaRPr>
          </a:p>
          <a:p>
            <a:pPr marL="482600">
              <a:lnSpc>
                <a:spcPct val="100000"/>
              </a:lnSpc>
              <a:spcBef>
                <a:spcPts val="74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52.5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990214" y="5679135"/>
            <a:ext cx="11683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659884" y="5679135"/>
            <a:ext cx="11683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2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999221" y="5679135"/>
            <a:ext cx="11683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4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669018" y="5679135"/>
            <a:ext cx="11683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5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23851" y="3139986"/>
            <a:ext cx="227965" cy="9372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64"/>
              </a:lnSpc>
            </a:pPr>
            <a:r>
              <a:rPr sz="1400" spc="-5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PREVALENCIA</a:t>
            </a:r>
            <a:endParaRPr sz="1400">
              <a:latin typeface="Franklin Gothic Medium Cond"/>
              <a:cs typeface="Franklin Gothic Medium Cond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824984" y="6224015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0" y="89916"/>
                </a:moveTo>
                <a:lnTo>
                  <a:pt x="89915" y="89916"/>
                </a:lnTo>
                <a:lnTo>
                  <a:pt x="89915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824984" y="6224015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0" y="89916"/>
                </a:moveTo>
                <a:lnTo>
                  <a:pt x="89915" y="89916"/>
                </a:lnTo>
                <a:lnTo>
                  <a:pt x="89915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ln w="9144">
            <a:solidFill>
              <a:srgbClr val="426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55920" y="6224015"/>
            <a:ext cx="91440" cy="90170"/>
          </a:xfrm>
          <a:custGeom>
            <a:avLst/>
            <a:gdLst/>
            <a:ahLst/>
            <a:cxnLst/>
            <a:rect l="l" t="t" r="r" b="b"/>
            <a:pathLst>
              <a:path w="91439" h="90170">
                <a:moveTo>
                  <a:pt x="0" y="89916"/>
                </a:moveTo>
                <a:lnTo>
                  <a:pt x="91439" y="89916"/>
                </a:lnTo>
                <a:lnTo>
                  <a:pt x="91439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455920" y="6224015"/>
            <a:ext cx="91440" cy="90170"/>
          </a:xfrm>
          <a:custGeom>
            <a:avLst/>
            <a:gdLst/>
            <a:ahLst/>
            <a:cxnLst/>
            <a:rect l="l" t="t" r="r" b="b"/>
            <a:pathLst>
              <a:path w="91439" h="90170">
                <a:moveTo>
                  <a:pt x="0" y="89916"/>
                </a:moveTo>
                <a:lnTo>
                  <a:pt x="91439" y="89916"/>
                </a:lnTo>
                <a:lnTo>
                  <a:pt x="91439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ln w="91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88379" y="6224015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0" y="89916"/>
                </a:moveTo>
                <a:lnTo>
                  <a:pt x="89915" y="89916"/>
                </a:lnTo>
                <a:lnTo>
                  <a:pt x="89915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88379" y="6224015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0" y="89916"/>
                </a:moveTo>
                <a:lnTo>
                  <a:pt x="89915" y="89916"/>
                </a:lnTo>
                <a:lnTo>
                  <a:pt x="89915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ln w="9144">
            <a:solidFill>
              <a:srgbClr val="5896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19316" y="6224015"/>
            <a:ext cx="91440" cy="90170"/>
          </a:xfrm>
          <a:custGeom>
            <a:avLst/>
            <a:gdLst/>
            <a:ahLst/>
            <a:cxnLst/>
            <a:rect l="l" t="t" r="r" b="b"/>
            <a:pathLst>
              <a:path w="91440" h="90170">
                <a:moveTo>
                  <a:pt x="0" y="89916"/>
                </a:moveTo>
                <a:lnTo>
                  <a:pt x="91440" y="89916"/>
                </a:lnTo>
                <a:lnTo>
                  <a:pt x="91440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19316" y="6224015"/>
            <a:ext cx="91440" cy="90170"/>
          </a:xfrm>
          <a:custGeom>
            <a:avLst/>
            <a:gdLst/>
            <a:ahLst/>
            <a:cxnLst/>
            <a:rect l="l" t="t" r="r" b="b"/>
            <a:pathLst>
              <a:path w="91440" h="90170">
                <a:moveTo>
                  <a:pt x="0" y="89916"/>
                </a:moveTo>
                <a:lnTo>
                  <a:pt x="91440" y="89916"/>
                </a:lnTo>
                <a:lnTo>
                  <a:pt x="91440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ln w="9144">
            <a:solidFill>
              <a:srgbClr val="244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4953889" y="5663945"/>
            <a:ext cx="22847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3</a:t>
            </a:r>
            <a:endParaRPr sz="1400" dirty="0">
              <a:latin typeface="Franklin Gothic Medium Cond"/>
              <a:cs typeface="Franklin Gothic Medium C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44525" algn="l"/>
                <a:tab pos="1276350" algn="l"/>
                <a:tab pos="1908175" algn="l"/>
              </a:tabLst>
            </a:pP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</a:t>
            </a:r>
            <a:r>
              <a:rPr sz="1400" spc="-1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9</a:t>
            </a: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88	1</a:t>
            </a:r>
            <a:r>
              <a:rPr sz="1400" spc="-1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9</a:t>
            </a: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99	2</a:t>
            </a:r>
            <a:r>
              <a:rPr sz="1400" spc="-1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0</a:t>
            </a: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06	2</a:t>
            </a:r>
            <a:r>
              <a:rPr sz="1400" spc="-1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0</a:t>
            </a:r>
            <a:r>
              <a:rPr sz="1400" dirty="0">
                <a:solidFill>
                  <a:srgbClr val="7E7E7E"/>
                </a:solidFill>
                <a:latin typeface="Franklin Gothic Medium Cond"/>
                <a:cs typeface="Franklin Gothic Medium Cond"/>
              </a:rPr>
              <a:t>12</a:t>
            </a:r>
            <a:endParaRPr sz="1400" dirty="0">
              <a:latin typeface="Franklin Gothic Medium Cond"/>
              <a:cs typeface="Franklin Gothic Medium Cond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405884" y="6489191"/>
            <a:ext cx="3380740" cy="368935"/>
          </a:xfrm>
          <a:custGeom>
            <a:avLst/>
            <a:gdLst/>
            <a:ahLst/>
            <a:cxnLst/>
            <a:rect l="l" t="t" r="r" b="b"/>
            <a:pathLst>
              <a:path w="3380740" h="368934">
                <a:moveTo>
                  <a:pt x="0" y="368808"/>
                </a:moveTo>
                <a:lnTo>
                  <a:pt x="3380232" y="368808"/>
                </a:lnTo>
                <a:lnTo>
                  <a:pt x="3380232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4550391" y="6508554"/>
            <a:ext cx="318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2D75B6"/>
                </a:solidFill>
                <a:latin typeface="Franklin Gothic Medium Cond"/>
                <a:cs typeface="Franklin Gothic Medium Cond"/>
              </a:rPr>
              <a:t>Quintiles de Condiciones de</a:t>
            </a:r>
            <a:r>
              <a:rPr sz="1800" spc="15" dirty="0">
                <a:solidFill>
                  <a:srgbClr val="2D75B6"/>
                </a:solidFill>
                <a:latin typeface="Franklin Gothic Medium Cond"/>
                <a:cs typeface="Franklin Gothic Medium Cond"/>
              </a:rPr>
              <a:t> </a:t>
            </a:r>
            <a:r>
              <a:rPr sz="1800" dirty="0">
                <a:solidFill>
                  <a:srgbClr val="2D75B6"/>
                </a:solidFill>
                <a:latin typeface="Franklin Gothic Medium Cond"/>
                <a:cs typeface="Franklin Gothic Medium Cond"/>
              </a:rPr>
              <a:t>bienestar</a:t>
            </a:r>
            <a:endParaRPr sz="1800" dirty="0">
              <a:latin typeface="Franklin Gothic Medium Cond"/>
              <a:cs typeface="Franklin Gothic Medium Cond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543255" y="128898"/>
            <a:ext cx="1058748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solidFill>
                  <a:srgbClr val="2D75B6"/>
                </a:solidFill>
                <a:latin typeface="+mn-lt"/>
                <a:cs typeface="Franklin Gothic Medium Cond"/>
              </a:rPr>
              <a:t>Prevalencia </a:t>
            </a:r>
            <a:r>
              <a:rPr sz="3200" b="0" spc="-5" dirty="0">
                <a:solidFill>
                  <a:srgbClr val="2D75B6"/>
                </a:solidFill>
                <a:latin typeface="+mn-lt"/>
                <a:cs typeface="Franklin Gothic Medium Cond"/>
              </a:rPr>
              <a:t>de </a:t>
            </a:r>
            <a:r>
              <a:rPr sz="3200" b="0" dirty="0">
                <a:solidFill>
                  <a:srgbClr val="2D75B6"/>
                </a:solidFill>
                <a:latin typeface="+mn-lt"/>
                <a:cs typeface="Franklin Gothic Medium Cond"/>
              </a:rPr>
              <a:t>desnutrición </a:t>
            </a:r>
            <a:r>
              <a:rPr sz="3200" b="0" spc="5" dirty="0">
                <a:solidFill>
                  <a:srgbClr val="2D75B6"/>
                </a:solidFill>
                <a:latin typeface="+mn-lt"/>
                <a:cs typeface="Franklin Gothic Medium Cond"/>
              </a:rPr>
              <a:t>crónica </a:t>
            </a:r>
            <a:r>
              <a:rPr sz="3200" b="0" dirty="0">
                <a:solidFill>
                  <a:srgbClr val="2D75B6"/>
                </a:solidFill>
                <a:latin typeface="+mn-lt"/>
                <a:cs typeface="Franklin Gothic Medium Cond"/>
              </a:rPr>
              <a:t>en menores </a:t>
            </a:r>
            <a:r>
              <a:rPr sz="3200" b="0" spc="-5" dirty="0">
                <a:solidFill>
                  <a:srgbClr val="2D75B6"/>
                </a:solidFill>
                <a:latin typeface="+mn-lt"/>
                <a:cs typeface="Franklin Gothic Medium Cond"/>
              </a:rPr>
              <a:t>de </a:t>
            </a:r>
            <a:r>
              <a:rPr sz="3200" b="0" spc="5" dirty="0">
                <a:solidFill>
                  <a:srgbClr val="2D75B6"/>
                </a:solidFill>
                <a:latin typeface="+mn-lt"/>
                <a:cs typeface="Franklin Gothic Medium Cond"/>
              </a:rPr>
              <a:t>cinco años </a:t>
            </a:r>
            <a:r>
              <a:rPr sz="3200" b="0" dirty="0">
                <a:solidFill>
                  <a:srgbClr val="2D75B6"/>
                </a:solidFill>
                <a:latin typeface="+mn-lt"/>
                <a:cs typeface="Franklin Gothic Medium Cond"/>
              </a:rPr>
              <a:t>en el </a:t>
            </a:r>
            <a:r>
              <a:rPr sz="3200" b="0" spc="5" dirty="0">
                <a:solidFill>
                  <a:srgbClr val="2D75B6"/>
                </a:solidFill>
                <a:latin typeface="+mn-lt"/>
                <a:cs typeface="Franklin Gothic Medium Cond"/>
              </a:rPr>
              <a:t>último  </a:t>
            </a:r>
            <a:r>
              <a:rPr sz="3200" b="0" spc="30" dirty="0">
                <a:solidFill>
                  <a:srgbClr val="2D75B6"/>
                </a:solidFill>
                <a:latin typeface="+mn-lt"/>
                <a:cs typeface="Franklin Gothic Medium Cond"/>
              </a:rPr>
              <a:t>cuarto </a:t>
            </a:r>
            <a:r>
              <a:rPr sz="3200" b="0" dirty="0">
                <a:solidFill>
                  <a:srgbClr val="2D75B6"/>
                </a:solidFill>
                <a:latin typeface="+mn-lt"/>
                <a:cs typeface="Franklin Gothic Medium Cond"/>
              </a:rPr>
              <a:t>de </a:t>
            </a:r>
            <a:r>
              <a:rPr sz="3200" b="0" spc="5" dirty="0">
                <a:solidFill>
                  <a:srgbClr val="2D75B6"/>
                </a:solidFill>
                <a:latin typeface="+mn-lt"/>
                <a:cs typeface="Franklin Gothic Medium Cond"/>
              </a:rPr>
              <a:t>siglo </a:t>
            </a:r>
            <a:r>
              <a:rPr sz="3200" b="0" dirty="0">
                <a:solidFill>
                  <a:srgbClr val="2D75B6"/>
                </a:solidFill>
                <a:latin typeface="+mn-lt"/>
                <a:cs typeface="Franklin Gothic Medium Cond"/>
              </a:rPr>
              <a:t>en </a:t>
            </a:r>
            <a:r>
              <a:rPr sz="3200" b="0" spc="5" dirty="0">
                <a:solidFill>
                  <a:srgbClr val="2D75B6"/>
                </a:solidFill>
                <a:latin typeface="+mn-lt"/>
                <a:cs typeface="Franklin Gothic Medium Cond"/>
              </a:rPr>
              <a:t>México por </a:t>
            </a:r>
            <a:r>
              <a:rPr sz="3200" b="0" dirty="0">
                <a:solidFill>
                  <a:srgbClr val="2D75B6"/>
                </a:solidFill>
                <a:latin typeface="+mn-lt"/>
                <a:cs typeface="Franklin Gothic Medium Cond"/>
              </a:rPr>
              <a:t>condiciones de</a:t>
            </a:r>
            <a:r>
              <a:rPr sz="3200" b="0" spc="-210" dirty="0">
                <a:solidFill>
                  <a:srgbClr val="2D75B6"/>
                </a:solidFill>
                <a:latin typeface="+mn-lt"/>
                <a:cs typeface="Franklin Gothic Medium Cond"/>
              </a:rPr>
              <a:t> </a:t>
            </a:r>
            <a:r>
              <a:rPr sz="3200" b="0" spc="15" dirty="0">
                <a:solidFill>
                  <a:srgbClr val="2D75B6"/>
                </a:solidFill>
                <a:latin typeface="+mn-lt"/>
                <a:cs typeface="Franklin Gothic Medium Cond"/>
              </a:rPr>
              <a:t>bienestar</a:t>
            </a:r>
          </a:p>
        </p:txBody>
      </p:sp>
      <p:sp>
        <p:nvSpPr>
          <p:cNvPr id="83" name="object 83"/>
          <p:cNvSpPr txBox="1"/>
          <p:nvPr/>
        </p:nvSpPr>
        <p:spPr>
          <a:xfrm>
            <a:off x="8098535" y="2662427"/>
            <a:ext cx="3773804" cy="1424749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9370" rIns="0" bIns="0" rtlCol="0">
            <a:spAutoFit/>
          </a:bodyPr>
          <a:lstStyle/>
          <a:p>
            <a:pPr marL="100965" marR="91440" algn="ctr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rgbClr val="2D75B6"/>
                </a:solidFill>
                <a:cs typeface="Franklin Gothic Medium Cond"/>
              </a:rPr>
              <a:t>Aunque </a:t>
            </a:r>
            <a:r>
              <a:rPr sz="1800" dirty="0">
                <a:solidFill>
                  <a:srgbClr val="2D75B6"/>
                </a:solidFill>
                <a:cs typeface="Franklin Gothic Medium Cond"/>
              </a:rPr>
              <a:t>la </a:t>
            </a:r>
            <a:r>
              <a:rPr sz="1800" spc="-5" dirty="0">
                <a:solidFill>
                  <a:srgbClr val="2D75B6"/>
                </a:solidFill>
                <a:cs typeface="Franklin Gothic Medium Cond"/>
              </a:rPr>
              <a:t>inequidad, medida </a:t>
            </a:r>
            <a:r>
              <a:rPr sz="1800" dirty="0">
                <a:solidFill>
                  <a:srgbClr val="2D75B6"/>
                </a:solidFill>
                <a:cs typeface="Franklin Gothic Medium Cond"/>
              </a:rPr>
              <a:t>como la </a:t>
            </a:r>
            <a:r>
              <a:rPr sz="1800" spc="5" dirty="0">
                <a:solidFill>
                  <a:srgbClr val="2D75B6"/>
                </a:solidFill>
                <a:cs typeface="Franklin Gothic Medium Cond"/>
              </a:rPr>
              <a:t>tasa  </a:t>
            </a:r>
            <a:r>
              <a:rPr sz="1800" spc="-5" dirty="0">
                <a:solidFill>
                  <a:srgbClr val="2D75B6"/>
                </a:solidFill>
                <a:cs typeface="Franklin Gothic Medium Cond"/>
              </a:rPr>
              <a:t>de prevalencias </a:t>
            </a:r>
            <a:r>
              <a:rPr sz="1800" dirty="0">
                <a:solidFill>
                  <a:srgbClr val="2D75B6"/>
                </a:solidFill>
                <a:cs typeface="Franklin Gothic Medium Cond"/>
              </a:rPr>
              <a:t>del </a:t>
            </a:r>
            <a:r>
              <a:rPr sz="1800" spc="-5" dirty="0">
                <a:solidFill>
                  <a:srgbClr val="2D75B6"/>
                </a:solidFill>
                <a:cs typeface="Franklin Gothic Medium Cond"/>
              </a:rPr>
              <a:t>quintil bajo sobre el  quintil </a:t>
            </a:r>
            <a:r>
              <a:rPr sz="1800" dirty="0">
                <a:solidFill>
                  <a:srgbClr val="2D75B6"/>
                </a:solidFill>
                <a:cs typeface="Franklin Gothic Medium Cond"/>
              </a:rPr>
              <a:t>alto </a:t>
            </a:r>
            <a:r>
              <a:rPr sz="1800" spc="-5" dirty="0">
                <a:solidFill>
                  <a:srgbClr val="2D75B6"/>
                </a:solidFill>
                <a:cs typeface="Franklin Gothic Medium Cond"/>
              </a:rPr>
              <a:t>bajó de </a:t>
            </a:r>
            <a:r>
              <a:rPr sz="1800" spc="-50" dirty="0">
                <a:solidFill>
                  <a:srgbClr val="2D75B6"/>
                </a:solidFill>
                <a:cs typeface="Franklin Gothic Medium Cond"/>
              </a:rPr>
              <a:t>7.6 </a:t>
            </a:r>
            <a:r>
              <a:rPr sz="1800" dirty="0">
                <a:solidFill>
                  <a:srgbClr val="2D75B6"/>
                </a:solidFill>
                <a:cs typeface="Franklin Gothic Medium Cond"/>
              </a:rPr>
              <a:t>a 3.2 </a:t>
            </a:r>
            <a:r>
              <a:rPr sz="1800" spc="-5" dirty="0">
                <a:solidFill>
                  <a:srgbClr val="2D75B6"/>
                </a:solidFill>
                <a:cs typeface="Franklin Gothic Medium Cond"/>
              </a:rPr>
              <a:t>en </a:t>
            </a:r>
            <a:r>
              <a:rPr sz="1800" dirty="0">
                <a:solidFill>
                  <a:srgbClr val="2D75B6"/>
                </a:solidFill>
                <a:cs typeface="Franklin Gothic Medium Cond"/>
              </a:rPr>
              <a:t>los </a:t>
            </a:r>
            <a:r>
              <a:rPr sz="1800" spc="-5" dirty="0">
                <a:solidFill>
                  <a:srgbClr val="2D75B6"/>
                </a:solidFill>
                <a:cs typeface="Franklin Gothic Medium Cond"/>
              </a:rPr>
              <a:t>últimos  </a:t>
            </a:r>
            <a:r>
              <a:rPr sz="1800" dirty="0">
                <a:solidFill>
                  <a:srgbClr val="2D75B6"/>
                </a:solidFill>
                <a:cs typeface="Franklin Gothic Medium Cond"/>
              </a:rPr>
              <a:t>25 años, </a:t>
            </a:r>
            <a:r>
              <a:rPr sz="1800" u="sng" dirty="0">
                <a:solidFill>
                  <a:srgbClr val="2D75B6"/>
                </a:solidFill>
                <a:uFill>
                  <a:solidFill>
                    <a:srgbClr val="2D75B6"/>
                  </a:solidFill>
                </a:uFill>
                <a:cs typeface="Franklin Gothic Medium Cond"/>
              </a:rPr>
              <a:t>es totalmente</a:t>
            </a:r>
            <a:r>
              <a:rPr sz="1800" u="sng" spc="-45" dirty="0">
                <a:solidFill>
                  <a:srgbClr val="2D75B6"/>
                </a:solidFill>
                <a:uFill>
                  <a:solidFill>
                    <a:srgbClr val="2D75B6"/>
                  </a:solidFill>
                </a:uFill>
                <a:cs typeface="Franklin Gothic Medium Cond"/>
              </a:rPr>
              <a:t> </a:t>
            </a:r>
            <a:r>
              <a:rPr sz="1800" u="sng" dirty="0">
                <a:solidFill>
                  <a:srgbClr val="2D75B6"/>
                </a:solidFill>
                <a:uFill>
                  <a:solidFill>
                    <a:srgbClr val="2D75B6"/>
                  </a:solidFill>
                </a:uFill>
                <a:cs typeface="Franklin Gothic Medium Cond"/>
              </a:rPr>
              <a:t>inaceptable</a:t>
            </a:r>
            <a:endParaRPr sz="1800" dirty="0">
              <a:cs typeface="Franklin Gothic Medium Cond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4472247" y="1828800"/>
            <a:ext cx="246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C00000"/>
                </a:solidFill>
              </a:rPr>
              <a:t>Prevalencia a nivel nacional MC 2016: 10% </a:t>
            </a:r>
            <a:endParaRPr lang="es-MX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5395" y="4287011"/>
            <a:ext cx="408940" cy="676910"/>
          </a:xfrm>
          <a:custGeom>
            <a:avLst/>
            <a:gdLst/>
            <a:ahLst/>
            <a:cxnLst/>
            <a:rect l="l" t="t" r="r" b="b"/>
            <a:pathLst>
              <a:path w="408939" h="676910">
                <a:moveTo>
                  <a:pt x="408431" y="0"/>
                </a:moveTo>
                <a:lnTo>
                  <a:pt x="0" y="0"/>
                </a:lnTo>
                <a:lnTo>
                  <a:pt x="0" y="676656"/>
                </a:lnTo>
                <a:lnTo>
                  <a:pt x="408431" y="676656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38044" y="4187952"/>
            <a:ext cx="408940" cy="775970"/>
          </a:xfrm>
          <a:custGeom>
            <a:avLst/>
            <a:gdLst/>
            <a:ahLst/>
            <a:cxnLst/>
            <a:rect l="l" t="t" r="r" b="b"/>
            <a:pathLst>
              <a:path w="408939" h="775970">
                <a:moveTo>
                  <a:pt x="408431" y="0"/>
                </a:moveTo>
                <a:lnTo>
                  <a:pt x="0" y="0"/>
                </a:lnTo>
                <a:lnTo>
                  <a:pt x="0" y="775716"/>
                </a:lnTo>
                <a:lnTo>
                  <a:pt x="408431" y="775716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0692" y="4168140"/>
            <a:ext cx="408940" cy="795655"/>
          </a:xfrm>
          <a:custGeom>
            <a:avLst/>
            <a:gdLst/>
            <a:ahLst/>
            <a:cxnLst/>
            <a:rect l="l" t="t" r="r" b="b"/>
            <a:pathLst>
              <a:path w="408939" h="795654">
                <a:moveTo>
                  <a:pt x="408431" y="0"/>
                </a:moveTo>
                <a:lnTo>
                  <a:pt x="0" y="0"/>
                </a:lnTo>
                <a:lnTo>
                  <a:pt x="0" y="795528"/>
                </a:lnTo>
                <a:lnTo>
                  <a:pt x="408431" y="795528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63340" y="4152900"/>
            <a:ext cx="408940" cy="810895"/>
          </a:xfrm>
          <a:custGeom>
            <a:avLst/>
            <a:gdLst/>
            <a:ahLst/>
            <a:cxnLst/>
            <a:rect l="l" t="t" r="r" b="b"/>
            <a:pathLst>
              <a:path w="408939" h="810895">
                <a:moveTo>
                  <a:pt x="408432" y="0"/>
                </a:moveTo>
                <a:lnTo>
                  <a:pt x="0" y="0"/>
                </a:lnTo>
                <a:lnTo>
                  <a:pt x="0" y="810768"/>
                </a:lnTo>
                <a:lnTo>
                  <a:pt x="408432" y="810768"/>
                </a:lnTo>
                <a:lnTo>
                  <a:pt x="408432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75988" y="4610100"/>
            <a:ext cx="408940" cy="353695"/>
          </a:xfrm>
          <a:custGeom>
            <a:avLst/>
            <a:gdLst/>
            <a:ahLst/>
            <a:cxnLst/>
            <a:rect l="l" t="t" r="r" b="b"/>
            <a:pathLst>
              <a:path w="408939" h="353695">
                <a:moveTo>
                  <a:pt x="408432" y="0"/>
                </a:moveTo>
                <a:lnTo>
                  <a:pt x="0" y="0"/>
                </a:lnTo>
                <a:lnTo>
                  <a:pt x="0" y="353568"/>
                </a:lnTo>
                <a:lnTo>
                  <a:pt x="408432" y="353568"/>
                </a:lnTo>
                <a:lnTo>
                  <a:pt x="408432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88635" y="4101084"/>
            <a:ext cx="408940" cy="862965"/>
          </a:xfrm>
          <a:custGeom>
            <a:avLst/>
            <a:gdLst/>
            <a:ahLst/>
            <a:cxnLst/>
            <a:rect l="l" t="t" r="r" b="b"/>
            <a:pathLst>
              <a:path w="408939" h="862964">
                <a:moveTo>
                  <a:pt x="408431" y="0"/>
                </a:moveTo>
                <a:lnTo>
                  <a:pt x="0" y="0"/>
                </a:lnTo>
                <a:lnTo>
                  <a:pt x="0" y="862584"/>
                </a:lnTo>
                <a:lnTo>
                  <a:pt x="408431" y="862584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01284" y="4078223"/>
            <a:ext cx="408940" cy="885825"/>
          </a:xfrm>
          <a:custGeom>
            <a:avLst/>
            <a:gdLst/>
            <a:ahLst/>
            <a:cxnLst/>
            <a:rect l="l" t="t" r="r" b="b"/>
            <a:pathLst>
              <a:path w="408939" h="885825">
                <a:moveTo>
                  <a:pt x="408431" y="0"/>
                </a:moveTo>
                <a:lnTo>
                  <a:pt x="0" y="0"/>
                </a:lnTo>
                <a:lnTo>
                  <a:pt x="0" y="885444"/>
                </a:lnTo>
                <a:lnTo>
                  <a:pt x="408431" y="885444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3932" y="4030979"/>
            <a:ext cx="408940" cy="932815"/>
          </a:xfrm>
          <a:custGeom>
            <a:avLst/>
            <a:gdLst/>
            <a:ahLst/>
            <a:cxnLst/>
            <a:rect l="l" t="t" r="r" b="b"/>
            <a:pathLst>
              <a:path w="408940" h="932814">
                <a:moveTo>
                  <a:pt x="408432" y="0"/>
                </a:moveTo>
                <a:lnTo>
                  <a:pt x="0" y="0"/>
                </a:lnTo>
                <a:lnTo>
                  <a:pt x="0" y="932688"/>
                </a:lnTo>
                <a:lnTo>
                  <a:pt x="408432" y="932688"/>
                </a:lnTo>
                <a:lnTo>
                  <a:pt x="408432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6580" y="3924300"/>
            <a:ext cx="408940" cy="1039494"/>
          </a:xfrm>
          <a:custGeom>
            <a:avLst/>
            <a:gdLst/>
            <a:ahLst/>
            <a:cxnLst/>
            <a:rect l="l" t="t" r="r" b="b"/>
            <a:pathLst>
              <a:path w="408940" h="1039495">
                <a:moveTo>
                  <a:pt x="408431" y="0"/>
                </a:moveTo>
                <a:lnTo>
                  <a:pt x="0" y="0"/>
                </a:lnTo>
                <a:lnTo>
                  <a:pt x="0" y="1039368"/>
                </a:lnTo>
                <a:lnTo>
                  <a:pt x="408431" y="1039368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39228" y="3976115"/>
            <a:ext cx="408940" cy="988060"/>
          </a:xfrm>
          <a:custGeom>
            <a:avLst/>
            <a:gdLst/>
            <a:ahLst/>
            <a:cxnLst/>
            <a:rect l="l" t="t" r="r" b="b"/>
            <a:pathLst>
              <a:path w="408940" h="988060">
                <a:moveTo>
                  <a:pt x="408431" y="0"/>
                </a:moveTo>
                <a:lnTo>
                  <a:pt x="0" y="0"/>
                </a:lnTo>
                <a:lnTo>
                  <a:pt x="0" y="987551"/>
                </a:lnTo>
                <a:lnTo>
                  <a:pt x="408431" y="987551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51876" y="3534155"/>
            <a:ext cx="408940" cy="1430020"/>
          </a:xfrm>
          <a:custGeom>
            <a:avLst/>
            <a:gdLst/>
            <a:ahLst/>
            <a:cxnLst/>
            <a:rect l="l" t="t" r="r" b="b"/>
            <a:pathLst>
              <a:path w="408940" h="1430020">
                <a:moveTo>
                  <a:pt x="408431" y="0"/>
                </a:moveTo>
                <a:lnTo>
                  <a:pt x="0" y="0"/>
                </a:lnTo>
                <a:lnTo>
                  <a:pt x="0" y="1429512"/>
                </a:lnTo>
                <a:lnTo>
                  <a:pt x="408431" y="1429512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64523" y="3506723"/>
            <a:ext cx="408940" cy="1457325"/>
          </a:xfrm>
          <a:custGeom>
            <a:avLst/>
            <a:gdLst/>
            <a:ahLst/>
            <a:cxnLst/>
            <a:rect l="l" t="t" r="r" b="b"/>
            <a:pathLst>
              <a:path w="408940" h="1457325">
                <a:moveTo>
                  <a:pt x="408431" y="0"/>
                </a:moveTo>
                <a:lnTo>
                  <a:pt x="0" y="0"/>
                </a:lnTo>
                <a:lnTo>
                  <a:pt x="0" y="1456944"/>
                </a:lnTo>
                <a:lnTo>
                  <a:pt x="408431" y="1456944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77171" y="3573779"/>
            <a:ext cx="407034" cy="1390015"/>
          </a:xfrm>
          <a:custGeom>
            <a:avLst/>
            <a:gdLst/>
            <a:ahLst/>
            <a:cxnLst/>
            <a:rect l="l" t="t" r="r" b="b"/>
            <a:pathLst>
              <a:path w="407034" h="1390014">
                <a:moveTo>
                  <a:pt x="406907" y="0"/>
                </a:moveTo>
                <a:lnTo>
                  <a:pt x="0" y="0"/>
                </a:lnTo>
                <a:lnTo>
                  <a:pt x="0" y="1389888"/>
                </a:lnTo>
                <a:lnTo>
                  <a:pt x="406907" y="1389888"/>
                </a:lnTo>
                <a:lnTo>
                  <a:pt x="406907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88295" y="3561588"/>
            <a:ext cx="408940" cy="1402080"/>
          </a:xfrm>
          <a:custGeom>
            <a:avLst/>
            <a:gdLst/>
            <a:ahLst/>
            <a:cxnLst/>
            <a:rect l="l" t="t" r="r" b="b"/>
            <a:pathLst>
              <a:path w="408940" h="1402079">
                <a:moveTo>
                  <a:pt x="408431" y="0"/>
                </a:moveTo>
                <a:lnTo>
                  <a:pt x="0" y="0"/>
                </a:lnTo>
                <a:lnTo>
                  <a:pt x="0" y="1402080"/>
                </a:lnTo>
                <a:lnTo>
                  <a:pt x="408431" y="1402080"/>
                </a:lnTo>
                <a:lnTo>
                  <a:pt x="40843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25395" y="3959352"/>
            <a:ext cx="408940" cy="327660"/>
          </a:xfrm>
          <a:custGeom>
            <a:avLst/>
            <a:gdLst/>
            <a:ahLst/>
            <a:cxnLst/>
            <a:rect l="l" t="t" r="r" b="b"/>
            <a:pathLst>
              <a:path w="408939" h="327660">
                <a:moveTo>
                  <a:pt x="408431" y="0"/>
                </a:moveTo>
                <a:lnTo>
                  <a:pt x="0" y="0"/>
                </a:lnTo>
                <a:lnTo>
                  <a:pt x="0" y="327660"/>
                </a:lnTo>
                <a:lnTo>
                  <a:pt x="408431" y="327660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38044" y="3692652"/>
            <a:ext cx="408940" cy="495300"/>
          </a:xfrm>
          <a:custGeom>
            <a:avLst/>
            <a:gdLst/>
            <a:ahLst/>
            <a:cxnLst/>
            <a:rect l="l" t="t" r="r" b="b"/>
            <a:pathLst>
              <a:path w="408939" h="495300">
                <a:moveTo>
                  <a:pt x="408431" y="0"/>
                </a:moveTo>
                <a:lnTo>
                  <a:pt x="0" y="0"/>
                </a:lnTo>
                <a:lnTo>
                  <a:pt x="0" y="495300"/>
                </a:lnTo>
                <a:lnTo>
                  <a:pt x="408431" y="495300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50692" y="3703320"/>
            <a:ext cx="408940" cy="464820"/>
          </a:xfrm>
          <a:custGeom>
            <a:avLst/>
            <a:gdLst/>
            <a:ahLst/>
            <a:cxnLst/>
            <a:rect l="l" t="t" r="r" b="b"/>
            <a:pathLst>
              <a:path w="408939" h="464820">
                <a:moveTo>
                  <a:pt x="408431" y="0"/>
                </a:moveTo>
                <a:lnTo>
                  <a:pt x="0" y="0"/>
                </a:lnTo>
                <a:lnTo>
                  <a:pt x="0" y="464819"/>
                </a:lnTo>
                <a:lnTo>
                  <a:pt x="408431" y="464819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63340" y="3672840"/>
            <a:ext cx="408940" cy="480059"/>
          </a:xfrm>
          <a:custGeom>
            <a:avLst/>
            <a:gdLst/>
            <a:ahLst/>
            <a:cxnLst/>
            <a:rect l="l" t="t" r="r" b="b"/>
            <a:pathLst>
              <a:path w="408939" h="480060">
                <a:moveTo>
                  <a:pt x="408432" y="0"/>
                </a:moveTo>
                <a:lnTo>
                  <a:pt x="0" y="0"/>
                </a:lnTo>
                <a:lnTo>
                  <a:pt x="0" y="480060"/>
                </a:lnTo>
                <a:lnTo>
                  <a:pt x="408432" y="480060"/>
                </a:lnTo>
                <a:lnTo>
                  <a:pt x="408432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75988" y="4526279"/>
            <a:ext cx="408940" cy="83820"/>
          </a:xfrm>
          <a:custGeom>
            <a:avLst/>
            <a:gdLst/>
            <a:ahLst/>
            <a:cxnLst/>
            <a:rect l="l" t="t" r="r" b="b"/>
            <a:pathLst>
              <a:path w="408939" h="83820">
                <a:moveTo>
                  <a:pt x="0" y="83820"/>
                </a:moveTo>
                <a:lnTo>
                  <a:pt x="408432" y="83820"/>
                </a:lnTo>
                <a:lnTo>
                  <a:pt x="408432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88635" y="3849623"/>
            <a:ext cx="408940" cy="251460"/>
          </a:xfrm>
          <a:custGeom>
            <a:avLst/>
            <a:gdLst/>
            <a:ahLst/>
            <a:cxnLst/>
            <a:rect l="l" t="t" r="r" b="b"/>
            <a:pathLst>
              <a:path w="408939" h="251460">
                <a:moveTo>
                  <a:pt x="408431" y="0"/>
                </a:moveTo>
                <a:lnTo>
                  <a:pt x="0" y="0"/>
                </a:lnTo>
                <a:lnTo>
                  <a:pt x="0" y="251459"/>
                </a:lnTo>
                <a:lnTo>
                  <a:pt x="408431" y="251459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01284" y="3648455"/>
            <a:ext cx="408940" cy="429895"/>
          </a:xfrm>
          <a:custGeom>
            <a:avLst/>
            <a:gdLst/>
            <a:ahLst/>
            <a:cxnLst/>
            <a:rect l="l" t="t" r="r" b="b"/>
            <a:pathLst>
              <a:path w="408939" h="429895">
                <a:moveTo>
                  <a:pt x="408431" y="0"/>
                </a:moveTo>
                <a:lnTo>
                  <a:pt x="0" y="0"/>
                </a:lnTo>
                <a:lnTo>
                  <a:pt x="0" y="429768"/>
                </a:lnTo>
                <a:lnTo>
                  <a:pt x="408431" y="429768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13932" y="3553967"/>
            <a:ext cx="408940" cy="477520"/>
          </a:xfrm>
          <a:custGeom>
            <a:avLst/>
            <a:gdLst/>
            <a:ahLst/>
            <a:cxnLst/>
            <a:rect l="l" t="t" r="r" b="b"/>
            <a:pathLst>
              <a:path w="408940" h="477520">
                <a:moveTo>
                  <a:pt x="408432" y="0"/>
                </a:moveTo>
                <a:lnTo>
                  <a:pt x="0" y="0"/>
                </a:lnTo>
                <a:lnTo>
                  <a:pt x="0" y="477012"/>
                </a:lnTo>
                <a:lnTo>
                  <a:pt x="408432" y="477012"/>
                </a:lnTo>
                <a:lnTo>
                  <a:pt x="408432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26580" y="3419855"/>
            <a:ext cx="408940" cy="504825"/>
          </a:xfrm>
          <a:custGeom>
            <a:avLst/>
            <a:gdLst/>
            <a:ahLst/>
            <a:cxnLst/>
            <a:rect l="l" t="t" r="r" b="b"/>
            <a:pathLst>
              <a:path w="408940" h="504825">
                <a:moveTo>
                  <a:pt x="408431" y="0"/>
                </a:moveTo>
                <a:lnTo>
                  <a:pt x="0" y="0"/>
                </a:lnTo>
                <a:lnTo>
                  <a:pt x="0" y="504444"/>
                </a:lnTo>
                <a:lnTo>
                  <a:pt x="408431" y="504444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39228" y="3601211"/>
            <a:ext cx="408940" cy="375285"/>
          </a:xfrm>
          <a:custGeom>
            <a:avLst/>
            <a:gdLst/>
            <a:ahLst/>
            <a:cxnLst/>
            <a:rect l="l" t="t" r="r" b="b"/>
            <a:pathLst>
              <a:path w="408940" h="375285">
                <a:moveTo>
                  <a:pt x="408431" y="0"/>
                </a:moveTo>
                <a:lnTo>
                  <a:pt x="0" y="0"/>
                </a:lnTo>
                <a:lnTo>
                  <a:pt x="0" y="374904"/>
                </a:lnTo>
                <a:lnTo>
                  <a:pt x="408431" y="374904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51876" y="2561844"/>
            <a:ext cx="408940" cy="972819"/>
          </a:xfrm>
          <a:custGeom>
            <a:avLst/>
            <a:gdLst/>
            <a:ahLst/>
            <a:cxnLst/>
            <a:rect l="l" t="t" r="r" b="b"/>
            <a:pathLst>
              <a:path w="408940" h="972820">
                <a:moveTo>
                  <a:pt x="408431" y="0"/>
                </a:moveTo>
                <a:lnTo>
                  <a:pt x="0" y="0"/>
                </a:lnTo>
                <a:lnTo>
                  <a:pt x="0" y="972311"/>
                </a:lnTo>
                <a:lnTo>
                  <a:pt x="408431" y="972311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64523" y="2223516"/>
            <a:ext cx="408940" cy="1283335"/>
          </a:xfrm>
          <a:custGeom>
            <a:avLst/>
            <a:gdLst/>
            <a:ahLst/>
            <a:cxnLst/>
            <a:rect l="l" t="t" r="r" b="b"/>
            <a:pathLst>
              <a:path w="408940" h="1283335">
                <a:moveTo>
                  <a:pt x="408431" y="0"/>
                </a:moveTo>
                <a:lnTo>
                  <a:pt x="0" y="0"/>
                </a:lnTo>
                <a:lnTo>
                  <a:pt x="0" y="1283208"/>
                </a:lnTo>
                <a:lnTo>
                  <a:pt x="408431" y="1283208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77171" y="2188464"/>
            <a:ext cx="407034" cy="1385570"/>
          </a:xfrm>
          <a:custGeom>
            <a:avLst/>
            <a:gdLst/>
            <a:ahLst/>
            <a:cxnLst/>
            <a:rect l="l" t="t" r="r" b="b"/>
            <a:pathLst>
              <a:path w="407034" h="1385570">
                <a:moveTo>
                  <a:pt x="406907" y="0"/>
                </a:moveTo>
                <a:lnTo>
                  <a:pt x="0" y="0"/>
                </a:lnTo>
                <a:lnTo>
                  <a:pt x="0" y="1385315"/>
                </a:lnTo>
                <a:lnTo>
                  <a:pt x="406907" y="1385315"/>
                </a:lnTo>
                <a:lnTo>
                  <a:pt x="406907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8295" y="2101595"/>
            <a:ext cx="408940" cy="1460500"/>
          </a:xfrm>
          <a:custGeom>
            <a:avLst/>
            <a:gdLst/>
            <a:ahLst/>
            <a:cxnLst/>
            <a:rect l="l" t="t" r="r" b="b"/>
            <a:pathLst>
              <a:path w="408940" h="1460500">
                <a:moveTo>
                  <a:pt x="408431" y="0"/>
                </a:moveTo>
                <a:lnTo>
                  <a:pt x="0" y="0"/>
                </a:lnTo>
                <a:lnTo>
                  <a:pt x="0" y="1459991"/>
                </a:lnTo>
                <a:lnTo>
                  <a:pt x="408431" y="1459991"/>
                </a:lnTo>
                <a:lnTo>
                  <a:pt x="408431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29611" y="395935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29611" y="3904488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00655" y="4006596"/>
            <a:ext cx="58419" cy="0"/>
          </a:xfrm>
          <a:custGeom>
            <a:avLst/>
            <a:gdLst/>
            <a:ahLst/>
            <a:cxnLst/>
            <a:rect l="l" t="t" r="r" b="b"/>
            <a:pathLst>
              <a:path w="58419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00655" y="3904488"/>
            <a:ext cx="58419" cy="0"/>
          </a:xfrm>
          <a:custGeom>
            <a:avLst/>
            <a:gdLst/>
            <a:ahLst/>
            <a:cxnLst/>
            <a:rect l="l" t="t" r="r" b="b"/>
            <a:pathLst>
              <a:path w="58419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42260" y="3692652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4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42260" y="3617976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74675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13304" y="3762755"/>
            <a:ext cx="58419" cy="0"/>
          </a:xfrm>
          <a:custGeom>
            <a:avLst/>
            <a:gdLst/>
            <a:ahLst/>
            <a:cxnLst/>
            <a:rect l="l" t="t" r="r" b="b"/>
            <a:pathLst>
              <a:path w="58419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813304" y="3617976"/>
            <a:ext cx="58419" cy="0"/>
          </a:xfrm>
          <a:custGeom>
            <a:avLst/>
            <a:gdLst/>
            <a:ahLst/>
            <a:cxnLst/>
            <a:rect l="l" t="t" r="r" b="b"/>
            <a:pathLst>
              <a:path w="58419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54908" y="3703320"/>
            <a:ext cx="0" cy="59690"/>
          </a:xfrm>
          <a:custGeom>
            <a:avLst/>
            <a:gdLst/>
            <a:ahLst/>
            <a:cxnLst/>
            <a:rect l="l" t="t" r="r" b="b"/>
            <a:pathLst>
              <a:path h="59689">
                <a:moveTo>
                  <a:pt x="0" y="0"/>
                </a:moveTo>
                <a:lnTo>
                  <a:pt x="0" y="59435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4908" y="3645408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5791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25952" y="376275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25952" y="3645408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67555" y="3672840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596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67555" y="3464052"/>
            <a:ext cx="0" cy="208915"/>
          </a:xfrm>
          <a:custGeom>
            <a:avLst/>
            <a:gdLst/>
            <a:ahLst/>
            <a:cxnLst/>
            <a:rect l="l" t="t" r="r" b="b"/>
            <a:pathLst>
              <a:path h="208914">
                <a:moveTo>
                  <a:pt x="0" y="208787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38600" y="386943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38600" y="3464052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80203" y="4526279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80203" y="447903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4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51247" y="4570476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51247" y="447903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92852" y="3849623"/>
            <a:ext cx="0" cy="59690"/>
          </a:xfrm>
          <a:custGeom>
            <a:avLst/>
            <a:gdLst/>
            <a:ahLst/>
            <a:cxnLst/>
            <a:rect l="l" t="t" r="r" b="b"/>
            <a:pathLst>
              <a:path h="59689">
                <a:moveTo>
                  <a:pt x="0" y="0"/>
                </a:moveTo>
                <a:lnTo>
                  <a:pt x="0" y="59436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92852" y="3794759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63896" y="390905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63896" y="379475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05500" y="3648455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6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05500" y="3573779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74676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76544" y="3723132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876544" y="3573779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518147" y="3553967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8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518147" y="3483864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7010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89191" y="362559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89191" y="348386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130795" y="34198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79">
                <a:moveTo>
                  <a:pt x="0" y="0"/>
                </a:moveTo>
                <a:lnTo>
                  <a:pt x="0" y="22098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130795" y="3195827"/>
            <a:ext cx="0" cy="224154"/>
          </a:xfrm>
          <a:custGeom>
            <a:avLst/>
            <a:gdLst/>
            <a:ahLst/>
            <a:cxnLst/>
            <a:rect l="l" t="t" r="r" b="b"/>
            <a:pathLst>
              <a:path h="224154">
                <a:moveTo>
                  <a:pt x="0" y="224027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101840" y="364083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101840" y="319582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43443" y="3601211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43443" y="3546347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14488" y="365607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14488" y="354634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356092" y="2561844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56092" y="2511551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5029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327135" y="260908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327135" y="251155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68740" y="2223516"/>
            <a:ext cx="0" cy="55244"/>
          </a:xfrm>
          <a:custGeom>
            <a:avLst/>
            <a:gdLst/>
            <a:ahLst/>
            <a:cxnLst/>
            <a:rect l="l" t="t" r="r" b="b"/>
            <a:pathLst>
              <a:path h="55244">
                <a:moveTo>
                  <a:pt x="0" y="0"/>
                </a:moveTo>
                <a:lnTo>
                  <a:pt x="0" y="5486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68740" y="2168651"/>
            <a:ext cx="0" cy="55244"/>
          </a:xfrm>
          <a:custGeom>
            <a:avLst/>
            <a:gdLst/>
            <a:ahLst/>
            <a:cxnLst/>
            <a:rect l="l" t="t" r="r" b="b"/>
            <a:pathLst>
              <a:path h="55244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39783" y="227837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39783" y="216865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579864" y="2188464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579864" y="2136648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815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552431" y="223875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552431" y="213664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192511" y="2101595"/>
            <a:ext cx="0" cy="106680"/>
          </a:xfrm>
          <a:custGeom>
            <a:avLst/>
            <a:gdLst/>
            <a:ahLst/>
            <a:cxnLst/>
            <a:rect l="l" t="t" r="r" b="b"/>
            <a:pathLst>
              <a:path h="106680">
                <a:moveTo>
                  <a:pt x="0" y="0"/>
                </a:moveTo>
                <a:lnTo>
                  <a:pt x="0" y="106679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192511" y="1999488"/>
            <a:ext cx="0" cy="102235"/>
          </a:xfrm>
          <a:custGeom>
            <a:avLst/>
            <a:gdLst/>
            <a:ahLst/>
            <a:cxnLst/>
            <a:rect l="l" t="t" r="r" b="b"/>
            <a:pathLst>
              <a:path h="102235">
                <a:moveTo>
                  <a:pt x="0" y="102108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0165080" y="220827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165080" y="199948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923288" y="4963667"/>
            <a:ext cx="8575675" cy="0"/>
          </a:xfrm>
          <a:custGeom>
            <a:avLst/>
            <a:gdLst/>
            <a:ahLst/>
            <a:cxnLst/>
            <a:rect l="l" t="t" r="r" b="b"/>
            <a:pathLst>
              <a:path w="8575675">
                <a:moveTo>
                  <a:pt x="0" y="0"/>
                </a:moveTo>
                <a:lnTo>
                  <a:pt x="8575548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923288" y="4963667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373879" y="4963667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437119" y="4963667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498835" y="4963667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4319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923288" y="5237988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0"/>
                </a:moveTo>
                <a:lnTo>
                  <a:pt x="0" y="275844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73879" y="5237988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0"/>
                </a:moveTo>
                <a:lnTo>
                  <a:pt x="0" y="275844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437119" y="5237988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0"/>
                </a:moveTo>
                <a:lnTo>
                  <a:pt x="0" y="275844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498835" y="5237988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0"/>
                </a:moveTo>
                <a:lnTo>
                  <a:pt x="0" y="275844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2081276" y="4513579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17.2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693923" y="4464557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19.7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306571" y="4454779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20.2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919220" y="444677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20.6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571491" y="4675123"/>
            <a:ext cx="2178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9.0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144515" y="4421251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21.9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757164" y="440931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22.5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369811" y="4385259"/>
            <a:ext cx="2959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</a:t>
            </a:r>
            <a:r>
              <a:rPr sz="1200" spc="-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3</a:t>
            </a: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.7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6982459" y="433247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26.4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595107" y="435813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25.1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8207756" y="4137786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36.3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820404" y="412369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37.0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9433052" y="4157217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35.3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0045700" y="415150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35.6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120900" y="4011548"/>
            <a:ext cx="2178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8.3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693923" y="3828415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12.6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3306571" y="3824173"/>
            <a:ext cx="2959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</a:t>
            </a: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.8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3919220" y="380098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12.2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571491" y="4456557"/>
            <a:ext cx="2178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2.1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184140" y="3864102"/>
            <a:ext cx="2178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6.4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5757164" y="3751275"/>
            <a:ext cx="2959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0</a:t>
            </a: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.9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369811" y="3680841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12.1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982459" y="3560826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12.8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634731" y="3676904"/>
            <a:ext cx="2178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9.5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207756" y="2936494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24.7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8820404" y="2753359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32.6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433052" y="2769234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35.2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0045700" y="2719527"/>
            <a:ext cx="2959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3</a:t>
            </a:r>
            <a:r>
              <a:rPr sz="1200" spc="-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7</a:t>
            </a:r>
            <a:r>
              <a:rPr sz="12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.1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700529" y="4847335"/>
            <a:ext cx="103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622805" y="445350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10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622805" y="4059682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622805" y="3665982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30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622805" y="327215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40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622805" y="28783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50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622805" y="2484501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60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622805" y="2090673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70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622805" y="1696973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80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2315336" y="5306314"/>
            <a:ext cx="1668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Niñas escolares (5 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a 11</a:t>
            </a:r>
            <a:r>
              <a:rPr sz="1200" spc="-3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 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años)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375147" y="5661659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0" y="77723"/>
                </a:moveTo>
                <a:lnTo>
                  <a:pt x="77724" y="77723"/>
                </a:lnTo>
                <a:lnTo>
                  <a:pt x="77724" y="0"/>
                </a:lnTo>
                <a:lnTo>
                  <a:pt x="0" y="0"/>
                </a:lnTo>
                <a:lnTo>
                  <a:pt x="0" y="77723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224015" y="5661659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0" y="77723"/>
                </a:moveTo>
                <a:lnTo>
                  <a:pt x="77724" y="77723"/>
                </a:lnTo>
                <a:lnTo>
                  <a:pt x="77724" y="0"/>
                </a:lnTo>
                <a:lnTo>
                  <a:pt x="0" y="0"/>
                </a:lnTo>
                <a:lnTo>
                  <a:pt x="0" y="77723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 txBox="1"/>
          <p:nvPr/>
        </p:nvSpPr>
        <p:spPr>
          <a:xfrm>
            <a:off x="2061717" y="4939537"/>
            <a:ext cx="8301355" cy="85280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624840" algn="l"/>
                <a:tab pos="1237615" algn="l"/>
                <a:tab pos="1850389" algn="l"/>
                <a:tab pos="2463165" algn="l"/>
                <a:tab pos="3075305" algn="l"/>
                <a:tab pos="3688715" algn="l"/>
                <a:tab pos="4301490" algn="l"/>
                <a:tab pos="4913630" algn="l"/>
                <a:tab pos="5526405" algn="l"/>
                <a:tab pos="6139180" algn="l"/>
                <a:tab pos="6751955" algn="l"/>
                <a:tab pos="7364730" algn="l"/>
                <a:tab pos="7976870" algn="l"/>
              </a:tabLst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199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9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200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6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201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201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6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198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8	1999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200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6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201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201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6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198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8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199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9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200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6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201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	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2016</a:t>
            </a:r>
            <a:endParaRPr sz="1200">
              <a:latin typeface="Franklin Gothic Medium Cond"/>
              <a:cs typeface="Franklin Gothic Medium Cond"/>
            </a:endParaRPr>
          </a:p>
          <a:p>
            <a:pPr marL="3425190" marR="516255" indent="-613410">
              <a:lnSpc>
                <a:spcPts val="2180"/>
              </a:lnSpc>
              <a:spcBef>
                <a:spcPts val="180"/>
              </a:spcBef>
              <a:tabLst>
                <a:tab pos="4274820" algn="l"/>
                <a:tab pos="6036945" algn="l"/>
              </a:tabLst>
            </a:pP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Mujeres Adolescentes (12 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a</a:t>
            </a:r>
            <a:r>
              <a:rPr sz="1200" spc="2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 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19</a:t>
            </a:r>
            <a:r>
              <a:rPr sz="1200" spc="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 </a:t>
            </a:r>
            <a:r>
              <a:rPr sz="1200" spc="-5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años)	Mujeres Adultas 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(20 a 49</a:t>
            </a:r>
            <a:r>
              <a:rPr sz="1200" spc="-11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 </a:t>
            </a:r>
            <a:r>
              <a:rPr sz="12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años)  </a:t>
            </a:r>
            <a:r>
              <a:rPr sz="1200" spc="-5" dirty="0">
                <a:latin typeface="Franklin Gothic Medium Cond"/>
                <a:cs typeface="Franklin Gothic Medium Cond"/>
              </a:rPr>
              <a:t>Sobrepeso	Obesidad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767964" y="3270630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32.3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3433953" y="3299586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32.0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3992371" y="3141726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32.8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4571238" y="4006977"/>
            <a:ext cx="2743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11.1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5210302" y="3382517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28.3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5786373" y="3244976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33.4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6465570" y="3177032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35.8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7010781" y="2862452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39.2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7658861" y="3177032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34.6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234933" y="2211451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61.0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8883142" y="1917573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69.9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9445497" y="1770126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70.5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0044810" y="1693291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72.7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2185542" y="3536950"/>
            <a:ext cx="274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171717"/>
                </a:solidFill>
                <a:latin typeface="Franklin Gothic Medium Cond"/>
                <a:cs typeface="Franklin Gothic Medium Cond"/>
              </a:rPr>
              <a:t>25.5</a:t>
            </a:r>
            <a:endParaRPr sz="1100">
              <a:latin typeface="Franklin Gothic Medium Cond"/>
              <a:cs typeface="Franklin Gothic Medium Cond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7086345" y="5881827"/>
            <a:ext cx="4330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Franklin Gothic Medium Cond"/>
                <a:cs typeface="Franklin Gothic Medium Cond"/>
              </a:rPr>
              <a:t>Fuente: </a:t>
            </a:r>
            <a:r>
              <a:rPr sz="1200" dirty="0">
                <a:latin typeface="Franklin Gothic Medium Cond"/>
                <a:cs typeface="Franklin Gothic Medium Cond"/>
              </a:rPr>
              <a:t>ENN 88 y 99, </a:t>
            </a:r>
            <a:r>
              <a:rPr sz="1200" spc="-5" dirty="0">
                <a:latin typeface="Franklin Gothic Medium Cond"/>
                <a:cs typeface="Franklin Gothic Medium Cond"/>
              </a:rPr>
              <a:t>ENSANUT 2006 </a:t>
            </a:r>
            <a:r>
              <a:rPr sz="1200" dirty="0">
                <a:latin typeface="Franklin Gothic Medium Cond"/>
                <a:cs typeface="Franklin Gothic Medium Cond"/>
              </a:rPr>
              <a:t>Y </a:t>
            </a:r>
            <a:r>
              <a:rPr sz="1200" spc="-15" dirty="0">
                <a:latin typeface="Franklin Gothic Medium Cond"/>
                <a:cs typeface="Franklin Gothic Medium Cond"/>
              </a:rPr>
              <a:t>2012, </a:t>
            </a:r>
            <a:r>
              <a:rPr sz="1200" spc="-5" dirty="0">
                <a:latin typeface="Franklin Gothic Medium Cond"/>
                <a:cs typeface="Franklin Gothic Medium Cond"/>
              </a:rPr>
              <a:t>ENSANUT Medio </a:t>
            </a:r>
            <a:r>
              <a:rPr sz="1200" dirty="0">
                <a:latin typeface="Franklin Gothic Medium Cond"/>
                <a:cs typeface="Franklin Gothic Medium Cond"/>
              </a:rPr>
              <a:t>Camino,</a:t>
            </a:r>
            <a:r>
              <a:rPr sz="1200" spc="25" dirty="0">
                <a:latin typeface="Franklin Gothic Medium Cond"/>
                <a:cs typeface="Franklin Gothic Medium Cond"/>
              </a:rPr>
              <a:t> </a:t>
            </a:r>
            <a:r>
              <a:rPr sz="1200" spc="-30" dirty="0">
                <a:latin typeface="Franklin Gothic Medium Cond"/>
                <a:cs typeface="Franklin Gothic Medium Cond"/>
              </a:rPr>
              <a:t>2016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749909" y="5885484"/>
            <a:ext cx="26035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Franklin Gothic Medium Cond"/>
                <a:cs typeface="Franklin Gothic Medium Cond"/>
              </a:rPr>
              <a:t>* </a:t>
            </a:r>
            <a:r>
              <a:rPr sz="1200" spc="-5" dirty="0">
                <a:latin typeface="Franklin Gothic Medium Cond"/>
                <a:cs typeface="Franklin Gothic Medium Cond"/>
              </a:rPr>
              <a:t>Sistema de </a:t>
            </a:r>
            <a:r>
              <a:rPr sz="1200" dirty="0">
                <a:latin typeface="Franklin Gothic Medium Cond"/>
                <a:cs typeface="Franklin Gothic Medium Cond"/>
              </a:rPr>
              <a:t>clasificación propuesto </a:t>
            </a:r>
            <a:r>
              <a:rPr sz="1200" spc="-5" dirty="0">
                <a:latin typeface="Franklin Gothic Medium Cond"/>
                <a:cs typeface="Franklin Gothic Medium Cond"/>
              </a:rPr>
              <a:t>por</a:t>
            </a:r>
            <a:r>
              <a:rPr sz="1200" spc="-30" dirty="0">
                <a:latin typeface="Franklin Gothic Medium Cond"/>
                <a:cs typeface="Franklin Gothic Medium Cond"/>
              </a:rPr>
              <a:t> </a:t>
            </a:r>
            <a:r>
              <a:rPr sz="1200" spc="-5" dirty="0">
                <a:latin typeface="Franklin Gothic Medium Cond"/>
                <a:cs typeface="Franklin Gothic Medium Cond"/>
              </a:rPr>
              <a:t>OMS</a:t>
            </a:r>
            <a:endParaRPr sz="1200">
              <a:latin typeface="Franklin Gothic Medium Cond"/>
              <a:cs typeface="Franklin Gothic Medium Cond"/>
            </a:endParaRPr>
          </a:p>
        </p:txBody>
      </p:sp>
      <p:sp>
        <p:nvSpPr>
          <p:cNvPr id="152" name="object 152"/>
          <p:cNvSpPr txBox="1">
            <a:spLocks noGrp="1"/>
          </p:cNvSpPr>
          <p:nvPr>
            <p:ph type="title"/>
          </p:nvPr>
        </p:nvSpPr>
        <p:spPr>
          <a:xfrm>
            <a:off x="405701" y="155150"/>
            <a:ext cx="105911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  <a:tabLst>
                <a:tab pos="9478645" algn="l"/>
              </a:tabLst>
            </a:pPr>
            <a:r>
              <a:rPr sz="3600" b="0" spc="-45" dirty="0">
                <a:solidFill>
                  <a:srgbClr val="333E50"/>
                </a:solidFill>
                <a:latin typeface="+mn-lt"/>
                <a:cs typeface="Franklin Gothic Medium Cond"/>
              </a:rPr>
              <a:t>La</a:t>
            </a:r>
            <a:r>
              <a:rPr sz="3600" b="0" spc="-195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90" dirty="0">
                <a:solidFill>
                  <a:srgbClr val="333E50"/>
                </a:solidFill>
                <a:latin typeface="+mn-lt"/>
                <a:cs typeface="Franklin Gothic Medium Cond"/>
              </a:rPr>
              <a:t>prevalencia</a:t>
            </a:r>
            <a:r>
              <a:rPr sz="3600" b="0" spc="-235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50" dirty="0">
                <a:solidFill>
                  <a:srgbClr val="333E50"/>
                </a:solidFill>
                <a:latin typeface="+mn-lt"/>
                <a:cs typeface="Franklin Gothic Medium Cond"/>
              </a:rPr>
              <a:t>de</a:t>
            </a:r>
            <a:r>
              <a:rPr sz="3600" b="0" spc="-190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90" dirty="0">
                <a:solidFill>
                  <a:srgbClr val="333E50"/>
                </a:solidFill>
                <a:latin typeface="+mn-lt"/>
                <a:cs typeface="Franklin Gothic Medium Cond"/>
              </a:rPr>
              <a:t>sobrepeso</a:t>
            </a:r>
            <a:r>
              <a:rPr sz="3600" b="0" spc="-220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dirty="0">
                <a:solidFill>
                  <a:srgbClr val="333E50"/>
                </a:solidFill>
                <a:latin typeface="+mn-lt"/>
                <a:cs typeface="Franklin Gothic Medium Cond"/>
              </a:rPr>
              <a:t>y</a:t>
            </a:r>
            <a:r>
              <a:rPr sz="3600" b="0" spc="-195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85" dirty="0">
                <a:solidFill>
                  <a:srgbClr val="333E50"/>
                </a:solidFill>
                <a:latin typeface="+mn-lt"/>
                <a:cs typeface="Franklin Gothic Medium Cond"/>
              </a:rPr>
              <a:t>obesidad*</a:t>
            </a:r>
            <a:r>
              <a:rPr sz="3600" b="0" spc="-235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50" dirty="0">
                <a:solidFill>
                  <a:srgbClr val="333E50"/>
                </a:solidFill>
                <a:latin typeface="+mn-lt"/>
                <a:cs typeface="Franklin Gothic Medium Cond"/>
              </a:rPr>
              <a:t>en</a:t>
            </a:r>
            <a:r>
              <a:rPr sz="3600" b="0" spc="-190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75" dirty="0">
                <a:solidFill>
                  <a:srgbClr val="333E50"/>
                </a:solidFill>
                <a:latin typeface="+mn-lt"/>
                <a:cs typeface="Franklin Gothic Medium Cond"/>
              </a:rPr>
              <a:t>niñas</a:t>
            </a:r>
            <a:r>
              <a:rPr sz="3600" b="0" spc="-220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dirty="0">
                <a:solidFill>
                  <a:srgbClr val="333E50"/>
                </a:solidFill>
                <a:latin typeface="+mn-lt"/>
                <a:cs typeface="Franklin Gothic Medium Cond"/>
              </a:rPr>
              <a:t>y</a:t>
            </a:r>
            <a:r>
              <a:rPr sz="3600" b="0" spc="-195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85" dirty="0" err="1" smtClean="0">
                <a:solidFill>
                  <a:srgbClr val="333E50"/>
                </a:solidFill>
                <a:latin typeface="+mn-lt"/>
                <a:cs typeface="Franklin Gothic Medium Cond"/>
              </a:rPr>
              <a:t>mujeres</a:t>
            </a:r>
            <a:r>
              <a:rPr lang="es-MX" sz="3600" b="0" spc="-85" dirty="0" smtClean="0">
                <a:solidFill>
                  <a:srgbClr val="333E50"/>
                </a:solidFill>
                <a:latin typeface="+mn-lt"/>
                <a:cs typeface="Franklin Gothic Medium Cond"/>
              </a:rPr>
              <a:t> es m</a:t>
            </a:r>
            <a:r>
              <a:rPr sz="3600" b="0" spc="-70" dirty="0" err="1" smtClean="0">
                <a:solidFill>
                  <a:srgbClr val="333E50"/>
                </a:solidFill>
                <a:latin typeface="+mn-lt"/>
                <a:cs typeface="Franklin Gothic Medium Cond"/>
              </a:rPr>
              <a:t>uy</a:t>
            </a:r>
            <a:r>
              <a:rPr sz="3600" b="0" spc="-70" dirty="0" smtClean="0">
                <a:solidFill>
                  <a:srgbClr val="333E50"/>
                </a:solidFill>
                <a:latin typeface="+mn-lt"/>
                <a:cs typeface="Franklin Gothic Medium Cond"/>
              </a:rPr>
              <a:t>  </a:t>
            </a:r>
            <a:r>
              <a:rPr sz="3600" b="0" spc="-55" dirty="0">
                <a:solidFill>
                  <a:srgbClr val="333E50"/>
                </a:solidFill>
                <a:latin typeface="+mn-lt"/>
                <a:cs typeface="Franklin Gothic Medium Cond"/>
              </a:rPr>
              <a:t>alta</a:t>
            </a:r>
            <a:r>
              <a:rPr sz="3600" b="0" spc="-229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dirty="0">
                <a:solidFill>
                  <a:srgbClr val="333E50"/>
                </a:solidFill>
                <a:latin typeface="+mn-lt"/>
                <a:cs typeface="Franklin Gothic Medium Cond"/>
              </a:rPr>
              <a:t>y</a:t>
            </a:r>
            <a:r>
              <a:rPr sz="3600" b="0" spc="-195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90" dirty="0">
                <a:solidFill>
                  <a:srgbClr val="333E50"/>
                </a:solidFill>
                <a:latin typeface="+mn-lt"/>
                <a:cs typeface="Franklin Gothic Medium Cond"/>
              </a:rPr>
              <a:t>continúa</a:t>
            </a:r>
            <a:r>
              <a:rPr sz="3600" b="0" spc="-240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50" dirty="0">
                <a:solidFill>
                  <a:srgbClr val="333E50"/>
                </a:solidFill>
                <a:latin typeface="+mn-lt"/>
                <a:cs typeface="Franklin Gothic Medium Cond"/>
              </a:rPr>
              <a:t>en</a:t>
            </a:r>
            <a:r>
              <a:rPr sz="3600" b="0" spc="-200" dirty="0">
                <a:solidFill>
                  <a:srgbClr val="333E50"/>
                </a:solidFill>
                <a:latin typeface="+mn-lt"/>
                <a:cs typeface="Franklin Gothic Medium Cond"/>
              </a:rPr>
              <a:t> </a:t>
            </a:r>
            <a:r>
              <a:rPr sz="3600" b="0" spc="-80" dirty="0">
                <a:solidFill>
                  <a:srgbClr val="333E50"/>
                </a:solidFill>
                <a:latin typeface="+mn-lt"/>
                <a:cs typeface="Franklin Gothic Medium Cond"/>
              </a:rPr>
              <a:t>aumento</a:t>
            </a:r>
            <a:endParaRPr sz="3600" dirty="0">
              <a:latin typeface="+mn-lt"/>
              <a:cs typeface="Franklin Gothic Medium Cond"/>
            </a:endParaRPr>
          </a:p>
        </p:txBody>
      </p:sp>
    </p:spTree>
    <p:extLst>
      <p:ext uri="{BB962C8B-B14F-4D97-AF65-F5344CB8AC3E}">
        <p14:creationId xmlns:p14="http://schemas.microsoft.com/office/powerpoint/2010/main" val="395985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11701" y="87446"/>
            <a:ext cx="11382276" cy="1325563"/>
          </a:xfrm>
        </p:spPr>
        <p:txBody>
          <a:bodyPr>
            <a:noAutofit/>
          </a:bodyPr>
          <a:lstStyle/>
          <a:p>
            <a:r>
              <a:rPr lang="es-MX" sz="2800" dirty="0" smtClean="0">
                <a:latin typeface="+mn-lt"/>
              </a:rPr>
              <a:t>El porcentaje de adultos de 20 años y más con sobrepeso y obesidad pasó de 71.3% en 2012 a 75.2% en 2018</a:t>
            </a:r>
            <a:endParaRPr lang="es-MX" sz="2800" dirty="0">
              <a:latin typeface="+mn-lt"/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idx="1"/>
          </p:nvPr>
        </p:nvSpPr>
        <p:spPr>
          <a:xfrm>
            <a:off x="358256" y="1713913"/>
            <a:ext cx="4951352" cy="61828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 smtClean="0">
                <a:latin typeface="+mn-lt"/>
              </a:rPr>
              <a:t>Estrategia Nacional para la Prevención y el Control del Sobrepeso, la Obesidad y la </a:t>
            </a:r>
            <a:r>
              <a:rPr lang="es-MX" b="1" dirty="0" smtClean="0">
                <a:latin typeface="+mn-lt"/>
              </a:rPr>
              <a:t>Diabetes: </a:t>
            </a:r>
            <a:r>
              <a:rPr lang="es-MX" sz="1800" b="1" dirty="0" smtClean="0">
                <a:latin typeface="+mn-lt"/>
              </a:rPr>
              <a:t>2012-2018</a:t>
            </a:r>
            <a:endParaRPr lang="es-MX" sz="1800" b="1" dirty="0">
              <a:latin typeface="+mn-lt"/>
            </a:endParaRPr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7245" y="2435011"/>
            <a:ext cx="4972363" cy="4182590"/>
          </a:xfrm>
          <a:prstGeom prst="rect">
            <a:avLst/>
          </a:prstGeom>
        </p:spPr>
      </p:pic>
      <p:sp>
        <p:nvSpPr>
          <p:cNvPr id="12" name="Marcador de texto 11"/>
          <p:cNvSpPr>
            <a:spLocks noGrp="1"/>
          </p:cNvSpPr>
          <p:nvPr>
            <p:ph type="body" sz="quarter" idx="3"/>
          </p:nvPr>
        </p:nvSpPr>
        <p:spPr>
          <a:xfrm>
            <a:off x="5743373" y="1413008"/>
            <a:ext cx="5613350" cy="511001"/>
          </a:xfrm>
        </p:spPr>
        <p:txBody>
          <a:bodyPr/>
          <a:lstStyle/>
          <a:p>
            <a:r>
              <a:rPr lang="es-MX" sz="2800" b="1" dirty="0" smtClean="0">
                <a:latin typeface="+mn-lt"/>
              </a:rPr>
              <a:t>Lecciones aprendidas</a:t>
            </a:r>
            <a:endParaRPr lang="es-MX" sz="2800" b="1" dirty="0">
              <a:latin typeface="+mn-lt"/>
            </a:endParaRPr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>
          <a:xfrm>
            <a:off x="5512526" y="2006999"/>
            <a:ext cx="6440805" cy="4112526"/>
          </a:xfrm>
        </p:spPr>
        <p:txBody>
          <a:bodyPr>
            <a:noAutofit/>
          </a:bodyPr>
          <a:lstStyle/>
          <a:p>
            <a:pPr marL="342900" indent="-342900"/>
            <a:r>
              <a:rPr lang="es-ES" sz="2000" dirty="0" smtClean="0">
                <a:latin typeface="+mn-lt"/>
              </a:rPr>
              <a:t>La </a:t>
            </a:r>
            <a:r>
              <a:rPr lang="es-ES" sz="2000" dirty="0">
                <a:latin typeface="+mn-lt"/>
              </a:rPr>
              <a:t>Estrategia </a:t>
            </a:r>
            <a:r>
              <a:rPr lang="es-ES" sz="2000" dirty="0" smtClean="0">
                <a:latin typeface="+mn-lt"/>
              </a:rPr>
              <a:t>fue limitada:</a:t>
            </a:r>
          </a:p>
          <a:p>
            <a:pPr marL="800100" lvl="1" indent="-342900"/>
            <a:r>
              <a:rPr lang="es-ES" sz="2000" dirty="0" smtClean="0"/>
              <a:t>En </a:t>
            </a:r>
            <a:r>
              <a:rPr lang="es-ES" sz="2000" dirty="0"/>
              <a:t>la modificación del entorno alimentario y de actividad </a:t>
            </a:r>
            <a:r>
              <a:rPr lang="es-ES" sz="2000" dirty="0" smtClean="0"/>
              <a:t>física</a:t>
            </a:r>
          </a:p>
          <a:p>
            <a:pPr marL="800100" lvl="1" indent="-342900"/>
            <a:r>
              <a:rPr lang="es-ES" sz="2000" dirty="0" smtClean="0"/>
              <a:t>En </a:t>
            </a:r>
            <a:r>
              <a:rPr lang="es-ES" sz="2000" dirty="0"/>
              <a:t>la motivación de la </a:t>
            </a:r>
            <a:r>
              <a:rPr lang="es-ES" sz="2000" dirty="0" smtClean="0"/>
              <a:t>población </a:t>
            </a:r>
            <a:r>
              <a:rPr lang="es-ES" sz="2000" dirty="0"/>
              <a:t>para la adopción de un estilos de vida </a:t>
            </a:r>
            <a:r>
              <a:rPr lang="es-ES" sz="2000" dirty="0" smtClean="0"/>
              <a:t>saludable.</a:t>
            </a:r>
          </a:p>
          <a:p>
            <a:pPr marL="342900" indent="-342900"/>
            <a:r>
              <a:rPr lang="es-ES" sz="2000" dirty="0" smtClean="0">
                <a:latin typeface="+mn-lt"/>
              </a:rPr>
              <a:t>Sin </a:t>
            </a:r>
            <a:r>
              <a:rPr lang="es-ES" sz="2000" dirty="0">
                <a:latin typeface="+mn-lt"/>
              </a:rPr>
              <a:t>evoluciones ni indicadores claros de cada una de sus múltiples estrategias</a:t>
            </a:r>
          </a:p>
          <a:p>
            <a:r>
              <a:rPr lang="es-MX" sz="2000" dirty="0" smtClean="0">
                <a:latin typeface="+mn-lt"/>
              </a:rPr>
              <a:t>El </a:t>
            </a:r>
            <a:r>
              <a:rPr lang="es-MX" sz="2000" dirty="0">
                <a:latin typeface="+mn-lt"/>
              </a:rPr>
              <a:t>componente de atención médica dispersó esfuerzos que se requerían </a:t>
            </a:r>
            <a:r>
              <a:rPr lang="es-MX" sz="2000" dirty="0" smtClean="0">
                <a:latin typeface="+mn-lt"/>
              </a:rPr>
              <a:t>para corregir </a:t>
            </a:r>
            <a:r>
              <a:rPr lang="es-MX" sz="2000" dirty="0">
                <a:latin typeface="+mn-lt"/>
              </a:rPr>
              <a:t>el ambiente </a:t>
            </a:r>
            <a:r>
              <a:rPr lang="es-MX" sz="2000" dirty="0" err="1">
                <a:latin typeface="+mn-lt"/>
              </a:rPr>
              <a:t>obesigenico</a:t>
            </a:r>
            <a:r>
              <a:rPr lang="es-MX" sz="2000" dirty="0">
                <a:latin typeface="+mn-lt"/>
              </a:rPr>
              <a:t>.</a:t>
            </a:r>
          </a:p>
          <a:p>
            <a:r>
              <a:rPr lang="es-MX" sz="2000" dirty="0" smtClean="0">
                <a:latin typeface="+mn-lt"/>
              </a:rPr>
              <a:t> </a:t>
            </a:r>
            <a:r>
              <a:rPr lang="es-ES_tradnl" sz="2000" dirty="0" smtClean="0">
                <a:latin typeface="+mn-lt"/>
              </a:rPr>
              <a:t>No </a:t>
            </a:r>
            <a:r>
              <a:rPr lang="es-ES_tradnl" sz="2000" dirty="0" smtClean="0">
                <a:latin typeface="+mn-lt"/>
              </a:rPr>
              <a:t>se abordó el sistema </a:t>
            </a:r>
            <a:r>
              <a:rPr lang="es-ES_tradnl" sz="2000" dirty="0" smtClean="0">
                <a:latin typeface="+mn-lt"/>
              </a:rPr>
              <a:t>agroalimentario de manera integral </a:t>
            </a:r>
            <a:endParaRPr lang="es-MX" sz="2000" dirty="0" smtClean="0"/>
          </a:p>
          <a:p>
            <a:endParaRPr lang="es-MX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76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556" y="320705"/>
            <a:ext cx="11119124" cy="749751"/>
          </a:xfrm>
        </p:spPr>
        <p:txBody>
          <a:bodyPr>
            <a:noAutofit/>
          </a:bodyPr>
          <a:lstStyle/>
          <a:p>
            <a:r>
              <a:rPr lang="es-MX" sz="3200" dirty="0" smtClean="0">
                <a:latin typeface="+mn-lt"/>
              </a:rPr>
              <a:t>Sistema Agro-Alimentario en las causas básicas o fundamentales de ambos problemas</a:t>
            </a:r>
            <a:endParaRPr lang="es-MX" sz="3200" dirty="0">
              <a:latin typeface="+mn-lt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E5D0551A-C646-844D-B928-31099A2DC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9" y="1461000"/>
            <a:ext cx="4656266" cy="4687888"/>
          </a:xfrm>
          <a:prstGeom prst="rect">
            <a:avLst/>
          </a:prstGeom>
          <a:effectLst>
            <a:outerShdw blurRad="2921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5878143" y="2829234"/>
            <a:ext cx="5310620" cy="508387"/>
          </a:xfrm>
          <a:prstGeom prst="rect">
            <a:avLst/>
          </a:prstGeom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Sistema agroalimentario desarticulado de la justicia social, la salud, la sustentabilidad y la competitividad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461247" y="4953385"/>
            <a:ext cx="1230065" cy="678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Alto consumo de bebidas azucaradas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726424" y="3770664"/>
            <a:ext cx="2369251" cy="50697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Daño al medio ambiente con la producción de alimentos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875824" y="2135193"/>
            <a:ext cx="3315257" cy="3913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Elevada proporción de población en inseguridad alimentaria</a:t>
            </a:r>
            <a:endParaRPr lang="es-MX" sz="1400" dirty="0">
              <a:solidFill>
                <a:schemeClr val="tx1"/>
              </a:solidFill>
            </a:endParaRPr>
          </a:p>
        </p:txBody>
      </p:sp>
      <p:cxnSp>
        <p:nvCxnSpPr>
          <p:cNvPr id="16" name="Conector recto de flecha 15"/>
          <p:cNvCxnSpPr>
            <a:stCxn id="6" idx="0"/>
            <a:endCxn id="12" idx="2"/>
          </p:cNvCxnSpPr>
          <p:nvPr/>
        </p:nvCxnSpPr>
        <p:spPr>
          <a:xfrm flipV="1">
            <a:off x="8533453" y="2526554"/>
            <a:ext cx="0" cy="3026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11" idx="0"/>
          </p:cNvCxnSpPr>
          <p:nvPr/>
        </p:nvCxnSpPr>
        <p:spPr>
          <a:xfrm flipH="1" flipV="1">
            <a:off x="6911049" y="3353791"/>
            <a:ext cx="1" cy="4168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12" idx="0"/>
            <a:endCxn id="41" idx="2"/>
          </p:cNvCxnSpPr>
          <p:nvPr/>
        </p:nvCxnSpPr>
        <p:spPr>
          <a:xfrm flipV="1">
            <a:off x="8533453" y="1860217"/>
            <a:ext cx="0" cy="2749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7230984" y="5950309"/>
            <a:ext cx="3670919" cy="3971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>
                <a:solidFill>
                  <a:schemeClr val="tx1"/>
                </a:solidFill>
              </a:rPr>
              <a:t>Alimentos </a:t>
            </a:r>
            <a:r>
              <a:rPr lang="es-MX" sz="1400" b="1" dirty="0" err="1" smtClean="0">
                <a:solidFill>
                  <a:schemeClr val="tx1"/>
                </a:solidFill>
              </a:rPr>
              <a:t>obesigénicos</a:t>
            </a:r>
            <a:r>
              <a:rPr lang="es-MX" sz="1400" b="1" dirty="0" smtClean="0">
                <a:solidFill>
                  <a:schemeClr val="tx1"/>
                </a:solidFill>
              </a:rPr>
              <a:t> económicos, apetitosos y altamente disponibles</a:t>
            </a:r>
            <a:endParaRPr lang="es-MX" sz="1400" b="1" dirty="0">
              <a:solidFill>
                <a:schemeClr val="tx1"/>
              </a:solidFill>
            </a:endParaRPr>
          </a:p>
        </p:txBody>
      </p:sp>
      <p:cxnSp>
        <p:nvCxnSpPr>
          <p:cNvPr id="29" name="Conector recto de flecha 28"/>
          <p:cNvCxnSpPr>
            <a:endCxn id="34" idx="2"/>
          </p:cNvCxnSpPr>
          <p:nvPr/>
        </p:nvCxnSpPr>
        <p:spPr>
          <a:xfrm flipV="1">
            <a:off x="7742824" y="5595613"/>
            <a:ext cx="0" cy="351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/>
          <p:cNvSpPr/>
          <p:nvPr/>
        </p:nvSpPr>
        <p:spPr>
          <a:xfrm>
            <a:off x="6952195" y="4953385"/>
            <a:ext cx="1581258" cy="642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Bajo consumo y producción de verduras  </a:t>
            </a:r>
            <a:endParaRPr lang="es-MX" sz="1400" dirty="0">
              <a:solidFill>
                <a:schemeClr val="tx1"/>
              </a:solidFill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7510265" y="4685866"/>
            <a:ext cx="2674401" cy="18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 flipH="1" flipV="1">
            <a:off x="7517150" y="4668183"/>
            <a:ext cx="3274" cy="267519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10169484" y="5621053"/>
            <a:ext cx="6254" cy="325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V="1">
            <a:off x="9108078" y="4327254"/>
            <a:ext cx="9421" cy="3971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V="1">
            <a:off x="9136337" y="3340844"/>
            <a:ext cx="0" cy="3826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40"/>
          <p:cNvSpPr/>
          <p:nvPr/>
        </p:nvSpPr>
        <p:spPr>
          <a:xfrm>
            <a:off x="6291646" y="1070456"/>
            <a:ext cx="4483613" cy="7897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Alta prevalencia de sobrepeso y obesidad, además de casos de desnutrición crónica infantil, en la población mexicana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8198013" y="3748196"/>
            <a:ext cx="2111626" cy="5790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Impulso de dietas saludables desarticulado y deficiente </a:t>
            </a:r>
            <a:endParaRPr lang="es-MX" sz="1400" dirty="0">
              <a:solidFill>
                <a:schemeClr val="tx1"/>
              </a:solidFill>
            </a:endParaRPr>
          </a:p>
        </p:txBody>
      </p:sp>
      <p:cxnSp>
        <p:nvCxnSpPr>
          <p:cNvPr id="43" name="Conector recto 42"/>
          <p:cNvCxnSpPr/>
          <p:nvPr/>
        </p:nvCxnSpPr>
        <p:spPr>
          <a:xfrm flipH="1" flipV="1">
            <a:off x="10181992" y="4695159"/>
            <a:ext cx="2674" cy="240544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2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929" y="4005668"/>
            <a:ext cx="2580821" cy="2563106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55607" y="365125"/>
            <a:ext cx="11119124" cy="639427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latin typeface="+mn-lt"/>
              </a:rPr>
              <a:t>Transformación del Sistema Agroalimentario</a:t>
            </a:r>
            <a:endParaRPr lang="es-MX" dirty="0">
              <a:latin typeface="+mn-lt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55710" y="1405024"/>
            <a:ext cx="3014106" cy="4688034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s-ES" dirty="0"/>
          </a:p>
          <a:p>
            <a:r>
              <a:rPr lang="es-MX" dirty="0" smtClean="0"/>
              <a:t>Necesitamos un sistema agroalimentario:</a:t>
            </a:r>
          </a:p>
          <a:p>
            <a:endParaRPr lang="es-MX" dirty="0"/>
          </a:p>
          <a:p>
            <a:pPr algn="ctr"/>
            <a:r>
              <a:rPr lang="es-MX" dirty="0" smtClean="0"/>
              <a:t>JUSTO</a:t>
            </a:r>
          </a:p>
          <a:p>
            <a:pPr algn="ctr"/>
            <a:r>
              <a:rPr lang="es-MX" dirty="0" smtClean="0"/>
              <a:t>SALUDABLE</a:t>
            </a:r>
          </a:p>
          <a:p>
            <a:pPr algn="ctr"/>
            <a:r>
              <a:rPr lang="es-MX" dirty="0" smtClean="0"/>
              <a:t>SUSTENTABLE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584" y="976759"/>
            <a:ext cx="2224758" cy="3056702"/>
          </a:xfrm>
          <a:prstGeom prst="rect">
            <a:avLst/>
          </a:prstGeom>
        </p:spPr>
      </p:pic>
      <p:sp>
        <p:nvSpPr>
          <p:cNvPr id="5" name="object 2"/>
          <p:cNvSpPr/>
          <p:nvPr/>
        </p:nvSpPr>
        <p:spPr>
          <a:xfrm>
            <a:off x="3440479" y="2034282"/>
            <a:ext cx="4497902" cy="3702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7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98500" y="186739"/>
            <a:ext cx="8493383" cy="1080000"/>
          </a:xfrm>
        </p:spPr>
        <p:txBody>
          <a:bodyPr anchor="ctr">
            <a:noAutofit/>
          </a:bodyPr>
          <a:lstStyle/>
          <a:p>
            <a:pPr algn="just"/>
            <a:r>
              <a:rPr lang="es-MX" sz="2400" dirty="0">
                <a:solidFill>
                  <a:srgbClr val="800000"/>
                </a:solidFill>
                <a:latin typeface="Montserrat" pitchFamily="2" charset="77"/>
              </a:rPr>
              <a:t>Grupo </a:t>
            </a:r>
            <a:r>
              <a:rPr lang="es-MX" sz="2400" dirty="0" smtClean="0">
                <a:solidFill>
                  <a:srgbClr val="800000"/>
                </a:solidFill>
                <a:latin typeface="Montserrat" pitchFamily="2" charset="77"/>
              </a:rPr>
              <a:t>Intersectorial de Salud, Alimentación, </a:t>
            </a:r>
            <a:r>
              <a:rPr lang="es-MX" sz="2400" dirty="0">
                <a:solidFill>
                  <a:srgbClr val="800000"/>
                </a:solidFill>
                <a:latin typeface="Montserrat" pitchFamily="2" charset="77"/>
              </a:rPr>
              <a:t>Medio Ambiente y Competitividad (GISAMAC)</a:t>
            </a:r>
            <a:endParaRPr lang="es-MX" sz="2400" b="1" dirty="0">
              <a:solidFill>
                <a:srgbClr val="800000"/>
              </a:solidFill>
              <a:latin typeface="Montserrat" pitchFamily="2" charset="77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698499" y="1244594"/>
            <a:ext cx="10800000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/>
          <p:cNvGrpSpPr/>
          <p:nvPr/>
        </p:nvGrpSpPr>
        <p:grpSpPr>
          <a:xfrm>
            <a:off x="1461439" y="1640167"/>
            <a:ext cx="9264793" cy="4426687"/>
            <a:chOff x="1766251" y="1724837"/>
            <a:chExt cx="9264793" cy="4426687"/>
          </a:xfrm>
        </p:grpSpPr>
        <p:grpSp>
          <p:nvGrpSpPr>
            <p:cNvPr id="19" name="Grupo 18"/>
            <p:cNvGrpSpPr/>
            <p:nvPr/>
          </p:nvGrpSpPr>
          <p:grpSpPr>
            <a:xfrm>
              <a:off x="1766251" y="3224715"/>
              <a:ext cx="6210089" cy="1334979"/>
              <a:chOff x="3043388" y="3162938"/>
              <a:chExt cx="6210089" cy="1334979"/>
            </a:xfrm>
          </p:grpSpPr>
          <p:pic>
            <p:nvPicPr>
              <p:cNvPr id="20" name="Picture 4" descr="Resultado de imagen para secretaria del bienestar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4463" y="3162938"/>
                <a:ext cx="1321459" cy="1321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Resultado de imagen para se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2018" y="3162938"/>
                <a:ext cx="1321459" cy="1321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0" descr="Resultado de imagen para secretarÃ­a de economi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3388" y="3162938"/>
                <a:ext cx="1334979" cy="1334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upo 22"/>
            <p:cNvGrpSpPr/>
            <p:nvPr/>
          </p:nvGrpSpPr>
          <p:grpSpPr>
            <a:xfrm>
              <a:off x="1766251" y="1724837"/>
              <a:ext cx="6210089" cy="1311360"/>
              <a:chOff x="3043388" y="1654925"/>
              <a:chExt cx="6210089" cy="1311360"/>
            </a:xfrm>
          </p:grpSpPr>
          <p:pic>
            <p:nvPicPr>
              <p:cNvPr id="24" name="Picture 4" descr="Resultado de imagen para sade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3388" y="1654925"/>
                <a:ext cx="1306906" cy="1305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Resultado de imagen para secretaria de salud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5749" y="1654925"/>
                <a:ext cx="1311360" cy="1311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8" descr="Resultado de imagen para semarnat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2563" y="1654925"/>
                <a:ext cx="1300914" cy="1300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upo 27"/>
            <p:cNvGrpSpPr/>
            <p:nvPr/>
          </p:nvGrpSpPr>
          <p:grpSpPr>
            <a:xfrm>
              <a:off x="1766251" y="4748213"/>
              <a:ext cx="6210089" cy="1403311"/>
              <a:chOff x="3043388" y="4678301"/>
              <a:chExt cx="6210089" cy="1403311"/>
            </a:xfrm>
          </p:grpSpPr>
          <p:pic>
            <p:nvPicPr>
              <p:cNvPr id="29" name="Picture 12" descr="Resultado de imagen para dif nacional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0167" y="4678301"/>
                <a:ext cx="1403310" cy="1403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34" descr="Resultado de imagen para shcp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3388" y="4678301"/>
                <a:ext cx="1302668" cy="13026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6" descr="Resultado de imagen para inpi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145" y="4678301"/>
                <a:ext cx="1375932" cy="13759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00"/>
            <a:stretch/>
          </p:blipFill>
          <p:spPr>
            <a:xfrm>
              <a:off x="8446451" y="2556450"/>
              <a:ext cx="2584593" cy="968012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158" y="3707893"/>
              <a:ext cx="1151231" cy="1166718"/>
            </a:xfrm>
            <a:prstGeom prst="rect">
              <a:avLst/>
            </a:prstGeom>
          </p:spPr>
        </p:pic>
      </p:grpSp>
      <p:pic>
        <p:nvPicPr>
          <p:cNvPr id="1028" name="Picture 4" descr="Resultado de imagen para logo op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82" y="3375651"/>
            <a:ext cx="18573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logo INS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48" y="4983920"/>
            <a:ext cx="2994949" cy="13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3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183" y="0"/>
            <a:ext cx="8507833" cy="67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4" id="{1B8E472F-F643-394D-A250-C0DBE3E1F302}" vid="{7D5D8141-BAE3-374D-B15F-6C62CDB71FDB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4" id="{1B8E472F-F643-394D-A250-C0DBE3E1F302}" vid="{AB26E2A6-B9F0-FD4D-A41B-7013A7588EB3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4303</TotalTime>
  <Words>1816</Words>
  <Application>Microsoft Office PowerPoint</Application>
  <PresentationFormat>Panorámica</PresentationFormat>
  <Paragraphs>309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18</vt:i4>
      </vt:variant>
    </vt:vector>
  </HeadingPairs>
  <TitlesOfParts>
    <vt:vector size="36" baseType="lpstr">
      <vt:lpstr>Arial</vt:lpstr>
      <vt:lpstr>Berlin Sans FB Demi</vt:lpstr>
      <vt:lpstr>Calibri</vt:lpstr>
      <vt:lpstr>Calibri Light</vt:lpstr>
      <vt:lpstr>Franklin Gothic Medium Cond</vt:lpstr>
      <vt:lpstr>GMX Black</vt:lpstr>
      <vt:lpstr>Montserrat</vt:lpstr>
      <vt:lpstr>Montserrat ExtraBold</vt:lpstr>
      <vt:lpstr>Montserrat Light</vt:lpstr>
      <vt:lpstr>Montserrat Medium</vt:lpstr>
      <vt:lpstr>Montserrat SemiBold</vt:lpstr>
      <vt:lpstr>Roboto</vt:lpstr>
      <vt:lpstr>Roboto Medium</vt:lpstr>
      <vt:lpstr>Roboto Thin</vt:lpstr>
      <vt:lpstr>Times New Roman</vt:lpstr>
      <vt:lpstr>Tema de Office</vt:lpstr>
      <vt:lpstr>1_Tema de Office</vt:lpstr>
      <vt:lpstr>2_Tema de Office</vt:lpstr>
      <vt:lpstr>Presentación de PowerPoint</vt:lpstr>
      <vt:lpstr>El Problema: Doble Carga de Malnutrición en México</vt:lpstr>
      <vt:lpstr>Prevalencia de desnutrición crónica en menores de cinco años en el último  cuarto de siglo en México por condiciones de bienestar</vt:lpstr>
      <vt:lpstr>La prevalencia de sobrepeso y obesidad* en niñas y mujeres es muy  alta y continúa en aumento</vt:lpstr>
      <vt:lpstr>El porcentaje de adultos de 20 años y más con sobrepeso y obesidad pasó de 71.3% en 2012 a 75.2% en 2018</vt:lpstr>
      <vt:lpstr>Sistema Agro-Alimentario en las causas básicas o fundamentales de ambos problemas</vt:lpstr>
      <vt:lpstr>Transformación del Sistema Agroalimentario</vt:lpstr>
      <vt:lpstr>Grupo Intersectorial de Salud, Alimentación, Medio Ambiente y Competitividad (GISAMAC)</vt:lpstr>
      <vt:lpstr>Presentación de PowerPoint</vt:lpstr>
      <vt:lpstr>Presentación de PowerPoint</vt:lpstr>
      <vt:lpstr>Programa Especial para un Sistema Agroalimentario  Justo, Saludable Y Sustentable: Objetivos</vt:lpstr>
      <vt:lpstr>Grupos de trabajo</vt:lpstr>
      <vt:lpstr>Estrategia para una alimentación saludable</vt:lpstr>
      <vt:lpstr>Estrategia Nacional para una Alimentación Justa, Saludable y Sustentable contra el Sobrepeso y la Obesidad</vt:lpstr>
      <vt:lpstr>Salud Escolar</vt:lpstr>
      <vt:lpstr>Presentación de PowerPoint</vt:lpstr>
      <vt:lpstr>Objetivos del grupo*</vt:lpstr>
      <vt:lpstr>Implementación en medios masivos de comunicación de la campaña “Estrategia Nacional por una Alimentación Saludable”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Cortés Alcalá</dc:creator>
  <cp:lastModifiedBy>Ruy López Ridaura</cp:lastModifiedBy>
  <cp:revision>157</cp:revision>
  <dcterms:created xsi:type="dcterms:W3CDTF">2019-08-15T20:08:53Z</dcterms:created>
  <dcterms:modified xsi:type="dcterms:W3CDTF">2020-02-12T22:41:14Z</dcterms:modified>
</cp:coreProperties>
</file>