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v" ContentType="video/mp4"/>
  <Default Extension="mov" ContentType="video/quicktime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6"/>
  </p:notesMasterIdLst>
  <p:sldIdLst>
    <p:sldId id="256" r:id="rId5"/>
    <p:sldId id="391" r:id="rId6"/>
    <p:sldId id="397" r:id="rId7"/>
    <p:sldId id="396" r:id="rId8"/>
    <p:sldId id="392" r:id="rId9"/>
    <p:sldId id="398" r:id="rId10"/>
    <p:sldId id="395" r:id="rId11"/>
    <p:sldId id="393" r:id="rId12"/>
    <p:sldId id="390" r:id="rId13"/>
    <p:sldId id="319" r:id="rId14"/>
    <p:sldId id="327" r:id="rId15"/>
    <p:sldId id="378" r:id="rId16"/>
    <p:sldId id="322" r:id="rId17"/>
    <p:sldId id="323" r:id="rId18"/>
    <p:sldId id="329" r:id="rId19"/>
    <p:sldId id="388" r:id="rId20"/>
    <p:sldId id="389" r:id="rId21"/>
    <p:sldId id="386" r:id="rId22"/>
    <p:sldId id="331" r:id="rId23"/>
    <p:sldId id="394" r:id="rId24"/>
    <p:sldId id="387" r:id="rId25"/>
  </p:sldIdLst>
  <p:sldSz cx="13411200" cy="10058400"/>
  <p:notesSz cx="6858000" cy="9313863"/>
  <p:defaultTextStyle>
    <a:defPPr>
      <a:defRPr lang="es-ES"/>
    </a:defPPr>
    <a:lvl1pPr marL="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315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630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945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2608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5760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731520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68" userDrawn="1">
          <p15:clr>
            <a:srgbClr val="A4A3A4"/>
          </p15:clr>
        </p15:guide>
        <p15:guide id="2" pos="422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7C46"/>
    <a:srgbClr val="1E4236"/>
    <a:srgbClr val="363634"/>
    <a:srgbClr val="EAEAEA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34" autoAdjust="0"/>
    <p:restoredTop sz="94662" autoAdjust="0"/>
  </p:normalViewPr>
  <p:slideViewPr>
    <p:cSldViewPr snapToGrid="0" snapToObjects="1">
      <p:cViewPr varScale="1">
        <p:scale>
          <a:sx n="47" d="100"/>
          <a:sy n="47" d="100"/>
        </p:scale>
        <p:origin x="1410" y="42"/>
      </p:cViewPr>
      <p:guideLst>
        <p:guide orient="horz" pos="3168"/>
        <p:guide pos="4224"/>
      </p:guideLst>
    </p:cSldViewPr>
  </p:slideViewPr>
  <p:outlineViewPr>
    <p:cViewPr>
      <p:scale>
        <a:sx n="33" d="100"/>
        <a:sy n="33" d="100"/>
      </p:scale>
      <p:origin x="0" y="234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-259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968904496722587"/>
          <c:y val="8.4126069325630479E-2"/>
          <c:w val="0.83031095503277419"/>
          <c:h val="0.775974386684307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Hoja1!$B$1</c:f>
              <c:strCache>
                <c:ptCount val="1"/>
                <c:pt idx="0">
                  <c:v>Columna1</c:v>
                </c:pt>
              </c:strCache>
            </c:strRef>
          </c:tx>
          <c:invertIfNegative val="0"/>
          <c:dLbls>
            <c:dLbl>
              <c:idx val="1"/>
              <c:layout>
                <c:manualLayout>
                  <c:x val="1.1023080768803466E-2"/>
                  <c:y val="-9.62014321641029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364C-4492-935B-1A69170A397E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Hoja1!$A$2:$A$3</c:f>
              <c:strCache>
                <c:ptCount val="2"/>
                <c:pt idx="0">
                  <c:v>Grad Pre </c:v>
                </c:pt>
                <c:pt idx="1">
                  <c:v>Grad Post</c:v>
                </c:pt>
              </c:strCache>
            </c:strRef>
          </c:cat>
          <c:val>
            <c:numRef>
              <c:f>Hoja1!$B$2:$B$3</c:f>
              <c:numCache>
                <c:formatCode>General</c:formatCode>
                <c:ptCount val="2"/>
                <c:pt idx="0">
                  <c:v>82.5</c:v>
                </c:pt>
                <c:pt idx="1">
                  <c:v>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64C-4492-935B-1A69170A397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7469032"/>
        <c:axId val="137841984"/>
        <c:axId val="0"/>
      </c:bar3DChart>
      <c:catAx>
        <c:axId val="137469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137841984"/>
        <c:crosses val="autoZero"/>
        <c:auto val="1"/>
        <c:lblAlgn val="ctr"/>
        <c:lblOffset val="100"/>
        <c:noMultiLvlLbl val="0"/>
      </c:catAx>
      <c:valAx>
        <c:axId val="1378419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1374690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s-MX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D22994-7E12-4227-9023-C28E4F9D8A0D}" type="datetimeFigureOut">
              <a:rPr lang="es-MX" smtClean="0"/>
              <a:t>18/02/2020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01725" y="698500"/>
            <a:ext cx="4654550" cy="34925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424085"/>
            <a:ext cx="5486400" cy="4191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846553"/>
            <a:ext cx="2971800" cy="46569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7F7219-48FE-4DF1-8993-30CE81EA4DB0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915575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7F7219-48FE-4DF1-8993-30CE81EA4DB0}" type="slidenum">
              <a:rPr lang="es-MX" smtClean="0"/>
              <a:t>19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26391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005840" y="3124625"/>
            <a:ext cx="11399520" cy="2156037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011680" y="5699760"/>
            <a:ext cx="938784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310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62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93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5243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155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864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4175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0486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D630B-D5BB-43B3-B56C-16CD61ED2EBD}" type="datetime1">
              <a:rPr lang="es-ES" smtClean="0"/>
              <a:t>18/02/2020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18465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B4A281-4870-4244-9039-8120188C6B81}" type="datetime1">
              <a:rPr lang="es-ES" smtClean="0"/>
              <a:t>18/02/2020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904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6528840" y="591397"/>
            <a:ext cx="5129317" cy="12586970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1140883" y="591397"/>
            <a:ext cx="15164436" cy="12586970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E34D87-E036-4B19-96C5-6E180E6DDB35}" type="datetime1">
              <a:rPr lang="es-ES" smtClean="0"/>
              <a:t>18/02/2020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821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9F5325-82DF-4A24-BE6D-DB63070C3B9A}" type="datetime1">
              <a:rPr lang="es-ES" smtClean="0"/>
              <a:t>18/02/2020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01897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059392" y="6463454"/>
            <a:ext cx="11399520" cy="1997710"/>
          </a:xfrm>
        </p:spPr>
        <p:txBody>
          <a:bodyPr anchor="t"/>
          <a:lstStyle>
            <a:lvl1pPr algn="l">
              <a:defRPr sz="5521" b="1" cap="all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1059392" y="4263180"/>
            <a:ext cx="11399520" cy="2200274"/>
          </a:xfrm>
        </p:spPr>
        <p:txBody>
          <a:bodyPr anchor="b"/>
          <a:lstStyle>
            <a:lvl1pPr marL="0" indent="0">
              <a:buNone/>
              <a:defRPr sz="2761">
                <a:solidFill>
                  <a:schemeClr val="tx1">
                    <a:tint val="75000"/>
                  </a:schemeClr>
                </a:solidFill>
              </a:defRPr>
            </a:lvl1pPr>
            <a:lvl2pPr marL="631082" indent="0">
              <a:buNone/>
              <a:defRPr sz="2502">
                <a:solidFill>
                  <a:schemeClr val="tx1">
                    <a:tint val="75000"/>
                  </a:schemeClr>
                </a:solidFill>
              </a:defRPr>
            </a:lvl2pPr>
            <a:lvl3pPr marL="1262165" indent="0">
              <a:buNone/>
              <a:defRPr sz="2243">
                <a:solidFill>
                  <a:schemeClr val="tx1">
                    <a:tint val="75000"/>
                  </a:schemeClr>
                </a:solidFill>
              </a:defRPr>
            </a:lvl3pPr>
            <a:lvl4pPr marL="1893247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4pPr>
            <a:lvl5pPr marL="2524329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5pPr>
            <a:lvl6pPr marL="3155412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6pPr>
            <a:lvl7pPr marL="3786494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7pPr>
            <a:lvl8pPr marL="4417576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8pPr>
            <a:lvl9pPr marL="5048658" indent="0">
              <a:buNone/>
              <a:defRPr sz="189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468EC-74AC-4CED-8E16-1B6D2F44AA6C}" type="datetime1">
              <a:rPr lang="es-ES" smtClean="0"/>
              <a:t>18/02/2020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4103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1140884" y="3441277"/>
            <a:ext cx="10146877" cy="9737090"/>
          </a:xfrm>
        </p:spPr>
        <p:txBody>
          <a:bodyPr/>
          <a:lstStyle>
            <a:lvl1pPr>
              <a:defRPr sz="3882"/>
            </a:lvl1pPr>
            <a:lvl2pPr>
              <a:defRPr sz="3278"/>
            </a:lvl2pPr>
            <a:lvl3pPr>
              <a:defRPr sz="2761"/>
            </a:lvl3pPr>
            <a:lvl4pPr>
              <a:defRPr sz="2502"/>
            </a:lvl4pPr>
            <a:lvl5pPr>
              <a:defRPr sz="2502"/>
            </a:lvl5pPr>
            <a:lvl6pPr>
              <a:defRPr sz="2502"/>
            </a:lvl6pPr>
            <a:lvl7pPr>
              <a:defRPr sz="2502"/>
            </a:lvl7pPr>
            <a:lvl8pPr>
              <a:defRPr sz="2502"/>
            </a:lvl8pPr>
            <a:lvl9pPr>
              <a:defRPr sz="2502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11511281" y="3441277"/>
            <a:ext cx="10146877" cy="9737090"/>
          </a:xfrm>
        </p:spPr>
        <p:txBody>
          <a:bodyPr/>
          <a:lstStyle>
            <a:lvl1pPr>
              <a:defRPr sz="3882"/>
            </a:lvl1pPr>
            <a:lvl2pPr>
              <a:defRPr sz="3278"/>
            </a:lvl2pPr>
            <a:lvl3pPr>
              <a:defRPr sz="2761"/>
            </a:lvl3pPr>
            <a:lvl4pPr>
              <a:defRPr sz="2502"/>
            </a:lvl4pPr>
            <a:lvl5pPr>
              <a:defRPr sz="2502"/>
            </a:lvl5pPr>
            <a:lvl6pPr>
              <a:defRPr sz="2502"/>
            </a:lvl6pPr>
            <a:lvl7pPr>
              <a:defRPr sz="2502"/>
            </a:lvl7pPr>
            <a:lvl8pPr>
              <a:defRPr sz="2502"/>
            </a:lvl8pPr>
            <a:lvl9pPr>
              <a:defRPr sz="2502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82E5-A3EF-46E2-9184-A0D9DC77CC1D}" type="datetime1">
              <a:rPr lang="es-ES" smtClean="0"/>
              <a:t>18/02/2020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65994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560" y="402802"/>
            <a:ext cx="12070080" cy="16764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0560" y="2251499"/>
            <a:ext cx="5925609" cy="938318"/>
          </a:xfrm>
        </p:spPr>
        <p:txBody>
          <a:bodyPr anchor="b"/>
          <a:lstStyle>
            <a:lvl1pPr marL="0" indent="0">
              <a:buNone/>
              <a:defRPr sz="3278" b="1"/>
            </a:lvl1pPr>
            <a:lvl2pPr marL="631082" indent="0">
              <a:buNone/>
              <a:defRPr sz="2761" b="1"/>
            </a:lvl2pPr>
            <a:lvl3pPr marL="1262165" indent="0">
              <a:buNone/>
              <a:defRPr sz="2502" b="1"/>
            </a:lvl3pPr>
            <a:lvl4pPr marL="1893247" indent="0">
              <a:buNone/>
              <a:defRPr sz="2243" b="1"/>
            </a:lvl4pPr>
            <a:lvl5pPr marL="2524329" indent="0">
              <a:buNone/>
              <a:defRPr sz="2243" b="1"/>
            </a:lvl5pPr>
            <a:lvl6pPr marL="3155412" indent="0">
              <a:buNone/>
              <a:defRPr sz="2243" b="1"/>
            </a:lvl6pPr>
            <a:lvl7pPr marL="3786494" indent="0">
              <a:buNone/>
              <a:defRPr sz="2243" b="1"/>
            </a:lvl7pPr>
            <a:lvl8pPr marL="4417576" indent="0">
              <a:buNone/>
              <a:defRPr sz="2243" b="1"/>
            </a:lvl8pPr>
            <a:lvl9pPr marL="5048658" indent="0">
              <a:buNone/>
              <a:defRPr sz="224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70560" y="3189817"/>
            <a:ext cx="5925609" cy="5795222"/>
          </a:xfrm>
        </p:spPr>
        <p:txBody>
          <a:bodyPr/>
          <a:lstStyle>
            <a:lvl1pPr>
              <a:defRPr sz="3278"/>
            </a:lvl1pPr>
            <a:lvl2pPr>
              <a:defRPr sz="2761"/>
            </a:lvl2pPr>
            <a:lvl3pPr>
              <a:defRPr sz="2502"/>
            </a:lvl3pPr>
            <a:lvl4pPr>
              <a:defRPr sz="2243"/>
            </a:lvl4pPr>
            <a:lvl5pPr>
              <a:defRPr sz="2243"/>
            </a:lvl5pPr>
            <a:lvl6pPr>
              <a:defRPr sz="2243"/>
            </a:lvl6pPr>
            <a:lvl7pPr>
              <a:defRPr sz="2243"/>
            </a:lvl7pPr>
            <a:lvl8pPr>
              <a:defRPr sz="2243"/>
            </a:lvl8pPr>
            <a:lvl9pPr>
              <a:defRPr sz="224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812704" y="2251499"/>
            <a:ext cx="5927937" cy="938318"/>
          </a:xfrm>
        </p:spPr>
        <p:txBody>
          <a:bodyPr anchor="b"/>
          <a:lstStyle>
            <a:lvl1pPr marL="0" indent="0">
              <a:buNone/>
              <a:defRPr sz="3278" b="1"/>
            </a:lvl1pPr>
            <a:lvl2pPr marL="631082" indent="0">
              <a:buNone/>
              <a:defRPr sz="2761" b="1"/>
            </a:lvl2pPr>
            <a:lvl3pPr marL="1262165" indent="0">
              <a:buNone/>
              <a:defRPr sz="2502" b="1"/>
            </a:lvl3pPr>
            <a:lvl4pPr marL="1893247" indent="0">
              <a:buNone/>
              <a:defRPr sz="2243" b="1"/>
            </a:lvl4pPr>
            <a:lvl5pPr marL="2524329" indent="0">
              <a:buNone/>
              <a:defRPr sz="2243" b="1"/>
            </a:lvl5pPr>
            <a:lvl6pPr marL="3155412" indent="0">
              <a:buNone/>
              <a:defRPr sz="2243" b="1"/>
            </a:lvl6pPr>
            <a:lvl7pPr marL="3786494" indent="0">
              <a:buNone/>
              <a:defRPr sz="2243" b="1"/>
            </a:lvl7pPr>
            <a:lvl8pPr marL="4417576" indent="0">
              <a:buNone/>
              <a:defRPr sz="2243" b="1"/>
            </a:lvl8pPr>
            <a:lvl9pPr marL="5048658" indent="0">
              <a:buNone/>
              <a:defRPr sz="2243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812704" y="3189817"/>
            <a:ext cx="5927937" cy="5795222"/>
          </a:xfrm>
        </p:spPr>
        <p:txBody>
          <a:bodyPr/>
          <a:lstStyle>
            <a:lvl1pPr>
              <a:defRPr sz="3278"/>
            </a:lvl1pPr>
            <a:lvl2pPr>
              <a:defRPr sz="2761"/>
            </a:lvl2pPr>
            <a:lvl3pPr>
              <a:defRPr sz="2502"/>
            </a:lvl3pPr>
            <a:lvl4pPr>
              <a:defRPr sz="2243"/>
            </a:lvl4pPr>
            <a:lvl5pPr>
              <a:defRPr sz="2243"/>
            </a:lvl5pPr>
            <a:lvl6pPr>
              <a:defRPr sz="2243"/>
            </a:lvl6pPr>
            <a:lvl7pPr>
              <a:defRPr sz="2243"/>
            </a:lvl7pPr>
            <a:lvl8pPr>
              <a:defRPr sz="2243"/>
            </a:lvl8pPr>
            <a:lvl9pPr>
              <a:defRPr sz="2243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A85C5-3755-423C-9797-42BE48DE2820}" type="datetime1">
              <a:rPr lang="es-ES" smtClean="0"/>
              <a:t>18/02/2020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1368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06A95B-4028-48F3-A9C2-E20EAB006116}" type="datetime1">
              <a:rPr lang="es-ES" smtClean="0"/>
              <a:t>18/02/2020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9615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2C21B-E2B8-4A0F-8082-7B791CB5C04C}" type="datetime1">
              <a:rPr lang="es-ES" smtClean="0"/>
              <a:t>18/02/2020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2067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70561" y="400473"/>
            <a:ext cx="4412192" cy="1704340"/>
          </a:xfrm>
        </p:spPr>
        <p:txBody>
          <a:bodyPr anchor="b"/>
          <a:lstStyle>
            <a:lvl1pPr algn="l">
              <a:defRPr sz="2761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243407" y="400474"/>
            <a:ext cx="7497233" cy="8584566"/>
          </a:xfrm>
        </p:spPr>
        <p:txBody>
          <a:bodyPr/>
          <a:lstStyle>
            <a:lvl1pPr>
              <a:defRPr sz="4400"/>
            </a:lvl1pPr>
            <a:lvl2pPr>
              <a:defRPr sz="3882"/>
            </a:lvl2pPr>
            <a:lvl3pPr>
              <a:defRPr sz="3278"/>
            </a:lvl3pPr>
            <a:lvl4pPr>
              <a:defRPr sz="2761"/>
            </a:lvl4pPr>
            <a:lvl5pPr>
              <a:defRPr sz="2761"/>
            </a:lvl5pPr>
            <a:lvl6pPr>
              <a:defRPr sz="2761"/>
            </a:lvl6pPr>
            <a:lvl7pPr>
              <a:defRPr sz="2761"/>
            </a:lvl7pPr>
            <a:lvl8pPr>
              <a:defRPr sz="2761"/>
            </a:lvl8pPr>
            <a:lvl9pPr>
              <a:defRPr sz="276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670561" y="2104814"/>
            <a:ext cx="4412192" cy="6880226"/>
          </a:xfrm>
        </p:spPr>
        <p:txBody>
          <a:bodyPr/>
          <a:lstStyle>
            <a:lvl1pPr marL="0" indent="0">
              <a:buNone/>
              <a:defRPr sz="1898"/>
            </a:lvl1pPr>
            <a:lvl2pPr marL="631082" indent="0">
              <a:buNone/>
              <a:defRPr sz="1639"/>
            </a:lvl2pPr>
            <a:lvl3pPr marL="1262165" indent="0">
              <a:buNone/>
              <a:defRPr sz="1380"/>
            </a:lvl3pPr>
            <a:lvl4pPr marL="1893247" indent="0">
              <a:buNone/>
              <a:defRPr sz="1208"/>
            </a:lvl4pPr>
            <a:lvl5pPr marL="2524329" indent="0">
              <a:buNone/>
              <a:defRPr sz="1208"/>
            </a:lvl5pPr>
            <a:lvl6pPr marL="3155412" indent="0">
              <a:buNone/>
              <a:defRPr sz="1208"/>
            </a:lvl6pPr>
            <a:lvl7pPr marL="3786494" indent="0">
              <a:buNone/>
              <a:defRPr sz="1208"/>
            </a:lvl7pPr>
            <a:lvl8pPr marL="4417576" indent="0">
              <a:buNone/>
              <a:defRPr sz="1208"/>
            </a:lvl8pPr>
            <a:lvl9pPr marL="5048658" indent="0">
              <a:buNone/>
              <a:defRPr sz="120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24674-B086-41E5-BE55-3AAFD1651FF4}" type="datetime1">
              <a:rPr lang="es-ES" smtClean="0"/>
              <a:t>18/02/2020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9464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28689" y="7040880"/>
            <a:ext cx="8046720" cy="831216"/>
          </a:xfrm>
        </p:spPr>
        <p:txBody>
          <a:bodyPr anchor="b"/>
          <a:lstStyle>
            <a:lvl1pPr algn="l">
              <a:defRPr sz="2761" b="1"/>
            </a:lvl1pPr>
          </a:lstStyle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2628689" y="898737"/>
            <a:ext cx="8046720" cy="6035040"/>
          </a:xfrm>
        </p:spPr>
        <p:txBody>
          <a:bodyPr/>
          <a:lstStyle>
            <a:lvl1pPr marL="0" indent="0">
              <a:buNone/>
              <a:defRPr sz="4400"/>
            </a:lvl1pPr>
            <a:lvl2pPr marL="631082" indent="0">
              <a:buNone/>
              <a:defRPr sz="3882"/>
            </a:lvl2pPr>
            <a:lvl3pPr marL="1262165" indent="0">
              <a:buNone/>
              <a:defRPr sz="3278"/>
            </a:lvl3pPr>
            <a:lvl4pPr marL="1893247" indent="0">
              <a:buNone/>
              <a:defRPr sz="2761"/>
            </a:lvl4pPr>
            <a:lvl5pPr marL="2524329" indent="0">
              <a:buNone/>
              <a:defRPr sz="2761"/>
            </a:lvl5pPr>
            <a:lvl6pPr marL="3155412" indent="0">
              <a:buNone/>
              <a:defRPr sz="2761"/>
            </a:lvl6pPr>
            <a:lvl7pPr marL="3786494" indent="0">
              <a:buNone/>
              <a:defRPr sz="2761"/>
            </a:lvl7pPr>
            <a:lvl8pPr marL="4417576" indent="0">
              <a:buNone/>
              <a:defRPr sz="2761"/>
            </a:lvl8pPr>
            <a:lvl9pPr marL="5048658" indent="0">
              <a:buNone/>
              <a:defRPr sz="2761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2628689" y="7872096"/>
            <a:ext cx="8046720" cy="1180464"/>
          </a:xfrm>
        </p:spPr>
        <p:txBody>
          <a:bodyPr/>
          <a:lstStyle>
            <a:lvl1pPr marL="0" indent="0">
              <a:buNone/>
              <a:defRPr sz="1898"/>
            </a:lvl1pPr>
            <a:lvl2pPr marL="631082" indent="0">
              <a:buNone/>
              <a:defRPr sz="1639"/>
            </a:lvl2pPr>
            <a:lvl3pPr marL="1262165" indent="0">
              <a:buNone/>
              <a:defRPr sz="1380"/>
            </a:lvl3pPr>
            <a:lvl4pPr marL="1893247" indent="0">
              <a:buNone/>
              <a:defRPr sz="1208"/>
            </a:lvl4pPr>
            <a:lvl5pPr marL="2524329" indent="0">
              <a:buNone/>
              <a:defRPr sz="1208"/>
            </a:lvl5pPr>
            <a:lvl6pPr marL="3155412" indent="0">
              <a:buNone/>
              <a:defRPr sz="1208"/>
            </a:lvl6pPr>
            <a:lvl7pPr marL="3786494" indent="0">
              <a:buNone/>
              <a:defRPr sz="1208"/>
            </a:lvl7pPr>
            <a:lvl8pPr marL="4417576" indent="0">
              <a:buNone/>
              <a:defRPr sz="1208"/>
            </a:lvl8pPr>
            <a:lvl9pPr marL="5048658" indent="0">
              <a:buNone/>
              <a:defRPr sz="1208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EB522C-0B54-476C-A737-BD0210F44264}" type="datetime1">
              <a:rPr lang="es-ES" smtClean="0"/>
              <a:t>18/02/2020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76290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670560" y="402802"/>
            <a:ext cx="12070080" cy="1676400"/>
          </a:xfrm>
          <a:prstGeom prst="rect">
            <a:avLst/>
          </a:prstGeom>
        </p:spPr>
        <p:txBody>
          <a:bodyPr vert="horz" lIns="146304" tIns="73152" rIns="146304" bIns="73152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670560" y="2346962"/>
            <a:ext cx="12070080" cy="6638079"/>
          </a:xfrm>
          <a:prstGeom prst="rect">
            <a:avLst/>
          </a:prstGeom>
        </p:spPr>
        <p:txBody>
          <a:bodyPr vert="horz" lIns="146304" tIns="73152" rIns="146304" bIns="73152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670560" y="9322648"/>
            <a:ext cx="3129280" cy="5355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l">
              <a:defRPr sz="16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8E023F-B2D1-4ECA-80E3-03A6E6D98220}" type="datetime1">
              <a:rPr lang="es-ES" smtClean="0"/>
              <a:t>18/02/2020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582160" y="9322648"/>
            <a:ext cx="4246880" cy="5355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ctr">
              <a:defRPr sz="16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611360" y="9322648"/>
            <a:ext cx="3129280" cy="535517"/>
          </a:xfrm>
          <a:prstGeom prst="rect">
            <a:avLst/>
          </a:prstGeom>
        </p:spPr>
        <p:txBody>
          <a:bodyPr vert="horz" lIns="146304" tIns="73152" rIns="146304" bIns="73152" rtlCol="0" anchor="ctr"/>
          <a:lstStyle>
            <a:lvl1pPr algn="r">
              <a:defRPr sz="163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1803A-0F20-2943-8B69-AF53BA8D5E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2841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631082" rtl="0" eaLnBrk="1" latinLnBrk="0" hangingPunct="1">
        <a:spcBef>
          <a:spcPct val="0"/>
        </a:spcBef>
        <a:buNone/>
        <a:defRPr sz="60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3312" indent="-473312" algn="l" defTabSz="631082" rtl="0" eaLnBrk="1" latinLnBrk="0" hangingPunct="1">
        <a:spcBef>
          <a:spcPct val="20000"/>
        </a:spcBef>
        <a:buFont typeface="Arial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25509" indent="-394426" algn="l" defTabSz="631082" rtl="0" eaLnBrk="1" latinLnBrk="0" hangingPunct="1">
        <a:spcBef>
          <a:spcPct val="20000"/>
        </a:spcBef>
        <a:buFont typeface="Arial"/>
        <a:buChar char="–"/>
        <a:defRPr sz="3882" kern="1200">
          <a:solidFill>
            <a:schemeClr val="tx1"/>
          </a:solidFill>
          <a:latin typeface="+mn-lt"/>
          <a:ea typeface="+mn-ea"/>
          <a:cs typeface="+mn-cs"/>
        </a:defRPr>
      </a:lvl2pPr>
      <a:lvl3pPr marL="1577706" indent="-315541" algn="l" defTabSz="631082" rtl="0" eaLnBrk="1" latinLnBrk="0" hangingPunct="1">
        <a:spcBef>
          <a:spcPct val="20000"/>
        </a:spcBef>
        <a:buFont typeface="Arial"/>
        <a:buChar char="•"/>
        <a:defRPr sz="3278" kern="1200">
          <a:solidFill>
            <a:schemeClr val="tx1"/>
          </a:solidFill>
          <a:latin typeface="+mn-lt"/>
          <a:ea typeface="+mn-ea"/>
          <a:cs typeface="+mn-cs"/>
        </a:defRPr>
      </a:lvl3pPr>
      <a:lvl4pPr marL="2208788" indent="-315541" algn="l" defTabSz="631082" rtl="0" eaLnBrk="1" latinLnBrk="0" hangingPunct="1">
        <a:spcBef>
          <a:spcPct val="20000"/>
        </a:spcBef>
        <a:buFont typeface="Arial"/>
        <a:buChar char="–"/>
        <a:defRPr sz="2761" kern="1200">
          <a:solidFill>
            <a:schemeClr val="tx1"/>
          </a:solidFill>
          <a:latin typeface="+mn-lt"/>
          <a:ea typeface="+mn-ea"/>
          <a:cs typeface="+mn-cs"/>
        </a:defRPr>
      </a:lvl4pPr>
      <a:lvl5pPr marL="2839870" indent="-315541" algn="l" defTabSz="631082" rtl="0" eaLnBrk="1" latinLnBrk="0" hangingPunct="1">
        <a:spcBef>
          <a:spcPct val="20000"/>
        </a:spcBef>
        <a:buFont typeface="Arial"/>
        <a:buChar char="»"/>
        <a:defRPr sz="2761" kern="1200">
          <a:solidFill>
            <a:schemeClr val="tx1"/>
          </a:solidFill>
          <a:latin typeface="+mn-lt"/>
          <a:ea typeface="+mn-ea"/>
          <a:cs typeface="+mn-cs"/>
        </a:defRPr>
      </a:lvl5pPr>
      <a:lvl6pPr marL="3470953" indent="-315541" algn="l" defTabSz="631082" rtl="0" eaLnBrk="1" latinLnBrk="0" hangingPunct="1">
        <a:spcBef>
          <a:spcPct val="20000"/>
        </a:spcBef>
        <a:buFont typeface="Arial"/>
        <a:buChar char="•"/>
        <a:defRPr sz="2761" kern="1200">
          <a:solidFill>
            <a:schemeClr val="tx1"/>
          </a:solidFill>
          <a:latin typeface="+mn-lt"/>
          <a:ea typeface="+mn-ea"/>
          <a:cs typeface="+mn-cs"/>
        </a:defRPr>
      </a:lvl6pPr>
      <a:lvl7pPr marL="4102035" indent="-315541" algn="l" defTabSz="631082" rtl="0" eaLnBrk="1" latinLnBrk="0" hangingPunct="1">
        <a:spcBef>
          <a:spcPct val="20000"/>
        </a:spcBef>
        <a:buFont typeface="Arial"/>
        <a:buChar char="•"/>
        <a:defRPr sz="2761" kern="1200">
          <a:solidFill>
            <a:schemeClr val="tx1"/>
          </a:solidFill>
          <a:latin typeface="+mn-lt"/>
          <a:ea typeface="+mn-ea"/>
          <a:cs typeface="+mn-cs"/>
        </a:defRPr>
      </a:lvl7pPr>
      <a:lvl8pPr marL="4733117" indent="-315541" algn="l" defTabSz="631082" rtl="0" eaLnBrk="1" latinLnBrk="0" hangingPunct="1">
        <a:spcBef>
          <a:spcPct val="20000"/>
        </a:spcBef>
        <a:buFont typeface="Arial"/>
        <a:buChar char="•"/>
        <a:defRPr sz="2761" kern="1200">
          <a:solidFill>
            <a:schemeClr val="tx1"/>
          </a:solidFill>
          <a:latin typeface="+mn-lt"/>
          <a:ea typeface="+mn-ea"/>
          <a:cs typeface="+mn-cs"/>
        </a:defRPr>
      </a:lvl8pPr>
      <a:lvl9pPr marL="5364200" indent="-315541" algn="l" defTabSz="631082" rtl="0" eaLnBrk="1" latinLnBrk="0" hangingPunct="1">
        <a:spcBef>
          <a:spcPct val="20000"/>
        </a:spcBef>
        <a:buFont typeface="Arial"/>
        <a:buChar char="•"/>
        <a:defRPr sz="276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1pPr>
      <a:lvl2pPr marL="631082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2pPr>
      <a:lvl3pPr marL="1262165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3pPr>
      <a:lvl4pPr marL="1893247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4pPr>
      <a:lvl5pPr marL="2524329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5pPr>
      <a:lvl6pPr marL="3155412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6pPr>
      <a:lvl7pPr marL="3786494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7pPr>
      <a:lvl8pPr marL="4417576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8pPr>
      <a:lvl9pPr marL="5048658" algn="l" defTabSz="631082" rtl="0" eaLnBrk="1" latinLnBrk="0" hangingPunct="1">
        <a:defRPr sz="250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2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jpe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0.jpeg"/><Relationship Id="rId5" Type="http://schemas.openxmlformats.org/officeDocument/2006/relationships/chart" Target="../charts/chart1.xml"/><Relationship Id="rId10" Type="http://schemas.openxmlformats.org/officeDocument/2006/relationships/image" Target="../media/image6.jpeg"/><Relationship Id="rId4" Type="http://schemas.openxmlformats.org/officeDocument/2006/relationships/image" Target="../media/image7.jpg"/><Relationship Id="rId9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6.jpeg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3.jpeg"/><Relationship Id="rId5" Type="http://schemas.openxmlformats.org/officeDocument/2006/relationships/image" Target="../media/image33.png"/><Relationship Id="rId4" Type="http://schemas.openxmlformats.org/officeDocument/2006/relationships/image" Target="../media/image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jpe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7.jp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9.png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8.JPG"/><Relationship Id="rId5" Type="http://schemas.openxmlformats.org/officeDocument/2006/relationships/image" Target="../media/image3.jpeg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12.jpg"/><Relationship Id="rId5" Type="http://schemas.openxmlformats.org/officeDocument/2006/relationships/image" Target="../media/image3.jpe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jpe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6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6837082" y="5485762"/>
            <a:ext cx="6082920" cy="30663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sz="2761" b="1" dirty="0">
                <a:solidFill>
                  <a:srgbClr val="A17C46"/>
                </a:solidFill>
                <a:latin typeface="Montserrat Bold"/>
                <a:cs typeface="Montserrat Bold"/>
              </a:rPr>
              <a:t>ACAD.DR. GUILLERMO CAREAGA REYNA.</a:t>
            </a:r>
          </a:p>
          <a:p>
            <a:pPr algn="ctr"/>
            <a:r>
              <a:rPr lang="es-ES" sz="2761" b="1" dirty="0">
                <a:solidFill>
                  <a:srgbClr val="A17C46"/>
                </a:solidFill>
                <a:latin typeface="Montserrat Bold"/>
                <a:cs typeface="Montserrat Bold"/>
              </a:rPr>
              <a:t>CIRUJANO CARDIOTORACICO.</a:t>
            </a:r>
          </a:p>
          <a:p>
            <a:pPr algn="ctr"/>
            <a:r>
              <a:rPr lang="es-ES" sz="2761" b="1" dirty="0">
                <a:solidFill>
                  <a:srgbClr val="A17C46"/>
                </a:solidFill>
                <a:latin typeface="Montserrat Bold"/>
                <a:cs typeface="Montserrat Bold"/>
              </a:rPr>
              <a:t>DIRECTOR GENERAL DE UMAE, HOSPITAL GENERAL “DR. GAUDENCIO GONZALEZ GARZA”, CMN “LA RAZA” IMSS.</a:t>
            </a:r>
          </a:p>
        </p:txBody>
      </p:sp>
      <p:pic>
        <p:nvPicPr>
          <p:cNvPr id="9" name="Picture 11" descr="DSC00185"/>
          <p:cNvPicPr>
            <a:picLocks noGrp="1"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519" y="4112790"/>
            <a:ext cx="5982364" cy="44072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Título"/>
          <p:cNvSpPr txBox="1">
            <a:spLocks/>
          </p:cNvSpPr>
          <p:nvPr/>
        </p:nvSpPr>
        <p:spPr>
          <a:xfrm>
            <a:off x="3431978" y="1396985"/>
            <a:ext cx="7418902" cy="1792381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z="3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SESION CONJUNTA: </a:t>
            </a:r>
          </a:p>
          <a:p>
            <a:r>
              <a:rPr lang="es-MX" sz="3600" b="1" dirty="0">
                <a:solidFill>
                  <a:srgbClr val="C00000"/>
                </a:solidFill>
                <a:latin typeface="+mn-lt"/>
                <a:cs typeface="Arial" panose="020B0604020202020204" pitchFamily="34" charset="0"/>
              </a:rPr>
              <a:t>ACADEMIA NACIONAL DE MEDICINA/ ACADEMIA MEXICANA DE CIRUGIA</a:t>
            </a:r>
          </a:p>
          <a:p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Montserrat Bold"/>
              </a:rPr>
              <a:t>  </a:t>
            </a:r>
          </a:p>
          <a:p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chemeClr val="accent6">
                    <a:lumMod val="75000"/>
                  </a:schemeClr>
                </a:solidFill>
                <a:latin typeface="+mn-lt"/>
                <a:cs typeface="Montserrat Bold"/>
              </a:rPr>
              <a:t>¿HASTA DONDE HEMOS LLEGADO?</a:t>
            </a:r>
          </a:p>
          <a:p>
            <a:endParaRPr lang="es-MX" sz="3200" dirty="0">
              <a:solidFill>
                <a:schemeClr val="accent6">
                  <a:lumMod val="75000"/>
                </a:schemeClr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s-MX" sz="32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 </a:t>
            </a:r>
          </a:p>
        </p:txBody>
      </p:sp>
      <p:pic>
        <p:nvPicPr>
          <p:cNvPr id="5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10598159" y="1432184"/>
            <a:ext cx="1065522" cy="1447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9EA16CB-1E98-43FC-B3AE-42628510B6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6" y="1433005"/>
            <a:ext cx="3186394" cy="772700"/>
          </a:xfrm>
          <a:prstGeom prst="rect">
            <a:avLst/>
          </a:prstGeom>
          <a:effectLst/>
        </p:spPr>
      </p:pic>
      <p:pic>
        <p:nvPicPr>
          <p:cNvPr id="7" name="7 Imagen">
            <a:extLst>
              <a:ext uri="{FF2B5EF4-FFF2-40B4-BE49-F238E27FC236}">
                <a16:creationId xmlns:a16="http://schemas.microsoft.com/office/drawing/2014/main" id="{EF87C552-B20D-44A5-B434-F925110B2D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400" y="8560726"/>
            <a:ext cx="1881065" cy="1219275"/>
          </a:xfrm>
          <a:prstGeom prst="rect">
            <a:avLst/>
          </a:prstGeom>
        </p:spPr>
      </p:pic>
      <p:pic>
        <p:nvPicPr>
          <p:cNvPr id="1026" name="Picture 2" descr="Image result for logo academia nacional de medicina">
            <a:extLst>
              <a:ext uri="{FF2B5EF4-FFF2-40B4-BE49-F238E27FC236}">
                <a16:creationId xmlns:a16="http://schemas.microsoft.com/office/drawing/2014/main" id="{DC2BE5E0-4C96-4A2C-A69E-574A34DF0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55029" y="1508897"/>
            <a:ext cx="1220273" cy="1213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1777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A8F35DDB-30E2-439D-915B-EE0EFBF0B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0550" y="2464308"/>
            <a:ext cx="9653586" cy="4986513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657164" indent="-563283">
              <a:buNone/>
              <a:defRPr/>
            </a:pPr>
            <a:r>
              <a:rPr lang="es-MX" sz="2800" b="1" dirty="0">
                <a:solidFill>
                  <a:srgbClr val="FF0000"/>
                </a:solidFill>
                <a:latin typeface="Montserrat Bold"/>
                <a:cs typeface="Arial" pitchFamily="34" charset="0"/>
              </a:rPr>
              <a:t>Patología valvular aórtica</a:t>
            </a:r>
          </a:p>
          <a:p>
            <a:pPr marL="551081" indent="-457200"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atin typeface="Montserrat Bold"/>
              </a:rPr>
              <a:t>Cirugía valvular </a:t>
            </a:r>
            <a:r>
              <a:rPr lang="es-MX" sz="2800" dirty="0" err="1">
                <a:latin typeface="Montserrat Bold"/>
              </a:rPr>
              <a:t>Ao</a:t>
            </a:r>
            <a:r>
              <a:rPr lang="es-MX" sz="2800" dirty="0">
                <a:latin typeface="Montserrat Bold"/>
              </a:rPr>
              <a:t>: mortalidad hospitalaria de 2% - 5%, incrementa al 5-10% cuando se asocia a RVM. </a:t>
            </a:r>
          </a:p>
          <a:p>
            <a:pPr marL="551081" indent="-457200"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atin typeface="Montserrat Bold"/>
              </a:rPr>
              <a:t>↑ Mortalidad: disfunción ventricular izquierda, cirugía cardiaca previa o diabetes. </a:t>
            </a:r>
          </a:p>
          <a:p>
            <a:pPr marL="551081" indent="-457200"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atin typeface="Montserrat Bold"/>
              </a:rPr>
              <a:t>En los casos con </a:t>
            </a:r>
            <a:r>
              <a:rPr lang="es-MX" sz="2800" dirty="0" err="1">
                <a:latin typeface="Montserrat Bold"/>
              </a:rPr>
              <a:t>EAo</a:t>
            </a:r>
            <a:r>
              <a:rPr lang="es-MX" sz="2800" dirty="0">
                <a:latin typeface="Montserrat Bold"/>
              </a:rPr>
              <a:t> severa rechazados para cirugía, la dilatación percutánea una alternativa.</a:t>
            </a:r>
          </a:p>
          <a:p>
            <a:pPr marL="551081" indent="-457200"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atin typeface="Montserrat Bold"/>
              </a:rPr>
              <a:t>Cirugía de invasión mínima</a:t>
            </a:r>
          </a:p>
          <a:p>
            <a:pPr marL="551081" indent="-457200"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atin typeface="Montserrat Bold"/>
              </a:rPr>
              <a:t>En 1985, Alain Cribier realizó los primeros casos de </a:t>
            </a:r>
            <a:r>
              <a:rPr lang="es-MX" sz="2800" dirty="0" err="1">
                <a:latin typeface="Montserrat Bold"/>
              </a:rPr>
              <a:t>Valvuloplastía</a:t>
            </a:r>
            <a:r>
              <a:rPr lang="es-MX" sz="2800" dirty="0">
                <a:latin typeface="Montserrat Bold"/>
              </a:rPr>
              <a:t> Aórtica.</a:t>
            </a:r>
          </a:p>
          <a:p>
            <a:pPr marL="551081" indent="-457200">
              <a:buFont typeface="Wingdings" panose="05000000000000000000" pitchFamily="2" charset="2"/>
              <a:buChar char="Ø"/>
              <a:defRPr/>
            </a:pPr>
            <a:r>
              <a:rPr lang="es-MX" sz="2800" dirty="0">
                <a:latin typeface="Montserrat Bold"/>
              </a:rPr>
              <a:t>En 2002, Cribier realizó el primer implante de una prótesis valvular aórtica a través de catéter </a:t>
            </a:r>
            <a:endParaRPr lang="es-MX" sz="2800" dirty="0">
              <a:solidFill>
                <a:srgbClr val="C00000"/>
              </a:solidFill>
              <a:latin typeface="Montserrat Bold"/>
              <a:cs typeface="Arial" pitchFamily="34" charset="0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A5114C-6238-4EAE-95F6-82E719AC70FC}"/>
              </a:ext>
            </a:extLst>
          </p:cNvPr>
          <p:cNvSpPr/>
          <p:nvPr/>
        </p:nvSpPr>
        <p:spPr>
          <a:xfrm>
            <a:off x="5483613" y="8407277"/>
            <a:ext cx="771330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Vahanian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Alfieri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O, Al-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Attar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N, et al.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Heart J. 2008;29:1463-70. </a:t>
            </a:r>
          </a:p>
          <a:p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Hernández MA, Careaga G,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Argüero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R.Rev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Mex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2006;17:92-100. </a:t>
            </a:r>
          </a:p>
          <a:p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Jung B,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Cachier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Baron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G, et al.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Heart J. 2005;26:2714-20. </a:t>
            </a:r>
          </a:p>
          <a:p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Esparza J, Careaga G,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Argüero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R.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Cir. 2000;68:229-33.</a:t>
            </a:r>
          </a:p>
          <a:p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Cribier A,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Eltchaninoff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Bash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A, et al.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Circulation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2002;106:3006-8.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Título">
            <a:extLst>
              <a:ext uri="{FF2B5EF4-FFF2-40B4-BE49-F238E27FC236}">
                <a16:creationId xmlns:a16="http://schemas.microsoft.com/office/drawing/2014/main" id="{ACCD116A-4BF0-4245-8F60-48E7AB9E0D86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0" name="Picture 5" descr="mso29FE7">
            <a:extLst>
              <a:ext uri="{FF2B5EF4-FFF2-40B4-BE49-F238E27FC236}">
                <a16:creationId xmlns:a16="http://schemas.microsoft.com/office/drawing/2014/main" id="{83CA671E-82C1-41B4-BA87-734A29821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1" r="3468" b="3569"/>
          <a:stretch>
            <a:fillRect/>
          </a:stretch>
        </p:blipFill>
        <p:spPr bwMode="auto">
          <a:xfrm>
            <a:off x="9340263" y="2196651"/>
            <a:ext cx="2279341" cy="3421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4D7D61D-6554-47C4-8771-A5B7D03F19F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15" r="15979" b="4339"/>
          <a:stretch/>
        </p:blipFill>
        <p:spPr>
          <a:xfrm>
            <a:off x="10463416" y="5915699"/>
            <a:ext cx="2370161" cy="22557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Picture 2" descr="Image result for logo academia nacional de medicina">
            <a:extLst>
              <a:ext uri="{FF2B5EF4-FFF2-40B4-BE49-F238E27FC236}">
                <a16:creationId xmlns:a16="http://schemas.microsoft.com/office/drawing/2014/main" id="{1E09BDD7-95C0-4E4F-B66B-D08660FEB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6060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8" name="5 Marcador de contenido">
            <a:extLst>
              <a:ext uri="{FF2B5EF4-FFF2-40B4-BE49-F238E27FC236}">
                <a16:creationId xmlns:a16="http://schemas.microsoft.com/office/drawing/2014/main" id="{D3D699AD-7296-4F15-BCF5-9E97434AA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90800" y="4103903"/>
            <a:ext cx="8229600" cy="3643338"/>
          </a:xfrm>
          <a:solidFill>
            <a:schemeClr val="bg2">
              <a:lumMod val="90000"/>
            </a:schemeClr>
          </a:solidFill>
        </p:spPr>
        <p:txBody>
          <a:bodyPr>
            <a:normAutofit fontScale="70000" lnSpcReduction="20000"/>
          </a:bodyPr>
          <a:lstStyle/>
          <a:p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Andersen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en 1992 con un modelo porcino</a:t>
            </a:r>
          </a:p>
          <a:p>
            <a:r>
              <a:rPr lang="es-MX" dirty="0" err="1">
                <a:latin typeface="Arial" panose="020B0604020202020204" pitchFamily="34" charset="0"/>
                <a:cs typeface="Arial" panose="020B0604020202020204" pitchFamily="34" charset="0"/>
              </a:rPr>
              <a:t>Bonhoffer</a:t>
            </a:r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 en 2000 con una válvula pulmonar en humanos</a:t>
            </a: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Cribier en 2002 primer válvula aórtica se realizó por vía anterógrada.</a:t>
            </a:r>
          </a:p>
          <a:p>
            <a:r>
              <a:rPr lang="es-MX" dirty="0">
                <a:latin typeface="Arial" panose="020B0604020202020204" pitchFamily="34" charset="0"/>
                <a:cs typeface="Arial" panose="020B0604020202020204" pitchFamily="34" charset="0"/>
              </a:rPr>
              <a:t>2012 Primer prótesis implantada en México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1E556B66-29C1-4885-A5F1-1F53647DF0BB}"/>
              </a:ext>
            </a:extLst>
          </p:cNvPr>
          <p:cNvSpPr/>
          <p:nvPr/>
        </p:nvSpPr>
        <p:spPr>
          <a:xfrm>
            <a:off x="1101436" y="3077430"/>
            <a:ext cx="113468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3200" b="1" dirty="0">
                <a:solidFill>
                  <a:prstClr val="black"/>
                </a:solidFill>
              </a:rPr>
              <a:t>HISTORIA DE IMPLANTE  DE VÁLVULAS TRANSCÁTETER (TAVI)</a:t>
            </a:r>
            <a:endParaRPr lang="es-MX" dirty="0"/>
          </a:p>
        </p:txBody>
      </p:sp>
      <p:sp>
        <p:nvSpPr>
          <p:cNvPr id="12" name="12 Rectángulo">
            <a:extLst>
              <a:ext uri="{FF2B5EF4-FFF2-40B4-BE49-F238E27FC236}">
                <a16:creationId xmlns:a16="http://schemas.microsoft.com/office/drawing/2014/main" id="{81AF2974-4D51-425A-A73A-38AEAA40D9CE}"/>
              </a:ext>
            </a:extLst>
          </p:cNvPr>
          <p:cNvSpPr/>
          <p:nvPr/>
        </p:nvSpPr>
        <p:spPr>
          <a:xfrm>
            <a:off x="6276107" y="9061293"/>
            <a:ext cx="68164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Sabate</a:t>
            </a:r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M, et al .</a:t>
            </a:r>
            <a:r>
              <a:rPr lang="es-MX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</a:t>
            </a:r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</a:t>
            </a:r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2013;66(12):949–958.</a:t>
            </a:r>
          </a:p>
          <a:p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Rodríguez-Durán LE, et al. 2015</a:t>
            </a: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Título">
            <a:extLst>
              <a:ext uri="{FF2B5EF4-FFF2-40B4-BE49-F238E27FC236}">
                <a16:creationId xmlns:a16="http://schemas.microsoft.com/office/drawing/2014/main" id="{37029F8D-0EAD-4F2F-A5FC-1FE48C6F8B5D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A42433FF-0B93-4445-ADEB-3796D361C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4882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410FA07B-546D-48F8-8E30-2B629298B0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719" y="2676635"/>
            <a:ext cx="7034481" cy="4019971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19D40B3-0A17-44AB-94F1-B7FCEF7A76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0585" y="4644938"/>
            <a:ext cx="7085815" cy="44354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356677F-EB67-4317-A802-70A567E87A8B}"/>
              </a:ext>
            </a:extLst>
          </p:cNvPr>
          <p:cNvSpPr/>
          <p:nvPr/>
        </p:nvSpPr>
        <p:spPr>
          <a:xfrm>
            <a:off x="6220695" y="9369637"/>
            <a:ext cx="61444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Careaga-Reyna G, et al. </a:t>
            </a:r>
            <a:r>
              <a:rPr lang="es-MX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</a:t>
            </a:r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MX" sz="20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Cir</a:t>
            </a:r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2017;85(5):375-380 </a:t>
            </a: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3 Título">
            <a:extLst>
              <a:ext uri="{FF2B5EF4-FFF2-40B4-BE49-F238E27FC236}">
                <a16:creationId xmlns:a16="http://schemas.microsoft.com/office/drawing/2014/main" id="{79273E13-AB5A-46D3-A07C-4AF3C5CB1DB2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183CC4BF-FBDE-4221-8304-2E2652152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1110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1B819681-8013-4797-B35B-CAFA4AA9FC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661" y="2989813"/>
            <a:ext cx="8862247" cy="61883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ángulo 1"/>
          <p:cNvSpPr/>
          <p:nvPr/>
        </p:nvSpPr>
        <p:spPr>
          <a:xfrm>
            <a:off x="4293708" y="9455198"/>
            <a:ext cx="79235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Allende R, Molina FJ, Leiva-Pons JL y cols. </a:t>
            </a:r>
            <a:r>
              <a:rPr lang="es-ES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Arch</a:t>
            </a:r>
            <a:r>
              <a:rPr lang="es-E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Cardiol</a:t>
            </a:r>
            <a:r>
              <a:rPr lang="es-E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Mex</a:t>
            </a:r>
            <a:r>
              <a:rPr lang="es-E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2018; 88 (</a:t>
            </a:r>
            <a:r>
              <a:rPr lang="es-ES" sz="16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supl</a:t>
            </a:r>
            <a:r>
              <a:rPr lang="es-ES" sz="16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I): 1-25.</a:t>
            </a: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id="{78A14829-1720-478C-9195-33B6BD9598E4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0" name="Picture 2" descr="Image result for logo academia nacional de medicina">
            <a:extLst>
              <a:ext uri="{FF2B5EF4-FFF2-40B4-BE49-F238E27FC236}">
                <a16:creationId xmlns:a16="http://schemas.microsoft.com/office/drawing/2014/main" id="{6CCE5130-06BC-4B94-B7C0-A20A3E5DCE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081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">
            <a:extLst>
              <a:ext uri="{FF2B5EF4-FFF2-40B4-BE49-F238E27FC236}">
                <a16:creationId xmlns:a16="http://schemas.microsoft.com/office/drawing/2014/main" id="{99D30DA9-C3E5-4915-B7C4-5DBFDCDB9C1F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325576" y="2335751"/>
            <a:ext cx="11769442" cy="587819"/>
          </a:xfrm>
        </p:spPr>
        <p:txBody>
          <a:bodyPr>
            <a:normAutofit/>
          </a:bodyPr>
          <a:lstStyle/>
          <a:p>
            <a:r>
              <a:rPr lang="es-ES" sz="2800" dirty="0">
                <a:latin typeface="Montserrat Bold"/>
                <a:cs typeface="Arial" panose="020B0604020202020204" pitchFamily="34" charset="0"/>
              </a:rPr>
              <a:t>UMAE Hospital General “Dr. Gaudencio González Garza” CMN “La Raza”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EFC0EDA8-226F-4914-BE6E-97394B10399E}"/>
              </a:ext>
            </a:extLst>
          </p:cNvPr>
          <p:cNvSpPr txBox="1">
            <a:spLocks/>
          </p:cNvSpPr>
          <p:nvPr>
            <p:custDataLst>
              <p:tags r:id="rId2"/>
            </p:custDataLst>
          </p:nvPr>
        </p:nvSpPr>
        <p:spPr>
          <a:xfrm>
            <a:off x="325576" y="3164835"/>
            <a:ext cx="8077200" cy="4675909"/>
          </a:xfrm>
          <a:prstGeom prst="rect">
            <a:avLst/>
          </a:prstGeom>
        </p:spPr>
        <p:txBody>
          <a:bodyPr vert="horz" lIns="146304" tIns="73152" rIns="146304" bIns="73152" rtlCol="0" anchor="b">
            <a:normAutofit fontScale="85000" lnSpcReduction="20000"/>
          </a:bodyPr>
          <a:lstStyle>
            <a:lvl1pPr marL="0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3278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1082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761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62165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502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93247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24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24329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24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155412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24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786494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24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17576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24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658" indent="0" algn="l" defTabSz="631082" rtl="0" eaLnBrk="1" latinLnBrk="0" hangingPunct="1">
              <a:spcBef>
                <a:spcPct val="20000"/>
              </a:spcBef>
              <a:buFont typeface="Arial"/>
              <a:buNone/>
              <a:defRPr sz="224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S" sz="2800" dirty="0">
                <a:latin typeface="Montserrat Bold"/>
                <a:cs typeface="Arial" panose="020B0604020202020204" pitchFamily="34" charset="0"/>
              </a:rPr>
              <a:t>Experiencia Actual </a:t>
            </a:r>
          </a:p>
          <a:p>
            <a:pPr algn="ctr"/>
            <a:r>
              <a:rPr lang="es-ES" sz="2800" dirty="0">
                <a:latin typeface="Montserrat Bold"/>
                <a:cs typeface="Arial" panose="020B0604020202020204" pitchFamily="34" charset="0"/>
              </a:rPr>
              <a:t>7-Nov-2014   al 5 Julio-2019</a:t>
            </a:r>
          </a:p>
          <a:p>
            <a:r>
              <a:rPr lang="es-ES" sz="2800" dirty="0">
                <a:latin typeface="Montserrat Bold"/>
                <a:cs typeface="Arial" panose="020B0604020202020204" pitchFamily="34" charset="0"/>
              </a:rPr>
              <a:t>28 Pacientes</a:t>
            </a:r>
          </a:p>
          <a:p>
            <a:pPr marL="1088282" lvl="1" indent="-457200" algn="just">
              <a:buFont typeface="Wingdings" panose="05000000000000000000" pitchFamily="2" charset="2"/>
              <a:buChar char="Ø"/>
            </a:pPr>
            <a:r>
              <a:rPr lang="es-ES" sz="2800" b="0" dirty="0">
                <a:latin typeface="Montserrat Bold"/>
                <a:cs typeface="Arial" panose="020B0604020202020204" pitchFamily="34" charset="0"/>
              </a:rPr>
              <a:t>26  Válvulas   Aórticas / 2  “Valve in Valve” </a:t>
            </a:r>
            <a:r>
              <a:rPr lang="es-ES" sz="2800" b="0" dirty="0" err="1">
                <a:latin typeface="Montserrat Bold"/>
                <a:cs typeface="Arial" panose="020B0604020202020204" pitchFamily="34" charset="0"/>
              </a:rPr>
              <a:t>tricuspídea</a:t>
            </a:r>
            <a:r>
              <a:rPr lang="es-ES" sz="2800" b="0" dirty="0">
                <a:latin typeface="Montserrat Bold"/>
                <a:cs typeface="Arial" panose="020B0604020202020204" pitchFamily="34" charset="0"/>
              </a:rPr>
              <a:t> (uno de ellos, el </a:t>
            </a:r>
            <a:r>
              <a:rPr lang="es-ES" sz="2800" dirty="0">
                <a:latin typeface="Montserrat Bold"/>
                <a:cs typeface="Arial" panose="020B0604020202020204" pitchFamily="34" charset="0"/>
              </a:rPr>
              <a:t>primer caso en México</a:t>
            </a:r>
            <a:r>
              <a:rPr lang="es-ES" sz="2800" b="0" dirty="0">
                <a:latin typeface="Montserrat Bold"/>
                <a:cs typeface="Arial" panose="020B0604020202020204" pitchFamily="34" charset="0"/>
              </a:rPr>
              <a:t> el 25 de agosto de 2016).</a:t>
            </a:r>
          </a:p>
          <a:p>
            <a:pPr marL="1088282" lvl="1" indent="-457200" algn="just">
              <a:buFont typeface="Wingdings" panose="05000000000000000000" pitchFamily="2" charset="2"/>
              <a:buChar char="Ø"/>
            </a:pPr>
            <a:r>
              <a:rPr lang="es-ES" sz="2800" b="0" dirty="0">
                <a:latin typeface="Montserrat Bold"/>
                <a:cs typeface="Arial" panose="020B0604020202020204" pitchFamily="34" charset="0"/>
              </a:rPr>
              <a:t>Once mujeres y 17 varones. </a:t>
            </a:r>
          </a:p>
          <a:p>
            <a:pPr marL="1088282" lvl="1" indent="-457200" algn="just">
              <a:buFont typeface="Wingdings" panose="05000000000000000000" pitchFamily="2" charset="2"/>
              <a:buChar char="Ø"/>
            </a:pPr>
            <a:r>
              <a:rPr lang="es-ES" sz="2800" b="0" dirty="0">
                <a:latin typeface="Montserrat Bold"/>
                <a:cs typeface="Arial" panose="020B0604020202020204" pitchFamily="34" charset="0"/>
              </a:rPr>
              <a:t>Edad Promedio  75.34 ± 8.31 años (rango 50- 89 años)</a:t>
            </a:r>
          </a:p>
          <a:p>
            <a:pPr marL="1088282" lvl="1" indent="-457200" algn="just">
              <a:buFont typeface="Wingdings" panose="05000000000000000000" pitchFamily="2" charset="2"/>
              <a:buChar char="Ø"/>
            </a:pPr>
            <a:r>
              <a:rPr lang="es-ES" sz="2800" b="0" dirty="0">
                <a:latin typeface="Montserrat Bold"/>
                <a:cs typeface="Arial" panose="020B0604020202020204" pitchFamily="34" charset="0"/>
              </a:rPr>
              <a:t>Paciente de 50 años de edad, con aorta en porcelana y antecedente de radioterapia</a:t>
            </a:r>
          </a:p>
          <a:p>
            <a:pPr marL="1088282" lvl="1" indent="-457200" algn="just">
              <a:buFont typeface="Wingdings" panose="05000000000000000000" pitchFamily="2" charset="2"/>
              <a:buChar char="Ø"/>
            </a:pPr>
            <a:r>
              <a:rPr lang="es-ES" sz="2800" dirty="0">
                <a:latin typeface="Montserrat Bold"/>
                <a:cs typeface="Arial" panose="020B0604020202020204" pitchFamily="34" charset="0"/>
              </a:rPr>
              <a:t>Con ICP adicional: 7</a:t>
            </a:r>
          </a:p>
          <a:p>
            <a:pPr marL="1088282" lvl="1" indent="-457200" algn="just">
              <a:buFont typeface="Wingdings" panose="05000000000000000000" pitchFamily="2" charset="2"/>
              <a:buChar char="Ø"/>
            </a:pPr>
            <a:r>
              <a:rPr lang="es-ES" sz="2800" b="0" dirty="0">
                <a:latin typeface="Montserrat Bold"/>
                <a:cs typeface="Arial" panose="020B0604020202020204" pitchFamily="34" charset="0"/>
              </a:rPr>
              <a:t>Revascularización coronaria  </a:t>
            </a:r>
            <a:r>
              <a:rPr lang="es-ES" sz="2800" b="0" dirty="0" err="1">
                <a:latin typeface="Montserrat Bold"/>
                <a:cs typeface="Arial" panose="020B0604020202020204" pitchFamily="34" charset="0"/>
              </a:rPr>
              <a:t>Qx</a:t>
            </a:r>
            <a:r>
              <a:rPr lang="es-ES" sz="2800" b="0" dirty="0">
                <a:latin typeface="Montserrat Bold"/>
                <a:cs typeface="Arial" panose="020B0604020202020204" pitchFamily="34" charset="0"/>
              </a:rPr>
              <a:t>: 1</a:t>
            </a:r>
          </a:p>
          <a:p>
            <a:pPr marL="1088282" lvl="1" indent="-457200" algn="just">
              <a:buFont typeface="Wingdings" panose="05000000000000000000" pitchFamily="2" charset="2"/>
              <a:buChar char="Ø"/>
            </a:pPr>
            <a:r>
              <a:rPr lang="es-ES" sz="2800" b="0" dirty="0">
                <a:latin typeface="Montserrat Bold"/>
                <a:cs typeface="Arial" panose="020B0604020202020204" pitchFamily="34" charset="0"/>
              </a:rPr>
              <a:t>QX Fallida: 1    </a:t>
            </a:r>
          </a:p>
          <a:p>
            <a:pPr lvl="1"/>
            <a:endParaRPr lang="es-ES" dirty="0">
              <a:latin typeface="Montserrat Bold"/>
            </a:endParaRPr>
          </a:p>
        </p:txBody>
      </p:sp>
      <p:graphicFrame>
        <p:nvGraphicFramePr>
          <p:cNvPr id="22" name="4 Gráfico">
            <a:extLst>
              <a:ext uri="{FF2B5EF4-FFF2-40B4-BE49-F238E27FC236}">
                <a16:creationId xmlns:a16="http://schemas.microsoft.com/office/drawing/2014/main" id="{2C8DDC89-D941-4B91-BDEF-FD6128C8B8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26011673"/>
              </p:ext>
            </p:extLst>
          </p:nvPr>
        </p:nvGraphicFramePr>
        <p:xfrm>
          <a:off x="8636432" y="3507928"/>
          <a:ext cx="4608512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23" name="3 Imagen">
            <a:extLst>
              <a:ext uri="{FF2B5EF4-FFF2-40B4-BE49-F238E27FC236}">
                <a16:creationId xmlns:a16="http://schemas.microsoft.com/office/drawing/2014/main" id="{A1F5F145-B785-4113-A3F7-297C18291C8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-1516"/>
          <a:stretch/>
        </p:blipFill>
        <p:spPr>
          <a:xfrm>
            <a:off x="9134440" y="7024194"/>
            <a:ext cx="3584351" cy="18204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0F16681D-1926-41D6-8F9F-4E1597EA4546}"/>
              </a:ext>
            </a:extLst>
          </p:cNvPr>
          <p:cNvSpPr/>
          <p:nvPr/>
        </p:nvSpPr>
        <p:spPr>
          <a:xfrm>
            <a:off x="6941123" y="9351815"/>
            <a:ext cx="51746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Lázaro-Castillo JL, Careaga-Reyna G. 2019</a:t>
            </a:r>
          </a:p>
        </p:txBody>
      </p:sp>
      <p:pic>
        <p:nvPicPr>
          <p:cNvPr id="10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3 Título">
            <a:extLst>
              <a:ext uri="{FF2B5EF4-FFF2-40B4-BE49-F238E27FC236}">
                <a16:creationId xmlns:a16="http://schemas.microsoft.com/office/drawing/2014/main" id="{24B9F1F5-5BE7-48AE-807B-F42384F3C3F7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E44DBD1-E166-425B-9947-F442070FE7F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486" y="7718824"/>
            <a:ext cx="1675363" cy="20756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DF16596-C15D-4001-9B2C-6A4567EFCD8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494" t="5831" r="10983"/>
          <a:stretch/>
        </p:blipFill>
        <p:spPr>
          <a:xfrm rot="5400000">
            <a:off x="3553040" y="7861721"/>
            <a:ext cx="2075650" cy="184345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Picture 2" descr="Image result for logo academia nacional de medicina">
            <a:extLst>
              <a:ext uri="{FF2B5EF4-FFF2-40B4-BE49-F238E27FC236}">
                <a16:creationId xmlns:a16="http://schemas.microsoft.com/office/drawing/2014/main" id="{B9BBA0FE-890A-448B-81F0-2A5D0F513F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6202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9" name="Rectangle 5">
            <a:extLst>
              <a:ext uri="{FF2B5EF4-FFF2-40B4-BE49-F238E27FC236}">
                <a16:creationId xmlns:a16="http://schemas.microsoft.com/office/drawing/2014/main" id="{6469A249-9073-483E-8CE1-E720F92B6A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25630" y="2819995"/>
            <a:ext cx="4989773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Experiencia Actual </a:t>
            </a:r>
          </a:p>
          <a:p>
            <a:pPr algn="ctr"/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7-Nov-2014   al 5 Julio-2019</a:t>
            </a:r>
            <a:endParaRPr lang="es-MX" sz="2800" dirty="0">
              <a:latin typeface="+mj-lt"/>
              <a:cs typeface="Arial" panose="020B0604020202020204" pitchFamily="34" charset="0"/>
            </a:endParaRPr>
          </a:p>
        </p:txBody>
      </p:sp>
      <p:pic>
        <p:nvPicPr>
          <p:cNvPr id="11" name="IMG_2462.MOV">
            <a:hlinkClick r:id="" action="ppaction://media"/>
            <a:extLst>
              <a:ext uri="{FF2B5EF4-FFF2-40B4-BE49-F238E27FC236}">
                <a16:creationId xmlns:a16="http://schemas.microsoft.com/office/drawing/2014/main" id="{FAB09FD0-54A0-4B96-A190-88B47C1186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9091" y="4153191"/>
            <a:ext cx="7639050" cy="429736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3 Título">
            <a:extLst>
              <a:ext uri="{FF2B5EF4-FFF2-40B4-BE49-F238E27FC236}">
                <a16:creationId xmlns:a16="http://schemas.microsoft.com/office/drawing/2014/main" id="{4A097439-7375-46CB-ACAC-BBF4372ED217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0" name="Picture 2" descr="Image result for logo academia nacional de medicina">
            <a:extLst>
              <a:ext uri="{FF2B5EF4-FFF2-40B4-BE49-F238E27FC236}">
                <a16:creationId xmlns:a16="http://schemas.microsoft.com/office/drawing/2014/main" id="{14DCE527-6A0A-4AB5-AD54-1248FCAA5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1156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0BB86403-B566-4400-8F8E-F02AF85D0912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790754" y="2764734"/>
            <a:ext cx="5791200" cy="4631746"/>
          </a:xfrm>
        </p:spPr>
        <p:txBody>
          <a:bodyPr>
            <a:noAutofit/>
          </a:bodyPr>
          <a:lstStyle/>
          <a:p>
            <a:pPr eaLnBrk="1" hangingPunct="1">
              <a:buFont typeface="Wingdings" panose="05000000000000000000" pitchFamily="2" charset="2"/>
              <a:buNone/>
            </a:pPr>
            <a:r>
              <a:rPr lang="es-MX" altLang="es-MX" sz="3200" b="1" dirty="0">
                <a:solidFill>
                  <a:srgbClr val="FF0000"/>
                </a:solidFill>
                <a:latin typeface="Montserrat Bold"/>
                <a:cs typeface="Arial" panose="020B0604020202020204" pitchFamily="34" charset="0"/>
              </a:rPr>
              <a:t>Cardiopatía isquémica:</a:t>
            </a:r>
          </a:p>
          <a:p>
            <a:pPr eaLnBrk="1" hangingPunct="1">
              <a:buFont typeface="Wingdings" panose="05000000000000000000" pitchFamily="2" charset="2"/>
              <a:buNone/>
            </a:pPr>
            <a:r>
              <a:rPr lang="es-MX" altLang="es-MX" sz="2800" b="0" dirty="0">
                <a:solidFill>
                  <a:srgbClr val="00B0F0"/>
                </a:solidFill>
                <a:latin typeface="Montserrat Bold"/>
                <a:cs typeface="Arial" panose="020B0604020202020204" pitchFamily="34" charset="0"/>
              </a:rPr>
              <a:t>Objetivos de la revascularización: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s-MX" altLang="es-MX" sz="2800" b="1" dirty="0">
              <a:latin typeface="Montserrat Bold"/>
              <a:cs typeface="Arial" panose="020B0604020202020204" pitchFamily="34" charset="0"/>
            </a:endParaRP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MX" altLang="es-MX" sz="2800" dirty="0">
                <a:latin typeface="Montserrat Bold"/>
                <a:cs typeface="Arial" panose="020B0604020202020204" pitchFamily="34" charset="0"/>
              </a:rPr>
              <a:t>Disminuir la incidencia de infarto del miocardio.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MX" altLang="es-MX" sz="2800" dirty="0">
                <a:latin typeface="Montserrat Bold"/>
                <a:cs typeface="Arial" panose="020B0604020202020204" pitchFamily="34" charset="0"/>
              </a:rPr>
              <a:t>Disminuir la incidencia de muerte súbita.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MX" altLang="es-MX" sz="2800" dirty="0">
                <a:latin typeface="Montserrat Bold"/>
                <a:cs typeface="Arial" panose="020B0604020202020204" pitchFamily="34" charset="0"/>
              </a:rPr>
              <a:t>Mejorar la calidad de vida</a:t>
            </a:r>
          </a:p>
          <a:p>
            <a:pPr marL="342900" indent="-342900" eaLnBrk="1" hangingPunct="1">
              <a:buFont typeface="Wingdings" panose="05000000000000000000" pitchFamily="2" charset="2"/>
              <a:buChar char="Ø"/>
            </a:pPr>
            <a:r>
              <a:rPr lang="es-MX" altLang="es-MX" sz="2800" dirty="0">
                <a:latin typeface="Montserrat Bold"/>
                <a:cs typeface="Arial" panose="020B0604020202020204" pitchFamily="34" charset="0"/>
              </a:rPr>
              <a:t>Mejorar la función ventricular</a:t>
            </a:r>
            <a:endParaRPr lang="es-ES" altLang="es-MX" sz="2800" dirty="0">
              <a:latin typeface="Montserrat Bold"/>
              <a:cs typeface="Arial" panose="020B0604020202020204" pitchFamily="34" charset="0"/>
            </a:endParaRPr>
          </a:p>
        </p:txBody>
      </p:sp>
      <p:pic>
        <p:nvPicPr>
          <p:cNvPr id="13" name="Picture 2" descr="msotw9_temp0">
            <a:extLst>
              <a:ext uri="{FF2B5EF4-FFF2-40B4-BE49-F238E27FC236}">
                <a16:creationId xmlns:a16="http://schemas.microsoft.com/office/drawing/2014/main" id="{11DD1A05-CB3E-44D1-A3F3-0EA75D9947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lum bright="18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" t="2536" r="4535" b="4227"/>
          <a:stretch>
            <a:fillRect/>
          </a:stretch>
        </p:blipFill>
        <p:spPr bwMode="auto">
          <a:xfrm>
            <a:off x="7700146" y="2446798"/>
            <a:ext cx="3576956" cy="2372374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4">
            <a:extLst>
              <a:ext uri="{FF2B5EF4-FFF2-40B4-BE49-F238E27FC236}">
                <a16:creationId xmlns:a16="http://schemas.microsoft.com/office/drawing/2014/main" id="{1F794905-1EB0-46DA-8A07-6326D0BA22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36612" y="8734795"/>
            <a:ext cx="4541764" cy="587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MX" altLang="es-MX" sz="1400" b="1" dirty="0">
                <a:solidFill>
                  <a:srgbClr val="00B050"/>
                </a:solidFill>
              </a:rPr>
              <a:t>Eagle KA. </a:t>
            </a:r>
            <a:r>
              <a:rPr lang="es-MX" altLang="es-MX" sz="1400" b="1" dirty="0" err="1">
                <a:solidFill>
                  <a:srgbClr val="00B050"/>
                </a:solidFill>
              </a:rPr>
              <a:t>Circulation</a:t>
            </a:r>
            <a:r>
              <a:rPr lang="es-MX" altLang="es-MX" sz="1400" b="1" dirty="0">
                <a:solidFill>
                  <a:srgbClr val="00B050"/>
                </a:solidFill>
              </a:rPr>
              <a:t> 1999; 100: 1464-1480.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s-MX" altLang="es-MX" sz="1400" b="1" dirty="0">
                <a:solidFill>
                  <a:srgbClr val="00B050"/>
                </a:solidFill>
              </a:rPr>
              <a:t>Careaga G y cols. </a:t>
            </a:r>
            <a:r>
              <a:rPr lang="es-MX" altLang="es-MX" sz="1400" b="1" dirty="0" err="1">
                <a:solidFill>
                  <a:srgbClr val="00B050"/>
                </a:solidFill>
              </a:rPr>
              <a:t>Gac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Med</a:t>
            </a:r>
            <a:r>
              <a:rPr lang="es-MX" altLang="es-MX" sz="1400" b="1" dirty="0">
                <a:solidFill>
                  <a:srgbClr val="00B050"/>
                </a:solidFill>
              </a:rPr>
              <a:t> </a:t>
            </a:r>
            <a:r>
              <a:rPr lang="es-MX" altLang="es-MX" sz="1400" b="1" dirty="0" err="1">
                <a:solidFill>
                  <a:srgbClr val="00B050"/>
                </a:solidFill>
              </a:rPr>
              <a:t>Mex</a:t>
            </a:r>
            <a:r>
              <a:rPr lang="es-MX" altLang="es-MX" sz="1400" b="1" dirty="0">
                <a:solidFill>
                  <a:srgbClr val="00B050"/>
                </a:solidFill>
              </a:rPr>
              <a:t> 2002;138: 133-137.</a:t>
            </a:r>
            <a:endParaRPr lang="es-ES" altLang="es-MX" sz="1400" b="1" dirty="0">
              <a:solidFill>
                <a:srgbClr val="00B050"/>
              </a:solidFill>
            </a:endParaRP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id="{4F5C76B7-D3E9-4CA8-9971-3A0491D84318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0" name="Marcador de contenido 3">
            <a:extLst>
              <a:ext uri="{FF2B5EF4-FFF2-40B4-BE49-F238E27FC236}">
                <a16:creationId xmlns:a16="http://schemas.microsoft.com/office/drawing/2014/main" id="{901B2130-825C-464E-A656-AE253A137D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" b="13610"/>
          <a:stretch/>
        </p:blipFill>
        <p:spPr>
          <a:xfrm>
            <a:off x="9874136" y="5752651"/>
            <a:ext cx="2746310" cy="2372374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0B392A00-6C8D-4B46-94DD-D9C1C9060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81085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 Rectángulo">
            <a:extLst>
              <a:ext uri="{FF2B5EF4-FFF2-40B4-BE49-F238E27FC236}">
                <a16:creationId xmlns:a16="http://schemas.microsoft.com/office/drawing/2014/main" id="{7997E23E-EB3E-42FB-AE77-0656BFE569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33445" y="2689185"/>
            <a:ext cx="5926138" cy="601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>
              <a:lnSpc>
                <a:spcPct val="90000"/>
              </a:lnSpc>
              <a:spcBef>
                <a:spcPct val="0"/>
              </a:spcBef>
              <a:defRPr/>
            </a:pPr>
            <a:r>
              <a:rPr lang="es-MX" sz="3200" b="0" dirty="0">
                <a:solidFill>
                  <a:srgbClr val="00B0F0"/>
                </a:solidFill>
                <a:latin typeface="Montserrat Bold"/>
                <a:ea typeface="+mj-ea"/>
                <a:cs typeface="Arial" pitchFamily="34" charset="0"/>
              </a:rPr>
              <a:t>INDICACIONES GENERALES RVM</a:t>
            </a:r>
            <a:endParaRPr lang="es-ES" sz="3200" b="0" dirty="0">
              <a:solidFill>
                <a:srgbClr val="00B0F0"/>
              </a:solidFill>
              <a:latin typeface="Montserrat Bold"/>
              <a:ea typeface="+mj-ea"/>
              <a:cs typeface="+mj-cs"/>
            </a:endParaRPr>
          </a:p>
        </p:txBody>
      </p:sp>
      <p:graphicFrame>
        <p:nvGraphicFramePr>
          <p:cNvPr id="16" name="Group 255">
            <a:extLst>
              <a:ext uri="{FF2B5EF4-FFF2-40B4-BE49-F238E27FC236}">
                <a16:creationId xmlns:a16="http://schemas.microsoft.com/office/drawing/2014/main" id="{22DEDD14-1D3D-455A-ADFB-BFCF8760561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477919"/>
              </p:ext>
            </p:extLst>
          </p:nvPr>
        </p:nvGraphicFramePr>
        <p:xfrm>
          <a:off x="3554762" y="3677920"/>
          <a:ext cx="8698198" cy="3760462"/>
        </p:xfrm>
        <a:graphic>
          <a:graphicData uri="http://schemas.openxmlformats.org/drawingml/2006/table">
            <a:tbl>
              <a:tblPr/>
              <a:tblGrid>
                <a:gridCol w="31795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369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817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61261">
                <a:tc>
                  <a:txBody>
                    <a:bodyPr/>
                    <a:lstStyle/>
                    <a:p>
                      <a:r>
                        <a:rPr lang="es-MX" sz="2400" b="1" dirty="0">
                          <a:latin typeface="Montserrat Bold"/>
                          <a:cs typeface="Arial" pitchFamily="34" charset="0"/>
                        </a:rPr>
                        <a:t>Hallazgos</a:t>
                      </a: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latin typeface="Montserrat Bold"/>
                          <a:cs typeface="Arial" pitchFamily="34" charset="0"/>
                        </a:rPr>
                        <a:t>RVM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b="1" dirty="0">
                          <a:latin typeface="Montserrat Bold"/>
                          <a:cs typeface="Arial" pitchFamily="34" charset="0"/>
                        </a:rPr>
                        <a:t>ICP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7807">
                <a:tc>
                  <a:txBody>
                    <a:bodyPr/>
                    <a:lstStyle/>
                    <a:p>
                      <a:r>
                        <a:rPr lang="es-MX" sz="2400" dirty="0" err="1">
                          <a:latin typeface="Montserrat Bold"/>
                          <a:cs typeface="Arial" pitchFamily="34" charset="0"/>
                        </a:rPr>
                        <a:t>Enf</a:t>
                      </a:r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 1 o 2  vasos </a:t>
                      </a:r>
                      <a:r>
                        <a:rPr lang="es-MX" sz="2400" baseline="0" dirty="0">
                          <a:latin typeface="Montserrat Bold"/>
                          <a:cs typeface="Arial" pitchFamily="34" charset="0"/>
                        </a:rPr>
                        <a:t> sin </a:t>
                      </a:r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DA</a:t>
                      </a: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>
                          <a:latin typeface="Montserrat Bold"/>
                          <a:cs typeface="Arial" pitchFamily="34" charset="0"/>
                        </a:rPr>
                        <a:t>IIb</a:t>
                      </a:r>
                      <a:endParaRPr lang="es-MX" sz="2400" dirty="0">
                        <a:latin typeface="Montserrat Bold"/>
                        <a:cs typeface="Arial" pitchFamily="34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7383"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1 vaso (DA)</a:t>
                      </a: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2798">
                <a:tc>
                  <a:txBody>
                    <a:bodyPr/>
                    <a:lstStyle/>
                    <a:p>
                      <a:r>
                        <a:rPr lang="es-MX" sz="2400" dirty="0" err="1">
                          <a:latin typeface="Montserrat Bold"/>
                          <a:cs typeface="Arial" pitchFamily="34" charset="0"/>
                        </a:rPr>
                        <a:t>Enf</a:t>
                      </a:r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 2 vasos con DA</a:t>
                      </a: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798"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TCI (SYNTAX</a:t>
                      </a:r>
                      <a:r>
                        <a:rPr lang="es-MX" sz="2400" baseline="0" dirty="0">
                          <a:latin typeface="Montserrat Bold"/>
                          <a:cs typeface="Arial" pitchFamily="34" charset="0"/>
                        </a:rPr>
                        <a:t> &lt;22)</a:t>
                      </a:r>
                      <a:endParaRPr lang="es-MX" sz="2400" dirty="0">
                        <a:latin typeface="Montserrat Bold"/>
                        <a:cs typeface="Arial" pitchFamily="34" charset="0"/>
                      </a:endParaRP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>
                          <a:latin typeface="Montserrat Bold"/>
                          <a:cs typeface="Arial" pitchFamily="34" charset="0"/>
                        </a:rPr>
                        <a:t>IIa</a:t>
                      </a:r>
                      <a:endParaRPr lang="es-MX" sz="2400" dirty="0">
                        <a:latin typeface="Montserrat Bold"/>
                        <a:cs typeface="Arial" pitchFamily="34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825"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TCI (SYNTAX</a:t>
                      </a:r>
                      <a:r>
                        <a:rPr lang="es-MX" sz="2400" baseline="0" dirty="0">
                          <a:latin typeface="Montserrat Bold"/>
                          <a:cs typeface="Arial" pitchFamily="34" charset="0"/>
                        </a:rPr>
                        <a:t> 23-32)</a:t>
                      </a:r>
                      <a:endParaRPr lang="es-MX" sz="2400" dirty="0">
                        <a:latin typeface="Montserrat Bold"/>
                        <a:cs typeface="Arial" pitchFamily="34" charset="0"/>
                      </a:endParaRP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 err="1">
                          <a:latin typeface="Montserrat Bold"/>
                          <a:cs typeface="Arial" pitchFamily="34" charset="0"/>
                        </a:rPr>
                        <a:t>IIa</a:t>
                      </a:r>
                      <a:endParaRPr lang="es-MX" sz="2400" dirty="0">
                        <a:latin typeface="Montserrat Bold"/>
                        <a:cs typeface="Arial" pitchFamily="34" charset="0"/>
                      </a:endParaRP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2792"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TCI (SYNTAX &gt;32)</a:t>
                      </a: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III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5366">
                <a:tc>
                  <a:txBody>
                    <a:bodyPr/>
                    <a:lstStyle/>
                    <a:p>
                      <a:r>
                        <a:rPr lang="es-MX" sz="2400" dirty="0" err="1">
                          <a:latin typeface="Montserrat Bold"/>
                          <a:cs typeface="Arial" pitchFamily="34" charset="0"/>
                        </a:rPr>
                        <a:t>Enf</a:t>
                      </a:r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 tres vasos</a:t>
                      </a:r>
                    </a:p>
                  </a:txBody>
                  <a:tcPr marL="91434" marR="91434" marT="45721" marB="45721" horzOverflow="overflow">
                    <a:lnL cap="flat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MX" sz="2400" dirty="0">
                          <a:latin typeface="Montserrat Bold"/>
                          <a:cs typeface="Arial" pitchFamily="34" charset="0"/>
                        </a:rPr>
                        <a:t>I/III (SYNTAX)</a:t>
                      </a:r>
                    </a:p>
                  </a:txBody>
                  <a:tcPr marL="91434" marR="91434" marT="45721" marB="45721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cap="flat"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7" name="4 Rectángulo">
            <a:extLst>
              <a:ext uri="{FF2B5EF4-FFF2-40B4-BE49-F238E27FC236}">
                <a16:creationId xmlns:a16="http://schemas.microsoft.com/office/drawing/2014/main" id="{C68B4F8F-4276-4635-9929-FA9CECE5779C}"/>
              </a:ext>
            </a:extLst>
          </p:cNvPr>
          <p:cNvSpPr/>
          <p:nvPr/>
        </p:nvSpPr>
        <p:spPr>
          <a:xfrm>
            <a:off x="5579749" y="8100291"/>
            <a:ext cx="76312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Eagle KA y cols. </a:t>
            </a:r>
            <a:r>
              <a:rPr lang="es-MX" sz="1800" b="1" dirty="0" err="1">
                <a:solidFill>
                  <a:srgbClr val="00B050"/>
                </a:solidFill>
                <a:latin typeface="Montserrat Bold"/>
                <a:cs typeface="Arial" pitchFamily="34" charset="0"/>
              </a:rPr>
              <a:t>Circulation</a:t>
            </a:r>
            <a:r>
              <a:rPr lang="es-MX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 2004.</a:t>
            </a:r>
            <a:endParaRPr lang="es-ES" sz="1800" b="1" dirty="0">
              <a:solidFill>
                <a:srgbClr val="00B050"/>
              </a:solidFill>
              <a:latin typeface="Montserrat Bold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Careaga G. 2ª. Ed. Manual Moderno. 2012.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MX" sz="1800" b="1" dirty="0" err="1">
                <a:solidFill>
                  <a:srgbClr val="00B050"/>
                </a:solidFill>
                <a:latin typeface="Montserrat Bold"/>
                <a:cs typeface="Arial" pitchFamily="34" charset="0"/>
              </a:rPr>
              <a:t>Windecker</a:t>
            </a:r>
            <a:r>
              <a:rPr lang="es-MX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 S y cols. </a:t>
            </a:r>
            <a:r>
              <a:rPr lang="es-MX" sz="1800" b="1" dirty="0" err="1">
                <a:solidFill>
                  <a:srgbClr val="00B050"/>
                </a:solidFill>
                <a:latin typeface="Montserrat Bold"/>
                <a:cs typeface="Arial" pitchFamily="34" charset="0"/>
              </a:rPr>
              <a:t>Eur</a:t>
            </a:r>
            <a:r>
              <a:rPr lang="es-MX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 </a:t>
            </a:r>
            <a:r>
              <a:rPr lang="es-MX" sz="1800" b="1" dirty="0" err="1">
                <a:solidFill>
                  <a:srgbClr val="00B050"/>
                </a:solidFill>
                <a:latin typeface="Montserrat Bold"/>
                <a:cs typeface="Arial" pitchFamily="34" charset="0"/>
              </a:rPr>
              <a:t>Heart</a:t>
            </a:r>
            <a:r>
              <a:rPr lang="es-MX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 J 2014; 35: 2541-2619</a:t>
            </a:r>
          </a:p>
          <a:p>
            <a:pPr>
              <a:defRPr/>
            </a:pPr>
            <a:r>
              <a:rPr lang="es-ES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Neumann FJ, et al. </a:t>
            </a:r>
            <a:r>
              <a:rPr lang="en-US" sz="1800" b="1" dirty="0" err="1">
                <a:solidFill>
                  <a:srgbClr val="00B050"/>
                </a:solidFill>
                <a:latin typeface="Montserrat Bold"/>
                <a:cs typeface="Arial" pitchFamily="34" charset="0"/>
              </a:rPr>
              <a:t>Eur</a:t>
            </a:r>
            <a:r>
              <a:rPr lang="en-US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 Heart J 2018; 00: 1–96. </a:t>
            </a:r>
            <a:r>
              <a:rPr lang="es-ES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doi:10.1093/</a:t>
            </a:r>
            <a:r>
              <a:rPr lang="es-ES" sz="1800" b="1" dirty="0" err="1">
                <a:solidFill>
                  <a:srgbClr val="00B050"/>
                </a:solidFill>
                <a:latin typeface="Montserrat Bold"/>
                <a:cs typeface="Arial" pitchFamily="34" charset="0"/>
              </a:rPr>
              <a:t>eurheartj</a:t>
            </a:r>
            <a:r>
              <a:rPr lang="es-ES" sz="1800" b="1" dirty="0">
                <a:solidFill>
                  <a:srgbClr val="00B050"/>
                </a:solidFill>
                <a:latin typeface="Montserrat Bold"/>
                <a:cs typeface="Arial" pitchFamily="34" charset="0"/>
              </a:rPr>
              <a:t>/ehy394</a:t>
            </a:r>
          </a:p>
          <a:p>
            <a:r>
              <a:rPr lang="es-MX" altLang="es-MX" sz="1800" b="1" dirty="0">
                <a:solidFill>
                  <a:srgbClr val="00B050"/>
                </a:solidFill>
                <a:latin typeface="Montserrat Bold"/>
              </a:rPr>
              <a:t>Careaga G y cols. </a:t>
            </a:r>
            <a:r>
              <a:rPr lang="es-MX" altLang="es-MX" sz="1800" b="1" dirty="0" err="1">
                <a:solidFill>
                  <a:srgbClr val="00B050"/>
                </a:solidFill>
                <a:latin typeface="Montserrat Bold"/>
              </a:rPr>
              <a:t>Cir</a:t>
            </a:r>
            <a:r>
              <a:rPr lang="es-MX" altLang="es-MX" sz="18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altLang="es-MX" sz="1800" b="1" dirty="0" err="1">
                <a:solidFill>
                  <a:srgbClr val="00B050"/>
                </a:solidFill>
                <a:latin typeface="Montserrat Bold"/>
              </a:rPr>
              <a:t>Cir</a:t>
            </a:r>
            <a:r>
              <a:rPr lang="es-MX" altLang="es-MX" sz="1800" b="1" dirty="0">
                <a:solidFill>
                  <a:srgbClr val="00B050"/>
                </a:solidFill>
                <a:latin typeface="Montserrat Bold"/>
              </a:rPr>
              <a:t> 1998;66:85</a:t>
            </a:r>
          </a:p>
          <a:p>
            <a:r>
              <a:rPr lang="es-MX" altLang="es-MX" sz="1800" b="1" dirty="0">
                <a:solidFill>
                  <a:srgbClr val="00B050"/>
                </a:solidFill>
                <a:latin typeface="Montserrat Bold"/>
              </a:rPr>
              <a:t>Careaga G y cols. </a:t>
            </a:r>
            <a:r>
              <a:rPr lang="es-MX" altLang="es-MX" sz="1800" b="1" dirty="0" err="1">
                <a:solidFill>
                  <a:srgbClr val="00B050"/>
                </a:solidFill>
                <a:latin typeface="Montserrat Bold"/>
              </a:rPr>
              <a:t>Cir</a:t>
            </a:r>
            <a:r>
              <a:rPr lang="es-MX" altLang="es-MX" sz="18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altLang="es-MX" sz="1800" b="1" dirty="0" err="1">
                <a:solidFill>
                  <a:srgbClr val="00B050"/>
                </a:solidFill>
                <a:latin typeface="Montserrat Bold"/>
              </a:rPr>
              <a:t>Cir</a:t>
            </a:r>
            <a:r>
              <a:rPr lang="es-MX" altLang="es-MX" sz="1800" b="1" dirty="0">
                <a:solidFill>
                  <a:srgbClr val="00B050"/>
                </a:solidFill>
                <a:latin typeface="Montserrat Bold"/>
              </a:rPr>
              <a:t> 2002; 70: 317-321</a:t>
            </a:r>
            <a:endParaRPr lang="es-ES" sz="1800" b="1" dirty="0">
              <a:solidFill>
                <a:srgbClr val="00B050"/>
              </a:solidFill>
              <a:latin typeface="Montserrat Bold"/>
              <a:cs typeface="Arial" pitchFamily="34" charset="0"/>
            </a:endParaRPr>
          </a:p>
        </p:txBody>
      </p:sp>
      <p:pic>
        <p:nvPicPr>
          <p:cNvPr id="18" name="Picture 4" descr="DA">
            <a:extLst>
              <a:ext uri="{FF2B5EF4-FFF2-40B4-BE49-F238E27FC236}">
                <a16:creationId xmlns:a16="http://schemas.microsoft.com/office/drawing/2014/main" id="{8B0A80FE-7985-4398-BFB2-914EDE274F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2" t="3375" r="1199" b="2251"/>
          <a:stretch>
            <a:fillRect/>
          </a:stretch>
        </p:blipFill>
        <p:spPr bwMode="auto">
          <a:xfrm>
            <a:off x="503563" y="5156972"/>
            <a:ext cx="2434188" cy="254430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3 Título">
            <a:extLst>
              <a:ext uri="{FF2B5EF4-FFF2-40B4-BE49-F238E27FC236}">
                <a16:creationId xmlns:a16="http://schemas.microsoft.com/office/drawing/2014/main" id="{556071E3-EC7F-4C4E-A4B7-975FD04F79B9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9" name="Picture 2" descr="Image result for logo academia nacional de medicina">
            <a:extLst>
              <a:ext uri="{FF2B5EF4-FFF2-40B4-BE49-F238E27FC236}">
                <a16:creationId xmlns:a16="http://schemas.microsoft.com/office/drawing/2014/main" id="{00C94632-FD78-4742-9AAB-4B4B0987C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951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ángulo 12">
            <a:extLst>
              <a:ext uri="{FF2B5EF4-FFF2-40B4-BE49-F238E27FC236}">
                <a16:creationId xmlns:a16="http://schemas.microsoft.com/office/drawing/2014/main" id="{0947CF41-26B8-4933-AAFB-FDDBB40EB046}"/>
              </a:ext>
            </a:extLst>
          </p:cNvPr>
          <p:cNvSpPr/>
          <p:nvPr/>
        </p:nvSpPr>
        <p:spPr>
          <a:xfrm>
            <a:off x="603784" y="3082514"/>
            <a:ext cx="12362680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s-MX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Intervencionismo en Pacientes trasplantados de corazón</a:t>
            </a:r>
          </a:p>
          <a:p>
            <a:pPr algn="ctr"/>
            <a:endParaRPr lang="es-MX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Tres casos VCS y uno en TAP por estenosis residual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Cuatro casos ICP.  Vasculopatía por rechazo</a:t>
            </a:r>
          </a:p>
          <a:p>
            <a:pPr marL="419110" indent="-419110" algn="just">
              <a:buFont typeface="Wingdings" panose="05000000000000000000" pitchFamily="2" charset="2"/>
              <a:buChar char="§"/>
            </a:pPr>
            <a:r>
              <a:rPr lang="es-MX" sz="2800" dirty="0">
                <a:latin typeface="Arial" panose="020B0604020202020204" pitchFamily="34" charset="0"/>
                <a:cs typeface="Arial" panose="020B0604020202020204" pitchFamily="34" charset="0"/>
              </a:rPr>
              <a:t>Marzo 14 de 2019: paciente PO trasplante de corazón, 7 años y 3 meses.</a:t>
            </a:r>
          </a:p>
        </p:txBody>
      </p:sp>
      <p:pic>
        <p:nvPicPr>
          <p:cNvPr id="14" name="Imagen 13" descr="Imagen que contiene animal&#10;&#10;Descripción generada automáticamente">
            <a:extLst>
              <a:ext uri="{FF2B5EF4-FFF2-40B4-BE49-F238E27FC236}">
                <a16:creationId xmlns:a16="http://schemas.microsoft.com/office/drawing/2014/main" id="{675F9638-D492-4395-BEBC-BFC948C12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4129" y="5434662"/>
            <a:ext cx="2578792" cy="34383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Imagen 15" descr="Imagen que contiene animal, artrópodo, invertebrado, exterior&#10;&#10;Descripción generada automáticamente">
            <a:extLst>
              <a:ext uri="{FF2B5EF4-FFF2-40B4-BE49-F238E27FC236}">
                <a16:creationId xmlns:a16="http://schemas.microsoft.com/office/drawing/2014/main" id="{2C3C00DA-ABEA-4D47-BB6B-C7B6CC7A13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094"/>
          <a:stretch/>
        </p:blipFill>
        <p:spPr>
          <a:xfrm>
            <a:off x="7777441" y="5434662"/>
            <a:ext cx="2524799" cy="343838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17" name="2 Rectángulo">
            <a:extLst>
              <a:ext uri="{FF2B5EF4-FFF2-40B4-BE49-F238E27FC236}">
                <a16:creationId xmlns:a16="http://schemas.microsoft.com/office/drawing/2014/main" id="{F15D6117-94BD-4A73-BB87-15A984848925}"/>
              </a:ext>
            </a:extLst>
          </p:cNvPr>
          <p:cNvSpPr/>
          <p:nvPr/>
        </p:nvSpPr>
        <p:spPr>
          <a:xfrm>
            <a:off x="5227983" y="9361749"/>
            <a:ext cx="71062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Careaga-Reyna G, </a:t>
            </a:r>
            <a:r>
              <a:rPr lang="es-MX" sz="1800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Zetina</a:t>
            </a:r>
            <a:r>
              <a:rPr lang="es-MX" sz="18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–Tun H, Lázaro-Castillo JL y cols. 2019</a:t>
            </a:r>
          </a:p>
        </p:txBody>
      </p:sp>
      <p:sp>
        <p:nvSpPr>
          <p:cNvPr id="10" name="3 Título">
            <a:extLst>
              <a:ext uri="{FF2B5EF4-FFF2-40B4-BE49-F238E27FC236}">
                <a16:creationId xmlns:a16="http://schemas.microsoft.com/office/drawing/2014/main" id="{297FCEB1-0B67-45E6-8F9E-5E27EE7F753B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2C0AC783-9491-4946-BE70-80AAF5A6E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4877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E8C2CECB-FCF7-4667-8870-05AC934358DD}"/>
              </a:ext>
            </a:extLst>
          </p:cNvPr>
          <p:cNvSpPr/>
          <p:nvPr/>
        </p:nvSpPr>
        <p:spPr>
          <a:xfrm>
            <a:off x="872129" y="2755952"/>
            <a:ext cx="12313956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Montserrat Bold"/>
                <a:cs typeface="Calibri" panose="020F0502020204030204" pitchFamily="34" charset="0"/>
              </a:rPr>
              <a:t>Tromboembolia</a:t>
            </a:r>
            <a:r>
              <a:rPr lang="en-US" sz="3200" b="1" dirty="0">
                <a:solidFill>
                  <a:srgbClr val="FF0000"/>
                </a:solidFill>
                <a:latin typeface="Montserrat Bold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Montserrat Bold"/>
                <a:cs typeface="Calibri" panose="020F0502020204030204" pitchFamily="34" charset="0"/>
              </a:rPr>
              <a:t>pulmonar</a:t>
            </a:r>
            <a:r>
              <a:rPr lang="en-US" sz="3200" b="1" dirty="0">
                <a:solidFill>
                  <a:srgbClr val="FF0000"/>
                </a:solidFill>
                <a:latin typeface="Montserrat Bold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Pacientes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con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contraindicación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absoluta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para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trombolisis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>
                <a:latin typeface="Montserrat Bold"/>
                <a:cs typeface="Calibri" panose="020F0502020204030204" pitchFamily="34" charset="0"/>
              </a:rPr>
              <a:t>Se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puede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realizar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: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fragmentación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del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trombo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con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globo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o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catéter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“pigtail”,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trombectomía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con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catéter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hidrodinámico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, 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aspiración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del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trombo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, o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trombectomía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Montserrat Bold"/>
                <a:cs typeface="Calibri" panose="020F0502020204030204" pitchFamily="34" charset="0"/>
              </a:rPr>
              <a:t>rotacional</a:t>
            </a:r>
            <a:r>
              <a:rPr lang="en-US" sz="3200" dirty="0">
                <a:latin typeface="Montserrat Bold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FD3FDFD6-0286-4B61-9B0D-EBDEC1D231D2}"/>
              </a:ext>
            </a:extLst>
          </p:cNvPr>
          <p:cNvSpPr/>
          <p:nvPr/>
        </p:nvSpPr>
        <p:spPr>
          <a:xfrm>
            <a:off x="4897120" y="8873936"/>
            <a:ext cx="798576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00B050"/>
                </a:solidFill>
              </a:rPr>
              <a:t>Engelberger</a:t>
            </a:r>
            <a:r>
              <a:rPr lang="en-US" sz="2000" b="1" dirty="0">
                <a:solidFill>
                  <a:srgbClr val="00B050"/>
                </a:solidFill>
              </a:rPr>
              <a:t> RP, </a:t>
            </a:r>
            <a:r>
              <a:rPr lang="en-US" sz="2000" b="1" dirty="0" err="1">
                <a:solidFill>
                  <a:srgbClr val="00B050"/>
                </a:solidFill>
              </a:rPr>
              <a:t>Kucher</a:t>
            </a:r>
            <a:r>
              <a:rPr lang="en-US" sz="2000" b="1" dirty="0">
                <a:solidFill>
                  <a:srgbClr val="00B050"/>
                </a:solidFill>
              </a:rPr>
              <a:t> N. </a:t>
            </a:r>
            <a:r>
              <a:rPr lang="en-US" sz="2000" b="1" i="1" dirty="0">
                <a:solidFill>
                  <a:srgbClr val="00B050"/>
                </a:solidFill>
              </a:rPr>
              <a:t>Circulation </a:t>
            </a:r>
            <a:r>
              <a:rPr lang="en-US" sz="2000" b="1" dirty="0">
                <a:solidFill>
                  <a:srgbClr val="00B050"/>
                </a:solidFill>
              </a:rPr>
              <a:t>2011; 124 (19): 2139–44.</a:t>
            </a:r>
          </a:p>
          <a:p>
            <a:r>
              <a:rPr lang="es-MX" sz="2000" b="1" dirty="0" err="1">
                <a:solidFill>
                  <a:srgbClr val="00B050"/>
                </a:solidFill>
              </a:rPr>
              <a:t>Kuo</a:t>
            </a:r>
            <a:r>
              <a:rPr lang="es-MX" sz="2000" b="1" dirty="0">
                <a:solidFill>
                  <a:srgbClr val="00B050"/>
                </a:solidFill>
              </a:rPr>
              <a:t> WT, et al. </a:t>
            </a:r>
            <a:r>
              <a:rPr lang="en-US" sz="2000" b="1" i="1" dirty="0">
                <a:solidFill>
                  <a:srgbClr val="00B050"/>
                </a:solidFill>
              </a:rPr>
              <a:t>J </a:t>
            </a:r>
            <a:r>
              <a:rPr lang="es-MX" sz="2000" b="1" i="1" dirty="0" err="1">
                <a:solidFill>
                  <a:srgbClr val="00B050"/>
                </a:solidFill>
              </a:rPr>
              <a:t>Vasc</a:t>
            </a:r>
            <a:r>
              <a:rPr lang="es-MX" sz="2000" b="1" i="1" dirty="0">
                <a:solidFill>
                  <a:srgbClr val="00B050"/>
                </a:solidFill>
              </a:rPr>
              <a:t> </a:t>
            </a:r>
            <a:r>
              <a:rPr lang="es-MX" sz="2000" b="1" i="1" dirty="0" err="1">
                <a:solidFill>
                  <a:srgbClr val="00B050"/>
                </a:solidFill>
              </a:rPr>
              <a:t>Interv</a:t>
            </a:r>
            <a:r>
              <a:rPr lang="es-MX" sz="2000" b="1" i="1" dirty="0">
                <a:solidFill>
                  <a:srgbClr val="00B050"/>
                </a:solidFill>
              </a:rPr>
              <a:t> </a:t>
            </a:r>
            <a:r>
              <a:rPr lang="es-MX" sz="2000" b="1" i="1" dirty="0" err="1">
                <a:solidFill>
                  <a:srgbClr val="00B050"/>
                </a:solidFill>
              </a:rPr>
              <a:t>Radiol</a:t>
            </a:r>
            <a:r>
              <a:rPr lang="es-MX" sz="2000" b="1" i="1" dirty="0">
                <a:solidFill>
                  <a:srgbClr val="00B050"/>
                </a:solidFill>
              </a:rPr>
              <a:t> </a:t>
            </a:r>
            <a:r>
              <a:rPr lang="es-MX" sz="2000" b="1" dirty="0">
                <a:solidFill>
                  <a:srgbClr val="00B050"/>
                </a:solidFill>
              </a:rPr>
              <a:t>2009; 20 (11): 1431–40.</a:t>
            </a:r>
          </a:p>
          <a:p>
            <a:r>
              <a:rPr lang="es-MX" sz="2000" b="1" dirty="0">
                <a:solidFill>
                  <a:srgbClr val="00B050"/>
                </a:solidFill>
              </a:rPr>
              <a:t>Lázaro-Castillo JL, Careaga-Reyna G. </a:t>
            </a:r>
            <a:r>
              <a:rPr lang="es-MX" sz="2000" b="1" dirty="0" err="1">
                <a:solidFill>
                  <a:srgbClr val="00B050"/>
                </a:solidFill>
              </a:rPr>
              <a:t>Neumol</a:t>
            </a:r>
            <a:r>
              <a:rPr lang="es-MX" sz="2000" b="1" dirty="0">
                <a:solidFill>
                  <a:srgbClr val="00B050"/>
                </a:solidFill>
              </a:rPr>
              <a:t> </a:t>
            </a:r>
            <a:r>
              <a:rPr lang="es-MX" sz="2000" b="1" dirty="0" err="1">
                <a:solidFill>
                  <a:srgbClr val="00B050"/>
                </a:solidFill>
              </a:rPr>
              <a:t>Cir</a:t>
            </a:r>
            <a:r>
              <a:rPr lang="es-MX" sz="2000" b="1" dirty="0">
                <a:solidFill>
                  <a:srgbClr val="00B050"/>
                </a:solidFill>
              </a:rPr>
              <a:t> Tórax 2019; 78 (1): 37-40.</a:t>
            </a:r>
          </a:p>
        </p:txBody>
      </p:sp>
      <p:pic>
        <p:nvPicPr>
          <p:cNvPr id="6" name="Imagen 5" descr="Imagen que contiene interior, tabla, pequeño, florero&#10;&#10;Descripción generada automáticamente">
            <a:extLst>
              <a:ext uri="{FF2B5EF4-FFF2-40B4-BE49-F238E27FC236}">
                <a16:creationId xmlns:a16="http://schemas.microsoft.com/office/drawing/2014/main" id="{F89FA899-6BE2-4881-9074-E654A74DD3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0000" b="8744"/>
          <a:stretch/>
        </p:blipFill>
        <p:spPr>
          <a:xfrm>
            <a:off x="2616835" y="5567684"/>
            <a:ext cx="2016583" cy="2554545"/>
          </a:xfrm>
          <a:prstGeom prst="rect">
            <a:avLst/>
          </a:prstGeom>
        </p:spPr>
      </p:pic>
      <p:pic>
        <p:nvPicPr>
          <p:cNvPr id="10" name="Imagen 9" descr="Imagen que contiene interior, televisión, tabla, monitor&#10;&#10;Descripción generada automáticamente">
            <a:extLst>
              <a:ext uri="{FF2B5EF4-FFF2-40B4-BE49-F238E27FC236}">
                <a16:creationId xmlns:a16="http://schemas.microsoft.com/office/drawing/2014/main" id="{7359CA64-CB3E-4450-93FE-F379FADDDE5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6970" b="16566"/>
          <a:stretch/>
        </p:blipFill>
        <p:spPr>
          <a:xfrm>
            <a:off x="9058275" y="5582657"/>
            <a:ext cx="2149276" cy="2539571"/>
          </a:xfrm>
          <a:prstGeom prst="rect">
            <a:avLst/>
          </a:prstGeom>
        </p:spPr>
      </p:pic>
      <p:pic>
        <p:nvPicPr>
          <p:cNvPr id="12" name="Imagen 11" descr="Imagen que contiene persona, interior, sostener, mujer&#10;&#10;Descripción generada automáticamente">
            <a:extLst>
              <a:ext uri="{FF2B5EF4-FFF2-40B4-BE49-F238E27FC236}">
                <a16:creationId xmlns:a16="http://schemas.microsoft.com/office/drawing/2014/main" id="{973AF211-CF0F-422F-A883-A0FC56BFDFB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412" r="6451" b="23023"/>
          <a:stretch/>
        </p:blipFill>
        <p:spPr>
          <a:xfrm>
            <a:off x="5750560" y="5587796"/>
            <a:ext cx="2016583" cy="2519883"/>
          </a:xfrm>
          <a:prstGeom prst="rect">
            <a:avLst/>
          </a:prstGeom>
        </p:spPr>
      </p:pic>
      <p:sp>
        <p:nvSpPr>
          <p:cNvPr id="11" name="3 Título">
            <a:extLst>
              <a:ext uri="{FF2B5EF4-FFF2-40B4-BE49-F238E27FC236}">
                <a16:creationId xmlns:a16="http://schemas.microsoft.com/office/drawing/2014/main" id="{4D710747-B3B8-4212-A04A-58B26F72CFE3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3" name="Picture 2" descr="Image result for logo academia nacional de medicina">
            <a:extLst>
              <a:ext uri="{FF2B5EF4-FFF2-40B4-BE49-F238E27FC236}">
                <a16:creationId xmlns:a16="http://schemas.microsoft.com/office/drawing/2014/main" id="{231C2196-9986-42A1-80D0-2F0F51FEA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283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83680" y="9154317"/>
            <a:ext cx="6543040" cy="535517"/>
          </a:xfrm>
        </p:spPr>
        <p:txBody>
          <a:bodyPr/>
          <a:lstStyle/>
          <a:p>
            <a:pPr algn="just"/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Arzamendi D,  Miró J. 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Rev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Esp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Cardiol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. 2012;65(8):690–699</a:t>
            </a:r>
            <a:endParaRPr lang="es-MX" sz="2000" b="1" dirty="0">
              <a:solidFill>
                <a:srgbClr val="00B050"/>
              </a:solidFill>
              <a:latin typeface="Montserrat Bold"/>
            </a:endParaRPr>
          </a:p>
        </p:txBody>
      </p:sp>
      <p:sp>
        <p:nvSpPr>
          <p:cNvPr id="14" name="3 Título">
            <a:extLst>
              <a:ext uri="{FF2B5EF4-FFF2-40B4-BE49-F238E27FC236}">
                <a16:creationId xmlns:a16="http://schemas.microsoft.com/office/drawing/2014/main" id="{93B26F6F-5E9C-468B-BC4B-7B358B75A563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9B768-234C-4E92-8A23-2CF473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30" y="2590803"/>
            <a:ext cx="9236158" cy="6362940"/>
          </a:xfrm>
        </p:spPr>
        <p:txBody>
          <a:bodyPr>
            <a:noAutofit/>
          </a:bodyPr>
          <a:lstStyle/>
          <a:p>
            <a:r>
              <a:rPr lang="es-MX" sz="3600" dirty="0">
                <a:latin typeface="Montserrat Bold"/>
              </a:rPr>
              <a:t>Durante muchos años el laboratorio de hemodinámica fue el lugar de diagnóstico, mientras que la sala de operaciones era el sitio de tratamiento. </a:t>
            </a:r>
          </a:p>
          <a:p>
            <a:r>
              <a:rPr lang="es-MX" sz="3600" dirty="0">
                <a:latin typeface="Montserrat Bold"/>
              </a:rPr>
              <a:t>Ahora, el laboratorio de imagen: ecocardiografía, resonancia magnética (RNM), tomografía computarizada, </a:t>
            </a:r>
            <a:r>
              <a:rPr lang="es-MX" sz="3600" dirty="0" err="1">
                <a:latin typeface="Montserrat Bold"/>
              </a:rPr>
              <a:t>etc</a:t>
            </a:r>
            <a:r>
              <a:rPr lang="es-MX" sz="3600" dirty="0">
                <a:latin typeface="Montserrat Bold"/>
              </a:rPr>
              <a:t>; es el sitio de diagnóstico, y el tratamiento primario invasivo se realiza con mayor frecuencia en el laboratorio de hemodinámica.</a:t>
            </a:r>
          </a:p>
        </p:txBody>
      </p:sp>
      <p:pic>
        <p:nvPicPr>
          <p:cNvPr id="10" name="Imagen 9" descr="Imagen que contiene interior&#10;&#10;Descripción generada automáticamente">
            <a:extLst>
              <a:ext uri="{FF2B5EF4-FFF2-40B4-BE49-F238E27FC236}">
                <a16:creationId xmlns:a16="http://schemas.microsoft.com/office/drawing/2014/main" id="{7A10898E-0CC0-4BF0-98F5-0F0886F1A3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9964894" y="2655620"/>
            <a:ext cx="2624434" cy="196832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Ortiz Pineda  Thania Guadalupe.mov">
            <a:hlinkClick r:id="" action="ppaction://media"/>
            <a:extLst>
              <a:ext uri="{FF2B5EF4-FFF2-40B4-BE49-F238E27FC236}">
                <a16:creationId xmlns:a16="http://schemas.microsoft.com/office/drawing/2014/main" id="{E9CDE1CF-B103-4D2A-98FB-88033048921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99038" y="5475085"/>
            <a:ext cx="3156146" cy="315614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2" descr="Image result for logo academia nacional de medicina">
            <a:extLst>
              <a:ext uri="{FF2B5EF4-FFF2-40B4-BE49-F238E27FC236}">
                <a16:creationId xmlns:a16="http://schemas.microsoft.com/office/drawing/2014/main" id="{A1D7AD6B-E4C2-4B8C-AA6E-5A6B5B34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13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48320" y="9377837"/>
            <a:ext cx="4998720" cy="535517"/>
          </a:xfrm>
        </p:spPr>
        <p:txBody>
          <a:bodyPr/>
          <a:lstStyle/>
          <a:p>
            <a:pPr algn="just"/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Riambau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V. 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Rev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Esp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Cardiol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. 2005;58(1):1-5</a:t>
            </a:r>
            <a:endParaRPr lang="es-MX" sz="2000" b="1" dirty="0">
              <a:solidFill>
                <a:srgbClr val="00B050"/>
              </a:solidFill>
              <a:latin typeface="Montserrat Bold"/>
            </a:endParaRP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Título">
            <a:extLst>
              <a:ext uri="{FF2B5EF4-FFF2-40B4-BE49-F238E27FC236}">
                <a16:creationId xmlns:a16="http://schemas.microsoft.com/office/drawing/2014/main" id="{3C3178F3-B0AD-462D-BF03-A0B7D5E89640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graphicFrame>
        <p:nvGraphicFramePr>
          <p:cNvPr id="2" name="Tabla 4">
            <a:extLst>
              <a:ext uri="{FF2B5EF4-FFF2-40B4-BE49-F238E27FC236}">
                <a16:creationId xmlns:a16="http://schemas.microsoft.com/office/drawing/2014/main" id="{BE0ECC50-DD28-43A1-9EB6-6FB6CF18F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0749414"/>
              </p:ext>
            </p:extLst>
          </p:nvPr>
        </p:nvGraphicFramePr>
        <p:xfrm>
          <a:off x="792443" y="2690994"/>
          <a:ext cx="12252997" cy="621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03814">
                  <a:extLst>
                    <a:ext uri="{9D8B030D-6E8A-4147-A177-3AD203B41FA5}">
                      <a16:colId xmlns:a16="http://schemas.microsoft.com/office/drawing/2014/main" val="747103910"/>
                    </a:ext>
                  </a:extLst>
                </a:gridCol>
                <a:gridCol w="7349183">
                  <a:extLst>
                    <a:ext uri="{9D8B030D-6E8A-4147-A177-3AD203B41FA5}">
                      <a16:colId xmlns:a16="http://schemas.microsoft.com/office/drawing/2014/main" val="22977759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chemeClr val="tx1"/>
                          </a:solidFill>
                          <a:latin typeface="Montserrat Bold"/>
                        </a:rPr>
                        <a:t>ESCENARIO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solidFill>
                            <a:schemeClr val="tx1"/>
                          </a:solidFill>
                          <a:latin typeface="Montserrat Bold"/>
                        </a:rPr>
                        <a:t>RESULTADO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65981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631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>
                          <a:latin typeface="Montserrat Bold"/>
                        </a:rPr>
                        <a:t>Rechazo o escepticismo profundo de los profesionales encargados de los pacientes con enfermedades potencialmente subsidiarias de beneficiarse de este tratamiento.</a:t>
                      </a:r>
                    </a:p>
                    <a:p>
                      <a:endParaRPr lang="es-MX" sz="2400" dirty="0">
                        <a:solidFill>
                          <a:schemeClr val="tx1"/>
                        </a:solidFill>
                        <a:latin typeface="Montserrat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Montserrat Bold"/>
                        </a:rPr>
                        <a:t>No facilita el desarrollo de las nuevas tecnologías, ni dentro ni fuera de las instituciones, hay conflicto entre los profesionales por las discrepancias con el planteamiento de origen. </a:t>
                      </a:r>
                    </a:p>
                    <a:p>
                      <a:endParaRPr lang="es-MX" sz="2400" dirty="0">
                        <a:solidFill>
                          <a:schemeClr val="tx1"/>
                        </a:solidFill>
                        <a:latin typeface="Montserrat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48255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dirty="0">
                          <a:latin typeface="Montserrat Bold"/>
                        </a:rPr>
                        <a:t>La «apropiación» de las nuevas técnicas, siguiendo conductas autodidactas y la aplicación directa en sus propios pacientes. </a:t>
                      </a:r>
                      <a:endParaRPr lang="es-MX" sz="2400" dirty="0">
                        <a:solidFill>
                          <a:schemeClr val="tx1"/>
                        </a:solidFill>
                        <a:latin typeface="Montserrat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6310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2400" dirty="0">
                          <a:latin typeface="Montserrat Bold"/>
                        </a:rPr>
                        <a:t>Luchas y los conflictos interdisciplinarios, afecta relaciones interprofesionales, impide que los pacientes dispongan de la mejor atención y retarda la adopción de las nuevas técnicas, con curvas de aprendizaje largas y, en ocasiones, con resultados no óptimos.</a:t>
                      </a:r>
                    </a:p>
                    <a:p>
                      <a:endParaRPr lang="es-MX" sz="2400" dirty="0">
                        <a:solidFill>
                          <a:schemeClr val="tx1"/>
                        </a:solidFill>
                        <a:latin typeface="Montserrat Bold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626965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s-MX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Montserrat Bold"/>
                        </a:rPr>
                        <a:t>Creación de grupos multidisciplinarios liderados por un responsable o coordinador.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s-MX" sz="24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Montserrat Bold"/>
                        </a:rPr>
                        <a:t>Facilita la relación interprofesional, suaviza las curvas de aprendizaje y ofrece mejores resultados, además de sumar esfuerzos y experiencias en torno al paciente.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62894957"/>
                  </a:ext>
                </a:extLst>
              </a:tr>
            </a:tbl>
          </a:graphicData>
        </a:graphic>
      </p:graphicFrame>
      <p:pic>
        <p:nvPicPr>
          <p:cNvPr id="7" name="Picture 2" descr="Image result for logo academia nacional de medicina">
            <a:extLst>
              <a:ext uri="{FF2B5EF4-FFF2-40B4-BE49-F238E27FC236}">
                <a16:creationId xmlns:a16="http://schemas.microsoft.com/office/drawing/2014/main" id="{55EB7206-0BDB-40D0-AFB1-C8EE4EF2B3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20599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pic>
        <p:nvPicPr>
          <p:cNvPr id="9" name="4 Imagen">
            <a:extLst>
              <a:ext uri="{FF2B5EF4-FFF2-40B4-BE49-F238E27FC236}">
                <a16:creationId xmlns:a16="http://schemas.microsoft.com/office/drawing/2014/main" id="{55A86358-4229-487B-8DC5-E1D2059E7C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84" b="18551"/>
          <a:stretch/>
        </p:blipFill>
        <p:spPr>
          <a:xfrm>
            <a:off x="2137520" y="3226786"/>
            <a:ext cx="8675171" cy="5143271"/>
          </a:xfrm>
          <a:prstGeom prst="rect">
            <a:avLst/>
          </a:prstGeom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3 Título">
            <a:extLst>
              <a:ext uri="{FF2B5EF4-FFF2-40B4-BE49-F238E27FC236}">
                <a16:creationId xmlns:a16="http://schemas.microsoft.com/office/drawing/2014/main" id="{AD149528-08E6-45CD-AC25-47E5F4FFA6C7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0" name="Picture 2" descr="Image result for logo academia nacional de medicina">
            <a:extLst>
              <a:ext uri="{FF2B5EF4-FFF2-40B4-BE49-F238E27FC236}">
                <a16:creationId xmlns:a16="http://schemas.microsoft.com/office/drawing/2014/main" id="{E44DF6D3-97C2-4495-9DDB-8D7E584F56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521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626615" y="9337197"/>
            <a:ext cx="5540745" cy="535517"/>
          </a:xfrm>
        </p:spPr>
        <p:txBody>
          <a:bodyPr/>
          <a:lstStyle/>
          <a:p>
            <a:pPr algn="just"/>
            <a:r>
              <a:rPr lang="es-MX" sz="2400" b="1" dirty="0">
                <a:solidFill>
                  <a:srgbClr val="00B050"/>
                </a:solidFill>
                <a:latin typeface="Montserrat Bold"/>
              </a:rPr>
              <a:t>Careaga-Reyna G, Lázaro-Castillo JL. 2020</a:t>
            </a:r>
          </a:p>
        </p:txBody>
      </p:sp>
      <p:sp>
        <p:nvSpPr>
          <p:cNvPr id="14" name="3 Título">
            <a:extLst>
              <a:ext uri="{FF2B5EF4-FFF2-40B4-BE49-F238E27FC236}">
                <a16:creationId xmlns:a16="http://schemas.microsoft.com/office/drawing/2014/main" id="{93B26F6F-5E9C-468B-BC4B-7B358B75A563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9B768-234C-4E92-8A23-2CF473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2446261"/>
            <a:ext cx="8371840" cy="328167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MX" sz="3600" b="1" dirty="0">
                <a:solidFill>
                  <a:srgbClr val="FF0000"/>
                </a:solidFill>
                <a:latin typeface="Montserrat Bold"/>
              </a:rPr>
              <a:t>Propósito:</a:t>
            </a:r>
          </a:p>
          <a:p>
            <a:r>
              <a:rPr lang="es-MX" sz="3600" dirty="0">
                <a:latin typeface="Montserrat Bold"/>
              </a:rPr>
              <a:t>Ofrecer menor riesgo</a:t>
            </a:r>
          </a:p>
          <a:p>
            <a:r>
              <a:rPr lang="es-MX" sz="3600" dirty="0">
                <a:latin typeface="Montserrat Bold"/>
              </a:rPr>
              <a:t>Recuperación más temprana</a:t>
            </a:r>
          </a:p>
          <a:p>
            <a:r>
              <a:rPr lang="es-MX" sz="3600" dirty="0">
                <a:latin typeface="Montserrat Bold"/>
              </a:rPr>
              <a:t>Nueva opción para casos fuera de tratamiento quirúrgico convencional</a:t>
            </a:r>
          </a:p>
        </p:txBody>
      </p:sp>
      <p:pic>
        <p:nvPicPr>
          <p:cNvPr id="9" name="Picture 5" descr="Aneurisma de aorta ascendente en paciente con Marfan 007">
            <a:extLst>
              <a:ext uri="{FF2B5EF4-FFF2-40B4-BE49-F238E27FC236}">
                <a16:creationId xmlns:a16="http://schemas.microsoft.com/office/drawing/2014/main" id="{EB79F933-0570-47D6-AE3C-E4F4869655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324" y="2452608"/>
            <a:ext cx="2754312" cy="367188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agen 9" descr="Pulmones 8.jpg">
            <a:extLst>
              <a:ext uri="{FF2B5EF4-FFF2-40B4-BE49-F238E27FC236}">
                <a16:creationId xmlns:a16="http://schemas.microsoft.com/office/drawing/2014/main" id="{1E233629-299D-4DC3-8837-78E5587528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304" y="6094023"/>
            <a:ext cx="2939311" cy="293931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49908EAE-F413-477A-92F6-9639815D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3989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5689600" y="8971437"/>
            <a:ext cx="7435736" cy="911677"/>
          </a:xfrm>
        </p:spPr>
        <p:txBody>
          <a:bodyPr/>
          <a:lstStyle/>
          <a:p>
            <a:pPr algn="just"/>
            <a:r>
              <a:rPr lang="es-MX" sz="1800" b="1" dirty="0">
                <a:solidFill>
                  <a:srgbClr val="00B050"/>
                </a:solidFill>
                <a:latin typeface="Source Sans Pro" panose="020B0604020202020204" pitchFamily="34" charset="0"/>
              </a:rPr>
              <a:t>Ledesma-Velasco M y cols. </a:t>
            </a:r>
            <a:r>
              <a:rPr lang="es-MX" sz="1800" b="1" dirty="0" err="1">
                <a:solidFill>
                  <a:srgbClr val="00B050"/>
                </a:solidFill>
                <a:latin typeface="Source Sans Pro" panose="020B0604020202020204" pitchFamily="34" charset="0"/>
              </a:rPr>
              <a:t>Arch</a:t>
            </a:r>
            <a:r>
              <a:rPr lang="es-MX" sz="1800" b="1" dirty="0">
                <a:solidFill>
                  <a:srgbClr val="00B050"/>
                </a:solidFill>
                <a:latin typeface="Source Sans Pro" panose="020B0604020202020204" pitchFamily="34" charset="0"/>
              </a:rPr>
              <a:t> </a:t>
            </a:r>
            <a:r>
              <a:rPr lang="es-MX" sz="1800" b="1" dirty="0" err="1">
                <a:solidFill>
                  <a:srgbClr val="00B050"/>
                </a:solidFill>
                <a:latin typeface="Source Sans Pro" panose="020B0604020202020204" pitchFamily="34" charset="0"/>
              </a:rPr>
              <a:t>Inst</a:t>
            </a:r>
            <a:r>
              <a:rPr lang="es-MX" sz="1800" b="1" dirty="0">
                <a:solidFill>
                  <a:srgbClr val="00B050"/>
                </a:solidFill>
                <a:latin typeface="Source Sans Pro" panose="020B0604020202020204" pitchFamily="34" charset="0"/>
              </a:rPr>
              <a:t> </a:t>
            </a:r>
            <a:r>
              <a:rPr lang="es-MX" sz="1800" b="1" dirty="0" err="1">
                <a:solidFill>
                  <a:srgbClr val="00B050"/>
                </a:solidFill>
                <a:latin typeface="Source Sans Pro" panose="020B0604020202020204" pitchFamily="34" charset="0"/>
              </a:rPr>
              <a:t>Cardiol</a:t>
            </a:r>
            <a:r>
              <a:rPr lang="es-MX" sz="1800" b="1" dirty="0">
                <a:solidFill>
                  <a:srgbClr val="00B050"/>
                </a:solidFill>
                <a:latin typeface="Source Sans Pro" panose="020B0604020202020204" pitchFamily="34" charset="0"/>
              </a:rPr>
              <a:t> Mex 1986; 56(4): 315-317.</a:t>
            </a:r>
          </a:p>
          <a:p>
            <a:pPr algn="just"/>
            <a:r>
              <a:rPr lang="es-MX" sz="1800" b="1" dirty="0">
                <a:solidFill>
                  <a:srgbClr val="00B050"/>
                </a:solidFill>
                <a:latin typeface="Source Sans Pro" panose="020B0604020202020204" pitchFamily="34" charset="0"/>
              </a:rPr>
              <a:t>Quijano-Pitman F. La cirugía cardiaca en México. 1996, pp.23- 33.</a:t>
            </a:r>
          </a:p>
          <a:p>
            <a:pPr algn="just"/>
            <a:r>
              <a:rPr lang="es-MX" sz="1800" b="1" dirty="0">
                <a:solidFill>
                  <a:srgbClr val="00B050"/>
                </a:solidFill>
                <a:latin typeface="Montserrat Bold"/>
              </a:rPr>
              <a:t>Gómez A. Cardiología Pediátrica Intervencionista</a:t>
            </a:r>
          </a:p>
        </p:txBody>
      </p:sp>
      <p:sp>
        <p:nvSpPr>
          <p:cNvPr id="14" name="3 Título">
            <a:extLst>
              <a:ext uri="{FF2B5EF4-FFF2-40B4-BE49-F238E27FC236}">
                <a16:creationId xmlns:a16="http://schemas.microsoft.com/office/drawing/2014/main" id="{93B26F6F-5E9C-468B-BC4B-7B358B75A563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9B768-234C-4E92-8A23-2CF473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60" y="2489202"/>
            <a:ext cx="8859520" cy="61511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800" b="1" dirty="0">
                <a:solidFill>
                  <a:srgbClr val="FF0000"/>
                </a:solidFill>
                <a:latin typeface="Montserrat Bold"/>
              </a:rPr>
              <a:t>Antecedentes:</a:t>
            </a:r>
          </a:p>
          <a:p>
            <a:r>
              <a:rPr lang="es-MX" sz="2800" dirty="0">
                <a:latin typeface="Montserrat Bold"/>
              </a:rPr>
              <a:t>Stephen Hale (1733): Presión invasiva</a:t>
            </a:r>
          </a:p>
          <a:p>
            <a:r>
              <a:rPr lang="es-MX" sz="2800" dirty="0">
                <a:latin typeface="Montserrat Bold"/>
              </a:rPr>
              <a:t>Siglo XIX (Finales): medición de presiones intracavitarias (</a:t>
            </a:r>
            <a:r>
              <a:rPr lang="es-MX" sz="2800" dirty="0" err="1">
                <a:latin typeface="Montserrat Bold"/>
              </a:rPr>
              <a:t>Chaveaux</a:t>
            </a:r>
            <a:r>
              <a:rPr lang="es-MX" sz="2800" dirty="0">
                <a:latin typeface="Montserrat Bold"/>
              </a:rPr>
              <a:t> en Francia, Carmona en México en 1894)</a:t>
            </a:r>
          </a:p>
          <a:p>
            <a:r>
              <a:rPr lang="es-MX" sz="2800" dirty="0" err="1">
                <a:latin typeface="Montserrat Bold"/>
              </a:rPr>
              <a:t>Forssman</a:t>
            </a:r>
            <a:r>
              <a:rPr lang="es-MX" sz="2800" dirty="0">
                <a:latin typeface="Montserrat Bold"/>
              </a:rPr>
              <a:t> (1929): </a:t>
            </a:r>
            <a:r>
              <a:rPr lang="es-MX" sz="2800" dirty="0" err="1">
                <a:latin typeface="Montserrat Bold"/>
              </a:rPr>
              <a:t>autocateterismo</a:t>
            </a:r>
            <a:r>
              <a:rPr lang="es-MX" sz="2800" dirty="0">
                <a:latin typeface="Montserrat Bold"/>
              </a:rPr>
              <a:t> y fluoroscopia en AD</a:t>
            </a:r>
          </a:p>
          <a:p>
            <a:r>
              <a:rPr lang="es-MX" sz="2800" dirty="0">
                <a:latin typeface="Montserrat Bold"/>
              </a:rPr>
              <a:t>Carlos Adalid HCM (1930): Tesis cateterismo cardiaco (México)</a:t>
            </a:r>
          </a:p>
          <a:p>
            <a:r>
              <a:rPr lang="es-MX" sz="2800" dirty="0" err="1">
                <a:latin typeface="Montserrat Bold"/>
              </a:rPr>
              <a:t>Dotter</a:t>
            </a:r>
            <a:r>
              <a:rPr lang="es-MX" sz="2800" dirty="0">
                <a:latin typeface="Montserrat Bold"/>
              </a:rPr>
              <a:t> y </a:t>
            </a:r>
            <a:r>
              <a:rPr lang="es-MX" sz="2800" dirty="0" err="1">
                <a:latin typeface="Montserrat Bold"/>
              </a:rPr>
              <a:t>Judkins</a:t>
            </a:r>
            <a:r>
              <a:rPr lang="es-MX" sz="2800" dirty="0">
                <a:latin typeface="Montserrat Bold"/>
              </a:rPr>
              <a:t> (1964): angioplastia luminal</a:t>
            </a:r>
          </a:p>
          <a:p>
            <a:r>
              <a:rPr lang="es-MX" sz="2800" dirty="0" err="1">
                <a:latin typeface="Montserrat Bold"/>
              </a:rPr>
              <a:t>Rashkind</a:t>
            </a:r>
            <a:r>
              <a:rPr lang="es-MX" sz="2800" dirty="0">
                <a:latin typeface="Montserrat Bold"/>
              </a:rPr>
              <a:t> y Miller (1966): </a:t>
            </a:r>
            <a:r>
              <a:rPr lang="es-MX" sz="2800" dirty="0" err="1">
                <a:latin typeface="Montserrat Bold"/>
              </a:rPr>
              <a:t>atrioseptostomía</a:t>
            </a:r>
            <a:endParaRPr lang="es-MX" sz="2800" dirty="0">
              <a:latin typeface="Montserrat Bold"/>
            </a:endParaRPr>
          </a:p>
          <a:p>
            <a:r>
              <a:rPr lang="es-MX" sz="2800" dirty="0">
                <a:latin typeface="Montserrat Bold"/>
              </a:rPr>
              <a:t>Singer (1982): </a:t>
            </a:r>
            <a:r>
              <a:rPr lang="es-MX" sz="2800" dirty="0" err="1">
                <a:latin typeface="Montserrat Bold"/>
              </a:rPr>
              <a:t>aortoplastía</a:t>
            </a:r>
            <a:r>
              <a:rPr lang="es-MX" sz="2800" dirty="0">
                <a:latin typeface="Montserrat Bold"/>
              </a:rPr>
              <a:t> en el lactante</a:t>
            </a:r>
          </a:p>
          <a:p>
            <a:r>
              <a:rPr lang="es-MX" sz="2800" dirty="0">
                <a:latin typeface="Montserrat Bold"/>
              </a:rPr>
              <a:t>Ledesma (1984): </a:t>
            </a:r>
            <a:r>
              <a:rPr lang="es-MX" sz="2800" dirty="0" err="1">
                <a:latin typeface="Montserrat Bold"/>
              </a:rPr>
              <a:t>aortoplastía</a:t>
            </a:r>
            <a:r>
              <a:rPr lang="es-MX" sz="2800" dirty="0">
                <a:latin typeface="Montserrat Bold"/>
              </a:rPr>
              <a:t> en LA</a:t>
            </a:r>
          </a:p>
          <a:p>
            <a:r>
              <a:rPr lang="es-MX" sz="2800" dirty="0" err="1">
                <a:latin typeface="Montserrat Bold"/>
              </a:rPr>
              <a:t>Rashkind</a:t>
            </a:r>
            <a:r>
              <a:rPr lang="es-MX" sz="2800" dirty="0">
                <a:latin typeface="Montserrat Bold"/>
              </a:rPr>
              <a:t> (1988): cierre percutáneo de PCA</a:t>
            </a:r>
          </a:p>
        </p:txBody>
      </p:sp>
      <p:pic>
        <p:nvPicPr>
          <p:cNvPr id="9" name="Imagen 8" descr="IMG_4393.jpg">
            <a:extLst>
              <a:ext uri="{FF2B5EF4-FFF2-40B4-BE49-F238E27FC236}">
                <a16:creationId xmlns:a16="http://schemas.microsoft.com/office/drawing/2014/main" id="{BC7A2042-E14A-48B4-9C61-372267C503F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71" r="4266" b="18358"/>
          <a:stretch/>
        </p:blipFill>
        <p:spPr>
          <a:xfrm>
            <a:off x="10211534" y="6394838"/>
            <a:ext cx="2015312" cy="171133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IMG_4394.m4v">
            <a:hlinkClick r:id="" action="ppaction://media"/>
            <a:extLst>
              <a:ext uri="{FF2B5EF4-FFF2-40B4-BE49-F238E27FC236}">
                <a16:creationId xmlns:a16="http://schemas.microsoft.com/office/drawing/2014/main" id="{7A2C8A3C-89A3-4E4D-86F5-9D7996D86D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52174" y="2133430"/>
            <a:ext cx="2015312" cy="3582776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5C046E11-1846-4068-B01B-DA6CE13213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33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48320" y="9276237"/>
            <a:ext cx="4998720" cy="535517"/>
          </a:xfrm>
        </p:spPr>
        <p:txBody>
          <a:bodyPr/>
          <a:lstStyle/>
          <a:p>
            <a:pPr algn="just"/>
            <a:r>
              <a:rPr lang="es-MX" sz="1800" b="1" dirty="0">
                <a:solidFill>
                  <a:srgbClr val="00B050"/>
                </a:solidFill>
                <a:latin typeface="Montserrat Bold"/>
              </a:rPr>
              <a:t>Gómez A. Cardiología Pediátrica Intervencionista</a:t>
            </a:r>
          </a:p>
          <a:p>
            <a:pPr algn="just"/>
            <a:r>
              <a:rPr lang="es-MX" sz="1800" b="1" dirty="0">
                <a:solidFill>
                  <a:srgbClr val="00B050"/>
                </a:solidFill>
                <a:latin typeface="Montserrat Bold"/>
              </a:rPr>
              <a:t>Careaga-Reyna G, Lázaro-Castillo JL.. 2020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9B768-234C-4E92-8A23-2CF473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03" y="2383410"/>
            <a:ext cx="8392160" cy="5214322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s-MX" sz="2800" b="1" dirty="0">
                <a:solidFill>
                  <a:srgbClr val="FF0000"/>
                </a:solidFill>
                <a:latin typeface="Montserrat Bold"/>
              </a:rPr>
              <a:t>Posibilidades de tratamiento endovascular:</a:t>
            </a:r>
          </a:p>
          <a:p>
            <a:r>
              <a:rPr lang="es-MX" sz="2800" dirty="0">
                <a:latin typeface="Montserrat Bold"/>
              </a:rPr>
              <a:t>Cierre de defectos estructurales (PCA, CIA) o posquirúrgicos (fuga </a:t>
            </a:r>
            <a:r>
              <a:rPr lang="es-MX" sz="2800" dirty="0" err="1">
                <a:latin typeface="Montserrat Bold"/>
              </a:rPr>
              <a:t>paravalvular</a:t>
            </a:r>
            <a:r>
              <a:rPr lang="es-MX" sz="2800" dirty="0">
                <a:latin typeface="Montserrat Bold"/>
              </a:rPr>
              <a:t>) </a:t>
            </a:r>
          </a:p>
          <a:p>
            <a:r>
              <a:rPr lang="es-MX" sz="2800" dirty="0">
                <a:latin typeface="Montserrat Bold"/>
              </a:rPr>
              <a:t>Apertura de tabique interauricular (</a:t>
            </a:r>
            <a:r>
              <a:rPr lang="es-MX" sz="2800" dirty="0" err="1">
                <a:latin typeface="Montserrat Bold"/>
              </a:rPr>
              <a:t>Rashkind</a:t>
            </a:r>
            <a:r>
              <a:rPr lang="es-MX" sz="2800" dirty="0">
                <a:latin typeface="Montserrat Bold"/>
              </a:rPr>
              <a:t>)</a:t>
            </a:r>
          </a:p>
          <a:p>
            <a:r>
              <a:rPr lang="es-MX" sz="2800" dirty="0" err="1">
                <a:latin typeface="Montserrat Bold"/>
              </a:rPr>
              <a:t>Valvulotomías</a:t>
            </a:r>
            <a:endParaRPr lang="es-MX" sz="2800" dirty="0">
              <a:latin typeface="Montserrat Bold"/>
            </a:endParaRPr>
          </a:p>
          <a:p>
            <a:r>
              <a:rPr lang="es-MX" sz="2800" dirty="0">
                <a:latin typeface="Montserrat Bold"/>
              </a:rPr>
              <a:t>Angioplastia con balón</a:t>
            </a:r>
          </a:p>
          <a:p>
            <a:r>
              <a:rPr lang="es-MX" sz="2800" dirty="0">
                <a:latin typeface="Montserrat Bold"/>
              </a:rPr>
              <a:t>Implante de férulas endovasculares “</a:t>
            </a:r>
            <a:r>
              <a:rPr lang="es-MX" sz="2800" i="1" dirty="0" err="1">
                <a:latin typeface="Montserrat Bold"/>
              </a:rPr>
              <a:t>stents</a:t>
            </a:r>
            <a:r>
              <a:rPr lang="es-MX" sz="2800" dirty="0">
                <a:latin typeface="Montserrat Bold"/>
              </a:rPr>
              <a:t>”</a:t>
            </a:r>
          </a:p>
          <a:p>
            <a:r>
              <a:rPr lang="es-MX" sz="2800" dirty="0" err="1">
                <a:latin typeface="Montserrat Bold"/>
              </a:rPr>
              <a:t>Trombolisis</a:t>
            </a:r>
            <a:r>
              <a:rPr lang="es-MX" sz="2800" dirty="0">
                <a:latin typeface="Montserrat Bold"/>
              </a:rPr>
              <a:t> </a:t>
            </a:r>
            <a:r>
              <a:rPr lang="es-MX" sz="2800" dirty="0" err="1">
                <a:latin typeface="Montserrat Bold"/>
              </a:rPr>
              <a:t>transcateterismo</a:t>
            </a:r>
            <a:endParaRPr lang="es-MX" sz="2800" dirty="0">
              <a:latin typeface="Montserrat Bold"/>
            </a:endParaRPr>
          </a:p>
          <a:p>
            <a:r>
              <a:rPr lang="es-MX" sz="2800" dirty="0">
                <a:latin typeface="Montserrat Bold"/>
              </a:rPr>
              <a:t>Biopsias </a:t>
            </a:r>
            <a:r>
              <a:rPr lang="es-MX" sz="2800" dirty="0" err="1">
                <a:latin typeface="Montserrat Bold"/>
              </a:rPr>
              <a:t>endomiocárdicas</a:t>
            </a:r>
            <a:endParaRPr lang="es-MX" sz="2800" dirty="0">
              <a:latin typeface="Montserrat Bold"/>
            </a:endParaRPr>
          </a:p>
          <a:p>
            <a:r>
              <a:rPr lang="es-MX" sz="2800" dirty="0">
                <a:latin typeface="Montserrat Bold"/>
              </a:rPr>
              <a:t>Extracción de cuerpos extraños</a:t>
            </a:r>
          </a:p>
          <a:p>
            <a:r>
              <a:rPr lang="es-MX" sz="2800" dirty="0">
                <a:latin typeface="Montserrat Bold"/>
              </a:rPr>
              <a:t>Implante de dispositivos temporales o permanentes (marcapasos, TAVI, ECMO)</a:t>
            </a: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id="{3C3178F3-B0AD-462D-BF03-A0B7D5E89640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BF4EC41E-9DF2-4BE8-9C8B-1900B4B978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78" t="6735" r="26505" b="6735"/>
          <a:stretch/>
        </p:blipFill>
        <p:spPr>
          <a:xfrm>
            <a:off x="9611360" y="2800303"/>
            <a:ext cx="1771293" cy="22052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620898D0-133A-4CC6-9282-3AF499B80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128" y="7597732"/>
            <a:ext cx="2219198" cy="2024968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44F98E7-A733-4628-8844-659EA8F363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45112" y="7254240"/>
            <a:ext cx="2444302" cy="2444302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0C97584-0103-408F-861F-28A7CC7AAAE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11360" y="5660841"/>
            <a:ext cx="2422560" cy="3081485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6" name="Picture 2" descr="Image result for logo academia nacional de medicina">
            <a:extLst>
              <a:ext uri="{FF2B5EF4-FFF2-40B4-BE49-F238E27FC236}">
                <a16:creationId xmlns:a16="http://schemas.microsoft.com/office/drawing/2014/main" id="{E1A2A4A4-9331-45F8-ABA7-CA43DD414C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3295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705600" y="8879840"/>
            <a:ext cx="6441440" cy="907995"/>
          </a:xfrm>
        </p:spPr>
        <p:txBody>
          <a:bodyPr/>
          <a:lstStyle/>
          <a:p>
            <a:pPr algn="just"/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Gómez A. Cardiología Pediátrica Intervencionista</a:t>
            </a:r>
          </a:p>
          <a:p>
            <a:pPr algn="just"/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Arzamendi D,  Miró J. 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Rev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Esp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Cardiol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. 2012;65(8):690–699</a:t>
            </a:r>
            <a:endParaRPr lang="es-MX" sz="2000" b="1" dirty="0">
              <a:solidFill>
                <a:srgbClr val="00B050"/>
              </a:solidFill>
              <a:latin typeface="Montserrat Bold"/>
            </a:endParaRPr>
          </a:p>
          <a:p>
            <a:pPr algn="just"/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Careaga-Reyna G, Lázaro-Castillo JL.. 2020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9B768-234C-4E92-8A23-2CF473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7003" y="2952371"/>
            <a:ext cx="8392160" cy="37735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MX" sz="3200" b="1" dirty="0">
                <a:solidFill>
                  <a:srgbClr val="FF0000"/>
                </a:solidFill>
                <a:latin typeface="Montserrat Bold"/>
              </a:rPr>
              <a:t>Cardiopatías congénitas:</a:t>
            </a:r>
          </a:p>
          <a:p>
            <a:r>
              <a:rPr lang="es-MX" sz="3200" dirty="0">
                <a:latin typeface="Montserrat Bold"/>
              </a:rPr>
              <a:t>Cierre de defectos septales (CIA,  FOP, CIV) </a:t>
            </a:r>
          </a:p>
          <a:p>
            <a:r>
              <a:rPr lang="es-MX" sz="3200" dirty="0">
                <a:latin typeface="Montserrat Bold"/>
              </a:rPr>
              <a:t>Cierre de PCA</a:t>
            </a:r>
          </a:p>
          <a:p>
            <a:r>
              <a:rPr lang="es-MX" sz="3200" dirty="0">
                <a:latin typeface="Montserrat Bold"/>
              </a:rPr>
              <a:t>Fístulas coronarias o colaterales</a:t>
            </a:r>
          </a:p>
          <a:p>
            <a:r>
              <a:rPr lang="es-MX" sz="3200" dirty="0">
                <a:latin typeface="Montserrat Bold"/>
              </a:rPr>
              <a:t>Patología valvular (EVP, </a:t>
            </a:r>
            <a:r>
              <a:rPr lang="es-MX" sz="3200" dirty="0" err="1">
                <a:latin typeface="Montserrat Bold"/>
              </a:rPr>
              <a:t>EAo</a:t>
            </a:r>
            <a:r>
              <a:rPr lang="es-MX" sz="3200" dirty="0">
                <a:latin typeface="Montserrat Bold"/>
              </a:rPr>
              <a:t>)</a:t>
            </a:r>
          </a:p>
          <a:p>
            <a:r>
              <a:rPr lang="es-MX" sz="3200" dirty="0">
                <a:latin typeface="Montserrat Bold"/>
              </a:rPr>
              <a:t>Obstrucciones vasculares (</a:t>
            </a:r>
            <a:r>
              <a:rPr lang="es-MX" sz="3200" dirty="0" err="1">
                <a:latin typeface="Montserrat Bold"/>
              </a:rPr>
              <a:t>CoAo</a:t>
            </a:r>
            <a:r>
              <a:rPr lang="es-MX" sz="3200" dirty="0">
                <a:latin typeface="Montserrat Bold"/>
              </a:rPr>
              <a:t>, Estenosis de arterias pulmonares).</a:t>
            </a: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id="{3C3178F3-B0AD-462D-BF03-A0B7D5E89640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4" name="Picture 9">
            <a:extLst>
              <a:ext uri="{FF2B5EF4-FFF2-40B4-BE49-F238E27FC236}">
                <a16:creationId xmlns:a16="http://schemas.microsoft.com/office/drawing/2014/main" id="{C35C28AB-6C4A-4BEB-8D45-D47ABBD86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95" t="27463" r="18927" b="36269"/>
          <a:stretch/>
        </p:blipFill>
        <p:spPr bwMode="auto">
          <a:xfrm>
            <a:off x="9552429" y="2586187"/>
            <a:ext cx="2001132" cy="17604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Marcador de contenido 7" descr="cia fenestrada4.jpg">
            <a:extLst>
              <a:ext uri="{FF2B5EF4-FFF2-40B4-BE49-F238E27FC236}">
                <a16:creationId xmlns:a16="http://schemas.microsoft.com/office/drawing/2014/main" id="{FBF77DC6-7494-411A-B5FA-B1862190FF4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44" r="18589" b="15484"/>
          <a:stretch/>
        </p:blipFill>
        <p:spPr>
          <a:xfrm>
            <a:off x="1857639" y="7056622"/>
            <a:ext cx="3904555" cy="248737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A94F4CFB-E94A-4B72-AD74-01E2FCD9E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2429" y="5714764"/>
            <a:ext cx="2001132" cy="233201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4155C0A7-E50A-45E2-8445-DE94E4A705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9455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148320" y="9377837"/>
            <a:ext cx="4998720" cy="535517"/>
          </a:xfrm>
        </p:spPr>
        <p:txBody>
          <a:bodyPr/>
          <a:lstStyle/>
          <a:p>
            <a:pPr algn="just"/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Riambau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V. 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Rev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Esp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Cardiol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. 2005;58(1):1-5</a:t>
            </a:r>
            <a:endParaRPr lang="es-MX" sz="2000" b="1" dirty="0">
              <a:solidFill>
                <a:srgbClr val="00B050"/>
              </a:solidFill>
              <a:latin typeface="Montserrat Bold"/>
            </a:endParaRP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Título">
            <a:extLst>
              <a:ext uri="{FF2B5EF4-FFF2-40B4-BE49-F238E27FC236}">
                <a16:creationId xmlns:a16="http://schemas.microsoft.com/office/drawing/2014/main" id="{3C3178F3-B0AD-462D-BF03-A0B7D5E89640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90AC2169-1683-4413-9C89-F43E63879F22}"/>
              </a:ext>
            </a:extLst>
          </p:cNvPr>
          <p:cNvSpPr/>
          <p:nvPr/>
        </p:nvSpPr>
        <p:spPr>
          <a:xfrm>
            <a:off x="510970" y="2948251"/>
            <a:ext cx="847047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800" b="1" dirty="0">
                <a:solidFill>
                  <a:srgbClr val="FF0000"/>
                </a:solidFill>
                <a:latin typeface="Montserrat Bold"/>
              </a:rPr>
              <a:t>Patología de la arteria aorta:</a:t>
            </a:r>
          </a:p>
          <a:p>
            <a:r>
              <a:rPr lang="es-MX" sz="2800" dirty="0">
                <a:latin typeface="Montserrat Bold"/>
              </a:rPr>
              <a:t>Aneurisma de </a:t>
            </a:r>
            <a:r>
              <a:rPr lang="es-MX" sz="2800" dirty="0" err="1">
                <a:latin typeface="Montserrat Bold"/>
              </a:rPr>
              <a:t>Ao</a:t>
            </a:r>
            <a:r>
              <a:rPr lang="es-MX" sz="2800" dirty="0">
                <a:latin typeface="Montserrat Bold"/>
              </a:rPr>
              <a:t>:  5-10% de los pacientes varones &gt; 65 años y conlleva una implícita amenaza para la vida. </a:t>
            </a:r>
          </a:p>
          <a:p>
            <a:r>
              <a:rPr lang="es-MX" sz="2800" dirty="0">
                <a:latin typeface="Montserrat Bold"/>
              </a:rPr>
              <a:t>Aorta torácica: además de los aneurismas degenerativos, otras enfermedades graves como disección tipo B aguda, úlcera</a:t>
            </a:r>
          </a:p>
          <a:p>
            <a:r>
              <a:rPr lang="es-MX" sz="2800" dirty="0">
                <a:latin typeface="Montserrat Bold"/>
              </a:rPr>
              <a:t>penetrante, hematoma intramural, traumatismos, pseudoaneurismas, las disecciones de tipo B crónicas, fístulas </a:t>
            </a:r>
            <a:r>
              <a:rPr lang="es-MX" sz="2800" dirty="0" err="1">
                <a:latin typeface="Montserrat Bold"/>
              </a:rPr>
              <a:t>aortobronquiales</a:t>
            </a:r>
            <a:r>
              <a:rPr lang="es-MX" sz="2800" dirty="0">
                <a:latin typeface="Montserrat Bold"/>
              </a:rPr>
              <a:t> o </a:t>
            </a:r>
            <a:r>
              <a:rPr lang="es-MX" sz="2800" dirty="0" err="1">
                <a:latin typeface="Montserrat Bold"/>
              </a:rPr>
              <a:t>aortoesofágicas</a:t>
            </a:r>
            <a:r>
              <a:rPr lang="es-MX" sz="2800" dirty="0">
                <a:latin typeface="Montserrat Bold"/>
              </a:rPr>
              <a:t>.</a:t>
            </a:r>
          </a:p>
          <a:p>
            <a:r>
              <a:rPr lang="es-MX" sz="2800" dirty="0">
                <a:latin typeface="Montserrat Bold"/>
              </a:rPr>
              <a:t>Tratamiento quirúrgico con moderado beneficio y posibilidades de acuerdo a diferentes series de mortalidad del 4-40% y paraplejía de hasta el 18%. 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FCC5EA89-CC06-4BAA-BE06-9DF11FFC0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6550" y="2970662"/>
            <a:ext cx="2905183" cy="4161658"/>
          </a:xfrm>
          <a:prstGeom prst="rect">
            <a:avLst/>
          </a:prstGeom>
        </p:spPr>
      </p:pic>
      <p:pic>
        <p:nvPicPr>
          <p:cNvPr id="11" name="Picture 2" descr="Image result for logo academia nacional de medicina">
            <a:extLst>
              <a:ext uri="{FF2B5EF4-FFF2-40B4-BE49-F238E27FC236}">
                <a16:creationId xmlns:a16="http://schemas.microsoft.com/office/drawing/2014/main" id="{7B8F56C5-5E79-454E-AE02-387ABED5AC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70635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3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209280" y="9357517"/>
            <a:ext cx="4998720" cy="535517"/>
          </a:xfrm>
        </p:spPr>
        <p:txBody>
          <a:bodyPr/>
          <a:lstStyle/>
          <a:p>
            <a:pPr algn="just"/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Riambau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V. 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Rev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Esp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n-US" sz="2000" b="1" dirty="0" err="1">
                <a:solidFill>
                  <a:srgbClr val="00B050"/>
                </a:solidFill>
                <a:latin typeface="Montserrat Bold"/>
              </a:rPr>
              <a:t>Cardiol</a:t>
            </a:r>
            <a:r>
              <a:rPr lang="en-US" sz="2000" b="1" dirty="0">
                <a:solidFill>
                  <a:srgbClr val="00B050"/>
                </a:solidFill>
                <a:latin typeface="Montserrat Bold"/>
              </a:rPr>
              <a:t>. 2005;58(1):1-5</a:t>
            </a:r>
            <a:endParaRPr lang="es-MX" sz="2000" b="1" dirty="0">
              <a:solidFill>
                <a:srgbClr val="00B050"/>
              </a:solidFill>
              <a:latin typeface="Montserrat Bold"/>
            </a:endParaRP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3D9B768-234C-4E92-8A23-2CF4730741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0559" y="2391857"/>
            <a:ext cx="9649973" cy="61831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MX" sz="2800" b="1" dirty="0">
                <a:solidFill>
                  <a:srgbClr val="FF0000"/>
                </a:solidFill>
                <a:latin typeface="Montserrat Bold"/>
              </a:rPr>
              <a:t>Patología de la arteria aorta:</a:t>
            </a:r>
          </a:p>
          <a:p>
            <a:r>
              <a:rPr lang="es-MX" sz="2800" dirty="0">
                <a:latin typeface="Montserrat Bold"/>
              </a:rPr>
              <a:t>En 1986 Nicolai </a:t>
            </a:r>
            <a:r>
              <a:rPr lang="es-MX" sz="2800" dirty="0" err="1">
                <a:latin typeface="Montserrat Bold"/>
              </a:rPr>
              <a:t>Volodos</a:t>
            </a:r>
            <a:r>
              <a:rPr lang="es-MX" sz="2800" dirty="0">
                <a:latin typeface="Montserrat Bold"/>
              </a:rPr>
              <a:t>, cirujano ucraniano: primera reparación endovascular de un pseudoaneurisma de </a:t>
            </a:r>
            <a:r>
              <a:rPr lang="es-MX" sz="2800" dirty="0" err="1">
                <a:latin typeface="Montserrat Bold"/>
              </a:rPr>
              <a:t>Ao</a:t>
            </a:r>
            <a:r>
              <a:rPr lang="es-MX" sz="2800" dirty="0">
                <a:latin typeface="Montserrat Bold"/>
              </a:rPr>
              <a:t> torácica descendente, con endoprótesis «casera». Su publicación en ruso en 1988 no alcanzó el eco esperado.</a:t>
            </a:r>
          </a:p>
          <a:p>
            <a:r>
              <a:rPr lang="es-MX" sz="2800" dirty="0">
                <a:latin typeface="Montserrat Bold"/>
              </a:rPr>
              <a:t>Juan Carlos Parodi se le atribuye la primera experiencia clínica en la reparación endovascular de aneurismas de la aorta abdominal en 1990. </a:t>
            </a:r>
          </a:p>
          <a:p>
            <a:r>
              <a:rPr lang="es-MX" sz="2800" dirty="0">
                <a:latin typeface="Montserrat Bold"/>
              </a:rPr>
              <a:t>En 1994,  un radiólogo americano: Michel </a:t>
            </a:r>
            <a:r>
              <a:rPr lang="es-MX" sz="2800" dirty="0" err="1">
                <a:latin typeface="Montserrat Bold"/>
              </a:rPr>
              <a:t>Dake</a:t>
            </a:r>
            <a:r>
              <a:rPr lang="es-MX" sz="2800" dirty="0">
                <a:latin typeface="Montserrat Bold"/>
              </a:rPr>
              <a:t>,  et al publicaron </a:t>
            </a:r>
            <a:r>
              <a:rPr lang="en-US" sz="2800" dirty="0" err="1">
                <a:latin typeface="Montserrat Bold"/>
              </a:rPr>
              <a:t>su</a:t>
            </a:r>
            <a:r>
              <a:rPr lang="en-US" sz="2800" dirty="0">
                <a:latin typeface="Montserrat Bold"/>
              </a:rPr>
              <a:t> </a:t>
            </a:r>
            <a:r>
              <a:rPr lang="es-MX" sz="2800" dirty="0">
                <a:latin typeface="Montserrat Bold"/>
              </a:rPr>
              <a:t>primera serie de pacientes con lesiones de </a:t>
            </a:r>
            <a:r>
              <a:rPr lang="es-MX" sz="2800" dirty="0" err="1">
                <a:latin typeface="Montserrat Bold"/>
              </a:rPr>
              <a:t>Ao</a:t>
            </a:r>
            <a:r>
              <a:rPr lang="es-MX" sz="2800" dirty="0">
                <a:latin typeface="Montserrat Bold"/>
              </a:rPr>
              <a:t> torácica descendente tratados con endoprótesis «caseras».</a:t>
            </a:r>
          </a:p>
          <a:p>
            <a:r>
              <a:rPr lang="es-MX" sz="2800" dirty="0">
                <a:latin typeface="Montserrat Bold"/>
              </a:rPr>
              <a:t>Desde entonces se calcula que se han implantado más de 10.000 endoprótesis torácicas comercializadas en todo el mundo (unas 400 en España).</a:t>
            </a:r>
          </a:p>
        </p:txBody>
      </p:sp>
      <p:sp>
        <p:nvSpPr>
          <p:cNvPr id="9" name="3 Título">
            <a:extLst>
              <a:ext uri="{FF2B5EF4-FFF2-40B4-BE49-F238E27FC236}">
                <a16:creationId xmlns:a16="http://schemas.microsoft.com/office/drawing/2014/main" id="{3C3178F3-B0AD-462D-BF03-A0B7D5E89640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F31ABF04-5C69-401F-9382-436B3525F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9718" y="2855588"/>
            <a:ext cx="3145082" cy="337802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0" name="Picture 2" descr="Image result for logo academia nacional de medicina">
            <a:extLst>
              <a:ext uri="{FF2B5EF4-FFF2-40B4-BE49-F238E27FC236}">
                <a16:creationId xmlns:a16="http://schemas.microsoft.com/office/drawing/2014/main" id="{9C1C4EDC-977F-4707-BF2E-2D24A0D6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42099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/>
          <p:cNvSpPr/>
          <p:nvPr/>
        </p:nvSpPr>
        <p:spPr>
          <a:xfrm>
            <a:off x="200230" y="8953743"/>
            <a:ext cx="2793899" cy="2251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863" dirty="0">
                <a:solidFill>
                  <a:schemeClr val="bg1"/>
                </a:solidFill>
                <a:latin typeface="Montserrat ExtraBold"/>
                <a:cs typeface="Montserrat ExtraBold"/>
              </a:rPr>
              <a:t>TÍTULO</a:t>
            </a:r>
          </a:p>
        </p:txBody>
      </p:sp>
      <p:sp>
        <p:nvSpPr>
          <p:cNvPr id="6" name="3 Título"/>
          <p:cNvSpPr txBox="1">
            <a:spLocks/>
          </p:cNvSpPr>
          <p:nvPr/>
        </p:nvSpPr>
        <p:spPr>
          <a:xfrm>
            <a:off x="2160835" y="2304008"/>
            <a:ext cx="7713301" cy="911677"/>
          </a:xfrm>
          <a:prstGeom prst="rect">
            <a:avLst/>
          </a:prstGeom>
        </p:spPr>
        <p:txBody>
          <a:bodyPr vert="horz" lIns="126223" tIns="63112" rIns="126223" bIns="63112" rtlCol="0" anchor="ctr">
            <a:normAutofit fontScale="97500"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MX" sz="3106" dirty="0"/>
          </a:p>
        </p:txBody>
      </p:sp>
      <p:sp>
        <p:nvSpPr>
          <p:cNvPr id="11" name="2 Marcador de contenido">
            <a:extLst>
              <a:ext uri="{FF2B5EF4-FFF2-40B4-BE49-F238E27FC236}">
                <a16:creationId xmlns:a16="http://schemas.microsoft.com/office/drawing/2014/main" id="{A8F35DDB-30E2-439D-915B-EE0EFBF0BB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00230" y="2301748"/>
            <a:ext cx="13017004" cy="5231820"/>
          </a:xfrm>
          <a:prstGeom prst="rect">
            <a:avLst/>
          </a:prstGeom>
        </p:spPr>
        <p:txBody>
          <a:bodyPr rtlCol="0">
            <a:noAutofit/>
          </a:bodyPr>
          <a:lstStyle/>
          <a:p>
            <a:pPr marL="0" indent="0">
              <a:buNone/>
            </a:pPr>
            <a:r>
              <a:rPr lang="es-MX" sz="2400" b="1" dirty="0">
                <a:solidFill>
                  <a:srgbClr val="FF0000"/>
                </a:solidFill>
                <a:latin typeface="Montserrat Bold"/>
              </a:rPr>
              <a:t>Corrección de defectos posoperatorios:</a:t>
            </a:r>
          </a:p>
          <a:p>
            <a:r>
              <a:rPr lang="es-MX" sz="2400" dirty="0">
                <a:latin typeface="Montserrat Bold"/>
              </a:rPr>
              <a:t>Fuga </a:t>
            </a:r>
            <a:r>
              <a:rPr lang="es-MX" sz="2400" dirty="0" err="1">
                <a:latin typeface="Montserrat Bold"/>
              </a:rPr>
              <a:t>paravalvular</a:t>
            </a:r>
            <a:r>
              <a:rPr lang="es-MX" sz="2400" dirty="0">
                <a:latin typeface="Montserrat Bold"/>
              </a:rPr>
              <a:t> mitral: incidencia 7-17%. La mayoría son asintomáticos</a:t>
            </a:r>
          </a:p>
          <a:p>
            <a:r>
              <a:rPr lang="es-MX" sz="2400" dirty="0">
                <a:latin typeface="Montserrat Bold"/>
              </a:rPr>
              <a:t>Un 3% pueden desarrollar insuficiencia cardíaca, hemólisis o una combinación de ambas.</a:t>
            </a:r>
          </a:p>
          <a:p>
            <a:r>
              <a:rPr lang="es-MX" sz="2400" dirty="0">
                <a:latin typeface="Montserrat Bold"/>
              </a:rPr>
              <a:t>Mayo </a:t>
            </a:r>
            <a:r>
              <a:rPr lang="es-MX" sz="2400" dirty="0" err="1">
                <a:latin typeface="Montserrat Bold"/>
              </a:rPr>
              <a:t>Clinic</a:t>
            </a:r>
            <a:r>
              <a:rPr lang="es-MX" sz="2400" dirty="0">
                <a:latin typeface="Montserrat Bold"/>
              </a:rPr>
              <a:t>:  381 pacientes, recibieron tratamiento por  fuga </a:t>
            </a:r>
            <a:r>
              <a:rPr lang="es-MX" sz="2400" dirty="0" err="1">
                <a:latin typeface="Montserrat Bold"/>
              </a:rPr>
              <a:t>paravalvular</a:t>
            </a:r>
            <a:r>
              <a:rPr lang="es-MX" sz="2400" dirty="0">
                <a:latin typeface="Montserrat Bold"/>
              </a:rPr>
              <a:t> mitral, entre 1995 y 2015.  Tratamiento percutáneo 195 y, 186 tratamiento quirúrgico. Edad promedio: 66 ± 12 años. </a:t>
            </a:r>
          </a:p>
          <a:p>
            <a:r>
              <a:rPr lang="es-MX" sz="2400" dirty="0">
                <a:latin typeface="Montserrat Bold"/>
              </a:rPr>
              <a:t>El éxito técnico resultó superior con cirugía (95.5% vs. 70.1%; p&lt;0.001) y los eventos adversos fueron menores en el tratamiento endovascular (22.5% vs. 7.7%; p &lt; 0.001). La mortalidad intrahospitalaria fue del 3.1% para el tratamiento endovascular vs 8.6% para la cirugía (p=0.027). La endocarditis activa, la falla renal crónica y las calcificaciones del anillo mitral fueron predictores significativas de muerte intra hospitalaria.</a:t>
            </a:r>
          </a:p>
          <a:p>
            <a:r>
              <a:rPr lang="es-MX" sz="2400" dirty="0">
                <a:latin typeface="Montserrat Bold"/>
              </a:rPr>
              <a:t>La tasa de re intervenciones fueron similares en ambos grupos (11.3% vs. 17.2% en el grupo percutáneo y quirúrgico, respectivamente; p=0.10).</a:t>
            </a: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82A5114C-6238-4EAE-95F6-82E719AC70FC}"/>
              </a:ext>
            </a:extLst>
          </p:cNvPr>
          <p:cNvSpPr/>
          <p:nvPr/>
        </p:nvSpPr>
        <p:spPr>
          <a:xfrm>
            <a:off x="7070743" y="8552602"/>
            <a:ext cx="613488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Alkhouli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M et al. J Am Coll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Cardiol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Intv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2017;10:1946–56</a:t>
            </a:r>
          </a:p>
          <a:p>
            <a:r>
              <a:rPr lang="es-MX" sz="2000" b="1" dirty="0" err="1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Ivisoy</a:t>
            </a:r>
            <a:r>
              <a:rPr lang="es-MX" sz="2000" b="1" dirty="0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 A et al.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Türk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Göğüs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Kalp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Damar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Cerrahisi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</a:rPr>
              <a:t>Dergisi</a:t>
            </a:r>
            <a:r>
              <a:rPr lang="es-MX" sz="2000" b="1" dirty="0">
                <a:solidFill>
                  <a:srgbClr val="00B050"/>
                </a:solidFill>
                <a:latin typeface="Montserrat Bold"/>
              </a:rPr>
              <a:t> 2014;22(1):160-162</a:t>
            </a:r>
          </a:p>
          <a:p>
            <a:r>
              <a:rPr lang="es-MX" sz="2000" b="1" dirty="0" err="1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Kliger</a:t>
            </a:r>
            <a:r>
              <a:rPr lang="es-MX" sz="2000" b="1" dirty="0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 Ch, Ruiz CE.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Rev</a:t>
            </a:r>
            <a:r>
              <a:rPr lang="es-MX" sz="2000" b="1" dirty="0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Esp</a:t>
            </a:r>
            <a:r>
              <a:rPr lang="es-MX" sz="2000" b="1" dirty="0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 </a:t>
            </a:r>
            <a:r>
              <a:rPr lang="es-MX" sz="2000" b="1" dirty="0" err="1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Cardiol</a:t>
            </a:r>
            <a:r>
              <a:rPr lang="es-MX" sz="2000" b="1" dirty="0">
                <a:solidFill>
                  <a:srgbClr val="00B050"/>
                </a:solidFill>
                <a:latin typeface="Montserrat Bold"/>
                <a:cs typeface="Arial" panose="020B0604020202020204" pitchFamily="34" charset="0"/>
              </a:rPr>
              <a:t> 2014; 67(8): 593-596</a:t>
            </a:r>
          </a:p>
        </p:txBody>
      </p:sp>
      <p:pic>
        <p:nvPicPr>
          <p:cNvPr id="8" name="Imagen 6">
            <a:extLst>
              <a:ext uri="{FF2B5EF4-FFF2-40B4-BE49-F238E27FC236}">
                <a16:creationId xmlns:a16="http://schemas.microsoft.com/office/drawing/2014/main" id="{2CB95C70-418B-4167-A59C-4142CB885D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0" t="5054" r="28192"/>
          <a:stretch>
            <a:fillRect/>
          </a:stretch>
        </p:blipFill>
        <p:spPr bwMode="auto">
          <a:xfrm>
            <a:off x="447003" y="532561"/>
            <a:ext cx="980996" cy="133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3 Título">
            <a:extLst>
              <a:ext uri="{FF2B5EF4-FFF2-40B4-BE49-F238E27FC236}">
                <a16:creationId xmlns:a16="http://schemas.microsoft.com/office/drawing/2014/main" id="{D96DD589-2220-4327-BEDC-8BE9DBCECA40}"/>
              </a:ext>
            </a:extLst>
          </p:cNvPr>
          <p:cNvSpPr txBox="1">
            <a:spLocks/>
          </p:cNvSpPr>
          <p:nvPr/>
        </p:nvSpPr>
        <p:spPr>
          <a:xfrm>
            <a:off x="2438400" y="955028"/>
            <a:ext cx="7435736" cy="1241623"/>
          </a:xfrm>
          <a:prstGeom prst="rect">
            <a:avLst/>
          </a:prstGeom>
        </p:spPr>
        <p:txBody>
          <a:bodyPr vert="horz" lIns="126223" tIns="63112" rIns="126223" bIns="63112" rtlCol="0" anchor="ctr">
            <a:noAutofit/>
          </a:bodyPr>
          <a:lstStyle>
            <a:lvl1pPr algn="ctr" defTabSz="731520" rtl="0" eaLnBrk="1" latinLnBrk="0" hangingPunct="1">
              <a:spcBef>
                <a:spcPct val="0"/>
              </a:spcBef>
              <a:buNone/>
              <a:defRPr sz="7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TERAPIA ENDOVASCULAR </a:t>
            </a:r>
          </a:p>
          <a:p>
            <a:r>
              <a:rPr lang="es-ES" sz="3600" b="1" dirty="0">
                <a:solidFill>
                  <a:srgbClr val="C00000"/>
                </a:solidFill>
                <a:latin typeface="Montserrat Bold"/>
                <a:cs typeface="Montserrat Bold"/>
              </a:rPr>
              <a:t>¿HASTA DONDE HEMOS LLEGADO?</a:t>
            </a:r>
          </a:p>
        </p:txBody>
      </p:sp>
      <p:pic>
        <p:nvPicPr>
          <p:cNvPr id="1026" name="Picture 2" descr="Image result for leak mitral valve">
            <a:extLst>
              <a:ext uri="{FF2B5EF4-FFF2-40B4-BE49-F238E27FC236}">
                <a16:creationId xmlns:a16="http://schemas.microsoft.com/office/drawing/2014/main" id="{32C689AA-C87E-4C6B-9C29-9D8FB5B9BF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30"/>
          <a:stretch/>
        </p:blipFill>
        <p:spPr bwMode="auto">
          <a:xfrm>
            <a:off x="4501252" y="7549200"/>
            <a:ext cx="1914525" cy="2208352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leak mitral valve endovascular surgery">
            <a:extLst>
              <a:ext uri="{FF2B5EF4-FFF2-40B4-BE49-F238E27FC236}">
                <a16:creationId xmlns:a16="http://schemas.microsoft.com/office/drawing/2014/main" id="{85BCCE17-470F-4F31-B8DF-191D843500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25"/>
          <a:stretch/>
        </p:blipFill>
        <p:spPr bwMode="auto">
          <a:xfrm>
            <a:off x="991231" y="7630480"/>
            <a:ext cx="2105025" cy="1895359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Image result for logo academia nacional de medicina">
            <a:extLst>
              <a:ext uri="{FF2B5EF4-FFF2-40B4-BE49-F238E27FC236}">
                <a16:creationId xmlns:a16="http://schemas.microsoft.com/office/drawing/2014/main" id="{C9D4CA4B-890A-42C0-A032-708D5260B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8331" y="689262"/>
            <a:ext cx="1034565" cy="102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31377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cuf4iZwLgLEPe9Eifdx3u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zParF19LzvJyR9qw266In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6FD03E494956F4E9A1D342D76580B0A" ma:contentTypeVersion="1" ma:contentTypeDescription="Crear nuevo documento." ma:contentTypeScope="" ma:versionID="3d3e1c2ac676938f0249d38581db97c6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0fa58ab6bdef439119b64b6b50b7cac5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Fecha de inicio programada" ma:description="Fecha de inicio programada es una columna del sitio que crea la característica Publicación. Se usa para especificar la fecha y la hora a la que esta página se presentará por primera vez a los visitantes del sitio." ma:hidden="true" ma:internalName="PublishingStartDate">
      <xsd:simpleType>
        <xsd:restriction base="dms:Unknown"/>
      </xsd:simpleType>
    </xsd:element>
    <xsd:element name="PublishingExpirationDate" ma:index="9" nillable="true" ma:displayName="Fecha de finalización programada" ma:description="Fecha de finalización programada es una columna del sitio que crea la característica Publicación. Se usa para especificar la fecha y la hora a la que esta página dejará de presentarse a los visitantes del sitio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B3B0C91-1350-4F6F-BB16-532397A5E95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BC6B823-DAA9-44AE-B455-81E10A653E5E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9EF3F76C-674F-48E1-98F6-057BB40585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2493</TotalTime>
  <Words>1922</Words>
  <Application>Microsoft Office PowerPoint</Application>
  <PresentationFormat>Personalizado</PresentationFormat>
  <Paragraphs>229</Paragraphs>
  <Slides>21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8" baseType="lpstr">
      <vt:lpstr>Arial</vt:lpstr>
      <vt:lpstr>Calibri</vt:lpstr>
      <vt:lpstr>Montserrat Bold</vt:lpstr>
      <vt:lpstr>Montserrat ExtraBold</vt:lpstr>
      <vt:lpstr>Source Sans Pro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UMAE Hospital General “Dr. Gaudencio González Garza” CMN “La Raza”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x x</dc:creator>
  <cp:lastModifiedBy>Guillermo Careaga Reyna</cp:lastModifiedBy>
  <cp:revision>214</cp:revision>
  <cp:lastPrinted>2019-05-13T01:06:24Z</cp:lastPrinted>
  <dcterms:created xsi:type="dcterms:W3CDTF">2018-12-21T20:52:22Z</dcterms:created>
  <dcterms:modified xsi:type="dcterms:W3CDTF">2020-02-19T04:08:43Z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0x01010046FD03E494956F4E9A1D342D76580B0A</vt:lpwstr>
  </property>
</Properties>
</file>