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4" r:id="rId2"/>
    <p:sldId id="307" r:id="rId3"/>
    <p:sldId id="308" r:id="rId4"/>
    <p:sldId id="309" r:id="rId5"/>
    <p:sldId id="310" r:id="rId6"/>
    <p:sldId id="311" r:id="rId7"/>
    <p:sldId id="312" r:id="rId8"/>
    <p:sldId id="315" r:id="rId9"/>
    <p:sldId id="316" r:id="rId10"/>
    <p:sldId id="313" r:id="rId11"/>
    <p:sldId id="314" r:id="rId12"/>
  </p:sldIdLst>
  <p:sldSz cx="12192000" cy="6858000"/>
  <p:notesSz cx="7023100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74812A3-EBB2-4641-85DD-02EDDE58DF99}" type="datetimeFigureOut">
              <a:rPr lang="es-MX" smtClean="0"/>
              <a:t>12/12/19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989F82D-93E4-49E9-A483-AF0EB3EFDC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82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160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01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025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/>
            <a:fld id="{2F7AA304-088D-4DFB-8F8C-36A9AF36D8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/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89479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/>
            <a:fld id="{2F7AA304-088D-4DFB-8F8C-36A9AF36D80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/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4929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1342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1837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366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3318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769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7AA304-088D-4DFB-8F8C-36A9AF36D80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564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016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9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7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9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3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5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9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43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045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64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D525E-6CF8-476E-A7AC-9A5AFF4AEFBE}" type="datetimeFigureOut">
              <a:rPr lang="en-US" smtClean="0"/>
              <a:t>12/12/19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464F-67C5-449A-8928-0E6E59E4205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9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85216E-A05F-0042-A49A-647EA9176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68" y="609601"/>
            <a:ext cx="1713738" cy="161853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113287C-0764-384B-811C-C5A246E15F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609600"/>
            <a:ext cx="1447800" cy="1618531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E781309-F5AF-764E-B9A9-4940333F1E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652" y="609600"/>
            <a:ext cx="1741147" cy="1618531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C3865213-EEDE-5944-9FA4-E0E4F26E7D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73" y="609600"/>
            <a:ext cx="3535211" cy="1618531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2F31BC8D-C017-0A4C-A2AA-0AF84BBE270D}"/>
              </a:ext>
            </a:extLst>
          </p:cNvPr>
          <p:cNvSpPr txBox="1"/>
          <p:nvPr/>
        </p:nvSpPr>
        <p:spPr>
          <a:xfrm>
            <a:off x="0" y="2847703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s-ES_tradn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“La Salud en la Asamblea </a:t>
            </a:r>
            <a:r>
              <a:rPr lang="es-ES_tradnl" sz="4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de la ONU: Cobertura Universal, Drogas y</a:t>
            </a:r>
            <a:r>
              <a:rPr kumimoji="0" lang="es-ES_tradnl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Salud Reproductiva”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F5ACCA6-423B-6C45-B49C-CEB5C4DB4019}"/>
              </a:ext>
            </a:extLst>
          </p:cNvPr>
          <p:cNvSpPr txBox="1"/>
          <p:nvPr/>
        </p:nvSpPr>
        <p:spPr>
          <a:xfrm>
            <a:off x="7377598" y="5105400"/>
            <a:ext cx="42210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Juan Ramón de la Fuente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Academia Nacional de Medicina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Febrero 26</a:t>
            </a:r>
            <a:r>
              <a:rPr kumimoji="0" lang="es-ES_trad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2020</a:t>
            </a:r>
            <a:endParaRPr kumimoji="0" lang="es-ES_trad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A58FC0A-F568-4AB6-82A8-DDA500304E4B}"/>
              </a:ext>
            </a:extLst>
          </p:cNvPr>
          <p:cNvCxnSpPr>
            <a:cxnSpLocks/>
          </p:cNvCxnSpPr>
          <p:nvPr/>
        </p:nvCxnSpPr>
        <p:spPr>
          <a:xfrm>
            <a:off x="533401" y="2847703"/>
            <a:ext cx="1120139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112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602379"/>
            <a:ext cx="10515600" cy="4149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Separar los derechos humanos (inalienables) de los derechos de las mujeres (derechos “</a:t>
            </a:r>
            <a:r>
              <a:rPr kumimoji="0" lang="es-MX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 hoc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”, asumidos por jurisdicciones locales) 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derechos de las mujeres son derechos humanos, los derechos humanos son derechos de las mujeres, sin excepciones ni distinciones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servicios de salud sexual y reproductiva incluyen planificación familiar, prevención y tratamiento de VIH/SIDA, atención prenatal, prevención del embarazo en adolescentes y su interrupción en determinadas circunstancias, detección oportuna de cáncer de mama, etcétera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Salud Reproductiva / ONU / Controversias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65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395363"/>
            <a:ext cx="10515600" cy="4130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Posicionamiento de México 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servicios de salud sexual y reproductiva forman parte de la Cobertura Universal de Salud y de los Objetivos para el Desarrollo Sostenible 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Invertir en servicios de salud sexual y reproductiva es asequible, costo-efectivo y optimiza el uso de recursos económicos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14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servicios de salud sexual y reproductiva son ineludibles para atender las necesidades fundamentales de las mujeres, las adolescentes y las niñas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/ Derechos Sexuales y Reproductivos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F124CF4-F4AD-4EAA-98F3-0F999BBD936D}"/>
              </a:ext>
            </a:extLst>
          </p:cNvPr>
          <p:cNvCxnSpPr/>
          <p:nvPr/>
        </p:nvCxnSpPr>
        <p:spPr>
          <a:xfrm>
            <a:off x="838200" y="197249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13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2307771"/>
            <a:ext cx="10515600" cy="3869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derecho a una salud física y mental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Alinear programas con la Agenda 2030: “No dejar a nadie atrás”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Temas prioritarios: </a:t>
            </a:r>
          </a:p>
          <a:p>
            <a:pPr marL="2603500" lvl="1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Eliminar VIH/SIDA, Tuberculosis, Paludismo, </a:t>
            </a:r>
          </a:p>
          <a:p>
            <a:pPr marL="2603500" lvl="1" indent="0">
              <a:buNone/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Resistencia antimicrobiana, Hepatitis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 de salud funcionales, transparentes, resilientes, sostenibles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Rescatar a la Atención Primaria como fundamento de cualquier sistema </a:t>
            </a:r>
            <a:b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salud sostenible (ratificar Alma-Ata y Astana)</a:t>
            </a: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/ ONU</a:t>
            </a:r>
          </a:p>
        </p:txBody>
      </p: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44D87A91-F28F-44F2-A8FD-8DD8EA777FD6}"/>
              </a:ext>
            </a:extLst>
          </p:cNvPr>
          <p:cNvSpPr txBox="1">
            <a:spLocks/>
          </p:cNvSpPr>
          <p:nvPr/>
        </p:nvSpPr>
        <p:spPr>
          <a:xfrm>
            <a:off x="838200" y="1349830"/>
            <a:ext cx="10515600" cy="1131712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Declaración Política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Cobertura Universal de Salud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28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71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Marcador de contenido 2">
                <a:extLst>
                  <a:ext uri="{FF2B5EF4-FFF2-40B4-BE49-F238E27FC236}">
                    <a16:creationId xmlns:a16="http://schemas.microsoft.com/office/drawing/2014/main" id="{5805A1D5-E8A2-4127-A572-301DA3F27F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471755"/>
                <a:ext cx="10515600" cy="44191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lang="es-MX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mitad de la población mundial carece de servicios esenciales de salud</a:t>
                </a:r>
              </a:p>
              <a:p>
                <a:pPr>
                  <a:lnSpc>
                    <a:spcPct val="130000"/>
                  </a:lnSpc>
                </a:pP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s-MX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s-MX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s-MX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s-MX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parte seguirá sin acceso en el año 2030, a pesar del aumento en la esperanza de vida y la reducción de la mortalidad infantil</a:t>
                </a:r>
              </a:p>
              <a:p>
                <a:pPr>
                  <a:lnSpc>
                    <a:spcPct val="130000"/>
                  </a:lnSpc>
                </a:pPr>
                <a:r>
                  <a:rPr lang="es-MX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Principales retos: enfermedades no transmisibles, trastornos mentales y el alto costo de los servicios médicos</a:t>
                </a:r>
              </a:p>
              <a:p>
                <a:pPr>
                  <a:lnSpc>
                    <a:spcPct val="130000"/>
                  </a:lnSpc>
                </a:pPr>
                <a:r>
                  <a:rPr lang="es-MX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 gasto mundial en salud es de 7.5 trillones de US dls. (10% del PIB mundial)</a:t>
                </a:r>
              </a:p>
              <a:p>
                <a:pPr>
                  <a:lnSpc>
                    <a:spcPct val="130000"/>
                  </a:lnSpc>
                </a:pPr>
                <a:r>
                  <a:rPr lang="es-MX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Reconocer que el combate a la corrupción es una prioridad del Sector Salud y una barrera para alcanzar la Cobertura Universal</a:t>
                </a:r>
              </a:p>
            </p:txBody>
          </p:sp>
        </mc:Choice>
        <mc:Fallback xmlns="">
          <p:sp>
            <p:nvSpPr>
              <p:cNvPr id="33" name="Marcador de contenido 2">
                <a:extLst>
                  <a:ext uri="{FF2B5EF4-FFF2-40B4-BE49-F238E27FC236}">
                    <a16:creationId xmlns:a16="http://schemas.microsoft.com/office/drawing/2014/main" id="{5805A1D5-E8A2-4127-A572-301DA3F27F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71755"/>
                <a:ext cx="10515600" cy="4419197"/>
              </a:xfrm>
              <a:prstGeom prst="rect">
                <a:avLst/>
              </a:prstGeom>
              <a:blipFill>
                <a:blip r:embed="rId5"/>
                <a:stretch>
                  <a:fillRect l="-1217" r="-1333" b="-17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Salud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E25ADA58-1D4D-41B0-B0CE-1A1E14706A09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F28808A4-F245-42C6-8896-EAE32F4EF7AB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530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584962"/>
            <a:ext cx="10515600" cy="41278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Déficit de 18 millones de trabajadores de la salud en el mundo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Equidad de género: salud de las mujeres y de las niñas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Atención en la tercera edad: cuidados paliativos</a:t>
            </a:r>
          </a:p>
          <a:p>
            <a:pPr marL="228600" marR="0" lvl="0" indent="-228600" algn="justLow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3857625" algn="l"/>
              </a:tabLst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Enfermedades prioritarias:     cardiovasculares </a:t>
            </a:r>
          </a:p>
          <a:p>
            <a:pPr marL="3857625" lvl="1" indent="0" algn="justLow">
              <a:lnSpc>
                <a:spcPct val="60000"/>
              </a:lnSpc>
              <a:spcBef>
                <a:spcPts val="1000"/>
              </a:spcBef>
              <a:buNone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cáncer </a:t>
            </a:r>
          </a:p>
          <a:p>
            <a:pPr marL="3857625" lvl="1" indent="0" algn="justLow">
              <a:lnSpc>
                <a:spcPct val="60000"/>
              </a:lnSpc>
              <a:spcBef>
                <a:spcPts val="1000"/>
              </a:spcBef>
              <a:buNone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diabetes </a:t>
            </a:r>
          </a:p>
          <a:p>
            <a:pPr marL="3857625" lvl="1" indent="0" algn="justLow">
              <a:lnSpc>
                <a:spcPct val="60000"/>
              </a:lnSpc>
              <a:spcBef>
                <a:spcPts val="1000"/>
              </a:spcBef>
              <a:buNone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hepatitis </a:t>
            </a:r>
          </a:p>
          <a:p>
            <a:pPr marL="3857625" lvl="1" indent="0" algn="justLow">
              <a:lnSpc>
                <a:spcPct val="60000"/>
              </a:lnSpc>
              <a:spcBef>
                <a:spcPts val="1000"/>
              </a:spcBef>
              <a:buNone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respiratorias crónicas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Prevención: suicidio</a:t>
            </a:r>
          </a:p>
          <a:p>
            <a:pPr marL="228600" marR="0" lvl="0" indent="-22860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Rehabilitación: 15% de la población mundial desatendida 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Salud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F4C06BAD-D560-4198-B930-281F751C2EC8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C4CD22A-CF80-4A71-8ADF-6D16DAFDD725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73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602379"/>
            <a:ext cx="10515600" cy="39232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Para </a:t>
            </a: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prevenir 97 millones de muertes prematuras en 2030, la inversión en salud debe aumentar 3.9 trillones de US dls. (equivalente al 1% del PIB en los países en desarrollo)</a:t>
            </a:r>
          </a:p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Incorporar servicios de medicina tradicional</a:t>
            </a:r>
          </a:p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OMS continuará con su Foro de Precios Justos: transparencia a lo largo de la cadena productiva, incluidas alianzas con el sector privado y la academia</a:t>
            </a:r>
          </a:p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Crear 40 millones de nuevos empleos en el Sector para 2030</a:t>
            </a: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Salud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6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759132"/>
            <a:ext cx="10515600" cy="3788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Protección de datos personales y empoderamiento de pacientes, a través de herramientas digitales para que manejen su propia información</a:t>
            </a:r>
          </a:p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Art. 68. Garantizar acceso a los servicios de salud sexual y reproductiva y los derechos que conlleva, de conformidad con el Programa de Acción de la Conferencia Internacional sobre Población y Desarrollo de Beijing</a:t>
            </a:r>
          </a:p>
          <a:p>
            <a:pPr marR="0" lvl="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Art. 71. Atender las necesidades y vulnerabilidades de los migrantes, refugiados, desplazados internos y grupos originarios</a:t>
            </a: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Salud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17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912744" y="1252898"/>
            <a:ext cx="10515600" cy="42105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Revisar avances en 2023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Conmemorar el 12 de diciembre de cada año como el día de la Cobertura Universal de Salud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Para que la salud sea un instrumento que reduzca la desigualdad en cada país, todas y todos, sin excepción, deben tener acceso a los servicios que pueda ofrecer </a:t>
            </a: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ese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Sistema Nacional de Salud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trata de una declaración política, no vinculante, pero aprobada por los 193 países que conforman la ONU (EUA y Hungría se disociaron de los artículos 68 y 71)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241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Salud</a:t>
            </a:r>
            <a:b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Compromisos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6105159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2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332411"/>
            <a:ext cx="10515600" cy="44191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perspectiva de los derechos humanos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actuales políticas de drogas violan los derechos humanos según la ONU (OACDH, CDH)  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Consejo Ejecutivo de la ONU apoya la descriminalización de los usuarios de drogas (30 directores de agencias, programas, organismos subsidiarios)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Tratados Internacionales deben aplicarse sin infringir los derechos humanos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Propiciar políticas sustentadas en los derechos, la salud, el desarrollo sostenible, la pobreza, el género y la protección ambiental </a:t>
            </a:r>
          </a:p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Política de Drogas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858B3983-DBC3-402A-8D64-304A21C1967C}"/>
              </a:ext>
            </a:extLst>
          </p:cNvPr>
          <p:cNvCxnSpPr/>
          <p:nvPr/>
        </p:nvCxnSpPr>
        <p:spPr>
          <a:xfrm>
            <a:off x="838200" y="197249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18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7"/>
          <p:cNvSpPr>
            <a:spLocks noGrp="1"/>
          </p:cNvSpPr>
          <p:nvPr>
            <p:ph idx="1"/>
          </p:nvPr>
        </p:nvSpPr>
        <p:spPr>
          <a:xfrm>
            <a:off x="1057618" y="2035442"/>
            <a:ext cx="9472389" cy="4351337"/>
          </a:xfrm>
        </p:spPr>
        <p:txBody>
          <a:bodyPr>
            <a:normAutofit/>
          </a:bodyPr>
          <a:lstStyle/>
          <a:p>
            <a:endParaRPr lang="es-MX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6112543"/>
            <a:ext cx="1681402" cy="518478"/>
          </a:xfrm>
          <a:prstGeom prst="rect">
            <a:avLst/>
          </a:prstGeom>
        </p:spPr>
      </p:pic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5805A1D5-E8A2-4127-A572-301DA3F27F47}"/>
              </a:ext>
            </a:extLst>
          </p:cNvPr>
          <p:cNvSpPr txBox="1">
            <a:spLocks/>
          </p:cNvSpPr>
          <p:nvPr/>
        </p:nvSpPr>
        <p:spPr>
          <a:xfrm>
            <a:off x="838200" y="1332411"/>
            <a:ext cx="10515600" cy="4419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s-MX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Propuestas de México</a:t>
            </a: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s-MX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aplicación más humana de la ley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Privilegiar el enfoque de la salud pública más allá del discurso oficial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Diferenciar las substancias fiscalizadas para un control más eficaz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s-MX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Atender las causas de la violencia mediante estrategias del desarrollo sostenible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Hacer más eficiente la coordinación internacional </a:t>
            </a:r>
          </a:p>
        </p:txBody>
      </p:sp>
      <p:sp>
        <p:nvSpPr>
          <p:cNvPr id="34" name="Título 1">
            <a:extLst>
              <a:ext uri="{FF2B5EF4-FFF2-40B4-BE49-F238E27FC236}">
                <a16:creationId xmlns:a16="http://schemas.microsoft.com/office/drawing/2014/main" id="{A0AB1730-2C8D-4ACF-9BD3-9E1235CC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406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 Asamblea General ONU / Política de Drogas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85B24DE8-CD14-4AED-A473-3D18D9ADB356}"/>
              </a:ext>
            </a:extLst>
          </p:cNvPr>
          <p:cNvCxnSpPr/>
          <p:nvPr/>
        </p:nvCxnSpPr>
        <p:spPr>
          <a:xfrm>
            <a:off x="838200" y="133241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C758316C-1FA1-4AED-9911-E6C9FB8F79F1}"/>
              </a:ext>
            </a:extLst>
          </p:cNvPr>
          <p:cNvCxnSpPr/>
          <p:nvPr/>
        </p:nvCxnSpPr>
        <p:spPr>
          <a:xfrm>
            <a:off x="838200" y="599585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3556B7F8-B6DE-405E-922D-9F7805CCFDF3}"/>
              </a:ext>
            </a:extLst>
          </p:cNvPr>
          <p:cNvCxnSpPr/>
          <p:nvPr/>
        </p:nvCxnSpPr>
        <p:spPr>
          <a:xfrm>
            <a:off x="838200" y="1972491"/>
            <a:ext cx="105156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0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864</Words>
  <Application>Microsoft Macintosh PowerPoint</Application>
  <PresentationFormat>Panorámica</PresentationFormat>
  <Paragraphs>79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Montserrat</vt:lpstr>
      <vt:lpstr>Times New Roman</vt:lpstr>
      <vt:lpstr>Office Theme</vt:lpstr>
      <vt:lpstr>Presentación de PowerPoint</vt:lpstr>
      <vt:lpstr>74 Asamblea General / ONU</vt:lpstr>
      <vt:lpstr>74 Asamblea General ONU / Salud</vt:lpstr>
      <vt:lpstr>74 Asamblea General ONU / Salud</vt:lpstr>
      <vt:lpstr>74 Asamblea General ONU / Salud</vt:lpstr>
      <vt:lpstr>74 Asamblea General ONU / Salud</vt:lpstr>
      <vt:lpstr>74 Asamblea General ONU / Salud Compromisos</vt:lpstr>
      <vt:lpstr>74 Asamblea General ONU / Política de Drogas</vt:lpstr>
      <vt:lpstr>74 Asamblea General ONU / Política de Drogas</vt:lpstr>
      <vt:lpstr>Salud Reproductiva / ONU / Controversias</vt:lpstr>
      <vt:lpstr>74 Asamblea General / Derechos Sexuales y Reproductivos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nmoedano</dc:creator>
  <cp:lastModifiedBy>Usuario de Microsoft Office</cp:lastModifiedBy>
  <cp:revision>63</cp:revision>
  <cp:lastPrinted>2019-10-22T00:51:54Z</cp:lastPrinted>
  <dcterms:created xsi:type="dcterms:W3CDTF">2019-10-21T23:18:00Z</dcterms:created>
  <dcterms:modified xsi:type="dcterms:W3CDTF">2019-12-12T21:28:19Z</dcterms:modified>
</cp:coreProperties>
</file>