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1"/>
  </p:sldMasterIdLst>
  <p:sldIdLst>
    <p:sldId id="256" r:id="rId2"/>
    <p:sldId id="266" r:id="rId3"/>
    <p:sldId id="257" r:id="rId4"/>
    <p:sldId id="272" r:id="rId5"/>
  </p:sldIdLst>
  <p:sldSz cx="9144000" cy="6858000" type="screen4x3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1367"/>
    <a:srgbClr val="FF3922"/>
    <a:srgbClr val="E8203A"/>
    <a:srgbClr val="1A486A"/>
    <a:srgbClr val="EDE064"/>
    <a:srgbClr val="4D9F39"/>
    <a:srgbClr val="E6E6E6"/>
    <a:srgbClr val="27BDE2"/>
    <a:srgbClr val="0A98DA"/>
    <a:srgbClr val="58C2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24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770" y="11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09BCD-05F9-449B-A137-B1CC051751E7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F57A2-4A7D-48D3-A613-58900134A54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30055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09BCD-05F9-449B-A137-B1CC051751E7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F57A2-4A7D-48D3-A613-58900134A54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36237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09BCD-05F9-449B-A137-B1CC051751E7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F57A2-4A7D-48D3-A613-58900134A54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26939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121534" y="100072"/>
            <a:ext cx="6267692" cy="562871"/>
          </a:xfrm>
        </p:spPr>
        <p:txBody>
          <a:bodyPr>
            <a:normAutofit/>
          </a:bodyPr>
          <a:lstStyle>
            <a:lvl1pPr>
              <a:defRPr sz="2600" b="1"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defRPr>
            </a:lvl1pPr>
          </a:lstStyle>
          <a:p>
            <a:r>
              <a:rPr lang="es-ES" dirty="0" smtClean="0"/>
              <a:t>Título</a:t>
            </a:r>
            <a:endParaRPr lang="es-MX" dirty="0"/>
          </a:p>
        </p:txBody>
      </p:sp>
      <p:sp>
        <p:nvSpPr>
          <p:cNvPr id="7" name="Rectángulo 6"/>
          <p:cNvSpPr/>
          <p:nvPr userDrawn="1"/>
        </p:nvSpPr>
        <p:spPr>
          <a:xfrm>
            <a:off x="149114" y="700468"/>
            <a:ext cx="342900" cy="76200"/>
          </a:xfrm>
          <a:prstGeom prst="rect">
            <a:avLst/>
          </a:prstGeom>
          <a:solidFill>
            <a:srgbClr val="E820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ángulo 7"/>
          <p:cNvSpPr/>
          <p:nvPr userDrawn="1"/>
        </p:nvSpPr>
        <p:spPr>
          <a:xfrm>
            <a:off x="492014" y="700468"/>
            <a:ext cx="342900" cy="76200"/>
          </a:xfrm>
          <a:prstGeom prst="rect">
            <a:avLst/>
          </a:prstGeom>
          <a:solidFill>
            <a:srgbClr val="DEA5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ángulo 8"/>
          <p:cNvSpPr/>
          <p:nvPr userDrawn="1"/>
        </p:nvSpPr>
        <p:spPr>
          <a:xfrm>
            <a:off x="834914" y="700468"/>
            <a:ext cx="342900" cy="76200"/>
          </a:xfrm>
          <a:prstGeom prst="rect">
            <a:avLst/>
          </a:prstGeom>
          <a:solidFill>
            <a:srgbClr val="4D9F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ángulo 9"/>
          <p:cNvSpPr/>
          <p:nvPr userDrawn="1"/>
        </p:nvSpPr>
        <p:spPr>
          <a:xfrm>
            <a:off x="1177814" y="700468"/>
            <a:ext cx="342900" cy="76200"/>
          </a:xfrm>
          <a:prstGeom prst="rect">
            <a:avLst/>
          </a:prstGeom>
          <a:solidFill>
            <a:srgbClr val="C619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ángulo 10"/>
          <p:cNvSpPr/>
          <p:nvPr userDrawn="1"/>
        </p:nvSpPr>
        <p:spPr>
          <a:xfrm>
            <a:off x="1520714" y="700468"/>
            <a:ext cx="342900" cy="76200"/>
          </a:xfrm>
          <a:prstGeom prst="rect">
            <a:avLst/>
          </a:prstGeom>
          <a:solidFill>
            <a:srgbClr val="FF39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ángulo 11"/>
          <p:cNvSpPr/>
          <p:nvPr userDrawn="1"/>
        </p:nvSpPr>
        <p:spPr>
          <a:xfrm>
            <a:off x="1863614" y="700468"/>
            <a:ext cx="342900" cy="76200"/>
          </a:xfrm>
          <a:prstGeom prst="rect">
            <a:avLst/>
          </a:prstGeom>
          <a:solidFill>
            <a:srgbClr val="27BD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ángulo 12"/>
          <p:cNvSpPr/>
          <p:nvPr userDrawn="1"/>
        </p:nvSpPr>
        <p:spPr>
          <a:xfrm>
            <a:off x="2206514" y="700468"/>
            <a:ext cx="342900" cy="76200"/>
          </a:xfrm>
          <a:prstGeom prst="rect">
            <a:avLst/>
          </a:prstGeom>
          <a:solidFill>
            <a:srgbClr val="FDC2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ángulo 13"/>
          <p:cNvSpPr/>
          <p:nvPr userDrawn="1"/>
        </p:nvSpPr>
        <p:spPr>
          <a:xfrm>
            <a:off x="2549414" y="700468"/>
            <a:ext cx="342900" cy="76200"/>
          </a:xfrm>
          <a:prstGeom prst="rect">
            <a:avLst/>
          </a:prstGeom>
          <a:solidFill>
            <a:srgbClr val="A219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ángulo 14"/>
          <p:cNvSpPr/>
          <p:nvPr userDrawn="1"/>
        </p:nvSpPr>
        <p:spPr>
          <a:xfrm>
            <a:off x="2892314" y="700468"/>
            <a:ext cx="342900" cy="76200"/>
          </a:xfrm>
          <a:prstGeom prst="rect">
            <a:avLst/>
          </a:prstGeom>
          <a:solidFill>
            <a:srgbClr val="FF69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ángulo 15"/>
          <p:cNvSpPr/>
          <p:nvPr userDrawn="1"/>
        </p:nvSpPr>
        <p:spPr>
          <a:xfrm>
            <a:off x="3235214" y="700468"/>
            <a:ext cx="342900" cy="76200"/>
          </a:xfrm>
          <a:prstGeom prst="rect">
            <a:avLst/>
          </a:prstGeom>
          <a:solidFill>
            <a:srgbClr val="DD13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ángulo 16"/>
          <p:cNvSpPr/>
          <p:nvPr userDrawn="1"/>
        </p:nvSpPr>
        <p:spPr>
          <a:xfrm>
            <a:off x="3578114" y="700468"/>
            <a:ext cx="342900" cy="76200"/>
          </a:xfrm>
          <a:prstGeom prst="rect">
            <a:avLst/>
          </a:prstGeom>
          <a:solidFill>
            <a:srgbClr val="FF9F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ángulo 17"/>
          <p:cNvSpPr/>
          <p:nvPr userDrawn="1"/>
        </p:nvSpPr>
        <p:spPr>
          <a:xfrm>
            <a:off x="3921014" y="700468"/>
            <a:ext cx="342900" cy="76200"/>
          </a:xfrm>
          <a:prstGeom prst="rect">
            <a:avLst/>
          </a:prstGeom>
          <a:solidFill>
            <a:srgbClr val="C08B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ángulo 18"/>
          <p:cNvSpPr/>
          <p:nvPr userDrawn="1"/>
        </p:nvSpPr>
        <p:spPr>
          <a:xfrm>
            <a:off x="4263914" y="700468"/>
            <a:ext cx="342900" cy="76200"/>
          </a:xfrm>
          <a:prstGeom prst="rect">
            <a:avLst/>
          </a:prstGeom>
          <a:solidFill>
            <a:srgbClr val="3F7E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ángulo 19"/>
          <p:cNvSpPr/>
          <p:nvPr userDrawn="1"/>
        </p:nvSpPr>
        <p:spPr>
          <a:xfrm>
            <a:off x="4606814" y="700468"/>
            <a:ext cx="342900" cy="76200"/>
          </a:xfrm>
          <a:prstGeom prst="rect">
            <a:avLst/>
          </a:prstGeom>
          <a:solidFill>
            <a:srgbClr val="0A98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ángulo 20"/>
          <p:cNvSpPr/>
          <p:nvPr userDrawn="1"/>
        </p:nvSpPr>
        <p:spPr>
          <a:xfrm>
            <a:off x="4949714" y="700468"/>
            <a:ext cx="342900" cy="76200"/>
          </a:xfrm>
          <a:prstGeom prst="rect">
            <a:avLst/>
          </a:prstGeom>
          <a:solidFill>
            <a:srgbClr val="58C2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tángulo 21"/>
          <p:cNvSpPr/>
          <p:nvPr userDrawn="1"/>
        </p:nvSpPr>
        <p:spPr>
          <a:xfrm>
            <a:off x="5292614" y="700468"/>
            <a:ext cx="342900" cy="76200"/>
          </a:xfrm>
          <a:prstGeom prst="rect">
            <a:avLst/>
          </a:prstGeom>
          <a:solidFill>
            <a:srgbClr val="0068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ectángulo 22"/>
          <p:cNvSpPr/>
          <p:nvPr userDrawn="1"/>
        </p:nvSpPr>
        <p:spPr>
          <a:xfrm>
            <a:off x="5634839" y="700468"/>
            <a:ext cx="342900" cy="76200"/>
          </a:xfrm>
          <a:prstGeom prst="rect">
            <a:avLst/>
          </a:prstGeom>
          <a:solidFill>
            <a:srgbClr val="1A48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02764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121534" y="100072"/>
            <a:ext cx="6267692" cy="562871"/>
          </a:xfrm>
        </p:spPr>
        <p:txBody>
          <a:bodyPr>
            <a:normAutofit/>
          </a:bodyPr>
          <a:lstStyle>
            <a:lvl1pPr>
              <a:defRPr sz="2600" b="1"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defRPr>
            </a:lvl1pPr>
          </a:lstStyle>
          <a:p>
            <a:r>
              <a:rPr lang="es-ES" dirty="0" smtClean="0"/>
              <a:t>Título</a:t>
            </a:r>
            <a:endParaRPr lang="es-MX" dirty="0"/>
          </a:p>
        </p:txBody>
      </p:sp>
      <p:sp>
        <p:nvSpPr>
          <p:cNvPr id="7" name="Rectángulo 6"/>
          <p:cNvSpPr/>
          <p:nvPr userDrawn="1"/>
        </p:nvSpPr>
        <p:spPr>
          <a:xfrm>
            <a:off x="149114" y="700468"/>
            <a:ext cx="342900" cy="76200"/>
          </a:xfrm>
          <a:prstGeom prst="rect">
            <a:avLst/>
          </a:prstGeom>
          <a:solidFill>
            <a:srgbClr val="E820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ángulo 7"/>
          <p:cNvSpPr/>
          <p:nvPr userDrawn="1"/>
        </p:nvSpPr>
        <p:spPr>
          <a:xfrm>
            <a:off x="492014" y="700468"/>
            <a:ext cx="342900" cy="76200"/>
          </a:xfrm>
          <a:prstGeom prst="rect">
            <a:avLst/>
          </a:prstGeom>
          <a:solidFill>
            <a:srgbClr val="DEA5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ángulo 8"/>
          <p:cNvSpPr/>
          <p:nvPr userDrawn="1"/>
        </p:nvSpPr>
        <p:spPr>
          <a:xfrm>
            <a:off x="834914" y="700468"/>
            <a:ext cx="342900" cy="76200"/>
          </a:xfrm>
          <a:prstGeom prst="rect">
            <a:avLst/>
          </a:prstGeom>
          <a:solidFill>
            <a:srgbClr val="4D9F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ángulo 9"/>
          <p:cNvSpPr/>
          <p:nvPr userDrawn="1"/>
        </p:nvSpPr>
        <p:spPr>
          <a:xfrm>
            <a:off x="1177814" y="700468"/>
            <a:ext cx="342900" cy="76200"/>
          </a:xfrm>
          <a:prstGeom prst="rect">
            <a:avLst/>
          </a:prstGeom>
          <a:solidFill>
            <a:srgbClr val="C619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ángulo 10"/>
          <p:cNvSpPr/>
          <p:nvPr userDrawn="1"/>
        </p:nvSpPr>
        <p:spPr>
          <a:xfrm>
            <a:off x="1520714" y="700468"/>
            <a:ext cx="342900" cy="76200"/>
          </a:xfrm>
          <a:prstGeom prst="rect">
            <a:avLst/>
          </a:prstGeom>
          <a:solidFill>
            <a:srgbClr val="FF39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ángulo 11"/>
          <p:cNvSpPr/>
          <p:nvPr userDrawn="1"/>
        </p:nvSpPr>
        <p:spPr>
          <a:xfrm>
            <a:off x="1863614" y="700468"/>
            <a:ext cx="342900" cy="76200"/>
          </a:xfrm>
          <a:prstGeom prst="rect">
            <a:avLst/>
          </a:prstGeom>
          <a:solidFill>
            <a:srgbClr val="27BD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ángulo 12"/>
          <p:cNvSpPr/>
          <p:nvPr userDrawn="1"/>
        </p:nvSpPr>
        <p:spPr>
          <a:xfrm>
            <a:off x="2206514" y="700468"/>
            <a:ext cx="342900" cy="76200"/>
          </a:xfrm>
          <a:prstGeom prst="rect">
            <a:avLst/>
          </a:prstGeom>
          <a:solidFill>
            <a:srgbClr val="FDC2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ángulo 13"/>
          <p:cNvSpPr/>
          <p:nvPr userDrawn="1"/>
        </p:nvSpPr>
        <p:spPr>
          <a:xfrm>
            <a:off x="2549414" y="700468"/>
            <a:ext cx="342900" cy="76200"/>
          </a:xfrm>
          <a:prstGeom prst="rect">
            <a:avLst/>
          </a:prstGeom>
          <a:solidFill>
            <a:srgbClr val="A219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ángulo 14"/>
          <p:cNvSpPr/>
          <p:nvPr userDrawn="1"/>
        </p:nvSpPr>
        <p:spPr>
          <a:xfrm>
            <a:off x="2892314" y="700468"/>
            <a:ext cx="342900" cy="76200"/>
          </a:xfrm>
          <a:prstGeom prst="rect">
            <a:avLst/>
          </a:prstGeom>
          <a:solidFill>
            <a:srgbClr val="FF69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ángulo 15"/>
          <p:cNvSpPr/>
          <p:nvPr userDrawn="1"/>
        </p:nvSpPr>
        <p:spPr>
          <a:xfrm>
            <a:off x="3235214" y="700468"/>
            <a:ext cx="342900" cy="76200"/>
          </a:xfrm>
          <a:prstGeom prst="rect">
            <a:avLst/>
          </a:prstGeom>
          <a:solidFill>
            <a:srgbClr val="DD13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ángulo 16"/>
          <p:cNvSpPr/>
          <p:nvPr userDrawn="1"/>
        </p:nvSpPr>
        <p:spPr>
          <a:xfrm>
            <a:off x="3578114" y="700468"/>
            <a:ext cx="342900" cy="76200"/>
          </a:xfrm>
          <a:prstGeom prst="rect">
            <a:avLst/>
          </a:prstGeom>
          <a:solidFill>
            <a:srgbClr val="FF9F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ángulo 17"/>
          <p:cNvSpPr/>
          <p:nvPr userDrawn="1"/>
        </p:nvSpPr>
        <p:spPr>
          <a:xfrm>
            <a:off x="3921014" y="700468"/>
            <a:ext cx="342900" cy="76200"/>
          </a:xfrm>
          <a:prstGeom prst="rect">
            <a:avLst/>
          </a:prstGeom>
          <a:solidFill>
            <a:srgbClr val="C08B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ángulo 18"/>
          <p:cNvSpPr/>
          <p:nvPr userDrawn="1"/>
        </p:nvSpPr>
        <p:spPr>
          <a:xfrm>
            <a:off x="4263914" y="700468"/>
            <a:ext cx="342900" cy="76200"/>
          </a:xfrm>
          <a:prstGeom prst="rect">
            <a:avLst/>
          </a:prstGeom>
          <a:solidFill>
            <a:srgbClr val="3F7E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ángulo 19"/>
          <p:cNvSpPr/>
          <p:nvPr userDrawn="1"/>
        </p:nvSpPr>
        <p:spPr>
          <a:xfrm>
            <a:off x="4606814" y="700468"/>
            <a:ext cx="342900" cy="76200"/>
          </a:xfrm>
          <a:prstGeom prst="rect">
            <a:avLst/>
          </a:prstGeom>
          <a:solidFill>
            <a:srgbClr val="0A98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ángulo 20"/>
          <p:cNvSpPr/>
          <p:nvPr userDrawn="1"/>
        </p:nvSpPr>
        <p:spPr>
          <a:xfrm>
            <a:off x="4949714" y="700468"/>
            <a:ext cx="342900" cy="76200"/>
          </a:xfrm>
          <a:prstGeom prst="rect">
            <a:avLst/>
          </a:prstGeom>
          <a:solidFill>
            <a:srgbClr val="58C2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tángulo 21"/>
          <p:cNvSpPr/>
          <p:nvPr userDrawn="1"/>
        </p:nvSpPr>
        <p:spPr>
          <a:xfrm>
            <a:off x="5292614" y="700468"/>
            <a:ext cx="342900" cy="76200"/>
          </a:xfrm>
          <a:prstGeom prst="rect">
            <a:avLst/>
          </a:prstGeom>
          <a:solidFill>
            <a:srgbClr val="0068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ectángulo 22"/>
          <p:cNvSpPr/>
          <p:nvPr userDrawn="1"/>
        </p:nvSpPr>
        <p:spPr>
          <a:xfrm>
            <a:off x="5634839" y="700468"/>
            <a:ext cx="342900" cy="76200"/>
          </a:xfrm>
          <a:prstGeom prst="rect">
            <a:avLst/>
          </a:prstGeom>
          <a:solidFill>
            <a:srgbClr val="1A48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695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09BCD-05F9-449B-A137-B1CC051751E7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F57A2-4A7D-48D3-A613-58900134A54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59128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09BCD-05F9-449B-A137-B1CC051751E7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F57A2-4A7D-48D3-A613-58900134A54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192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09BCD-05F9-449B-A137-B1CC051751E7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F57A2-4A7D-48D3-A613-58900134A54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73821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09BCD-05F9-449B-A137-B1CC051751E7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F57A2-4A7D-48D3-A613-58900134A54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68207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09BCD-05F9-449B-A137-B1CC051751E7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F57A2-4A7D-48D3-A613-58900134A54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01551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09BCD-05F9-449B-A137-B1CC051751E7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F57A2-4A7D-48D3-A613-58900134A54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04631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09BCD-05F9-449B-A137-B1CC051751E7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F57A2-4A7D-48D3-A613-58900134A54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1100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09BCD-05F9-449B-A137-B1CC051751E7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F57A2-4A7D-48D3-A613-58900134A54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84138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09BCD-05F9-449B-A137-B1CC051751E7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2F57A2-4A7D-48D3-A613-58900134A54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1298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68" r:id="rId12"/>
    <p:sldLayoutId id="214748366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o 4"/>
          <p:cNvGrpSpPr/>
          <p:nvPr/>
        </p:nvGrpSpPr>
        <p:grpSpPr>
          <a:xfrm>
            <a:off x="919940" y="686435"/>
            <a:ext cx="7304120" cy="860721"/>
            <a:chOff x="1220718" y="686435"/>
            <a:chExt cx="7304120" cy="860721"/>
          </a:xfrm>
        </p:grpSpPr>
        <p:sp>
          <p:nvSpPr>
            <p:cNvPr id="10" name="Rectángulo 9"/>
            <p:cNvSpPr/>
            <p:nvPr/>
          </p:nvSpPr>
          <p:spPr>
            <a:xfrm>
              <a:off x="2515050" y="762852"/>
              <a:ext cx="6009788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2000" b="1" dirty="0">
                  <a:latin typeface="Arial" panose="020B0604020202020204" pitchFamily="34" charset="0"/>
                  <a:ea typeface="Source Sans Pro" panose="020B0503030403020204" pitchFamily="34" charset="0"/>
                  <a:cs typeface="Arial" panose="020B0604020202020204" pitchFamily="34" charset="0"/>
                </a:rPr>
                <a:t>Declaración Política de la Reunión de Alto Nivel sobre Cobertura Universal en Salud</a:t>
              </a:r>
              <a:endParaRPr lang="en-US" sz="2000" b="1" dirty="0"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4" name="Imagen 13">
              <a:extLst>
                <a:ext uri="{FF2B5EF4-FFF2-40B4-BE49-F238E27FC236}">
                  <a16:creationId xmlns:a16="http://schemas.microsoft.com/office/drawing/2014/main" id="{8E781309-F5AF-764E-B9A9-4940333F1EF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20718" y="686435"/>
              <a:ext cx="914400" cy="860721"/>
            </a:xfrm>
            <a:prstGeom prst="rect">
              <a:avLst/>
            </a:prstGeom>
          </p:spPr>
        </p:pic>
      </p:grpSp>
      <p:grpSp>
        <p:nvGrpSpPr>
          <p:cNvPr id="7" name="Grupo 6"/>
          <p:cNvGrpSpPr/>
          <p:nvPr/>
        </p:nvGrpSpPr>
        <p:grpSpPr>
          <a:xfrm>
            <a:off x="686250" y="1873438"/>
            <a:ext cx="7771500" cy="45719"/>
            <a:chOff x="2487958" y="2775640"/>
            <a:chExt cx="7771500" cy="45719"/>
          </a:xfrm>
        </p:grpSpPr>
        <p:sp>
          <p:nvSpPr>
            <p:cNvPr id="15" name="Rectángulo 14"/>
            <p:cNvSpPr/>
            <p:nvPr/>
          </p:nvSpPr>
          <p:spPr>
            <a:xfrm>
              <a:off x="2487958" y="2775640"/>
              <a:ext cx="457200" cy="45719"/>
            </a:xfrm>
            <a:prstGeom prst="rect">
              <a:avLst/>
            </a:prstGeom>
            <a:solidFill>
              <a:srgbClr val="E8203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Rectángulo 15"/>
            <p:cNvSpPr/>
            <p:nvPr/>
          </p:nvSpPr>
          <p:spPr>
            <a:xfrm>
              <a:off x="2945158" y="2775640"/>
              <a:ext cx="457200" cy="45719"/>
            </a:xfrm>
            <a:prstGeom prst="rect">
              <a:avLst/>
            </a:prstGeom>
            <a:solidFill>
              <a:srgbClr val="DEA53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Rectángulo 16"/>
            <p:cNvSpPr/>
            <p:nvPr/>
          </p:nvSpPr>
          <p:spPr>
            <a:xfrm>
              <a:off x="3402358" y="2775640"/>
              <a:ext cx="457200" cy="45719"/>
            </a:xfrm>
            <a:prstGeom prst="rect">
              <a:avLst/>
            </a:prstGeom>
            <a:solidFill>
              <a:srgbClr val="4D9F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" name="Rectángulo 17"/>
            <p:cNvSpPr/>
            <p:nvPr/>
          </p:nvSpPr>
          <p:spPr>
            <a:xfrm>
              <a:off x="3859558" y="2775640"/>
              <a:ext cx="457200" cy="45719"/>
            </a:xfrm>
            <a:prstGeom prst="rect">
              <a:avLst/>
            </a:prstGeom>
            <a:solidFill>
              <a:srgbClr val="C6192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Rectángulo 18"/>
            <p:cNvSpPr/>
            <p:nvPr/>
          </p:nvSpPr>
          <p:spPr>
            <a:xfrm>
              <a:off x="4316758" y="2775640"/>
              <a:ext cx="457200" cy="45719"/>
            </a:xfrm>
            <a:prstGeom prst="rect">
              <a:avLst/>
            </a:prstGeom>
            <a:solidFill>
              <a:srgbClr val="FF39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Rectángulo 19"/>
            <p:cNvSpPr/>
            <p:nvPr/>
          </p:nvSpPr>
          <p:spPr>
            <a:xfrm>
              <a:off x="4773958" y="2775640"/>
              <a:ext cx="457200" cy="45719"/>
            </a:xfrm>
            <a:prstGeom prst="rect">
              <a:avLst/>
            </a:prstGeom>
            <a:solidFill>
              <a:srgbClr val="27BD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Rectángulo 20"/>
            <p:cNvSpPr/>
            <p:nvPr/>
          </p:nvSpPr>
          <p:spPr>
            <a:xfrm>
              <a:off x="5231158" y="2775640"/>
              <a:ext cx="457200" cy="45719"/>
            </a:xfrm>
            <a:prstGeom prst="rect">
              <a:avLst/>
            </a:prstGeom>
            <a:solidFill>
              <a:srgbClr val="FDC20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Rectángulo 21"/>
            <p:cNvSpPr/>
            <p:nvPr/>
          </p:nvSpPr>
          <p:spPr>
            <a:xfrm>
              <a:off x="5688358" y="2775640"/>
              <a:ext cx="457200" cy="45719"/>
            </a:xfrm>
            <a:prstGeom prst="rect">
              <a:avLst/>
            </a:prstGeom>
            <a:solidFill>
              <a:srgbClr val="A2194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Rectángulo 22"/>
            <p:cNvSpPr/>
            <p:nvPr/>
          </p:nvSpPr>
          <p:spPr>
            <a:xfrm>
              <a:off x="6145558" y="2775640"/>
              <a:ext cx="457200" cy="45719"/>
            </a:xfrm>
            <a:prstGeom prst="rect">
              <a:avLst/>
            </a:prstGeom>
            <a:solidFill>
              <a:srgbClr val="FF69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Rectángulo 23"/>
            <p:cNvSpPr/>
            <p:nvPr/>
          </p:nvSpPr>
          <p:spPr>
            <a:xfrm>
              <a:off x="6602758" y="2775640"/>
              <a:ext cx="457200" cy="45719"/>
            </a:xfrm>
            <a:prstGeom prst="rect">
              <a:avLst/>
            </a:prstGeom>
            <a:solidFill>
              <a:srgbClr val="DD136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" name="Rectángulo 24"/>
            <p:cNvSpPr/>
            <p:nvPr/>
          </p:nvSpPr>
          <p:spPr>
            <a:xfrm>
              <a:off x="7059958" y="2775640"/>
              <a:ext cx="457200" cy="45719"/>
            </a:xfrm>
            <a:prstGeom prst="rect">
              <a:avLst/>
            </a:prstGeom>
            <a:solidFill>
              <a:srgbClr val="FF9F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" name="Rectángulo 25"/>
            <p:cNvSpPr/>
            <p:nvPr/>
          </p:nvSpPr>
          <p:spPr>
            <a:xfrm>
              <a:off x="7517158" y="2775640"/>
              <a:ext cx="457200" cy="45719"/>
            </a:xfrm>
            <a:prstGeom prst="rect">
              <a:avLst/>
            </a:prstGeom>
            <a:solidFill>
              <a:srgbClr val="C08B2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" name="Rectángulo 26"/>
            <p:cNvSpPr/>
            <p:nvPr/>
          </p:nvSpPr>
          <p:spPr>
            <a:xfrm>
              <a:off x="7974358" y="2775640"/>
              <a:ext cx="457200" cy="45719"/>
            </a:xfrm>
            <a:prstGeom prst="rect">
              <a:avLst/>
            </a:prstGeom>
            <a:solidFill>
              <a:srgbClr val="3F7E4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" name="Rectángulo 27"/>
            <p:cNvSpPr/>
            <p:nvPr/>
          </p:nvSpPr>
          <p:spPr>
            <a:xfrm>
              <a:off x="8431558" y="2775640"/>
              <a:ext cx="457200" cy="45719"/>
            </a:xfrm>
            <a:prstGeom prst="rect">
              <a:avLst/>
            </a:prstGeom>
            <a:solidFill>
              <a:srgbClr val="0A98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" name="Rectángulo 28"/>
            <p:cNvSpPr/>
            <p:nvPr/>
          </p:nvSpPr>
          <p:spPr>
            <a:xfrm>
              <a:off x="8888758" y="2775640"/>
              <a:ext cx="457200" cy="45719"/>
            </a:xfrm>
            <a:prstGeom prst="rect">
              <a:avLst/>
            </a:prstGeom>
            <a:solidFill>
              <a:srgbClr val="58C22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" name="Rectángulo 29"/>
            <p:cNvSpPr/>
            <p:nvPr/>
          </p:nvSpPr>
          <p:spPr>
            <a:xfrm>
              <a:off x="9345958" y="2775640"/>
              <a:ext cx="457200" cy="45719"/>
            </a:xfrm>
            <a:prstGeom prst="rect">
              <a:avLst/>
            </a:prstGeom>
            <a:solidFill>
              <a:srgbClr val="00689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" name="Rectángulo 30"/>
            <p:cNvSpPr/>
            <p:nvPr/>
          </p:nvSpPr>
          <p:spPr>
            <a:xfrm>
              <a:off x="9802258" y="2775640"/>
              <a:ext cx="457200" cy="45719"/>
            </a:xfrm>
            <a:prstGeom prst="rect">
              <a:avLst/>
            </a:prstGeom>
            <a:solidFill>
              <a:srgbClr val="1A486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2" name="Rectángulo 31"/>
          <p:cNvSpPr/>
          <p:nvPr/>
        </p:nvSpPr>
        <p:spPr>
          <a:xfrm>
            <a:off x="1238417" y="3741124"/>
            <a:ext cx="7457625" cy="11323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</a:pPr>
            <a:r>
              <a:rPr lang="es-MX" dirty="0">
                <a:latin typeface="Arial" panose="020B0604020202020204" pitchFamily="34" charset="0"/>
                <a:ea typeface="Open Sans Light" panose="020B0306030504020204" pitchFamily="34" charset="0"/>
                <a:cs typeface="Arial" panose="020B0604020202020204" pitchFamily="34" charset="0"/>
              </a:rPr>
              <a:t>Fortalecer las capacidades para:</a:t>
            </a:r>
          </a:p>
          <a:p>
            <a:pPr marL="359991" indent="-251994">
              <a:lnSpc>
                <a:spcPts val="2800"/>
              </a:lnSpc>
              <a:buFont typeface="Wingdings" panose="05000000000000000000" pitchFamily="2" charset="2"/>
              <a:buChar char="§"/>
            </a:pPr>
            <a:r>
              <a:rPr lang="es-MX" dirty="0">
                <a:latin typeface="Arial" panose="020B0604020202020204" pitchFamily="34" charset="0"/>
                <a:ea typeface="Open Sans Light" panose="020B0306030504020204" pitchFamily="34" charset="0"/>
                <a:cs typeface="Arial" panose="020B0604020202020204" pitchFamily="34" charset="0"/>
              </a:rPr>
              <a:t>Implementar intervenciones en salud que hagan uso de </a:t>
            </a:r>
            <a:r>
              <a:rPr lang="es-MX" dirty="0" smtClean="0">
                <a:latin typeface="Arial" panose="020B0604020202020204" pitchFamily="34" charset="0"/>
                <a:ea typeface="Open Sans Light" panose="020B0306030504020204" pitchFamily="34" charset="0"/>
                <a:cs typeface="Arial" panose="020B0604020202020204" pitchFamily="34" charset="0"/>
              </a:rPr>
              <a:t>tecnologías</a:t>
            </a:r>
            <a:endParaRPr lang="es-MX" dirty="0">
              <a:latin typeface="Arial" panose="020B0604020202020204" pitchFamily="34" charset="0"/>
              <a:ea typeface="Open Sans Light" panose="020B0306030504020204" pitchFamily="34" charset="0"/>
              <a:cs typeface="Arial" panose="020B0604020202020204" pitchFamily="34" charset="0"/>
            </a:endParaRPr>
          </a:p>
          <a:p>
            <a:pPr marL="359991" indent="-251994">
              <a:lnSpc>
                <a:spcPts val="2800"/>
              </a:lnSpc>
              <a:buFont typeface="Wingdings" panose="05000000000000000000" pitchFamily="2" charset="2"/>
              <a:buChar char="§"/>
            </a:pPr>
            <a:r>
              <a:rPr lang="es-MX" dirty="0">
                <a:latin typeface="Arial" panose="020B0604020202020204" pitchFamily="34" charset="0"/>
                <a:ea typeface="Open Sans Light" panose="020B0306030504020204" pitchFamily="34" charset="0"/>
                <a:cs typeface="Arial" panose="020B0604020202020204" pitchFamily="34" charset="0"/>
              </a:rPr>
              <a:t>Lograr decisiones basadas en evidencia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1238417" y="2538689"/>
            <a:ext cx="5300242" cy="7732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800"/>
              </a:lnSpc>
            </a:pP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Rescatar a la atención primaria como fundamento de cualquier sistema de salud sostenible.</a:t>
            </a:r>
          </a:p>
        </p:txBody>
      </p:sp>
      <p:sp>
        <p:nvSpPr>
          <p:cNvPr id="3" name="Elipse 2"/>
          <p:cNvSpPr>
            <a:spLocks noChangeAspect="1"/>
          </p:cNvSpPr>
          <p:nvPr/>
        </p:nvSpPr>
        <p:spPr>
          <a:xfrm>
            <a:off x="686250" y="2633254"/>
            <a:ext cx="457200" cy="457200"/>
          </a:xfrm>
          <a:prstGeom prst="ellipse">
            <a:avLst/>
          </a:prstGeom>
          <a:solidFill>
            <a:srgbClr val="FF39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33" name="Elipse 32"/>
          <p:cNvSpPr>
            <a:spLocks noChangeAspect="1"/>
          </p:cNvSpPr>
          <p:nvPr/>
        </p:nvSpPr>
        <p:spPr>
          <a:xfrm>
            <a:off x="686250" y="3911975"/>
            <a:ext cx="457200" cy="457200"/>
          </a:xfrm>
          <a:prstGeom prst="ellipse">
            <a:avLst/>
          </a:prstGeom>
          <a:solidFill>
            <a:srgbClr val="FF39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4" name="Rectángulo 3"/>
          <p:cNvSpPr/>
          <p:nvPr/>
        </p:nvSpPr>
        <p:spPr>
          <a:xfrm>
            <a:off x="1238417" y="5363904"/>
            <a:ext cx="5391433" cy="7732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</a:pPr>
            <a:r>
              <a:rPr lang="es-MX" dirty="0">
                <a:latin typeface="Arial" panose="020B0604020202020204" pitchFamily="34" charset="0"/>
                <a:ea typeface="Open Sans Light" panose="020B0306030504020204" pitchFamily="34" charset="0"/>
                <a:cs typeface="Arial" panose="020B0604020202020204" pitchFamily="34" charset="0"/>
              </a:rPr>
              <a:t>Reconocer el papel de las herramientas digitales en el empoderamiento de las personas.</a:t>
            </a:r>
          </a:p>
        </p:txBody>
      </p:sp>
      <p:sp>
        <p:nvSpPr>
          <p:cNvPr id="34" name="Elipse 33"/>
          <p:cNvSpPr>
            <a:spLocks noChangeAspect="1"/>
          </p:cNvSpPr>
          <p:nvPr/>
        </p:nvSpPr>
        <p:spPr>
          <a:xfrm>
            <a:off x="686250" y="5521948"/>
            <a:ext cx="457200" cy="457200"/>
          </a:xfrm>
          <a:prstGeom prst="ellipse">
            <a:avLst/>
          </a:prstGeom>
          <a:solidFill>
            <a:srgbClr val="FF39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633849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0" y="100013"/>
            <a:ext cx="9144000" cy="563562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La salud pública personalizada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08" r="8873"/>
          <a:stretch/>
        </p:blipFill>
        <p:spPr>
          <a:xfrm>
            <a:off x="1903447" y="957320"/>
            <a:ext cx="5337106" cy="5826718"/>
          </a:xfrm>
          <a:prstGeom prst="rect">
            <a:avLst/>
          </a:prstGeom>
        </p:spPr>
      </p:pic>
      <p:grpSp>
        <p:nvGrpSpPr>
          <p:cNvPr id="5" name="Grupo 4"/>
          <p:cNvGrpSpPr/>
          <p:nvPr/>
        </p:nvGrpSpPr>
        <p:grpSpPr>
          <a:xfrm>
            <a:off x="686250" y="797113"/>
            <a:ext cx="7771500" cy="45719"/>
            <a:chOff x="2487958" y="2775640"/>
            <a:chExt cx="7771500" cy="45719"/>
          </a:xfrm>
        </p:grpSpPr>
        <p:sp>
          <p:nvSpPr>
            <p:cNvPr id="6" name="Rectángulo 5"/>
            <p:cNvSpPr/>
            <p:nvPr/>
          </p:nvSpPr>
          <p:spPr>
            <a:xfrm>
              <a:off x="2487958" y="2775640"/>
              <a:ext cx="457200" cy="45719"/>
            </a:xfrm>
            <a:prstGeom prst="rect">
              <a:avLst/>
            </a:prstGeom>
            <a:solidFill>
              <a:srgbClr val="E8203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Rectángulo 6"/>
            <p:cNvSpPr/>
            <p:nvPr/>
          </p:nvSpPr>
          <p:spPr>
            <a:xfrm>
              <a:off x="2945158" y="2775640"/>
              <a:ext cx="457200" cy="45719"/>
            </a:xfrm>
            <a:prstGeom prst="rect">
              <a:avLst/>
            </a:prstGeom>
            <a:solidFill>
              <a:srgbClr val="DEA53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Rectángulo 7"/>
            <p:cNvSpPr/>
            <p:nvPr/>
          </p:nvSpPr>
          <p:spPr>
            <a:xfrm>
              <a:off x="3402358" y="2775640"/>
              <a:ext cx="457200" cy="45719"/>
            </a:xfrm>
            <a:prstGeom prst="rect">
              <a:avLst/>
            </a:prstGeom>
            <a:solidFill>
              <a:srgbClr val="4D9F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Rectángulo 8"/>
            <p:cNvSpPr/>
            <p:nvPr/>
          </p:nvSpPr>
          <p:spPr>
            <a:xfrm>
              <a:off x="3859558" y="2775640"/>
              <a:ext cx="457200" cy="45719"/>
            </a:xfrm>
            <a:prstGeom prst="rect">
              <a:avLst/>
            </a:prstGeom>
            <a:solidFill>
              <a:srgbClr val="C6192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Rectángulo 9"/>
            <p:cNvSpPr/>
            <p:nvPr/>
          </p:nvSpPr>
          <p:spPr>
            <a:xfrm>
              <a:off x="4316758" y="2775640"/>
              <a:ext cx="457200" cy="45719"/>
            </a:xfrm>
            <a:prstGeom prst="rect">
              <a:avLst/>
            </a:prstGeom>
            <a:solidFill>
              <a:srgbClr val="FF39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Rectángulo 10"/>
            <p:cNvSpPr/>
            <p:nvPr/>
          </p:nvSpPr>
          <p:spPr>
            <a:xfrm>
              <a:off x="4773958" y="2775640"/>
              <a:ext cx="457200" cy="45719"/>
            </a:xfrm>
            <a:prstGeom prst="rect">
              <a:avLst/>
            </a:prstGeom>
            <a:solidFill>
              <a:srgbClr val="27BD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Rectángulo 11"/>
            <p:cNvSpPr/>
            <p:nvPr/>
          </p:nvSpPr>
          <p:spPr>
            <a:xfrm>
              <a:off x="5231158" y="2775640"/>
              <a:ext cx="457200" cy="45719"/>
            </a:xfrm>
            <a:prstGeom prst="rect">
              <a:avLst/>
            </a:prstGeom>
            <a:solidFill>
              <a:srgbClr val="FDC20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Rectángulo 12"/>
            <p:cNvSpPr/>
            <p:nvPr/>
          </p:nvSpPr>
          <p:spPr>
            <a:xfrm>
              <a:off x="5688358" y="2775640"/>
              <a:ext cx="457200" cy="45719"/>
            </a:xfrm>
            <a:prstGeom prst="rect">
              <a:avLst/>
            </a:prstGeom>
            <a:solidFill>
              <a:srgbClr val="A2194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Rectángulo 13"/>
            <p:cNvSpPr/>
            <p:nvPr/>
          </p:nvSpPr>
          <p:spPr>
            <a:xfrm>
              <a:off x="6145558" y="2775640"/>
              <a:ext cx="457200" cy="45719"/>
            </a:xfrm>
            <a:prstGeom prst="rect">
              <a:avLst/>
            </a:prstGeom>
            <a:solidFill>
              <a:srgbClr val="FF69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Rectángulo 14"/>
            <p:cNvSpPr/>
            <p:nvPr/>
          </p:nvSpPr>
          <p:spPr>
            <a:xfrm>
              <a:off x="6602758" y="2775640"/>
              <a:ext cx="457200" cy="45719"/>
            </a:xfrm>
            <a:prstGeom prst="rect">
              <a:avLst/>
            </a:prstGeom>
            <a:solidFill>
              <a:srgbClr val="DD136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Rectángulo 15"/>
            <p:cNvSpPr/>
            <p:nvPr/>
          </p:nvSpPr>
          <p:spPr>
            <a:xfrm>
              <a:off x="7059958" y="2775640"/>
              <a:ext cx="457200" cy="45719"/>
            </a:xfrm>
            <a:prstGeom prst="rect">
              <a:avLst/>
            </a:prstGeom>
            <a:solidFill>
              <a:srgbClr val="FF9F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Rectángulo 16"/>
            <p:cNvSpPr/>
            <p:nvPr/>
          </p:nvSpPr>
          <p:spPr>
            <a:xfrm>
              <a:off x="7517158" y="2775640"/>
              <a:ext cx="457200" cy="45719"/>
            </a:xfrm>
            <a:prstGeom prst="rect">
              <a:avLst/>
            </a:prstGeom>
            <a:solidFill>
              <a:srgbClr val="C08B2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" name="Rectángulo 17"/>
            <p:cNvSpPr/>
            <p:nvPr/>
          </p:nvSpPr>
          <p:spPr>
            <a:xfrm>
              <a:off x="7974358" y="2775640"/>
              <a:ext cx="457200" cy="45719"/>
            </a:xfrm>
            <a:prstGeom prst="rect">
              <a:avLst/>
            </a:prstGeom>
            <a:solidFill>
              <a:srgbClr val="3F7E4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Rectángulo 18"/>
            <p:cNvSpPr/>
            <p:nvPr/>
          </p:nvSpPr>
          <p:spPr>
            <a:xfrm>
              <a:off x="8431558" y="2775640"/>
              <a:ext cx="457200" cy="45719"/>
            </a:xfrm>
            <a:prstGeom prst="rect">
              <a:avLst/>
            </a:prstGeom>
            <a:solidFill>
              <a:srgbClr val="0A98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Rectángulo 19"/>
            <p:cNvSpPr/>
            <p:nvPr/>
          </p:nvSpPr>
          <p:spPr>
            <a:xfrm>
              <a:off x="8888758" y="2775640"/>
              <a:ext cx="457200" cy="45719"/>
            </a:xfrm>
            <a:prstGeom prst="rect">
              <a:avLst/>
            </a:prstGeom>
            <a:solidFill>
              <a:srgbClr val="58C22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Rectángulo 20"/>
            <p:cNvSpPr/>
            <p:nvPr/>
          </p:nvSpPr>
          <p:spPr>
            <a:xfrm>
              <a:off x="9345958" y="2775640"/>
              <a:ext cx="457200" cy="45719"/>
            </a:xfrm>
            <a:prstGeom prst="rect">
              <a:avLst/>
            </a:prstGeom>
            <a:solidFill>
              <a:srgbClr val="00689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Rectángulo 21"/>
            <p:cNvSpPr/>
            <p:nvPr/>
          </p:nvSpPr>
          <p:spPr>
            <a:xfrm>
              <a:off x="9802258" y="2775640"/>
              <a:ext cx="457200" cy="45719"/>
            </a:xfrm>
            <a:prstGeom prst="rect">
              <a:avLst/>
            </a:prstGeom>
            <a:solidFill>
              <a:srgbClr val="1A486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55207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Resultado de imagen para WHO 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529" y="1329648"/>
            <a:ext cx="1392812" cy="1424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9063181"/>
              </p:ext>
            </p:extLst>
          </p:nvPr>
        </p:nvGraphicFramePr>
        <p:xfrm>
          <a:off x="311529" y="3075059"/>
          <a:ext cx="4133471" cy="32800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63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67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6811">
                <a:tc>
                  <a:txBody>
                    <a:bodyPr/>
                    <a:lstStyle/>
                    <a:p>
                      <a:r>
                        <a:rPr lang="es-MX" sz="1300" b="1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ource Sans Pro" panose="020B0503030403020204" pitchFamily="34" charset="0"/>
                          <a:cs typeface="Arial" panose="020B0604020202020204" pitchFamily="34" charset="0"/>
                        </a:rPr>
                        <a:t>Mayo 2018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300" b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ource Sans Pro" panose="020B0503030403020204" pitchFamily="34" charset="0"/>
                          <a:cs typeface="Arial" panose="020B0604020202020204" pitchFamily="34" charset="0"/>
                        </a:rPr>
                        <a:t>Resolución sobre Salud Digital </a:t>
                      </a:r>
                    </a:p>
                    <a:p>
                      <a:r>
                        <a:rPr lang="es-MX" sz="1300" b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ource Sans Pro" panose="020B0503030403020204" pitchFamily="34" charset="0"/>
                          <a:cs typeface="Arial" panose="020B0604020202020204" pitchFamily="34" charset="0"/>
                        </a:rPr>
                        <a:t>en 71va Asamblea</a:t>
                      </a:r>
                      <a:r>
                        <a:rPr lang="es-MX" sz="1300" b="0" baseline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ource Sans Pro" panose="020B0503030403020204" pitchFamily="34" charset="0"/>
                          <a:cs typeface="Arial" panose="020B0604020202020204" pitchFamily="34" charset="0"/>
                        </a:rPr>
                        <a:t> General de OMS</a:t>
                      </a:r>
                      <a:endParaRPr lang="es-MX" sz="1300" b="0" noProof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Source Sans Pro" panose="020B0503030403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132">
                <a:tc>
                  <a:txBody>
                    <a:bodyPr/>
                    <a:lstStyle/>
                    <a:p>
                      <a:r>
                        <a:rPr lang="es-MX" sz="1300" b="1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ource Sans Pro" panose="020B0503030403020204" pitchFamily="34" charset="0"/>
                          <a:cs typeface="Arial" panose="020B0604020202020204" pitchFamily="34" charset="0"/>
                        </a:rPr>
                        <a:t>Junio 2018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300" b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ource Sans Pro" panose="020B0503030403020204" pitchFamily="34" charset="0"/>
                          <a:cs typeface="Arial" panose="020B0604020202020204" pitchFamily="34" charset="0"/>
                        </a:rPr>
                        <a:t>Documento “Clasificación de las </a:t>
                      </a:r>
                    </a:p>
                    <a:p>
                      <a:r>
                        <a:rPr lang="es-MX" sz="1300" b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ource Sans Pro" panose="020B0503030403020204" pitchFamily="34" charset="0"/>
                          <a:cs typeface="Arial" panose="020B0604020202020204" pitchFamily="34" charset="0"/>
                        </a:rPr>
                        <a:t>Intervenciones de Salud Digital”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132">
                <a:tc>
                  <a:txBody>
                    <a:bodyPr/>
                    <a:lstStyle/>
                    <a:p>
                      <a:r>
                        <a:rPr lang="es-MX" sz="1300" b="1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ource Sans Pro" panose="020B0503030403020204" pitchFamily="34" charset="0"/>
                          <a:cs typeface="Arial" panose="020B0604020202020204" pitchFamily="34" charset="0"/>
                        </a:rPr>
                        <a:t>Marzo 2019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300" b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ource Sans Pro" panose="020B0503030403020204" pitchFamily="34" charset="0"/>
                          <a:cs typeface="Arial" panose="020B0604020202020204" pitchFamily="34" charset="0"/>
                        </a:rPr>
                        <a:t>Creación de Departamento de Salud Digital; </a:t>
                      </a:r>
                    </a:p>
                    <a:p>
                      <a:r>
                        <a:rPr lang="es-MX" sz="1300" b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ource Sans Pro" panose="020B0503030403020204" pitchFamily="34" charset="0"/>
                          <a:cs typeface="Arial" panose="020B0604020202020204" pitchFamily="34" charset="0"/>
                        </a:rPr>
                        <a:t>Designación de Científico</a:t>
                      </a:r>
                      <a:r>
                        <a:rPr lang="es-MX" sz="1300" b="0" baseline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ource Sans Pro" panose="020B0503030403020204" pitchFamily="34" charset="0"/>
                          <a:cs typeface="Arial" panose="020B0604020202020204" pitchFamily="34" charset="0"/>
                        </a:rPr>
                        <a:t> de Datos en Jefe</a:t>
                      </a:r>
                      <a:endParaRPr lang="es-MX" sz="1300" b="0" noProof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Source Sans Pro" panose="020B0503030403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2025">
                <a:tc>
                  <a:txBody>
                    <a:bodyPr/>
                    <a:lstStyle/>
                    <a:p>
                      <a:r>
                        <a:rPr lang="es-MX" sz="1300" b="1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ource Sans Pro" panose="020B0503030403020204" pitchFamily="34" charset="0"/>
                          <a:cs typeface="Arial" panose="020B0604020202020204" pitchFamily="34" charset="0"/>
                        </a:rPr>
                        <a:t>Abril 2019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300" b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ource Sans Pro" panose="020B0503030403020204" pitchFamily="34" charset="0"/>
                          <a:cs typeface="Arial" panose="020B0604020202020204" pitchFamily="34" charset="0"/>
                        </a:rPr>
                        <a:t>Recomendaciones de Intervenciones Digitales para el</a:t>
                      </a:r>
                      <a:r>
                        <a:rPr lang="es-MX" sz="1300" b="0" baseline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ource Sans Pro" panose="020B0503030403020204" pitchFamily="34" charset="0"/>
                          <a:cs typeface="Arial" panose="020B0604020202020204" pitchFamily="34" charset="0"/>
                        </a:rPr>
                        <a:t> fortalecimiento del sistema de salud</a:t>
                      </a:r>
                      <a:endParaRPr lang="es-MX" sz="1300" b="0" noProof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Source Sans Pro" panose="020B0503030403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132">
                <a:tc>
                  <a:txBody>
                    <a:bodyPr/>
                    <a:lstStyle/>
                    <a:p>
                      <a:r>
                        <a:rPr lang="es-MX" sz="1300" b="1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ource Sans Pro" panose="020B0503030403020204" pitchFamily="34" charset="0"/>
                          <a:cs typeface="Arial" panose="020B0604020202020204" pitchFamily="34" charset="0"/>
                        </a:rPr>
                        <a:t>Oct 2019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300" b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ource Sans Pro" panose="020B0503030403020204" pitchFamily="34" charset="0"/>
                          <a:cs typeface="Arial" panose="020B0604020202020204" pitchFamily="34" charset="0"/>
                        </a:rPr>
                        <a:t>1ª</a:t>
                      </a:r>
                      <a:r>
                        <a:rPr lang="es-MX" sz="1300" b="0" baseline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ource Sans Pro" panose="020B0503030403020204" pitchFamily="34" charset="0"/>
                          <a:cs typeface="Arial" panose="020B0604020202020204" pitchFamily="34" charset="0"/>
                        </a:rPr>
                        <a:t> reunión de Grupo Técnico Asesor </a:t>
                      </a:r>
                    </a:p>
                    <a:p>
                      <a:r>
                        <a:rPr lang="es-MX" sz="1300" b="0" baseline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ource Sans Pro" panose="020B0503030403020204" pitchFamily="34" charset="0"/>
                          <a:cs typeface="Arial" panose="020B0604020202020204" pitchFamily="34" charset="0"/>
                        </a:rPr>
                        <a:t>de Salud Digital</a:t>
                      </a:r>
                      <a:endParaRPr lang="es-MX" sz="1300" b="0" noProof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Source Sans Pro" panose="020B0503030403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7122897"/>
                  </a:ext>
                </a:extLst>
              </a:tr>
            </a:tbl>
          </a:graphicData>
        </a:graphic>
      </p:graphicFrame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0645467"/>
              </p:ext>
            </p:extLst>
          </p:nvPr>
        </p:nvGraphicFramePr>
        <p:xfrm>
          <a:off x="4801500" y="3078832"/>
          <a:ext cx="3948800" cy="32668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62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225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85737">
                <a:tc>
                  <a:txBody>
                    <a:bodyPr/>
                    <a:lstStyle/>
                    <a:p>
                      <a:r>
                        <a:rPr lang="es-MX" sz="1300" b="1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ource Sans Pro" panose="020B0503030403020204" pitchFamily="34" charset="0"/>
                          <a:cs typeface="Arial" panose="020B0604020202020204" pitchFamily="34" charset="0"/>
                        </a:rPr>
                        <a:t>Feb</a:t>
                      </a:r>
                      <a:r>
                        <a:rPr lang="es-MX" sz="1300" b="1" baseline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ource Sans Pro" panose="020B0503030403020204" pitchFamily="34" charset="0"/>
                          <a:cs typeface="Arial" panose="020B0604020202020204" pitchFamily="34" charset="0"/>
                        </a:rPr>
                        <a:t> 2017</a:t>
                      </a:r>
                      <a:endParaRPr lang="es-MX" sz="1300" b="1" noProof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Source Sans Pro" panose="020B0503030403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300" b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ource Sans Pro" panose="020B0503030403020204" pitchFamily="34" charset="0"/>
                          <a:cs typeface="Arial" panose="020B0604020202020204" pitchFamily="34" charset="0"/>
                        </a:rPr>
                        <a:t>Salud Digital: Un Llamado a</a:t>
                      </a:r>
                      <a:r>
                        <a:rPr lang="es-MX" sz="1300" b="0" baseline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ource Sans Pro" panose="020B0503030403020204" pitchFamily="34" charset="0"/>
                          <a:cs typeface="Arial" panose="020B0604020202020204" pitchFamily="34" charset="0"/>
                        </a:rPr>
                        <a:t> los Gobiernos para la Cooperación entre Salud y las TIC</a:t>
                      </a:r>
                      <a:endParaRPr lang="es-MX" sz="1300" b="0" noProof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Source Sans Pro" panose="020B0503030403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4952">
                <a:tc>
                  <a:txBody>
                    <a:bodyPr/>
                    <a:lstStyle/>
                    <a:p>
                      <a:r>
                        <a:rPr lang="es-MX" sz="1300" b="1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ource Sans Pro" panose="020B0503030403020204" pitchFamily="34" charset="0"/>
                          <a:cs typeface="Arial" panose="020B0604020202020204" pitchFamily="34" charset="0"/>
                        </a:rPr>
                        <a:t>Sept</a:t>
                      </a:r>
                      <a:r>
                        <a:rPr lang="es-MX" sz="1300" b="1" baseline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ource Sans Pro" panose="020B0503030403020204" pitchFamily="34" charset="0"/>
                          <a:cs typeface="Arial" panose="020B0604020202020204" pitchFamily="34" charset="0"/>
                        </a:rPr>
                        <a:t> 2018</a:t>
                      </a:r>
                      <a:endParaRPr lang="es-MX" sz="1300" b="1" noProof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Source Sans Pro" panose="020B0503030403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300" b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ource Sans Pro" panose="020B0503030403020204" pitchFamily="34" charset="0"/>
                          <a:cs typeface="Arial" panose="020B0604020202020204" pitchFamily="34" charset="0"/>
                        </a:rPr>
                        <a:t>La Promesa</a:t>
                      </a:r>
                      <a:r>
                        <a:rPr lang="es-MX" sz="1300" b="0" baseline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ource Sans Pro" panose="020B0503030403020204" pitchFamily="34" charset="0"/>
                          <a:cs typeface="Arial" panose="020B0604020202020204" pitchFamily="34" charset="0"/>
                        </a:rPr>
                        <a:t> de la Salud Digital: Abordaje de las Enfermedades Crónicas para Acelerar la Cobertura Universal de Salud</a:t>
                      </a:r>
                      <a:endParaRPr lang="es-MX" sz="1300" b="0" noProof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Source Sans Pro" panose="020B0503030403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8101">
                <a:tc>
                  <a:txBody>
                    <a:bodyPr/>
                    <a:lstStyle/>
                    <a:p>
                      <a:r>
                        <a:rPr lang="es-MX" sz="1300" b="1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ource Sans Pro" panose="020B0503030403020204" pitchFamily="34" charset="0"/>
                          <a:cs typeface="Arial" panose="020B0604020202020204" pitchFamily="34" charset="0"/>
                        </a:rPr>
                        <a:t>Sept 2019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300" b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ource Sans Pro" panose="020B0503030403020204" pitchFamily="34" charset="0"/>
                          <a:cs typeface="Arial" panose="020B0604020202020204" pitchFamily="34" charset="0"/>
                        </a:rPr>
                        <a:t>1ª</a:t>
                      </a:r>
                      <a:r>
                        <a:rPr lang="es-MX" sz="1300" b="0" baseline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ource Sans Pro" panose="020B0503030403020204" pitchFamily="34" charset="0"/>
                          <a:cs typeface="Arial" panose="020B0604020202020204" pitchFamily="34" charset="0"/>
                        </a:rPr>
                        <a:t> reunión de la </a:t>
                      </a:r>
                      <a:r>
                        <a:rPr lang="es-MX" sz="1300" b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ource Sans Pro" panose="020B0503030403020204" pitchFamily="34" charset="0"/>
                          <a:cs typeface="Arial" panose="020B0604020202020204" pitchFamily="34" charset="0"/>
                        </a:rPr>
                        <a:t>Mesa de Trabajo</a:t>
                      </a:r>
                      <a:r>
                        <a:rPr lang="es-MX" sz="1300" b="0" baseline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ource Sans Pro" panose="020B0503030403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s-MX" sz="1300" b="0" baseline="0" noProof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Source Sans Pro" panose="020B0503030403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s-MX" sz="1300" b="0" baseline="0" noProof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ource Sans Pro" panose="020B0503030403020204" pitchFamily="34" charset="0"/>
                          <a:cs typeface="Arial" panose="020B0604020202020204" pitchFamily="34" charset="0"/>
                        </a:rPr>
                        <a:t>sobre </a:t>
                      </a:r>
                      <a:r>
                        <a:rPr lang="es-MX" sz="1300" b="0" baseline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ource Sans Pro" panose="020B0503030403020204" pitchFamily="34" charset="0"/>
                          <a:cs typeface="Arial" panose="020B0604020202020204" pitchFamily="34" charset="0"/>
                        </a:rPr>
                        <a:t>Salud Digital </a:t>
                      </a:r>
                      <a:r>
                        <a:rPr lang="es-MX" sz="1300" b="0" baseline="0" noProof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ource Sans Pro" panose="020B0503030403020204" pitchFamily="34" charset="0"/>
                          <a:cs typeface="Arial" panose="020B0604020202020204" pitchFamily="34" charset="0"/>
                        </a:rPr>
                        <a:t>e </a:t>
                      </a:r>
                      <a:r>
                        <a:rPr lang="es-MX" sz="1300" b="0" baseline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ource Sans Pro" panose="020B0503030403020204" pitchFamily="34" charset="0"/>
                          <a:cs typeface="Arial" panose="020B0604020202020204" pitchFamily="34" charset="0"/>
                        </a:rPr>
                        <a:t>Inteligencia </a:t>
                      </a:r>
                      <a:r>
                        <a:rPr lang="es-MX" sz="1300" b="0" baseline="0" noProof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ource Sans Pro" panose="020B0503030403020204" pitchFamily="34" charset="0"/>
                          <a:cs typeface="Arial" panose="020B0604020202020204" pitchFamily="34" charset="0"/>
                        </a:rPr>
                        <a:t>Artificial:</a:t>
                      </a:r>
                    </a:p>
                    <a:p>
                      <a:r>
                        <a:rPr lang="es-MX" sz="1300" b="0" baseline="0" noProof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ource Sans Pro" panose="020B0503030403020204" pitchFamily="34" charset="0"/>
                          <a:cs typeface="Arial" panose="020B0604020202020204" pitchFamily="34" charset="0"/>
                        </a:rPr>
                        <a:t>“AI in Global Health </a:t>
                      </a:r>
                      <a:r>
                        <a:rPr lang="es-MX" sz="1300" b="0" baseline="0" noProof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ource Sans Pro" panose="020B0503030403020204" pitchFamily="34" charset="0"/>
                          <a:cs typeface="Arial" panose="020B0604020202020204" pitchFamily="34" charset="0"/>
                        </a:rPr>
                        <a:t>Maturity</a:t>
                      </a:r>
                      <a:r>
                        <a:rPr lang="es-MX" sz="1300" b="0" baseline="0" noProof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ource Sans Pro" panose="020B0503030403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0" baseline="0" noProof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ource Sans Pro" panose="020B0503030403020204" pitchFamily="34" charset="0"/>
                          <a:cs typeface="Arial" panose="020B0604020202020204" pitchFamily="34" charset="0"/>
                        </a:rPr>
                        <a:t>Model</a:t>
                      </a:r>
                      <a:r>
                        <a:rPr lang="es-MX" sz="1300" b="0" baseline="0" noProof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ource Sans Pro" panose="020B0503030403020204" pitchFamily="34" charset="0"/>
                          <a:cs typeface="Arial" panose="020B0604020202020204" pitchFamily="34" charset="0"/>
                        </a:rPr>
                        <a:t>”</a:t>
                      </a:r>
                      <a:endParaRPr lang="es-MX" sz="1300" b="0" noProof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Source Sans Pro" panose="020B0503030403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248187"/>
                  </a:ext>
                </a:extLst>
              </a:tr>
              <a:tr h="868101">
                <a:tc>
                  <a:txBody>
                    <a:bodyPr/>
                    <a:lstStyle/>
                    <a:p>
                      <a:r>
                        <a:rPr lang="es-MX" sz="1300" b="1" noProof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ource Sans Pro" panose="020B0503030403020204" pitchFamily="34" charset="0"/>
                          <a:cs typeface="Arial" panose="020B0604020202020204" pitchFamily="34" charset="0"/>
                        </a:rPr>
                        <a:t>Feb 2020</a:t>
                      </a:r>
                      <a:endParaRPr lang="es-MX" sz="1300" b="1" noProof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Source Sans Pro" panose="020B0503030403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300" b="0" noProof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ource Sans Pro" panose="020B0503030403020204" pitchFamily="34" charset="0"/>
                          <a:cs typeface="Arial" panose="020B0604020202020204" pitchFamily="34" charset="0"/>
                        </a:rPr>
                        <a:t>Taller para la definición del Modelo para la medición de la madurez en la adopción</a:t>
                      </a:r>
                      <a:r>
                        <a:rPr lang="es-MX" sz="1300" b="0" baseline="0" noProof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ource Sans Pro" panose="020B0503030403020204" pitchFamily="34" charset="0"/>
                          <a:cs typeface="Arial" panose="020B0604020202020204" pitchFamily="34" charset="0"/>
                        </a:rPr>
                        <a:t> de la Inteligencia Artificial.</a:t>
                      </a:r>
                      <a:endParaRPr lang="es-MX" sz="1300" b="0" noProof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Source Sans Pro" panose="020B0503030403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8572898"/>
                  </a:ext>
                </a:extLst>
              </a:tr>
            </a:tbl>
          </a:graphicData>
        </a:graphic>
      </p:graphicFrame>
      <p:pic>
        <p:nvPicPr>
          <p:cNvPr id="9" name="Picture 6" descr="BBCOMMITUUNESCO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239" b="10589"/>
          <a:stretch/>
        </p:blipFill>
        <p:spPr bwMode="auto">
          <a:xfrm>
            <a:off x="4851850" y="1329648"/>
            <a:ext cx="1633247" cy="1387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ítulo 1"/>
          <p:cNvSpPr txBox="1">
            <a:spLocks/>
          </p:cNvSpPr>
          <p:nvPr/>
        </p:nvSpPr>
        <p:spPr>
          <a:xfrm>
            <a:off x="0" y="100013"/>
            <a:ext cx="91440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La Salud Digital en la agenda global</a:t>
            </a:r>
            <a:endParaRPr lang="es-MX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686250" y="797113"/>
            <a:ext cx="7771500" cy="45719"/>
            <a:chOff x="2487958" y="2775640"/>
            <a:chExt cx="7771500" cy="45719"/>
          </a:xfrm>
        </p:grpSpPr>
        <p:sp>
          <p:nvSpPr>
            <p:cNvPr id="12" name="Rectángulo 11"/>
            <p:cNvSpPr/>
            <p:nvPr/>
          </p:nvSpPr>
          <p:spPr>
            <a:xfrm>
              <a:off x="2487958" y="2775640"/>
              <a:ext cx="457200" cy="45719"/>
            </a:xfrm>
            <a:prstGeom prst="rect">
              <a:avLst/>
            </a:prstGeom>
            <a:solidFill>
              <a:srgbClr val="E8203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Rectángulo 12"/>
            <p:cNvSpPr/>
            <p:nvPr/>
          </p:nvSpPr>
          <p:spPr>
            <a:xfrm>
              <a:off x="2945158" y="2775640"/>
              <a:ext cx="457200" cy="45719"/>
            </a:xfrm>
            <a:prstGeom prst="rect">
              <a:avLst/>
            </a:prstGeom>
            <a:solidFill>
              <a:srgbClr val="DEA53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Rectángulo 13"/>
            <p:cNvSpPr/>
            <p:nvPr/>
          </p:nvSpPr>
          <p:spPr>
            <a:xfrm>
              <a:off x="3402358" y="2775640"/>
              <a:ext cx="457200" cy="45719"/>
            </a:xfrm>
            <a:prstGeom prst="rect">
              <a:avLst/>
            </a:prstGeom>
            <a:solidFill>
              <a:srgbClr val="4D9F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Rectángulo 14"/>
            <p:cNvSpPr/>
            <p:nvPr/>
          </p:nvSpPr>
          <p:spPr>
            <a:xfrm>
              <a:off x="3859558" y="2775640"/>
              <a:ext cx="457200" cy="45719"/>
            </a:xfrm>
            <a:prstGeom prst="rect">
              <a:avLst/>
            </a:prstGeom>
            <a:solidFill>
              <a:srgbClr val="C6192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Rectángulo 15"/>
            <p:cNvSpPr/>
            <p:nvPr/>
          </p:nvSpPr>
          <p:spPr>
            <a:xfrm>
              <a:off x="4316758" y="2775640"/>
              <a:ext cx="457200" cy="45719"/>
            </a:xfrm>
            <a:prstGeom prst="rect">
              <a:avLst/>
            </a:prstGeom>
            <a:solidFill>
              <a:srgbClr val="FF39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Rectángulo 16"/>
            <p:cNvSpPr/>
            <p:nvPr/>
          </p:nvSpPr>
          <p:spPr>
            <a:xfrm>
              <a:off x="4773958" y="2775640"/>
              <a:ext cx="457200" cy="45719"/>
            </a:xfrm>
            <a:prstGeom prst="rect">
              <a:avLst/>
            </a:prstGeom>
            <a:solidFill>
              <a:srgbClr val="27BD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" name="Rectángulo 17"/>
            <p:cNvSpPr/>
            <p:nvPr/>
          </p:nvSpPr>
          <p:spPr>
            <a:xfrm>
              <a:off x="5231158" y="2775640"/>
              <a:ext cx="457200" cy="45719"/>
            </a:xfrm>
            <a:prstGeom prst="rect">
              <a:avLst/>
            </a:prstGeom>
            <a:solidFill>
              <a:srgbClr val="FDC20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Rectángulo 18"/>
            <p:cNvSpPr/>
            <p:nvPr/>
          </p:nvSpPr>
          <p:spPr>
            <a:xfrm>
              <a:off x="5688358" y="2775640"/>
              <a:ext cx="457200" cy="45719"/>
            </a:xfrm>
            <a:prstGeom prst="rect">
              <a:avLst/>
            </a:prstGeom>
            <a:solidFill>
              <a:srgbClr val="A2194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Rectángulo 19"/>
            <p:cNvSpPr/>
            <p:nvPr/>
          </p:nvSpPr>
          <p:spPr>
            <a:xfrm>
              <a:off x="6145558" y="2775640"/>
              <a:ext cx="457200" cy="45719"/>
            </a:xfrm>
            <a:prstGeom prst="rect">
              <a:avLst/>
            </a:prstGeom>
            <a:solidFill>
              <a:srgbClr val="FF69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Rectángulo 20"/>
            <p:cNvSpPr/>
            <p:nvPr/>
          </p:nvSpPr>
          <p:spPr>
            <a:xfrm>
              <a:off x="6602758" y="2775640"/>
              <a:ext cx="457200" cy="45719"/>
            </a:xfrm>
            <a:prstGeom prst="rect">
              <a:avLst/>
            </a:prstGeom>
            <a:solidFill>
              <a:srgbClr val="DD136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Rectángulo 21"/>
            <p:cNvSpPr/>
            <p:nvPr/>
          </p:nvSpPr>
          <p:spPr>
            <a:xfrm>
              <a:off x="7059958" y="2775640"/>
              <a:ext cx="457200" cy="45719"/>
            </a:xfrm>
            <a:prstGeom prst="rect">
              <a:avLst/>
            </a:prstGeom>
            <a:solidFill>
              <a:srgbClr val="FF9F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Rectángulo 22"/>
            <p:cNvSpPr/>
            <p:nvPr/>
          </p:nvSpPr>
          <p:spPr>
            <a:xfrm>
              <a:off x="7517158" y="2775640"/>
              <a:ext cx="457200" cy="45719"/>
            </a:xfrm>
            <a:prstGeom prst="rect">
              <a:avLst/>
            </a:prstGeom>
            <a:solidFill>
              <a:srgbClr val="C08B2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Rectángulo 23"/>
            <p:cNvSpPr/>
            <p:nvPr/>
          </p:nvSpPr>
          <p:spPr>
            <a:xfrm>
              <a:off x="7974358" y="2775640"/>
              <a:ext cx="457200" cy="45719"/>
            </a:xfrm>
            <a:prstGeom prst="rect">
              <a:avLst/>
            </a:prstGeom>
            <a:solidFill>
              <a:srgbClr val="3F7E4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" name="Rectángulo 24"/>
            <p:cNvSpPr/>
            <p:nvPr/>
          </p:nvSpPr>
          <p:spPr>
            <a:xfrm>
              <a:off x="8431558" y="2775640"/>
              <a:ext cx="457200" cy="45719"/>
            </a:xfrm>
            <a:prstGeom prst="rect">
              <a:avLst/>
            </a:prstGeom>
            <a:solidFill>
              <a:srgbClr val="0A98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" name="Rectángulo 25"/>
            <p:cNvSpPr/>
            <p:nvPr/>
          </p:nvSpPr>
          <p:spPr>
            <a:xfrm>
              <a:off x="8888758" y="2775640"/>
              <a:ext cx="457200" cy="45719"/>
            </a:xfrm>
            <a:prstGeom prst="rect">
              <a:avLst/>
            </a:prstGeom>
            <a:solidFill>
              <a:srgbClr val="58C22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" name="Rectángulo 26"/>
            <p:cNvSpPr/>
            <p:nvPr/>
          </p:nvSpPr>
          <p:spPr>
            <a:xfrm>
              <a:off x="9345958" y="2775640"/>
              <a:ext cx="457200" cy="45719"/>
            </a:xfrm>
            <a:prstGeom prst="rect">
              <a:avLst/>
            </a:prstGeom>
            <a:solidFill>
              <a:srgbClr val="00689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" name="Rectángulo 27"/>
            <p:cNvSpPr/>
            <p:nvPr/>
          </p:nvSpPr>
          <p:spPr>
            <a:xfrm>
              <a:off x="9802258" y="2775640"/>
              <a:ext cx="457200" cy="45719"/>
            </a:xfrm>
            <a:prstGeom prst="rect">
              <a:avLst/>
            </a:prstGeom>
            <a:solidFill>
              <a:srgbClr val="1A486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23663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257749" y="1955908"/>
            <a:ext cx="7314301" cy="3979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lnSpc>
                <a:spcPts val="5200"/>
              </a:lnSpc>
            </a:pPr>
            <a:r>
              <a:rPr lang="es-MX" dirty="0"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Capacidad para prevención, detección oportuna y diagnóstico preciso</a:t>
            </a:r>
          </a:p>
          <a:p>
            <a:pPr marL="0" lvl="1">
              <a:lnSpc>
                <a:spcPts val="5200"/>
              </a:lnSpc>
            </a:pPr>
            <a:r>
              <a:rPr lang="es-MX" dirty="0"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Capacidad para atención con seguimiento en el continuo</a:t>
            </a:r>
          </a:p>
          <a:p>
            <a:pPr marL="0" lvl="1">
              <a:lnSpc>
                <a:spcPts val="5200"/>
              </a:lnSpc>
            </a:pPr>
            <a:r>
              <a:rPr lang="es-MX" dirty="0"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Infraestructura suficiente para la atención de necesidades</a:t>
            </a:r>
          </a:p>
          <a:p>
            <a:pPr marL="0" lvl="1">
              <a:lnSpc>
                <a:spcPts val="5200"/>
              </a:lnSpc>
            </a:pPr>
            <a:r>
              <a:rPr lang="es-MX" dirty="0"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Recursos humanos competentes</a:t>
            </a:r>
          </a:p>
          <a:p>
            <a:pPr marL="0" lvl="1">
              <a:lnSpc>
                <a:spcPts val="5200"/>
              </a:lnSpc>
            </a:pPr>
            <a:r>
              <a:rPr lang="es-MX" dirty="0"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Abasto oportuno de medicamentos, pruebas de laboratorio y vacunas</a:t>
            </a:r>
          </a:p>
          <a:p>
            <a:pPr marL="0" lvl="1">
              <a:lnSpc>
                <a:spcPts val="5200"/>
              </a:lnSpc>
            </a:pPr>
            <a:r>
              <a:rPr lang="es-MX" dirty="0"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Inversión pública en salud con financiamiento basado en resultados</a:t>
            </a:r>
          </a:p>
        </p:txBody>
      </p:sp>
      <p:sp>
        <p:nvSpPr>
          <p:cNvPr id="25" name="Rectángulo 24"/>
          <p:cNvSpPr/>
          <p:nvPr/>
        </p:nvSpPr>
        <p:spPr>
          <a:xfrm>
            <a:off x="0" y="762852"/>
            <a:ext cx="9144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dirty="0" smtClean="0"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Elementos para la cobertura universal en salud</a:t>
            </a:r>
            <a:endParaRPr lang="en-US" sz="2000" b="1" dirty="0">
              <a:latin typeface="Arial" panose="020B0604020202020204" pitchFamily="34" charset="0"/>
              <a:ea typeface="Source Sans Pro" panose="020B0503030403020204" pitchFamily="34" charset="0"/>
              <a:cs typeface="Arial" panose="020B0604020202020204" pitchFamily="34" charset="0"/>
            </a:endParaRPr>
          </a:p>
        </p:txBody>
      </p:sp>
      <p:grpSp>
        <p:nvGrpSpPr>
          <p:cNvPr id="45" name="Grupo 44"/>
          <p:cNvGrpSpPr/>
          <p:nvPr/>
        </p:nvGrpSpPr>
        <p:grpSpPr>
          <a:xfrm>
            <a:off x="686250" y="1505138"/>
            <a:ext cx="7771500" cy="45719"/>
            <a:chOff x="2487958" y="2775640"/>
            <a:chExt cx="7771500" cy="45719"/>
          </a:xfrm>
        </p:grpSpPr>
        <p:sp>
          <p:nvSpPr>
            <p:cNvPr id="46" name="Rectángulo 45"/>
            <p:cNvSpPr/>
            <p:nvPr/>
          </p:nvSpPr>
          <p:spPr>
            <a:xfrm>
              <a:off x="2487958" y="2775640"/>
              <a:ext cx="457200" cy="45719"/>
            </a:xfrm>
            <a:prstGeom prst="rect">
              <a:avLst/>
            </a:prstGeom>
            <a:solidFill>
              <a:srgbClr val="E8203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" name="Rectángulo 46"/>
            <p:cNvSpPr/>
            <p:nvPr/>
          </p:nvSpPr>
          <p:spPr>
            <a:xfrm>
              <a:off x="2945158" y="2775640"/>
              <a:ext cx="457200" cy="45719"/>
            </a:xfrm>
            <a:prstGeom prst="rect">
              <a:avLst/>
            </a:prstGeom>
            <a:solidFill>
              <a:srgbClr val="DEA53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" name="Rectángulo 47"/>
            <p:cNvSpPr/>
            <p:nvPr/>
          </p:nvSpPr>
          <p:spPr>
            <a:xfrm>
              <a:off x="3402358" y="2775640"/>
              <a:ext cx="457200" cy="45719"/>
            </a:xfrm>
            <a:prstGeom prst="rect">
              <a:avLst/>
            </a:prstGeom>
            <a:solidFill>
              <a:srgbClr val="4D9F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" name="Rectángulo 48"/>
            <p:cNvSpPr/>
            <p:nvPr/>
          </p:nvSpPr>
          <p:spPr>
            <a:xfrm>
              <a:off x="3859558" y="2775640"/>
              <a:ext cx="457200" cy="45719"/>
            </a:xfrm>
            <a:prstGeom prst="rect">
              <a:avLst/>
            </a:prstGeom>
            <a:solidFill>
              <a:srgbClr val="C6192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0" name="Rectángulo 49"/>
            <p:cNvSpPr/>
            <p:nvPr/>
          </p:nvSpPr>
          <p:spPr>
            <a:xfrm>
              <a:off x="4316758" y="2775640"/>
              <a:ext cx="457200" cy="45719"/>
            </a:xfrm>
            <a:prstGeom prst="rect">
              <a:avLst/>
            </a:prstGeom>
            <a:solidFill>
              <a:srgbClr val="FF39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" name="Rectángulo 50"/>
            <p:cNvSpPr/>
            <p:nvPr/>
          </p:nvSpPr>
          <p:spPr>
            <a:xfrm>
              <a:off x="4773958" y="2775640"/>
              <a:ext cx="457200" cy="45719"/>
            </a:xfrm>
            <a:prstGeom prst="rect">
              <a:avLst/>
            </a:prstGeom>
            <a:solidFill>
              <a:srgbClr val="27BD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" name="Rectángulo 51"/>
            <p:cNvSpPr/>
            <p:nvPr/>
          </p:nvSpPr>
          <p:spPr>
            <a:xfrm>
              <a:off x="5231158" y="2775640"/>
              <a:ext cx="457200" cy="45719"/>
            </a:xfrm>
            <a:prstGeom prst="rect">
              <a:avLst/>
            </a:prstGeom>
            <a:solidFill>
              <a:srgbClr val="FDC20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" name="Rectángulo 52"/>
            <p:cNvSpPr/>
            <p:nvPr/>
          </p:nvSpPr>
          <p:spPr>
            <a:xfrm>
              <a:off x="5688358" y="2775640"/>
              <a:ext cx="457200" cy="45719"/>
            </a:xfrm>
            <a:prstGeom prst="rect">
              <a:avLst/>
            </a:prstGeom>
            <a:solidFill>
              <a:srgbClr val="A2194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4" name="Rectángulo 53"/>
            <p:cNvSpPr/>
            <p:nvPr/>
          </p:nvSpPr>
          <p:spPr>
            <a:xfrm>
              <a:off x="6145558" y="2775640"/>
              <a:ext cx="457200" cy="45719"/>
            </a:xfrm>
            <a:prstGeom prst="rect">
              <a:avLst/>
            </a:prstGeom>
            <a:solidFill>
              <a:srgbClr val="FF69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5" name="Rectángulo 54"/>
            <p:cNvSpPr/>
            <p:nvPr/>
          </p:nvSpPr>
          <p:spPr>
            <a:xfrm>
              <a:off x="6602758" y="2775640"/>
              <a:ext cx="457200" cy="45719"/>
            </a:xfrm>
            <a:prstGeom prst="rect">
              <a:avLst/>
            </a:prstGeom>
            <a:solidFill>
              <a:srgbClr val="DD136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6" name="Rectángulo 55"/>
            <p:cNvSpPr/>
            <p:nvPr/>
          </p:nvSpPr>
          <p:spPr>
            <a:xfrm>
              <a:off x="7059958" y="2775640"/>
              <a:ext cx="457200" cy="45719"/>
            </a:xfrm>
            <a:prstGeom prst="rect">
              <a:avLst/>
            </a:prstGeom>
            <a:solidFill>
              <a:srgbClr val="FF9F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7" name="Rectángulo 56"/>
            <p:cNvSpPr/>
            <p:nvPr/>
          </p:nvSpPr>
          <p:spPr>
            <a:xfrm>
              <a:off x="7517158" y="2775640"/>
              <a:ext cx="457200" cy="45719"/>
            </a:xfrm>
            <a:prstGeom prst="rect">
              <a:avLst/>
            </a:prstGeom>
            <a:solidFill>
              <a:srgbClr val="C08B2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8" name="Rectángulo 57"/>
            <p:cNvSpPr/>
            <p:nvPr/>
          </p:nvSpPr>
          <p:spPr>
            <a:xfrm>
              <a:off x="7974358" y="2775640"/>
              <a:ext cx="457200" cy="45719"/>
            </a:xfrm>
            <a:prstGeom prst="rect">
              <a:avLst/>
            </a:prstGeom>
            <a:solidFill>
              <a:srgbClr val="3F7E4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9" name="Rectángulo 58"/>
            <p:cNvSpPr/>
            <p:nvPr/>
          </p:nvSpPr>
          <p:spPr>
            <a:xfrm>
              <a:off x="8431558" y="2775640"/>
              <a:ext cx="457200" cy="45719"/>
            </a:xfrm>
            <a:prstGeom prst="rect">
              <a:avLst/>
            </a:prstGeom>
            <a:solidFill>
              <a:srgbClr val="0A98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0" name="Rectángulo 59"/>
            <p:cNvSpPr/>
            <p:nvPr/>
          </p:nvSpPr>
          <p:spPr>
            <a:xfrm>
              <a:off x="8888758" y="2775640"/>
              <a:ext cx="457200" cy="45719"/>
            </a:xfrm>
            <a:prstGeom prst="rect">
              <a:avLst/>
            </a:prstGeom>
            <a:solidFill>
              <a:srgbClr val="58C22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1" name="Rectángulo 60"/>
            <p:cNvSpPr/>
            <p:nvPr/>
          </p:nvSpPr>
          <p:spPr>
            <a:xfrm>
              <a:off x="9345958" y="2775640"/>
              <a:ext cx="457200" cy="45719"/>
            </a:xfrm>
            <a:prstGeom prst="rect">
              <a:avLst/>
            </a:prstGeom>
            <a:solidFill>
              <a:srgbClr val="00689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2" name="Rectángulo 61"/>
            <p:cNvSpPr/>
            <p:nvPr/>
          </p:nvSpPr>
          <p:spPr>
            <a:xfrm>
              <a:off x="9802258" y="2775640"/>
              <a:ext cx="457200" cy="45719"/>
            </a:xfrm>
            <a:prstGeom prst="rect">
              <a:avLst/>
            </a:prstGeom>
            <a:solidFill>
              <a:srgbClr val="1A486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63" name="Elipse 62"/>
          <p:cNvSpPr>
            <a:spLocks noChangeAspect="1"/>
          </p:cNvSpPr>
          <p:nvPr/>
        </p:nvSpPr>
        <p:spPr>
          <a:xfrm>
            <a:off x="686250" y="2182404"/>
            <a:ext cx="457200" cy="457200"/>
          </a:xfrm>
          <a:prstGeom prst="ellipse">
            <a:avLst/>
          </a:prstGeom>
          <a:solidFill>
            <a:srgbClr val="DD13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64" name="Elipse 63"/>
          <p:cNvSpPr>
            <a:spLocks noChangeAspect="1"/>
          </p:cNvSpPr>
          <p:nvPr/>
        </p:nvSpPr>
        <p:spPr>
          <a:xfrm>
            <a:off x="686250" y="2864751"/>
            <a:ext cx="457200" cy="457200"/>
          </a:xfrm>
          <a:prstGeom prst="ellipse">
            <a:avLst/>
          </a:prstGeom>
          <a:solidFill>
            <a:srgbClr val="DD13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s-MX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Elipse 64"/>
          <p:cNvSpPr>
            <a:spLocks noChangeAspect="1"/>
          </p:cNvSpPr>
          <p:nvPr/>
        </p:nvSpPr>
        <p:spPr>
          <a:xfrm>
            <a:off x="686250" y="3547098"/>
            <a:ext cx="457200" cy="457200"/>
          </a:xfrm>
          <a:prstGeom prst="ellipse">
            <a:avLst/>
          </a:prstGeom>
          <a:solidFill>
            <a:srgbClr val="DD13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66" name="Elipse 65"/>
          <p:cNvSpPr>
            <a:spLocks noChangeAspect="1"/>
          </p:cNvSpPr>
          <p:nvPr/>
        </p:nvSpPr>
        <p:spPr>
          <a:xfrm>
            <a:off x="686250" y="4194798"/>
            <a:ext cx="457200" cy="457200"/>
          </a:xfrm>
          <a:prstGeom prst="ellipse">
            <a:avLst/>
          </a:prstGeom>
          <a:solidFill>
            <a:srgbClr val="DD13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s-MX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Elipse 66"/>
          <p:cNvSpPr>
            <a:spLocks noChangeAspect="1"/>
          </p:cNvSpPr>
          <p:nvPr/>
        </p:nvSpPr>
        <p:spPr>
          <a:xfrm>
            <a:off x="686250" y="4842498"/>
            <a:ext cx="457200" cy="457200"/>
          </a:xfrm>
          <a:prstGeom prst="ellipse">
            <a:avLst/>
          </a:prstGeom>
          <a:solidFill>
            <a:srgbClr val="DD13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es-MX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Elipse 67"/>
          <p:cNvSpPr>
            <a:spLocks noChangeAspect="1"/>
          </p:cNvSpPr>
          <p:nvPr/>
        </p:nvSpPr>
        <p:spPr>
          <a:xfrm>
            <a:off x="686250" y="5490198"/>
            <a:ext cx="457200" cy="457200"/>
          </a:xfrm>
          <a:prstGeom prst="ellipse">
            <a:avLst/>
          </a:prstGeom>
          <a:solidFill>
            <a:srgbClr val="DD13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es-MX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367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628</TotalTime>
  <Words>282</Words>
  <Application>Microsoft Office PowerPoint</Application>
  <PresentationFormat>Presentación en pantalla (4:3)</PresentationFormat>
  <Paragraphs>48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Open Sans Light</vt:lpstr>
      <vt:lpstr>Source Sans Pro</vt:lpstr>
      <vt:lpstr>Wingdings</vt:lpstr>
      <vt:lpstr>Tema de Office</vt:lpstr>
      <vt:lpstr>Presentación de PowerPoint</vt:lpstr>
      <vt:lpstr>La salud pública personalizada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Rodrigo Saucedo</dc:creator>
  <cp:lastModifiedBy>Rodrigo Saucedo</cp:lastModifiedBy>
  <cp:revision>70</cp:revision>
  <cp:lastPrinted>2020-02-25T00:53:46Z</cp:lastPrinted>
  <dcterms:created xsi:type="dcterms:W3CDTF">2020-02-20T22:43:46Z</dcterms:created>
  <dcterms:modified xsi:type="dcterms:W3CDTF">2020-02-26T16:48:03Z</dcterms:modified>
</cp:coreProperties>
</file>