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9" r:id="rId3"/>
    <p:sldId id="287" r:id="rId4"/>
    <p:sldId id="275" r:id="rId5"/>
    <p:sldId id="273" r:id="rId6"/>
    <p:sldId id="271" r:id="rId7"/>
    <p:sldId id="277" r:id="rId8"/>
    <p:sldId id="270" r:id="rId9"/>
    <p:sldId id="282" r:id="rId10"/>
    <p:sldId id="284" r:id="rId11"/>
    <p:sldId id="272" r:id="rId12"/>
    <p:sldId id="285" r:id="rId13"/>
    <p:sldId id="283" r:id="rId14"/>
    <p:sldId id="286" r:id="rId15"/>
    <p:sldId id="280" r:id="rId16"/>
    <p:sldId id="279" r:id="rId17"/>
  </p:sldIdLst>
  <p:sldSz cx="9144000" cy="6858000" type="screen4x3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s-MX" smtClean="0"/>
              <a:t>NEUROFISIOLOGÍA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26652-CEB9-47CE-9564-6B86CF8FDD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833887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s-MX" smtClean="0"/>
              <a:t>NEUROFISIOLOGÍA</a:t>
            </a:r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4A14C-3147-412E-AD82-90A9C4469D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260161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4A14C-3147-412E-AD82-90A9C4469D68}" type="slidenum">
              <a:rPr lang="es-ES" smtClean="0"/>
              <a:t>1</a:t>
            </a:fld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s-MX" smtClean="0"/>
              <a:t>NEUROFISIOLOGÍA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5247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0A35B8-3BF5-44A2-843C-2E125FE12634}" type="slidenum">
              <a:rPr lang="es-ES" altLang="es-E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es-ES" altLang="es-ES" smtClean="0">
              <a:solidFill>
                <a:srgbClr val="000000"/>
              </a:solidFill>
            </a:endParaRPr>
          </a:p>
        </p:txBody>
      </p:sp>
      <p:sp>
        <p:nvSpPr>
          <p:cNvPr id="31749" name="4 Marcador de fecha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MX" altLang="es-ES" smtClean="0">
                <a:solidFill>
                  <a:srgbClr val="000000"/>
                </a:solidFill>
              </a:rPr>
              <a:t>NEUROFISIOLOGÍA</a:t>
            </a:r>
            <a:endParaRPr lang="es-ES" alt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12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0A35B8-3BF5-44A2-843C-2E125FE12634}" type="slidenum">
              <a:rPr lang="es-ES" altLang="es-E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es-ES" altLang="es-ES" smtClean="0">
              <a:solidFill>
                <a:srgbClr val="000000"/>
              </a:solidFill>
            </a:endParaRPr>
          </a:p>
        </p:txBody>
      </p:sp>
      <p:sp>
        <p:nvSpPr>
          <p:cNvPr id="31749" name="4 Marcador de fecha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MX" altLang="es-ES" smtClean="0">
                <a:solidFill>
                  <a:srgbClr val="000000"/>
                </a:solidFill>
              </a:rPr>
              <a:t>NEUROFISIOLOGÍA</a:t>
            </a:r>
            <a:endParaRPr lang="es-ES" alt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344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0A35B8-3BF5-44A2-843C-2E125FE12634}" type="slidenum">
              <a:rPr lang="es-ES" altLang="es-E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es-ES" altLang="es-ES" smtClean="0">
              <a:solidFill>
                <a:srgbClr val="000000"/>
              </a:solidFill>
            </a:endParaRPr>
          </a:p>
        </p:txBody>
      </p:sp>
      <p:sp>
        <p:nvSpPr>
          <p:cNvPr id="31749" name="4 Marcador de fecha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MX" altLang="es-ES" smtClean="0">
                <a:solidFill>
                  <a:srgbClr val="000000"/>
                </a:solidFill>
              </a:rPr>
              <a:t>NEUROFISIOLOGÍA</a:t>
            </a:r>
            <a:endParaRPr lang="es-ES" alt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2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0A35B8-3BF5-44A2-843C-2E125FE12634}" type="slidenum">
              <a:rPr lang="es-ES" altLang="es-E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es-ES" altLang="es-ES" smtClean="0">
              <a:solidFill>
                <a:srgbClr val="000000"/>
              </a:solidFill>
            </a:endParaRPr>
          </a:p>
        </p:txBody>
      </p:sp>
      <p:sp>
        <p:nvSpPr>
          <p:cNvPr id="31749" name="4 Marcador de fecha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MX" altLang="es-ES" smtClean="0">
                <a:solidFill>
                  <a:srgbClr val="000000"/>
                </a:solidFill>
              </a:rPr>
              <a:t>NEUROFISIOLOGÍA</a:t>
            </a:r>
            <a:endParaRPr lang="es-ES" alt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05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0A35B8-3BF5-44A2-843C-2E125FE12634}" type="slidenum">
              <a:rPr lang="es-ES" altLang="es-E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es-ES" altLang="es-ES" smtClean="0">
              <a:solidFill>
                <a:srgbClr val="000000"/>
              </a:solidFill>
            </a:endParaRPr>
          </a:p>
        </p:txBody>
      </p:sp>
      <p:sp>
        <p:nvSpPr>
          <p:cNvPr id="31749" name="4 Marcador de fecha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MX" altLang="es-ES" smtClean="0">
                <a:solidFill>
                  <a:srgbClr val="000000"/>
                </a:solidFill>
              </a:rPr>
              <a:t>NEUROFISIOLOGÍA</a:t>
            </a:r>
            <a:endParaRPr lang="es-ES" alt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40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0A35B8-3BF5-44A2-843C-2E125FE12634}" type="slidenum">
              <a:rPr lang="es-ES" altLang="es-E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es-ES" altLang="es-ES" smtClean="0">
              <a:solidFill>
                <a:srgbClr val="000000"/>
              </a:solidFill>
            </a:endParaRPr>
          </a:p>
        </p:txBody>
      </p:sp>
      <p:sp>
        <p:nvSpPr>
          <p:cNvPr id="31749" name="4 Marcador de fecha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MX" altLang="es-ES" smtClean="0">
                <a:solidFill>
                  <a:srgbClr val="000000"/>
                </a:solidFill>
              </a:rPr>
              <a:t>NEUROFISIOLOGÍA</a:t>
            </a:r>
            <a:endParaRPr lang="es-ES" alt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13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0A35B8-3BF5-44A2-843C-2E125FE12634}" type="slidenum">
              <a:rPr lang="es-ES" altLang="es-E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lang="es-ES" altLang="es-ES" smtClean="0">
              <a:solidFill>
                <a:srgbClr val="000000"/>
              </a:solidFill>
            </a:endParaRPr>
          </a:p>
        </p:txBody>
      </p:sp>
      <p:sp>
        <p:nvSpPr>
          <p:cNvPr id="31749" name="4 Marcador de fecha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MX" altLang="es-ES" smtClean="0">
                <a:solidFill>
                  <a:srgbClr val="000000"/>
                </a:solidFill>
              </a:rPr>
              <a:t>NEUROFISIOLOGÍA</a:t>
            </a:r>
            <a:endParaRPr lang="es-ES" alt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180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0A35B8-3BF5-44A2-843C-2E125FE12634}" type="slidenum">
              <a:rPr lang="es-ES" altLang="es-E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s-ES" altLang="es-ES" smtClean="0">
              <a:solidFill>
                <a:srgbClr val="000000"/>
              </a:solidFill>
            </a:endParaRPr>
          </a:p>
        </p:txBody>
      </p:sp>
      <p:sp>
        <p:nvSpPr>
          <p:cNvPr id="31749" name="4 Marcador de fecha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MX" altLang="es-ES" smtClean="0">
                <a:solidFill>
                  <a:srgbClr val="000000"/>
                </a:solidFill>
              </a:rPr>
              <a:t>NEUROFISIOLOGÍA</a:t>
            </a:r>
            <a:endParaRPr lang="es-ES" alt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53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0A35B8-3BF5-44A2-843C-2E125FE12634}" type="slidenum">
              <a:rPr lang="es-ES" altLang="es-E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s-ES" altLang="es-ES" smtClean="0">
              <a:solidFill>
                <a:srgbClr val="000000"/>
              </a:solidFill>
            </a:endParaRPr>
          </a:p>
        </p:txBody>
      </p:sp>
      <p:sp>
        <p:nvSpPr>
          <p:cNvPr id="31749" name="4 Marcador de fecha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MX" altLang="es-ES" smtClean="0">
                <a:solidFill>
                  <a:srgbClr val="000000"/>
                </a:solidFill>
              </a:rPr>
              <a:t>NEUROFISIOLOGÍA</a:t>
            </a:r>
            <a:endParaRPr lang="es-ES" alt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29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0A35B8-3BF5-44A2-843C-2E125FE12634}" type="slidenum">
              <a:rPr lang="es-ES" altLang="es-E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s-ES" altLang="es-ES" smtClean="0">
              <a:solidFill>
                <a:srgbClr val="000000"/>
              </a:solidFill>
            </a:endParaRPr>
          </a:p>
        </p:txBody>
      </p:sp>
      <p:sp>
        <p:nvSpPr>
          <p:cNvPr id="31749" name="4 Marcador de fecha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MX" altLang="es-ES" smtClean="0">
                <a:solidFill>
                  <a:srgbClr val="000000"/>
                </a:solidFill>
              </a:rPr>
              <a:t>NEUROFISIOLOGÍA</a:t>
            </a:r>
            <a:endParaRPr lang="es-ES" alt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91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0A35B8-3BF5-44A2-843C-2E125FE12634}" type="slidenum">
              <a:rPr lang="es-ES" altLang="es-E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s-ES" altLang="es-ES" smtClean="0">
              <a:solidFill>
                <a:srgbClr val="000000"/>
              </a:solidFill>
            </a:endParaRPr>
          </a:p>
        </p:txBody>
      </p:sp>
      <p:sp>
        <p:nvSpPr>
          <p:cNvPr id="31749" name="4 Marcador de fecha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MX" altLang="es-ES" smtClean="0">
                <a:solidFill>
                  <a:srgbClr val="000000"/>
                </a:solidFill>
              </a:rPr>
              <a:t>NEUROFISIOLOGÍA</a:t>
            </a:r>
            <a:endParaRPr lang="es-ES" alt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63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0A35B8-3BF5-44A2-843C-2E125FE12634}" type="slidenum">
              <a:rPr lang="es-ES" altLang="es-E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s-ES" altLang="es-ES" smtClean="0">
              <a:solidFill>
                <a:srgbClr val="000000"/>
              </a:solidFill>
            </a:endParaRPr>
          </a:p>
        </p:txBody>
      </p:sp>
      <p:sp>
        <p:nvSpPr>
          <p:cNvPr id="31749" name="4 Marcador de fecha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MX" altLang="es-ES" smtClean="0">
                <a:solidFill>
                  <a:srgbClr val="000000"/>
                </a:solidFill>
              </a:rPr>
              <a:t>NEUROFISIOLOGÍA</a:t>
            </a:r>
            <a:endParaRPr lang="es-ES" alt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1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0A35B8-3BF5-44A2-843C-2E125FE12634}" type="slidenum">
              <a:rPr lang="es-ES" altLang="es-E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s-ES" altLang="es-ES" smtClean="0">
              <a:solidFill>
                <a:srgbClr val="000000"/>
              </a:solidFill>
            </a:endParaRPr>
          </a:p>
        </p:txBody>
      </p:sp>
      <p:sp>
        <p:nvSpPr>
          <p:cNvPr id="31749" name="4 Marcador de fecha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MX" altLang="es-ES" smtClean="0">
                <a:solidFill>
                  <a:srgbClr val="000000"/>
                </a:solidFill>
              </a:rPr>
              <a:t>NEUROFISIOLOGÍA</a:t>
            </a:r>
            <a:endParaRPr lang="es-ES" alt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88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0A35B8-3BF5-44A2-843C-2E125FE12634}" type="slidenum">
              <a:rPr lang="es-ES" altLang="es-E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s-ES" altLang="es-ES" smtClean="0">
              <a:solidFill>
                <a:srgbClr val="000000"/>
              </a:solidFill>
            </a:endParaRPr>
          </a:p>
        </p:txBody>
      </p:sp>
      <p:sp>
        <p:nvSpPr>
          <p:cNvPr id="31749" name="4 Marcador de fecha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MX" altLang="es-ES" smtClean="0">
                <a:solidFill>
                  <a:srgbClr val="000000"/>
                </a:solidFill>
              </a:rPr>
              <a:t>NEUROFISIOLOGÍA</a:t>
            </a:r>
            <a:endParaRPr lang="es-ES" alt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32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0A35B8-3BF5-44A2-843C-2E125FE12634}" type="slidenum">
              <a:rPr lang="es-ES" altLang="es-E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s-ES" altLang="es-ES" smtClean="0">
              <a:solidFill>
                <a:srgbClr val="000000"/>
              </a:solidFill>
            </a:endParaRPr>
          </a:p>
        </p:txBody>
      </p:sp>
      <p:sp>
        <p:nvSpPr>
          <p:cNvPr id="31749" name="4 Marcador de fecha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MX" altLang="es-ES" smtClean="0">
                <a:solidFill>
                  <a:srgbClr val="000000"/>
                </a:solidFill>
              </a:rPr>
              <a:t>NEUROFISIOLOGÍA</a:t>
            </a:r>
            <a:endParaRPr lang="es-ES" alt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02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BB2F-8547-4C08-8943-353BFDF3E27D}" type="datetime1">
              <a:rPr lang="es-ES" smtClean="0"/>
              <a:t>15/07/2015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E7DB-856C-4775-8CAB-493A4155FD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73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8811-D374-4381-B37D-D3359433E342}" type="datetime1">
              <a:rPr lang="es-ES" smtClean="0"/>
              <a:t>15/07/2015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E7DB-856C-4775-8CAB-493A4155FD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168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4DBF-4461-4012-917E-BCAD76B1691F}" type="datetime1">
              <a:rPr lang="es-ES" smtClean="0"/>
              <a:t>15/07/2015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E7DB-856C-4775-8CAB-493A4155FD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844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21AF-FF57-41EC-AB3D-79F2F82197F7}" type="datetime1">
              <a:rPr lang="es-ES" smtClean="0"/>
              <a:t>15/07/2015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E7DB-856C-4775-8CAB-493A4155FD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176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3358-20B3-4002-8D51-FB8D6BAED063}" type="datetime1">
              <a:rPr lang="es-ES" smtClean="0"/>
              <a:t>15/07/2015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E7DB-856C-4775-8CAB-493A4155FD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714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60E4-8555-4C1A-9154-7E255F7957FB}" type="datetime1">
              <a:rPr lang="es-ES" smtClean="0"/>
              <a:t>15/07/2015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E7DB-856C-4775-8CAB-493A4155FD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6957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7DC89-8250-49D6-9FF7-A12A9D7D925E}" type="datetime1">
              <a:rPr lang="es-ES" smtClean="0"/>
              <a:t>15/07/2015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E7DB-856C-4775-8CAB-493A4155FD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342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C3B1-09D5-40B3-9993-426507BD8FCA}" type="datetime1">
              <a:rPr lang="es-ES" smtClean="0"/>
              <a:t>15/07/2015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E7DB-856C-4775-8CAB-493A4155FD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159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E4595-EDEC-49F0-A42C-710EABFB406A}" type="datetime1">
              <a:rPr lang="es-ES" smtClean="0"/>
              <a:t>15/07/2015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E7DB-856C-4775-8CAB-493A4155FD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829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1675-6CDD-4F12-A04A-BD248DC725AA}" type="datetime1">
              <a:rPr lang="es-ES" smtClean="0"/>
              <a:t>15/07/2015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E7DB-856C-4775-8CAB-493A4155FD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5829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7006-A269-4755-B4C1-F84B73510DEF}" type="datetime1">
              <a:rPr lang="es-ES" smtClean="0"/>
              <a:t>15/07/2015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E7DB-856C-4775-8CAB-493A4155FD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9857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531CE-6438-4E7F-B6E7-5A09490BB546}" type="datetime1">
              <a:rPr lang="es-ES" smtClean="0"/>
              <a:t>15/07/2015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DE7DB-856C-4775-8CAB-493A4155FD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947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0 Imagen" descr="Logo ANMM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1" y="0"/>
            <a:ext cx="2071089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11560" y="2407528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cap="small" dirty="0" smtClean="0">
                <a:solidFill>
                  <a:srgbClr val="FFFF00"/>
                </a:solidFill>
              </a:rPr>
              <a:t>Simposio Año Internacional de la Luz </a:t>
            </a:r>
            <a:r>
              <a:rPr lang="es-MX" sz="4000" b="1" i="1" cap="small" dirty="0" smtClean="0">
                <a:solidFill>
                  <a:srgbClr val="FFFF00"/>
                </a:solidFill>
              </a:rPr>
              <a:t>Luz y Medicina</a:t>
            </a:r>
          </a:p>
          <a:p>
            <a:pPr algn="ctr"/>
            <a:endParaRPr lang="es-MX" sz="4000" b="1" cap="small" dirty="0" smtClean="0">
              <a:solidFill>
                <a:srgbClr val="FFFF00"/>
              </a:solidFill>
            </a:endParaRPr>
          </a:p>
          <a:p>
            <a:pPr algn="ctr"/>
            <a:r>
              <a:rPr lang="es-MX" sz="4800" b="1" i="1" cap="small" dirty="0" smtClean="0">
                <a:solidFill>
                  <a:srgbClr val="FFFF00"/>
                </a:solidFill>
              </a:rPr>
              <a:t>“NEUROFISIOLOGÍA”</a:t>
            </a:r>
            <a:endParaRPr lang="es-ES" sz="4800" b="1" i="1" cap="small" dirty="0">
              <a:solidFill>
                <a:srgbClr val="FFFF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-36512" y="6228601"/>
            <a:ext cx="2699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solidFill>
                  <a:srgbClr val="FFFF00"/>
                </a:solidFill>
                <a:latin typeface="Constantia" panose="02030602050306030303" pitchFamily="18" charset="0"/>
              </a:rPr>
              <a:t>Julio Sotelo</a:t>
            </a:r>
            <a:endParaRPr lang="es-ES" sz="3200" dirty="0">
              <a:solidFill>
                <a:srgbClr val="FFFF00"/>
              </a:solidFill>
              <a:latin typeface="Constantia" panose="02030602050306030303" pitchFamily="18" charset="0"/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5"/>
          <a:srcRect l="2628" t="36118" r="89352" b="49475"/>
          <a:stretch/>
        </p:blipFill>
        <p:spPr bwMode="auto">
          <a:xfrm>
            <a:off x="5651292" y="1"/>
            <a:ext cx="1873036" cy="1944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7382156" y="510443"/>
            <a:ext cx="187036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cap="small" dirty="0" smtClean="0">
                <a:solidFill>
                  <a:srgbClr val="FFFF00"/>
                </a:solidFill>
              </a:rPr>
              <a:t>2015 Año Internacional de la Luz</a:t>
            </a:r>
          </a:p>
        </p:txBody>
      </p:sp>
    </p:spTree>
    <p:extLst>
      <p:ext uri="{BB962C8B-B14F-4D97-AF65-F5344CB8AC3E}">
        <p14:creationId xmlns:p14="http://schemas.microsoft.com/office/powerpoint/2010/main" val="422674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MX"/>
          </a:p>
        </p:txBody>
      </p:sp>
      <p:pic>
        <p:nvPicPr>
          <p:cNvPr id="26627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7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587" t="34782" r="26489" b="17391"/>
          <a:stretch/>
        </p:blipFill>
        <p:spPr>
          <a:xfrm>
            <a:off x="179512" y="1484784"/>
            <a:ext cx="8784976" cy="37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8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MX"/>
          </a:p>
        </p:txBody>
      </p:sp>
      <p:pic>
        <p:nvPicPr>
          <p:cNvPr id="26627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7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755576" y="1304618"/>
            <a:ext cx="871296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dirty="0" smtClean="0">
                <a:solidFill>
                  <a:srgbClr val="FFFF00"/>
                </a:solidFill>
              </a:rPr>
              <a:t>Regulación circadiana de la autofagia</a:t>
            </a:r>
          </a:p>
          <a:p>
            <a:endParaRPr lang="es-MX" sz="3600" dirty="0">
              <a:solidFill>
                <a:srgbClr val="FFFF00"/>
              </a:solidFill>
            </a:endParaRPr>
          </a:p>
          <a:p>
            <a:endParaRPr lang="es-MX" sz="3600" dirty="0" smtClean="0">
              <a:solidFill>
                <a:srgbClr val="FFFF00"/>
              </a:solidFill>
            </a:endParaRPr>
          </a:p>
          <a:p>
            <a:r>
              <a:rPr lang="es-MX" sz="2800" dirty="0" err="1" smtClean="0">
                <a:solidFill>
                  <a:srgbClr val="FFFF00"/>
                </a:solidFill>
              </a:rPr>
              <a:t>Invest</a:t>
            </a:r>
            <a:r>
              <a:rPr lang="es-MX" sz="2800" dirty="0" smtClean="0">
                <a:solidFill>
                  <a:srgbClr val="FFFF00"/>
                </a:solidFill>
              </a:rPr>
              <a:t> </a:t>
            </a:r>
            <a:r>
              <a:rPr lang="es-MX" sz="2800" dirty="0" err="1" smtClean="0">
                <a:solidFill>
                  <a:srgbClr val="FFFF00"/>
                </a:solidFill>
              </a:rPr>
              <a:t>Ophtalmol</a:t>
            </a:r>
            <a:r>
              <a:rPr lang="es-MX" sz="2800" dirty="0" smtClean="0">
                <a:solidFill>
                  <a:srgbClr val="FFFF00"/>
                </a:solidFill>
              </a:rPr>
              <a:t> 2014;55:3237-46</a:t>
            </a:r>
            <a:endParaRPr lang="es-MX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50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MX"/>
          </a:p>
        </p:txBody>
      </p:sp>
      <p:pic>
        <p:nvPicPr>
          <p:cNvPr id="26627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7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107504" y="216024"/>
            <a:ext cx="7560840" cy="6237312"/>
            <a:chOff x="395535" y="44624"/>
            <a:chExt cx="7516496" cy="6108051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4"/>
            <a:srcRect l="11250" t="10000" r="8393" b="15714"/>
            <a:stretch/>
          </p:blipFill>
          <p:spPr>
            <a:xfrm>
              <a:off x="396607" y="44624"/>
              <a:ext cx="7515424" cy="3908577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5"/>
            <a:srcRect l="28881" t="24637" r="9978" b="42029"/>
            <a:stretch/>
          </p:blipFill>
          <p:spPr>
            <a:xfrm>
              <a:off x="395535" y="3858684"/>
              <a:ext cx="7516495" cy="22939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421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MX"/>
          </a:p>
        </p:txBody>
      </p:sp>
      <p:pic>
        <p:nvPicPr>
          <p:cNvPr id="26627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7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o 9"/>
          <p:cNvGrpSpPr/>
          <p:nvPr/>
        </p:nvGrpSpPr>
        <p:grpSpPr>
          <a:xfrm>
            <a:off x="1691680" y="-11888"/>
            <a:ext cx="5112568" cy="6825264"/>
            <a:chOff x="1763688" y="32736"/>
            <a:chExt cx="4965036" cy="678064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4"/>
            <a:srcRect l="19944" t="8396" r="19115" b="7941"/>
            <a:stretch/>
          </p:blipFill>
          <p:spPr>
            <a:xfrm>
              <a:off x="1763688" y="32736"/>
              <a:ext cx="4965036" cy="3944353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5"/>
            <a:srcRect l="20031" t="24490" r="19128" b="14286"/>
            <a:stretch/>
          </p:blipFill>
          <p:spPr>
            <a:xfrm>
              <a:off x="1763689" y="3977089"/>
              <a:ext cx="4965035" cy="2836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217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MX"/>
          </a:p>
        </p:txBody>
      </p:sp>
      <p:pic>
        <p:nvPicPr>
          <p:cNvPr id="26627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7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107504" y="3551"/>
            <a:ext cx="8614774" cy="5400600"/>
            <a:chOff x="107504" y="44624"/>
            <a:chExt cx="8614774" cy="5400600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4"/>
            <a:srcRect l="9668" t="9375" r="7715" b="21875"/>
            <a:stretch/>
          </p:blipFill>
          <p:spPr>
            <a:xfrm>
              <a:off x="107504" y="44624"/>
              <a:ext cx="8614774" cy="4032448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5"/>
            <a:srcRect l="7445" t="27012" r="4870" b="47988"/>
            <a:stretch/>
          </p:blipFill>
          <p:spPr>
            <a:xfrm>
              <a:off x="107504" y="4070635"/>
              <a:ext cx="8614774" cy="1374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58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MX"/>
          </a:p>
        </p:txBody>
      </p:sp>
      <p:pic>
        <p:nvPicPr>
          <p:cNvPr id="26627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7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611560" y="1124744"/>
            <a:ext cx="8712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 smtClean="0">
                <a:solidFill>
                  <a:srgbClr val="FFFF00"/>
                </a:solidFill>
              </a:rPr>
              <a:t>LUZ</a:t>
            </a:r>
          </a:p>
          <a:p>
            <a:endParaRPr lang="es-MX" sz="2400" dirty="0">
              <a:solidFill>
                <a:srgbClr val="FFFF00"/>
              </a:solidFill>
            </a:endParaRPr>
          </a:p>
          <a:p>
            <a:pPr>
              <a:buClr>
                <a:srgbClr val="00B050"/>
              </a:buClr>
            </a:pPr>
            <a:r>
              <a:rPr lang="es-MX" sz="3600" dirty="0" smtClean="0">
                <a:solidFill>
                  <a:srgbClr val="FFFF00"/>
                </a:solidFill>
              </a:rPr>
              <a:t>Natural  vs.  Artificial</a:t>
            </a:r>
          </a:p>
          <a:p>
            <a:pPr>
              <a:buClr>
                <a:srgbClr val="00B050"/>
              </a:buClr>
            </a:pPr>
            <a:endParaRPr lang="es-MX" sz="3600" dirty="0">
              <a:solidFill>
                <a:srgbClr val="FFFF00"/>
              </a:solidFill>
            </a:endParaRPr>
          </a:p>
          <a:p>
            <a:pPr>
              <a:buClr>
                <a:srgbClr val="00B050"/>
              </a:buClr>
            </a:pPr>
            <a:r>
              <a:rPr lang="es-MX" sz="3600" dirty="0" smtClean="0">
                <a:solidFill>
                  <a:srgbClr val="FFFF00"/>
                </a:solidFill>
              </a:rPr>
              <a:t>	- Onda corta del espectro</a:t>
            </a:r>
          </a:p>
          <a:p>
            <a:pPr>
              <a:buClr>
                <a:srgbClr val="00B050"/>
              </a:buClr>
            </a:pPr>
            <a:r>
              <a:rPr lang="es-MX" sz="3600" dirty="0" smtClean="0">
                <a:solidFill>
                  <a:srgbClr val="FFFF00"/>
                </a:solidFill>
              </a:rPr>
              <a:t>	(447-484 </a:t>
            </a:r>
            <a:r>
              <a:rPr lang="es-MX" sz="3600" dirty="0" err="1" smtClean="0">
                <a:solidFill>
                  <a:srgbClr val="FFFF00"/>
                </a:solidFill>
              </a:rPr>
              <a:t>nm</a:t>
            </a:r>
            <a:r>
              <a:rPr lang="es-MX" sz="3600" dirty="0" smtClean="0">
                <a:solidFill>
                  <a:srgbClr val="FFFF00"/>
                </a:solidFill>
              </a:rPr>
              <a:t>) vs (555 </a:t>
            </a:r>
            <a:r>
              <a:rPr lang="es-MX" sz="3600" dirty="0" err="1" smtClean="0">
                <a:solidFill>
                  <a:srgbClr val="FFFF00"/>
                </a:solidFill>
              </a:rPr>
              <a:t>nm</a:t>
            </a:r>
            <a:r>
              <a:rPr lang="es-MX" sz="3600" dirty="0" smtClean="0">
                <a:solidFill>
                  <a:srgbClr val="FFFF00"/>
                </a:solidFill>
              </a:rPr>
              <a:t>)</a:t>
            </a:r>
            <a:endParaRPr lang="es-MX" sz="3300" dirty="0" smtClean="0">
              <a:solidFill>
                <a:srgbClr val="FFFF00"/>
              </a:solidFill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7571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MX"/>
          </a:p>
        </p:txBody>
      </p:sp>
      <p:pic>
        <p:nvPicPr>
          <p:cNvPr id="26627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7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475656" y="339035"/>
            <a:ext cx="626469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dirty="0" smtClean="0">
                <a:solidFill>
                  <a:srgbClr val="FFFF00"/>
                </a:solidFill>
              </a:rPr>
              <a:t>LUZ -  TERAPÉUTICA</a:t>
            </a:r>
          </a:p>
          <a:p>
            <a:endParaRPr lang="es-MX" sz="3600" dirty="0">
              <a:solidFill>
                <a:srgbClr val="FFFF00"/>
              </a:solidFill>
            </a:endParaRPr>
          </a:p>
          <a:p>
            <a:pPr marL="571500" indent="-5715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MX" sz="3600" dirty="0" smtClean="0">
                <a:solidFill>
                  <a:srgbClr val="FFFF00"/>
                </a:solidFill>
              </a:rPr>
              <a:t>Depresión</a:t>
            </a:r>
          </a:p>
          <a:p>
            <a:pPr marL="571500" indent="-5715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MX" sz="3600" dirty="0" err="1" smtClean="0">
                <a:solidFill>
                  <a:srgbClr val="FFFF00"/>
                </a:solidFill>
              </a:rPr>
              <a:t>Trast</a:t>
            </a:r>
            <a:r>
              <a:rPr lang="es-MX" sz="3600" smtClean="0">
                <a:solidFill>
                  <a:srgbClr val="FFFF00"/>
                </a:solidFill>
              </a:rPr>
              <a:t>. </a:t>
            </a:r>
            <a:r>
              <a:rPr lang="es-MX" sz="3600" dirty="0" smtClean="0">
                <a:solidFill>
                  <a:srgbClr val="FFFF00"/>
                </a:solidFill>
              </a:rPr>
              <a:t>ciclo menstrual</a:t>
            </a:r>
          </a:p>
          <a:p>
            <a:pPr marL="571500" indent="-5715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MX" sz="3600" dirty="0" smtClean="0">
                <a:solidFill>
                  <a:srgbClr val="FFFF00"/>
                </a:solidFill>
              </a:rPr>
              <a:t>Jet-</a:t>
            </a:r>
            <a:r>
              <a:rPr lang="es-MX" sz="3600" dirty="0" err="1" smtClean="0">
                <a:solidFill>
                  <a:srgbClr val="FFFF00"/>
                </a:solidFill>
              </a:rPr>
              <a:t>lag</a:t>
            </a:r>
            <a:endParaRPr lang="es-MX" sz="3600" dirty="0" smtClean="0">
              <a:solidFill>
                <a:srgbClr val="FFFF00"/>
              </a:solidFill>
            </a:endParaRPr>
          </a:p>
          <a:p>
            <a:pPr marL="571500" indent="-5715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MX" sz="3600" dirty="0" smtClean="0">
                <a:solidFill>
                  <a:srgbClr val="FFFF00"/>
                </a:solidFill>
              </a:rPr>
              <a:t>Bulimia</a:t>
            </a:r>
          </a:p>
          <a:p>
            <a:pPr marL="571500" indent="-5715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MX" sz="3600" dirty="0" err="1" smtClean="0">
                <a:solidFill>
                  <a:srgbClr val="FFFF00"/>
                </a:solidFill>
              </a:rPr>
              <a:t>Trast</a:t>
            </a:r>
            <a:r>
              <a:rPr lang="es-MX" sz="3600" dirty="0" smtClean="0">
                <a:solidFill>
                  <a:srgbClr val="FFFF00"/>
                </a:solidFill>
              </a:rPr>
              <a:t>. cognición</a:t>
            </a:r>
          </a:p>
          <a:p>
            <a:pPr marL="571500" indent="-5715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MX" sz="3600" dirty="0" smtClean="0">
                <a:solidFill>
                  <a:srgbClr val="FFFF00"/>
                </a:solidFill>
              </a:rPr>
              <a:t>Demencia senil</a:t>
            </a:r>
          </a:p>
          <a:p>
            <a:pPr marL="571500" indent="-5715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MX" sz="3600" dirty="0" smtClean="0">
                <a:solidFill>
                  <a:srgbClr val="FFFF00"/>
                </a:solidFill>
              </a:rPr>
              <a:t>Trauma craneal</a:t>
            </a:r>
          </a:p>
          <a:p>
            <a:pPr marL="571500" indent="-5715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MX" sz="3600" dirty="0" smtClean="0">
                <a:solidFill>
                  <a:srgbClr val="FFFF00"/>
                </a:solidFill>
              </a:rPr>
              <a:t>Fatiga</a:t>
            </a:r>
            <a:endParaRPr lang="es-MX" sz="3300" dirty="0" smtClean="0">
              <a:solidFill>
                <a:srgbClr val="FFFF00"/>
              </a:solidFill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7872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MX"/>
          </a:p>
        </p:txBody>
      </p:sp>
      <p:pic>
        <p:nvPicPr>
          <p:cNvPr id="26627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7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95536" y="908720"/>
            <a:ext cx="8712968" cy="376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solidFill>
                  <a:srgbClr val="FFFF00"/>
                </a:solidFill>
              </a:rPr>
              <a:t>Un verso del Corán señala:</a:t>
            </a:r>
          </a:p>
          <a:p>
            <a:endParaRPr lang="es-MX" sz="36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es-MX" sz="3300" dirty="0" smtClean="0">
                <a:solidFill>
                  <a:srgbClr val="FFFF00"/>
                </a:solidFill>
              </a:rPr>
              <a:t>“Dios es la Luz de los </a:t>
            </a:r>
            <a:r>
              <a:rPr lang="es-MX" sz="3300" dirty="0" smtClean="0">
                <a:solidFill>
                  <a:srgbClr val="FFFF00"/>
                </a:solidFill>
              </a:rPr>
              <a:t>cielos </a:t>
            </a:r>
            <a:r>
              <a:rPr lang="es-MX" sz="3300" dirty="0" smtClean="0">
                <a:solidFill>
                  <a:srgbClr val="FFFF00"/>
                </a:solidFill>
              </a:rPr>
              <a:t>y de la tierra” 20:25</a:t>
            </a:r>
          </a:p>
          <a:p>
            <a:pPr>
              <a:lnSpc>
                <a:spcPct val="150000"/>
              </a:lnSpc>
            </a:pPr>
            <a:r>
              <a:rPr lang="es-MX" sz="3300" dirty="0" smtClean="0">
                <a:solidFill>
                  <a:srgbClr val="FFFF00"/>
                </a:solidFill>
              </a:rPr>
              <a:t>Y define la luz de Dios como:</a:t>
            </a:r>
          </a:p>
          <a:p>
            <a:pPr>
              <a:lnSpc>
                <a:spcPct val="150000"/>
              </a:lnSpc>
            </a:pPr>
            <a:r>
              <a:rPr lang="es-MX" sz="3300" dirty="0" smtClean="0">
                <a:solidFill>
                  <a:srgbClr val="FFFF00"/>
                </a:solidFill>
              </a:rPr>
              <a:t>“Una lámpara que ilumina lo que él desee”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86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MX"/>
          </a:p>
        </p:txBody>
      </p:sp>
      <p:pic>
        <p:nvPicPr>
          <p:cNvPr id="26627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7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7478118" cy="531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76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MX"/>
          </a:p>
        </p:txBody>
      </p:sp>
      <p:pic>
        <p:nvPicPr>
          <p:cNvPr id="26627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7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39552" y="1556792"/>
            <a:ext cx="8712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dirty="0" smtClean="0">
                <a:solidFill>
                  <a:srgbClr val="FFFF00"/>
                </a:solidFill>
              </a:rPr>
              <a:t>LUZ participa en la regulación de los sistemas </a:t>
            </a:r>
            <a:r>
              <a:rPr lang="es-MX" sz="5400" dirty="0" smtClean="0">
                <a:solidFill>
                  <a:srgbClr val="FFFF00"/>
                </a:solidFill>
              </a:rPr>
              <a:t>Hormonales, </a:t>
            </a:r>
            <a:r>
              <a:rPr lang="es-MX" sz="5400" dirty="0" smtClean="0">
                <a:solidFill>
                  <a:srgbClr val="FFFF00"/>
                </a:solidFill>
              </a:rPr>
              <a:t>Circadiano y Conductual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911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MX"/>
          </a:p>
        </p:txBody>
      </p:sp>
      <p:pic>
        <p:nvPicPr>
          <p:cNvPr id="26627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7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51520" y="620688"/>
            <a:ext cx="87129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dirty="0" smtClean="0">
                <a:solidFill>
                  <a:srgbClr val="FFFF00"/>
                </a:solidFill>
              </a:rPr>
              <a:t>Reloj circadiano:</a:t>
            </a:r>
          </a:p>
          <a:p>
            <a:endParaRPr lang="es-MX" sz="3600" dirty="0">
              <a:solidFill>
                <a:srgbClr val="FFFF00"/>
              </a:solidFill>
            </a:endParaRPr>
          </a:p>
          <a:p>
            <a:pPr marL="571500" indent="-5715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MX" sz="3600" dirty="0" smtClean="0">
                <a:solidFill>
                  <a:srgbClr val="FFFF00"/>
                </a:solidFill>
              </a:rPr>
              <a:t>Liberación de melatonina</a:t>
            </a:r>
          </a:p>
          <a:p>
            <a:pPr marL="571500" indent="-5715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MX" sz="3600" dirty="0" smtClean="0">
                <a:solidFill>
                  <a:srgbClr val="FFFF00"/>
                </a:solidFill>
              </a:rPr>
              <a:t>Síntesis de dopamina</a:t>
            </a:r>
          </a:p>
          <a:p>
            <a:pPr marL="571500" indent="-5715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MX" sz="3600" dirty="0" smtClean="0">
                <a:solidFill>
                  <a:srgbClr val="FFFF00"/>
                </a:solidFill>
              </a:rPr>
              <a:t>Liberación de GABA</a:t>
            </a:r>
          </a:p>
          <a:p>
            <a:pPr marL="571500" indent="-5715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MX" sz="3600" dirty="0" err="1" smtClean="0">
                <a:solidFill>
                  <a:srgbClr val="FFFF00"/>
                </a:solidFill>
              </a:rPr>
              <a:t>Ph</a:t>
            </a:r>
            <a:r>
              <a:rPr lang="es-MX" sz="3600" dirty="0" smtClean="0">
                <a:solidFill>
                  <a:srgbClr val="FFFF00"/>
                </a:solidFill>
              </a:rPr>
              <a:t> Extracelular</a:t>
            </a:r>
          </a:p>
          <a:p>
            <a:pPr marL="571500" indent="-5715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MX" sz="3600" dirty="0" smtClean="0">
                <a:solidFill>
                  <a:srgbClr val="FFFF00"/>
                </a:solidFill>
              </a:rPr>
              <a:t>Amplitud ondas Beta</a:t>
            </a:r>
          </a:p>
          <a:p>
            <a:pPr marL="571500" indent="-5715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MX" sz="3600" dirty="0" smtClean="0">
                <a:solidFill>
                  <a:srgbClr val="FFFF00"/>
                </a:solidFill>
              </a:rPr>
              <a:t>Expresión de </a:t>
            </a:r>
            <a:r>
              <a:rPr lang="es-MX" sz="3600" dirty="0" smtClean="0">
                <a:solidFill>
                  <a:srgbClr val="FFFF00"/>
                </a:solidFill>
              </a:rPr>
              <a:t>genes </a:t>
            </a:r>
            <a:r>
              <a:rPr lang="es-MX" sz="3600" dirty="0" smtClean="0">
                <a:solidFill>
                  <a:srgbClr val="FFFF00"/>
                </a:solidFill>
              </a:rPr>
              <a:t>de </a:t>
            </a:r>
            <a:r>
              <a:rPr lang="es-MX" sz="3600" dirty="0" err="1" smtClean="0">
                <a:solidFill>
                  <a:srgbClr val="FFFF00"/>
                </a:solidFill>
              </a:rPr>
              <a:t>Opsina</a:t>
            </a:r>
            <a:r>
              <a:rPr lang="es-MX" sz="3600" dirty="0" smtClean="0">
                <a:solidFill>
                  <a:srgbClr val="FFFF00"/>
                </a:solidFill>
              </a:rPr>
              <a:t> y </a:t>
            </a:r>
            <a:r>
              <a:rPr lang="es-MX" sz="3600" dirty="0" err="1" smtClean="0">
                <a:solidFill>
                  <a:srgbClr val="FFFF00"/>
                </a:solidFill>
              </a:rPr>
              <a:t>rodopsina</a:t>
            </a:r>
            <a:endParaRPr lang="es-MX" sz="3300" dirty="0" smtClean="0">
              <a:solidFill>
                <a:srgbClr val="FFFF00"/>
              </a:solidFill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8480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MX"/>
          </a:p>
        </p:txBody>
      </p:sp>
      <p:pic>
        <p:nvPicPr>
          <p:cNvPr id="26627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7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67544" y="1533560"/>
            <a:ext cx="820891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 err="1" smtClean="0">
                <a:solidFill>
                  <a:srgbClr val="FFFF00"/>
                </a:solidFill>
              </a:rPr>
              <a:t>Melanopsina</a:t>
            </a:r>
            <a:r>
              <a:rPr lang="es-MX" sz="4800" dirty="0" smtClean="0">
                <a:solidFill>
                  <a:srgbClr val="FFFF00"/>
                </a:solidFill>
              </a:rPr>
              <a:t>, </a:t>
            </a:r>
            <a:r>
              <a:rPr lang="es-MX" sz="4800" dirty="0" err="1" smtClean="0">
                <a:solidFill>
                  <a:srgbClr val="FFFF00"/>
                </a:solidFill>
              </a:rPr>
              <a:t>Neuropsina</a:t>
            </a:r>
            <a:endParaRPr lang="es-MX" sz="4800" dirty="0" smtClean="0">
              <a:solidFill>
                <a:srgbClr val="FFFF00"/>
              </a:solidFill>
            </a:endParaRPr>
          </a:p>
          <a:p>
            <a:endParaRPr lang="es-MX" sz="3600" dirty="0">
              <a:solidFill>
                <a:srgbClr val="FFFF00"/>
              </a:solidFill>
            </a:endParaRPr>
          </a:p>
          <a:p>
            <a:r>
              <a:rPr lang="es-MX" sz="4400" dirty="0" err="1" smtClean="0">
                <a:solidFill>
                  <a:srgbClr val="FFFF00"/>
                </a:solidFill>
              </a:rPr>
              <a:t>Fotoreceptor</a:t>
            </a:r>
            <a:r>
              <a:rPr lang="es-MX" sz="4400" dirty="0" smtClean="0">
                <a:solidFill>
                  <a:srgbClr val="FFFF00"/>
                </a:solidFill>
              </a:rPr>
              <a:t> ocular que regula detección de luz sin imagen.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852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MX"/>
          </a:p>
        </p:txBody>
      </p:sp>
      <p:pic>
        <p:nvPicPr>
          <p:cNvPr id="26627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7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79512" y="620688"/>
            <a:ext cx="88569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dirty="0" err="1" smtClean="0">
                <a:solidFill>
                  <a:srgbClr val="FFFF00"/>
                </a:solidFill>
              </a:rPr>
              <a:t>Melanopsina</a:t>
            </a:r>
            <a:r>
              <a:rPr lang="es-MX" sz="5400" dirty="0" smtClean="0">
                <a:solidFill>
                  <a:srgbClr val="FFFF00"/>
                </a:solidFill>
              </a:rPr>
              <a:t>:</a:t>
            </a:r>
          </a:p>
          <a:p>
            <a:endParaRPr lang="es-MX" sz="5400" dirty="0">
              <a:solidFill>
                <a:srgbClr val="FFFF00"/>
              </a:solidFill>
            </a:endParaRPr>
          </a:p>
          <a:p>
            <a:r>
              <a:rPr lang="es-MX" sz="5400" dirty="0" smtClean="0">
                <a:solidFill>
                  <a:srgbClr val="FFFF00"/>
                </a:solidFill>
              </a:rPr>
              <a:t>Non-visual responses to light</a:t>
            </a:r>
          </a:p>
          <a:p>
            <a:endParaRPr lang="es-MX" sz="5400" dirty="0">
              <a:solidFill>
                <a:srgbClr val="FFFF00"/>
              </a:solidFill>
            </a:endParaRPr>
          </a:p>
          <a:p>
            <a:r>
              <a:rPr lang="es-MX" sz="5000" dirty="0" smtClean="0">
                <a:solidFill>
                  <a:srgbClr val="FFFF00"/>
                </a:solidFill>
              </a:rPr>
              <a:t>conos</a:t>
            </a:r>
            <a:r>
              <a:rPr lang="es-MX" sz="5400" dirty="0" smtClean="0">
                <a:solidFill>
                  <a:srgbClr val="FFFF00"/>
                </a:solidFill>
              </a:rPr>
              <a:t>	  </a:t>
            </a:r>
            <a:r>
              <a:rPr lang="es-MX" sz="5000" dirty="0" smtClean="0">
                <a:solidFill>
                  <a:srgbClr val="FFFF00"/>
                </a:solidFill>
              </a:rPr>
              <a:t>bastones</a:t>
            </a:r>
            <a:r>
              <a:rPr lang="es-MX" sz="5400" dirty="0" smtClean="0">
                <a:solidFill>
                  <a:srgbClr val="FFFF00"/>
                </a:solidFill>
              </a:rPr>
              <a:t>	   </a:t>
            </a:r>
            <a:r>
              <a:rPr lang="es-MX" sz="5000" dirty="0" err="1" smtClean="0">
                <a:solidFill>
                  <a:srgbClr val="FFFF00"/>
                </a:solidFill>
              </a:rPr>
              <a:t>melanopsina</a:t>
            </a:r>
            <a:endParaRPr lang="es-MX" sz="5000" dirty="0" smtClean="0">
              <a:solidFill>
                <a:srgbClr val="FFFF00"/>
              </a:solidFill>
            </a:endParaRPr>
          </a:p>
          <a:p>
            <a:endParaRPr lang="es-MX" sz="5400" dirty="0" smtClean="0">
              <a:solidFill>
                <a:srgbClr val="FFFF00"/>
              </a:solidFill>
            </a:endParaRPr>
          </a:p>
          <a:p>
            <a:r>
              <a:rPr lang="es-MX" sz="3600" dirty="0" err="1" smtClean="0">
                <a:solidFill>
                  <a:srgbClr val="FFFF00"/>
                </a:solidFill>
              </a:rPr>
              <a:t>Trends</a:t>
            </a:r>
            <a:r>
              <a:rPr lang="es-MX" sz="3600" dirty="0" smtClean="0">
                <a:solidFill>
                  <a:srgbClr val="FFFF00"/>
                </a:solidFill>
              </a:rPr>
              <a:t> in </a:t>
            </a:r>
            <a:r>
              <a:rPr lang="es-MX" sz="3600" dirty="0" err="1" smtClean="0">
                <a:solidFill>
                  <a:srgbClr val="FFFF00"/>
                </a:solidFill>
              </a:rPr>
              <a:t>Neurosciences</a:t>
            </a:r>
            <a:r>
              <a:rPr lang="es-MX" sz="3600" dirty="0" smtClean="0">
                <a:solidFill>
                  <a:srgbClr val="FFFF00"/>
                </a:solidFill>
              </a:rPr>
              <a:t> 2014;37:1-9</a:t>
            </a:r>
            <a:endParaRPr lang="es-MX" sz="3600" dirty="0">
              <a:solidFill>
                <a:srgbClr val="FFFF00"/>
              </a:solidFill>
            </a:endParaRPr>
          </a:p>
          <a:p>
            <a:endParaRPr lang="es-MX" dirty="0"/>
          </a:p>
        </p:txBody>
      </p:sp>
      <p:cxnSp>
        <p:nvCxnSpPr>
          <p:cNvPr id="5" name="Conector recto 4"/>
          <p:cNvCxnSpPr/>
          <p:nvPr/>
        </p:nvCxnSpPr>
        <p:spPr>
          <a:xfrm>
            <a:off x="1907704" y="4437112"/>
            <a:ext cx="43204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4788024" y="4437112"/>
            <a:ext cx="50405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5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MX"/>
          </a:p>
        </p:txBody>
      </p:sp>
      <p:pic>
        <p:nvPicPr>
          <p:cNvPr id="26627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7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51520" y="908720"/>
            <a:ext cx="8712968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err="1" smtClean="0">
                <a:solidFill>
                  <a:srgbClr val="FFFF00"/>
                </a:solidFill>
              </a:rPr>
              <a:t>Fotopigmentos</a:t>
            </a:r>
            <a:r>
              <a:rPr lang="es-MX" sz="3600" dirty="0" smtClean="0">
                <a:solidFill>
                  <a:srgbClr val="FFFF00"/>
                </a:solidFill>
              </a:rPr>
              <a:t> en el hipotálamo en aves</a:t>
            </a:r>
          </a:p>
          <a:p>
            <a:endParaRPr lang="es-MX" sz="1100" dirty="0" smtClean="0">
              <a:solidFill>
                <a:srgbClr val="FFFF00"/>
              </a:solidFill>
            </a:endParaRPr>
          </a:p>
          <a:p>
            <a:pPr algn="ctr"/>
            <a:r>
              <a:rPr lang="es-MX" sz="3600" dirty="0" smtClean="0">
                <a:solidFill>
                  <a:srgbClr val="FFFF00"/>
                </a:solidFill>
              </a:rPr>
              <a:t>(OPSINA)</a:t>
            </a:r>
            <a:endParaRPr lang="es-MX" sz="3600" dirty="0">
              <a:solidFill>
                <a:srgbClr val="FFFF00"/>
              </a:solidFill>
            </a:endParaRPr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sz="1400" dirty="0" smtClean="0"/>
          </a:p>
          <a:p>
            <a:r>
              <a:rPr lang="es-MX" sz="3000" dirty="0" smtClean="0"/>
              <a:t>	</a:t>
            </a:r>
            <a:r>
              <a:rPr lang="es-MX" sz="3000" dirty="0" smtClean="0"/>
              <a:t>          </a:t>
            </a:r>
            <a:r>
              <a:rPr lang="es-MX" sz="2800" dirty="0" err="1" smtClean="0">
                <a:solidFill>
                  <a:srgbClr val="FFFF00"/>
                </a:solidFill>
              </a:rPr>
              <a:t>Gonadotropin</a:t>
            </a:r>
            <a:r>
              <a:rPr lang="es-MX" sz="3000" dirty="0" smtClean="0">
                <a:solidFill>
                  <a:srgbClr val="FFFF00"/>
                </a:solidFill>
              </a:rPr>
              <a:t>	</a:t>
            </a:r>
            <a:r>
              <a:rPr lang="es-MX" sz="2800" dirty="0" err="1" smtClean="0">
                <a:solidFill>
                  <a:srgbClr val="FFFF00"/>
                </a:solidFill>
              </a:rPr>
              <a:t>Vasotocina</a:t>
            </a:r>
            <a:endParaRPr lang="es-MX" sz="2800" dirty="0" smtClean="0">
              <a:solidFill>
                <a:srgbClr val="FFFF00"/>
              </a:solidFill>
            </a:endParaRPr>
          </a:p>
          <a:p>
            <a:r>
              <a:rPr lang="es-MX" sz="3000" dirty="0" smtClean="0">
                <a:solidFill>
                  <a:srgbClr val="FFFF00"/>
                </a:solidFill>
              </a:rPr>
              <a:t>	     </a:t>
            </a:r>
            <a:r>
              <a:rPr lang="es-MX" sz="2800" dirty="0" err="1" smtClean="0">
                <a:solidFill>
                  <a:srgbClr val="FFFF00"/>
                </a:solidFill>
              </a:rPr>
              <a:t>Releasing</a:t>
            </a:r>
            <a:r>
              <a:rPr lang="es-MX" sz="2800" dirty="0" smtClean="0">
                <a:solidFill>
                  <a:srgbClr val="FFFF00"/>
                </a:solidFill>
              </a:rPr>
              <a:t>-hormone</a:t>
            </a:r>
            <a:endParaRPr lang="es-MX" sz="2800" dirty="0" smtClean="0">
              <a:solidFill>
                <a:srgbClr val="FFFF00"/>
              </a:solidFill>
            </a:endParaRPr>
          </a:p>
          <a:p>
            <a:endParaRPr lang="es-MX" sz="3000" dirty="0">
              <a:solidFill>
                <a:srgbClr val="FFFF00"/>
              </a:solidFill>
            </a:endParaRPr>
          </a:p>
          <a:p>
            <a:r>
              <a:rPr lang="es-MX" sz="3000" dirty="0" err="1" smtClean="0">
                <a:solidFill>
                  <a:srgbClr val="FFFF00"/>
                </a:solidFill>
              </a:rPr>
              <a:t>Frontiers</a:t>
            </a:r>
            <a:r>
              <a:rPr lang="es-MX" sz="3000" dirty="0" smtClean="0">
                <a:solidFill>
                  <a:srgbClr val="FFFF00"/>
                </a:solidFill>
              </a:rPr>
              <a:t> in </a:t>
            </a:r>
            <a:r>
              <a:rPr lang="es-MX" sz="3000" dirty="0" err="1" smtClean="0">
                <a:solidFill>
                  <a:srgbClr val="FFFF00"/>
                </a:solidFill>
              </a:rPr>
              <a:t>Neuroendoc</a:t>
            </a:r>
            <a:r>
              <a:rPr lang="es-MX" sz="3000" dirty="0" smtClean="0">
                <a:solidFill>
                  <a:srgbClr val="FFFF00"/>
                </a:solidFill>
              </a:rPr>
              <a:t> 2015;37:13</a:t>
            </a:r>
            <a:endParaRPr lang="es-MX" sz="3000" dirty="0">
              <a:solidFill>
                <a:srgbClr val="FFFF00"/>
              </a:solidFill>
            </a:endParaRPr>
          </a:p>
          <a:p>
            <a:endParaRPr lang="es-MX" sz="3000" dirty="0"/>
          </a:p>
        </p:txBody>
      </p:sp>
      <p:grpSp>
        <p:nvGrpSpPr>
          <p:cNvPr id="8" name="Grupo 7"/>
          <p:cNvGrpSpPr/>
          <p:nvPr/>
        </p:nvGrpSpPr>
        <p:grpSpPr>
          <a:xfrm>
            <a:off x="3635896" y="2204864"/>
            <a:ext cx="2016224" cy="1080120"/>
            <a:chOff x="3635896" y="2204864"/>
            <a:chExt cx="1584176" cy="864096"/>
          </a:xfrm>
        </p:grpSpPr>
        <p:cxnSp>
          <p:nvCxnSpPr>
            <p:cNvPr id="5" name="Conector recto de flecha 4"/>
            <p:cNvCxnSpPr/>
            <p:nvPr/>
          </p:nvCxnSpPr>
          <p:spPr>
            <a:xfrm flipH="1">
              <a:off x="3635896" y="2204864"/>
              <a:ext cx="792088" cy="864096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de flecha 6"/>
            <p:cNvCxnSpPr/>
            <p:nvPr/>
          </p:nvCxnSpPr>
          <p:spPr>
            <a:xfrm>
              <a:off x="4427984" y="2204864"/>
              <a:ext cx="792088" cy="864096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81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MX"/>
          </a:p>
        </p:txBody>
      </p:sp>
      <p:pic>
        <p:nvPicPr>
          <p:cNvPr id="26627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7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91081"/>
            <a:ext cx="8856984" cy="446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2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187</Words>
  <Application>Microsoft Office PowerPoint</Application>
  <PresentationFormat>Presentación en pantalla (4:3)</PresentationFormat>
  <Paragraphs>92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Constantia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</dc:creator>
  <cp:lastModifiedBy>Alejandra</cp:lastModifiedBy>
  <cp:revision>46</cp:revision>
  <cp:lastPrinted>2015-07-14T18:48:37Z</cp:lastPrinted>
  <dcterms:created xsi:type="dcterms:W3CDTF">2013-04-08T16:13:34Z</dcterms:created>
  <dcterms:modified xsi:type="dcterms:W3CDTF">2015-07-15T21:53:53Z</dcterms:modified>
</cp:coreProperties>
</file>