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19"/>
  </p:notesMasterIdLst>
  <p:sldIdLst>
    <p:sldId id="256" r:id="rId4"/>
    <p:sldId id="257" r:id="rId5"/>
    <p:sldId id="259" r:id="rId6"/>
    <p:sldId id="258" r:id="rId7"/>
    <p:sldId id="272" r:id="rId8"/>
    <p:sldId id="262" r:id="rId9"/>
    <p:sldId id="260" r:id="rId10"/>
    <p:sldId id="261" r:id="rId11"/>
    <p:sldId id="264" r:id="rId12"/>
    <p:sldId id="267" r:id="rId13"/>
    <p:sldId id="269" r:id="rId14"/>
    <p:sldId id="263" r:id="rId15"/>
    <p:sldId id="265" r:id="rId16"/>
    <p:sldId id="268" r:id="rId17"/>
    <p:sldId id="266"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61" autoAdjust="0"/>
    <p:restoredTop sz="94660"/>
  </p:normalViewPr>
  <p:slideViewPr>
    <p:cSldViewPr snapToGrid="0">
      <p:cViewPr varScale="1">
        <p:scale>
          <a:sx n="74" d="100"/>
          <a:sy n="74" d="100"/>
        </p:scale>
        <p:origin x="117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spPr>
            <a:solidFill>
              <a:schemeClr val="accent1">
                <a:lumMod val="40000"/>
                <a:lumOff val="60000"/>
              </a:schemeClr>
            </a:solidFill>
          </c:spPr>
          <c:invertIfNegative val="0"/>
          <c:dLbls>
            <c:spPr>
              <a:noFill/>
              <a:ln>
                <a:noFill/>
              </a:ln>
              <a:effectLst/>
            </c:spPr>
            <c:txPr>
              <a:bodyPr/>
              <a:lstStyle/>
              <a:p>
                <a:pPr>
                  <a:defRPr sz="1600"/>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Sheet2!$A$1:$J$2</c:f>
              <c:multiLvlStrCache>
                <c:ptCount val="10"/>
                <c:lvl>
                  <c:pt idx="0">
                    <c:v>400</c:v>
                  </c:pt>
                  <c:pt idx="1">
                    <c:v>800</c:v>
                  </c:pt>
                  <c:pt idx="2">
                    <c:v>Generic</c:v>
                  </c:pt>
                  <c:pt idx="3">
                    <c:v>100</c:v>
                  </c:pt>
                  <c:pt idx="4">
                    <c:v>600</c:v>
                  </c:pt>
                  <c:pt idx="5">
                    <c:v>800</c:v>
                  </c:pt>
                  <c:pt idx="6">
                    <c:v>500</c:v>
                  </c:pt>
                  <c:pt idx="7">
                    <c:v>45</c:v>
                  </c:pt>
                  <c:pt idx="8">
                    <c:v>14d</c:v>
                  </c:pt>
                  <c:pt idx="9">
                    <c:v>7d</c:v>
                  </c:pt>
                </c:lvl>
                <c:lvl>
                  <c:pt idx="0">
                    <c:v>Ima</c:v>
                  </c:pt>
                  <c:pt idx="3">
                    <c:v>Dasa</c:v>
                  </c:pt>
                  <c:pt idx="4">
                    <c:v>Nilo</c:v>
                  </c:pt>
                  <c:pt idx="6">
                    <c:v>Bosu</c:v>
                  </c:pt>
                  <c:pt idx="7">
                    <c:v>Pona</c:v>
                  </c:pt>
                  <c:pt idx="8">
                    <c:v>Omacetaxine</c:v>
                  </c:pt>
                </c:lvl>
              </c:multiLvlStrCache>
            </c:multiLvlStrRef>
          </c:cat>
          <c:val>
            <c:numRef>
              <c:f>Sheet2!$A$3:$J$3</c:f>
              <c:numCache>
                <c:formatCode>General</c:formatCode>
                <c:ptCount val="10"/>
                <c:pt idx="0">
                  <c:v>7674</c:v>
                </c:pt>
                <c:pt idx="1">
                  <c:v>15348</c:v>
                </c:pt>
                <c:pt idx="3">
                  <c:v>10298</c:v>
                </c:pt>
                <c:pt idx="4">
                  <c:v>9612</c:v>
                </c:pt>
                <c:pt idx="5">
                  <c:v>9612</c:v>
                </c:pt>
                <c:pt idx="6">
                  <c:v>9817</c:v>
                </c:pt>
                <c:pt idx="7">
                  <c:v>11496</c:v>
                </c:pt>
                <c:pt idx="8">
                  <c:v>28056</c:v>
                </c:pt>
                <c:pt idx="9">
                  <c:v>14028</c:v>
                </c:pt>
              </c:numCache>
            </c:numRef>
          </c:val>
        </c:ser>
        <c:dLbls>
          <c:showLegendKey val="0"/>
          <c:showVal val="0"/>
          <c:showCatName val="0"/>
          <c:showSerName val="0"/>
          <c:showPercent val="0"/>
          <c:showBubbleSize val="0"/>
        </c:dLbls>
        <c:gapWidth val="58"/>
        <c:axId val="183588760"/>
        <c:axId val="183586800"/>
      </c:barChart>
      <c:catAx>
        <c:axId val="183588760"/>
        <c:scaling>
          <c:orientation val="minMax"/>
        </c:scaling>
        <c:delete val="0"/>
        <c:axPos val="b"/>
        <c:numFmt formatCode="General" sourceLinked="0"/>
        <c:majorTickMark val="out"/>
        <c:minorTickMark val="none"/>
        <c:tickLblPos val="nextTo"/>
        <c:crossAx val="183586800"/>
        <c:crosses val="autoZero"/>
        <c:auto val="1"/>
        <c:lblAlgn val="ctr"/>
        <c:lblOffset val="100"/>
        <c:noMultiLvlLbl val="0"/>
      </c:catAx>
      <c:valAx>
        <c:axId val="183586800"/>
        <c:scaling>
          <c:orientation val="minMax"/>
        </c:scaling>
        <c:delete val="0"/>
        <c:axPos val="l"/>
        <c:majorGridlines/>
        <c:title>
          <c:tx>
            <c:rich>
              <a:bodyPr rot="-5400000" vert="horz"/>
              <a:lstStyle/>
              <a:p>
                <a:pPr>
                  <a:defRPr/>
                </a:pPr>
                <a:r>
                  <a:rPr lang="en-US" dirty="0" smtClean="0"/>
                  <a:t>USD / Month</a:t>
                </a:r>
                <a:endParaRPr lang="en-US" dirty="0"/>
              </a:p>
            </c:rich>
          </c:tx>
          <c:overlay val="0"/>
        </c:title>
        <c:numFmt formatCode="General" sourceLinked="1"/>
        <c:majorTickMark val="out"/>
        <c:minorTickMark val="none"/>
        <c:tickLblPos val="nextTo"/>
        <c:crossAx val="183588760"/>
        <c:crosses val="autoZero"/>
        <c:crossBetween val="between"/>
      </c:valAx>
    </c:plotArea>
    <c:plotVisOnly val="1"/>
    <c:dispBlanksAs val="gap"/>
    <c:showDLblsOverMax val="0"/>
  </c:chart>
  <c:txPr>
    <a:bodyPr/>
    <a:lstStyle/>
    <a:p>
      <a:pPr>
        <a:defRPr sz="1800" b="1">
          <a:solidFill>
            <a:schemeClr val="bg1"/>
          </a:solidFill>
        </a:defRPr>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F4144-49E9-4305-B532-176CC652C035}" type="datetimeFigureOut">
              <a:rPr lang="es-MX" smtClean="0"/>
              <a:t>10/08/2016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BC0CF-370B-4D88-883E-D23935029B71}" type="slidenum">
              <a:rPr lang="es-MX" smtClean="0"/>
              <a:t>‹Nº›</a:t>
            </a:fld>
            <a:endParaRPr lang="es-MX"/>
          </a:p>
        </p:txBody>
      </p:sp>
    </p:spTree>
    <p:extLst>
      <p:ext uri="{BB962C8B-B14F-4D97-AF65-F5344CB8AC3E}">
        <p14:creationId xmlns:p14="http://schemas.microsoft.com/office/powerpoint/2010/main" val="234526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9666" indent="-292179" eaLnBrk="0" hangingPunct="0">
              <a:defRPr>
                <a:solidFill>
                  <a:schemeClr val="tx1"/>
                </a:solidFill>
                <a:latin typeface="Arial" charset="0"/>
                <a:ea typeface="ＭＳ Ｐゴシック" charset="0"/>
              </a:defRPr>
            </a:lvl2pPr>
            <a:lvl3pPr marL="1168718" indent="-233744" eaLnBrk="0" hangingPunct="0">
              <a:defRPr>
                <a:solidFill>
                  <a:schemeClr val="tx1"/>
                </a:solidFill>
                <a:latin typeface="Arial" charset="0"/>
                <a:ea typeface="ＭＳ Ｐゴシック" charset="0"/>
              </a:defRPr>
            </a:lvl3pPr>
            <a:lvl4pPr marL="1636205" indent="-233744" eaLnBrk="0" hangingPunct="0">
              <a:defRPr>
                <a:solidFill>
                  <a:schemeClr val="tx1"/>
                </a:solidFill>
                <a:latin typeface="Arial" charset="0"/>
                <a:ea typeface="ＭＳ Ｐゴシック" charset="0"/>
              </a:defRPr>
            </a:lvl4pPr>
            <a:lvl5pPr marL="2103692" indent="-233744" eaLnBrk="0" hangingPunct="0">
              <a:defRPr>
                <a:solidFill>
                  <a:schemeClr val="tx1"/>
                </a:solidFill>
                <a:latin typeface="Arial" charset="0"/>
                <a:ea typeface="ＭＳ Ｐゴシック" charset="0"/>
              </a:defRPr>
            </a:lvl5pPr>
            <a:lvl6pPr marL="2571179" indent="-233744" eaLnBrk="0" fontAlgn="base" hangingPunct="0">
              <a:spcBef>
                <a:spcPct val="0"/>
              </a:spcBef>
              <a:spcAft>
                <a:spcPct val="0"/>
              </a:spcAft>
              <a:defRPr>
                <a:solidFill>
                  <a:schemeClr val="tx1"/>
                </a:solidFill>
                <a:latin typeface="Arial" charset="0"/>
                <a:ea typeface="ＭＳ Ｐゴシック" charset="0"/>
              </a:defRPr>
            </a:lvl6pPr>
            <a:lvl7pPr marL="3038666" indent="-233744" eaLnBrk="0" fontAlgn="base" hangingPunct="0">
              <a:spcBef>
                <a:spcPct val="0"/>
              </a:spcBef>
              <a:spcAft>
                <a:spcPct val="0"/>
              </a:spcAft>
              <a:defRPr>
                <a:solidFill>
                  <a:schemeClr val="tx1"/>
                </a:solidFill>
                <a:latin typeface="Arial" charset="0"/>
                <a:ea typeface="ＭＳ Ｐゴシック" charset="0"/>
              </a:defRPr>
            </a:lvl7pPr>
            <a:lvl8pPr marL="3506153" indent="-233744" eaLnBrk="0" fontAlgn="base" hangingPunct="0">
              <a:spcBef>
                <a:spcPct val="0"/>
              </a:spcBef>
              <a:spcAft>
                <a:spcPct val="0"/>
              </a:spcAft>
              <a:defRPr>
                <a:solidFill>
                  <a:schemeClr val="tx1"/>
                </a:solidFill>
                <a:latin typeface="Arial" charset="0"/>
                <a:ea typeface="ＭＳ Ｐゴシック" charset="0"/>
              </a:defRPr>
            </a:lvl8pPr>
            <a:lvl9pPr marL="3973640" indent="-233744"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DF0079-494F-7D43-B7C4-24CE429F064C}" type="slidenum">
              <a:rPr lang="en-US">
                <a:solidFill>
                  <a:prstClr val="black"/>
                </a:solidFill>
              </a:rPr>
              <a:pPr eaLnBrk="1" hangingPunct="1"/>
              <a:t>4</a:t>
            </a:fld>
            <a:endParaRPr lang="en-US">
              <a:solidFill>
                <a:prstClr val="black"/>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i="1">
                <a:latin typeface="Arial" charset="0"/>
                <a:ea typeface="ＭＳ Ｐゴシック" charset="0"/>
                <a:cs typeface="ＭＳ Ｐゴシック" charset="0"/>
              </a:rPr>
              <a:t>CML, chronic myeloid leukemia.</a:t>
            </a:r>
          </a:p>
          <a:p>
            <a:pPr eaLnBrk="1" hangingPunct="1">
              <a:spcBef>
                <a:spcPct val="0"/>
              </a:spcBef>
            </a:pPr>
            <a:endParaRPr lang="en-US" i="1">
              <a:latin typeface="Arial" charset="0"/>
              <a:ea typeface="ＭＳ Ｐゴシック" charset="0"/>
              <a:cs typeface="ＭＳ Ｐゴシック" charset="0"/>
            </a:endParaRPr>
          </a:p>
          <a:p>
            <a:pPr eaLnBrk="1" hangingPunct="1">
              <a:spcBef>
                <a:spcPct val="0"/>
              </a:spcBef>
            </a:pPr>
            <a:r>
              <a:rPr lang="en-US">
                <a:latin typeface="Arial" charset="0"/>
                <a:ea typeface="ＭＳ Ｐゴシック" charset="0"/>
                <a:cs typeface="ＭＳ Ｐゴシック" charset="0"/>
              </a:rPr>
              <a:t>Data from the University of Texas M. D. Anderson Cancer Center in Houston show gradual, incremental changes in the proportion of patients who received SCT or interferon alfa therapy surviving over the years from the time of referral. By comparison, the proportion of patients who received imatinib therapy was 90%, despite the short follow-up period. </a:t>
            </a:r>
          </a:p>
        </p:txBody>
      </p:sp>
    </p:spTree>
    <p:extLst>
      <p:ext uri="{BB962C8B-B14F-4D97-AF65-F5344CB8AC3E}">
        <p14:creationId xmlns:p14="http://schemas.microsoft.com/office/powerpoint/2010/main" val="48338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F4EEC97-77CB-479A-A0D5-67B45DFDF69C}" type="datetimeFigureOut">
              <a:rPr lang="es-MX" smtClean="0"/>
              <a:t>10/08/2016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231482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EEC97-77CB-479A-A0D5-67B45DFDF69C}" type="datetimeFigureOut">
              <a:rPr lang="es-MX" smtClean="0"/>
              <a:t>10/08/2016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32886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EEC97-77CB-479A-A0D5-67B45DFDF69C}" type="datetimeFigureOut">
              <a:rPr lang="es-MX" smtClean="0"/>
              <a:t>10/08/2016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210328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01688"/>
            <a:ext cx="8467725" cy="1103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981200"/>
            <a:ext cx="41529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1529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864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1142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F4EEC97-77CB-479A-A0D5-67B45DFDF69C}" type="datetimeFigureOut">
              <a:rPr lang="es-MX" smtClean="0"/>
              <a:t>10/08/2016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378273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F4EEC97-77CB-479A-A0D5-67B45DFDF69C}" type="datetimeFigureOut">
              <a:rPr lang="es-MX" smtClean="0"/>
              <a:t>10/08/2016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136092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F4EEC97-77CB-479A-A0D5-67B45DFDF69C}" type="datetimeFigureOut">
              <a:rPr lang="es-MX" smtClean="0"/>
              <a:t>10/08/2016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16459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F4EEC97-77CB-479A-A0D5-67B45DFDF69C}" type="datetimeFigureOut">
              <a:rPr lang="es-MX" smtClean="0"/>
              <a:t>10/08/2016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263190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F4EEC97-77CB-479A-A0D5-67B45DFDF69C}" type="datetimeFigureOut">
              <a:rPr lang="es-MX" smtClean="0"/>
              <a:t>10/08/2016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13187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EEC97-77CB-479A-A0D5-67B45DFDF69C}" type="datetimeFigureOut">
              <a:rPr lang="es-MX" smtClean="0"/>
              <a:t>10/08/2016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48347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F4EEC97-77CB-479A-A0D5-67B45DFDF69C}" type="datetimeFigureOut">
              <a:rPr lang="es-MX" smtClean="0"/>
              <a:t>10/08/2016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420371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F4EEC97-77CB-479A-A0D5-67B45DFDF69C}" type="datetimeFigureOut">
              <a:rPr lang="es-MX" smtClean="0"/>
              <a:t>10/08/2016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56E8454-AA55-4402-9655-3034EBAB743C}" type="slidenum">
              <a:rPr lang="es-MX" smtClean="0"/>
              <a:t>‹Nº›</a:t>
            </a:fld>
            <a:endParaRPr lang="es-MX"/>
          </a:p>
        </p:txBody>
      </p:sp>
    </p:spTree>
    <p:extLst>
      <p:ext uri="{BB962C8B-B14F-4D97-AF65-F5344CB8AC3E}">
        <p14:creationId xmlns:p14="http://schemas.microsoft.com/office/powerpoint/2010/main" val="162562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EEC97-77CB-479A-A0D5-67B45DFDF69C}" type="datetimeFigureOut">
              <a:rPr lang="es-MX" smtClean="0"/>
              <a:t>10/08/2016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E8454-AA55-4402-9655-3034EBAB743C}" type="slidenum">
              <a:rPr lang="es-MX" smtClean="0"/>
              <a:t>‹Nº›</a:t>
            </a:fld>
            <a:endParaRPr lang="es-MX"/>
          </a:p>
        </p:txBody>
      </p:sp>
    </p:spTree>
    <p:extLst>
      <p:ext uri="{BB962C8B-B14F-4D97-AF65-F5344CB8AC3E}">
        <p14:creationId xmlns:p14="http://schemas.microsoft.com/office/powerpoint/2010/main" val="209334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lin ang="162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FB052-97DB-4D0C-85B7-C129CAE7132A}" type="datetimeFigureOut">
              <a:rPr lang="es-MX" smtClean="0">
                <a:solidFill>
                  <a:prstClr val="white">
                    <a:tint val="75000"/>
                  </a:prstClr>
                </a:solidFill>
              </a:rPr>
              <a:pPr/>
              <a:t>10/08/2016</a:t>
            </a:fld>
            <a:endParaRPr lang="es-MX">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7F477-AEF3-458C-819C-C263066F1A0C}" type="slidenum">
              <a:rPr lang="es-MX" smtClean="0">
                <a:solidFill>
                  <a:prstClr val="white">
                    <a:tint val="75000"/>
                  </a:prstClr>
                </a:solidFill>
              </a:rPr>
              <a:pPr/>
              <a:t>‹Nº›</a:t>
            </a:fld>
            <a:endParaRPr lang="es-MX">
              <a:solidFill>
                <a:prstClr val="white">
                  <a:tint val="75000"/>
                </a:prstClr>
              </a:solidFill>
            </a:endParaRPr>
          </a:p>
        </p:txBody>
      </p:sp>
    </p:spTree>
    <p:extLst>
      <p:ext uri="{BB962C8B-B14F-4D97-AF65-F5344CB8AC3E}">
        <p14:creationId xmlns:p14="http://schemas.microsoft.com/office/powerpoint/2010/main" val="3539622372"/>
      </p:ext>
    </p:extLst>
  </p:cSld>
  <p:clrMap bg1="dk1" tx1="lt1" bg2="dk2" tx2="lt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66">
                <a:gamma/>
                <a:shade val="36471"/>
                <a:invGamma/>
              </a:srgbClr>
            </a:gs>
          </a:gsLst>
          <a:lin ang="5400000" scaled="1"/>
        </a:gradFill>
        <a:effectLst/>
      </p:bgPr>
    </p:bg>
    <p:spTree>
      <p:nvGrpSpPr>
        <p:cNvPr id="1" name=""/>
        <p:cNvGrpSpPr/>
        <p:nvPr/>
      </p:nvGrpSpPr>
      <p:grpSpPr>
        <a:xfrm>
          <a:off x="0" y="0"/>
          <a:ext cx="0" cy="0"/>
          <a:chOff x="0" y="0"/>
          <a:chExt cx="0" cy="0"/>
        </a:xfrm>
      </p:grpSpPr>
      <p:sp>
        <p:nvSpPr>
          <p:cNvPr id="39976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76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7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Times New Roman" pitchFamily="18" charset="0"/>
              </a:defRPr>
            </a:lvl1pPr>
          </a:lstStyle>
          <a:p>
            <a:pPr eaLnBrk="0" fontAlgn="base" hangingPunct="0">
              <a:spcBef>
                <a:spcPct val="0"/>
              </a:spcBef>
              <a:spcAft>
                <a:spcPct val="0"/>
              </a:spcAft>
            </a:pPr>
            <a:endParaRPr lang="en-US" smtClean="0">
              <a:solidFill>
                <a:srgbClr val="000000"/>
              </a:solidFill>
            </a:endParaRPr>
          </a:p>
        </p:txBody>
      </p:sp>
      <p:sp>
        <p:nvSpPr>
          <p:cNvPr id="3997701" name="Rectangle 5"/>
          <p:cNvSpPr>
            <a:spLocks noGrp="1" noChangeArrowheads="1"/>
          </p:cNvSpPr>
          <p:nvPr>
            <p:ph type="ftr" sz="quarter" idx="3"/>
          </p:nvPr>
        </p:nvSpPr>
        <p:spPr bwMode="auto">
          <a:xfrm>
            <a:off x="3136900" y="6235700"/>
            <a:ext cx="558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b="0">
                <a:solidFill>
                  <a:schemeClr val="bg1"/>
                </a:solidFill>
              </a:defRPr>
            </a:lvl1pPr>
          </a:lstStyle>
          <a:p>
            <a:pPr eaLnBrk="0" fontAlgn="base" hangingPunct="0">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1538034115"/>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fontAlgn="base">
        <a:spcBef>
          <a:spcPct val="0"/>
        </a:spcBef>
        <a:spcAft>
          <a:spcPct val="0"/>
        </a:spcAft>
        <a:defRPr sz="4000" b="1">
          <a:solidFill>
            <a:srgbClr val="FFFF00"/>
          </a:solidFill>
          <a:latin typeface="+mj-lt"/>
          <a:ea typeface="+mj-ea"/>
          <a:cs typeface="+mj-cs"/>
        </a:defRPr>
      </a:lvl1pPr>
      <a:lvl2pPr algn="ctr" rtl="0" fontAlgn="base">
        <a:spcBef>
          <a:spcPct val="0"/>
        </a:spcBef>
        <a:spcAft>
          <a:spcPct val="0"/>
        </a:spcAft>
        <a:defRPr sz="4000" b="1">
          <a:solidFill>
            <a:srgbClr val="FFFF00"/>
          </a:solidFill>
          <a:latin typeface="Arial" pitchFamily="34" charset="0"/>
        </a:defRPr>
      </a:lvl2pPr>
      <a:lvl3pPr algn="ctr" rtl="0" fontAlgn="base">
        <a:spcBef>
          <a:spcPct val="0"/>
        </a:spcBef>
        <a:spcAft>
          <a:spcPct val="0"/>
        </a:spcAft>
        <a:defRPr sz="4000" b="1">
          <a:solidFill>
            <a:srgbClr val="FFFF00"/>
          </a:solidFill>
          <a:latin typeface="Arial" pitchFamily="34" charset="0"/>
        </a:defRPr>
      </a:lvl3pPr>
      <a:lvl4pPr algn="ctr" rtl="0" fontAlgn="base">
        <a:spcBef>
          <a:spcPct val="0"/>
        </a:spcBef>
        <a:spcAft>
          <a:spcPct val="0"/>
        </a:spcAft>
        <a:defRPr sz="4000" b="1">
          <a:solidFill>
            <a:srgbClr val="FFFF00"/>
          </a:solidFill>
          <a:latin typeface="Arial" pitchFamily="34" charset="0"/>
        </a:defRPr>
      </a:lvl4pPr>
      <a:lvl5pPr algn="ctr" rtl="0" fontAlgn="base">
        <a:spcBef>
          <a:spcPct val="0"/>
        </a:spcBef>
        <a:spcAft>
          <a:spcPct val="0"/>
        </a:spcAft>
        <a:defRPr sz="4000" b="1">
          <a:solidFill>
            <a:srgbClr val="FFFF00"/>
          </a:solidFill>
          <a:latin typeface="Arial" pitchFamily="34" charset="0"/>
        </a:defRPr>
      </a:lvl5pPr>
      <a:lvl6pPr marL="457200" algn="ctr" rtl="0" fontAlgn="base">
        <a:spcBef>
          <a:spcPct val="0"/>
        </a:spcBef>
        <a:spcAft>
          <a:spcPct val="0"/>
        </a:spcAft>
        <a:defRPr sz="4000" b="1">
          <a:solidFill>
            <a:srgbClr val="FFFF00"/>
          </a:solidFill>
          <a:latin typeface="Arial" pitchFamily="34" charset="0"/>
        </a:defRPr>
      </a:lvl6pPr>
      <a:lvl7pPr marL="914400" algn="ctr" rtl="0" fontAlgn="base">
        <a:spcBef>
          <a:spcPct val="0"/>
        </a:spcBef>
        <a:spcAft>
          <a:spcPct val="0"/>
        </a:spcAft>
        <a:defRPr sz="4000" b="1">
          <a:solidFill>
            <a:srgbClr val="FFFF00"/>
          </a:solidFill>
          <a:latin typeface="Arial" pitchFamily="34" charset="0"/>
        </a:defRPr>
      </a:lvl7pPr>
      <a:lvl8pPr marL="1371600" algn="ctr" rtl="0" fontAlgn="base">
        <a:spcBef>
          <a:spcPct val="0"/>
        </a:spcBef>
        <a:spcAft>
          <a:spcPct val="0"/>
        </a:spcAft>
        <a:defRPr sz="4000" b="1">
          <a:solidFill>
            <a:srgbClr val="FFFF00"/>
          </a:solidFill>
          <a:latin typeface="Arial" pitchFamily="34" charset="0"/>
        </a:defRPr>
      </a:lvl8pPr>
      <a:lvl9pPr marL="1828800" algn="ctr" rtl="0" fontAlgn="base">
        <a:spcBef>
          <a:spcPct val="0"/>
        </a:spcBef>
        <a:spcAft>
          <a:spcPct val="0"/>
        </a:spcAft>
        <a:defRPr sz="4000" b="1">
          <a:solidFill>
            <a:srgbClr val="FFFF00"/>
          </a:solidFill>
          <a:latin typeface="Arial" pitchFamily="34" charset="0"/>
        </a:defRPr>
      </a:lvl9pPr>
    </p:titleStyle>
    <p:bodyStyle>
      <a:lvl1pPr marL="342900" indent="-342900" algn="l" rtl="0" fontAlgn="base">
        <a:spcBef>
          <a:spcPct val="20000"/>
        </a:spcBef>
        <a:spcAft>
          <a:spcPct val="0"/>
        </a:spcAft>
        <a:buClr>
          <a:srgbClr val="99CCFF"/>
        </a:buClr>
        <a:buSzPct val="125000"/>
        <a:buChar char="•"/>
        <a:defRPr sz="3200" b="1">
          <a:solidFill>
            <a:schemeClr val="bg1"/>
          </a:solidFill>
          <a:latin typeface="+mn-lt"/>
          <a:ea typeface="+mn-ea"/>
          <a:cs typeface="+mn-cs"/>
        </a:defRPr>
      </a:lvl1pPr>
      <a:lvl2pPr marL="742950" indent="-285750" algn="l" rtl="0" fontAlgn="base">
        <a:spcBef>
          <a:spcPct val="20000"/>
        </a:spcBef>
        <a:spcAft>
          <a:spcPct val="0"/>
        </a:spcAft>
        <a:buClr>
          <a:srgbClr val="99CCFF"/>
        </a:buClr>
        <a:buSzPct val="125000"/>
        <a:buChar char="–"/>
        <a:defRPr sz="3200" b="1">
          <a:solidFill>
            <a:schemeClr val="bg1"/>
          </a:solidFill>
          <a:latin typeface="+mn-lt"/>
        </a:defRPr>
      </a:lvl2pPr>
      <a:lvl3pPr marL="1143000" indent="-228600" algn="l" rtl="0" fontAlgn="base">
        <a:spcBef>
          <a:spcPct val="20000"/>
        </a:spcBef>
        <a:spcAft>
          <a:spcPct val="0"/>
        </a:spcAft>
        <a:buClr>
          <a:srgbClr val="99CCFF"/>
        </a:buClr>
        <a:buSzPct val="125000"/>
        <a:buChar char="•"/>
        <a:defRPr sz="3200" b="1">
          <a:solidFill>
            <a:schemeClr val="bg1"/>
          </a:solidFill>
          <a:latin typeface="+mn-lt"/>
        </a:defRPr>
      </a:lvl3pPr>
      <a:lvl4pPr marL="1600200" indent="-228600" algn="l" rtl="0" fontAlgn="base">
        <a:spcBef>
          <a:spcPct val="20000"/>
        </a:spcBef>
        <a:spcAft>
          <a:spcPct val="0"/>
        </a:spcAft>
        <a:buClr>
          <a:srgbClr val="99CCFF"/>
        </a:buClr>
        <a:buSzPct val="125000"/>
        <a:buChar char="–"/>
        <a:defRPr sz="3200" b="1">
          <a:solidFill>
            <a:schemeClr val="bg1"/>
          </a:solidFill>
          <a:latin typeface="+mn-lt"/>
        </a:defRPr>
      </a:lvl4pPr>
      <a:lvl5pPr marL="2057400" indent="-228600" algn="l" rtl="0" fontAlgn="base">
        <a:spcBef>
          <a:spcPct val="20000"/>
        </a:spcBef>
        <a:spcAft>
          <a:spcPct val="0"/>
        </a:spcAft>
        <a:buClr>
          <a:srgbClr val="99CCFF"/>
        </a:buClr>
        <a:buSzPct val="125000"/>
        <a:buChar char="»"/>
        <a:defRPr sz="3200" b="1">
          <a:solidFill>
            <a:schemeClr val="bg1"/>
          </a:solidFill>
          <a:latin typeface="+mn-lt"/>
        </a:defRPr>
      </a:lvl5pPr>
      <a:lvl6pPr marL="2514600" indent="-228600" algn="l" rtl="0" fontAlgn="base">
        <a:spcBef>
          <a:spcPct val="20000"/>
        </a:spcBef>
        <a:spcAft>
          <a:spcPct val="0"/>
        </a:spcAft>
        <a:buClr>
          <a:srgbClr val="99CCFF"/>
        </a:buClr>
        <a:buSzPct val="125000"/>
        <a:buChar char="»"/>
        <a:defRPr sz="3200" b="1">
          <a:solidFill>
            <a:schemeClr val="bg1"/>
          </a:solidFill>
          <a:latin typeface="+mn-lt"/>
        </a:defRPr>
      </a:lvl6pPr>
      <a:lvl7pPr marL="2971800" indent="-228600" algn="l" rtl="0" fontAlgn="base">
        <a:spcBef>
          <a:spcPct val="20000"/>
        </a:spcBef>
        <a:spcAft>
          <a:spcPct val="0"/>
        </a:spcAft>
        <a:buClr>
          <a:srgbClr val="99CCFF"/>
        </a:buClr>
        <a:buSzPct val="125000"/>
        <a:buChar char="»"/>
        <a:defRPr sz="3200" b="1">
          <a:solidFill>
            <a:schemeClr val="bg1"/>
          </a:solidFill>
          <a:latin typeface="+mn-lt"/>
        </a:defRPr>
      </a:lvl7pPr>
      <a:lvl8pPr marL="3429000" indent="-228600" algn="l" rtl="0" fontAlgn="base">
        <a:spcBef>
          <a:spcPct val="20000"/>
        </a:spcBef>
        <a:spcAft>
          <a:spcPct val="0"/>
        </a:spcAft>
        <a:buClr>
          <a:srgbClr val="99CCFF"/>
        </a:buClr>
        <a:buSzPct val="125000"/>
        <a:buChar char="»"/>
        <a:defRPr sz="3200" b="1">
          <a:solidFill>
            <a:schemeClr val="bg1"/>
          </a:solidFill>
          <a:latin typeface="+mn-lt"/>
        </a:defRPr>
      </a:lvl8pPr>
      <a:lvl9pPr marL="3886200" indent="-228600" algn="l" rtl="0" fontAlgn="base">
        <a:spcBef>
          <a:spcPct val="20000"/>
        </a:spcBef>
        <a:spcAft>
          <a:spcPct val="0"/>
        </a:spcAft>
        <a:buClr>
          <a:srgbClr val="99CCFF"/>
        </a:buClr>
        <a:buSzPct val="125000"/>
        <a:buChar char="»"/>
        <a:defRPr sz="32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hyperlink" Target="http://health.nytimes.com/health/guides/disease/colon-cancer/overview.html?inline=nyt-classifi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2534" y="648229"/>
            <a:ext cx="8432800" cy="2387600"/>
          </a:xfrm>
        </p:spPr>
        <p:txBody>
          <a:bodyPr>
            <a:normAutofit fontScale="90000"/>
          </a:bodyPr>
          <a:lstStyle/>
          <a:p>
            <a:r>
              <a:rPr lang="es-MX" b="1" dirty="0" smtClean="0">
                <a:solidFill>
                  <a:srgbClr val="C00000"/>
                </a:solidFill>
              </a:rPr>
              <a:t>Retos en acceso a los nuevos medicamentos Hemato-Oncológicos: Leucemia Mieloide Cr</a:t>
            </a:r>
            <a:r>
              <a:rPr lang="es-ES" b="1" dirty="0" err="1" smtClean="0">
                <a:solidFill>
                  <a:srgbClr val="C00000"/>
                </a:solidFill>
              </a:rPr>
              <a:t>ó</a:t>
            </a:r>
            <a:r>
              <a:rPr lang="es-MX" b="1" dirty="0" smtClean="0">
                <a:solidFill>
                  <a:srgbClr val="C00000"/>
                </a:solidFill>
              </a:rPr>
              <a:t>nica</a:t>
            </a:r>
            <a:endParaRPr lang="es-MX" b="1" dirty="0">
              <a:solidFill>
                <a:srgbClr val="C00000"/>
              </a:solidFill>
            </a:endParaRPr>
          </a:p>
        </p:txBody>
      </p:sp>
      <p:sp>
        <p:nvSpPr>
          <p:cNvPr id="3" name="Subtítulo 2"/>
          <p:cNvSpPr>
            <a:spLocks noGrp="1"/>
          </p:cNvSpPr>
          <p:nvPr>
            <p:ph type="subTitle" idx="1"/>
          </p:nvPr>
        </p:nvSpPr>
        <p:spPr>
          <a:xfrm>
            <a:off x="372533" y="3725032"/>
            <a:ext cx="8432800" cy="2534100"/>
          </a:xfrm>
        </p:spPr>
        <p:txBody>
          <a:bodyPr>
            <a:noAutofit/>
          </a:bodyPr>
          <a:lstStyle/>
          <a:p>
            <a:r>
              <a:rPr lang="es-MX" sz="2800" b="1" dirty="0" smtClean="0"/>
              <a:t>Dr. Alvaro Aguayo González</a:t>
            </a:r>
          </a:p>
          <a:p>
            <a:r>
              <a:rPr lang="es-MX" sz="2800" b="1" dirty="0" smtClean="0"/>
              <a:t>Departamento de Hematología y Oncología</a:t>
            </a:r>
          </a:p>
          <a:p>
            <a:r>
              <a:rPr lang="es-MX" sz="2800" b="1" dirty="0" smtClean="0"/>
              <a:t>Instituto Nacional de Ciencias Médicas y Nutrición Salvador </a:t>
            </a:r>
            <a:r>
              <a:rPr lang="es-MX" sz="2800" b="1" dirty="0" err="1" smtClean="0"/>
              <a:t>Zubirán</a:t>
            </a:r>
            <a:endParaRPr lang="es-MX" sz="2800" b="1" dirty="0" smtClean="0"/>
          </a:p>
          <a:p>
            <a:r>
              <a:rPr lang="es-MX" sz="2800" b="1" dirty="0" smtClean="0"/>
              <a:t>Miercoles 10 de Agosto del 2016</a:t>
            </a:r>
          </a:p>
          <a:p>
            <a:endParaRPr lang="es-MX" sz="2800" b="1" dirty="0"/>
          </a:p>
        </p:txBody>
      </p:sp>
    </p:spTree>
    <p:extLst>
      <p:ext uri="{BB962C8B-B14F-4D97-AF65-F5344CB8AC3E}">
        <p14:creationId xmlns:p14="http://schemas.microsoft.com/office/powerpoint/2010/main" val="1178227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111127"/>
            <a:ext cx="8737600" cy="625474"/>
          </a:xfrm>
        </p:spPr>
        <p:txBody>
          <a:bodyPr>
            <a:normAutofit/>
          </a:bodyPr>
          <a:lstStyle/>
          <a:p>
            <a:r>
              <a:rPr lang="es-MX" sz="3200" b="1" dirty="0"/>
              <a:t>F</a:t>
            </a:r>
            <a:r>
              <a:rPr lang="es-MX" sz="3200" b="1" dirty="0" smtClean="0"/>
              <a:t>actores asociados al acceso de tratamiento médico </a:t>
            </a:r>
            <a:endParaRPr lang="es-MX" sz="3200" b="1" dirty="0"/>
          </a:p>
        </p:txBody>
      </p:sp>
      <p:sp>
        <p:nvSpPr>
          <p:cNvPr id="3" name="Marcador de contenido 2"/>
          <p:cNvSpPr>
            <a:spLocks noGrp="1"/>
          </p:cNvSpPr>
          <p:nvPr>
            <p:ph idx="1"/>
          </p:nvPr>
        </p:nvSpPr>
        <p:spPr>
          <a:xfrm>
            <a:off x="228600" y="736602"/>
            <a:ext cx="8737600" cy="5808131"/>
          </a:xfrm>
        </p:spPr>
        <p:txBody>
          <a:bodyPr>
            <a:normAutofit fontScale="62500" lnSpcReduction="20000"/>
          </a:bodyPr>
          <a:lstStyle/>
          <a:p>
            <a:r>
              <a:rPr lang="es-MX" b="1" dirty="0" smtClean="0"/>
              <a:t>PACIENTE:</a:t>
            </a:r>
          </a:p>
          <a:p>
            <a:pPr lvl="1"/>
            <a:r>
              <a:rPr lang="es-MX" b="1" dirty="0" smtClean="0"/>
              <a:t>Costos asociados a la salud </a:t>
            </a:r>
          </a:p>
          <a:p>
            <a:pPr lvl="2"/>
            <a:r>
              <a:rPr lang="es-MX" b="1" dirty="0" smtClean="0"/>
              <a:t>19% pierden su trabajo o trabajan menos horas</a:t>
            </a:r>
          </a:p>
          <a:p>
            <a:pPr lvl="2"/>
            <a:r>
              <a:rPr lang="es-MX" b="1" dirty="0" smtClean="0"/>
              <a:t>En EUA: 22% reportan tener bajos ingresos</a:t>
            </a:r>
          </a:p>
          <a:p>
            <a:pPr lvl="1"/>
            <a:r>
              <a:rPr lang="es-MX" b="1" dirty="0" smtClean="0"/>
              <a:t>Edad/Genero</a:t>
            </a:r>
          </a:p>
          <a:p>
            <a:pPr lvl="1"/>
            <a:r>
              <a:rPr lang="es-MX" b="1" dirty="0" smtClean="0"/>
              <a:t>Religiosos</a:t>
            </a:r>
          </a:p>
          <a:p>
            <a:pPr lvl="1"/>
            <a:r>
              <a:rPr lang="es-MX" b="1" dirty="0" smtClean="0"/>
              <a:t>Geográficos</a:t>
            </a:r>
          </a:p>
          <a:p>
            <a:pPr lvl="1"/>
            <a:r>
              <a:rPr lang="es-MX" b="1" dirty="0" smtClean="0"/>
              <a:t>Culturales</a:t>
            </a:r>
          </a:p>
          <a:p>
            <a:r>
              <a:rPr lang="es-MX" b="1" dirty="0" smtClean="0"/>
              <a:t>INDUSTRIA:</a:t>
            </a:r>
          </a:p>
          <a:p>
            <a:pPr lvl="1"/>
            <a:r>
              <a:rPr lang="es-MX" b="1" dirty="0" err="1" smtClean="0"/>
              <a:t>Inovación</a:t>
            </a:r>
            <a:r>
              <a:rPr lang="es-MX" b="1" dirty="0" smtClean="0"/>
              <a:t> (Inversión-retorno)</a:t>
            </a:r>
          </a:p>
          <a:p>
            <a:pPr lvl="1"/>
            <a:r>
              <a:rPr lang="es-MX" b="1" dirty="0" smtClean="0"/>
              <a:t>Costos de desarrollo (incluyendo riesgos)</a:t>
            </a:r>
          </a:p>
          <a:p>
            <a:pPr lvl="2"/>
            <a:r>
              <a:rPr lang="es-MX" b="1" dirty="0" smtClean="0"/>
              <a:t>Producción, tamaño del mercado potencial, regulaciones estatales, precio comparativo, valor de la “novedad en el mercado”</a:t>
            </a:r>
          </a:p>
          <a:p>
            <a:pPr lvl="2"/>
            <a:r>
              <a:rPr lang="es-MX" b="1" dirty="0" smtClean="0"/>
              <a:t>1 billón de dólares</a:t>
            </a:r>
          </a:p>
          <a:p>
            <a:r>
              <a:rPr lang="es-MX" b="1" dirty="0" smtClean="0"/>
              <a:t>FINANCIAMIENTO:</a:t>
            </a:r>
          </a:p>
          <a:p>
            <a:pPr lvl="1"/>
            <a:r>
              <a:rPr lang="es-MX" b="1" dirty="0" smtClean="0"/>
              <a:t>54% por fondos privados</a:t>
            </a:r>
          </a:p>
          <a:p>
            <a:pPr lvl="1"/>
            <a:r>
              <a:rPr lang="es-MX" b="1" dirty="0" smtClean="0"/>
              <a:t>42% por fondos federales a través de Medicare y </a:t>
            </a:r>
            <a:r>
              <a:rPr lang="es-MX" b="1" dirty="0" err="1" smtClean="0"/>
              <a:t>Medicaid</a:t>
            </a:r>
            <a:endParaRPr lang="es-MX" b="1" dirty="0" smtClean="0"/>
          </a:p>
          <a:p>
            <a:pPr lvl="1"/>
            <a:r>
              <a:rPr lang="es-MX" b="1" dirty="0" smtClean="0"/>
              <a:t>Decisiones basadas en el concepto de “Razonable y Necesario”</a:t>
            </a:r>
          </a:p>
          <a:p>
            <a:r>
              <a:rPr lang="es-MX" b="1" dirty="0" smtClean="0"/>
              <a:t>MEDICOS:</a:t>
            </a:r>
          </a:p>
          <a:p>
            <a:pPr lvl="1"/>
            <a:r>
              <a:rPr lang="es-MX" b="1" dirty="0" smtClean="0"/>
              <a:t>Generalmente requieren el mejor tratamiento posible sin escatimar en costos</a:t>
            </a:r>
          </a:p>
          <a:p>
            <a:pPr lvl="1"/>
            <a:r>
              <a:rPr lang="es-MX" b="1" dirty="0" smtClean="0"/>
              <a:t>37% de los médicos se manifestaron por discutir los costos de los tratamientos con sus pacientes</a:t>
            </a:r>
          </a:p>
          <a:p>
            <a:pPr lvl="1"/>
            <a:r>
              <a:rPr lang="es-MX" b="1" dirty="0" smtClean="0"/>
              <a:t>30% reportaron que “evitan” discutir los costos cuando saben que estos son elevados</a:t>
            </a:r>
          </a:p>
          <a:p>
            <a:pPr lvl="1"/>
            <a:r>
              <a:rPr lang="es-MX" b="1" dirty="0" smtClean="0"/>
              <a:t>16% definitivamente “omiten” premeditadamente discutir aspectos de costos</a:t>
            </a:r>
          </a:p>
          <a:p>
            <a:pPr lvl="1"/>
            <a:r>
              <a:rPr lang="es-MX" b="1" dirty="0" smtClean="0"/>
              <a:t>Escases de datos de costo-beneficio en los artículos médicos de tratamientos útiles.</a:t>
            </a:r>
          </a:p>
          <a:p>
            <a:pPr lvl="1"/>
            <a:r>
              <a:rPr lang="es-MX" b="1" dirty="0" smtClean="0"/>
              <a:t>Escenarios de Curación Vs Paliación</a:t>
            </a:r>
            <a:endParaRPr lang="es-MX" b="1" dirty="0"/>
          </a:p>
        </p:txBody>
      </p:sp>
      <p:sp>
        <p:nvSpPr>
          <p:cNvPr id="4" name="CuadroTexto 3"/>
          <p:cNvSpPr txBox="1"/>
          <p:nvPr/>
        </p:nvSpPr>
        <p:spPr>
          <a:xfrm>
            <a:off x="5168896" y="6409266"/>
            <a:ext cx="3697231" cy="307777"/>
          </a:xfrm>
          <a:prstGeom prst="rect">
            <a:avLst/>
          </a:prstGeom>
          <a:noFill/>
        </p:spPr>
        <p:txBody>
          <a:bodyPr wrap="none" rtlCol="0">
            <a:spAutoFit/>
          </a:bodyPr>
          <a:lstStyle/>
          <a:p>
            <a:r>
              <a:rPr lang="es-MX" sz="1400" b="1" dirty="0" err="1" smtClean="0"/>
              <a:t>Meropol</a:t>
            </a:r>
            <a:r>
              <a:rPr lang="es-MX" sz="1400" b="1" dirty="0" smtClean="0"/>
              <a:t>, NJ. J </a:t>
            </a:r>
            <a:r>
              <a:rPr lang="es-MX" sz="1400" b="1" dirty="0" err="1" smtClean="0"/>
              <a:t>Clin</a:t>
            </a:r>
            <a:r>
              <a:rPr lang="es-MX" sz="1400" b="1" dirty="0" smtClean="0"/>
              <a:t> </a:t>
            </a:r>
            <a:r>
              <a:rPr lang="es-MX" sz="1400" b="1" dirty="0" err="1" smtClean="0"/>
              <a:t>Oncol</a:t>
            </a:r>
            <a:r>
              <a:rPr lang="es-MX" sz="1400" b="1" dirty="0"/>
              <a:t> </a:t>
            </a:r>
            <a:r>
              <a:rPr lang="es-MX" sz="1400" b="1" dirty="0" smtClean="0"/>
              <a:t>2009;27(23): 3868-74 </a:t>
            </a:r>
            <a:endParaRPr lang="es-MX" sz="1400" b="1" dirty="0"/>
          </a:p>
        </p:txBody>
      </p:sp>
    </p:spTree>
    <p:extLst>
      <p:ext uri="{BB962C8B-B14F-4D97-AF65-F5344CB8AC3E}">
        <p14:creationId xmlns:p14="http://schemas.microsoft.com/office/powerpoint/2010/main" val="3814978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0" y="365126"/>
            <a:ext cx="8699500" cy="1325563"/>
          </a:xfrm>
        </p:spPr>
        <p:txBody>
          <a:bodyPr>
            <a:noAutofit/>
          </a:bodyPr>
          <a:lstStyle/>
          <a:p>
            <a:r>
              <a:rPr lang="es-ES" sz="3600" b="1" dirty="0" smtClean="0"/>
              <a:t>Alto costos de los medicamentos como principal obstáculo para la salud (Oncología)</a:t>
            </a:r>
            <a:endParaRPr lang="es-ES" sz="3600" b="1" dirty="0"/>
          </a:p>
        </p:txBody>
      </p:sp>
      <p:sp>
        <p:nvSpPr>
          <p:cNvPr id="3" name="Marcador de contenido 2"/>
          <p:cNvSpPr>
            <a:spLocks noGrp="1"/>
          </p:cNvSpPr>
          <p:nvPr>
            <p:ph idx="1"/>
          </p:nvPr>
        </p:nvSpPr>
        <p:spPr>
          <a:xfrm>
            <a:off x="292100" y="1939925"/>
            <a:ext cx="8547100" cy="4384676"/>
          </a:xfrm>
        </p:spPr>
        <p:txBody>
          <a:bodyPr>
            <a:normAutofit fontScale="92500" lnSpcReduction="20000"/>
          </a:bodyPr>
          <a:lstStyle/>
          <a:p>
            <a:r>
              <a:rPr lang="es-ES" b="1" dirty="0" smtClean="0"/>
              <a:t>En 2007 el 67% de las declaraciones de </a:t>
            </a:r>
            <a:r>
              <a:rPr lang="es-ES" b="1" dirty="0" err="1" smtClean="0"/>
              <a:t>bancarota</a:t>
            </a:r>
            <a:r>
              <a:rPr lang="es-ES" b="1" dirty="0" smtClean="0"/>
              <a:t> en los EUA se debieron a problemas médicos</a:t>
            </a:r>
          </a:p>
          <a:p>
            <a:r>
              <a:rPr lang="es-ES" b="1" dirty="0" smtClean="0"/>
              <a:t>En la última década los precios de los medicamentos se han incrementado poco mas del doble:</a:t>
            </a:r>
          </a:p>
          <a:p>
            <a:pPr lvl="1"/>
            <a:r>
              <a:rPr lang="es-ES" b="1" dirty="0" smtClean="0"/>
              <a:t>De un promedio de 4,500 USD a &gt; 10,000 USD al mes</a:t>
            </a:r>
          </a:p>
          <a:p>
            <a:r>
              <a:rPr lang="es-ES" b="1" dirty="0" smtClean="0"/>
              <a:t>De las 12 drogas para tratamiento de cáncer aprobadas por la FDA en el 2012</a:t>
            </a:r>
          </a:p>
          <a:p>
            <a:pPr lvl="1"/>
            <a:r>
              <a:rPr lang="es-ES" b="1" dirty="0" smtClean="0"/>
              <a:t>3 prolongan la supervivencia global</a:t>
            </a:r>
          </a:p>
          <a:p>
            <a:pPr lvl="1"/>
            <a:r>
              <a:rPr lang="es-ES" b="1" dirty="0" smtClean="0"/>
              <a:t>2 de ellas en menos de 2 meses</a:t>
            </a:r>
          </a:p>
          <a:p>
            <a:pPr lvl="1"/>
            <a:r>
              <a:rPr lang="es-ES" b="1" dirty="0" smtClean="0"/>
              <a:t>11 de ellas cuestan &gt; 10,000 USD al mes</a:t>
            </a:r>
          </a:p>
          <a:p>
            <a:r>
              <a:rPr lang="es-ES" b="1" dirty="0" smtClean="0"/>
              <a:t>Las nueva terapias blanco-dirigidas cuestan:</a:t>
            </a:r>
          </a:p>
          <a:p>
            <a:pPr lvl="1"/>
            <a:r>
              <a:rPr lang="es-ES" b="1" dirty="0" smtClean="0"/>
              <a:t>Entre 6,000 – 12,000 USD por mes</a:t>
            </a:r>
          </a:p>
          <a:p>
            <a:pPr lvl="1"/>
            <a:r>
              <a:rPr lang="es-ES" b="1" dirty="0" smtClean="0"/>
              <a:t>70,000 – 115,000 USD por año</a:t>
            </a:r>
          </a:p>
          <a:p>
            <a:pPr lvl="1"/>
            <a:endParaRPr lang="es-ES" b="1" dirty="0"/>
          </a:p>
        </p:txBody>
      </p:sp>
      <p:sp>
        <p:nvSpPr>
          <p:cNvPr id="4" name="CuadroTexto 3"/>
          <p:cNvSpPr txBox="1"/>
          <p:nvPr/>
        </p:nvSpPr>
        <p:spPr>
          <a:xfrm>
            <a:off x="3568700" y="6375400"/>
            <a:ext cx="5150156" cy="369332"/>
          </a:xfrm>
          <a:prstGeom prst="rect">
            <a:avLst/>
          </a:prstGeom>
          <a:noFill/>
        </p:spPr>
        <p:txBody>
          <a:bodyPr wrap="none" rtlCol="0">
            <a:spAutoFit/>
          </a:bodyPr>
          <a:lstStyle/>
          <a:p>
            <a:r>
              <a:rPr lang="es-ES" b="1" dirty="0" err="1" smtClean="0"/>
              <a:t>Kantarjian</a:t>
            </a:r>
            <a:r>
              <a:rPr lang="es-ES" b="1" dirty="0" smtClean="0"/>
              <a:t> H, et al. J </a:t>
            </a:r>
            <a:r>
              <a:rPr lang="es-ES" b="1" dirty="0" err="1" smtClean="0"/>
              <a:t>Clin</a:t>
            </a:r>
            <a:r>
              <a:rPr lang="es-ES" b="1" dirty="0" smtClean="0"/>
              <a:t> </a:t>
            </a:r>
            <a:r>
              <a:rPr lang="es-ES" b="1" dirty="0" err="1" smtClean="0"/>
              <a:t>Oncol</a:t>
            </a:r>
            <a:r>
              <a:rPr lang="es-ES" b="1" dirty="0" smtClean="0"/>
              <a:t> 2013;31(28):3600-04</a:t>
            </a:r>
            <a:endParaRPr lang="es-ES" b="1" dirty="0"/>
          </a:p>
        </p:txBody>
      </p:sp>
    </p:spTree>
    <p:extLst>
      <p:ext uri="{BB962C8B-B14F-4D97-AF65-F5344CB8AC3E}">
        <p14:creationId xmlns:p14="http://schemas.microsoft.com/office/powerpoint/2010/main" val="2311619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90333" y="67733"/>
            <a:ext cx="6544999" cy="6385991"/>
          </a:xfrm>
          <a:prstGeom prst="rect">
            <a:avLst/>
          </a:prstGeom>
        </p:spPr>
      </p:pic>
      <p:sp>
        <p:nvSpPr>
          <p:cNvPr id="5" name="CuadroTexto 4"/>
          <p:cNvSpPr txBox="1"/>
          <p:nvPr/>
        </p:nvSpPr>
        <p:spPr>
          <a:xfrm>
            <a:off x="4555063" y="6493931"/>
            <a:ext cx="4174989" cy="338554"/>
          </a:xfrm>
          <a:prstGeom prst="rect">
            <a:avLst/>
          </a:prstGeom>
          <a:noFill/>
        </p:spPr>
        <p:txBody>
          <a:bodyPr wrap="none" rtlCol="0">
            <a:spAutoFit/>
          </a:bodyPr>
          <a:lstStyle/>
          <a:p>
            <a:r>
              <a:rPr lang="es-MX" sz="1600" b="1" dirty="0" err="1" smtClean="0"/>
              <a:t>Kantarjian</a:t>
            </a:r>
            <a:r>
              <a:rPr lang="es-MX" sz="1600" b="1" dirty="0" smtClean="0"/>
              <a:t>, H. J </a:t>
            </a:r>
            <a:r>
              <a:rPr lang="es-MX" sz="1600" b="1" dirty="0" err="1" smtClean="0"/>
              <a:t>Clin</a:t>
            </a:r>
            <a:r>
              <a:rPr lang="es-MX" sz="1600" b="1" dirty="0" smtClean="0"/>
              <a:t> </a:t>
            </a:r>
            <a:r>
              <a:rPr lang="es-MX" sz="1600" b="1" dirty="0" err="1" smtClean="0"/>
              <a:t>Oncol</a:t>
            </a:r>
            <a:r>
              <a:rPr lang="es-MX" sz="1600" b="1" dirty="0" smtClean="0"/>
              <a:t> 2013;31(28):3600-04</a:t>
            </a:r>
            <a:endParaRPr lang="es-MX" sz="1600" b="1" dirty="0"/>
          </a:p>
        </p:txBody>
      </p:sp>
      <p:sp>
        <p:nvSpPr>
          <p:cNvPr id="6" name="Rectángulo 5"/>
          <p:cNvSpPr/>
          <p:nvPr/>
        </p:nvSpPr>
        <p:spPr>
          <a:xfrm>
            <a:off x="973399" y="5317067"/>
            <a:ext cx="6544999" cy="330200"/>
          </a:xfrm>
          <a:prstGeom prst="rect">
            <a:avLst/>
          </a:prstGeom>
          <a:noFill/>
          <a:ln>
            <a:solidFill>
              <a:srgbClr val="FF0000"/>
            </a:solid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897467" y="5317067"/>
            <a:ext cx="6697133" cy="3302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897331" y="4246034"/>
            <a:ext cx="6697133" cy="3302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7621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399" y="0"/>
            <a:ext cx="4047067" cy="2041001"/>
          </a:xfrm>
          <a:prstGeom prst="rect">
            <a:avLst/>
          </a:prstGeom>
        </p:spPr>
      </p:pic>
      <p:pic>
        <p:nvPicPr>
          <p:cNvPr id="6" name="Imagen 5"/>
          <p:cNvPicPr>
            <a:picLocks noChangeAspect="1"/>
          </p:cNvPicPr>
          <p:nvPr/>
        </p:nvPicPr>
        <p:blipFill>
          <a:blip r:embed="rId3"/>
          <a:stretch>
            <a:fillRect/>
          </a:stretch>
        </p:blipFill>
        <p:spPr>
          <a:xfrm>
            <a:off x="406400" y="2041001"/>
            <a:ext cx="3081867" cy="4763080"/>
          </a:xfrm>
          <a:prstGeom prst="rect">
            <a:avLst/>
          </a:prstGeom>
        </p:spPr>
      </p:pic>
      <p:sp>
        <p:nvSpPr>
          <p:cNvPr id="7" name="CuadroTexto 6"/>
          <p:cNvSpPr txBox="1"/>
          <p:nvPr/>
        </p:nvSpPr>
        <p:spPr>
          <a:xfrm>
            <a:off x="1667934" y="2193401"/>
            <a:ext cx="1668470" cy="584775"/>
          </a:xfrm>
          <a:prstGeom prst="rect">
            <a:avLst/>
          </a:prstGeom>
          <a:noFill/>
        </p:spPr>
        <p:txBody>
          <a:bodyPr wrap="none" rtlCol="0">
            <a:spAutoFit/>
          </a:bodyPr>
          <a:lstStyle/>
          <a:p>
            <a:r>
              <a:rPr lang="es-MX" sz="1600" b="1" dirty="0" smtClean="0"/>
              <a:t>10.1 vs 6.4 meses</a:t>
            </a:r>
          </a:p>
          <a:p>
            <a:r>
              <a:rPr lang="es-MX" sz="1600" b="1" dirty="0" smtClean="0"/>
              <a:t>Delta: 3.7 meses</a:t>
            </a:r>
            <a:endParaRPr lang="es-MX" sz="1600" b="1" dirty="0"/>
          </a:p>
        </p:txBody>
      </p:sp>
      <p:sp>
        <p:nvSpPr>
          <p:cNvPr id="8" name="CuadroTexto 7"/>
          <p:cNvSpPr txBox="1"/>
          <p:nvPr/>
        </p:nvSpPr>
        <p:spPr>
          <a:xfrm>
            <a:off x="1667934" y="4902735"/>
            <a:ext cx="1772665" cy="584775"/>
          </a:xfrm>
          <a:prstGeom prst="rect">
            <a:avLst/>
          </a:prstGeom>
          <a:noFill/>
        </p:spPr>
        <p:txBody>
          <a:bodyPr wrap="none" rtlCol="0">
            <a:spAutoFit/>
          </a:bodyPr>
          <a:lstStyle/>
          <a:p>
            <a:r>
              <a:rPr lang="es-MX" sz="1600" b="1" dirty="0" smtClean="0"/>
              <a:t>2.86 vs 2.76 meses</a:t>
            </a:r>
          </a:p>
          <a:p>
            <a:r>
              <a:rPr lang="es-MX" sz="1600" b="1" dirty="0" smtClean="0"/>
              <a:t>Delta: 0.1 mes</a:t>
            </a:r>
            <a:endParaRPr lang="es-MX" sz="1600" b="1" dirty="0"/>
          </a:p>
        </p:txBody>
      </p:sp>
      <p:sp>
        <p:nvSpPr>
          <p:cNvPr id="9" name="CuadroTexto 8"/>
          <p:cNvSpPr txBox="1"/>
          <p:nvPr/>
        </p:nvSpPr>
        <p:spPr>
          <a:xfrm>
            <a:off x="4546600" y="254000"/>
            <a:ext cx="3751540" cy="1200329"/>
          </a:xfrm>
          <a:prstGeom prst="rect">
            <a:avLst/>
          </a:prstGeom>
          <a:noFill/>
        </p:spPr>
        <p:txBody>
          <a:bodyPr wrap="none" rtlCol="0">
            <a:spAutoFit/>
          </a:bodyPr>
          <a:lstStyle/>
          <a:p>
            <a:r>
              <a:rPr lang="es-MX" b="1" dirty="0" smtClean="0"/>
              <a:t>Persona de 70 kg a 3 mg/Kg = 210 mg</a:t>
            </a:r>
          </a:p>
          <a:p>
            <a:r>
              <a:rPr lang="es-MX" b="1" dirty="0" smtClean="0"/>
              <a:t>1 </a:t>
            </a:r>
            <a:r>
              <a:rPr lang="es-MX" b="1" dirty="0" err="1" smtClean="0"/>
              <a:t>amp</a:t>
            </a:r>
            <a:r>
              <a:rPr lang="es-MX" b="1" dirty="0" smtClean="0"/>
              <a:t> de 50 mg = $76,886 MN</a:t>
            </a:r>
          </a:p>
          <a:p>
            <a:r>
              <a:rPr lang="es-MX" b="1" dirty="0" smtClean="0"/>
              <a:t>$307,536 MN  x ciclo (4 ciclos)</a:t>
            </a:r>
          </a:p>
          <a:p>
            <a:r>
              <a:rPr lang="es-MX" b="1" dirty="0" smtClean="0"/>
              <a:t>$1,230,144 MN x tratamiento</a:t>
            </a:r>
            <a:endParaRPr lang="es-MX" b="1"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868" y="2087320"/>
            <a:ext cx="4143736" cy="3107802"/>
          </a:xfrm>
          <a:prstGeom prst="rect">
            <a:avLst/>
          </a:prstGeom>
        </p:spPr>
      </p:pic>
      <p:sp>
        <p:nvSpPr>
          <p:cNvPr id="11" name="CuadroTexto 10"/>
          <p:cNvSpPr txBox="1"/>
          <p:nvPr/>
        </p:nvSpPr>
        <p:spPr>
          <a:xfrm>
            <a:off x="4672456" y="5778423"/>
            <a:ext cx="3868560" cy="923330"/>
          </a:xfrm>
          <a:prstGeom prst="rect">
            <a:avLst/>
          </a:prstGeom>
          <a:noFill/>
        </p:spPr>
        <p:txBody>
          <a:bodyPr wrap="none" rtlCol="0">
            <a:spAutoFit/>
          </a:bodyPr>
          <a:lstStyle/>
          <a:p>
            <a:r>
              <a:rPr lang="es-MX" b="1" dirty="0" smtClean="0"/>
              <a:t>Persona de 70 kg a 10 mg/Kg = 700 mg</a:t>
            </a:r>
          </a:p>
          <a:p>
            <a:r>
              <a:rPr lang="es-MX" b="1" dirty="0" smtClean="0"/>
              <a:t>14 </a:t>
            </a:r>
            <a:r>
              <a:rPr lang="es-MX" b="1" dirty="0" err="1" smtClean="0"/>
              <a:t>amp</a:t>
            </a:r>
            <a:r>
              <a:rPr lang="es-MX" b="1" dirty="0" smtClean="0"/>
              <a:t> de 50 mg = $1,076,376 MN</a:t>
            </a:r>
          </a:p>
          <a:p>
            <a:r>
              <a:rPr lang="es-MX" b="1" dirty="0" smtClean="0"/>
              <a:t>$4,305,504 MN x tratamiento</a:t>
            </a:r>
            <a:endParaRPr lang="es-MX" b="1" dirty="0"/>
          </a:p>
        </p:txBody>
      </p:sp>
      <p:sp>
        <p:nvSpPr>
          <p:cNvPr id="12" name="Flecha derecha 11"/>
          <p:cNvSpPr/>
          <p:nvPr/>
        </p:nvSpPr>
        <p:spPr>
          <a:xfrm rot="18458158">
            <a:off x="3399482" y="1992876"/>
            <a:ext cx="1518438" cy="321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abajo 13"/>
          <p:cNvSpPr/>
          <p:nvPr/>
        </p:nvSpPr>
        <p:spPr>
          <a:xfrm>
            <a:off x="6352736" y="5244504"/>
            <a:ext cx="508000" cy="486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4670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300" y="2333625"/>
            <a:ext cx="8661400" cy="3863975"/>
          </a:xfrm>
        </p:spPr>
        <p:txBody>
          <a:bodyPr>
            <a:normAutofit/>
          </a:bodyPr>
          <a:lstStyle/>
          <a:p>
            <a:r>
              <a:rPr lang="es-ES" dirty="0" smtClean="0"/>
              <a:t>AT MSKCC, </a:t>
            </a:r>
            <a:r>
              <a:rPr lang="es-ES" dirty="0" err="1" smtClean="0"/>
              <a:t>we</a:t>
            </a:r>
            <a:r>
              <a:rPr lang="es-ES" dirty="0" smtClean="0"/>
              <a:t> </a:t>
            </a:r>
            <a:r>
              <a:rPr lang="es-ES" dirty="0" err="1" smtClean="0"/>
              <a:t>recently</a:t>
            </a:r>
            <a:r>
              <a:rPr lang="es-ES" dirty="0" smtClean="0"/>
              <a:t> </a:t>
            </a:r>
            <a:r>
              <a:rPr lang="es-ES" dirty="0" err="1" smtClean="0"/>
              <a:t>made</a:t>
            </a:r>
            <a:r>
              <a:rPr lang="es-ES" dirty="0" smtClean="0"/>
              <a:t> a </a:t>
            </a:r>
            <a:r>
              <a:rPr lang="es-ES" dirty="0" err="1" smtClean="0"/>
              <a:t>decision</a:t>
            </a:r>
            <a:r>
              <a:rPr lang="es-ES" dirty="0" smtClean="0"/>
              <a:t> </a:t>
            </a:r>
            <a:r>
              <a:rPr lang="es-ES" dirty="0" err="1" smtClean="0"/>
              <a:t>that</a:t>
            </a:r>
            <a:r>
              <a:rPr lang="es-ES" dirty="0" smtClean="0"/>
              <a:t> </a:t>
            </a:r>
            <a:r>
              <a:rPr lang="es-ES" dirty="0" err="1" smtClean="0"/>
              <a:t>should</a:t>
            </a:r>
            <a:r>
              <a:rPr lang="es-ES" dirty="0" smtClean="0"/>
              <a:t> </a:t>
            </a:r>
            <a:r>
              <a:rPr lang="es-ES" dirty="0" err="1" smtClean="0"/>
              <a:t>have</a:t>
            </a:r>
            <a:r>
              <a:rPr lang="es-ES" dirty="0" smtClean="0"/>
              <a:t> </a:t>
            </a:r>
            <a:r>
              <a:rPr lang="es-ES" dirty="0" err="1" smtClean="0"/>
              <a:t>been</a:t>
            </a:r>
            <a:r>
              <a:rPr lang="es-ES" dirty="0" smtClean="0"/>
              <a:t> no-</a:t>
            </a:r>
            <a:r>
              <a:rPr lang="es-ES" dirty="0" err="1" smtClean="0"/>
              <a:t>brainer</a:t>
            </a:r>
            <a:r>
              <a:rPr lang="es-ES" dirty="0" smtClean="0"/>
              <a:t>: </a:t>
            </a:r>
            <a:r>
              <a:rPr lang="es-ES" dirty="0" err="1" smtClean="0"/>
              <a:t>we</a:t>
            </a:r>
            <a:r>
              <a:rPr lang="es-ES" dirty="0" smtClean="0"/>
              <a:t> are </a:t>
            </a:r>
            <a:r>
              <a:rPr lang="es-ES" dirty="0" err="1" smtClean="0"/>
              <a:t>not</a:t>
            </a:r>
            <a:r>
              <a:rPr lang="es-ES" dirty="0" smtClean="0"/>
              <a:t> </a:t>
            </a:r>
            <a:r>
              <a:rPr lang="es-ES" dirty="0" err="1" smtClean="0"/>
              <a:t>going</a:t>
            </a:r>
            <a:r>
              <a:rPr lang="es-ES" dirty="0" smtClean="0"/>
              <a:t> </a:t>
            </a:r>
            <a:r>
              <a:rPr lang="es-ES" dirty="0" err="1" smtClean="0"/>
              <a:t>to</a:t>
            </a:r>
            <a:r>
              <a:rPr lang="es-ES" dirty="0" smtClean="0"/>
              <a:t> </a:t>
            </a:r>
            <a:r>
              <a:rPr lang="es-ES" dirty="0" err="1" smtClean="0"/>
              <a:t>give</a:t>
            </a:r>
            <a:r>
              <a:rPr lang="es-ES" dirty="0" smtClean="0"/>
              <a:t> a </a:t>
            </a:r>
            <a:r>
              <a:rPr lang="es-ES" dirty="0" err="1" smtClean="0"/>
              <a:t>phenomenally</a:t>
            </a:r>
            <a:r>
              <a:rPr lang="es-ES" dirty="0" smtClean="0"/>
              <a:t> </a:t>
            </a:r>
            <a:r>
              <a:rPr lang="es-ES" dirty="0" err="1" smtClean="0"/>
              <a:t>expensive</a:t>
            </a:r>
            <a:r>
              <a:rPr lang="es-ES" dirty="0" smtClean="0"/>
              <a:t> new </a:t>
            </a:r>
            <a:r>
              <a:rPr lang="es-ES" dirty="0" err="1" smtClean="0"/>
              <a:t>cancer</a:t>
            </a:r>
            <a:r>
              <a:rPr lang="es-ES" dirty="0" smtClean="0"/>
              <a:t> </a:t>
            </a:r>
            <a:r>
              <a:rPr lang="es-ES" dirty="0" err="1" smtClean="0"/>
              <a:t>drug</a:t>
            </a:r>
            <a:r>
              <a:rPr lang="es-ES" dirty="0" smtClean="0"/>
              <a:t> </a:t>
            </a:r>
            <a:r>
              <a:rPr lang="es-ES" dirty="0" err="1" smtClean="0"/>
              <a:t>to</a:t>
            </a:r>
            <a:r>
              <a:rPr lang="es-ES" dirty="0" smtClean="0"/>
              <a:t> </a:t>
            </a:r>
            <a:r>
              <a:rPr lang="es-ES" dirty="0" err="1" smtClean="0"/>
              <a:t>our</a:t>
            </a:r>
            <a:r>
              <a:rPr lang="es-ES" dirty="0" smtClean="0"/>
              <a:t> </a:t>
            </a:r>
            <a:r>
              <a:rPr lang="es-ES" dirty="0" err="1" smtClean="0"/>
              <a:t>patients</a:t>
            </a:r>
            <a:r>
              <a:rPr lang="es-ES" dirty="0" smtClean="0"/>
              <a:t>.</a:t>
            </a:r>
          </a:p>
          <a:p>
            <a:r>
              <a:rPr lang="es-ES" dirty="0" err="1"/>
              <a:t>The</a:t>
            </a:r>
            <a:r>
              <a:rPr lang="es-ES" dirty="0"/>
              <a:t> </a:t>
            </a:r>
            <a:r>
              <a:rPr lang="es-ES" dirty="0" err="1"/>
              <a:t>reasons</a:t>
            </a:r>
            <a:r>
              <a:rPr lang="es-ES" dirty="0"/>
              <a:t> are simple: </a:t>
            </a:r>
            <a:r>
              <a:rPr lang="es-ES" dirty="0" err="1"/>
              <a:t>The</a:t>
            </a:r>
            <a:r>
              <a:rPr lang="es-ES" dirty="0"/>
              <a:t> </a:t>
            </a:r>
            <a:r>
              <a:rPr lang="es-ES" dirty="0" err="1"/>
              <a:t>drug</a:t>
            </a:r>
            <a:r>
              <a:rPr lang="es-ES" dirty="0"/>
              <a:t>, </a:t>
            </a:r>
            <a:r>
              <a:rPr lang="es-ES" dirty="0" err="1"/>
              <a:t>Zaltrap</a:t>
            </a:r>
            <a:r>
              <a:rPr lang="es-ES" dirty="0"/>
              <a:t>, has </a:t>
            </a:r>
            <a:r>
              <a:rPr lang="es-ES" dirty="0" err="1"/>
              <a:t>proved</a:t>
            </a:r>
            <a:r>
              <a:rPr lang="es-ES" dirty="0"/>
              <a:t> </a:t>
            </a:r>
            <a:r>
              <a:rPr lang="es-ES" dirty="0" err="1"/>
              <a:t>to</a:t>
            </a:r>
            <a:r>
              <a:rPr lang="es-ES" dirty="0"/>
              <a:t> be no </a:t>
            </a:r>
            <a:r>
              <a:rPr lang="es-ES" dirty="0" err="1"/>
              <a:t>better</a:t>
            </a:r>
            <a:r>
              <a:rPr lang="es-ES" dirty="0"/>
              <a:t> </a:t>
            </a:r>
            <a:r>
              <a:rPr lang="es-ES" dirty="0" err="1"/>
              <a:t>than</a:t>
            </a:r>
            <a:r>
              <a:rPr lang="es-ES" dirty="0"/>
              <a:t> a similar medicine </a:t>
            </a:r>
            <a:r>
              <a:rPr lang="es-ES" dirty="0" err="1"/>
              <a:t>we</a:t>
            </a:r>
            <a:r>
              <a:rPr lang="es-ES" dirty="0"/>
              <a:t> </a:t>
            </a:r>
            <a:r>
              <a:rPr lang="es-ES" dirty="0" err="1"/>
              <a:t>already</a:t>
            </a:r>
            <a:r>
              <a:rPr lang="es-ES" dirty="0"/>
              <a:t> </a:t>
            </a:r>
            <a:r>
              <a:rPr lang="es-ES" dirty="0" err="1"/>
              <a:t>have</a:t>
            </a:r>
            <a:r>
              <a:rPr lang="es-ES" dirty="0"/>
              <a:t> </a:t>
            </a:r>
            <a:r>
              <a:rPr lang="es-ES" dirty="0" err="1"/>
              <a:t>for</a:t>
            </a:r>
            <a:r>
              <a:rPr lang="es-ES" dirty="0"/>
              <a:t> </a:t>
            </a:r>
            <a:r>
              <a:rPr lang="es-ES" dirty="0" err="1"/>
              <a:t>advanced</a:t>
            </a:r>
            <a:r>
              <a:rPr lang="es-ES" dirty="0"/>
              <a:t> </a:t>
            </a:r>
            <a:r>
              <a:rPr lang="es-ES" dirty="0" err="1" smtClean="0"/>
              <a:t>colorectal</a:t>
            </a:r>
            <a:r>
              <a:rPr lang="es-ES" dirty="0" smtClean="0"/>
              <a:t> </a:t>
            </a:r>
            <a:r>
              <a:rPr lang="es-ES" dirty="0" err="1" smtClean="0"/>
              <a:t>cancer</a:t>
            </a:r>
            <a:r>
              <a:rPr lang="es-ES" dirty="0" smtClean="0"/>
              <a:t>, </a:t>
            </a:r>
            <a:r>
              <a:rPr lang="es-ES" dirty="0" err="1" smtClean="0"/>
              <a:t>while</a:t>
            </a:r>
            <a:r>
              <a:rPr lang="es-ES" dirty="0" smtClean="0"/>
              <a:t> </a:t>
            </a:r>
            <a:r>
              <a:rPr lang="es-ES" dirty="0" err="1" smtClean="0"/>
              <a:t>its</a:t>
            </a:r>
            <a:r>
              <a:rPr lang="es-ES" dirty="0" smtClean="0"/>
              <a:t> </a:t>
            </a:r>
            <a:r>
              <a:rPr lang="es-ES" dirty="0" err="1" smtClean="0"/>
              <a:t>price</a:t>
            </a:r>
            <a:r>
              <a:rPr lang="es-ES" dirty="0" smtClean="0"/>
              <a:t> </a:t>
            </a:r>
            <a:r>
              <a:rPr lang="es-ES" dirty="0" smtClean="0">
                <a:hlinkClick r:id="rId2"/>
              </a:rPr>
              <a:t>–</a:t>
            </a:r>
            <a:r>
              <a:rPr lang="es-ES" dirty="0" smtClean="0"/>
              <a:t> at $11,063 </a:t>
            </a:r>
            <a:r>
              <a:rPr lang="es-ES" dirty="0" err="1" smtClean="0"/>
              <a:t>on</a:t>
            </a:r>
            <a:r>
              <a:rPr lang="es-ES" dirty="0" smtClean="0"/>
              <a:t> </a:t>
            </a:r>
            <a:r>
              <a:rPr lang="es-ES" dirty="0" err="1" smtClean="0"/>
              <a:t>average</a:t>
            </a:r>
            <a:r>
              <a:rPr lang="es-ES" dirty="0" smtClean="0"/>
              <a:t> </a:t>
            </a:r>
            <a:r>
              <a:rPr lang="es-ES" dirty="0" err="1" smtClean="0"/>
              <a:t>for</a:t>
            </a:r>
            <a:r>
              <a:rPr lang="es-ES" dirty="0" smtClean="0"/>
              <a:t> a </a:t>
            </a:r>
            <a:r>
              <a:rPr lang="es-ES" dirty="0" err="1" smtClean="0"/>
              <a:t>month</a:t>
            </a:r>
            <a:r>
              <a:rPr lang="es-ES" dirty="0" smtClean="0"/>
              <a:t> of </a:t>
            </a:r>
            <a:r>
              <a:rPr lang="es-ES" dirty="0" err="1" smtClean="0"/>
              <a:t>treatment</a:t>
            </a:r>
            <a:r>
              <a:rPr lang="es-ES" dirty="0" smtClean="0"/>
              <a:t> </a:t>
            </a:r>
            <a:r>
              <a:rPr lang="es-ES" dirty="0" err="1" smtClean="0"/>
              <a:t>is</a:t>
            </a:r>
            <a:r>
              <a:rPr lang="es-ES" dirty="0" smtClean="0"/>
              <a:t> more </a:t>
            </a:r>
            <a:r>
              <a:rPr lang="es-ES" dirty="0" err="1" smtClean="0"/>
              <a:t>than</a:t>
            </a:r>
            <a:r>
              <a:rPr lang="es-ES" dirty="0" smtClean="0"/>
              <a:t> </a:t>
            </a:r>
            <a:r>
              <a:rPr lang="es-ES" dirty="0" err="1" smtClean="0"/>
              <a:t>twice</a:t>
            </a:r>
            <a:r>
              <a:rPr lang="es-ES" dirty="0" smtClean="0"/>
              <a:t> as </a:t>
            </a:r>
            <a:r>
              <a:rPr lang="es-ES" dirty="0" err="1" smtClean="0"/>
              <a:t>high</a:t>
            </a:r>
            <a:r>
              <a:rPr lang="es-ES" dirty="0" smtClean="0"/>
              <a:t>.</a:t>
            </a:r>
            <a:endParaRPr lang="es-ES" dirty="0"/>
          </a:p>
        </p:txBody>
      </p:sp>
      <p:sp>
        <p:nvSpPr>
          <p:cNvPr id="4" name="Título 3"/>
          <p:cNvSpPr>
            <a:spLocks noGrp="1"/>
          </p:cNvSpPr>
          <p:nvPr>
            <p:ph type="title"/>
          </p:nvPr>
        </p:nvSpPr>
        <p:spPr>
          <a:xfrm>
            <a:off x="165100" y="365126"/>
            <a:ext cx="8763000" cy="1743074"/>
          </a:xfrm>
        </p:spPr>
        <p:txBody>
          <a:bodyPr>
            <a:noAutofit/>
          </a:bodyPr>
          <a:lstStyle/>
          <a:p>
            <a:r>
              <a:rPr lang="es-ES" sz="2400" dirty="0"/>
              <a:t>OP-ED </a:t>
            </a:r>
            <a:r>
              <a:rPr lang="es-ES" sz="2400" dirty="0" smtClean="0"/>
              <a:t>CONTRIBUTOR, </a:t>
            </a:r>
            <a:r>
              <a:rPr lang="es-ES" sz="2400" dirty="0" err="1" smtClean="0"/>
              <a:t>The</a:t>
            </a:r>
            <a:r>
              <a:rPr lang="es-ES" sz="2400" dirty="0" smtClean="0"/>
              <a:t> New York Times</a:t>
            </a:r>
            <a:r>
              <a:rPr lang="es-ES" sz="2400" dirty="0"/>
              <a:t/>
            </a:r>
            <a:br>
              <a:rPr lang="es-ES" sz="2400" dirty="0"/>
            </a:br>
            <a:r>
              <a:rPr lang="es-ES" sz="2400" dirty="0"/>
              <a:t>In </a:t>
            </a:r>
            <a:r>
              <a:rPr lang="es-ES" sz="2400" dirty="0" err="1"/>
              <a:t>Cancer</a:t>
            </a:r>
            <a:r>
              <a:rPr lang="es-ES" sz="2400" dirty="0"/>
              <a:t> </a:t>
            </a:r>
            <a:r>
              <a:rPr lang="es-ES" sz="2400" dirty="0" err="1"/>
              <a:t>Care</a:t>
            </a:r>
            <a:r>
              <a:rPr lang="es-ES" sz="2400" dirty="0"/>
              <a:t>, </a:t>
            </a:r>
            <a:r>
              <a:rPr lang="es-ES" sz="2400" dirty="0" err="1"/>
              <a:t>Cost</a:t>
            </a:r>
            <a:r>
              <a:rPr lang="es-ES" sz="2400" dirty="0"/>
              <a:t> </a:t>
            </a:r>
            <a:r>
              <a:rPr lang="es-ES" sz="2400" dirty="0" err="1"/>
              <a:t>Matters</a:t>
            </a:r>
            <a:r>
              <a:rPr lang="es-ES" sz="2400" dirty="0"/>
              <a:t/>
            </a:r>
            <a:br>
              <a:rPr lang="es-ES" sz="2400" dirty="0"/>
            </a:br>
            <a:r>
              <a:rPr lang="es-ES" sz="2400" dirty="0" err="1"/>
              <a:t>By</a:t>
            </a:r>
            <a:r>
              <a:rPr lang="es-ES" sz="2400" dirty="0"/>
              <a:t> PETER B. BACH, LEONARD B. SALTZ and ROBERT E. WITTES</a:t>
            </a:r>
            <a:br>
              <a:rPr lang="es-ES" sz="2400" dirty="0"/>
            </a:br>
            <a:r>
              <a:rPr lang="es-ES" sz="2400" dirty="0" err="1"/>
              <a:t>Published</a:t>
            </a:r>
            <a:r>
              <a:rPr lang="es-ES" sz="2400" dirty="0"/>
              <a:t>: </a:t>
            </a:r>
            <a:r>
              <a:rPr lang="es-ES" sz="2400" dirty="0" err="1"/>
              <a:t>October</a:t>
            </a:r>
            <a:r>
              <a:rPr lang="es-ES" sz="2400" dirty="0"/>
              <a:t> 14, 2012</a:t>
            </a:r>
          </a:p>
        </p:txBody>
      </p:sp>
    </p:spTree>
    <p:extLst>
      <p:ext uri="{BB962C8B-B14F-4D97-AF65-F5344CB8AC3E}">
        <p14:creationId xmlns:p14="http://schemas.microsoft.com/office/powerpoint/2010/main" val="256573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0" y="200027"/>
            <a:ext cx="8699500" cy="828674"/>
          </a:xfrm>
        </p:spPr>
        <p:txBody>
          <a:bodyPr/>
          <a:lstStyle/>
          <a:p>
            <a:pPr algn="ctr"/>
            <a:r>
              <a:rPr lang="es-MX" dirty="0" smtClean="0"/>
              <a:t>Conclusiones</a:t>
            </a:r>
            <a:endParaRPr lang="es-MX" dirty="0"/>
          </a:p>
        </p:txBody>
      </p:sp>
      <p:sp>
        <p:nvSpPr>
          <p:cNvPr id="3" name="Marcador de contenido 2"/>
          <p:cNvSpPr>
            <a:spLocks noGrp="1"/>
          </p:cNvSpPr>
          <p:nvPr>
            <p:ph idx="1"/>
          </p:nvPr>
        </p:nvSpPr>
        <p:spPr>
          <a:xfrm>
            <a:off x="317500" y="1041400"/>
            <a:ext cx="8610600" cy="5715000"/>
          </a:xfrm>
        </p:spPr>
        <p:txBody>
          <a:bodyPr>
            <a:normAutofit fontScale="92500" lnSpcReduction="20000"/>
          </a:bodyPr>
          <a:lstStyle/>
          <a:p>
            <a:r>
              <a:rPr lang="es-MX" dirty="0" smtClean="0"/>
              <a:t>Debate sobre estrategias que reduzcan los costos sin comprometer la eficacia del tratamiento y la seguridad de los pacientes.</a:t>
            </a:r>
          </a:p>
          <a:p>
            <a:r>
              <a:rPr lang="es-MX" dirty="0" smtClean="0"/>
              <a:t>El valor de los medicamentos debe establecerse con patrametros objetivos:</a:t>
            </a:r>
          </a:p>
          <a:p>
            <a:pPr lvl="1"/>
            <a:r>
              <a:rPr lang="es-MX" dirty="0" smtClean="0"/>
              <a:t>Años de supervivencia, SLP</a:t>
            </a:r>
          </a:p>
          <a:p>
            <a:pPr lvl="1"/>
            <a:r>
              <a:rPr lang="es-MX" dirty="0" smtClean="0"/>
              <a:t>Mejorando la calidad de vida</a:t>
            </a:r>
          </a:p>
          <a:p>
            <a:pPr lvl="1"/>
            <a:r>
              <a:rPr lang="es-MX" dirty="0" smtClean="0"/>
              <a:t>Reduciendo o eliminando efectos secundarios</a:t>
            </a:r>
          </a:p>
          <a:p>
            <a:pPr lvl="1"/>
            <a:r>
              <a:rPr lang="es-MX" dirty="0" smtClean="0"/>
              <a:t>Reduciendo costos indirectos (hospitalizaciones, abs, etc)</a:t>
            </a:r>
          </a:p>
          <a:p>
            <a:r>
              <a:rPr lang="es-MX" dirty="0" smtClean="0"/>
              <a:t>Discusión multidisciplinaria de los costos iniciales:</a:t>
            </a:r>
          </a:p>
          <a:p>
            <a:pPr lvl="1"/>
            <a:r>
              <a:rPr lang="es-MX" dirty="0" smtClean="0"/>
              <a:t>Medicos, Pacientes, Gobierno, Aseguradoras y compañias farmaceuticas.</a:t>
            </a:r>
          </a:p>
          <a:p>
            <a:r>
              <a:rPr lang="es-MX" dirty="0" smtClean="0"/>
              <a:t>Elevar los valores estandar de los surrogados de benficios</a:t>
            </a:r>
          </a:p>
          <a:p>
            <a:pPr lvl="1"/>
            <a:r>
              <a:rPr lang="es-MX" dirty="0" smtClean="0"/>
              <a:t>Aumento de la supervivencia global en &gt; 6 meses o &gt; 1/3 de la espectativa de vida podria valer mas que otra droga o aumento en la SLP de &gt; 10% </a:t>
            </a:r>
          </a:p>
          <a:p>
            <a:pPr lvl="1"/>
            <a:r>
              <a:rPr lang="es-MX" dirty="0" smtClean="0"/>
              <a:t>Una droga con un benficio “Estadisticamente significativo” de &lt; 2 meses o prolonga la vida &lt; 15% debería costar significativamente menos</a:t>
            </a:r>
          </a:p>
          <a:p>
            <a:pPr lvl="1"/>
            <a:endParaRPr lang="es-MX" dirty="0" smtClean="0"/>
          </a:p>
          <a:p>
            <a:endParaRPr lang="es-MX" dirty="0"/>
          </a:p>
        </p:txBody>
      </p:sp>
    </p:spTree>
    <p:extLst>
      <p:ext uri="{BB962C8B-B14F-4D97-AF65-F5344CB8AC3E}">
        <p14:creationId xmlns:p14="http://schemas.microsoft.com/office/powerpoint/2010/main" val="373630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48960"/>
            <a:ext cx="6127750" cy="1160102"/>
          </a:xfrm>
        </p:spPr>
        <p:txBody>
          <a:bodyPr>
            <a:normAutofit/>
          </a:bodyPr>
          <a:lstStyle/>
          <a:p>
            <a:r>
              <a:rPr lang="es-MX" b="1" dirty="0" smtClean="0"/>
              <a:t>El Juramento Hipocrático</a:t>
            </a:r>
            <a:endParaRPr lang="es-MX" b="1" dirty="0"/>
          </a:p>
        </p:txBody>
      </p:sp>
      <p:sp>
        <p:nvSpPr>
          <p:cNvPr id="3" name="Marcador de contenido 2"/>
          <p:cNvSpPr>
            <a:spLocks noGrp="1"/>
          </p:cNvSpPr>
          <p:nvPr>
            <p:ph idx="1"/>
          </p:nvPr>
        </p:nvSpPr>
        <p:spPr>
          <a:xfrm>
            <a:off x="323849" y="2827869"/>
            <a:ext cx="7886700" cy="3818467"/>
          </a:xfrm>
        </p:spPr>
        <p:txBody>
          <a:bodyPr>
            <a:noAutofit/>
          </a:bodyPr>
          <a:lstStyle/>
          <a:p>
            <a:r>
              <a:rPr lang="es-MX" sz="2700" b="1" dirty="0"/>
              <a:t>Versión Clásica: </a:t>
            </a:r>
          </a:p>
          <a:p>
            <a:pPr lvl="1"/>
            <a:r>
              <a:rPr lang="es-MX" sz="2700" b="1" dirty="0"/>
              <a:t>Estableceré el régimen de los enfermos de la manera que les sea más provechosa según mis facultades y a mi entender, evitando todo mal y toda injusticia</a:t>
            </a:r>
          </a:p>
          <a:p>
            <a:r>
              <a:rPr lang="es-MX" sz="2700" b="1" dirty="0" smtClean="0"/>
              <a:t>Versión </a:t>
            </a:r>
            <a:r>
              <a:rPr lang="es-MX" sz="2700" b="1" dirty="0"/>
              <a:t>de la </a:t>
            </a:r>
            <a:r>
              <a:rPr lang="es-MX" sz="2700" b="1" dirty="0" smtClean="0"/>
              <a:t>Convención </a:t>
            </a:r>
            <a:r>
              <a:rPr lang="es-MX" sz="2700" b="1" dirty="0"/>
              <a:t>de Ginebra</a:t>
            </a:r>
          </a:p>
          <a:p>
            <a:pPr lvl="1"/>
            <a:r>
              <a:rPr lang="es-MX" sz="2700" b="1" dirty="0"/>
              <a:t>No permitiré que entre mi deber y mi enfermo vengan a interponerse consideraciones de religión, de nacionalidad, de raza, partido o clase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999" y="139946"/>
            <a:ext cx="2015067" cy="2798704"/>
          </a:xfrm>
          <a:prstGeom prst="rect">
            <a:avLst/>
          </a:prstGeom>
        </p:spPr>
      </p:pic>
    </p:spTree>
    <p:extLst>
      <p:ext uri="{BB962C8B-B14F-4D97-AF65-F5344CB8AC3E}">
        <p14:creationId xmlns:p14="http://schemas.microsoft.com/office/powerpoint/2010/main" val="3122139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267" y="54503"/>
            <a:ext cx="8847666" cy="1325563"/>
          </a:xfrm>
        </p:spPr>
        <p:txBody>
          <a:bodyPr>
            <a:normAutofit/>
          </a:bodyPr>
          <a:lstStyle/>
          <a:p>
            <a:r>
              <a:rPr lang="es-MX" sz="2800" b="1" dirty="0" smtClean="0"/>
              <a:t>Tendencias en la supervivencia del cáncer: </a:t>
            </a:r>
            <a:r>
              <a:rPr lang="es-MX" sz="2800" b="1" dirty="0" err="1" smtClean="0"/>
              <a:t>Cancer</a:t>
            </a:r>
            <a:r>
              <a:rPr lang="es-MX" sz="2800" b="1" dirty="0" smtClean="0"/>
              <a:t> </a:t>
            </a:r>
            <a:r>
              <a:rPr lang="es-MX" sz="2800" b="1" dirty="0" err="1" smtClean="0"/>
              <a:t>Research</a:t>
            </a:r>
            <a:r>
              <a:rPr lang="es-MX" sz="2800" b="1" dirty="0" smtClean="0"/>
              <a:t> UK</a:t>
            </a:r>
            <a:endParaRPr lang="es-MX" sz="28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199" y="1024468"/>
            <a:ext cx="5200749" cy="5701136"/>
          </a:xfrm>
          <a:prstGeom prst="rect">
            <a:avLst/>
          </a:prstGeom>
        </p:spPr>
      </p:pic>
    </p:spTree>
    <p:extLst>
      <p:ext uri="{BB962C8B-B14F-4D97-AF65-F5344CB8AC3E}">
        <p14:creationId xmlns:p14="http://schemas.microsoft.com/office/powerpoint/2010/main" val="358060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8"/>
          <p:cNvSpPr txBox="1">
            <a:spLocks noChangeArrowheads="1"/>
          </p:cNvSpPr>
          <p:nvPr/>
        </p:nvSpPr>
        <p:spPr bwMode="auto">
          <a:xfrm>
            <a:off x="788988" y="2724150"/>
            <a:ext cx="4667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a:solidFill>
                  <a:prstClr val="white"/>
                </a:solidFill>
              </a:rPr>
              <a:t>0.8</a:t>
            </a:r>
          </a:p>
        </p:txBody>
      </p:sp>
      <p:sp>
        <p:nvSpPr>
          <p:cNvPr id="15363" name="Rectangle 3"/>
          <p:cNvSpPr>
            <a:spLocks noGrp="1" noChangeArrowheads="1"/>
          </p:cNvSpPr>
          <p:nvPr>
            <p:ph type="title"/>
          </p:nvPr>
        </p:nvSpPr>
        <p:spPr>
          <a:xfrm>
            <a:off x="322263" y="250825"/>
            <a:ext cx="8467725" cy="1103313"/>
          </a:xfrm>
        </p:spPr>
        <p:txBody>
          <a:bodyPr/>
          <a:lstStyle/>
          <a:p>
            <a:pPr eaLnBrk="1" hangingPunct="1"/>
            <a:r>
              <a:rPr lang="en-US" sz="3600">
                <a:solidFill>
                  <a:srgbClr val="FFFF00"/>
                </a:solidFill>
                <a:latin typeface="Franklin Gothic Book" charset="0"/>
                <a:ea typeface="ＭＳ Ｐゴシック" charset="0"/>
                <a:cs typeface="ＭＳ Ｐゴシック" charset="0"/>
              </a:rPr>
              <a:t>Supervivencia en LGC-FC temprana</a:t>
            </a:r>
          </a:p>
        </p:txBody>
      </p:sp>
      <p:grpSp>
        <p:nvGrpSpPr>
          <p:cNvPr id="15364" name="Group 73"/>
          <p:cNvGrpSpPr>
            <a:grpSpLocks/>
          </p:cNvGrpSpPr>
          <p:nvPr/>
        </p:nvGrpSpPr>
        <p:grpSpPr bwMode="auto">
          <a:xfrm>
            <a:off x="5983288" y="1987550"/>
            <a:ext cx="2898775" cy="1628775"/>
            <a:chOff x="3018" y="1405"/>
            <a:chExt cx="1826" cy="1026"/>
          </a:xfrm>
        </p:grpSpPr>
        <p:sp>
          <p:nvSpPr>
            <p:cNvPr id="15400" name="Line 38"/>
            <p:cNvSpPr>
              <a:spLocks noChangeShapeType="1"/>
            </p:cNvSpPr>
            <p:nvPr/>
          </p:nvSpPr>
          <p:spPr bwMode="auto">
            <a:xfrm>
              <a:off x="3018" y="1666"/>
              <a:ext cx="108"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401" name="Text Box 43"/>
            <p:cNvSpPr txBox="1">
              <a:spLocks noChangeArrowheads="1"/>
            </p:cNvSpPr>
            <p:nvPr/>
          </p:nvSpPr>
          <p:spPr bwMode="auto">
            <a:xfrm>
              <a:off x="3161" y="1568"/>
              <a:ext cx="564"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Wingdings" charset="0"/>
                <a:buNone/>
              </a:pPr>
              <a:r>
                <a:rPr lang="en-US" sz="1600">
                  <a:solidFill>
                    <a:prstClr val="white"/>
                  </a:solidFill>
                </a:rPr>
                <a:t>Imatinib</a:t>
              </a:r>
            </a:p>
          </p:txBody>
        </p:sp>
        <p:sp>
          <p:nvSpPr>
            <p:cNvPr id="15402" name="Text Box 52"/>
            <p:cNvSpPr txBox="1">
              <a:spLocks noChangeArrowheads="1"/>
            </p:cNvSpPr>
            <p:nvPr/>
          </p:nvSpPr>
          <p:spPr bwMode="auto">
            <a:xfrm>
              <a:off x="4020" y="1568"/>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276</a:t>
              </a:r>
            </a:p>
          </p:txBody>
        </p:sp>
        <p:sp>
          <p:nvSpPr>
            <p:cNvPr id="15403" name="Text Box 57"/>
            <p:cNvSpPr txBox="1">
              <a:spLocks noChangeArrowheads="1"/>
            </p:cNvSpPr>
            <p:nvPr/>
          </p:nvSpPr>
          <p:spPr bwMode="auto">
            <a:xfrm>
              <a:off x="4505" y="1568"/>
              <a:ext cx="25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14</a:t>
              </a:r>
            </a:p>
          </p:txBody>
        </p:sp>
        <p:sp>
          <p:nvSpPr>
            <p:cNvPr id="15404" name="Line 39"/>
            <p:cNvSpPr>
              <a:spLocks noChangeShapeType="1"/>
            </p:cNvSpPr>
            <p:nvPr/>
          </p:nvSpPr>
          <p:spPr bwMode="auto">
            <a:xfrm>
              <a:off x="3018" y="1824"/>
              <a:ext cx="108"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405" name="Text Box 44"/>
            <p:cNvSpPr txBox="1">
              <a:spLocks noChangeArrowheads="1"/>
            </p:cNvSpPr>
            <p:nvPr/>
          </p:nvSpPr>
          <p:spPr bwMode="auto">
            <a:xfrm>
              <a:off x="3161" y="1725"/>
              <a:ext cx="72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Wingdings" charset="0"/>
                <a:buNone/>
              </a:pPr>
              <a:r>
                <a:rPr lang="en-US" sz="1600">
                  <a:solidFill>
                    <a:prstClr val="white"/>
                  </a:solidFill>
                </a:rPr>
                <a:t>1990-2000</a:t>
              </a:r>
            </a:p>
          </p:txBody>
        </p:sp>
        <p:sp>
          <p:nvSpPr>
            <p:cNvPr id="15406" name="Text Box 53"/>
            <p:cNvSpPr txBox="1">
              <a:spLocks noChangeArrowheads="1"/>
            </p:cNvSpPr>
            <p:nvPr/>
          </p:nvSpPr>
          <p:spPr bwMode="auto">
            <a:xfrm>
              <a:off x="4020" y="1725"/>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960</a:t>
              </a:r>
            </a:p>
          </p:txBody>
        </p:sp>
        <p:sp>
          <p:nvSpPr>
            <p:cNvPr id="15407" name="Text Box 58"/>
            <p:cNvSpPr txBox="1">
              <a:spLocks noChangeArrowheads="1"/>
            </p:cNvSpPr>
            <p:nvPr/>
          </p:nvSpPr>
          <p:spPr bwMode="auto">
            <a:xfrm>
              <a:off x="4470" y="1725"/>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357</a:t>
              </a:r>
            </a:p>
          </p:txBody>
        </p:sp>
        <p:sp>
          <p:nvSpPr>
            <p:cNvPr id="15408" name="Line 40"/>
            <p:cNvSpPr>
              <a:spLocks noChangeShapeType="1"/>
            </p:cNvSpPr>
            <p:nvPr/>
          </p:nvSpPr>
          <p:spPr bwMode="auto">
            <a:xfrm>
              <a:off x="3018" y="1980"/>
              <a:ext cx="108" cy="0"/>
            </a:xfrm>
            <a:prstGeom prst="line">
              <a:avLst/>
            </a:prstGeom>
            <a:noFill/>
            <a:ln w="2857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409" name="Text Box 45"/>
            <p:cNvSpPr txBox="1">
              <a:spLocks noChangeArrowheads="1"/>
            </p:cNvSpPr>
            <p:nvPr/>
          </p:nvSpPr>
          <p:spPr bwMode="auto">
            <a:xfrm>
              <a:off x="3161" y="1882"/>
              <a:ext cx="72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Wingdings" charset="0"/>
                <a:buNone/>
              </a:pPr>
              <a:r>
                <a:rPr lang="en-US" sz="1600">
                  <a:solidFill>
                    <a:prstClr val="white"/>
                  </a:solidFill>
                </a:rPr>
                <a:t>1982-1989</a:t>
              </a:r>
            </a:p>
          </p:txBody>
        </p:sp>
        <p:sp>
          <p:nvSpPr>
            <p:cNvPr id="15410" name="Text Box 54"/>
            <p:cNvSpPr txBox="1">
              <a:spLocks noChangeArrowheads="1"/>
            </p:cNvSpPr>
            <p:nvPr/>
          </p:nvSpPr>
          <p:spPr bwMode="auto">
            <a:xfrm>
              <a:off x="4020" y="1882"/>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365</a:t>
              </a:r>
            </a:p>
          </p:txBody>
        </p:sp>
        <p:sp>
          <p:nvSpPr>
            <p:cNvPr id="15411" name="Text Box 59"/>
            <p:cNvSpPr txBox="1">
              <a:spLocks noChangeArrowheads="1"/>
            </p:cNvSpPr>
            <p:nvPr/>
          </p:nvSpPr>
          <p:spPr bwMode="auto">
            <a:xfrm>
              <a:off x="4470" y="1882"/>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266</a:t>
              </a:r>
            </a:p>
          </p:txBody>
        </p:sp>
        <p:sp>
          <p:nvSpPr>
            <p:cNvPr id="15412" name="Line 41"/>
            <p:cNvSpPr>
              <a:spLocks noChangeShapeType="1"/>
            </p:cNvSpPr>
            <p:nvPr/>
          </p:nvSpPr>
          <p:spPr bwMode="auto">
            <a:xfrm>
              <a:off x="3018" y="2137"/>
              <a:ext cx="108"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413" name="Text Box 46"/>
            <p:cNvSpPr txBox="1">
              <a:spLocks noChangeArrowheads="1"/>
            </p:cNvSpPr>
            <p:nvPr/>
          </p:nvSpPr>
          <p:spPr bwMode="auto">
            <a:xfrm>
              <a:off x="3161" y="2039"/>
              <a:ext cx="72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Wingdings" charset="0"/>
                <a:buNone/>
              </a:pPr>
              <a:r>
                <a:rPr lang="en-US" sz="1600">
                  <a:solidFill>
                    <a:prstClr val="white"/>
                  </a:solidFill>
                </a:rPr>
                <a:t>1975-1981</a:t>
              </a:r>
            </a:p>
          </p:txBody>
        </p:sp>
        <p:sp>
          <p:nvSpPr>
            <p:cNvPr id="15414" name="Text Box 55"/>
            <p:cNvSpPr txBox="1">
              <a:spLocks noChangeArrowheads="1"/>
            </p:cNvSpPr>
            <p:nvPr/>
          </p:nvSpPr>
          <p:spPr bwMode="auto">
            <a:xfrm>
              <a:off x="4020" y="2039"/>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132</a:t>
              </a:r>
            </a:p>
          </p:txBody>
        </p:sp>
        <p:sp>
          <p:nvSpPr>
            <p:cNvPr id="15415" name="Text Box 60"/>
            <p:cNvSpPr txBox="1">
              <a:spLocks noChangeArrowheads="1"/>
            </p:cNvSpPr>
            <p:nvPr/>
          </p:nvSpPr>
          <p:spPr bwMode="auto">
            <a:xfrm>
              <a:off x="4470" y="2039"/>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127</a:t>
              </a:r>
            </a:p>
          </p:txBody>
        </p:sp>
        <p:sp>
          <p:nvSpPr>
            <p:cNvPr id="15416" name="Line 42"/>
            <p:cNvSpPr>
              <a:spLocks noChangeShapeType="1"/>
            </p:cNvSpPr>
            <p:nvPr/>
          </p:nvSpPr>
          <p:spPr bwMode="auto">
            <a:xfrm>
              <a:off x="3018" y="2293"/>
              <a:ext cx="108"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417" name="Text Box 47"/>
            <p:cNvSpPr txBox="1">
              <a:spLocks noChangeArrowheads="1"/>
            </p:cNvSpPr>
            <p:nvPr/>
          </p:nvSpPr>
          <p:spPr bwMode="auto">
            <a:xfrm>
              <a:off x="3161" y="2195"/>
              <a:ext cx="72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Wingdings" charset="0"/>
                <a:buNone/>
              </a:pPr>
              <a:r>
                <a:rPr lang="en-US" sz="1600">
                  <a:solidFill>
                    <a:prstClr val="white"/>
                  </a:solidFill>
                </a:rPr>
                <a:t>1965-1975</a:t>
              </a:r>
            </a:p>
          </p:txBody>
        </p:sp>
        <p:sp>
          <p:nvSpPr>
            <p:cNvPr id="15418" name="Text Box 56"/>
            <p:cNvSpPr txBox="1">
              <a:spLocks noChangeArrowheads="1"/>
            </p:cNvSpPr>
            <p:nvPr/>
          </p:nvSpPr>
          <p:spPr bwMode="auto">
            <a:xfrm>
              <a:off x="4020" y="2195"/>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123</a:t>
              </a:r>
            </a:p>
          </p:txBody>
        </p:sp>
        <p:sp>
          <p:nvSpPr>
            <p:cNvPr id="15419" name="Text Box 61"/>
            <p:cNvSpPr txBox="1">
              <a:spLocks noChangeArrowheads="1"/>
            </p:cNvSpPr>
            <p:nvPr/>
          </p:nvSpPr>
          <p:spPr bwMode="auto">
            <a:xfrm>
              <a:off x="4470" y="2195"/>
              <a:ext cx="33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122</a:t>
              </a:r>
            </a:p>
          </p:txBody>
        </p:sp>
        <p:sp>
          <p:nvSpPr>
            <p:cNvPr id="15420" name="Text Box 67"/>
            <p:cNvSpPr txBox="1">
              <a:spLocks noChangeArrowheads="1"/>
            </p:cNvSpPr>
            <p:nvPr/>
          </p:nvSpPr>
          <p:spPr bwMode="auto">
            <a:xfrm>
              <a:off x="3289" y="1405"/>
              <a:ext cx="367"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Wingdings" charset="0"/>
                <a:buNone/>
              </a:pPr>
              <a:r>
                <a:rPr lang="en-US" sz="1600" b="1">
                  <a:solidFill>
                    <a:prstClr val="white"/>
                  </a:solidFill>
                </a:rPr>
                <a:t>Año</a:t>
              </a:r>
            </a:p>
          </p:txBody>
        </p:sp>
        <p:sp>
          <p:nvSpPr>
            <p:cNvPr id="15421" name="Text Box 68"/>
            <p:cNvSpPr txBox="1">
              <a:spLocks noChangeArrowheads="1"/>
            </p:cNvSpPr>
            <p:nvPr/>
          </p:nvSpPr>
          <p:spPr bwMode="auto">
            <a:xfrm>
              <a:off x="3974" y="1405"/>
              <a:ext cx="422"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b="1">
                  <a:solidFill>
                    <a:prstClr val="white"/>
                  </a:solidFill>
                </a:rPr>
                <a:t>Total</a:t>
              </a:r>
            </a:p>
          </p:txBody>
        </p:sp>
        <p:sp>
          <p:nvSpPr>
            <p:cNvPr id="15422" name="Text Box 69"/>
            <p:cNvSpPr txBox="1">
              <a:spLocks noChangeArrowheads="1"/>
            </p:cNvSpPr>
            <p:nvPr/>
          </p:nvSpPr>
          <p:spPr bwMode="auto">
            <a:xfrm>
              <a:off x="4426" y="1405"/>
              <a:ext cx="418"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b="1">
                  <a:solidFill>
                    <a:prstClr val="white"/>
                  </a:solidFill>
                </a:rPr>
                <a:t>Mtos</a:t>
              </a:r>
            </a:p>
          </p:txBody>
        </p:sp>
      </p:grpSp>
      <p:sp>
        <p:nvSpPr>
          <p:cNvPr id="15365" name="Freeform 16"/>
          <p:cNvSpPr>
            <a:spLocks/>
          </p:cNvSpPr>
          <p:nvPr/>
        </p:nvSpPr>
        <p:spPr bwMode="auto">
          <a:xfrm>
            <a:off x="1290638" y="2200275"/>
            <a:ext cx="2794000" cy="363538"/>
          </a:xfrm>
          <a:custGeom>
            <a:avLst/>
            <a:gdLst>
              <a:gd name="T0" fmla="*/ 2147483647 w 1760"/>
              <a:gd name="T1" fmla="*/ 2147483647 h 229"/>
              <a:gd name="T2" fmla="*/ 2147483647 w 1760"/>
              <a:gd name="T3" fmla="*/ 2147483647 h 229"/>
              <a:gd name="T4" fmla="*/ 2147483647 w 1760"/>
              <a:gd name="T5" fmla="*/ 2147483647 h 229"/>
              <a:gd name="T6" fmla="*/ 2147483647 w 1760"/>
              <a:gd name="T7" fmla="*/ 2147483647 h 229"/>
              <a:gd name="T8" fmla="*/ 2147483647 w 1760"/>
              <a:gd name="T9" fmla="*/ 2147483647 h 229"/>
              <a:gd name="T10" fmla="*/ 2147483647 w 1760"/>
              <a:gd name="T11" fmla="*/ 2147483647 h 229"/>
              <a:gd name="T12" fmla="*/ 2147483647 w 1760"/>
              <a:gd name="T13" fmla="*/ 2147483647 h 229"/>
              <a:gd name="T14" fmla="*/ 2147483647 w 1760"/>
              <a:gd name="T15" fmla="*/ 2147483647 h 229"/>
              <a:gd name="T16" fmla="*/ 2147483647 w 1760"/>
              <a:gd name="T17" fmla="*/ 2147483647 h 229"/>
              <a:gd name="T18" fmla="*/ 2147483647 w 1760"/>
              <a:gd name="T19" fmla="*/ 2147483647 h 229"/>
              <a:gd name="T20" fmla="*/ 2147483647 w 1760"/>
              <a:gd name="T21" fmla="*/ 2147483647 h 229"/>
              <a:gd name="T22" fmla="*/ 2147483647 w 1760"/>
              <a:gd name="T23" fmla="*/ 2147483647 h 229"/>
              <a:gd name="T24" fmla="*/ 2147483647 w 1760"/>
              <a:gd name="T25" fmla="*/ 2147483647 h 229"/>
              <a:gd name="T26" fmla="*/ 2147483647 w 1760"/>
              <a:gd name="T27" fmla="*/ 2147483647 h 229"/>
              <a:gd name="T28" fmla="*/ 2147483647 w 1760"/>
              <a:gd name="T29" fmla="*/ 2147483647 h 229"/>
              <a:gd name="T30" fmla="*/ 2147483647 w 1760"/>
              <a:gd name="T31" fmla="*/ 2147483647 h 229"/>
              <a:gd name="T32" fmla="*/ 2147483647 w 1760"/>
              <a:gd name="T33" fmla="*/ 2147483647 h 229"/>
              <a:gd name="T34" fmla="*/ 2147483647 w 1760"/>
              <a:gd name="T35" fmla="*/ 2147483647 h 229"/>
              <a:gd name="T36" fmla="*/ 2147483647 w 1760"/>
              <a:gd name="T37" fmla="*/ 2147483647 h 229"/>
              <a:gd name="T38" fmla="*/ 2147483647 w 1760"/>
              <a:gd name="T39" fmla="*/ 2147483647 h 229"/>
              <a:gd name="T40" fmla="*/ 2147483647 w 1760"/>
              <a:gd name="T41" fmla="*/ 2147483647 h 229"/>
              <a:gd name="T42" fmla="*/ 2147483647 w 1760"/>
              <a:gd name="T43" fmla="*/ 2147483647 h 229"/>
              <a:gd name="T44" fmla="*/ 2147483647 w 1760"/>
              <a:gd name="T45" fmla="*/ 2147483647 h 229"/>
              <a:gd name="T46" fmla="*/ 2147483647 w 1760"/>
              <a:gd name="T47" fmla="*/ 2147483647 h 229"/>
              <a:gd name="T48" fmla="*/ 2147483647 w 1760"/>
              <a:gd name="T49" fmla="*/ 2147483647 h 229"/>
              <a:gd name="T50" fmla="*/ 2147483647 w 1760"/>
              <a:gd name="T51" fmla="*/ 2147483647 h 229"/>
              <a:gd name="T52" fmla="*/ 2147483647 w 1760"/>
              <a:gd name="T53" fmla="*/ 2147483647 h 229"/>
              <a:gd name="T54" fmla="*/ 2147483647 w 1760"/>
              <a:gd name="T55" fmla="*/ 2147483647 h 229"/>
              <a:gd name="T56" fmla="*/ 2147483647 w 1760"/>
              <a:gd name="T57" fmla="*/ 0 h 229"/>
              <a:gd name="T58" fmla="*/ 0 w 1760"/>
              <a:gd name="T59" fmla="*/ 0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60"/>
              <a:gd name="T91" fmla="*/ 0 h 229"/>
              <a:gd name="T92" fmla="*/ 1760 w 1760"/>
              <a:gd name="T93" fmla="*/ 229 h 2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60" h="229">
                <a:moveTo>
                  <a:pt x="1760" y="229"/>
                </a:moveTo>
                <a:lnTo>
                  <a:pt x="1424" y="229"/>
                </a:lnTo>
                <a:lnTo>
                  <a:pt x="1424" y="190"/>
                </a:lnTo>
                <a:lnTo>
                  <a:pt x="1421" y="178"/>
                </a:lnTo>
                <a:lnTo>
                  <a:pt x="1339" y="178"/>
                </a:lnTo>
                <a:lnTo>
                  <a:pt x="1331" y="172"/>
                </a:lnTo>
                <a:lnTo>
                  <a:pt x="1331" y="145"/>
                </a:lnTo>
                <a:lnTo>
                  <a:pt x="1073" y="145"/>
                </a:lnTo>
                <a:lnTo>
                  <a:pt x="1064" y="130"/>
                </a:lnTo>
                <a:lnTo>
                  <a:pt x="998" y="130"/>
                </a:lnTo>
                <a:lnTo>
                  <a:pt x="991" y="113"/>
                </a:lnTo>
                <a:lnTo>
                  <a:pt x="826" y="113"/>
                </a:lnTo>
                <a:lnTo>
                  <a:pt x="820" y="103"/>
                </a:lnTo>
                <a:lnTo>
                  <a:pt x="794" y="103"/>
                </a:lnTo>
                <a:lnTo>
                  <a:pt x="784" y="94"/>
                </a:lnTo>
                <a:lnTo>
                  <a:pt x="761" y="94"/>
                </a:lnTo>
                <a:lnTo>
                  <a:pt x="754" y="78"/>
                </a:lnTo>
                <a:lnTo>
                  <a:pt x="728" y="78"/>
                </a:lnTo>
                <a:lnTo>
                  <a:pt x="717" y="68"/>
                </a:lnTo>
                <a:lnTo>
                  <a:pt x="706" y="59"/>
                </a:lnTo>
                <a:lnTo>
                  <a:pt x="694" y="49"/>
                </a:lnTo>
                <a:lnTo>
                  <a:pt x="556" y="49"/>
                </a:lnTo>
                <a:lnTo>
                  <a:pt x="544" y="37"/>
                </a:lnTo>
                <a:lnTo>
                  <a:pt x="299" y="37"/>
                </a:lnTo>
                <a:lnTo>
                  <a:pt x="283" y="31"/>
                </a:lnTo>
                <a:lnTo>
                  <a:pt x="273" y="22"/>
                </a:lnTo>
                <a:lnTo>
                  <a:pt x="148" y="22"/>
                </a:lnTo>
                <a:lnTo>
                  <a:pt x="124" y="11"/>
                </a:lnTo>
                <a:lnTo>
                  <a:pt x="119" y="0"/>
                </a:lnTo>
                <a:lnTo>
                  <a:pt x="0" y="0"/>
                </a:lnTo>
              </a:path>
            </a:pathLst>
          </a:cu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prstClr val="white"/>
              </a:solidFill>
            </a:endParaRPr>
          </a:p>
        </p:txBody>
      </p:sp>
      <p:sp>
        <p:nvSpPr>
          <p:cNvPr id="15366" name="Freeform 15"/>
          <p:cNvSpPr>
            <a:spLocks/>
          </p:cNvSpPr>
          <p:nvPr/>
        </p:nvSpPr>
        <p:spPr bwMode="auto">
          <a:xfrm>
            <a:off x="1295400" y="2206625"/>
            <a:ext cx="7204075" cy="1958975"/>
          </a:xfrm>
          <a:custGeom>
            <a:avLst/>
            <a:gdLst>
              <a:gd name="T0" fmla="*/ 2147483647 w 4538"/>
              <a:gd name="T1" fmla="*/ 2147483647 h 1234"/>
              <a:gd name="T2" fmla="*/ 2147483647 w 4538"/>
              <a:gd name="T3" fmla="*/ 2147483647 h 1234"/>
              <a:gd name="T4" fmla="*/ 2147483647 w 4538"/>
              <a:gd name="T5" fmla="*/ 2147483647 h 1234"/>
              <a:gd name="T6" fmla="*/ 2147483647 w 4538"/>
              <a:gd name="T7" fmla="*/ 2147483647 h 1234"/>
              <a:gd name="T8" fmla="*/ 2147483647 w 4538"/>
              <a:gd name="T9" fmla="*/ 2147483647 h 1234"/>
              <a:gd name="T10" fmla="*/ 2147483647 w 4538"/>
              <a:gd name="T11" fmla="*/ 2147483647 h 1234"/>
              <a:gd name="T12" fmla="*/ 2147483647 w 4538"/>
              <a:gd name="T13" fmla="*/ 2147483647 h 1234"/>
              <a:gd name="T14" fmla="*/ 2147483647 w 4538"/>
              <a:gd name="T15" fmla="*/ 2147483647 h 1234"/>
              <a:gd name="T16" fmla="*/ 2147483647 w 4538"/>
              <a:gd name="T17" fmla="*/ 2147483647 h 1234"/>
              <a:gd name="T18" fmla="*/ 2147483647 w 4538"/>
              <a:gd name="T19" fmla="*/ 2147483647 h 1234"/>
              <a:gd name="T20" fmla="*/ 2147483647 w 4538"/>
              <a:gd name="T21" fmla="*/ 2147483647 h 1234"/>
              <a:gd name="T22" fmla="*/ 2147483647 w 4538"/>
              <a:gd name="T23" fmla="*/ 2147483647 h 1234"/>
              <a:gd name="T24" fmla="*/ 2147483647 w 4538"/>
              <a:gd name="T25" fmla="*/ 2147483647 h 1234"/>
              <a:gd name="T26" fmla="*/ 2147483647 w 4538"/>
              <a:gd name="T27" fmla="*/ 2147483647 h 1234"/>
              <a:gd name="T28" fmla="*/ 2147483647 w 4538"/>
              <a:gd name="T29" fmla="*/ 2147483647 h 1234"/>
              <a:gd name="T30" fmla="*/ 2147483647 w 4538"/>
              <a:gd name="T31" fmla="*/ 2147483647 h 1234"/>
              <a:gd name="T32" fmla="*/ 2147483647 w 4538"/>
              <a:gd name="T33" fmla="*/ 2147483647 h 1234"/>
              <a:gd name="T34" fmla="*/ 2147483647 w 4538"/>
              <a:gd name="T35" fmla="*/ 2147483647 h 1234"/>
              <a:gd name="T36" fmla="*/ 2147483647 w 4538"/>
              <a:gd name="T37" fmla="*/ 2147483647 h 1234"/>
              <a:gd name="T38" fmla="*/ 2147483647 w 4538"/>
              <a:gd name="T39" fmla="*/ 2147483647 h 1234"/>
              <a:gd name="T40" fmla="*/ 2147483647 w 4538"/>
              <a:gd name="T41" fmla="*/ 2147483647 h 1234"/>
              <a:gd name="T42" fmla="*/ 2147483647 w 4538"/>
              <a:gd name="T43" fmla="*/ 2147483647 h 1234"/>
              <a:gd name="T44" fmla="*/ 2147483647 w 4538"/>
              <a:gd name="T45" fmla="*/ 2147483647 h 1234"/>
              <a:gd name="T46" fmla="*/ 2147483647 w 4538"/>
              <a:gd name="T47" fmla="*/ 2147483647 h 1234"/>
              <a:gd name="T48" fmla="*/ 2147483647 w 4538"/>
              <a:gd name="T49" fmla="*/ 2147483647 h 1234"/>
              <a:gd name="T50" fmla="*/ 2147483647 w 4538"/>
              <a:gd name="T51" fmla="*/ 2147483647 h 1234"/>
              <a:gd name="T52" fmla="*/ 2147483647 w 4538"/>
              <a:gd name="T53" fmla="*/ 2147483647 h 1234"/>
              <a:gd name="T54" fmla="*/ 2147483647 w 4538"/>
              <a:gd name="T55" fmla="*/ 2147483647 h 1234"/>
              <a:gd name="T56" fmla="*/ 2147483647 w 4538"/>
              <a:gd name="T57" fmla="*/ 2147483647 h 1234"/>
              <a:gd name="T58" fmla="*/ 2147483647 w 4538"/>
              <a:gd name="T59" fmla="*/ 2147483647 h 1234"/>
              <a:gd name="T60" fmla="*/ 2147483647 w 4538"/>
              <a:gd name="T61" fmla="*/ 2147483647 h 1234"/>
              <a:gd name="T62" fmla="*/ 2147483647 w 4538"/>
              <a:gd name="T63" fmla="*/ 2147483647 h 1234"/>
              <a:gd name="T64" fmla="*/ 2147483647 w 4538"/>
              <a:gd name="T65" fmla="*/ 2147483647 h 1234"/>
              <a:gd name="T66" fmla="*/ 2147483647 w 4538"/>
              <a:gd name="T67" fmla="*/ 2147483647 h 1234"/>
              <a:gd name="T68" fmla="*/ 2147483647 w 4538"/>
              <a:gd name="T69" fmla="*/ 2147483647 h 1234"/>
              <a:gd name="T70" fmla="*/ 2147483647 w 4538"/>
              <a:gd name="T71" fmla="*/ 2147483647 h 1234"/>
              <a:gd name="T72" fmla="*/ 2147483647 w 4538"/>
              <a:gd name="T73" fmla="*/ 2147483647 h 1234"/>
              <a:gd name="T74" fmla="*/ 2147483647 w 4538"/>
              <a:gd name="T75" fmla="*/ 2147483647 h 1234"/>
              <a:gd name="T76" fmla="*/ 2147483647 w 4538"/>
              <a:gd name="T77" fmla="*/ 2147483647 h 1234"/>
              <a:gd name="T78" fmla="*/ 2147483647 w 4538"/>
              <a:gd name="T79" fmla="*/ 2147483647 h 1234"/>
              <a:gd name="T80" fmla="*/ 2147483647 w 4538"/>
              <a:gd name="T81" fmla="*/ 2147483647 h 1234"/>
              <a:gd name="T82" fmla="*/ 2147483647 w 4538"/>
              <a:gd name="T83" fmla="*/ 2147483647 h 1234"/>
              <a:gd name="T84" fmla="*/ 2147483647 w 4538"/>
              <a:gd name="T85" fmla="*/ 2147483647 h 1234"/>
              <a:gd name="T86" fmla="*/ 2147483647 w 4538"/>
              <a:gd name="T87" fmla="*/ 2147483647 h 1234"/>
              <a:gd name="T88" fmla="*/ 2147483647 w 4538"/>
              <a:gd name="T89" fmla="*/ 2147483647 h 12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38"/>
              <a:gd name="T136" fmla="*/ 0 h 1234"/>
              <a:gd name="T137" fmla="*/ 4538 w 4538"/>
              <a:gd name="T138" fmla="*/ 1234 h 12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38" h="1234">
                <a:moveTo>
                  <a:pt x="4538" y="1234"/>
                </a:moveTo>
                <a:lnTo>
                  <a:pt x="3803" y="1234"/>
                </a:lnTo>
                <a:lnTo>
                  <a:pt x="3794" y="1213"/>
                </a:lnTo>
                <a:lnTo>
                  <a:pt x="3436" y="1213"/>
                </a:lnTo>
                <a:lnTo>
                  <a:pt x="3420" y="1198"/>
                </a:lnTo>
                <a:lnTo>
                  <a:pt x="3349" y="1198"/>
                </a:lnTo>
                <a:lnTo>
                  <a:pt x="3338" y="1184"/>
                </a:lnTo>
                <a:lnTo>
                  <a:pt x="3199" y="1184"/>
                </a:lnTo>
                <a:lnTo>
                  <a:pt x="3182" y="1174"/>
                </a:lnTo>
                <a:lnTo>
                  <a:pt x="3170" y="1168"/>
                </a:lnTo>
                <a:lnTo>
                  <a:pt x="3137" y="1168"/>
                </a:lnTo>
                <a:lnTo>
                  <a:pt x="3131" y="1158"/>
                </a:lnTo>
                <a:lnTo>
                  <a:pt x="2964" y="1158"/>
                </a:lnTo>
                <a:lnTo>
                  <a:pt x="2938" y="1129"/>
                </a:lnTo>
                <a:lnTo>
                  <a:pt x="2922" y="1123"/>
                </a:lnTo>
                <a:lnTo>
                  <a:pt x="2916" y="1110"/>
                </a:lnTo>
                <a:lnTo>
                  <a:pt x="2903" y="1100"/>
                </a:lnTo>
                <a:lnTo>
                  <a:pt x="2887" y="1094"/>
                </a:lnTo>
                <a:lnTo>
                  <a:pt x="2839" y="1095"/>
                </a:lnTo>
                <a:lnTo>
                  <a:pt x="2837" y="1076"/>
                </a:lnTo>
                <a:lnTo>
                  <a:pt x="2825" y="1066"/>
                </a:lnTo>
                <a:lnTo>
                  <a:pt x="2792" y="1066"/>
                </a:lnTo>
                <a:lnTo>
                  <a:pt x="2784" y="1057"/>
                </a:lnTo>
                <a:lnTo>
                  <a:pt x="2743" y="1057"/>
                </a:lnTo>
                <a:lnTo>
                  <a:pt x="2737" y="1046"/>
                </a:lnTo>
                <a:lnTo>
                  <a:pt x="2682" y="1046"/>
                </a:lnTo>
                <a:lnTo>
                  <a:pt x="2676" y="1041"/>
                </a:lnTo>
                <a:lnTo>
                  <a:pt x="2644" y="1041"/>
                </a:lnTo>
                <a:lnTo>
                  <a:pt x="2638" y="1034"/>
                </a:lnTo>
                <a:lnTo>
                  <a:pt x="2580" y="1034"/>
                </a:lnTo>
                <a:lnTo>
                  <a:pt x="2572" y="1022"/>
                </a:lnTo>
                <a:lnTo>
                  <a:pt x="2550" y="1022"/>
                </a:lnTo>
                <a:lnTo>
                  <a:pt x="2542" y="1011"/>
                </a:lnTo>
                <a:lnTo>
                  <a:pt x="2492" y="1011"/>
                </a:lnTo>
                <a:lnTo>
                  <a:pt x="2486" y="1003"/>
                </a:lnTo>
                <a:lnTo>
                  <a:pt x="2459" y="1003"/>
                </a:lnTo>
                <a:lnTo>
                  <a:pt x="2454" y="994"/>
                </a:lnTo>
                <a:lnTo>
                  <a:pt x="2414" y="994"/>
                </a:lnTo>
                <a:lnTo>
                  <a:pt x="2405" y="992"/>
                </a:lnTo>
                <a:lnTo>
                  <a:pt x="2398" y="984"/>
                </a:lnTo>
                <a:lnTo>
                  <a:pt x="2381" y="984"/>
                </a:lnTo>
                <a:lnTo>
                  <a:pt x="2376" y="979"/>
                </a:lnTo>
                <a:lnTo>
                  <a:pt x="2327" y="979"/>
                </a:lnTo>
                <a:lnTo>
                  <a:pt x="2317" y="969"/>
                </a:lnTo>
                <a:lnTo>
                  <a:pt x="2260" y="969"/>
                </a:lnTo>
                <a:lnTo>
                  <a:pt x="2256" y="956"/>
                </a:lnTo>
                <a:lnTo>
                  <a:pt x="2243" y="951"/>
                </a:lnTo>
                <a:lnTo>
                  <a:pt x="2232" y="948"/>
                </a:lnTo>
                <a:lnTo>
                  <a:pt x="2172" y="948"/>
                </a:lnTo>
                <a:lnTo>
                  <a:pt x="2167" y="942"/>
                </a:lnTo>
                <a:lnTo>
                  <a:pt x="2160" y="937"/>
                </a:lnTo>
                <a:lnTo>
                  <a:pt x="2112" y="937"/>
                </a:lnTo>
                <a:lnTo>
                  <a:pt x="2102" y="932"/>
                </a:lnTo>
                <a:lnTo>
                  <a:pt x="2094" y="926"/>
                </a:lnTo>
                <a:lnTo>
                  <a:pt x="2039" y="926"/>
                </a:lnTo>
                <a:lnTo>
                  <a:pt x="2034" y="919"/>
                </a:lnTo>
                <a:lnTo>
                  <a:pt x="2018" y="919"/>
                </a:lnTo>
                <a:lnTo>
                  <a:pt x="2012" y="912"/>
                </a:lnTo>
                <a:lnTo>
                  <a:pt x="2004" y="904"/>
                </a:lnTo>
                <a:lnTo>
                  <a:pt x="1996" y="892"/>
                </a:lnTo>
                <a:lnTo>
                  <a:pt x="1985" y="883"/>
                </a:lnTo>
                <a:lnTo>
                  <a:pt x="1940" y="883"/>
                </a:lnTo>
                <a:lnTo>
                  <a:pt x="1936" y="870"/>
                </a:lnTo>
                <a:lnTo>
                  <a:pt x="1902" y="870"/>
                </a:lnTo>
                <a:lnTo>
                  <a:pt x="1900" y="862"/>
                </a:lnTo>
                <a:lnTo>
                  <a:pt x="1877" y="861"/>
                </a:lnTo>
                <a:lnTo>
                  <a:pt x="1864" y="850"/>
                </a:lnTo>
                <a:lnTo>
                  <a:pt x="1835" y="850"/>
                </a:lnTo>
                <a:lnTo>
                  <a:pt x="1805" y="831"/>
                </a:lnTo>
                <a:lnTo>
                  <a:pt x="1769" y="813"/>
                </a:lnTo>
                <a:lnTo>
                  <a:pt x="1736" y="813"/>
                </a:lnTo>
                <a:lnTo>
                  <a:pt x="1730" y="801"/>
                </a:lnTo>
                <a:lnTo>
                  <a:pt x="1700" y="801"/>
                </a:lnTo>
                <a:lnTo>
                  <a:pt x="1669" y="772"/>
                </a:lnTo>
                <a:lnTo>
                  <a:pt x="1649" y="772"/>
                </a:lnTo>
                <a:lnTo>
                  <a:pt x="1639" y="759"/>
                </a:lnTo>
                <a:lnTo>
                  <a:pt x="1600" y="759"/>
                </a:lnTo>
                <a:lnTo>
                  <a:pt x="1598" y="750"/>
                </a:lnTo>
                <a:lnTo>
                  <a:pt x="1562" y="750"/>
                </a:lnTo>
                <a:lnTo>
                  <a:pt x="1558" y="744"/>
                </a:lnTo>
                <a:lnTo>
                  <a:pt x="1536" y="744"/>
                </a:lnTo>
                <a:lnTo>
                  <a:pt x="1524" y="738"/>
                </a:lnTo>
                <a:lnTo>
                  <a:pt x="1507" y="732"/>
                </a:lnTo>
                <a:lnTo>
                  <a:pt x="1498" y="722"/>
                </a:lnTo>
                <a:lnTo>
                  <a:pt x="1457" y="720"/>
                </a:lnTo>
                <a:lnTo>
                  <a:pt x="1421" y="700"/>
                </a:lnTo>
                <a:lnTo>
                  <a:pt x="1415" y="687"/>
                </a:lnTo>
                <a:lnTo>
                  <a:pt x="1375" y="687"/>
                </a:lnTo>
                <a:lnTo>
                  <a:pt x="1330" y="667"/>
                </a:lnTo>
                <a:lnTo>
                  <a:pt x="1297" y="638"/>
                </a:lnTo>
                <a:lnTo>
                  <a:pt x="1282" y="625"/>
                </a:lnTo>
                <a:lnTo>
                  <a:pt x="1240" y="625"/>
                </a:lnTo>
                <a:lnTo>
                  <a:pt x="1222" y="610"/>
                </a:lnTo>
                <a:lnTo>
                  <a:pt x="1212" y="597"/>
                </a:lnTo>
                <a:lnTo>
                  <a:pt x="1189" y="596"/>
                </a:lnTo>
                <a:lnTo>
                  <a:pt x="1182" y="589"/>
                </a:lnTo>
                <a:lnTo>
                  <a:pt x="1158" y="588"/>
                </a:lnTo>
                <a:lnTo>
                  <a:pt x="1151" y="579"/>
                </a:lnTo>
                <a:lnTo>
                  <a:pt x="1128" y="558"/>
                </a:lnTo>
                <a:lnTo>
                  <a:pt x="1073" y="555"/>
                </a:lnTo>
                <a:lnTo>
                  <a:pt x="979" y="494"/>
                </a:lnTo>
                <a:lnTo>
                  <a:pt x="968" y="488"/>
                </a:lnTo>
                <a:lnTo>
                  <a:pt x="960" y="474"/>
                </a:lnTo>
                <a:lnTo>
                  <a:pt x="911" y="474"/>
                </a:lnTo>
                <a:lnTo>
                  <a:pt x="899" y="463"/>
                </a:lnTo>
                <a:lnTo>
                  <a:pt x="875" y="463"/>
                </a:lnTo>
                <a:lnTo>
                  <a:pt x="844" y="451"/>
                </a:lnTo>
                <a:lnTo>
                  <a:pt x="830" y="438"/>
                </a:lnTo>
                <a:lnTo>
                  <a:pt x="806" y="424"/>
                </a:lnTo>
                <a:lnTo>
                  <a:pt x="781" y="406"/>
                </a:lnTo>
                <a:lnTo>
                  <a:pt x="760" y="400"/>
                </a:lnTo>
                <a:lnTo>
                  <a:pt x="734" y="398"/>
                </a:lnTo>
                <a:lnTo>
                  <a:pt x="701" y="368"/>
                </a:lnTo>
                <a:lnTo>
                  <a:pt x="677" y="367"/>
                </a:lnTo>
                <a:lnTo>
                  <a:pt x="623" y="342"/>
                </a:lnTo>
                <a:lnTo>
                  <a:pt x="581" y="310"/>
                </a:lnTo>
                <a:lnTo>
                  <a:pt x="568" y="286"/>
                </a:lnTo>
                <a:lnTo>
                  <a:pt x="553" y="273"/>
                </a:lnTo>
                <a:lnTo>
                  <a:pt x="503" y="246"/>
                </a:lnTo>
                <a:lnTo>
                  <a:pt x="454" y="220"/>
                </a:lnTo>
                <a:lnTo>
                  <a:pt x="431" y="204"/>
                </a:lnTo>
                <a:lnTo>
                  <a:pt x="422" y="182"/>
                </a:lnTo>
                <a:lnTo>
                  <a:pt x="385" y="178"/>
                </a:lnTo>
                <a:lnTo>
                  <a:pt x="318" y="135"/>
                </a:lnTo>
                <a:lnTo>
                  <a:pt x="316" y="106"/>
                </a:lnTo>
                <a:lnTo>
                  <a:pt x="277" y="80"/>
                </a:lnTo>
                <a:lnTo>
                  <a:pt x="239" y="78"/>
                </a:lnTo>
                <a:lnTo>
                  <a:pt x="211" y="63"/>
                </a:lnTo>
                <a:lnTo>
                  <a:pt x="190" y="52"/>
                </a:lnTo>
                <a:lnTo>
                  <a:pt x="185" y="38"/>
                </a:lnTo>
                <a:lnTo>
                  <a:pt x="122" y="38"/>
                </a:lnTo>
                <a:lnTo>
                  <a:pt x="118" y="28"/>
                </a:lnTo>
                <a:lnTo>
                  <a:pt x="90" y="26"/>
                </a:lnTo>
                <a:lnTo>
                  <a:pt x="70" y="15"/>
                </a:lnTo>
                <a:lnTo>
                  <a:pt x="41" y="12"/>
                </a:lnTo>
                <a:lnTo>
                  <a:pt x="25" y="1"/>
                </a:lnTo>
                <a:lnTo>
                  <a:pt x="0" y="0"/>
                </a:lnTo>
              </a:path>
            </a:pathLst>
          </a:custGeom>
          <a:noFill/>
          <a:ln w="28575">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prstClr val="white"/>
              </a:solidFill>
            </a:endParaRPr>
          </a:p>
        </p:txBody>
      </p:sp>
      <p:sp>
        <p:nvSpPr>
          <p:cNvPr id="15367" name="Freeform 14"/>
          <p:cNvSpPr>
            <a:spLocks/>
          </p:cNvSpPr>
          <p:nvPr/>
        </p:nvSpPr>
        <p:spPr bwMode="auto">
          <a:xfrm>
            <a:off x="1295400" y="2203450"/>
            <a:ext cx="7389813" cy="2586038"/>
          </a:xfrm>
          <a:custGeom>
            <a:avLst/>
            <a:gdLst>
              <a:gd name="T0" fmla="*/ 2147483647 w 4655"/>
              <a:gd name="T1" fmla="*/ 2147483647 h 1629"/>
              <a:gd name="T2" fmla="*/ 2147483647 w 4655"/>
              <a:gd name="T3" fmla="*/ 2147483647 h 1629"/>
              <a:gd name="T4" fmla="*/ 2147483647 w 4655"/>
              <a:gd name="T5" fmla="*/ 2147483647 h 1629"/>
              <a:gd name="T6" fmla="*/ 2147483647 w 4655"/>
              <a:gd name="T7" fmla="*/ 2147483647 h 1629"/>
              <a:gd name="T8" fmla="*/ 2147483647 w 4655"/>
              <a:gd name="T9" fmla="*/ 2147483647 h 1629"/>
              <a:gd name="T10" fmla="*/ 2147483647 w 4655"/>
              <a:gd name="T11" fmla="*/ 2147483647 h 1629"/>
              <a:gd name="T12" fmla="*/ 2147483647 w 4655"/>
              <a:gd name="T13" fmla="*/ 2147483647 h 1629"/>
              <a:gd name="T14" fmla="*/ 2147483647 w 4655"/>
              <a:gd name="T15" fmla="*/ 2147483647 h 1629"/>
              <a:gd name="T16" fmla="*/ 2147483647 w 4655"/>
              <a:gd name="T17" fmla="*/ 2147483647 h 1629"/>
              <a:gd name="T18" fmla="*/ 2147483647 w 4655"/>
              <a:gd name="T19" fmla="*/ 2147483647 h 1629"/>
              <a:gd name="T20" fmla="*/ 2147483647 w 4655"/>
              <a:gd name="T21" fmla="*/ 2147483647 h 1629"/>
              <a:gd name="T22" fmla="*/ 2147483647 w 4655"/>
              <a:gd name="T23" fmla="*/ 2147483647 h 1629"/>
              <a:gd name="T24" fmla="*/ 2147483647 w 4655"/>
              <a:gd name="T25" fmla="*/ 2147483647 h 1629"/>
              <a:gd name="T26" fmla="*/ 2147483647 w 4655"/>
              <a:gd name="T27" fmla="*/ 2147483647 h 1629"/>
              <a:gd name="T28" fmla="*/ 2147483647 w 4655"/>
              <a:gd name="T29" fmla="*/ 2147483647 h 1629"/>
              <a:gd name="T30" fmla="*/ 2147483647 w 4655"/>
              <a:gd name="T31" fmla="*/ 2147483647 h 1629"/>
              <a:gd name="T32" fmla="*/ 2147483647 w 4655"/>
              <a:gd name="T33" fmla="*/ 2147483647 h 1629"/>
              <a:gd name="T34" fmla="*/ 2147483647 w 4655"/>
              <a:gd name="T35" fmla="*/ 2147483647 h 1629"/>
              <a:gd name="T36" fmla="*/ 2147483647 w 4655"/>
              <a:gd name="T37" fmla="*/ 2147483647 h 1629"/>
              <a:gd name="T38" fmla="*/ 2147483647 w 4655"/>
              <a:gd name="T39" fmla="*/ 2147483647 h 1629"/>
              <a:gd name="T40" fmla="*/ 2147483647 w 4655"/>
              <a:gd name="T41" fmla="*/ 2147483647 h 1629"/>
              <a:gd name="T42" fmla="*/ 2147483647 w 4655"/>
              <a:gd name="T43" fmla="*/ 2147483647 h 1629"/>
              <a:gd name="T44" fmla="*/ 2147483647 w 4655"/>
              <a:gd name="T45" fmla="*/ 2147483647 h 1629"/>
              <a:gd name="T46" fmla="*/ 2147483647 w 4655"/>
              <a:gd name="T47" fmla="*/ 2147483647 h 1629"/>
              <a:gd name="T48" fmla="*/ 2147483647 w 4655"/>
              <a:gd name="T49" fmla="*/ 2147483647 h 1629"/>
              <a:gd name="T50" fmla="*/ 2147483647 w 4655"/>
              <a:gd name="T51" fmla="*/ 2147483647 h 1629"/>
              <a:gd name="T52" fmla="*/ 2147483647 w 4655"/>
              <a:gd name="T53" fmla="*/ 2147483647 h 1629"/>
              <a:gd name="T54" fmla="*/ 2147483647 w 4655"/>
              <a:gd name="T55" fmla="*/ 2147483647 h 1629"/>
              <a:gd name="T56" fmla="*/ 2147483647 w 4655"/>
              <a:gd name="T57" fmla="*/ 2147483647 h 1629"/>
              <a:gd name="T58" fmla="*/ 2147483647 w 4655"/>
              <a:gd name="T59" fmla="*/ 2147483647 h 1629"/>
              <a:gd name="T60" fmla="*/ 2147483647 w 4655"/>
              <a:gd name="T61" fmla="*/ 2147483647 h 1629"/>
              <a:gd name="T62" fmla="*/ 2147483647 w 4655"/>
              <a:gd name="T63" fmla="*/ 2147483647 h 1629"/>
              <a:gd name="T64" fmla="*/ 2147483647 w 4655"/>
              <a:gd name="T65" fmla="*/ 2147483647 h 1629"/>
              <a:gd name="T66" fmla="*/ 2147483647 w 4655"/>
              <a:gd name="T67" fmla="*/ 2147483647 h 1629"/>
              <a:gd name="T68" fmla="*/ 2147483647 w 4655"/>
              <a:gd name="T69" fmla="*/ 2147483647 h 1629"/>
              <a:gd name="T70" fmla="*/ 2147483647 w 4655"/>
              <a:gd name="T71" fmla="*/ 2147483647 h 1629"/>
              <a:gd name="T72" fmla="*/ 2147483647 w 4655"/>
              <a:gd name="T73" fmla="*/ 2147483647 h 1629"/>
              <a:gd name="T74" fmla="*/ 2147483647 w 4655"/>
              <a:gd name="T75" fmla="*/ 2147483647 h 1629"/>
              <a:gd name="T76" fmla="*/ 2147483647 w 4655"/>
              <a:gd name="T77" fmla="*/ 2147483647 h 1629"/>
              <a:gd name="T78" fmla="*/ 2147483647 w 4655"/>
              <a:gd name="T79" fmla="*/ 2147483647 h 1629"/>
              <a:gd name="T80" fmla="*/ 2147483647 w 4655"/>
              <a:gd name="T81" fmla="*/ 2147483647 h 1629"/>
              <a:gd name="T82" fmla="*/ 2147483647 w 4655"/>
              <a:gd name="T83" fmla="*/ 2147483647 h 1629"/>
              <a:gd name="T84" fmla="*/ 2147483647 w 4655"/>
              <a:gd name="T85" fmla="*/ 2147483647 h 1629"/>
              <a:gd name="T86" fmla="*/ 2147483647 w 4655"/>
              <a:gd name="T87" fmla="*/ 2147483647 h 1629"/>
              <a:gd name="T88" fmla="*/ 2147483647 w 4655"/>
              <a:gd name="T89" fmla="*/ 2147483647 h 1629"/>
              <a:gd name="T90" fmla="*/ 2147483647 w 4655"/>
              <a:gd name="T91" fmla="*/ 2147483647 h 1629"/>
              <a:gd name="T92" fmla="*/ 2147483647 w 4655"/>
              <a:gd name="T93" fmla="*/ 2147483647 h 1629"/>
              <a:gd name="T94" fmla="*/ 2147483647 w 4655"/>
              <a:gd name="T95" fmla="*/ 2147483647 h 1629"/>
              <a:gd name="T96" fmla="*/ 2147483647 w 4655"/>
              <a:gd name="T97" fmla="*/ 2147483647 h 1629"/>
              <a:gd name="T98" fmla="*/ 2147483647 w 4655"/>
              <a:gd name="T99" fmla="*/ 2147483647 h 1629"/>
              <a:gd name="T100" fmla="*/ 2147483647 w 4655"/>
              <a:gd name="T101" fmla="*/ 2147483647 h 1629"/>
              <a:gd name="T102" fmla="*/ 2147483647 w 4655"/>
              <a:gd name="T103" fmla="*/ 2147483647 h 1629"/>
              <a:gd name="T104" fmla="*/ 2147483647 w 4655"/>
              <a:gd name="T105" fmla="*/ 2147483647 h 1629"/>
              <a:gd name="T106" fmla="*/ 2147483647 w 4655"/>
              <a:gd name="T107" fmla="*/ 2147483647 h 1629"/>
              <a:gd name="T108" fmla="*/ 2147483647 w 4655"/>
              <a:gd name="T109" fmla="*/ 2147483647 h 1629"/>
              <a:gd name="T110" fmla="*/ 2147483647 w 4655"/>
              <a:gd name="T111" fmla="*/ 2147483647 h 1629"/>
              <a:gd name="T112" fmla="*/ 0 w 4655"/>
              <a:gd name="T113" fmla="*/ 0 h 1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55"/>
              <a:gd name="T172" fmla="*/ 0 h 1629"/>
              <a:gd name="T173" fmla="*/ 4655 w 4655"/>
              <a:gd name="T174" fmla="*/ 1629 h 1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55" h="1629">
                <a:moveTo>
                  <a:pt x="4655" y="1629"/>
                </a:moveTo>
                <a:lnTo>
                  <a:pt x="4586" y="1629"/>
                </a:lnTo>
                <a:lnTo>
                  <a:pt x="4579" y="1623"/>
                </a:lnTo>
                <a:lnTo>
                  <a:pt x="4562" y="1619"/>
                </a:lnTo>
                <a:lnTo>
                  <a:pt x="4560" y="1612"/>
                </a:lnTo>
                <a:lnTo>
                  <a:pt x="4460" y="1612"/>
                </a:lnTo>
                <a:lnTo>
                  <a:pt x="4456" y="1602"/>
                </a:lnTo>
                <a:lnTo>
                  <a:pt x="4259" y="1602"/>
                </a:lnTo>
                <a:lnTo>
                  <a:pt x="4255" y="1595"/>
                </a:lnTo>
                <a:lnTo>
                  <a:pt x="4141" y="1595"/>
                </a:lnTo>
                <a:lnTo>
                  <a:pt x="4133" y="1586"/>
                </a:lnTo>
                <a:lnTo>
                  <a:pt x="4122" y="1581"/>
                </a:lnTo>
                <a:lnTo>
                  <a:pt x="4004" y="1581"/>
                </a:lnTo>
                <a:lnTo>
                  <a:pt x="3997" y="1575"/>
                </a:lnTo>
                <a:lnTo>
                  <a:pt x="3952" y="1576"/>
                </a:lnTo>
                <a:lnTo>
                  <a:pt x="3936" y="1560"/>
                </a:lnTo>
                <a:lnTo>
                  <a:pt x="3928" y="1552"/>
                </a:lnTo>
                <a:lnTo>
                  <a:pt x="3886" y="1553"/>
                </a:lnTo>
                <a:lnTo>
                  <a:pt x="3882" y="1542"/>
                </a:lnTo>
                <a:lnTo>
                  <a:pt x="3793" y="1542"/>
                </a:lnTo>
                <a:lnTo>
                  <a:pt x="3790" y="1535"/>
                </a:lnTo>
                <a:lnTo>
                  <a:pt x="3736" y="1535"/>
                </a:lnTo>
                <a:lnTo>
                  <a:pt x="3721" y="1515"/>
                </a:lnTo>
                <a:lnTo>
                  <a:pt x="3649" y="1515"/>
                </a:lnTo>
                <a:lnTo>
                  <a:pt x="3643" y="1510"/>
                </a:lnTo>
                <a:lnTo>
                  <a:pt x="3517" y="1510"/>
                </a:lnTo>
                <a:lnTo>
                  <a:pt x="3497" y="1493"/>
                </a:lnTo>
                <a:lnTo>
                  <a:pt x="3464" y="1493"/>
                </a:lnTo>
                <a:lnTo>
                  <a:pt x="3462" y="1487"/>
                </a:lnTo>
                <a:lnTo>
                  <a:pt x="3426" y="1487"/>
                </a:lnTo>
                <a:lnTo>
                  <a:pt x="3420" y="1482"/>
                </a:lnTo>
                <a:lnTo>
                  <a:pt x="3368" y="1482"/>
                </a:lnTo>
                <a:lnTo>
                  <a:pt x="3337" y="1476"/>
                </a:lnTo>
                <a:lnTo>
                  <a:pt x="3306" y="1463"/>
                </a:lnTo>
                <a:lnTo>
                  <a:pt x="3234" y="1463"/>
                </a:lnTo>
                <a:lnTo>
                  <a:pt x="3228" y="1456"/>
                </a:lnTo>
                <a:lnTo>
                  <a:pt x="3190" y="1456"/>
                </a:lnTo>
                <a:lnTo>
                  <a:pt x="3185" y="1452"/>
                </a:lnTo>
                <a:lnTo>
                  <a:pt x="3128" y="1452"/>
                </a:lnTo>
                <a:lnTo>
                  <a:pt x="3124" y="1442"/>
                </a:lnTo>
                <a:lnTo>
                  <a:pt x="3078" y="1442"/>
                </a:lnTo>
                <a:lnTo>
                  <a:pt x="3070" y="1434"/>
                </a:lnTo>
                <a:lnTo>
                  <a:pt x="3012" y="1434"/>
                </a:lnTo>
                <a:lnTo>
                  <a:pt x="2977" y="1407"/>
                </a:lnTo>
                <a:lnTo>
                  <a:pt x="2875" y="1407"/>
                </a:lnTo>
                <a:lnTo>
                  <a:pt x="2856" y="1398"/>
                </a:lnTo>
                <a:lnTo>
                  <a:pt x="2828" y="1382"/>
                </a:lnTo>
                <a:lnTo>
                  <a:pt x="2794" y="1382"/>
                </a:lnTo>
                <a:lnTo>
                  <a:pt x="2785" y="1370"/>
                </a:lnTo>
                <a:lnTo>
                  <a:pt x="2744" y="1370"/>
                </a:lnTo>
                <a:lnTo>
                  <a:pt x="2738" y="1367"/>
                </a:lnTo>
                <a:lnTo>
                  <a:pt x="2714" y="1367"/>
                </a:lnTo>
                <a:lnTo>
                  <a:pt x="2706" y="1358"/>
                </a:lnTo>
                <a:lnTo>
                  <a:pt x="2656" y="1358"/>
                </a:lnTo>
                <a:lnTo>
                  <a:pt x="2617" y="1337"/>
                </a:lnTo>
                <a:lnTo>
                  <a:pt x="2552" y="1337"/>
                </a:lnTo>
                <a:lnTo>
                  <a:pt x="2524" y="1329"/>
                </a:lnTo>
                <a:lnTo>
                  <a:pt x="2496" y="1317"/>
                </a:lnTo>
                <a:lnTo>
                  <a:pt x="2461" y="1306"/>
                </a:lnTo>
                <a:lnTo>
                  <a:pt x="2441" y="1295"/>
                </a:lnTo>
                <a:lnTo>
                  <a:pt x="2425" y="1281"/>
                </a:lnTo>
                <a:lnTo>
                  <a:pt x="2422" y="1270"/>
                </a:lnTo>
                <a:lnTo>
                  <a:pt x="2402" y="1251"/>
                </a:lnTo>
                <a:lnTo>
                  <a:pt x="2375" y="1251"/>
                </a:lnTo>
                <a:lnTo>
                  <a:pt x="2363" y="1235"/>
                </a:lnTo>
                <a:lnTo>
                  <a:pt x="2308" y="1235"/>
                </a:lnTo>
                <a:lnTo>
                  <a:pt x="2300" y="1220"/>
                </a:lnTo>
                <a:lnTo>
                  <a:pt x="2261" y="1220"/>
                </a:lnTo>
                <a:lnTo>
                  <a:pt x="2243" y="1205"/>
                </a:lnTo>
                <a:lnTo>
                  <a:pt x="2196" y="1205"/>
                </a:lnTo>
                <a:lnTo>
                  <a:pt x="2190" y="1192"/>
                </a:lnTo>
                <a:lnTo>
                  <a:pt x="2146" y="1192"/>
                </a:lnTo>
                <a:lnTo>
                  <a:pt x="2108" y="1176"/>
                </a:lnTo>
                <a:lnTo>
                  <a:pt x="2060" y="1176"/>
                </a:lnTo>
                <a:lnTo>
                  <a:pt x="2029" y="1164"/>
                </a:lnTo>
                <a:lnTo>
                  <a:pt x="2008" y="1152"/>
                </a:lnTo>
                <a:lnTo>
                  <a:pt x="1942" y="1102"/>
                </a:lnTo>
                <a:lnTo>
                  <a:pt x="1916" y="1091"/>
                </a:lnTo>
                <a:lnTo>
                  <a:pt x="1885" y="1074"/>
                </a:lnTo>
                <a:lnTo>
                  <a:pt x="1871" y="1059"/>
                </a:lnTo>
                <a:lnTo>
                  <a:pt x="1853" y="1050"/>
                </a:lnTo>
                <a:lnTo>
                  <a:pt x="1830" y="1046"/>
                </a:lnTo>
                <a:lnTo>
                  <a:pt x="1810" y="1042"/>
                </a:lnTo>
                <a:lnTo>
                  <a:pt x="1790" y="1038"/>
                </a:lnTo>
                <a:lnTo>
                  <a:pt x="1774" y="1032"/>
                </a:lnTo>
                <a:lnTo>
                  <a:pt x="1751" y="1026"/>
                </a:lnTo>
                <a:lnTo>
                  <a:pt x="1739" y="1016"/>
                </a:lnTo>
                <a:lnTo>
                  <a:pt x="1716" y="1008"/>
                </a:lnTo>
                <a:lnTo>
                  <a:pt x="1706" y="1002"/>
                </a:lnTo>
                <a:lnTo>
                  <a:pt x="1686" y="1000"/>
                </a:lnTo>
                <a:lnTo>
                  <a:pt x="1670" y="993"/>
                </a:lnTo>
                <a:lnTo>
                  <a:pt x="1644" y="993"/>
                </a:lnTo>
                <a:lnTo>
                  <a:pt x="1622" y="983"/>
                </a:lnTo>
                <a:lnTo>
                  <a:pt x="1608" y="978"/>
                </a:lnTo>
                <a:lnTo>
                  <a:pt x="1582" y="977"/>
                </a:lnTo>
                <a:lnTo>
                  <a:pt x="1576" y="964"/>
                </a:lnTo>
                <a:lnTo>
                  <a:pt x="1559" y="959"/>
                </a:lnTo>
                <a:lnTo>
                  <a:pt x="1532" y="950"/>
                </a:lnTo>
                <a:lnTo>
                  <a:pt x="1508" y="932"/>
                </a:lnTo>
                <a:lnTo>
                  <a:pt x="1504" y="914"/>
                </a:lnTo>
                <a:lnTo>
                  <a:pt x="1466" y="891"/>
                </a:lnTo>
                <a:lnTo>
                  <a:pt x="1452" y="864"/>
                </a:lnTo>
                <a:lnTo>
                  <a:pt x="1444" y="851"/>
                </a:lnTo>
                <a:lnTo>
                  <a:pt x="1417" y="827"/>
                </a:lnTo>
                <a:lnTo>
                  <a:pt x="1404" y="804"/>
                </a:lnTo>
                <a:lnTo>
                  <a:pt x="1390" y="789"/>
                </a:lnTo>
                <a:lnTo>
                  <a:pt x="1369" y="785"/>
                </a:lnTo>
                <a:lnTo>
                  <a:pt x="1360" y="767"/>
                </a:lnTo>
                <a:lnTo>
                  <a:pt x="1322" y="731"/>
                </a:lnTo>
                <a:lnTo>
                  <a:pt x="1304" y="713"/>
                </a:lnTo>
                <a:lnTo>
                  <a:pt x="1283" y="694"/>
                </a:lnTo>
                <a:lnTo>
                  <a:pt x="1260" y="678"/>
                </a:lnTo>
                <a:lnTo>
                  <a:pt x="1244" y="674"/>
                </a:lnTo>
                <a:lnTo>
                  <a:pt x="1218" y="654"/>
                </a:lnTo>
                <a:lnTo>
                  <a:pt x="1201" y="645"/>
                </a:lnTo>
                <a:lnTo>
                  <a:pt x="1184" y="630"/>
                </a:lnTo>
                <a:lnTo>
                  <a:pt x="1182" y="612"/>
                </a:lnTo>
                <a:lnTo>
                  <a:pt x="1168" y="603"/>
                </a:lnTo>
                <a:lnTo>
                  <a:pt x="1150" y="593"/>
                </a:lnTo>
                <a:lnTo>
                  <a:pt x="1135" y="573"/>
                </a:lnTo>
                <a:lnTo>
                  <a:pt x="1117" y="555"/>
                </a:lnTo>
                <a:lnTo>
                  <a:pt x="1097" y="549"/>
                </a:lnTo>
                <a:lnTo>
                  <a:pt x="1057" y="514"/>
                </a:lnTo>
                <a:lnTo>
                  <a:pt x="1044" y="506"/>
                </a:lnTo>
                <a:lnTo>
                  <a:pt x="1018" y="496"/>
                </a:lnTo>
                <a:lnTo>
                  <a:pt x="996" y="485"/>
                </a:lnTo>
                <a:lnTo>
                  <a:pt x="972" y="480"/>
                </a:lnTo>
                <a:lnTo>
                  <a:pt x="962" y="458"/>
                </a:lnTo>
                <a:lnTo>
                  <a:pt x="958" y="450"/>
                </a:lnTo>
                <a:lnTo>
                  <a:pt x="949" y="431"/>
                </a:lnTo>
                <a:lnTo>
                  <a:pt x="913" y="428"/>
                </a:lnTo>
                <a:lnTo>
                  <a:pt x="895" y="425"/>
                </a:lnTo>
                <a:lnTo>
                  <a:pt x="886" y="416"/>
                </a:lnTo>
                <a:lnTo>
                  <a:pt x="852" y="380"/>
                </a:lnTo>
                <a:lnTo>
                  <a:pt x="823" y="372"/>
                </a:lnTo>
                <a:lnTo>
                  <a:pt x="800" y="369"/>
                </a:lnTo>
                <a:lnTo>
                  <a:pt x="778" y="363"/>
                </a:lnTo>
                <a:lnTo>
                  <a:pt x="763" y="346"/>
                </a:lnTo>
                <a:lnTo>
                  <a:pt x="743" y="329"/>
                </a:lnTo>
                <a:lnTo>
                  <a:pt x="727" y="311"/>
                </a:lnTo>
                <a:lnTo>
                  <a:pt x="702" y="304"/>
                </a:lnTo>
                <a:lnTo>
                  <a:pt x="692" y="292"/>
                </a:lnTo>
                <a:lnTo>
                  <a:pt x="678" y="275"/>
                </a:lnTo>
                <a:lnTo>
                  <a:pt x="653" y="266"/>
                </a:lnTo>
                <a:lnTo>
                  <a:pt x="634" y="261"/>
                </a:lnTo>
                <a:lnTo>
                  <a:pt x="610" y="254"/>
                </a:lnTo>
                <a:lnTo>
                  <a:pt x="586" y="246"/>
                </a:lnTo>
                <a:lnTo>
                  <a:pt x="558" y="246"/>
                </a:lnTo>
                <a:lnTo>
                  <a:pt x="532" y="227"/>
                </a:lnTo>
                <a:lnTo>
                  <a:pt x="509" y="222"/>
                </a:lnTo>
                <a:lnTo>
                  <a:pt x="479" y="212"/>
                </a:lnTo>
                <a:lnTo>
                  <a:pt x="472" y="200"/>
                </a:lnTo>
                <a:lnTo>
                  <a:pt x="462" y="190"/>
                </a:lnTo>
                <a:lnTo>
                  <a:pt x="445" y="185"/>
                </a:lnTo>
                <a:lnTo>
                  <a:pt x="433" y="179"/>
                </a:lnTo>
                <a:lnTo>
                  <a:pt x="385" y="174"/>
                </a:lnTo>
                <a:lnTo>
                  <a:pt x="349" y="152"/>
                </a:lnTo>
                <a:lnTo>
                  <a:pt x="334" y="148"/>
                </a:lnTo>
                <a:lnTo>
                  <a:pt x="308" y="125"/>
                </a:lnTo>
                <a:lnTo>
                  <a:pt x="288" y="120"/>
                </a:lnTo>
                <a:lnTo>
                  <a:pt x="280" y="107"/>
                </a:lnTo>
                <a:lnTo>
                  <a:pt x="252" y="107"/>
                </a:lnTo>
                <a:lnTo>
                  <a:pt x="236" y="89"/>
                </a:lnTo>
                <a:lnTo>
                  <a:pt x="210" y="80"/>
                </a:lnTo>
                <a:lnTo>
                  <a:pt x="168" y="78"/>
                </a:lnTo>
                <a:lnTo>
                  <a:pt x="118" y="32"/>
                </a:lnTo>
                <a:lnTo>
                  <a:pt x="97" y="30"/>
                </a:lnTo>
                <a:lnTo>
                  <a:pt x="84" y="17"/>
                </a:lnTo>
                <a:lnTo>
                  <a:pt x="20" y="14"/>
                </a:lnTo>
                <a:lnTo>
                  <a:pt x="16" y="2"/>
                </a:lnTo>
                <a:lnTo>
                  <a:pt x="0" y="0"/>
                </a:lnTo>
              </a:path>
            </a:pathLst>
          </a:custGeom>
          <a:noFill/>
          <a:ln w="2857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prstClr val="white"/>
              </a:solidFill>
            </a:endParaRPr>
          </a:p>
        </p:txBody>
      </p:sp>
      <p:sp>
        <p:nvSpPr>
          <p:cNvPr id="15368" name="Freeform 13"/>
          <p:cNvSpPr>
            <a:spLocks/>
          </p:cNvSpPr>
          <p:nvPr/>
        </p:nvSpPr>
        <p:spPr bwMode="auto">
          <a:xfrm>
            <a:off x="1301750" y="2203450"/>
            <a:ext cx="7381875" cy="3225800"/>
          </a:xfrm>
          <a:custGeom>
            <a:avLst/>
            <a:gdLst>
              <a:gd name="T0" fmla="*/ 2147483647 w 4650"/>
              <a:gd name="T1" fmla="*/ 2147483647 h 2032"/>
              <a:gd name="T2" fmla="*/ 2147483647 w 4650"/>
              <a:gd name="T3" fmla="*/ 2147483647 h 2032"/>
              <a:gd name="T4" fmla="*/ 2147483647 w 4650"/>
              <a:gd name="T5" fmla="*/ 2147483647 h 2032"/>
              <a:gd name="T6" fmla="*/ 2147483647 w 4650"/>
              <a:gd name="T7" fmla="*/ 2147483647 h 2032"/>
              <a:gd name="T8" fmla="*/ 2147483647 w 4650"/>
              <a:gd name="T9" fmla="*/ 2147483647 h 2032"/>
              <a:gd name="T10" fmla="*/ 2147483647 w 4650"/>
              <a:gd name="T11" fmla="*/ 2147483647 h 2032"/>
              <a:gd name="T12" fmla="*/ 2147483647 w 4650"/>
              <a:gd name="T13" fmla="*/ 2147483647 h 2032"/>
              <a:gd name="T14" fmla="*/ 2147483647 w 4650"/>
              <a:gd name="T15" fmla="*/ 2147483647 h 2032"/>
              <a:gd name="T16" fmla="*/ 2147483647 w 4650"/>
              <a:gd name="T17" fmla="*/ 2147483647 h 2032"/>
              <a:gd name="T18" fmla="*/ 2147483647 w 4650"/>
              <a:gd name="T19" fmla="*/ 2147483647 h 2032"/>
              <a:gd name="T20" fmla="*/ 2147483647 w 4650"/>
              <a:gd name="T21" fmla="*/ 2147483647 h 2032"/>
              <a:gd name="T22" fmla="*/ 2147483647 w 4650"/>
              <a:gd name="T23" fmla="*/ 2147483647 h 2032"/>
              <a:gd name="T24" fmla="*/ 2147483647 w 4650"/>
              <a:gd name="T25" fmla="*/ 2147483647 h 2032"/>
              <a:gd name="T26" fmla="*/ 2147483647 w 4650"/>
              <a:gd name="T27" fmla="*/ 2147483647 h 2032"/>
              <a:gd name="T28" fmla="*/ 2147483647 w 4650"/>
              <a:gd name="T29" fmla="*/ 2147483647 h 2032"/>
              <a:gd name="T30" fmla="*/ 2147483647 w 4650"/>
              <a:gd name="T31" fmla="*/ 2147483647 h 2032"/>
              <a:gd name="T32" fmla="*/ 2147483647 w 4650"/>
              <a:gd name="T33" fmla="*/ 2147483647 h 2032"/>
              <a:gd name="T34" fmla="*/ 2147483647 w 4650"/>
              <a:gd name="T35" fmla="*/ 2147483647 h 2032"/>
              <a:gd name="T36" fmla="*/ 2147483647 w 4650"/>
              <a:gd name="T37" fmla="*/ 2147483647 h 2032"/>
              <a:gd name="T38" fmla="*/ 2147483647 w 4650"/>
              <a:gd name="T39" fmla="*/ 2147483647 h 2032"/>
              <a:gd name="T40" fmla="*/ 2147483647 w 4650"/>
              <a:gd name="T41" fmla="*/ 2147483647 h 2032"/>
              <a:gd name="T42" fmla="*/ 2147483647 w 4650"/>
              <a:gd name="T43" fmla="*/ 2147483647 h 2032"/>
              <a:gd name="T44" fmla="*/ 2147483647 w 4650"/>
              <a:gd name="T45" fmla="*/ 2147483647 h 2032"/>
              <a:gd name="T46" fmla="*/ 2147483647 w 4650"/>
              <a:gd name="T47" fmla="*/ 2147483647 h 2032"/>
              <a:gd name="T48" fmla="*/ 2147483647 w 4650"/>
              <a:gd name="T49" fmla="*/ 2147483647 h 2032"/>
              <a:gd name="T50" fmla="*/ 2147483647 w 4650"/>
              <a:gd name="T51" fmla="*/ 2147483647 h 2032"/>
              <a:gd name="T52" fmla="*/ 2147483647 w 4650"/>
              <a:gd name="T53" fmla="*/ 2147483647 h 2032"/>
              <a:gd name="T54" fmla="*/ 2147483647 w 4650"/>
              <a:gd name="T55" fmla="*/ 2147483647 h 2032"/>
              <a:gd name="T56" fmla="*/ 2147483647 w 4650"/>
              <a:gd name="T57" fmla="*/ 2147483647 h 2032"/>
              <a:gd name="T58" fmla="*/ 2147483647 w 4650"/>
              <a:gd name="T59" fmla="*/ 2147483647 h 2032"/>
              <a:gd name="T60" fmla="*/ 2147483647 w 4650"/>
              <a:gd name="T61" fmla="*/ 2147483647 h 2032"/>
              <a:gd name="T62" fmla="*/ 2147483647 w 4650"/>
              <a:gd name="T63" fmla="*/ 2147483647 h 2032"/>
              <a:gd name="T64" fmla="*/ 2147483647 w 4650"/>
              <a:gd name="T65" fmla="*/ 2147483647 h 2032"/>
              <a:gd name="T66" fmla="*/ 2147483647 w 4650"/>
              <a:gd name="T67" fmla="*/ 2147483647 h 2032"/>
              <a:gd name="T68" fmla="*/ 2147483647 w 4650"/>
              <a:gd name="T69" fmla="*/ 2147483647 h 2032"/>
              <a:gd name="T70" fmla="*/ 2147483647 w 4650"/>
              <a:gd name="T71" fmla="*/ 2147483647 h 2032"/>
              <a:gd name="T72" fmla="*/ 2147483647 w 4650"/>
              <a:gd name="T73" fmla="*/ 2147483647 h 2032"/>
              <a:gd name="T74" fmla="*/ 2147483647 w 4650"/>
              <a:gd name="T75" fmla="*/ 2147483647 h 2032"/>
              <a:gd name="T76" fmla="*/ 2147483647 w 4650"/>
              <a:gd name="T77" fmla="*/ 2147483647 h 2032"/>
              <a:gd name="T78" fmla="*/ 2147483647 w 4650"/>
              <a:gd name="T79" fmla="*/ 2147483647 h 2032"/>
              <a:gd name="T80" fmla="*/ 2147483647 w 4650"/>
              <a:gd name="T81" fmla="*/ 2147483647 h 2032"/>
              <a:gd name="T82" fmla="*/ 2147483647 w 4650"/>
              <a:gd name="T83" fmla="*/ 2147483647 h 2032"/>
              <a:gd name="T84" fmla="*/ 2147483647 w 4650"/>
              <a:gd name="T85" fmla="*/ 2147483647 h 2032"/>
              <a:gd name="T86" fmla="*/ 2147483647 w 4650"/>
              <a:gd name="T87" fmla="*/ 2147483647 h 2032"/>
              <a:gd name="T88" fmla="*/ 2147483647 w 4650"/>
              <a:gd name="T89" fmla="*/ 2147483647 h 2032"/>
              <a:gd name="T90" fmla="*/ 2147483647 w 4650"/>
              <a:gd name="T91" fmla="*/ 2147483647 h 2032"/>
              <a:gd name="T92" fmla="*/ 2147483647 w 4650"/>
              <a:gd name="T93" fmla="*/ 2147483647 h 2032"/>
              <a:gd name="T94" fmla="*/ 2147483647 w 4650"/>
              <a:gd name="T95" fmla="*/ 2147483647 h 2032"/>
              <a:gd name="T96" fmla="*/ 2147483647 w 4650"/>
              <a:gd name="T97" fmla="*/ 2147483647 h 2032"/>
              <a:gd name="T98" fmla="*/ 2147483647 w 4650"/>
              <a:gd name="T99" fmla="*/ 2147483647 h 2032"/>
              <a:gd name="T100" fmla="*/ 2147483647 w 4650"/>
              <a:gd name="T101" fmla="*/ 2147483647 h 2032"/>
              <a:gd name="T102" fmla="*/ 2147483647 w 4650"/>
              <a:gd name="T103" fmla="*/ 2147483647 h 2032"/>
              <a:gd name="T104" fmla="*/ 2147483647 w 4650"/>
              <a:gd name="T105" fmla="*/ 2147483647 h 2032"/>
              <a:gd name="T106" fmla="*/ 2147483647 w 4650"/>
              <a:gd name="T107" fmla="*/ 2147483647 h 20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0"/>
              <a:gd name="T163" fmla="*/ 0 h 2032"/>
              <a:gd name="T164" fmla="*/ 4650 w 4650"/>
              <a:gd name="T165" fmla="*/ 2032 h 20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0" h="2032">
                <a:moveTo>
                  <a:pt x="0" y="0"/>
                </a:moveTo>
                <a:lnTo>
                  <a:pt x="43" y="18"/>
                </a:lnTo>
                <a:lnTo>
                  <a:pt x="58" y="20"/>
                </a:lnTo>
                <a:lnTo>
                  <a:pt x="79" y="34"/>
                </a:lnTo>
                <a:lnTo>
                  <a:pt x="80" y="47"/>
                </a:lnTo>
                <a:lnTo>
                  <a:pt x="174" y="47"/>
                </a:lnTo>
                <a:lnTo>
                  <a:pt x="184" y="62"/>
                </a:lnTo>
                <a:lnTo>
                  <a:pt x="252" y="62"/>
                </a:lnTo>
                <a:lnTo>
                  <a:pt x="268" y="80"/>
                </a:lnTo>
                <a:lnTo>
                  <a:pt x="314" y="80"/>
                </a:lnTo>
                <a:lnTo>
                  <a:pt x="314" y="99"/>
                </a:lnTo>
                <a:lnTo>
                  <a:pt x="327" y="104"/>
                </a:lnTo>
                <a:lnTo>
                  <a:pt x="338" y="116"/>
                </a:lnTo>
                <a:lnTo>
                  <a:pt x="360" y="131"/>
                </a:lnTo>
                <a:lnTo>
                  <a:pt x="362" y="148"/>
                </a:lnTo>
                <a:lnTo>
                  <a:pt x="372" y="164"/>
                </a:lnTo>
                <a:lnTo>
                  <a:pt x="384" y="179"/>
                </a:lnTo>
                <a:lnTo>
                  <a:pt x="396" y="189"/>
                </a:lnTo>
                <a:lnTo>
                  <a:pt x="404" y="204"/>
                </a:lnTo>
                <a:lnTo>
                  <a:pt x="406" y="222"/>
                </a:lnTo>
                <a:lnTo>
                  <a:pt x="433" y="231"/>
                </a:lnTo>
                <a:lnTo>
                  <a:pt x="434" y="239"/>
                </a:lnTo>
                <a:lnTo>
                  <a:pt x="465" y="239"/>
                </a:lnTo>
                <a:lnTo>
                  <a:pt x="472" y="250"/>
                </a:lnTo>
                <a:lnTo>
                  <a:pt x="477" y="257"/>
                </a:lnTo>
                <a:lnTo>
                  <a:pt x="510" y="257"/>
                </a:lnTo>
                <a:lnTo>
                  <a:pt x="514" y="272"/>
                </a:lnTo>
                <a:lnTo>
                  <a:pt x="541" y="275"/>
                </a:lnTo>
                <a:lnTo>
                  <a:pt x="541" y="330"/>
                </a:lnTo>
                <a:lnTo>
                  <a:pt x="549" y="338"/>
                </a:lnTo>
                <a:lnTo>
                  <a:pt x="592" y="338"/>
                </a:lnTo>
                <a:lnTo>
                  <a:pt x="594" y="356"/>
                </a:lnTo>
                <a:lnTo>
                  <a:pt x="600" y="369"/>
                </a:lnTo>
                <a:lnTo>
                  <a:pt x="610" y="384"/>
                </a:lnTo>
                <a:lnTo>
                  <a:pt x="615" y="400"/>
                </a:lnTo>
                <a:lnTo>
                  <a:pt x="633" y="410"/>
                </a:lnTo>
                <a:lnTo>
                  <a:pt x="639" y="428"/>
                </a:lnTo>
                <a:lnTo>
                  <a:pt x="655" y="444"/>
                </a:lnTo>
                <a:lnTo>
                  <a:pt x="660" y="465"/>
                </a:lnTo>
                <a:lnTo>
                  <a:pt x="684" y="482"/>
                </a:lnTo>
                <a:lnTo>
                  <a:pt x="697" y="502"/>
                </a:lnTo>
                <a:lnTo>
                  <a:pt x="712" y="522"/>
                </a:lnTo>
                <a:lnTo>
                  <a:pt x="717" y="533"/>
                </a:lnTo>
                <a:lnTo>
                  <a:pt x="717" y="567"/>
                </a:lnTo>
                <a:lnTo>
                  <a:pt x="729" y="581"/>
                </a:lnTo>
                <a:lnTo>
                  <a:pt x="742" y="599"/>
                </a:lnTo>
                <a:lnTo>
                  <a:pt x="772" y="599"/>
                </a:lnTo>
                <a:lnTo>
                  <a:pt x="780" y="616"/>
                </a:lnTo>
                <a:lnTo>
                  <a:pt x="841" y="616"/>
                </a:lnTo>
                <a:lnTo>
                  <a:pt x="846" y="632"/>
                </a:lnTo>
                <a:lnTo>
                  <a:pt x="877" y="632"/>
                </a:lnTo>
                <a:lnTo>
                  <a:pt x="882" y="648"/>
                </a:lnTo>
                <a:lnTo>
                  <a:pt x="927" y="648"/>
                </a:lnTo>
                <a:lnTo>
                  <a:pt x="934" y="662"/>
                </a:lnTo>
                <a:lnTo>
                  <a:pt x="943" y="677"/>
                </a:lnTo>
                <a:lnTo>
                  <a:pt x="955" y="686"/>
                </a:lnTo>
                <a:lnTo>
                  <a:pt x="967" y="701"/>
                </a:lnTo>
                <a:lnTo>
                  <a:pt x="993" y="705"/>
                </a:lnTo>
                <a:lnTo>
                  <a:pt x="1008" y="735"/>
                </a:lnTo>
                <a:lnTo>
                  <a:pt x="1046" y="735"/>
                </a:lnTo>
                <a:lnTo>
                  <a:pt x="1047" y="755"/>
                </a:lnTo>
                <a:lnTo>
                  <a:pt x="1059" y="777"/>
                </a:lnTo>
                <a:lnTo>
                  <a:pt x="1098" y="783"/>
                </a:lnTo>
                <a:lnTo>
                  <a:pt x="1104" y="800"/>
                </a:lnTo>
                <a:lnTo>
                  <a:pt x="1110" y="816"/>
                </a:lnTo>
                <a:lnTo>
                  <a:pt x="1124" y="828"/>
                </a:lnTo>
                <a:lnTo>
                  <a:pt x="1140" y="845"/>
                </a:lnTo>
                <a:lnTo>
                  <a:pt x="1188" y="872"/>
                </a:lnTo>
                <a:lnTo>
                  <a:pt x="1190" y="908"/>
                </a:lnTo>
                <a:lnTo>
                  <a:pt x="1192" y="921"/>
                </a:lnTo>
                <a:lnTo>
                  <a:pt x="1202" y="932"/>
                </a:lnTo>
                <a:lnTo>
                  <a:pt x="1209" y="939"/>
                </a:lnTo>
                <a:lnTo>
                  <a:pt x="1209" y="972"/>
                </a:lnTo>
                <a:lnTo>
                  <a:pt x="1216" y="983"/>
                </a:lnTo>
                <a:lnTo>
                  <a:pt x="1234" y="990"/>
                </a:lnTo>
                <a:lnTo>
                  <a:pt x="1239" y="1004"/>
                </a:lnTo>
                <a:lnTo>
                  <a:pt x="1245" y="1014"/>
                </a:lnTo>
                <a:lnTo>
                  <a:pt x="1245" y="1059"/>
                </a:lnTo>
                <a:lnTo>
                  <a:pt x="1254" y="1073"/>
                </a:lnTo>
                <a:lnTo>
                  <a:pt x="1262" y="1090"/>
                </a:lnTo>
                <a:lnTo>
                  <a:pt x="1274" y="1102"/>
                </a:lnTo>
                <a:lnTo>
                  <a:pt x="1288" y="1113"/>
                </a:lnTo>
                <a:lnTo>
                  <a:pt x="1303" y="1125"/>
                </a:lnTo>
                <a:lnTo>
                  <a:pt x="1314" y="1137"/>
                </a:lnTo>
                <a:lnTo>
                  <a:pt x="1314" y="1160"/>
                </a:lnTo>
                <a:lnTo>
                  <a:pt x="1335" y="1170"/>
                </a:lnTo>
                <a:lnTo>
                  <a:pt x="1348" y="1180"/>
                </a:lnTo>
                <a:lnTo>
                  <a:pt x="1365" y="1190"/>
                </a:lnTo>
                <a:lnTo>
                  <a:pt x="1365" y="1214"/>
                </a:lnTo>
                <a:lnTo>
                  <a:pt x="1396" y="1218"/>
                </a:lnTo>
                <a:lnTo>
                  <a:pt x="1396" y="1258"/>
                </a:lnTo>
                <a:lnTo>
                  <a:pt x="1402" y="1268"/>
                </a:lnTo>
                <a:lnTo>
                  <a:pt x="1435" y="1269"/>
                </a:lnTo>
                <a:lnTo>
                  <a:pt x="1441" y="1282"/>
                </a:lnTo>
                <a:lnTo>
                  <a:pt x="1450" y="1296"/>
                </a:lnTo>
                <a:lnTo>
                  <a:pt x="1460" y="1307"/>
                </a:lnTo>
                <a:lnTo>
                  <a:pt x="1466" y="1320"/>
                </a:lnTo>
                <a:lnTo>
                  <a:pt x="1472" y="1331"/>
                </a:lnTo>
                <a:lnTo>
                  <a:pt x="1516" y="1332"/>
                </a:lnTo>
                <a:lnTo>
                  <a:pt x="1522" y="1346"/>
                </a:lnTo>
                <a:lnTo>
                  <a:pt x="1540" y="1358"/>
                </a:lnTo>
                <a:lnTo>
                  <a:pt x="1560" y="1366"/>
                </a:lnTo>
                <a:lnTo>
                  <a:pt x="1566" y="1396"/>
                </a:lnTo>
                <a:lnTo>
                  <a:pt x="1602" y="1397"/>
                </a:lnTo>
                <a:lnTo>
                  <a:pt x="1608" y="1409"/>
                </a:lnTo>
                <a:lnTo>
                  <a:pt x="1642" y="1415"/>
                </a:lnTo>
                <a:lnTo>
                  <a:pt x="1644" y="1439"/>
                </a:lnTo>
                <a:lnTo>
                  <a:pt x="1651" y="1452"/>
                </a:lnTo>
                <a:lnTo>
                  <a:pt x="1660" y="1467"/>
                </a:lnTo>
                <a:lnTo>
                  <a:pt x="1665" y="1481"/>
                </a:lnTo>
                <a:lnTo>
                  <a:pt x="1714" y="1484"/>
                </a:lnTo>
                <a:lnTo>
                  <a:pt x="1728" y="1505"/>
                </a:lnTo>
                <a:lnTo>
                  <a:pt x="1736" y="1521"/>
                </a:lnTo>
                <a:lnTo>
                  <a:pt x="1736" y="1548"/>
                </a:lnTo>
                <a:lnTo>
                  <a:pt x="1778" y="1548"/>
                </a:lnTo>
                <a:lnTo>
                  <a:pt x="1784" y="1563"/>
                </a:lnTo>
                <a:lnTo>
                  <a:pt x="1809" y="1565"/>
                </a:lnTo>
                <a:lnTo>
                  <a:pt x="1813" y="1583"/>
                </a:lnTo>
                <a:lnTo>
                  <a:pt x="1819" y="1596"/>
                </a:lnTo>
                <a:lnTo>
                  <a:pt x="1843" y="1598"/>
                </a:lnTo>
                <a:lnTo>
                  <a:pt x="1846" y="1612"/>
                </a:lnTo>
                <a:lnTo>
                  <a:pt x="1876" y="1612"/>
                </a:lnTo>
                <a:lnTo>
                  <a:pt x="1879" y="1622"/>
                </a:lnTo>
                <a:lnTo>
                  <a:pt x="1879" y="1676"/>
                </a:lnTo>
                <a:lnTo>
                  <a:pt x="1892" y="1683"/>
                </a:lnTo>
                <a:lnTo>
                  <a:pt x="1904" y="1692"/>
                </a:lnTo>
                <a:lnTo>
                  <a:pt x="1914" y="1715"/>
                </a:lnTo>
                <a:lnTo>
                  <a:pt x="1987" y="1715"/>
                </a:lnTo>
                <a:lnTo>
                  <a:pt x="1994" y="1726"/>
                </a:lnTo>
                <a:lnTo>
                  <a:pt x="2011" y="1736"/>
                </a:lnTo>
                <a:lnTo>
                  <a:pt x="2016" y="1749"/>
                </a:lnTo>
                <a:lnTo>
                  <a:pt x="2019" y="1764"/>
                </a:lnTo>
                <a:lnTo>
                  <a:pt x="2037" y="1773"/>
                </a:lnTo>
                <a:lnTo>
                  <a:pt x="2050" y="1794"/>
                </a:lnTo>
                <a:lnTo>
                  <a:pt x="2205" y="1794"/>
                </a:lnTo>
                <a:lnTo>
                  <a:pt x="2221" y="1811"/>
                </a:lnTo>
                <a:lnTo>
                  <a:pt x="2268" y="1811"/>
                </a:lnTo>
                <a:lnTo>
                  <a:pt x="2276" y="1828"/>
                </a:lnTo>
                <a:lnTo>
                  <a:pt x="2587" y="1828"/>
                </a:lnTo>
                <a:lnTo>
                  <a:pt x="2608" y="1850"/>
                </a:lnTo>
                <a:lnTo>
                  <a:pt x="2727" y="1850"/>
                </a:lnTo>
                <a:lnTo>
                  <a:pt x="2738" y="1868"/>
                </a:lnTo>
                <a:lnTo>
                  <a:pt x="2937" y="1868"/>
                </a:lnTo>
                <a:lnTo>
                  <a:pt x="2944" y="1882"/>
                </a:lnTo>
                <a:lnTo>
                  <a:pt x="3276" y="1882"/>
                </a:lnTo>
                <a:lnTo>
                  <a:pt x="3280" y="1889"/>
                </a:lnTo>
                <a:lnTo>
                  <a:pt x="3280" y="1906"/>
                </a:lnTo>
                <a:lnTo>
                  <a:pt x="3289" y="1913"/>
                </a:lnTo>
                <a:lnTo>
                  <a:pt x="3716" y="1913"/>
                </a:lnTo>
                <a:lnTo>
                  <a:pt x="3723" y="1923"/>
                </a:lnTo>
                <a:lnTo>
                  <a:pt x="3752" y="1934"/>
                </a:lnTo>
                <a:lnTo>
                  <a:pt x="3765" y="1946"/>
                </a:lnTo>
                <a:lnTo>
                  <a:pt x="3787" y="1950"/>
                </a:lnTo>
                <a:lnTo>
                  <a:pt x="3804" y="1960"/>
                </a:lnTo>
                <a:lnTo>
                  <a:pt x="3988" y="1960"/>
                </a:lnTo>
                <a:lnTo>
                  <a:pt x="3998" y="1976"/>
                </a:lnTo>
                <a:lnTo>
                  <a:pt x="4215" y="1976"/>
                </a:lnTo>
                <a:lnTo>
                  <a:pt x="4230" y="1995"/>
                </a:lnTo>
                <a:lnTo>
                  <a:pt x="4344" y="1995"/>
                </a:lnTo>
                <a:lnTo>
                  <a:pt x="4358" y="2012"/>
                </a:lnTo>
                <a:lnTo>
                  <a:pt x="4512" y="2012"/>
                </a:lnTo>
                <a:lnTo>
                  <a:pt x="4522" y="2032"/>
                </a:lnTo>
                <a:lnTo>
                  <a:pt x="4650" y="2032"/>
                </a:lnTo>
              </a:path>
            </a:pathLst>
          </a:custGeom>
          <a:noFill/>
          <a:ln w="28575">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prstClr val="white"/>
              </a:solidFill>
            </a:endParaRPr>
          </a:p>
        </p:txBody>
      </p:sp>
      <p:sp>
        <p:nvSpPr>
          <p:cNvPr id="15369" name="Freeform 12"/>
          <p:cNvSpPr>
            <a:spLocks/>
          </p:cNvSpPr>
          <p:nvPr/>
        </p:nvSpPr>
        <p:spPr bwMode="auto">
          <a:xfrm>
            <a:off x="1296988" y="2200275"/>
            <a:ext cx="6988175" cy="3360738"/>
          </a:xfrm>
          <a:custGeom>
            <a:avLst/>
            <a:gdLst>
              <a:gd name="T0" fmla="*/ 2147483647 w 4402"/>
              <a:gd name="T1" fmla="*/ 2147483647 h 2117"/>
              <a:gd name="T2" fmla="*/ 2147483647 w 4402"/>
              <a:gd name="T3" fmla="*/ 2147483647 h 2117"/>
              <a:gd name="T4" fmla="*/ 2147483647 w 4402"/>
              <a:gd name="T5" fmla="*/ 2147483647 h 2117"/>
              <a:gd name="T6" fmla="*/ 2147483647 w 4402"/>
              <a:gd name="T7" fmla="*/ 2147483647 h 2117"/>
              <a:gd name="T8" fmla="*/ 2147483647 w 4402"/>
              <a:gd name="T9" fmla="*/ 2147483647 h 2117"/>
              <a:gd name="T10" fmla="*/ 2147483647 w 4402"/>
              <a:gd name="T11" fmla="*/ 2147483647 h 2117"/>
              <a:gd name="T12" fmla="*/ 2147483647 w 4402"/>
              <a:gd name="T13" fmla="*/ 2147483647 h 2117"/>
              <a:gd name="T14" fmla="*/ 2147483647 w 4402"/>
              <a:gd name="T15" fmla="*/ 2147483647 h 2117"/>
              <a:gd name="T16" fmla="*/ 2147483647 w 4402"/>
              <a:gd name="T17" fmla="*/ 2147483647 h 2117"/>
              <a:gd name="T18" fmla="*/ 2147483647 w 4402"/>
              <a:gd name="T19" fmla="*/ 2147483647 h 2117"/>
              <a:gd name="T20" fmla="*/ 2147483647 w 4402"/>
              <a:gd name="T21" fmla="*/ 2147483647 h 2117"/>
              <a:gd name="T22" fmla="*/ 2147483647 w 4402"/>
              <a:gd name="T23" fmla="*/ 2147483647 h 2117"/>
              <a:gd name="T24" fmla="*/ 2147483647 w 4402"/>
              <a:gd name="T25" fmla="*/ 2147483647 h 2117"/>
              <a:gd name="T26" fmla="*/ 2147483647 w 4402"/>
              <a:gd name="T27" fmla="*/ 2147483647 h 2117"/>
              <a:gd name="T28" fmla="*/ 2147483647 w 4402"/>
              <a:gd name="T29" fmla="*/ 2147483647 h 2117"/>
              <a:gd name="T30" fmla="*/ 2147483647 w 4402"/>
              <a:gd name="T31" fmla="*/ 2147483647 h 2117"/>
              <a:gd name="T32" fmla="*/ 2147483647 w 4402"/>
              <a:gd name="T33" fmla="*/ 2147483647 h 2117"/>
              <a:gd name="T34" fmla="*/ 2147483647 w 4402"/>
              <a:gd name="T35" fmla="*/ 2147483647 h 2117"/>
              <a:gd name="T36" fmla="*/ 2147483647 w 4402"/>
              <a:gd name="T37" fmla="*/ 2147483647 h 2117"/>
              <a:gd name="T38" fmla="*/ 2147483647 w 4402"/>
              <a:gd name="T39" fmla="*/ 2147483647 h 2117"/>
              <a:gd name="T40" fmla="*/ 2147483647 w 4402"/>
              <a:gd name="T41" fmla="*/ 2147483647 h 2117"/>
              <a:gd name="T42" fmla="*/ 2147483647 w 4402"/>
              <a:gd name="T43" fmla="*/ 2147483647 h 2117"/>
              <a:gd name="T44" fmla="*/ 2147483647 w 4402"/>
              <a:gd name="T45" fmla="*/ 2147483647 h 2117"/>
              <a:gd name="T46" fmla="*/ 2147483647 w 4402"/>
              <a:gd name="T47" fmla="*/ 2147483647 h 2117"/>
              <a:gd name="T48" fmla="*/ 2147483647 w 4402"/>
              <a:gd name="T49" fmla="*/ 2147483647 h 2117"/>
              <a:gd name="T50" fmla="*/ 2147483647 w 4402"/>
              <a:gd name="T51" fmla="*/ 2147483647 h 2117"/>
              <a:gd name="T52" fmla="*/ 2147483647 w 4402"/>
              <a:gd name="T53" fmla="*/ 2147483647 h 2117"/>
              <a:gd name="T54" fmla="*/ 2147483647 w 4402"/>
              <a:gd name="T55" fmla="*/ 2147483647 h 2117"/>
              <a:gd name="T56" fmla="*/ 2147483647 w 4402"/>
              <a:gd name="T57" fmla="*/ 2147483647 h 2117"/>
              <a:gd name="T58" fmla="*/ 2147483647 w 4402"/>
              <a:gd name="T59" fmla="*/ 2147483647 h 2117"/>
              <a:gd name="T60" fmla="*/ 2147483647 w 4402"/>
              <a:gd name="T61" fmla="*/ 2147483647 h 2117"/>
              <a:gd name="T62" fmla="*/ 2147483647 w 4402"/>
              <a:gd name="T63" fmla="*/ 2147483647 h 2117"/>
              <a:gd name="T64" fmla="*/ 2147483647 w 4402"/>
              <a:gd name="T65" fmla="*/ 2147483647 h 2117"/>
              <a:gd name="T66" fmla="*/ 2147483647 w 4402"/>
              <a:gd name="T67" fmla="*/ 2147483647 h 2117"/>
              <a:gd name="T68" fmla="*/ 2147483647 w 4402"/>
              <a:gd name="T69" fmla="*/ 2147483647 h 2117"/>
              <a:gd name="T70" fmla="*/ 2147483647 w 4402"/>
              <a:gd name="T71" fmla="*/ 2147483647 h 2117"/>
              <a:gd name="T72" fmla="*/ 2147483647 w 4402"/>
              <a:gd name="T73" fmla="*/ 2147483647 h 2117"/>
              <a:gd name="T74" fmla="*/ 2147483647 w 4402"/>
              <a:gd name="T75" fmla="*/ 2147483647 h 2117"/>
              <a:gd name="T76" fmla="*/ 2147483647 w 4402"/>
              <a:gd name="T77" fmla="*/ 2147483647 h 2117"/>
              <a:gd name="T78" fmla="*/ 2147483647 w 4402"/>
              <a:gd name="T79" fmla="*/ 2147483647 h 2117"/>
              <a:gd name="T80" fmla="*/ 2147483647 w 4402"/>
              <a:gd name="T81" fmla="*/ 2147483647 h 2117"/>
              <a:gd name="T82" fmla="*/ 2147483647 w 4402"/>
              <a:gd name="T83" fmla="*/ 2147483647 h 2117"/>
              <a:gd name="T84" fmla="*/ 2147483647 w 4402"/>
              <a:gd name="T85" fmla="*/ 2147483647 h 2117"/>
              <a:gd name="T86" fmla="*/ 2147483647 w 4402"/>
              <a:gd name="T87" fmla="*/ 2147483647 h 2117"/>
              <a:gd name="T88" fmla="*/ 2147483647 w 4402"/>
              <a:gd name="T89" fmla="*/ 2147483647 h 2117"/>
              <a:gd name="T90" fmla="*/ 2147483647 w 4402"/>
              <a:gd name="T91" fmla="*/ 2147483647 h 2117"/>
              <a:gd name="T92" fmla="*/ 2147483647 w 4402"/>
              <a:gd name="T93" fmla="*/ 2147483647 h 2117"/>
              <a:gd name="T94" fmla="*/ 2147483647 w 4402"/>
              <a:gd name="T95" fmla="*/ 2147483647 h 2117"/>
              <a:gd name="T96" fmla="*/ 2147483647 w 4402"/>
              <a:gd name="T97" fmla="*/ 2147483647 h 2117"/>
              <a:gd name="T98" fmla="*/ 2147483647 w 4402"/>
              <a:gd name="T99" fmla="*/ 2147483647 h 2117"/>
              <a:gd name="T100" fmla="*/ 2147483647 w 4402"/>
              <a:gd name="T101" fmla="*/ 2147483647 h 2117"/>
              <a:gd name="T102" fmla="*/ 2147483647 w 4402"/>
              <a:gd name="T103" fmla="*/ 2147483647 h 2117"/>
              <a:gd name="T104" fmla="*/ 2147483647 w 4402"/>
              <a:gd name="T105" fmla="*/ 2147483647 h 2117"/>
              <a:gd name="T106" fmla="*/ 2147483647 w 4402"/>
              <a:gd name="T107" fmla="*/ 2147483647 h 2117"/>
              <a:gd name="T108" fmla="*/ 2147483647 w 4402"/>
              <a:gd name="T109" fmla="*/ 2147483647 h 2117"/>
              <a:gd name="T110" fmla="*/ 2147483647 w 4402"/>
              <a:gd name="T111" fmla="*/ 2147483647 h 2117"/>
              <a:gd name="T112" fmla="*/ 2147483647 w 4402"/>
              <a:gd name="T113" fmla="*/ 2147483647 h 2117"/>
              <a:gd name="T114" fmla="*/ 2147483647 w 4402"/>
              <a:gd name="T115" fmla="*/ 2147483647 h 2117"/>
              <a:gd name="T116" fmla="*/ 2147483647 w 4402"/>
              <a:gd name="T117" fmla="*/ 2147483647 h 2117"/>
              <a:gd name="T118" fmla="*/ 2147483647 w 4402"/>
              <a:gd name="T119" fmla="*/ 2147483647 h 2117"/>
              <a:gd name="T120" fmla="*/ 2147483647 w 4402"/>
              <a:gd name="T121" fmla="*/ 2147483647 h 2117"/>
              <a:gd name="T122" fmla="*/ 2147483647 w 4402"/>
              <a:gd name="T123" fmla="*/ 2147483647 h 2117"/>
              <a:gd name="T124" fmla="*/ 2147483647 w 4402"/>
              <a:gd name="T125" fmla="*/ 2147483647 h 2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02"/>
              <a:gd name="T190" fmla="*/ 0 h 2117"/>
              <a:gd name="T191" fmla="*/ 4402 w 4402"/>
              <a:gd name="T192" fmla="*/ 2117 h 2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02" h="2117">
                <a:moveTo>
                  <a:pt x="0" y="0"/>
                </a:moveTo>
                <a:lnTo>
                  <a:pt x="17" y="42"/>
                </a:lnTo>
                <a:lnTo>
                  <a:pt x="34" y="47"/>
                </a:lnTo>
                <a:lnTo>
                  <a:pt x="46" y="61"/>
                </a:lnTo>
                <a:lnTo>
                  <a:pt x="53" y="73"/>
                </a:lnTo>
                <a:lnTo>
                  <a:pt x="55" y="90"/>
                </a:lnTo>
                <a:lnTo>
                  <a:pt x="57" y="104"/>
                </a:lnTo>
                <a:lnTo>
                  <a:pt x="57" y="118"/>
                </a:lnTo>
                <a:lnTo>
                  <a:pt x="67" y="133"/>
                </a:lnTo>
                <a:lnTo>
                  <a:pt x="90" y="136"/>
                </a:lnTo>
                <a:lnTo>
                  <a:pt x="103" y="152"/>
                </a:lnTo>
                <a:lnTo>
                  <a:pt x="118" y="156"/>
                </a:lnTo>
                <a:lnTo>
                  <a:pt x="133" y="161"/>
                </a:lnTo>
                <a:lnTo>
                  <a:pt x="137" y="175"/>
                </a:lnTo>
                <a:lnTo>
                  <a:pt x="163" y="175"/>
                </a:lnTo>
                <a:lnTo>
                  <a:pt x="163" y="208"/>
                </a:lnTo>
                <a:lnTo>
                  <a:pt x="185" y="226"/>
                </a:lnTo>
                <a:lnTo>
                  <a:pt x="195" y="244"/>
                </a:lnTo>
                <a:lnTo>
                  <a:pt x="209" y="257"/>
                </a:lnTo>
                <a:lnTo>
                  <a:pt x="225" y="270"/>
                </a:lnTo>
                <a:lnTo>
                  <a:pt x="231" y="284"/>
                </a:lnTo>
                <a:lnTo>
                  <a:pt x="239" y="306"/>
                </a:lnTo>
                <a:lnTo>
                  <a:pt x="247" y="329"/>
                </a:lnTo>
                <a:lnTo>
                  <a:pt x="258" y="356"/>
                </a:lnTo>
                <a:lnTo>
                  <a:pt x="292" y="361"/>
                </a:lnTo>
                <a:lnTo>
                  <a:pt x="292" y="402"/>
                </a:lnTo>
                <a:lnTo>
                  <a:pt x="307" y="418"/>
                </a:lnTo>
                <a:lnTo>
                  <a:pt x="309" y="436"/>
                </a:lnTo>
                <a:lnTo>
                  <a:pt x="331" y="458"/>
                </a:lnTo>
                <a:lnTo>
                  <a:pt x="383" y="500"/>
                </a:lnTo>
                <a:lnTo>
                  <a:pt x="384" y="523"/>
                </a:lnTo>
                <a:lnTo>
                  <a:pt x="420" y="557"/>
                </a:lnTo>
                <a:lnTo>
                  <a:pt x="432" y="577"/>
                </a:lnTo>
                <a:lnTo>
                  <a:pt x="441" y="602"/>
                </a:lnTo>
                <a:lnTo>
                  <a:pt x="453" y="630"/>
                </a:lnTo>
                <a:lnTo>
                  <a:pt x="478" y="637"/>
                </a:lnTo>
                <a:lnTo>
                  <a:pt x="490" y="665"/>
                </a:lnTo>
                <a:lnTo>
                  <a:pt x="529" y="666"/>
                </a:lnTo>
                <a:lnTo>
                  <a:pt x="619" y="780"/>
                </a:lnTo>
                <a:lnTo>
                  <a:pt x="637" y="805"/>
                </a:lnTo>
                <a:lnTo>
                  <a:pt x="653" y="836"/>
                </a:lnTo>
                <a:lnTo>
                  <a:pt x="663" y="869"/>
                </a:lnTo>
                <a:lnTo>
                  <a:pt x="688" y="888"/>
                </a:lnTo>
                <a:lnTo>
                  <a:pt x="703" y="912"/>
                </a:lnTo>
                <a:lnTo>
                  <a:pt x="705" y="938"/>
                </a:lnTo>
                <a:lnTo>
                  <a:pt x="717" y="972"/>
                </a:lnTo>
                <a:lnTo>
                  <a:pt x="733" y="1000"/>
                </a:lnTo>
                <a:lnTo>
                  <a:pt x="735" y="1024"/>
                </a:lnTo>
                <a:lnTo>
                  <a:pt x="755" y="1049"/>
                </a:lnTo>
                <a:lnTo>
                  <a:pt x="766" y="1074"/>
                </a:lnTo>
                <a:lnTo>
                  <a:pt x="791" y="1093"/>
                </a:lnTo>
                <a:lnTo>
                  <a:pt x="815" y="1105"/>
                </a:lnTo>
                <a:lnTo>
                  <a:pt x="839" y="1145"/>
                </a:lnTo>
                <a:lnTo>
                  <a:pt x="868" y="1156"/>
                </a:lnTo>
                <a:lnTo>
                  <a:pt x="875" y="1169"/>
                </a:lnTo>
                <a:lnTo>
                  <a:pt x="889" y="1184"/>
                </a:lnTo>
                <a:lnTo>
                  <a:pt x="898" y="1199"/>
                </a:lnTo>
                <a:lnTo>
                  <a:pt x="904" y="1213"/>
                </a:lnTo>
                <a:lnTo>
                  <a:pt x="905" y="1256"/>
                </a:lnTo>
                <a:lnTo>
                  <a:pt x="916" y="1270"/>
                </a:lnTo>
                <a:lnTo>
                  <a:pt x="925" y="1282"/>
                </a:lnTo>
                <a:lnTo>
                  <a:pt x="928" y="1298"/>
                </a:lnTo>
                <a:lnTo>
                  <a:pt x="939" y="1313"/>
                </a:lnTo>
                <a:lnTo>
                  <a:pt x="947" y="1336"/>
                </a:lnTo>
                <a:lnTo>
                  <a:pt x="959" y="1354"/>
                </a:lnTo>
                <a:lnTo>
                  <a:pt x="978" y="1361"/>
                </a:lnTo>
                <a:lnTo>
                  <a:pt x="979" y="1375"/>
                </a:lnTo>
                <a:lnTo>
                  <a:pt x="991" y="1392"/>
                </a:lnTo>
                <a:lnTo>
                  <a:pt x="1015" y="1405"/>
                </a:lnTo>
                <a:lnTo>
                  <a:pt x="1033" y="1415"/>
                </a:lnTo>
                <a:lnTo>
                  <a:pt x="1079" y="1450"/>
                </a:lnTo>
                <a:lnTo>
                  <a:pt x="1108" y="1481"/>
                </a:lnTo>
                <a:lnTo>
                  <a:pt x="1108" y="1526"/>
                </a:lnTo>
                <a:lnTo>
                  <a:pt x="1151" y="1526"/>
                </a:lnTo>
                <a:lnTo>
                  <a:pt x="1167" y="1546"/>
                </a:lnTo>
                <a:lnTo>
                  <a:pt x="1183" y="1546"/>
                </a:lnTo>
                <a:lnTo>
                  <a:pt x="1206" y="1580"/>
                </a:lnTo>
                <a:lnTo>
                  <a:pt x="1311" y="1579"/>
                </a:lnTo>
                <a:lnTo>
                  <a:pt x="1312" y="1597"/>
                </a:lnTo>
                <a:lnTo>
                  <a:pt x="1333" y="1596"/>
                </a:lnTo>
                <a:lnTo>
                  <a:pt x="1338" y="1609"/>
                </a:lnTo>
                <a:lnTo>
                  <a:pt x="1338" y="1639"/>
                </a:lnTo>
                <a:lnTo>
                  <a:pt x="1348" y="1655"/>
                </a:lnTo>
                <a:lnTo>
                  <a:pt x="1357" y="1669"/>
                </a:lnTo>
                <a:lnTo>
                  <a:pt x="1369" y="1681"/>
                </a:lnTo>
                <a:lnTo>
                  <a:pt x="1457" y="1681"/>
                </a:lnTo>
                <a:lnTo>
                  <a:pt x="1464" y="1698"/>
                </a:lnTo>
                <a:lnTo>
                  <a:pt x="1492" y="1705"/>
                </a:lnTo>
                <a:lnTo>
                  <a:pt x="1505" y="1717"/>
                </a:lnTo>
                <a:lnTo>
                  <a:pt x="1525" y="1717"/>
                </a:lnTo>
                <a:lnTo>
                  <a:pt x="1540" y="1736"/>
                </a:lnTo>
                <a:lnTo>
                  <a:pt x="1579" y="1736"/>
                </a:lnTo>
                <a:lnTo>
                  <a:pt x="1589" y="1753"/>
                </a:lnTo>
                <a:lnTo>
                  <a:pt x="1764" y="1753"/>
                </a:lnTo>
                <a:lnTo>
                  <a:pt x="1774" y="1770"/>
                </a:lnTo>
                <a:lnTo>
                  <a:pt x="1819" y="1770"/>
                </a:lnTo>
                <a:lnTo>
                  <a:pt x="1829" y="1783"/>
                </a:lnTo>
                <a:lnTo>
                  <a:pt x="1899" y="1783"/>
                </a:lnTo>
                <a:lnTo>
                  <a:pt x="1907" y="1796"/>
                </a:lnTo>
                <a:lnTo>
                  <a:pt x="1909" y="1813"/>
                </a:lnTo>
                <a:lnTo>
                  <a:pt x="1921" y="1828"/>
                </a:lnTo>
                <a:lnTo>
                  <a:pt x="1935" y="1836"/>
                </a:lnTo>
                <a:lnTo>
                  <a:pt x="1966" y="1837"/>
                </a:lnTo>
                <a:lnTo>
                  <a:pt x="1975" y="1855"/>
                </a:lnTo>
                <a:lnTo>
                  <a:pt x="2019" y="1858"/>
                </a:lnTo>
                <a:lnTo>
                  <a:pt x="2028" y="1871"/>
                </a:lnTo>
                <a:lnTo>
                  <a:pt x="2067" y="1871"/>
                </a:lnTo>
                <a:lnTo>
                  <a:pt x="2087" y="1890"/>
                </a:lnTo>
                <a:lnTo>
                  <a:pt x="2099" y="1909"/>
                </a:lnTo>
                <a:lnTo>
                  <a:pt x="2106" y="1930"/>
                </a:lnTo>
                <a:lnTo>
                  <a:pt x="2173" y="1930"/>
                </a:lnTo>
                <a:lnTo>
                  <a:pt x="2207" y="1982"/>
                </a:lnTo>
                <a:lnTo>
                  <a:pt x="2407" y="1982"/>
                </a:lnTo>
                <a:lnTo>
                  <a:pt x="2425" y="1999"/>
                </a:lnTo>
                <a:lnTo>
                  <a:pt x="2598" y="1999"/>
                </a:lnTo>
                <a:lnTo>
                  <a:pt x="2609" y="2021"/>
                </a:lnTo>
                <a:lnTo>
                  <a:pt x="2680" y="2021"/>
                </a:lnTo>
                <a:lnTo>
                  <a:pt x="2692" y="2036"/>
                </a:lnTo>
                <a:lnTo>
                  <a:pt x="2781" y="2036"/>
                </a:lnTo>
                <a:lnTo>
                  <a:pt x="2797" y="2057"/>
                </a:lnTo>
                <a:lnTo>
                  <a:pt x="3370" y="2057"/>
                </a:lnTo>
                <a:lnTo>
                  <a:pt x="3378" y="2076"/>
                </a:lnTo>
                <a:lnTo>
                  <a:pt x="3467" y="2076"/>
                </a:lnTo>
                <a:lnTo>
                  <a:pt x="3475" y="2090"/>
                </a:lnTo>
                <a:lnTo>
                  <a:pt x="3624" y="2090"/>
                </a:lnTo>
                <a:lnTo>
                  <a:pt x="3641" y="2117"/>
                </a:lnTo>
                <a:lnTo>
                  <a:pt x="4402" y="2117"/>
                </a:lnTo>
              </a:path>
            </a:pathLst>
          </a:custGeom>
          <a:noFill/>
          <a:ln w="28575">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ES">
              <a:solidFill>
                <a:prstClr val="white"/>
              </a:solidFill>
            </a:endParaRPr>
          </a:p>
        </p:txBody>
      </p:sp>
      <p:sp>
        <p:nvSpPr>
          <p:cNvPr id="15370" name="Line 4"/>
          <p:cNvSpPr>
            <a:spLocks noChangeShapeType="1"/>
          </p:cNvSpPr>
          <p:nvPr/>
        </p:nvSpPr>
        <p:spPr bwMode="auto">
          <a:xfrm>
            <a:off x="1295400" y="2184400"/>
            <a:ext cx="0" cy="34147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1" name="Line 5"/>
          <p:cNvSpPr>
            <a:spLocks noChangeShapeType="1"/>
          </p:cNvSpPr>
          <p:nvPr/>
        </p:nvSpPr>
        <p:spPr bwMode="auto">
          <a:xfrm>
            <a:off x="1298575" y="5588000"/>
            <a:ext cx="73977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2" name="Line 6"/>
          <p:cNvSpPr>
            <a:spLocks noChangeShapeType="1"/>
          </p:cNvSpPr>
          <p:nvPr/>
        </p:nvSpPr>
        <p:spPr bwMode="auto">
          <a:xfrm flipH="1">
            <a:off x="1225550" y="4910138"/>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3" name="Line 7"/>
          <p:cNvSpPr>
            <a:spLocks noChangeShapeType="1"/>
          </p:cNvSpPr>
          <p:nvPr/>
        </p:nvSpPr>
        <p:spPr bwMode="auto">
          <a:xfrm flipH="1">
            <a:off x="1225550" y="4232275"/>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4" name="Line 8"/>
          <p:cNvSpPr>
            <a:spLocks noChangeShapeType="1"/>
          </p:cNvSpPr>
          <p:nvPr/>
        </p:nvSpPr>
        <p:spPr bwMode="auto">
          <a:xfrm flipH="1">
            <a:off x="1225550" y="5588000"/>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5" name="Line 9"/>
          <p:cNvSpPr>
            <a:spLocks noChangeShapeType="1"/>
          </p:cNvSpPr>
          <p:nvPr/>
        </p:nvSpPr>
        <p:spPr bwMode="auto">
          <a:xfrm flipH="1">
            <a:off x="1225550" y="3554413"/>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6" name="Line 10"/>
          <p:cNvSpPr>
            <a:spLocks noChangeShapeType="1"/>
          </p:cNvSpPr>
          <p:nvPr/>
        </p:nvSpPr>
        <p:spPr bwMode="auto">
          <a:xfrm flipH="1">
            <a:off x="1225550" y="2876550"/>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7" name="Line 11"/>
          <p:cNvSpPr>
            <a:spLocks noChangeShapeType="1"/>
          </p:cNvSpPr>
          <p:nvPr/>
        </p:nvSpPr>
        <p:spPr bwMode="auto">
          <a:xfrm flipH="1">
            <a:off x="1225550" y="2198688"/>
            <a:ext cx="635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78" name="Text Box 17"/>
          <p:cNvSpPr txBox="1">
            <a:spLocks noChangeArrowheads="1"/>
          </p:cNvSpPr>
          <p:nvPr/>
        </p:nvSpPr>
        <p:spPr bwMode="auto">
          <a:xfrm>
            <a:off x="788988" y="2043113"/>
            <a:ext cx="4667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a:solidFill>
                  <a:prstClr val="white"/>
                </a:solidFill>
              </a:rPr>
              <a:t>1.0</a:t>
            </a:r>
          </a:p>
        </p:txBody>
      </p:sp>
      <p:sp>
        <p:nvSpPr>
          <p:cNvPr id="15379" name="Text Box 19"/>
          <p:cNvSpPr txBox="1">
            <a:spLocks noChangeArrowheads="1"/>
          </p:cNvSpPr>
          <p:nvPr/>
        </p:nvSpPr>
        <p:spPr bwMode="auto">
          <a:xfrm>
            <a:off x="788988" y="3405188"/>
            <a:ext cx="4667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a:solidFill>
                  <a:prstClr val="white"/>
                </a:solidFill>
              </a:rPr>
              <a:t>0.6</a:t>
            </a:r>
          </a:p>
        </p:txBody>
      </p:sp>
      <p:sp>
        <p:nvSpPr>
          <p:cNvPr id="15380" name="Text Box 20"/>
          <p:cNvSpPr txBox="1">
            <a:spLocks noChangeArrowheads="1"/>
          </p:cNvSpPr>
          <p:nvPr/>
        </p:nvSpPr>
        <p:spPr bwMode="auto">
          <a:xfrm>
            <a:off x="788988" y="4076700"/>
            <a:ext cx="4667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a:solidFill>
                  <a:prstClr val="white"/>
                </a:solidFill>
              </a:rPr>
              <a:t>0.4</a:t>
            </a:r>
          </a:p>
        </p:txBody>
      </p:sp>
      <p:sp>
        <p:nvSpPr>
          <p:cNvPr id="15381" name="Text Box 21"/>
          <p:cNvSpPr txBox="1">
            <a:spLocks noChangeArrowheads="1"/>
          </p:cNvSpPr>
          <p:nvPr/>
        </p:nvSpPr>
        <p:spPr bwMode="auto">
          <a:xfrm>
            <a:off x="788988" y="4762500"/>
            <a:ext cx="4667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a:solidFill>
                  <a:prstClr val="white"/>
                </a:solidFill>
              </a:rPr>
              <a:t>0.2</a:t>
            </a:r>
          </a:p>
        </p:txBody>
      </p:sp>
      <p:sp>
        <p:nvSpPr>
          <p:cNvPr id="15382" name="Text Box 22"/>
          <p:cNvSpPr txBox="1">
            <a:spLocks noChangeArrowheads="1"/>
          </p:cNvSpPr>
          <p:nvPr/>
        </p:nvSpPr>
        <p:spPr bwMode="auto">
          <a:xfrm>
            <a:off x="788988" y="5427663"/>
            <a:ext cx="4667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a:solidFill>
                  <a:prstClr val="white"/>
                </a:solidFill>
              </a:rPr>
              <a:t>0.0</a:t>
            </a:r>
          </a:p>
        </p:txBody>
      </p:sp>
      <p:sp>
        <p:nvSpPr>
          <p:cNvPr id="15383" name="Text Box 23"/>
          <p:cNvSpPr txBox="1">
            <a:spLocks noChangeArrowheads="1"/>
          </p:cNvSpPr>
          <p:nvPr/>
        </p:nvSpPr>
        <p:spPr bwMode="auto">
          <a:xfrm rot="-5400000">
            <a:off x="-491331" y="3731419"/>
            <a:ext cx="2205038"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b="1">
                <a:solidFill>
                  <a:prstClr val="white"/>
                </a:solidFill>
              </a:rPr>
              <a:t>Proportion Surviving</a:t>
            </a:r>
          </a:p>
        </p:txBody>
      </p:sp>
      <p:sp>
        <p:nvSpPr>
          <p:cNvPr id="15384" name="Text Box 25"/>
          <p:cNvSpPr txBox="1">
            <a:spLocks noChangeArrowheads="1"/>
          </p:cNvSpPr>
          <p:nvPr/>
        </p:nvSpPr>
        <p:spPr bwMode="auto">
          <a:xfrm>
            <a:off x="1293813" y="5975350"/>
            <a:ext cx="743267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b="1">
                <a:solidFill>
                  <a:prstClr val="white"/>
                </a:solidFill>
              </a:rPr>
              <a:t>Years From Referral</a:t>
            </a:r>
          </a:p>
        </p:txBody>
      </p:sp>
      <p:sp>
        <p:nvSpPr>
          <p:cNvPr id="15385" name="Text Box 26"/>
          <p:cNvSpPr txBox="1">
            <a:spLocks noChangeArrowheads="1"/>
          </p:cNvSpPr>
          <p:nvPr/>
        </p:nvSpPr>
        <p:spPr bwMode="auto">
          <a:xfrm>
            <a:off x="1144588" y="5659438"/>
            <a:ext cx="29686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0</a:t>
            </a:r>
          </a:p>
        </p:txBody>
      </p:sp>
      <p:sp>
        <p:nvSpPr>
          <p:cNvPr id="15386" name="Line 27"/>
          <p:cNvSpPr>
            <a:spLocks noChangeShapeType="1"/>
          </p:cNvSpPr>
          <p:nvPr/>
        </p:nvSpPr>
        <p:spPr bwMode="auto">
          <a:xfrm>
            <a:off x="1295400" y="559593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87" name="Line 28"/>
          <p:cNvSpPr>
            <a:spLocks noChangeShapeType="1"/>
          </p:cNvSpPr>
          <p:nvPr/>
        </p:nvSpPr>
        <p:spPr bwMode="auto">
          <a:xfrm>
            <a:off x="2679700" y="559593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88" name="Line 29"/>
          <p:cNvSpPr>
            <a:spLocks noChangeShapeType="1"/>
          </p:cNvSpPr>
          <p:nvPr/>
        </p:nvSpPr>
        <p:spPr bwMode="auto">
          <a:xfrm>
            <a:off x="4064000" y="559593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89" name="Line 30"/>
          <p:cNvSpPr>
            <a:spLocks noChangeShapeType="1"/>
          </p:cNvSpPr>
          <p:nvPr/>
        </p:nvSpPr>
        <p:spPr bwMode="auto">
          <a:xfrm>
            <a:off x="5449888" y="559593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90" name="Line 31"/>
          <p:cNvSpPr>
            <a:spLocks noChangeShapeType="1"/>
          </p:cNvSpPr>
          <p:nvPr/>
        </p:nvSpPr>
        <p:spPr bwMode="auto">
          <a:xfrm>
            <a:off x="6834188" y="559593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91" name="Line 32"/>
          <p:cNvSpPr>
            <a:spLocks noChangeShapeType="1"/>
          </p:cNvSpPr>
          <p:nvPr/>
        </p:nvSpPr>
        <p:spPr bwMode="auto">
          <a:xfrm>
            <a:off x="8220075" y="5595938"/>
            <a:ext cx="0" cy="635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92" name="Text Box 33"/>
          <p:cNvSpPr txBox="1">
            <a:spLocks noChangeArrowheads="1"/>
          </p:cNvSpPr>
          <p:nvPr/>
        </p:nvSpPr>
        <p:spPr bwMode="auto">
          <a:xfrm>
            <a:off x="2535238" y="5659438"/>
            <a:ext cx="29686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3</a:t>
            </a:r>
          </a:p>
        </p:txBody>
      </p:sp>
      <p:sp>
        <p:nvSpPr>
          <p:cNvPr id="15393" name="Text Box 34"/>
          <p:cNvSpPr txBox="1">
            <a:spLocks noChangeArrowheads="1"/>
          </p:cNvSpPr>
          <p:nvPr/>
        </p:nvSpPr>
        <p:spPr bwMode="auto">
          <a:xfrm>
            <a:off x="3921125" y="5659438"/>
            <a:ext cx="296863"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6</a:t>
            </a:r>
          </a:p>
        </p:txBody>
      </p:sp>
      <p:sp>
        <p:nvSpPr>
          <p:cNvPr id="15394" name="Text Box 35"/>
          <p:cNvSpPr txBox="1">
            <a:spLocks noChangeArrowheads="1"/>
          </p:cNvSpPr>
          <p:nvPr/>
        </p:nvSpPr>
        <p:spPr bwMode="auto">
          <a:xfrm>
            <a:off x="5303838" y="5659438"/>
            <a:ext cx="29686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9</a:t>
            </a:r>
          </a:p>
        </p:txBody>
      </p:sp>
      <p:sp>
        <p:nvSpPr>
          <p:cNvPr id="15395" name="Text Box 36"/>
          <p:cNvSpPr txBox="1">
            <a:spLocks noChangeArrowheads="1"/>
          </p:cNvSpPr>
          <p:nvPr/>
        </p:nvSpPr>
        <p:spPr bwMode="auto">
          <a:xfrm>
            <a:off x="6632575" y="5659438"/>
            <a:ext cx="40957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12</a:t>
            </a:r>
          </a:p>
        </p:txBody>
      </p:sp>
      <p:sp>
        <p:nvSpPr>
          <p:cNvPr id="15396" name="Text Box 37"/>
          <p:cNvSpPr txBox="1">
            <a:spLocks noChangeArrowheads="1"/>
          </p:cNvSpPr>
          <p:nvPr/>
        </p:nvSpPr>
        <p:spPr bwMode="auto">
          <a:xfrm>
            <a:off x="8015288" y="5659438"/>
            <a:ext cx="40957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Font typeface="Wingdings" charset="0"/>
              <a:buNone/>
            </a:pPr>
            <a:r>
              <a:rPr lang="en-US" sz="1600">
                <a:solidFill>
                  <a:prstClr val="white"/>
                </a:solidFill>
              </a:rPr>
              <a:t>15</a:t>
            </a:r>
          </a:p>
        </p:txBody>
      </p:sp>
      <p:sp>
        <p:nvSpPr>
          <p:cNvPr id="15397" name="Line 70"/>
          <p:cNvSpPr>
            <a:spLocks noChangeShapeType="1"/>
          </p:cNvSpPr>
          <p:nvPr/>
        </p:nvSpPr>
        <p:spPr bwMode="auto">
          <a:xfrm flipH="1" flipV="1">
            <a:off x="4970830" y="2280470"/>
            <a:ext cx="175107" cy="67039"/>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s-ES">
              <a:solidFill>
                <a:prstClr val="white"/>
              </a:solidFill>
            </a:endParaRPr>
          </a:p>
        </p:txBody>
      </p:sp>
      <p:sp>
        <p:nvSpPr>
          <p:cNvPr id="15398" name="Text Box 71"/>
          <p:cNvSpPr txBox="1">
            <a:spLocks noChangeArrowheads="1"/>
          </p:cNvSpPr>
          <p:nvPr/>
        </p:nvSpPr>
        <p:spPr bwMode="auto">
          <a:xfrm>
            <a:off x="5131409" y="2215238"/>
            <a:ext cx="5950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buFont typeface="Wingdings" charset="0"/>
              <a:buNone/>
            </a:pPr>
            <a:r>
              <a:rPr lang="en-US" sz="1600" b="1" dirty="0" smtClean="0">
                <a:solidFill>
                  <a:prstClr val="white"/>
                </a:solidFill>
              </a:rPr>
              <a:t>97%</a:t>
            </a:r>
            <a:endParaRPr lang="en-US" sz="1600" b="1" dirty="0">
              <a:solidFill>
                <a:prstClr val="white"/>
              </a:solidFill>
            </a:endParaRPr>
          </a:p>
        </p:txBody>
      </p:sp>
      <p:sp>
        <p:nvSpPr>
          <p:cNvPr id="15399" name="Text Box 75"/>
          <p:cNvSpPr txBox="1">
            <a:spLocks noChangeArrowheads="1"/>
          </p:cNvSpPr>
          <p:nvPr/>
        </p:nvSpPr>
        <p:spPr bwMode="auto">
          <a:xfrm>
            <a:off x="254004" y="6465557"/>
            <a:ext cx="85195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b="1" dirty="0" err="1">
                <a:solidFill>
                  <a:prstClr val="white"/>
                </a:solidFill>
              </a:rPr>
              <a:t>Cortesía</a:t>
            </a:r>
            <a:r>
              <a:rPr lang="en-US" sz="1400" b="1" dirty="0">
                <a:solidFill>
                  <a:prstClr val="white"/>
                </a:solidFill>
              </a:rPr>
              <a:t> de </a:t>
            </a:r>
            <a:r>
              <a:rPr lang="en-US" sz="1400" b="1" dirty="0" err="1">
                <a:solidFill>
                  <a:prstClr val="white"/>
                </a:solidFill>
              </a:rPr>
              <a:t>Kantarjian</a:t>
            </a:r>
            <a:r>
              <a:rPr lang="en-US" sz="1400" b="1" dirty="0">
                <a:solidFill>
                  <a:prstClr val="white"/>
                </a:solidFill>
              </a:rPr>
              <a:t> J. The University of Texas M. D. Anderson Cancer Center database.</a:t>
            </a:r>
          </a:p>
        </p:txBody>
      </p:sp>
      <p:cxnSp>
        <p:nvCxnSpPr>
          <p:cNvPr id="3" name="Conector angular 2"/>
          <p:cNvCxnSpPr>
            <a:stCxn id="15365" idx="29"/>
          </p:cNvCxnSpPr>
          <p:nvPr/>
        </p:nvCxnSpPr>
        <p:spPr>
          <a:xfrm>
            <a:off x="1290638" y="2200275"/>
            <a:ext cx="3641402" cy="76597"/>
          </a:xfrm>
          <a:prstGeom prst="bentConnector3">
            <a:avLst/>
          </a:prstGeom>
          <a:ln>
            <a:solidFill>
              <a:srgbClr val="18E858"/>
            </a:solidFill>
          </a:ln>
        </p:spPr>
        <p:style>
          <a:lnRef idx="2">
            <a:schemeClr val="accent1"/>
          </a:lnRef>
          <a:fillRef idx="0">
            <a:schemeClr val="accent1"/>
          </a:fillRef>
          <a:effectRef idx="1">
            <a:schemeClr val="accent1"/>
          </a:effectRef>
          <a:fontRef idx="minor">
            <a:schemeClr val="tx1"/>
          </a:fontRef>
        </p:style>
      </p:cxnSp>
      <p:cxnSp>
        <p:nvCxnSpPr>
          <p:cNvPr id="5" name="Conector angular 4"/>
          <p:cNvCxnSpPr/>
          <p:nvPr/>
        </p:nvCxnSpPr>
        <p:spPr>
          <a:xfrm>
            <a:off x="4067944" y="2564904"/>
            <a:ext cx="2088232" cy="12700"/>
          </a:xfrm>
          <a:prstGeom prst="bentConnector3">
            <a:avLst/>
          </a:prstGeom>
          <a:ln>
            <a:solidFill>
              <a:srgbClr val="BB5606"/>
            </a:solidFill>
          </a:ln>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3961548" y="1975436"/>
            <a:ext cx="1164101" cy="338554"/>
          </a:xfrm>
          <a:prstGeom prst="rect">
            <a:avLst/>
          </a:prstGeom>
          <a:noFill/>
        </p:spPr>
        <p:txBody>
          <a:bodyPr wrap="none" rtlCol="0">
            <a:spAutoFit/>
          </a:bodyPr>
          <a:lstStyle/>
          <a:p>
            <a:r>
              <a:rPr lang="es-MX" sz="1600" b="1" dirty="0" smtClean="0"/>
              <a:t>2007-2014</a:t>
            </a:r>
            <a:endParaRPr lang="es-MX" sz="1600" b="1" dirty="0"/>
          </a:p>
        </p:txBody>
      </p:sp>
    </p:spTree>
    <p:extLst>
      <p:ext uri="{BB962C8B-B14F-4D97-AF65-F5344CB8AC3E}">
        <p14:creationId xmlns:p14="http://schemas.microsoft.com/office/powerpoint/2010/main" val="32240324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4015"/>
            <a:ext cx="6746122" cy="936104"/>
          </a:xfrm>
        </p:spPr>
        <p:txBody>
          <a:bodyPr>
            <a:normAutofit fontScale="90000"/>
          </a:bodyPr>
          <a:lstStyle/>
          <a:p>
            <a:r>
              <a:rPr lang="es-ES" b="1" dirty="0" smtClean="0"/>
              <a:t>La supervivencia es similar a la población general en el 2011</a:t>
            </a:r>
            <a:endParaRPr lang="es-ES" sz="4400" b="1" dirty="0"/>
          </a:p>
        </p:txBody>
      </p:sp>
      <p:pic>
        <p:nvPicPr>
          <p:cNvPr id="4" name="Imagen 3"/>
          <p:cNvPicPr>
            <a:picLocks noChangeAspect="1"/>
          </p:cNvPicPr>
          <p:nvPr/>
        </p:nvPicPr>
        <p:blipFill>
          <a:blip r:embed="rId2"/>
          <a:stretch>
            <a:fillRect/>
          </a:stretch>
        </p:blipFill>
        <p:spPr>
          <a:xfrm>
            <a:off x="0" y="1052736"/>
            <a:ext cx="9144000" cy="3899891"/>
          </a:xfrm>
          <a:prstGeom prst="rect">
            <a:avLst/>
          </a:prstGeom>
        </p:spPr>
      </p:pic>
      <p:pic>
        <p:nvPicPr>
          <p:cNvPr id="6" name="Imagen 5"/>
          <p:cNvPicPr>
            <a:picLocks noChangeAspect="1"/>
          </p:cNvPicPr>
          <p:nvPr/>
        </p:nvPicPr>
        <p:blipFill>
          <a:blip r:embed="rId3"/>
          <a:stretch>
            <a:fillRect/>
          </a:stretch>
        </p:blipFill>
        <p:spPr>
          <a:xfrm>
            <a:off x="0" y="5301208"/>
            <a:ext cx="9144000" cy="766257"/>
          </a:xfrm>
          <a:prstGeom prst="rect">
            <a:avLst/>
          </a:prstGeom>
        </p:spPr>
      </p:pic>
      <p:sp>
        <p:nvSpPr>
          <p:cNvPr id="7" name="Rectángulo 6"/>
          <p:cNvSpPr/>
          <p:nvPr/>
        </p:nvSpPr>
        <p:spPr>
          <a:xfrm>
            <a:off x="1835696" y="5517232"/>
            <a:ext cx="6480720" cy="288032"/>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743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842769" y="6520776"/>
            <a:ext cx="4188967" cy="369332"/>
          </a:xfrm>
          <a:prstGeom prst="rect">
            <a:avLst/>
          </a:prstGeom>
          <a:noFill/>
        </p:spPr>
        <p:txBody>
          <a:bodyPr wrap="none" rtlCol="0">
            <a:spAutoFit/>
          </a:bodyPr>
          <a:lstStyle/>
          <a:p>
            <a:r>
              <a:rPr lang="es-MX" b="1" dirty="0" smtClean="0"/>
              <a:t>CML </a:t>
            </a:r>
            <a:r>
              <a:rPr lang="es-MX" b="1" dirty="0" err="1" smtClean="0"/>
              <a:t>Experts</a:t>
            </a:r>
            <a:r>
              <a:rPr lang="es-MX" b="1" dirty="0" smtClean="0"/>
              <a:t>, </a:t>
            </a:r>
            <a:r>
              <a:rPr lang="es-MX" b="1" dirty="0" err="1" smtClean="0"/>
              <a:t>Blood</a:t>
            </a:r>
            <a:r>
              <a:rPr lang="es-MX" b="1" dirty="0" smtClean="0"/>
              <a:t> 2013;212(22):4439-42</a:t>
            </a:r>
            <a:endParaRPr lang="es-MX" b="1" dirty="0"/>
          </a:p>
        </p:txBody>
      </p:sp>
      <p:pic>
        <p:nvPicPr>
          <p:cNvPr id="9" name="Imagen 8"/>
          <p:cNvPicPr>
            <a:picLocks noChangeAspect="1"/>
          </p:cNvPicPr>
          <p:nvPr/>
        </p:nvPicPr>
        <p:blipFill>
          <a:blip r:embed="rId2"/>
          <a:stretch>
            <a:fillRect/>
          </a:stretch>
        </p:blipFill>
        <p:spPr>
          <a:xfrm>
            <a:off x="759123" y="86267"/>
            <a:ext cx="7755146" cy="6481966"/>
          </a:xfrm>
          <a:prstGeom prst="rect">
            <a:avLst/>
          </a:prstGeom>
        </p:spPr>
      </p:pic>
      <p:sp>
        <p:nvSpPr>
          <p:cNvPr id="10" name="Rectángulo 9"/>
          <p:cNvSpPr/>
          <p:nvPr/>
        </p:nvSpPr>
        <p:spPr>
          <a:xfrm>
            <a:off x="672860" y="4192438"/>
            <a:ext cx="8358876" cy="40544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3867813" y="4242091"/>
            <a:ext cx="1444626" cy="338554"/>
          </a:xfrm>
          <a:prstGeom prst="rect">
            <a:avLst/>
          </a:prstGeom>
          <a:noFill/>
        </p:spPr>
        <p:txBody>
          <a:bodyPr wrap="none" rtlCol="0">
            <a:spAutoFit/>
          </a:bodyPr>
          <a:lstStyle/>
          <a:p>
            <a:r>
              <a:rPr lang="es-MX" sz="1600" b="1" dirty="0" smtClean="0"/>
              <a:t>($383,380 MN)</a:t>
            </a:r>
            <a:endParaRPr lang="es-MX" sz="1600" b="1" dirty="0"/>
          </a:p>
        </p:txBody>
      </p:sp>
      <p:sp>
        <p:nvSpPr>
          <p:cNvPr id="12" name="CuadroTexto 11"/>
          <p:cNvSpPr txBox="1"/>
          <p:nvPr/>
        </p:nvSpPr>
        <p:spPr>
          <a:xfrm>
            <a:off x="5842882" y="4229469"/>
            <a:ext cx="1444626" cy="338554"/>
          </a:xfrm>
          <a:prstGeom prst="rect">
            <a:avLst/>
          </a:prstGeom>
          <a:noFill/>
        </p:spPr>
        <p:txBody>
          <a:bodyPr wrap="none" rtlCol="0">
            <a:spAutoFit/>
          </a:bodyPr>
          <a:lstStyle/>
          <a:p>
            <a:r>
              <a:rPr lang="es-MX" sz="1600" b="1" dirty="0" smtClean="0"/>
              <a:t>($515,580 MN)</a:t>
            </a:r>
            <a:endParaRPr lang="es-MX" sz="1600" b="1" dirty="0"/>
          </a:p>
        </p:txBody>
      </p:sp>
      <p:sp>
        <p:nvSpPr>
          <p:cNvPr id="13" name="CuadroTexto 12"/>
          <p:cNvSpPr txBox="1"/>
          <p:nvPr/>
        </p:nvSpPr>
        <p:spPr>
          <a:xfrm>
            <a:off x="8001772" y="4235893"/>
            <a:ext cx="1090363" cy="338554"/>
          </a:xfrm>
          <a:prstGeom prst="rect">
            <a:avLst/>
          </a:prstGeom>
          <a:noFill/>
        </p:spPr>
        <p:txBody>
          <a:bodyPr wrap="none" rtlCol="0">
            <a:spAutoFit/>
          </a:bodyPr>
          <a:lstStyle/>
          <a:p>
            <a:r>
              <a:rPr lang="es-MX" sz="1600" b="1" dirty="0" smtClean="0"/>
              <a:t>($654,390)</a:t>
            </a:r>
            <a:endParaRPr lang="es-MX" sz="1600" b="1" dirty="0"/>
          </a:p>
        </p:txBody>
      </p:sp>
      <p:sp>
        <p:nvSpPr>
          <p:cNvPr id="14" name="CuadroTexto 13"/>
          <p:cNvSpPr txBox="1"/>
          <p:nvPr/>
        </p:nvSpPr>
        <p:spPr>
          <a:xfrm>
            <a:off x="397933" y="6520776"/>
            <a:ext cx="2810933" cy="369332"/>
          </a:xfrm>
          <a:prstGeom prst="rect">
            <a:avLst/>
          </a:prstGeom>
          <a:noFill/>
        </p:spPr>
        <p:txBody>
          <a:bodyPr wrap="square" rtlCol="0">
            <a:spAutoFit/>
          </a:bodyPr>
          <a:lstStyle/>
          <a:p>
            <a:r>
              <a:rPr lang="es-MX" b="1" dirty="0" smtClean="0"/>
              <a:t>* 8 años: </a:t>
            </a:r>
            <a:r>
              <a:rPr lang="es-MX" b="1" dirty="0" smtClean="0">
                <a:solidFill>
                  <a:srgbClr val="C00000"/>
                </a:solidFill>
              </a:rPr>
              <a:t>$3,0667,040 MN</a:t>
            </a:r>
            <a:endParaRPr lang="es-MX" b="1" dirty="0">
              <a:solidFill>
                <a:srgbClr val="C00000"/>
              </a:solidFill>
            </a:endParaRPr>
          </a:p>
        </p:txBody>
      </p:sp>
      <p:sp>
        <p:nvSpPr>
          <p:cNvPr id="15" name="CuadroTexto 14"/>
          <p:cNvSpPr txBox="1"/>
          <p:nvPr/>
        </p:nvSpPr>
        <p:spPr>
          <a:xfrm>
            <a:off x="647925" y="4235893"/>
            <a:ext cx="300082" cy="369332"/>
          </a:xfrm>
          <a:prstGeom prst="rect">
            <a:avLst/>
          </a:prstGeom>
          <a:noFill/>
        </p:spPr>
        <p:txBody>
          <a:bodyPr wrap="none" rtlCol="0">
            <a:spAutoFit/>
          </a:bodyPr>
          <a:lstStyle/>
          <a:p>
            <a:r>
              <a:rPr lang="es-MX" dirty="0" smtClean="0"/>
              <a:t>*</a:t>
            </a:r>
            <a:endParaRPr lang="es-MX" dirty="0"/>
          </a:p>
        </p:txBody>
      </p:sp>
    </p:spTree>
    <p:extLst>
      <p:ext uri="{BB962C8B-B14F-4D97-AF65-F5344CB8AC3E}">
        <p14:creationId xmlns:p14="http://schemas.microsoft.com/office/powerpoint/2010/main" val="341941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a:t>Price (per Month) of CML Drugs</a:t>
            </a:r>
          </a:p>
        </p:txBody>
      </p:sp>
      <p:graphicFrame>
        <p:nvGraphicFramePr>
          <p:cNvPr id="6" name="Chart 5"/>
          <p:cNvGraphicFramePr>
            <a:graphicFrameLocks/>
          </p:cNvGraphicFramePr>
          <p:nvPr>
            <p:extLst>
              <p:ext uri="{D42A27DB-BD31-4B8C-83A1-F6EECF244321}">
                <p14:modId xmlns:p14="http://schemas.microsoft.com/office/powerpoint/2010/main" val="2322719994"/>
              </p:ext>
            </p:extLst>
          </p:nvPr>
        </p:nvGraphicFramePr>
        <p:xfrm>
          <a:off x="228600" y="1143000"/>
          <a:ext cx="8686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38923" y="4150425"/>
            <a:ext cx="466794" cy="646331"/>
          </a:xfrm>
          <a:prstGeom prst="rect">
            <a:avLst/>
          </a:prstGeom>
          <a:noFill/>
        </p:spPr>
        <p:txBody>
          <a:bodyPr wrap="none" rtlCol="0">
            <a:spAutoFit/>
          </a:bodyPr>
          <a:lstStyle/>
          <a:p>
            <a:pPr fontAlgn="base">
              <a:spcBef>
                <a:spcPct val="0"/>
              </a:spcBef>
              <a:spcAft>
                <a:spcPct val="0"/>
              </a:spcAft>
            </a:pPr>
            <a:r>
              <a:rPr lang="en-US" sz="3600" b="1" dirty="0">
                <a:solidFill>
                  <a:srgbClr val="FFFF00"/>
                </a:solidFill>
              </a:rPr>
              <a:t>?</a:t>
            </a:r>
          </a:p>
        </p:txBody>
      </p:sp>
      <p:sp>
        <p:nvSpPr>
          <p:cNvPr id="8" name="Rectangle 7"/>
          <p:cNvSpPr/>
          <p:nvPr/>
        </p:nvSpPr>
        <p:spPr bwMode="auto">
          <a:xfrm>
            <a:off x="3178625" y="4162300"/>
            <a:ext cx="533400" cy="609600"/>
          </a:xfrm>
          <a:prstGeom prst="rect">
            <a:avLst/>
          </a:prstGeom>
          <a:noFill/>
          <a:ln w="2857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4000" b="1">
              <a:solidFill>
                <a:srgbClr val="FFFF00"/>
              </a:solidFill>
            </a:endParaRPr>
          </a:p>
        </p:txBody>
      </p:sp>
      <p:sp>
        <p:nvSpPr>
          <p:cNvPr id="9" name="TextBox 8"/>
          <p:cNvSpPr txBox="1"/>
          <p:nvPr/>
        </p:nvSpPr>
        <p:spPr>
          <a:xfrm>
            <a:off x="-3172973" y="6550223"/>
            <a:ext cx="12170323" cy="307777"/>
          </a:xfrm>
          <a:prstGeom prst="rect">
            <a:avLst/>
          </a:prstGeom>
          <a:noFill/>
        </p:spPr>
        <p:txBody>
          <a:bodyPr wrap="square" rtlCol="0">
            <a:spAutoFit/>
          </a:bodyPr>
          <a:lstStyle/>
          <a:p>
            <a:pPr algn="r" fontAlgn="base">
              <a:spcBef>
                <a:spcPct val="0"/>
              </a:spcBef>
              <a:spcAft>
                <a:spcPct val="0"/>
              </a:spcAft>
            </a:pPr>
            <a:r>
              <a:rPr lang="en-US" sz="1400" b="1" dirty="0">
                <a:solidFill>
                  <a:srgbClr val="00CC99"/>
                </a:solidFill>
              </a:rPr>
              <a:t>*Average wholesale price as of 01/03/13 on RED BOOK Online</a:t>
            </a:r>
            <a:r>
              <a:rPr lang="en-US" sz="1400" b="1" dirty="0" smtClean="0">
                <a:solidFill>
                  <a:srgbClr val="00CC99"/>
                </a:solidFill>
              </a:rPr>
              <a:t>. </a:t>
            </a:r>
            <a:r>
              <a:rPr lang="en-US" sz="1400" b="1" dirty="0" err="1" smtClean="0">
                <a:solidFill>
                  <a:srgbClr val="00CC99"/>
                </a:solidFill>
              </a:rPr>
              <a:t>Cortesía</a:t>
            </a:r>
            <a:r>
              <a:rPr lang="en-US" sz="1400" b="1" dirty="0" smtClean="0">
                <a:solidFill>
                  <a:srgbClr val="00CC99"/>
                </a:solidFill>
              </a:rPr>
              <a:t> Dr. Jorge Cortes, MDACC 2014</a:t>
            </a:r>
            <a:endParaRPr lang="en-US" sz="1400" b="1" dirty="0">
              <a:solidFill>
                <a:srgbClr val="00CC99"/>
              </a:solidFill>
            </a:endParaRPr>
          </a:p>
        </p:txBody>
      </p:sp>
      <p:sp>
        <p:nvSpPr>
          <p:cNvPr id="3" name="Rectángulo 2"/>
          <p:cNvSpPr/>
          <p:nvPr/>
        </p:nvSpPr>
        <p:spPr bwMode="auto">
          <a:xfrm>
            <a:off x="1561381" y="1449243"/>
            <a:ext cx="5667555" cy="8885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FFFF00"/>
                </a:solidFill>
                <a:effectLst/>
                <a:latin typeface="Arial" pitchFamily="34" charset="0"/>
              </a:rPr>
              <a:t>Se estima que la introducción temprana de genéricos ha ahorrado al sistema de salud de EUA: 1.1 TRILLONES de USD en los últimos 10 años (</a:t>
            </a:r>
            <a:r>
              <a:rPr kumimoji="0" lang="es-MX" sz="1400" b="1" i="0" u="none" strike="noStrike" cap="none" normalizeH="0" baseline="0" dirty="0" err="1" smtClean="0">
                <a:ln>
                  <a:noFill/>
                </a:ln>
                <a:solidFill>
                  <a:srgbClr val="FFFF00"/>
                </a:solidFill>
                <a:effectLst/>
                <a:latin typeface="Arial" pitchFamily="34" charset="0"/>
              </a:rPr>
              <a:t>Blood</a:t>
            </a:r>
            <a:r>
              <a:rPr kumimoji="0" lang="es-MX" sz="1400" b="1" i="0" u="none" strike="noStrike" cap="none" normalizeH="0" baseline="0" dirty="0" smtClean="0">
                <a:ln>
                  <a:noFill/>
                </a:ln>
                <a:solidFill>
                  <a:srgbClr val="FFFF00"/>
                </a:solidFill>
                <a:effectLst/>
                <a:latin typeface="Arial" pitchFamily="34" charset="0"/>
              </a:rPr>
              <a:t> 2013;121(22):4439-42, </a:t>
            </a:r>
            <a:r>
              <a:rPr kumimoji="0" lang="es-MX" sz="1400" b="1" i="0" u="none" strike="noStrike" cap="none" normalizeH="0" baseline="0" dirty="0" err="1" smtClean="0">
                <a:ln>
                  <a:noFill/>
                </a:ln>
                <a:solidFill>
                  <a:srgbClr val="FFFF00"/>
                </a:solidFill>
                <a:effectLst/>
                <a:latin typeface="Arial" pitchFamily="34" charset="0"/>
              </a:rPr>
              <a:t>Wyatt</a:t>
            </a:r>
            <a:r>
              <a:rPr kumimoji="0" lang="es-MX" sz="1400" b="1" i="0" u="none" strike="noStrike" cap="none" normalizeH="0" baseline="0" dirty="0" smtClean="0">
                <a:ln>
                  <a:noFill/>
                </a:ln>
                <a:solidFill>
                  <a:srgbClr val="FFFF00"/>
                </a:solidFill>
                <a:effectLst/>
                <a:latin typeface="Arial" pitchFamily="34" charset="0"/>
              </a:rPr>
              <a:t> E. </a:t>
            </a:r>
            <a:r>
              <a:rPr kumimoji="0" lang="es-MX" sz="1400" b="1" i="0" u="none" strike="noStrike" cap="none" normalizeH="0" baseline="0" dirty="0" err="1" smtClean="0">
                <a:ln>
                  <a:noFill/>
                </a:ln>
                <a:solidFill>
                  <a:srgbClr val="FFFF00"/>
                </a:solidFill>
                <a:effectLst/>
                <a:latin typeface="Arial" pitchFamily="34" charset="0"/>
              </a:rPr>
              <a:t>The</a:t>
            </a:r>
            <a:r>
              <a:rPr kumimoji="0" lang="es-MX" sz="1400" b="1" i="0" u="none" strike="noStrike" cap="none" normalizeH="0" baseline="0" dirty="0" smtClean="0">
                <a:ln>
                  <a:noFill/>
                </a:ln>
                <a:solidFill>
                  <a:srgbClr val="FFFF00"/>
                </a:solidFill>
                <a:effectLst/>
                <a:latin typeface="Arial" pitchFamily="34" charset="0"/>
              </a:rPr>
              <a:t> New York Times. </a:t>
            </a:r>
            <a:r>
              <a:rPr kumimoji="0" lang="es-MX" sz="1400" b="1" i="0" u="none" strike="noStrike" cap="none" normalizeH="0" baseline="0" dirty="0" err="1" smtClean="0">
                <a:ln>
                  <a:noFill/>
                </a:ln>
                <a:solidFill>
                  <a:srgbClr val="FFFF00"/>
                </a:solidFill>
                <a:effectLst/>
                <a:latin typeface="Arial" pitchFamily="34" charset="0"/>
              </a:rPr>
              <a:t>Dec</a:t>
            </a:r>
            <a:r>
              <a:rPr kumimoji="0" lang="es-MX" sz="1400" b="1" i="0" u="none" strike="noStrike" cap="none" normalizeH="0" baseline="0" dirty="0" smtClean="0">
                <a:ln>
                  <a:noFill/>
                </a:ln>
                <a:solidFill>
                  <a:srgbClr val="FFFF00"/>
                </a:solidFill>
                <a:effectLst/>
                <a:latin typeface="Arial" pitchFamily="34" charset="0"/>
              </a:rPr>
              <a:t> 8, 2012;B1)</a:t>
            </a:r>
          </a:p>
        </p:txBody>
      </p:sp>
    </p:spTree>
    <p:extLst>
      <p:ext uri="{BB962C8B-B14F-4D97-AF65-F5344CB8AC3E}">
        <p14:creationId xmlns:p14="http://schemas.microsoft.com/office/powerpoint/2010/main" val="1730265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8683" y="2810931"/>
            <a:ext cx="8695267" cy="3897842"/>
          </a:xfrm>
        </p:spPr>
        <p:txBody>
          <a:bodyPr>
            <a:normAutofit/>
          </a:bodyPr>
          <a:lstStyle/>
          <a:p>
            <a:r>
              <a:rPr lang="es-MX" sz="3200" b="1" dirty="0" smtClean="0"/>
              <a:t>Costos muy elevados</a:t>
            </a:r>
          </a:p>
          <a:p>
            <a:r>
              <a:rPr lang="es-MX" sz="3200" b="1" dirty="0" smtClean="0"/>
              <a:t>Insostenibles a largo plazo</a:t>
            </a:r>
          </a:p>
          <a:p>
            <a:pPr lvl="1"/>
            <a:r>
              <a:rPr lang="es-MX" sz="2800" b="1" dirty="0" smtClean="0"/>
              <a:t>Dado el éxito en términos de la supervivencia global que prácticamente alcanza a la población general</a:t>
            </a:r>
          </a:p>
          <a:p>
            <a:r>
              <a:rPr lang="es-MX" sz="3200" b="1" dirty="0" smtClean="0"/>
              <a:t>Comprometen el acceso de los pacientes a “lo mejores tratamientos”</a:t>
            </a:r>
          </a:p>
          <a:p>
            <a:r>
              <a:rPr lang="es-MX" sz="3200" b="1" dirty="0" smtClean="0"/>
              <a:t>Son dañinos los sistemas de salud</a:t>
            </a:r>
          </a:p>
        </p:txBody>
      </p:sp>
      <p:pic>
        <p:nvPicPr>
          <p:cNvPr id="5" name="Imagen 4"/>
          <p:cNvPicPr>
            <a:picLocks noChangeAspect="1"/>
          </p:cNvPicPr>
          <p:nvPr/>
        </p:nvPicPr>
        <p:blipFill>
          <a:blip r:embed="rId2"/>
          <a:stretch>
            <a:fillRect/>
          </a:stretch>
        </p:blipFill>
        <p:spPr>
          <a:xfrm>
            <a:off x="171793" y="110065"/>
            <a:ext cx="8809049" cy="2700866"/>
          </a:xfrm>
          <a:prstGeom prst="rect">
            <a:avLst/>
          </a:prstGeom>
        </p:spPr>
      </p:pic>
      <p:pic>
        <p:nvPicPr>
          <p:cNvPr id="6" name="Imagen 5"/>
          <p:cNvPicPr>
            <a:picLocks noChangeAspect="1"/>
          </p:cNvPicPr>
          <p:nvPr/>
        </p:nvPicPr>
        <p:blipFill>
          <a:blip r:embed="rId3"/>
          <a:stretch>
            <a:fillRect/>
          </a:stretch>
        </p:blipFill>
        <p:spPr>
          <a:xfrm>
            <a:off x="3513666" y="868305"/>
            <a:ext cx="4802130" cy="739266"/>
          </a:xfrm>
          <a:prstGeom prst="rect">
            <a:avLst/>
          </a:prstGeom>
        </p:spPr>
      </p:pic>
    </p:spTree>
    <p:extLst>
      <p:ext uri="{BB962C8B-B14F-4D97-AF65-F5344CB8AC3E}">
        <p14:creationId xmlns:p14="http://schemas.microsoft.com/office/powerpoint/2010/main" val="41317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7215" y="84670"/>
            <a:ext cx="8954369" cy="3606797"/>
          </a:xfrm>
          <a:prstGeom prst="rect">
            <a:avLst/>
          </a:prstGeom>
        </p:spPr>
      </p:pic>
      <p:pic>
        <p:nvPicPr>
          <p:cNvPr id="5" name="Imagen 4"/>
          <p:cNvPicPr>
            <a:picLocks noChangeAspect="1"/>
          </p:cNvPicPr>
          <p:nvPr/>
        </p:nvPicPr>
        <p:blipFill>
          <a:blip r:embed="rId3"/>
          <a:stretch>
            <a:fillRect/>
          </a:stretch>
        </p:blipFill>
        <p:spPr>
          <a:xfrm>
            <a:off x="67215" y="3691467"/>
            <a:ext cx="4695830" cy="3128351"/>
          </a:xfrm>
          <a:prstGeom prst="rect">
            <a:avLst/>
          </a:prstGeom>
        </p:spPr>
      </p:pic>
      <p:sp>
        <p:nvSpPr>
          <p:cNvPr id="7" name="CuadroTexto 6"/>
          <p:cNvSpPr txBox="1"/>
          <p:nvPr/>
        </p:nvSpPr>
        <p:spPr>
          <a:xfrm>
            <a:off x="4633010" y="4101480"/>
            <a:ext cx="4388574" cy="2308324"/>
          </a:xfrm>
          <a:prstGeom prst="rect">
            <a:avLst/>
          </a:prstGeom>
          <a:noFill/>
        </p:spPr>
        <p:txBody>
          <a:bodyPr wrap="none" rtlCol="0">
            <a:spAutoFit/>
          </a:bodyPr>
          <a:lstStyle/>
          <a:p>
            <a:r>
              <a:rPr lang="es-MX" sz="3600" b="1" dirty="0" smtClean="0"/>
              <a:t>Nivel Socioeconómico</a:t>
            </a:r>
          </a:p>
          <a:p>
            <a:r>
              <a:rPr lang="es-MX" sz="3600" b="1" dirty="0" smtClean="0">
                <a:solidFill>
                  <a:schemeClr val="accent5">
                    <a:lumMod val="75000"/>
                  </a:schemeClr>
                </a:solidFill>
              </a:rPr>
              <a:t>1-3:		81.8%</a:t>
            </a:r>
          </a:p>
          <a:p>
            <a:r>
              <a:rPr lang="es-MX" sz="3600" b="1" dirty="0" smtClean="0"/>
              <a:t>4-9: 		18.2%</a:t>
            </a:r>
          </a:p>
          <a:p>
            <a:endParaRPr lang="es-MX" sz="3600" b="1" dirty="0"/>
          </a:p>
        </p:txBody>
      </p:sp>
      <p:sp>
        <p:nvSpPr>
          <p:cNvPr id="8" name="Rectángulo 7"/>
          <p:cNvSpPr/>
          <p:nvPr/>
        </p:nvSpPr>
        <p:spPr>
          <a:xfrm>
            <a:off x="152400" y="3953933"/>
            <a:ext cx="4267200" cy="1693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22765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Default Design">
  <a:themeElements>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lnDef>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1028</Words>
  <Application>Microsoft Office PowerPoint</Application>
  <PresentationFormat>Presentación en pantalla (4:3)</PresentationFormat>
  <Paragraphs>136</Paragraphs>
  <Slides>15</Slides>
  <Notes>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ＭＳ Ｐゴシック</vt:lpstr>
      <vt:lpstr>Arial</vt:lpstr>
      <vt:lpstr>Calibri</vt:lpstr>
      <vt:lpstr>Calibri Light</vt:lpstr>
      <vt:lpstr>Franklin Gothic Book</vt:lpstr>
      <vt:lpstr>Times New Roman</vt:lpstr>
      <vt:lpstr>Wingdings</vt:lpstr>
      <vt:lpstr>Tema de Office</vt:lpstr>
      <vt:lpstr>1_Tema de Office</vt:lpstr>
      <vt:lpstr>16_Default Design</vt:lpstr>
      <vt:lpstr>Retos en acceso a los nuevos medicamentos Hemato-Oncológicos: Leucemia Mieloide Crónica</vt:lpstr>
      <vt:lpstr>El Juramento Hipocrático</vt:lpstr>
      <vt:lpstr>Tendencias en la supervivencia del cáncer: Cancer Research UK</vt:lpstr>
      <vt:lpstr>Supervivencia en LGC-FC temprana</vt:lpstr>
      <vt:lpstr>La supervivencia es similar a la población general en el 2011</vt:lpstr>
      <vt:lpstr>Presentación de PowerPoint</vt:lpstr>
      <vt:lpstr>Price (per Month) of CML Drugs</vt:lpstr>
      <vt:lpstr>Presentación de PowerPoint</vt:lpstr>
      <vt:lpstr>Presentación de PowerPoint</vt:lpstr>
      <vt:lpstr>Factores asociados al acceso de tratamiento médico </vt:lpstr>
      <vt:lpstr>Alto costos de los medicamentos como principal obstáculo para la salud (Oncología)</vt:lpstr>
      <vt:lpstr>Presentación de PowerPoint</vt:lpstr>
      <vt:lpstr>Presentación de PowerPoint</vt:lpstr>
      <vt:lpstr>OP-ED CONTRIBUTOR, The New York Times In Cancer Care, Cost Matters By PETER B. BACH, LEONARD B. SALTZ and ROBERT E. WITTES Published: October 14, 2012</vt:lpstr>
      <vt:lpstr>Conclusiones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Retos en acceso a los nuevos medicamentos Hemato-Oncológicos</dc:title>
  <dc:creator>Alvaro</dc:creator>
  <cp:lastModifiedBy>Dr. Alvaro Aguayo</cp:lastModifiedBy>
  <cp:revision>45</cp:revision>
  <dcterms:created xsi:type="dcterms:W3CDTF">2014-10-01T14:39:18Z</dcterms:created>
  <dcterms:modified xsi:type="dcterms:W3CDTF">2016-08-10T23:56:01Z</dcterms:modified>
</cp:coreProperties>
</file>