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4"/>
  </p:notesMasterIdLst>
  <p:handoutMasterIdLst>
    <p:handoutMasterId r:id="rId25"/>
  </p:handoutMasterIdLst>
  <p:sldIdLst>
    <p:sldId id="305" r:id="rId3"/>
    <p:sldId id="344" r:id="rId4"/>
    <p:sldId id="345" r:id="rId5"/>
    <p:sldId id="346" r:id="rId6"/>
    <p:sldId id="348" r:id="rId7"/>
    <p:sldId id="287" r:id="rId8"/>
    <p:sldId id="288" r:id="rId9"/>
    <p:sldId id="355" r:id="rId10"/>
    <p:sldId id="312" r:id="rId11"/>
    <p:sldId id="313" r:id="rId12"/>
    <p:sldId id="315" r:id="rId13"/>
    <p:sldId id="316" r:id="rId14"/>
    <p:sldId id="356" r:id="rId15"/>
    <p:sldId id="352" r:id="rId16"/>
    <p:sldId id="351" r:id="rId17"/>
    <p:sldId id="353" r:id="rId18"/>
    <p:sldId id="354" r:id="rId19"/>
    <p:sldId id="330" r:id="rId20"/>
    <p:sldId id="357" r:id="rId21"/>
    <p:sldId id="358" r:id="rId22"/>
    <p:sldId id="359" r:id="rId23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572" userDrawn="1">
          <p15:clr>
            <a:srgbClr val="A4A3A4"/>
          </p15:clr>
        </p15:guide>
        <p15:guide id="4" pos="158" userDrawn="1">
          <p15:clr>
            <a:srgbClr val="A4A3A4"/>
          </p15:clr>
        </p15:guide>
        <p15:guide id="5" orient="horz" pos="391" userDrawn="1">
          <p15:clr>
            <a:srgbClr val="A4A3A4"/>
          </p15:clr>
        </p15:guide>
        <p15:guide id="6" pos="295" userDrawn="1">
          <p15:clr>
            <a:srgbClr val="A4A3A4"/>
          </p15:clr>
        </p15:guide>
        <p15:guide id="7" pos="5375" userDrawn="1">
          <p15:clr>
            <a:srgbClr val="A4A3A4"/>
          </p15:clr>
        </p15:guide>
        <p15:guide id="8" orient="horz" pos="1026" userDrawn="1">
          <p15:clr>
            <a:srgbClr val="A4A3A4"/>
          </p15:clr>
        </p15:guide>
        <p15:guide id="9" pos="5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z Miriam Reynales" initials="LMR" lastIdx="3" clrIdx="0">
    <p:extLst>
      <p:ext uri="{19B8F6BF-5375-455C-9EA6-DF929625EA0E}">
        <p15:presenceInfo xmlns:p15="http://schemas.microsoft.com/office/powerpoint/2012/main" userId="S-1-5-21-195121761-154327309-3361996052-1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A22"/>
    <a:srgbClr val="2F5597"/>
    <a:srgbClr val="61953D"/>
    <a:srgbClr val="DEDEDE"/>
    <a:srgbClr val="FAE8E6"/>
    <a:srgbClr val="FDF6F5"/>
    <a:srgbClr val="99CB38"/>
    <a:srgbClr val="37A76F"/>
    <a:srgbClr val="4EB3CF"/>
    <a:srgbClr val="C7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6433" autoAdjust="0"/>
  </p:normalViewPr>
  <p:slideViewPr>
    <p:cSldViewPr>
      <p:cViewPr varScale="1">
        <p:scale>
          <a:sx n="74" d="100"/>
          <a:sy n="74" d="100"/>
        </p:scale>
        <p:origin x="1482" y="72"/>
      </p:cViewPr>
      <p:guideLst>
        <p:guide orient="horz" pos="2160"/>
        <p:guide pos="2880"/>
        <p:guide orient="horz" pos="572"/>
        <p:guide pos="158"/>
        <p:guide orient="horz" pos="391"/>
        <p:guide pos="295"/>
        <p:guide pos="5375"/>
        <p:guide orient="horz" pos="1026"/>
        <p:guide pos="52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662362470619988E-2"/>
          <c:y val="1.9960685252097099E-2"/>
          <c:w val="0.91356435443209416"/>
          <c:h val="0.75727454445096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6F548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9.1511008235989973E-4"/>
                  <c:y val="2.0529024111959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581715071567808E-3"/>
                  <c:y val="-4.10338004771956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6268035862157626E-4"/>
                  <c:y val="-4.723020193523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Secundaria</c:v>
                </c:pt>
                <c:pt idx="1">
                  <c:v>Bachillerato</c:v>
                </c:pt>
                <c:pt idx="2">
                  <c:v>Total</c:v>
                </c:pt>
                <c:pt idx="3">
                  <c:v>Secundaria</c:v>
                </c:pt>
                <c:pt idx="4">
                  <c:v>Bachillerato</c:v>
                </c:pt>
                <c:pt idx="5">
                  <c:v>Total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23.8</c:v>
                </c:pt>
                <c:pt idx="1">
                  <c:v>51.4</c:v>
                </c:pt>
                <c:pt idx="2" formatCode="0.0">
                  <c:v>34</c:v>
                </c:pt>
                <c:pt idx="3">
                  <c:v>17.7</c:v>
                </c:pt>
                <c:pt idx="4">
                  <c:v>41.3</c:v>
                </c:pt>
                <c:pt idx="5">
                  <c:v>26.8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Último Año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5377452158417867E-4"/>
                  <c:y val="2.002423011199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1701037411324329E-3"/>
                  <c:y val="-6.7510135558130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400074383279421E-3"/>
                  <c:y val="5.04992390616210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500000000000001E-2"/>
                  <c:y val="-2.25033586705795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755023351244486E-2"/>
                  <c:y val="1.01421711520589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040880780571196E-4"/>
                  <c:y val="-1.026476086668807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Secundaria</c:v>
                </c:pt>
                <c:pt idx="1">
                  <c:v>Bachillerato</c:v>
                </c:pt>
                <c:pt idx="2">
                  <c:v>Total</c:v>
                </c:pt>
                <c:pt idx="3">
                  <c:v>Secundaria</c:v>
                </c:pt>
                <c:pt idx="4">
                  <c:v>Bachillerato</c:v>
                </c:pt>
                <c:pt idx="5">
                  <c:v>Total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11.4</c:v>
                </c:pt>
                <c:pt idx="1">
                  <c:v>34.1</c:v>
                </c:pt>
                <c:pt idx="2">
                  <c:v>19.8</c:v>
                </c:pt>
                <c:pt idx="3">
                  <c:v>8.4</c:v>
                </c:pt>
                <c:pt idx="4">
                  <c:v>25.3</c:v>
                </c:pt>
                <c:pt idx="5">
                  <c:v>14.9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Último Mes</c:v>
                </c:pt>
              </c:strCache>
            </c:strRef>
          </c:tx>
          <c:spPr>
            <a:solidFill>
              <a:srgbClr val="DE4A2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6727192577437656E-3"/>
                  <c:y val="-2.799512576204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335701633112408E-3"/>
                  <c:y val="-7.536860983700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096199244554739E-3"/>
                  <c:y val="-2.13600605223758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555555555555497E-3"/>
                  <c:y val="6.7510076011738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13098043748848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9.9301148986255766E-4"/>
                  <c:y val="-1.026476086668807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Secundaria</c:v>
                </c:pt>
                <c:pt idx="1">
                  <c:v>Bachillerato</c:v>
                </c:pt>
                <c:pt idx="2">
                  <c:v>Total</c:v>
                </c:pt>
                <c:pt idx="3">
                  <c:v>Secundaria</c:v>
                </c:pt>
                <c:pt idx="4">
                  <c:v>Bachillerato</c:v>
                </c:pt>
                <c:pt idx="5">
                  <c:v>Total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7.4</c:v>
                </c:pt>
                <c:pt idx="1">
                  <c:v>23.1</c:v>
                </c:pt>
                <c:pt idx="2">
                  <c:v>13.3</c:v>
                </c:pt>
                <c:pt idx="3">
                  <c:v>5.2</c:v>
                </c:pt>
                <c:pt idx="4">
                  <c:v>14.8</c:v>
                </c:pt>
                <c:pt idx="5">
                  <c:v>8.9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100 cigarrillos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1.5011561547600735E-3"/>
                  <c:y val="1.1282035682102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547984158900885E-3"/>
                  <c:y val="5.24831456116868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321587855521514E-4"/>
                  <c:y val="-1.3334056357053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33333333333332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404153163424151E-3"/>
                  <c:y val="-2.629778349143890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0839808915386245E-5"/>
                  <c:y val="-5.5990251524082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Secundaria</c:v>
                </c:pt>
                <c:pt idx="1">
                  <c:v>Bachillerato</c:v>
                </c:pt>
                <c:pt idx="2">
                  <c:v>Total</c:v>
                </c:pt>
                <c:pt idx="3">
                  <c:v>Secundaria</c:v>
                </c:pt>
                <c:pt idx="4">
                  <c:v>Bachillerato</c:v>
                </c:pt>
                <c:pt idx="5">
                  <c:v>Total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 formatCode="0.0">
                  <c:v>2.1</c:v>
                </c:pt>
                <c:pt idx="1">
                  <c:v>11.6</c:v>
                </c:pt>
                <c:pt idx="2">
                  <c:v>5.6</c:v>
                </c:pt>
                <c:pt idx="3">
                  <c:v>1.2</c:v>
                </c:pt>
                <c:pt idx="4">
                  <c:v>5.4</c:v>
                </c:pt>
                <c:pt idx="5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Consumo Diario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4204727808646631E-4"/>
                  <c:y val="-3.967813100131731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351811617731838E-2"/>
                      <c:h val="4.256669893821321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78110445150333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14503363978521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7222222222222206E-3"/>
                  <c:y val="6.7510076011738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781104451503331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4198114785938441E-4"/>
                  <c:y val="2.79951257620415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Secundaria</c:v>
                </c:pt>
                <c:pt idx="1">
                  <c:v>Bachillerato</c:v>
                </c:pt>
                <c:pt idx="2">
                  <c:v>Total</c:v>
                </c:pt>
                <c:pt idx="3">
                  <c:v>Secundaria</c:v>
                </c:pt>
                <c:pt idx="4">
                  <c:v>Bachillerato</c:v>
                </c:pt>
                <c:pt idx="5">
                  <c:v>Total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5.7</c:v>
                </c:pt>
                <c:pt idx="1">
                  <c:v>14.7</c:v>
                </c:pt>
                <c:pt idx="2" formatCode="0.0">
                  <c:v>9</c:v>
                </c:pt>
                <c:pt idx="3">
                  <c:v>3.9</c:v>
                </c:pt>
                <c:pt idx="4">
                  <c:v>8.6999999999999993</c:v>
                </c:pt>
                <c:pt idx="5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4043832"/>
        <c:axId val="143290328"/>
      </c:barChart>
      <c:catAx>
        <c:axId val="144043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290328"/>
        <c:crosses val="autoZero"/>
        <c:auto val="1"/>
        <c:lblAlgn val="ctr"/>
        <c:lblOffset val="100"/>
        <c:noMultiLvlLbl val="0"/>
      </c:catAx>
      <c:valAx>
        <c:axId val="143290328"/>
        <c:scaling>
          <c:orientation val="minMax"/>
          <c:max val="60"/>
          <c:min val="0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s-MX"/>
                  <a:t>%</a:t>
                </a:r>
              </a:p>
            </c:rich>
          </c:tx>
          <c:layout>
            <c:manualLayout>
              <c:xMode val="edge"/>
              <c:yMode val="edge"/>
              <c:x val="5.2404560541043478E-4"/>
              <c:y val="0.390845296511849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s-MX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4043832"/>
        <c:crosses val="autoZero"/>
        <c:crossBetween val="between"/>
        <c:majorUnit val="10"/>
        <c:min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806452035283382"/>
          <c:y val="0.9427109509878091"/>
          <c:w val="0.70051154375856961"/>
          <c:h val="5.72890490121908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859050787929203E-2"/>
          <c:y val="4.4125147710860402E-2"/>
          <c:w val="0.91660361912684118"/>
          <c:h val="0.73622143835870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Tabaco AV</c:v>
                </c:pt>
              </c:strCache>
            </c:strRef>
          </c:tx>
          <c:spPr>
            <a:solidFill>
              <a:srgbClr val="6F548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3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Hoja1!$A$2:$A$9</c:f>
              <c:numCache>
                <c:formatCode>General</c:formatCode>
                <c:ptCount val="8"/>
                <c:pt idx="0">
                  <c:v>1991</c:v>
                </c:pt>
                <c:pt idx="1">
                  <c:v>2014</c:v>
                </c:pt>
                <c:pt idx="3">
                  <c:v>1991</c:v>
                </c:pt>
                <c:pt idx="4">
                  <c:v>2014</c:v>
                </c:pt>
                <c:pt idx="6">
                  <c:v>1991</c:v>
                </c:pt>
                <c:pt idx="7">
                  <c:v>2014</c:v>
                </c:pt>
              </c:numCache>
            </c:numRef>
          </c:cat>
          <c:val>
            <c:numRef>
              <c:f>Hoja1!$B$2:$B$9</c:f>
              <c:numCache>
                <c:formatCode>General</c:formatCode>
                <c:ptCount val="8"/>
                <c:pt idx="0">
                  <c:v>29.4</c:v>
                </c:pt>
                <c:pt idx="1">
                  <c:v>30.4</c:v>
                </c:pt>
                <c:pt idx="3">
                  <c:v>38.1</c:v>
                </c:pt>
                <c:pt idx="4">
                  <c:v>34</c:v>
                </c:pt>
                <c:pt idx="6">
                  <c:v>20.2</c:v>
                </c:pt>
                <c:pt idx="7">
                  <c:v>26.8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Tabaco UA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Hoja1!$A$2:$A$9</c:f>
              <c:numCache>
                <c:formatCode>General</c:formatCode>
                <c:ptCount val="8"/>
                <c:pt idx="0">
                  <c:v>1991</c:v>
                </c:pt>
                <c:pt idx="1">
                  <c:v>2014</c:v>
                </c:pt>
                <c:pt idx="3">
                  <c:v>1991</c:v>
                </c:pt>
                <c:pt idx="4">
                  <c:v>2014</c:v>
                </c:pt>
                <c:pt idx="6">
                  <c:v>1991</c:v>
                </c:pt>
                <c:pt idx="7">
                  <c:v>2014</c:v>
                </c:pt>
              </c:numCache>
            </c:numRef>
          </c:cat>
          <c:val>
            <c:numRef>
              <c:f>Hoja1!$C$2:$C$9</c:f>
              <c:numCache>
                <c:formatCode>General</c:formatCode>
                <c:ptCount val="8"/>
                <c:pt idx="0">
                  <c:v>17.2</c:v>
                </c:pt>
                <c:pt idx="1">
                  <c:v>17.3</c:v>
                </c:pt>
                <c:pt idx="3">
                  <c:v>23.2</c:v>
                </c:pt>
                <c:pt idx="4">
                  <c:v>19.8</c:v>
                </c:pt>
                <c:pt idx="6">
                  <c:v>10.7</c:v>
                </c:pt>
                <c:pt idx="7">
                  <c:v>14.9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Tabaco 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Hoja1!$A$2:$A$9</c:f>
              <c:numCache>
                <c:formatCode>General</c:formatCode>
                <c:ptCount val="8"/>
                <c:pt idx="0">
                  <c:v>1991</c:v>
                </c:pt>
                <c:pt idx="1">
                  <c:v>2014</c:v>
                </c:pt>
                <c:pt idx="3">
                  <c:v>1991</c:v>
                </c:pt>
                <c:pt idx="4">
                  <c:v>2014</c:v>
                </c:pt>
                <c:pt idx="6">
                  <c:v>1991</c:v>
                </c:pt>
                <c:pt idx="7">
                  <c:v>2014</c:v>
                </c:pt>
              </c:numCache>
            </c:numRef>
          </c:cat>
          <c:val>
            <c:numRef>
              <c:f>Hoja1!$D$2:$D$9</c:f>
              <c:numCache>
                <c:formatCode>General</c:formatCode>
                <c:ptCount val="8"/>
                <c:pt idx="0">
                  <c:v>9.9</c:v>
                </c:pt>
                <c:pt idx="1">
                  <c:v>11.1</c:v>
                </c:pt>
                <c:pt idx="3">
                  <c:v>14.1</c:v>
                </c:pt>
                <c:pt idx="4">
                  <c:v>13.3</c:v>
                </c:pt>
                <c:pt idx="6">
                  <c:v>5.2</c:v>
                </c:pt>
                <c:pt idx="7">
                  <c:v>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3415576"/>
        <c:axId val="143415968"/>
      </c:barChart>
      <c:catAx>
        <c:axId val="143415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15968"/>
        <c:crosses val="autoZero"/>
        <c:auto val="1"/>
        <c:lblAlgn val="ctr"/>
        <c:lblOffset val="100"/>
        <c:noMultiLvlLbl val="0"/>
      </c:catAx>
      <c:valAx>
        <c:axId val="143415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15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619437127408846"/>
          <c:y val="0.93681474627819128"/>
          <c:w val="0.46761125745182308"/>
          <c:h val="6.12455097581750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22057873563076"/>
          <c:y val="9.138770905796792E-2"/>
          <c:w val="0.84200263503789818"/>
          <c:h val="0.73400092297437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FSgraph!$B$6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FSgraph!$C$5:$F$5</c:f>
              <c:strCache>
                <c:ptCount val="4"/>
                <c:pt idx="0">
                  <c:v>15-24</c:v>
                </c:pt>
                <c:pt idx="1">
                  <c:v>25-44</c:v>
                </c:pt>
                <c:pt idx="2">
                  <c:v>45-64</c:v>
                </c:pt>
                <c:pt idx="3">
                  <c:v>65 y más</c:v>
                </c:pt>
              </c:strCache>
            </c:strRef>
          </c:cat>
          <c:val>
            <c:numRef>
              <c:f>FSgraph!$C$6:$F$6</c:f>
              <c:numCache>
                <c:formatCode>General</c:formatCode>
                <c:ptCount val="4"/>
                <c:pt idx="0">
                  <c:v>17.399999999999999</c:v>
                </c:pt>
                <c:pt idx="1">
                  <c:v>18.7</c:v>
                </c:pt>
                <c:pt idx="2">
                  <c:v>14.6</c:v>
                </c:pt>
                <c:pt idx="3">
                  <c:v>8.1999999999999993</c:v>
                </c:pt>
              </c:numCache>
            </c:numRef>
          </c:val>
        </c:ser>
        <c:ser>
          <c:idx val="1"/>
          <c:order val="1"/>
          <c:tx>
            <c:strRef>
              <c:f>FSgraph!$B$7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FSgraph!$C$5:$F$5</c:f>
              <c:strCache>
                <c:ptCount val="4"/>
                <c:pt idx="0">
                  <c:v>15-24</c:v>
                </c:pt>
                <c:pt idx="1">
                  <c:v>25-44</c:v>
                </c:pt>
                <c:pt idx="2">
                  <c:v>45-64</c:v>
                </c:pt>
                <c:pt idx="3">
                  <c:v>65 y más</c:v>
                </c:pt>
              </c:strCache>
            </c:strRef>
          </c:cat>
          <c:val>
            <c:numRef>
              <c:f>FSgraph!$C$7:$F$7</c:f>
              <c:numCache>
                <c:formatCode>General</c:formatCode>
                <c:ptCount val="4"/>
                <c:pt idx="0">
                  <c:v>27.5</c:v>
                </c:pt>
                <c:pt idx="1">
                  <c:v>28.2</c:v>
                </c:pt>
                <c:pt idx="2">
                  <c:v>22</c:v>
                </c:pt>
                <c:pt idx="3">
                  <c:v>13.8</c:v>
                </c:pt>
              </c:numCache>
            </c:numRef>
          </c:val>
        </c:ser>
        <c:ser>
          <c:idx val="2"/>
          <c:order val="2"/>
          <c:tx>
            <c:strRef>
              <c:f>FSgraph!$B$8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C7332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FSgraph!$C$5:$F$5</c:f>
              <c:strCache>
                <c:ptCount val="4"/>
                <c:pt idx="0">
                  <c:v>15-24</c:v>
                </c:pt>
                <c:pt idx="1">
                  <c:v>25-44</c:v>
                </c:pt>
                <c:pt idx="2">
                  <c:v>45-64</c:v>
                </c:pt>
                <c:pt idx="3">
                  <c:v>65 y más</c:v>
                </c:pt>
              </c:strCache>
            </c:strRef>
          </c:cat>
          <c:val>
            <c:numRef>
              <c:f>FSgraph!$C$8:$F$8</c:f>
              <c:numCache>
                <c:formatCode>General</c:formatCode>
                <c:ptCount val="4"/>
                <c:pt idx="0">
                  <c:v>7.4</c:v>
                </c:pt>
                <c:pt idx="1">
                  <c:v>10</c:v>
                </c:pt>
                <c:pt idx="2">
                  <c:v>8</c:v>
                </c:pt>
                <c:pt idx="3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3416752"/>
        <c:axId val="143417144"/>
      </c:barChart>
      <c:catAx>
        <c:axId val="143416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 dirty="0" err="1" smtClean="0"/>
                  <a:t>Edad</a:t>
                </a:r>
                <a:r>
                  <a:rPr lang="en-US" sz="1800" baseline="0" dirty="0" smtClean="0"/>
                  <a:t> en </a:t>
                </a:r>
                <a:r>
                  <a:rPr lang="en-US" sz="1800" baseline="0" dirty="0" err="1" smtClean="0"/>
                  <a:t>años</a:t>
                </a:r>
                <a:endParaRPr lang="en-US" sz="1800" baseline="0" dirty="0"/>
              </a:p>
            </c:rich>
          </c:tx>
          <c:layout>
            <c:manualLayout>
              <c:xMode val="edge"/>
              <c:yMode val="edge"/>
              <c:x val="0.47153477655921822"/>
              <c:y val="0.893540247664789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3417144"/>
        <c:crosses val="autoZero"/>
        <c:auto val="1"/>
        <c:lblAlgn val="ctr"/>
        <c:lblOffset val="100"/>
        <c:noMultiLvlLbl val="0"/>
      </c:catAx>
      <c:valAx>
        <c:axId val="143417144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Porcentaje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341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666841250443089"/>
          <c:y val="0.17124272516728906"/>
          <c:w val="0.29854619328011173"/>
          <c:h val="5.27323887089468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dirty="0" smtClean="0"/>
              <a:t>Hombres</a:t>
            </a:r>
            <a:endParaRPr lang="en-US" dirty="0"/>
          </a:p>
        </c:rich>
      </c:tx>
      <c:layout>
        <c:manualLayout>
          <c:xMode val="edge"/>
          <c:yMode val="edge"/>
          <c:x val="9.9342617444258055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8.3133702736732956E-2"/>
          <c:y val="2.4809012698674342E-2"/>
          <c:w val="0.89380235586583201"/>
          <c:h val="0.84826135741122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Diario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Hoja1!$A$2:$A$11</c:f>
              <c:strCache>
                <c:ptCount val="10"/>
                <c:pt idx="0">
                  <c:v>No formal</c:v>
                </c:pt>
                <c:pt idx="1">
                  <c:v>Primaria</c:v>
                </c:pt>
                <c:pt idx="2">
                  <c:v>Secundaria
Hombres</c:v>
                </c:pt>
                <c:pt idx="3">
                  <c:v>Bachillerato</c:v>
                </c:pt>
                <c:pt idx="4">
                  <c:v>Licenciatura</c:v>
                </c:pt>
                <c:pt idx="5">
                  <c:v>No formal</c:v>
                </c:pt>
                <c:pt idx="6">
                  <c:v>Primaria</c:v>
                </c:pt>
                <c:pt idx="7">
                  <c:v>Secundaria 
Mujeres</c:v>
                </c:pt>
                <c:pt idx="8">
                  <c:v>Bachillerato</c:v>
                </c:pt>
                <c:pt idx="9">
                  <c:v>Licenciatura</c:v>
                </c:pt>
              </c:strCache>
            </c:strRef>
          </c:cat>
          <c:val>
            <c:numRef>
              <c:f>Hoja1!$B$2:$B$11</c:f>
              <c:numCache>
                <c:formatCode>0.0%</c:formatCode>
                <c:ptCount val="10"/>
                <c:pt idx="0">
                  <c:v>0.10299999999999999</c:v>
                </c:pt>
                <c:pt idx="1">
                  <c:v>0.14199999999999999</c:v>
                </c:pt>
                <c:pt idx="2">
                  <c:v>0.123</c:v>
                </c:pt>
                <c:pt idx="3">
                  <c:v>0.109</c:v>
                </c:pt>
                <c:pt idx="4">
                  <c:v>0.11</c:v>
                </c:pt>
                <c:pt idx="5">
                  <c:v>1.7000000000000001E-2</c:v>
                </c:pt>
                <c:pt idx="6">
                  <c:v>4.4999999999999998E-2</c:v>
                </c:pt>
                <c:pt idx="7">
                  <c:v>3.3000000000000002E-2</c:v>
                </c:pt>
                <c:pt idx="8">
                  <c:v>3.6999999999999998E-2</c:v>
                </c:pt>
                <c:pt idx="9">
                  <c:v>6.2E-2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3417928"/>
        <c:axId val="143418320"/>
      </c:barChart>
      <c:catAx>
        <c:axId val="143417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18320"/>
        <c:crosses val="autoZero"/>
        <c:auto val="1"/>
        <c:lblAlgn val="ctr"/>
        <c:lblOffset val="100"/>
        <c:noMultiLvlLbl val="0"/>
      </c:catAx>
      <c:valAx>
        <c:axId val="14341832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17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s-MX" sz="2000" baseline="0" dirty="0"/>
              <a:t>Cambios </a:t>
            </a:r>
            <a:r>
              <a:rPr lang="es-MX" sz="2000" baseline="0" dirty="0" smtClean="0"/>
              <a:t>relativos </a:t>
            </a:r>
            <a:r>
              <a:rPr lang="es-MX" sz="2000" baseline="0" dirty="0"/>
              <a:t>GATS México 2009 – 2015.</a:t>
            </a:r>
          </a:p>
        </c:rich>
      </c:tx>
      <c:layout>
        <c:manualLayout>
          <c:xMode val="edge"/>
          <c:yMode val="edge"/>
          <c:x val="0.44607874015748034"/>
          <c:y val="9.390702391264724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Consumo de tabaco actual</c:v>
                </c:pt>
                <c:pt idx="1">
                  <c:v>Fumadores actuales</c:v>
                </c:pt>
                <c:pt idx="2">
                  <c:v>Fumadores de cigarros manufacturados</c:v>
                </c:pt>
                <c:pt idx="3">
                  <c:v>Número promedio de cigarros fumados por día</c:v>
                </c:pt>
                <c:pt idx="4">
                  <c:v>Edad promedio de inicio de fumar diario</c:v>
                </c:pt>
                <c:pt idx="5">
                  <c:v>Exfumadores entre los fumadores que habían fumado diario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2.8</c:v>
                </c:pt>
                <c:pt idx="1">
                  <c:v>4.7</c:v>
                </c:pt>
                <c:pt idx="2">
                  <c:v>4.5999999999999996</c:v>
                </c:pt>
                <c:pt idx="3">
                  <c:v>-17.5</c:v>
                </c:pt>
                <c:pt idx="4">
                  <c:v>-6</c:v>
                </c:pt>
                <c:pt idx="5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Consumo de tabaco actual</c:v>
                </c:pt>
                <c:pt idx="1">
                  <c:v>Fumadores actuales</c:v>
                </c:pt>
                <c:pt idx="2">
                  <c:v>Fumadores de cigarros manufacturados</c:v>
                </c:pt>
                <c:pt idx="3">
                  <c:v>Número promedio de cigarros fumados por día</c:v>
                </c:pt>
                <c:pt idx="4">
                  <c:v>Edad promedio de inicio de fumar diario</c:v>
                </c:pt>
                <c:pt idx="5">
                  <c:v>Exfumadores entre los fumadores que habían fumado diario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1.4</c:v>
                </c:pt>
                <c:pt idx="1">
                  <c:v>2.8</c:v>
                </c:pt>
                <c:pt idx="2">
                  <c:v>2.6</c:v>
                </c:pt>
                <c:pt idx="3">
                  <c:v>-17.399999999999999</c:v>
                </c:pt>
                <c:pt idx="4">
                  <c:v>-3.4</c:v>
                </c:pt>
                <c:pt idx="5">
                  <c:v>7.9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Consumo de tabaco actual</c:v>
                </c:pt>
                <c:pt idx="1">
                  <c:v>Fumadores actuales</c:v>
                </c:pt>
                <c:pt idx="2">
                  <c:v>Fumadores de cigarros manufacturados</c:v>
                </c:pt>
                <c:pt idx="3">
                  <c:v>Número promedio de cigarros fumados por día</c:v>
                </c:pt>
                <c:pt idx="4">
                  <c:v>Edad promedio de inicio de fumar diario</c:v>
                </c:pt>
                <c:pt idx="5">
                  <c:v>Exfumadores entre los fumadores que habían fumado diario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5.7</c:v>
                </c:pt>
                <c:pt idx="1">
                  <c:v>9.4</c:v>
                </c:pt>
                <c:pt idx="2">
                  <c:v>9.5</c:v>
                </c:pt>
                <c:pt idx="3">
                  <c:v>-18.3</c:v>
                </c:pt>
                <c:pt idx="4">
                  <c:v>-12.8</c:v>
                </c:pt>
                <c:pt idx="5">
                  <c:v>18.100000000000001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419104"/>
        <c:axId val="143419496"/>
      </c:barChart>
      <c:catAx>
        <c:axId val="143419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19496"/>
        <c:crosses val="autoZero"/>
        <c:auto val="1"/>
        <c:lblAlgn val="ctr"/>
        <c:lblOffset val="100"/>
        <c:tickLblSkip val="1"/>
        <c:noMultiLvlLbl val="0"/>
      </c:catAx>
      <c:valAx>
        <c:axId val="143419496"/>
        <c:scaling>
          <c:orientation val="minMax"/>
          <c:max val="20"/>
          <c:min val="-25"/>
        </c:scaling>
        <c:delete val="0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19104"/>
        <c:crosses val="autoZero"/>
        <c:crossBetween val="between"/>
        <c:majorUnit val="5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s-MX" sz="1800" b="1" dirty="0"/>
              <a:t>Cambios relativos indicadores de </a:t>
            </a:r>
            <a:r>
              <a:rPr lang="es-MX" sz="1800" b="1" dirty="0" smtClean="0"/>
              <a:t>Protección al Humo de Tabaco de segunda</a:t>
            </a:r>
            <a:r>
              <a:rPr lang="es-MX" sz="1800" b="1" baseline="0" dirty="0" smtClean="0"/>
              <a:t> mano </a:t>
            </a:r>
            <a:r>
              <a:rPr lang="es-MX" sz="1800" b="1" dirty="0" smtClean="0"/>
              <a:t>según </a:t>
            </a:r>
            <a:r>
              <a:rPr lang="es-MX" sz="1800" b="1" dirty="0"/>
              <a:t>sexo, GATS México 2009 – 2015.</a:t>
            </a:r>
          </a:p>
        </c:rich>
      </c:tx>
      <c:layout>
        <c:manualLayout>
          <c:xMode val="edge"/>
          <c:yMode val="edge"/>
          <c:x val="0.1153700787401574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Exposición a HSM en el transporte público</c:v>
                </c:pt>
                <c:pt idx="1">
                  <c:v>Exposición a HSM en el bares y centros nocturnos</c:v>
                </c:pt>
                <c:pt idx="2">
                  <c:v>Exposición a HSM en Restaurantes</c:v>
                </c:pt>
                <c:pt idx="3">
                  <c:v>Exposición a HSM en instalaciones de salud</c:v>
                </c:pt>
                <c:pt idx="4">
                  <c:v>Exposición a HSM en edificios de gobierno/oficinas</c:v>
                </c:pt>
                <c:pt idx="5">
                  <c:v>Exposición a HSM en lugares de trabajo</c:v>
                </c:pt>
                <c:pt idx="6">
                  <c:v>Exposición a HSM en los hogares (mensual)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11.6</c:v>
                </c:pt>
                <c:pt idx="1">
                  <c:v>-10.5</c:v>
                </c:pt>
                <c:pt idx="2">
                  <c:v>-8.1</c:v>
                </c:pt>
                <c:pt idx="3">
                  <c:v>31.5</c:v>
                </c:pt>
                <c:pt idx="4">
                  <c:v>-15.3</c:v>
                </c:pt>
                <c:pt idx="5">
                  <c:v>0.4</c:v>
                </c:pt>
                <c:pt idx="6">
                  <c:v>-33.5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Exposición a HSM en el transporte público</c:v>
                </c:pt>
                <c:pt idx="1">
                  <c:v>Exposición a HSM en el bares y centros nocturnos</c:v>
                </c:pt>
                <c:pt idx="2">
                  <c:v>Exposición a HSM en Restaurantes</c:v>
                </c:pt>
                <c:pt idx="3">
                  <c:v>Exposición a HSM en instalaciones de salud</c:v>
                </c:pt>
                <c:pt idx="4">
                  <c:v>Exposición a HSM en edificios de gobierno/oficinas</c:v>
                </c:pt>
                <c:pt idx="5">
                  <c:v>Exposición a HSM en lugares de trabajo</c:v>
                </c:pt>
                <c:pt idx="6">
                  <c:v>Exposición a HSM en los hogares (mensual)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-7.8</c:v>
                </c:pt>
                <c:pt idx="1">
                  <c:v>-10.199999999999999</c:v>
                </c:pt>
                <c:pt idx="2">
                  <c:v>-24</c:v>
                </c:pt>
                <c:pt idx="3">
                  <c:v>8.9</c:v>
                </c:pt>
                <c:pt idx="4">
                  <c:v>-19.100000000000001</c:v>
                </c:pt>
                <c:pt idx="5">
                  <c:v>-12.5</c:v>
                </c:pt>
                <c:pt idx="6">
                  <c:v>-20.6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Exposición a HSM en el transporte público</c:v>
                </c:pt>
                <c:pt idx="1">
                  <c:v>Exposición a HSM en el bares y centros nocturnos</c:v>
                </c:pt>
                <c:pt idx="2">
                  <c:v>Exposición a HSM en Restaurantes</c:v>
                </c:pt>
                <c:pt idx="3">
                  <c:v>Exposición a HSM en instalaciones de salud</c:v>
                </c:pt>
                <c:pt idx="4">
                  <c:v>Exposición a HSM en edificios de gobierno/oficinas</c:v>
                </c:pt>
                <c:pt idx="5">
                  <c:v>Exposición a HSM en lugares de trabajo</c:v>
                </c:pt>
                <c:pt idx="6">
                  <c:v>Exposición a HSM en los hogares (mensual)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2.2000000000000002</c:v>
                </c:pt>
                <c:pt idx="1">
                  <c:v>-10.5</c:v>
                </c:pt>
                <c:pt idx="2">
                  <c:v>-16.899999999999999</c:v>
                </c:pt>
                <c:pt idx="3">
                  <c:v>21.1</c:v>
                </c:pt>
                <c:pt idx="4">
                  <c:v>-17.5</c:v>
                </c:pt>
                <c:pt idx="5">
                  <c:v>-8.4</c:v>
                </c:pt>
                <c:pt idx="6">
                  <c:v>-27.4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420280"/>
        <c:axId val="143420672"/>
      </c:barChart>
      <c:catAx>
        <c:axId val="143420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20672"/>
        <c:crosses val="autoZero"/>
        <c:auto val="1"/>
        <c:lblAlgn val="ctr"/>
        <c:lblOffset val="100"/>
        <c:tickLblSkip val="1"/>
        <c:noMultiLvlLbl val="0"/>
      </c:catAx>
      <c:valAx>
        <c:axId val="143420672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2028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s-MX" sz="1800" b="1" dirty="0"/>
              <a:t>Cambios relativos indicadores de </a:t>
            </a:r>
            <a:r>
              <a:rPr lang="es-MX" sz="1800" b="1" dirty="0" smtClean="0"/>
              <a:t>ofrecer ayuda para dejar de fumar según </a:t>
            </a:r>
            <a:r>
              <a:rPr lang="es-MX" sz="1800" b="1" dirty="0"/>
              <a:t>sexo, GATS México 2009 – 2015.</a:t>
            </a:r>
          </a:p>
        </c:rich>
      </c:tx>
      <c:layout>
        <c:manualLayout>
          <c:xMode val="edge"/>
          <c:yMode val="edge"/>
          <c:x val="0.1153700787401574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Intentos para dejar de fumar en los últimos 12 meses</c:v>
                </c:pt>
                <c:pt idx="1">
                  <c:v>Recibió consejo para dejar de fumar por un proveedor de salud</c:v>
                </c:pt>
                <c:pt idx="2">
                  <c:v>Farmacoterapia</c:v>
                </c:pt>
                <c:pt idx="3">
                  <c:v>Consejería/Asesoría</c:v>
                </c:pt>
                <c:pt idx="4">
                  <c:v>Interés en dejar de fumar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13.8</c:v>
                </c:pt>
                <c:pt idx="1">
                  <c:v>11.4</c:v>
                </c:pt>
                <c:pt idx="2">
                  <c:v>-43.5</c:v>
                </c:pt>
                <c:pt idx="3">
                  <c:v>106.3</c:v>
                </c:pt>
                <c:pt idx="4">
                  <c:v>8.5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Intentos para dejar de fumar en los últimos 12 meses</c:v>
                </c:pt>
                <c:pt idx="1">
                  <c:v>Recibió consejo para dejar de fumar por un proveedor de salud</c:v>
                </c:pt>
                <c:pt idx="2">
                  <c:v>Farmacoterapia</c:v>
                </c:pt>
                <c:pt idx="3">
                  <c:v>Consejería/Asesoría</c:v>
                </c:pt>
                <c:pt idx="4">
                  <c:v>Interés en dejar de fumar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20.8</c:v>
                </c:pt>
                <c:pt idx="1">
                  <c:v>22.1</c:v>
                </c:pt>
                <c:pt idx="2">
                  <c:v>-43.3</c:v>
                </c:pt>
                <c:pt idx="3">
                  <c:v>112.7</c:v>
                </c:pt>
                <c:pt idx="4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Intentos para dejar de fumar en los últimos 12 meses</c:v>
                </c:pt>
                <c:pt idx="1">
                  <c:v>Recibió consejo para dejar de fumar por un proveedor de salud</c:v>
                </c:pt>
                <c:pt idx="2">
                  <c:v>Farmacoterapia</c:v>
                </c:pt>
                <c:pt idx="3">
                  <c:v>Consejería/Asesoría</c:v>
                </c:pt>
                <c:pt idx="4">
                  <c:v>Interés en dejar de fumar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  <c:pt idx="0">
                  <c:v>-1.7</c:v>
                </c:pt>
                <c:pt idx="1">
                  <c:v>-9</c:v>
                </c:pt>
                <c:pt idx="2">
                  <c:v>-40.700000000000003</c:v>
                </c:pt>
                <c:pt idx="3">
                  <c:v>55.8</c:v>
                </c:pt>
                <c:pt idx="4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421456"/>
        <c:axId val="143421848"/>
      </c:barChart>
      <c:catAx>
        <c:axId val="143421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21848"/>
        <c:crosses val="autoZero"/>
        <c:auto val="1"/>
        <c:lblAlgn val="ctr"/>
        <c:lblOffset val="100"/>
        <c:tickLblSkip val="1"/>
        <c:noMultiLvlLbl val="0"/>
      </c:catAx>
      <c:valAx>
        <c:axId val="143421848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42145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s-MX" sz="1800" b="1" dirty="0"/>
              <a:t>Cambios relativos indicadores </a:t>
            </a:r>
            <a:r>
              <a:rPr lang="es-MX" sz="1800" b="1" dirty="0" smtClean="0"/>
              <a:t>de incrementar los impuestos a los productos</a:t>
            </a:r>
            <a:r>
              <a:rPr lang="es-MX" sz="1800" b="1" baseline="0" dirty="0" smtClean="0"/>
              <a:t> de tabaco</a:t>
            </a:r>
            <a:r>
              <a:rPr lang="es-MX" sz="1800" b="1" dirty="0" smtClean="0"/>
              <a:t>, </a:t>
            </a:r>
            <a:r>
              <a:rPr lang="es-MX" sz="1800" b="1" dirty="0"/>
              <a:t>GATS México 2009 – 2015.</a:t>
            </a:r>
          </a:p>
        </c:rich>
      </c:tx>
      <c:layout>
        <c:manualLayout>
          <c:xMode val="edge"/>
          <c:yMode val="edge"/>
          <c:x val="0.1153700787401574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Gasto promedio mensual en tabaco (moneda local)</c:v>
                </c:pt>
                <c:pt idx="1">
                  <c:v>Costo promedio de una cajetilla de cigarros manufacturados (moneda local)</c:v>
                </c:pt>
                <c:pt idx="2">
                  <c:v>La última compra se realizó en un punto de venta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-7.3</c:v>
                </c:pt>
                <c:pt idx="1">
                  <c:v>14.4</c:v>
                </c:pt>
                <c:pt idx="2">
                  <c:v>-3.4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Gasto promedio mensual en tabaco (moneda local)</c:v>
                </c:pt>
                <c:pt idx="1">
                  <c:v>Costo promedio de una cajetilla de cigarros manufacturados (moneda local)</c:v>
                </c:pt>
                <c:pt idx="2">
                  <c:v>La última compra se realizó en un punto de venta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-10</c:v>
                </c:pt>
                <c:pt idx="1">
                  <c:v>11</c:v>
                </c:pt>
                <c:pt idx="2">
                  <c:v>-4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Gasto promedio mensual en tabaco (moneda local)</c:v>
                </c:pt>
                <c:pt idx="1">
                  <c:v>Costo promedio de una cajetilla de cigarros manufacturados (moneda local)</c:v>
                </c:pt>
                <c:pt idx="2">
                  <c:v>La última compra se realizó en un punto de venta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2.6</c:v>
                </c:pt>
                <c:pt idx="1">
                  <c:v>25.8</c:v>
                </c:pt>
                <c:pt idx="2">
                  <c:v>-1.6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679448"/>
        <c:axId val="143679840"/>
      </c:barChart>
      <c:catAx>
        <c:axId val="143679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679840"/>
        <c:crosses val="autoZero"/>
        <c:auto val="1"/>
        <c:lblAlgn val="ctr"/>
        <c:lblOffset val="100"/>
        <c:tickLblSkip val="1"/>
        <c:noMultiLvlLbl val="0"/>
      </c:catAx>
      <c:valAx>
        <c:axId val="143679840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67944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s-MX" sz="1800" b="1" dirty="0" smtClean="0"/>
              <a:t>Cambio</a:t>
            </a:r>
            <a:r>
              <a:rPr lang="es-MX" sz="1800" b="1" baseline="0" dirty="0" smtClean="0"/>
              <a:t> relativo de forma de presentación de compra</a:t>
            </a:r>
            <a:r>
              <a:rPr lang="es-MX" sz="1800" b="1" dirty="0" smtClean="0"/>
              <a:t> </a:t>
            </a:r>
            <a:r>
              <a:rPr lang="es-MX" sz="1800" b="1" baseline="0" dirty="0" smtClean="0"/>
              <a:t>de tabaco,</a:t>
            </a:r>
            <a:r>
              <a:rPr lang="es-MX" sz="1800" b="1" dirty="0" smtClean="0"/>
              <a:t> </a:t>
            </a:r>
            <a:r>
              <a:rPr lang="es-MX" sz="1800" b="1" dirty="0"/>
              <a:t>GATS México 2009 – </a:t>
            </a:r>
            <a:r>
              <a:rPr lang="es-MX" sz="1800" b="1" dirty="0" smtClean="0"/>
              <a:t>2015</a:t>
            </a:r>
            <a:endParaRPr lang="es-MX" sz="1800" b="1" dirty="0"/>
          </a:p>
        </c:rich>
      </c:tx>
      <c:layout>
        <c:manualLayout>
          <c:xMode val="edge"/>
          <c:yMode val="edge"/>
          <c:x val="0.1153700787401574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0.15162102524663015"/>
          <c:y val="0.11220023863727652"/>
          <c:w val="0.69068569916989198"/>
          <c:h val="0.782010227943555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Cajetilla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Rural</c:v>
                </c:pt>
                <c:pt idx="1">
                  <c:v>Urbano</c:v>
                </c:pt>
                <c:pt idx="2">
                  <c:v>65+</c:v>
                </c:pt>
                <c:pt idx="3">
                  <c:v>45-64 años</c:v>
                </c:pt>
                <c:pt idx="4">
                  <c:v>25-44 años</c:v>
                </c:pt>
                <c:pt idx="5">
                  <c:v>15-24 años</c:v>
                </c:pt>
                <c:pt idx="7">
                  <c:v>Mujeres</c:v>
                </c:pt>
                <c:pt idx="8">
                  <c:v>Hombres</c:v>
                </c:pt>
                <c:pt idx="10">
                  <c:v>Total</c:v>
                </c:pt>
              </c:strCache>
            </c:strRef>
          </c:cat>
          <c:val>
            <c:numRef>
              <c:f>Hoja1!$B$2:$B$12</c:f>
              <c:numCache>
                <c:formatCode>0.00%</c:formatCode>
                <c:ptCount val="11"/>
                <c:pt idx="0">
                  <c:v>-0.34200000000000003</c:v>
                </c:pt>
                <c:pt idx="1">
                  <c:v>-0.16600000000000001</c:v>
                </c:pt>
                <c:pt idx="2">
                  <c:v>-0.11799999999999999</c:v>
                </c:pt>
                <c:pt idx="3">
                  <c:v>-0.16300000000000001</c:v>
                </c:pt>
                <c:pt idx="4">
                  <c:v>-0.17499999999999999</c:v>
                </c:pt>
                <c:pt idx="5">
                  <c:v>-0.253</c:v>
                </c:pt>
                <c:pt idx="7">
                  <c:v>-0.17100000000000001</c:v>
                </c:pt>
                <c:pt idx="8">
                  <c:v>-0.18099999999999999</c:v>
                </c:pt>
                <c:pt idx="10">
                  <c:v>-0.17699999999999999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Cigarros por unidad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Rural</c:v>
                </c:pt>
                <c:pt idx="1">
                  <c:v>Urbano</c:v>
                </c:pt>
                <c:pt idx="2">
                  <c:v>65+</c:v>
                </c:pt>
                <c:pt idx="3">
                  <c:v>45-64 años</c:v>
                </c:pt>
                <c:pt idx="4">
                  <c:v>25-44 años</c:v>
                </c:pt>
                <c:pt idx="5">
                  <c:v>15-24 años</c:v>
                </c:pt>
                <c:pt idx="7">
                  <c:v>Mujeres</c:v>
                </c:pt>
                <c:pt idx="8">
                  <c:v>Hombres</c:v>
                </c:pt>
                <c:pt idx="10">
                  <c:v>Total</c:v>
                </c:pt>
              </c:strCache>
            </c:strRef>
          </c:cat>
          <c:val>
            <c:numRef>
              <c:f>Hoja1!$C$2:$C$12</c:f>
              <c:numCache>
                <c:formatCode>0.00%</c:formatCode>
                <c:ptCount val="11"/>
                <c:pt idx="0">
                  <c:v>0.30199999999999999</c:v>
                </c:pt>
                <c:pt idx="1">
                  <c:v>0.29199999999999998</c:v>
                </c:pt>
                <c:pt idx="2">
                  <c:v>0.27</c:v>
                </c:pt>
                <c:pt idx="3">
                  <c:v>0.45700000000000002</c:v>
                </c:pt>
                <c:pt idx="4">
                  <c:v>0.26400000000000001</c:v>
                </c:pt>
                <c:pt idx="5">
                  <c:v>0.28100000000000003</c:v>
                </c:pt>
                <c:pt idx="7">
                  <c:v>0.32800000000000001</c:v>
                </c:pt>
                <c:pt idx="8">
                  <c:v>0.26900000000000002</c:v>
                </c:pt>
                <c:pt idx="10">
                  <c:v>0.28299999999999997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680624"/>
        <c:axId val="143681016"/>
      </c:barChart>
      <c:catAx>
        <c:axId val="143680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681016"/>
        <c:crosses val="autoZero"/>
        <c:auto val="1"/>
        <c:lblAlgn val="ctr"/>
        <c:lblOffset val="100"/>
        <c:tickLblSkip val="1"/>
        <c:noMultiLvlLbl val="0"/>
      </c:catAx>
      <c:valAx>
        <c:axId val="143681016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s-MX"/>
          </a:p>
        </c:txPr>
        <c:crossAx val="14368062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209363298888572"/>
          <c:y val="0.34783686142603093"/>
          <c:w val="0.16617734410918497"/>
          <c:h val="0.15913266625935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0.44475</cdr:x>
      <cdr:y>0.98859</cdr:y>
    </cdr:from>
    <cdr:to>
      <cdr:x>0.56975</cdr:x>
      <cdr:y>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843099" y="6287008"/>
          <a:ext cx="1080120" cy="72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/>
            <a:t>SEXO</a:t>
          </a:r>
          <a:endParaRPr lang="es-MX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CCF5A-C667-4531-B8C0-4612352EA20E}" type="datetimeFigureOut">
              <a:rPr lang="es-MX" smtClean="0"/>
              <a:t>10/02/2016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58589-151E-40AC-939A-652A903BA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1263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5ED3D-99B6-44FD-8DF6-AE00A8CF1C18}" type="datetimeFigureOut">
              <a:rPr lang="es-MX" smtClean="0"/>
              <a:t>10/02/2016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B1999-AD5C-4731-9B1D-4D08F247B1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7447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fld id="{1B8475E8-82CD-4C98-A717-C2C0788AB05E}" type="slidenum">
              <a:rPr lang="es-ES_tradnl" altLang="es-MX" sz="1200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6</a:t>
            </a:fld>
            <a:endParaRPr lang="es-ES_tradnl" altLang="es-MX" sz="120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MX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53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2004: SPST(Ad Valorem) was 110% and VAT was 15% continued till 2007; in 2007 SPST increased to 140% and VAT continued to be 15%; in 2010 beginning special specific tax per stick was added at the rate of 4cents/stick which was increased to 35 cents/stick. However, since this special tax/ stick is not indexed to inflation we see that in the last few years 2014 onwards the % share of tax in retail price has gone down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74AB2A-6801-4F64-8181-0F9D221C963F}" type="slidenum">
              <a:rPr lang="en-US" altLang="es-MX" smtClean="0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s-MX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61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4509120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305480"/>
                </a:solidFill>
                <a:latin typeface="Cambria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733256"/>
            <a:ext cx="6400800" cy="67248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ángulo 10"/>
          <p:cNvSpPr/>
          <p:nvPr userDrawn="1"/>
        </p:nvSpPr>
        <p:spPr>
          <a:xfrm>
            <a:off x="0" y="836712"/>
            <a:ext cx="45719" cy="115212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475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47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2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779F9E-F604-4C87-BE74-CE4499376E6D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7282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s-MX" noProof="0" smtClean="0"/>
          </a:p>
        </p:txBody>
      </p:sp>
    </p:spTree>
    <p:extLst>
      <p:ext uri="{BB962C8B-B14F-4D97-AF65-F5344CB8AC3E}">
        <p14:creationId xmlns:p14="http://schemas.microsoft.com/office/powerpoint/2010/main" val="294596303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 userDrawn="1"/>
        </p:nvGrpSpPr>
        <p:grpSpPr>
          <a:xfrm>
            <a:off x="246888" y="1294502"/>
            <a:ext cx="8668512" cy="277812"/>
            <a:chOff x="246888" y="1294500"/>
            <a:chExt cx="8668512" cy="277812"/>
          </a:xfrm>
        </p:grpSpPr>
        <p:cxnSp>
          <p:nvCxnSpPr>
            <p:cNvPr id="36" name="AutoShape 7"/>
            <p:cNvCxnSpPr>
              <a:cxnSpLocks noChangeShapeType="1"/>
            </p:cNvCxnSpPr>
            <p:nvPr/>
          </p:nvCxnSpPr>
          <p:spPr bwMode="auto">
            <a:xfrm>
              <a:off x="246888" y="1295134"/>
              <a:ext cx="8668512" cy="266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7" name="AutoShape 8"/>
            <p:cNvCxnSpPr>
              <a:cxnSpLocks noChangeShapeType="1"/>
            </p:cNvCxnSpPr>
            <p:nvPr/>
          </p:nvCxnSpPr>
          <p:spPr bwMode="auto">
            <a:xfrm>
              <a:off x="8890254" y="12945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</p:cxnSp>
        <p:cxnSp>
          <p:nvCxnSpPr>
            <p:cNvPr id="38" name="AutoShape 9"/>
            <p:cNvCxnSpPr>
              <a:cxnSpLocks noChangeShapeType="1"/>
            </p:cNvCxnSpPr>
            <p:nvPr/>
          </p:nvCxnSpPr>
          <p:spPr bwMode="auto">
            <a:xfrm>
              <a:off x="246888" y="12945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</p:cxnSp>
      </p:grpSp>
      <p:grpSp>
        <p:nvGrpSpPr>
          <p:cNvPr id="39" name="Group 38"/>
          <p:cNvGrpSpPr/>
          <p:nvPr userDrawn="1"/>
        </p:nvGrpSpPr>
        <p:grpSpPr>
          <a:xfrm>
            <a:off x="228600" y="6324600"/>
            <a:ext cx="8668512" cy="278765"/>
            <a:chOff x="228600" y="6324600"/>
            <a:chExt cx="8668512" cy="278765"/>
          </a:xfrm>
        </p:grpSpPr>
        <p:cxnSp>
          <p:nvCxnSpPr>
            <p:cNvPr id="40" name="AutoShape 7"/>
            <p:cNvCxnSpPr>
              <a:cxnSpLocks noChangeShapeType="1"/>
            </p:cNvCxnSpPr>
            <p:nvPr/>
          </p:nvCxnSpPr>
          <p:spPr bwMode="auto">
            <a:xfrm rot="10800000">
              <a:off x="228600" y="6601777"/>
              <a:ext cx="8668512" cy="1588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41" name="AutoShape 8"/>
            <p:cNvCxnSpPr>
              <a:cxnSpLocks noChangeShapeType="1"/>
            </p:cNvCxnSpPr>
            <p:nvPr/>
          </p:nvCxnSpPr>
          <p:spPr bwMode="auto">
            <a:xfrm rot="10800000">
              <a:off x="253746" y="63246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</p:cxnSp>
        <p:cxnSp>
          <p:nvCxnSpPr>
            <p:cNvPr id="42" name="AutoShape 9"/>
            <p:cNvCxnSpPr>
              <a:cxnSpLocks noChangeShapeType="1"/>
            </p:cNvCxnSpPr>
            <p:nvPr/>
          </p:nvCxnSpPr>
          <p:spPr bwMode="auto">
            <a:xfrm rot="10800000">
              <a:off x="8897112" y="63246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</p:cxnSp>
      </p:grpSp>
      <p:cxnSp>
        <p:nvCxnSpPr>
          <p:cNvPr id="43" name="Straight Connector 42"/>
          <p:cNvCxnSpPr/>
          <p:nvPr userDrawn="1"/>
        </p:nvCxnSpPr>
        <p:spPr>
          <a:xfrm>
            <a:off x="304800" y="838200"/>
            <a:ext cx="838200" cy="0"/>
          </a:xfrm>
          <a:prstGeom prst="line">
            <a:avLst/>
          </a:prstGeom>
          <a:ln w="79375" cap="rnd">
            <a:solidFill>
              <a:srgbClr val="F15D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 userDrawn="1"/>
        </p:nvCxnSpPr>
        <p:spPr>
          <a:xfrm>
            <a:off x="304800" y="990600"/>
            <a:ext cx="838200" cy="0"/>
          </a:xfrm>
          <a:prstGeom prst="line">
            <a:avLst/>
          </a:prstGeom>
          <a:ln w="79375" cap="rnd">
            <a:solidFill>
              <a:srgbClr val="F15D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49181"/>
            <a:ext cx="1228344" cy="1027176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2286000" y="274637"/>
            <a:ext cx="6705600" cy="944563"/>
          </a:xfrm>
        </p:spPr>
        <p:txBody>
          <a:bodyPr>
            <a:noAutofit/>
          </a:bodyPr>
          <a:lstStyle>
            <a:lvl1pPr algn="l">
              <a:defRPr sz="4000">
                <a:latin typeface="Myriad Web Pro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54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47650" y="1293813"/>
            <a:ext cx="8667750" cy="277812"/>
            <a:chOff x="246888" y="1294500"/>
            <a:chExt cx="8668512" cy="277812"/>
          </a:xfrm>
        </p:grpSpPr>
        <p:cxnSp>
          <p:nvCxnSpPr>
            <p:cNvPr id="5" name="AutoShape 7"/>
            <p:cNvCxnSpPr>
              <a:cxnSpLocks noChangeShapeType="1"/>
            </p:cNvCxnSpPr>
            <p:nvPr/>
          </p:nvCxnSpPr>
          <p:spPr bwMode="auto">
            <a:xfrm>
              <a:off x="246888" y="1295134"/>
              <a:ext cx="8668512" cy="266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8"/>
            <p:cNvCxnSpPr>
              <a:cxnSpLocks noChangeShapeType="1"/>
            </p:cNvCxnSpPr>
            <p:nvPr/>
          </p:nvCxnSpPr>
          <p:spPr bwMode="auto">
            <a:xfrm>
              <a:off x="8890254" y="12945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AutoShape 9"/>
            <p:cNvCxnSpPr>
              <a:cxnSpLocks noChangeShapeType="1"/>
            </p:cNvCxnSpPr>
            <p:nvPr/>
          </p:nvCxnSpPr>
          <p:spPr bwMode="auto">
            <a:xfrm>
              <a:off x="246888" y="12945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228600" y="6324600"/>
            <a:ext cx="8667750" cy="279400"/>
            <a:chOff x="228600" y="6324600"/>
            <a:chExt cx="8668512" cy="278765"/>
          </a:xfrm>
        </p:grpSpPr>
        <p:cxnSp>
          <p:nvCxnSpPr>
            <p:cNvPr id="9" name="AutoShape 7"/>
            <p:cNvCxnSpPr>
              <a:cxnSpLocks noChangeShapeType="1"/>
            </p:cNvCxnSpPr>
            <p:nvPr/>
          </p:nvCxnSpPr>
          <p:spPr bwMode="auto">
            <a:xfrm rot="10800000">
              <a:off x="228600" y="6601777"/>
              <a:ext cx="8668512" cy="1588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8"/>
            <p:cNvCxnSpPr>
              <a:cxnSpLocks noChangeShapeType="1"/>
            </p:cNvCxnSpPr>
            <p:nvPr/>
          </p:nvCxnSpPr>
          <p:spPr bwMode="auto">
            <a:xfrm rot="10800000">
              <a:off x="253746" y="63246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9"/>
            <p:cNvCxnSpPr>
              <a:cxnSpLocks noChangeShapeType="1"/>
            </p:cNvCxnSpPr>
            <p:nvPr/>
          </p:nvCxnSpPr>
          <p:spPr bwMode="auto">
            <a:xfrm rot="10800000">
              <a:off x="8897112" y="63246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" name="Straight Connector 17"/>
          <p:cNvCxnSpPr/>
          <p:nvPr/>
        </p:nvCxnSpPr>
        <p:spPr>
          <a:xfrm>
            <a:off x="304800" y="838200"/>
            <a:ext cx="838200" cy="0"/>
          </a:xfrm>
          <a:prstGeom prst="line">
            <a:avLst/>
          </a:prstGeom>
          <a:ln w="79375" cap="rnd">
            <a:solidFill>
              <a:srgbClr val="F15D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8"/>
          <p:cNvCxnSpPr/>
          <p:nvPr/>
        </p:nvCxnSpPr>
        <p:spPr>
          <a:xfrm>
            <a:off x="304800" y="990600"/>
            <a:ext cx="838200" cy="0"/>
          </a:xfrm>
          <a:prstGeom prst="line">
            <a:avLst/>
          </a:prstGeom>
          <a:ln w="79375" cap="rnd">
            <a:solidFill>
              <a:srgbClr val="F15D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9238"/>
            <a:ext cx="1228725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6553200" cy="1143000"/>
          </a:xfrm>
        </p:spPr>
        <p:txBody>
          <a:bodyPr>
            <a:normAutofit/>
          </a:bodyPr>
          <a:lstStyle>
            <a:lvl1pPr algn="l">
              <a:defRPr sz="3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>
            <a:lvl1pPr>
              <a:buClr>
                <a:srgbClr val="F15D22"/>
              </a:buClr>
              <a:buFont typeface="Wingdings" pitchFamily="2" charset="2"/>
              <a:buChar char="§"/>
              <a:defRPr sz="3000"/>
            </a:lvl1pPr>
            <a:lvl2pPr>
              <a:defRPr sz="2600"/>
            </a:lvl2pPr>
            <a:lvl3pPr>
              <a:buClr>
                <a:schemeClr val="tx1">
                  <a:lumMod val="50000"/>
                  <a:lumOff val="50000"/>
                </a:schemeClr>
              </a:buClr>
              <a:defRPr sz="2200"/>
            </a:lvl3pPr>
            <a:lvl4pPr>
              <a:buClr>
                <a:schemeClr val="tx1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1">
                  <a:lumMod val="50000"/>
                  <a:lumOff val="50000"/>
                </a:schemeClr>
              </a:buCl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865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55B20-B2A1-42B7-9AAB-ED25BBA5E1BE}" type="datetimeFigureOut">
              <a:rPr lang="es-ES"/>
              <a:pPr>
                <a:defRPr/>
              </a:pPr>
              <a:t>10/02/2016</a:t>
            </a:fld>
            <a:endParaRPr lang="es-E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865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865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47A0C-22D3-4B23-8482-2EF7C34F11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4498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47650" y="1293813"/>
            <a:ext cx="8667750" cy="277812"/>
            <a:chOff x="246888" y="1294500"/>
            <a:chExt cx="8668512" cy="277812"/>
          </a:xfrm>
        </p:grpSpPr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246888" y="1295134"/>
              <a:ext cx="8668512" cy="266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>
              <a:off x="8890254" y="12945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9"/>
            <p:cNvCxnSpPr>
              <a:cxnSpLocks noChangeShapeType="1"/>
            </p:cNvCxnSpPr>
            <p:nvPr/>
          </p:nvCxnSpPr>
          <p:spPr bwMode="auto">
            <a:xfrm>
              <a:off x="246888" y="12945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228600" y="6324600"/>
            <a:ext cx="8667750" cy="279400"/>
            <a:chOff x="228600" y="6324600"/>
            <a:chExt cx="8668512" cy="278765"/>
          </a:xfrm>
        </p:grpSpPr>
        <p:cxnSp>
          <p:nvCxnSpPr>
            <p:cNvPr id="12" name="AutoShape 7"/>
            <p:cNvCxnSpPr>
              <a:cxnSpLocks noChangeShapeType="1"/>
            </p:cNvCxnSpPr>
            <p:nvPr/>
          </p:nvCxnSpPr>
          <p:spPr bwMode="auto">
            <a:xfrm rot="10800000">
              <a:off x="228600" y="6601777"/>
              <a:ext cx="8668512" cy="1588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8"/>
            <p:cNvCxnSpPr>
              <a:cxnSpLocks noChangeShapeType="1"/>
            </p:cNvCxnSpPr>
            <p:nvPr/>
          </p:nvCxnSpPr>
          <p:spPr bwMode="auto">
            <a:xfrm rot="10800000">
              <a:off x="253746" y="63246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9"/>
            <p:cNvCxnSpPr>
              <a:cxnSpLocks noChangeShapeType="1"/>
            </p:cNvCxnSpPr>
            <p:nvPr/>
          </p:nvCxnSpPr>
          <p:spPr bwMode="auto">
            <a:xfrm rot="10800000">
              <a:off x="8897112" y="6324600"/>
              <a:ext cx="0" cy="277812"/>
            </a:xfrm>
            <a:prstGeom prst="straightConnector1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" name="Straight Connector 20"/>
          <p:cNvCxnSpPr/>
          <p:nvPr/>
        </p:nvCxnSpPr>
        <p:spPr>
          <a:xfrm>
            <a:off x="304800" y="838200"/>
            <a:ext cx="838200" cy="0"/>
          </a:xfrm>
          <a:prstGeom prst="line">
            <a:avLst/>
          </a:prstGeom>
          <a:ln w="79375" cap="rnd">
            <a:solidFill>
              <a:srgbClr val="F15D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1"/>
          <p:cNvCxnSpPr/>
          <p:nvPr/>
        </p:nvCxnSpPr>
        <p:spPr>
          <a:xfrm>
            <a:off x="304800" y="990600"/>
            <a:ext cx="838200" cy="0"/>
          </a:xfrm>
          <a:prstGeom prst="line">
            <a:avLst/>
          </a:prstGeom>
          <a:ln w="79375" cap="rnd">
            <a:solidFill>
              <a:srgbClr val="F15D2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9238"/>
            <a:ext cx="1228725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6553200" cy="1143000"/>
          </a:xfrm>
        </p:spPr>
        <p:txBody>
          <a:bodyPr>
            <a:normAutofit/>
          </a:bodyPr>
          <a:lstStyle>
            <a:lvl1pPr algn="l"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5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6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buClr>
                <a:srgbClr val="F15D22"/>
              </a:buClr>
              <a:buFont typeface="Wingdings" pitchFamily="2" charset="2"/>
              <a:buChar char="§"/>
              <a:defRPr sz="2400"/>
            </a:lvl1pPr>
            <a:lvl2pPr>
              <a:buClr>
                <a:schemeClr val="tx1">
                  <a:lumMod val="50000"/>
                  <a:lumOff val="50000"/>
                </a:schemeClr>
              </a:buClr>
              <a:defRPr sz="2000"/>
            </a:lvl2pPr>
            <a:lvl3pPr>
              <a:buClr>
                <a:schemeClr val="tx1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>
              <a:buClr>
                <a:schemeClr val="tx1">
                  <a:lumMod val="50000"/>
                  <a:lumOff val="50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8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buClr>
                <a:srgbClr val="F15D22"/>
              </a:buClr>
              <a:buFont typeface="Wingdings" pitchFamily="2" charset="2"/>
              <a:buChar char="§"/>
              <a:defRPr sz="2400"/>
            </a:lvl1pPr>
            <a:lvl2pPr>
              <a:buClr>
                <a:schemeClr val="tx1">
                  <a:lumMod val="50000"/>
                  <a:lumOff val="50000"/>
                </a:schemeClr>
              </a:buClr>
              <a:defRPr sz="2000"/>
            </a:lvl2pPr>
            <a:lvl3pPr>
              <a:buClr>
                <a:schemeClr val="tx1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>
              <a:buClr>
                <a:schemeClr val="tx1">
                  <a:lumMod val="50000"/>
                  <a:lumOff val="50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865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6A7DB-9988-4BA6-A7AC-5CEC4D837C31}" type="datetimeFigureOut">
              <a:rPr lang="es-ES"/>
              <a:pPr>
                <a:defRPr/>
              </a:pPr>
              <a:t>10/02/2016</a:t>
            </a:fld>
            <a:endParaRPr lang="es-E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865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865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A862C-C666-438D-9DD3-0572162769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643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56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191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9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5865944" y="6538912"/>
            <a:ext cx="28825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kern="1200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  <a:ea typeface="+mn-ea"/>
                <a:cs typeface="Arial" pitchFamily="34" charset="0"/>
              </a:rPr>
              <a:t>Métricas de Productividad y Reorientación de las líneas de investigación</a:t>
            </a:r>
            <a:endParaRPr lang="es-MX" sz="80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8748464" y="6538912"/>
            <a:ext cx="395536" cy="21544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fld id="{535FA574-4779-4FBB-9AB1-D3D65C515868}" type="slidenum">
              <a:rPr lang="es-MX" altLang="es-MX" sz="800" b="1" smtClean="0">
                <a:solidFill>
                  <a:prstClr val="white"/>
                </a:solidFill>
                <a:latin typeface="Calibri" pitchFamily="34" charset="0"/>
              </a:rPr>
              <a:pPr/>
              <a:t>‹Nº›</a:t>
            </a:fld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461651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76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93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941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05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87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48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649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E77104-69DE-480C-AA82-F5318E7ADDF0}" type="datetimeFigureOut">
              <a:rPr lang="es-MX" smtClean="0">
                <a:solidFill>
                  <a:prstClr val="black"/>
                </a:solidFill>
              </a:rPr>
              <a:pPr/>
              <a:t>10/02/2016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DE261B-68C3-4276-8516-2E65340D0400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474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s-MX" noProof="0" smtClean="0"/>
          </a:p>
        </p:txBody>
      </p:sp>
    </p:spTree>
    <p:extLst>
      <p:ext uri="{BB962C8B-B14F-4D97-AF65-F5344CB8AC3E}">
        <p14:creationId xmlns:p14="http://schemas.microsoft.com/office/powerpoint/2010/main" val="6459340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1 Título"/>
          <p:cNvSpPr>
            <a:spLocks noGrp="1"/>
          </p:cNvSpPr>
          <p:nvPr>
            <p:ph type="title"/>
          </p:nvPr>
        </p:nvSpPr>
        <p:spPr>
          <a:xfrm>
            <a:off x="681972" y="2677253"/>
            <a:ext cx="7772400" cy="1362075"/>
          </a:xfrm>
        </p:spPr>
        <p:txBody>
          <a:bodyPr anchor="t"/>
          <a:lstStyle>
            <a:lvl1pPr algn="ctr">
              <a:defRPr sz="4000" b="1" cap="all">
                <a:latin typeface="Cambria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9951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1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5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2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80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3122B-E7D4-408B-8518-67027C5AFD7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4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CISP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>
                <a:solidFill>
                  <a:prstClr val="black">
                    <a:tint val="75000"/>
                  </a:prstClr>
                </a:solidFill>
              </a:rPr>
              <a:t>Nuevos retos y desafíos</a:t>
            </a: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457200" y="1196752"/>
            <a:ext cx="8229600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 userDrawn="1"/>
        </p:nvCxnSpPr>
        <p:spPr>
          <a:xfrm>
            <a:off x="467544" y="1196752"/>
            <a:ext cx="280831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 userDrawn="1"/>
        </p:nvSpPr>
        <p:spPr>
          <a:xfrm>
            <a:off x="8652933" y="6500955"/>
            <a:ext cx="491067" cy="16616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3 Rectángulo"/>
          <p:cNvSpPr/>
          <p:nvPr userDrawn="1"/>
        </p:nvSpPr>
        <p:spPr>
          <a:xfrm>
            <a:off x="8618935" y="6464759"/>
            <a:ext cx="35298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E6F36876-3309-4425-B0B8-9B9BFED9D3D6}" type="slidenum">
              <a:rPr lang="es-MX" sz="9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pPr/>
              <a:t>‹Nº›</a:t>
            </a:fld>
            <a:endParaRPr lang="es-MX" sz="9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6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87" r:id="rId14"/>
    <p:sldLayoutId id="2147483688" r:id="rId15"/>
    <p:sldLayoutId id="2147483689" r:id="rId1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Rectángulo 6"/>
          <p:cNvSpPr/>
          <p:nvPr userDrawn="1"/>
        </p:nvSpPr>
        <p:spPr>
          <a:xfrm>
            <a:off x="6383517" y="6483536"/>
            <a:ext cx="21098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 smtClean="0">
                <a:solidFill>
                  <a:srgbClr val="7EA3A4"/>
                </a:solidFill>
                <a:latin typeface="Arial Narrow" panose="020B0606020202030204" pitchFamily="34" charset="0"/>
              </a:rPr>
              <a:t>Estado Actual del </a:t>
            </a:r>
            <a:r>
              <a:rPr lang="en-US" altLang="en-US" sz="1000" dirty="0" err="1" smtClean="0">
                <a:solidFill>
                  <a:srgbClr val="7EA3A4"/>
                </a:solidFill>
                <a:latin typeface="Arial Narrow" panose="020B0606020202030204" pitchFamily="34" charset="0"/>
              </a:rPr>
              <a:t>Tabaquismo</a:t>
            </a:r>
            <a:r>
              <a:rPr lang="en-US" altLang="en-US" sz="1000" dirty="0" smtClean="0">
                <a:solidFill>
                  <a:srgbClr val="7EA3A4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1000" dirty="0" err="1" smtClean="0">
                <a:solidFill>
                  <a:srgbClr val="7EA3A4"/>
                </a:solidFill>
                <a:latin typeface="Arial Narrow" panose="020B0606020202030204" pitchFamily="34" charset="0"/>
              </a:rPr>
              <a:t>en</a:t>
            </a:r>
            <a:r>
              <a:rPr lang="en-US" altLang="en-US" sz="1000" dirty="0" smtClean="0">
                <a:solidFill>
                  <a:srgbClr val="7EA3A4"/>
                </a:solidFill>
                <a:latin typeface="Arial Narrow" panose="020B0606020202030204" pitchFamily="34" charset="0"/>
              </a:rPr>
              <a:t> México</a:t>
            </a:r>
            <a:endParaRPr lang="es-MX" sz="1000" dirty="0">
              <a:solidFill>
                <a:srgbClr val="7EA3A4"/>
              </a:solidFill>
            </a:endParaRPr>
          </a:p>
        </p:txBody>
      </p:sp>
      <p:sp>
        <p:nvSpPr>
          <p:cNvPr id="8" name="Rectángulo 7"/>
          <p:cNvSpPr/>
          <p:nvPr userDrawn="1"/>
        </p:nvSpPr>
        <p:spPr>
          <a:xfrm>
            <a:off x="0" y="678392"/>
            <a:ext cx="45719" cy="176741"/>
          </a:xfrm>
          <a:prstGeom prst="rect">
            <a:avLst/>
          </a:prstGeom>
          <a:solidFill>
            <a:srgbClr val="7E9B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7EA3A4"/>
              </a:solidFill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0" y="838199"/>
            <a:ext cx="45719" cy="8371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" name="Rectángulo 9"/>
          <p:cNvSpPr/>
          <p:nvPr userDrawn="1"/>
        </p:nvSpPr>
        <p:spPr>
          <a:xfrm>
            <a:off x="-1" y="501651"/>
            <a:ext cx="45719" cy="176741"/>
          </a:xfrm>
          <a:prstGeom prst="rect">
            <a:avLst/>
          </a:prstGeom>
          <a:solidFill>
            <a:srgbClr val="5E7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866" y="6537981"/>
            <a:ext cx="172342" cy="111719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8652933" y="6500955"/>
            <a:ext cx="491067" cy="1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3" name="3 Rectángulo"/>
          <p:cNvSpPr/>
          <p:nvPr userDrawn="1"/>
        </p:nvSpPr>
        <p:spPr>
          <a:xfrm>
            <a:off x="8618935" y="6464759"/>
            <a:ext cx="35298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E6F36876-3309-4425-B0B8-9B9BFED9D3D6}" type="slidenum">
              <a:rPr lang="es-MX" sz="900" smtClean="0">
                <a:solidFill>
                  <a:srgbClr val="FFC000">
                    <a:lumMod val="75000"/>
                  </a:srgbClr>
                </a:solidFill>
                <a:latin typeface="Arial Narrow" panose="020B0606020202030204" pitchFamily="34" charset="0"/>
              </a:rPr>
              <a:pPr/>
              <a:t>‹Nº›</a:t>
            </a:fld>
            <a:endParaRPr lang="es-MX" sz="900" dirty="0">
              <a:solidFill>
                <a:srgbClr val="FFC000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-1"/>
            <a:ext cx="9144000" cy="1672684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14802" y="2441021"/>
            <a:ext cx="3801533" cy="1790170"/>
          </a:xfrm>
        </p:spPr>
        <p:txBody>
          <a:bodyPr>
            <a:normAutofit/>
          </a:bodyPr>
          <a:lstStyle/>
          <a:p>
            <a:pPr algn="l"/>
            <a:r>
              <a:rPr lang="en-US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Estado Actual del </a:t>
            </a:r>
            <a:r>
              <a:rPr lang="en-US" alt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Tabaquismo</a:t>
            </a:r>
            <a:r>
              <a:rPr lang="en-US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en</a:t>
            </a:r>
            <a:r>
              <a:rPr lang="en-US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 México</a:t>
            </a:r>
            <a:endParaRPr lang="es-MX" sz="40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60521" y="4497363"/>
            <a:ext cx="3755814" cy="2244005"/>
          </a:xfrm>
        </p:spPr>
        <p:txBody>
          <a:bodyPr>
            <a:noAutofit/>
          </a:bodyPr>
          <a:lstStyle/>
          <a:p>
            <a:pPr algn="l"/>
            <a:r>
              <a:rPr lang="es-ES" altLang="es-MX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Dr. Mauricio Hernandez Ávila</a:t>
            </a:r>
          </a:p>
          <a:p>
            <a:pPr algn="l"/>
            <a:r>
              <a:rPr lang="es-ES" altLang="es-MX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Instituto </a:t>
            </a:r>
            <a:r>
              <a:rPr lang="es-ES" altLang="es-MX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Nacional de Salud Pública</a:t>
            </a:r>
          </a:p>
          <a:p>
            <a:pPr algn="r"/>
            <a:endParaRPr lang="es-ES" altLang="es-MX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r"/>
            <a:endParaRPr lang="es-ES" altLang="es-MX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r"/>
            <a:endParaRPr lang="es-ES" altLang="es-MX" sz="1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r"/>
            <a:r>
              <a:rPr lang="es-ES" altLang="es-MX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Febrero </a:t>
            </a:r>
            <a:r>
              <a:rPr lang="es-ES" altLang="es-MX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10</a:t>
            </a:r>
            <a:r>
              <a:rPr lang="es-ES" altLang="es-MX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altLang="es-MX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de </a:t>
            </a:r>
            <a:r>
              <a:rPr lang="es-ES" altLang="es-MX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2016</a:t>
            </a:r>
            <a:endParaRPr lang="en-US" altLang="es-MX" sz="18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77" y="1844824"/>
            <a:ext cx="3984780" cy="421163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4714802" y="2614058"/>
            <a:ext cx="45719" cy="146473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35943" y="212447"/>
            <a:ext cx="73300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4000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  <a:cs typeface="Arial" pitchFamily="34" charset="0"/>
              </a:rPr>
              <a:t>Academia Mexicana de </a:t>
            </a:r>
            <a:r>
              <a:rPr lang="es-MX" altLang="es-MX" sz="4000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  <a:cs typeface="Arial" pitchFamily="34" charset="0"/>
              </a:rPr>
              <a:t>Medicina</a:t>
            </a:r>
            <a:endParaRPr lang="es-MX" altLang="es-MX" sz="4000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  <a:cs typeface="Arial" pitchFamily="34" charset="0"/>
            </a:endParaRPr>
          </a:p>
          <a:p>
            <a:r>
              <a:rPr lang="es-MX" altLang="es-MX" sz="4000" u="sng" dirty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  <a:cs typeface="Arial" pitchFamily="34" charset="0"/>
              </a:rPr>
              <a:t>Temas Relevantes en </a:t>
            </a:r>
            <a:r>
              <a:rPr lang="es-MX" altLang="es-MX" sz="4000" u="sng" dirty="0" smtClean="0">
                <a:solidFill>
                  <a:schemeClr val="bg1">
                    <a:lumMod val="95000"/>
                  </a:schemeClr>
                </a:solidFill>
                <a:latin typeface="Franklin Gothic Demi Cond" panose="020B0706030402020204" pitchFamily="34" charset="0"/>
                <a:cs typeface="Arial" pitchFamily="34" charset="0"/>
              </a:rPr>
              <a:t>Salud</a:t>
            </a:r>
            <a:endParaRPr lang="es-MX" altLang="es-MX" sz="4000" u="sng" dirty="0">
              <a:solidFill>
                <a:schemeClr val="bg1">
                  <a:lumMod val="95000"/>
                </a:schemeClr>
              </a:solidFill>
              <a:latin typeface="Franklin Gothic Demi Cond" panose="020B0706030402020204" pitchFamily="34" charset="0"/>
              <a:cs typeface="Arial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930" y="590403"/>
            <a:ext cx="1647826" cy="66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8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1272" y="153128"/>
            <a:ext cx="856672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Prevalencia de fumadores </a:t>
            </a:r>
            <a:r>
              <a:rPr lang="es-MX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diarios </a:t>
            </a:r>
            <a:r>
              <a:rPr lang="es-MX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según escolaridad y sexo, GATS México 2015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361272" y="1556792"/>
            <a:ext cx="8315184" cy="5040560"/>
            <a:chOff x="909901" y="1819347"/>
            <a:chExt cx="7478523" cy="4821019"/>
          </a:xfrm>
        </p:grpSpPr>
        <p:sp>
          <p:nvSpPr>
            <p:cNvPr id="11" name="Rectángulo 10"/>
            <p:cNvSpPr/>
            <p:nvPr/>
          </p:nvSpPr>
          <p:spPr>
            <a:xfrm>
              <a:off x="4788024" y="1819348"/>
              <a:ext cx="3600400" cy="4513242"/>
            </a:xfrm>
            <a:prstGeom prst="rect">
              <a:avLst/>
            </a:prstGeom>
            <a:solidFill>
              <a:srgbClr val="DEDE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1475656" y="1819347"/>
              <a:ext cx="3312368" cy="45132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aphicFrame>
          <p:nvGraphicFramePr>
            <p:cNvPr id="6" name="3 Gráfico"/>
            <p:cNvGraphicFramePr/>
            <p:nvPr>
              <p:extLst>
                <p:ext uri="{D42A27DB-BD31-4B8C-83A1-F6EECF244321}">
                  <p14:modId xmlns:p14="http://schemas.microsoft.com/office/powerpoint/2010/main" val="2784503812"/>
                </p:ext>
              </p:extLst>
            </p:nvPr>
          </p:nvGraphicFramePr>
          <p:xfrm>
            <a:off x="909901" y="1916831"/>
            <a:ext cx="7324198" cy="47235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2" name="Rectángulo 1"/>
          <p:cNvSpPr/>
          <p:nvPr/>
        </p:nvSpPr>
        <p:spPr>
          <a:xfrm>
            <a:off x="4649402" y="1622908"/>
            <a:ext cx="1117743" cy="4197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s-MX" dirty="0" smtClean="0"/>
              <a:t>Mujeres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3167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0024" y="147812"/>
            <a:ext cx="80924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Monitoreo consumo de tabaco y políticas de prevención, GATS 2009 y 2015</a:t>
            </a: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3293260392"/>
              </p:ext>
            </p:extLst>
          </p:nvPr>
        </p:nvGraphicFramePr>
        <p:xfrm>
          <a:off x="250825" y="1290812"/>
          <a:ext cx="8064500" cy="5409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Estrella de 5 puntas 12"/>
          <p:cNvSpPr/>
          <p:nvPr/>
        </p:nvSpPr>
        <p:spPr>
          <a:xfrm>
            <a:off x="4860032" y="2996952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strella de 5 puntas 13"/>
          <p:cNvSpPr/>
          <p:nvPr/>
        </p:nvSpPr>
        <p:spPr>
          <a:xfrm>
            <a:off x="4283968" y="3645024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80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149450"/>
              </p:ext>
            </p:extLst>
          </p:nvPr>
        </p:nvGraphicFramePr>
        <p:xfrm>
          <a:off x="467544" y="1420210"/>
          <a:ext cx="8208912" cy="5088301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3672408"/>
                <a:gridCol w="1296144"/>
                <a:gridCol w="1584176"/>
                <a:gridCol w="1656184"/>
              </a:tblGrid>
              <a:tr h="15174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HUMO DE TABACO DE SEGUNDA MANO </a:t>
                      </a:r>
                      <a:endParaRPr lang="es-MX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80" marR="539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59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80" marR="53980" marT="21492" marB="14495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TOTAL (%)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80" marR="53980" marT="21492" marB="1449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HOMBRES (%)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80" marR="53980" marT="21492" marB="1449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MUJERES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</a:rPr>
                        <a:t>(%)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80" marR="53980" marT="21492" marB="14495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2247"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effectLst/>
                          <a:latin typeface="Calibri" panose="020F0502020204030204" pitchFamily="34" charset="0"/>
                        </a:rPr>
                        <a:t>Adultos expuestos a humo de tabaco en lugares de </a:t>
                      </a:r>
                      <a:r>
                        <a:rPr lang="es-MX" sz="1800" b="0" dirty="0" smtClean="0">
                          <a:effectLst/>
                          <a:latin typeface="Calibri" panose="020F0502020204030204" pitchFamily="34" charset="0"/>
                        </a:rPr>
                        <a:t>trabajo</a:t>
                      </a:r>
                      <a:endParaRPr lang="es-MX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57188" algn="l"/>
                        </a:tabLs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19.4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13.7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2247"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effectLst/>
                          <a:latin typeface="Calibri" panose="020F0502020204030204" pitchFamily="34" charset="0"/>
                        </a:rPr>
                        <a:t>Adultos expuestos a humo de tabaco en hogares al menos una vez al mes </a:t>
                      </a:r>
                      <a:endParaRPr lang="es-MX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12700" cmpd="sng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13.7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11.6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9117"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0" dirty="0">
                          <a:effectLst/>
                          <a:latin typeface="Calibri" panose="020F0502020204030204" pitchFamily="34" charset="0"/>
                        </a:rPr>
                        <a:t>Adultos expuestos a humo de tabaco </a:t>
                      </a:r>
                      <a:r>
                        <a:rPr lang="es-MX" sz="1800" b="0" dirty="0" smtClean="0">
                          <a:effectLst/>
                          <a:latin typeface="Calibri" panose="020F0502020204030204" pitchFamily="34" charset="0"/>
                        </a:rPr>
                        <a:t>en:</a:t>
                      </a:r>
                      <a:endParaRPr lang="es-MX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12700" cmpd="sng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2247">
                <a:tc>
                  <a:txBody>
                    <a:bodyPr/>
                    <a:lstStyle/>
                    <a:p>
                      <a:pPr marL="7429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‒"/>
                      </a:pPr>
                      <a:r>
                        <a:rPr lang="es-MX" sz="1600" b="0" dirty="0" smtClean="0">
                          <a:effectLst/>
                          <a:latin typeface="Calibri" panose="020F0502020204030204" pitchFamily="34" charset="0"/>
                        </a:rPr>
                        <a:t>Edificios </a:t>
                      </a:r>
                      <a:r>
                        <a:rPr lang="es-MX" sz="1600" b="0" dirty="0">
                          <a:effectLst/>
                          <a:latin typeface="Calibri" panose="020F0502020204030204" pitchFamily="34" charset="0"/>
                        </a:rPr>
                        <a:t>de Gobierno /Oficinas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14.0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14.3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13.6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5682">
                <a:tc>
                  <a:txBody>
                    <a:bodyPr/>
                    <a:lstStyle/>
                    <a:p>
                      <a:pPr marL="7429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‒"/>
                      </a:pPr>
                      <a:r>
                        <a:rPr lang="en-US" sz="1600" b="0" dirty="0" err="1" smtClean="0"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  <a:r>
                        <a:rPr lang="en-US" sz="1600" b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</a:rPr>
                        <a:t>de Salud 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12700" cmpd="sng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5.6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4.9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809">
                <a:tc>
                  <a:txBody>
                    <a:bodyPr/>
                    <a:lstStyle/>
                    <a:p>
                      <a:pPr marL="7429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‒"/>
                      </a:pPr>
                      <a:r>
                        <a:rPr lang="en-US" sz="1600" b="0" dirty="0" err="1" smtClean="0">
                          <a:effectLst/>
                          <a:latin typeface="Calibri" panose="020F0502020204030204" pitchFamily="34" charset="0"/>
                        </a:rPr>
                        <a:t>Restaurantes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12700" cmpd="sng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24.6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57188" algn="l"/>
                        </a:tabLs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23.5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2247">
                <a:tc>
                  <a:txBody>
                    <a:bodyPr/>
                    <a:lstStyle/>
                    <a:p>
                      <a:pPr marL="7429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‒"/>
                      </a:pPr>
                      <a:r>
                        <a:rPr lang="es-MX" sz="1600" b="1" dirty="0">
                          <a:effectLst/>
                          <a:latin typeface="Calibri" panose="020F0502020204030204" pitchFamily="34" charset="0"/>
                        </a:rPr>
                        <a:t>   Bares o Centros Nocturnos 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72.7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74.3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69.8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2247">
                <a:tc>
                  <a:txBody>
                    <a:bodyPr/>
                    <a:lstStyle/>
                    <a:p>
                      <a:pPr marL="7429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‒"/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600" b="1" dirty="0" err="1">
                          <a:effectLst/>
                          <a:latin typeface="Calibri" panose="020F0502020204030204" pitchFamily="34" charset="0"/>
                        </a:rPr>
                        <a:t>Universidades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42.4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42.2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42.7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2247">
                <a:tc>
                  <a:txBody>
                    <a:bodyPr/>
                    <a:lstStyle/>
                    <a:p>
                      <a:pPr marL="7429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‒"/>
                      </a:pP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600" b="0" dirty="0" err="1"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Calibri" panose="020F0502020204030204" pitchFamily="34" charset="0"/>
                        </a:rPr>
                        <a:t>Público</a:t>
                      </a:r>
                      <a:r>
                        <a:rPr lang="en-US" sz="1600" b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 w="12700" cmpd="sng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24.7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23.4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25.9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79" marR="57479" marT="21492" marB="14495" anchor="ctr">
                    <a:lnL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590" y="150700"/>
            <a:ext cx="8172789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Exposición a humo de tabaco de segunda mano, GATS México 2015</a:t>
            </a:r>
          </a:p>
        </p:txBody>
      </p:sp>
    </p:spTree>
    <p:extLst>
      <p:ext uri="{BB962C8B-B14F-4D97-AF65-F5344CB8AC3E}">
        <p14:creationId xmlns:p14="http://schemas.microsoft.com/office/powerpoint/2010/main" val="4017434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0024" y="147812"/>
            <a:ext cx="80924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Protección de las personas del humo de tabaco de segunda mano</a:t>
            </a:r>
          </a:p>
        </p:txBody>
      </p:sp>
      <p:graphicFrame>
        <p:nvGraphicFramePr>
          <p:cNvPr id="11" name="Gráfico 10"/>
          <p:cNvGraphicFramePr/>
          <p:nvPr>
            <p:extLst/>
          </p:nvPr>
        </p:nvGraphicFramePr>
        <p:xfrm>
          <a:off x="360024" y="1340768"/>
          <a:ext cx="8711877" cy="5409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Estrella de 5 puntas 12"/>
          <p:cNvSpPr/>
          <p:nvPr/>
        </p:nvSpPr>
        <p:spPr>
          <a:xfrm>
            <a:off x="4860020" y="2287498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4" name="Estrella de 5 puntas 13"/>
          <p:cNvSpPr/>
          <p:nvPr/>
        </p:nvSpPr>
        <p:spPr>
          <a:xfrm>
            <a:off x="5090484" y="4509120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Estrella de 5 puntas 6"/>
          <p:cNvSpPr/>
          <p:nvPr/>
        </p:nvSpPr>
        <p:spPr>
          <a:xfrm>
            <a:off x="5580112" y="5085184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Estrella de 5 puntas 7"/>
          <p:cNvSpPr/>
          <p:nvPr/>
        </p:nvSpPr>
        <p:spPr>
          <a:xfrm>
            <a:off x="5184092" y="3419994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41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0024" y="147812"/>
            <a:ext cx="80924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Ofrecer ayuda para dejar de fumar</a:t>
            </a: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3432128306"/>
              </p:ext>
            </p:extLst>
          </p:nvPr>
        </p:nvGraphicFramePr>
        <p:xfrm>
          <a:off x="250825" y="1290812"/>
          <a:ext cx="8064500" cy="5409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Estrella de 5 puntas 12"/>
          <p:cNvSpPr/>
          <p:nvPr/>
        </p:nvSpPr>
        <p:spPr>
          <a:xfrm>
            <a:off x="5796136" y="2348880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strella de 5 puntas 13"/>
          <p:cNvSpPr/>
          <p:nvPr/>
        </p:nvSpPr>
        <p:spPr>
          <a:xfrm>
            <a:off x="5364088" y="3933056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strella de 5 puntas 6"/>
          <p:cNvSpPr/>
          <p:nvPr/>
        </p:nvSpPr>
        <p:spPr>
          <a:xfrm>
            <a:off x="4716016" y="5517232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strella de 5 puntas 8"/>
          <p:cNvSpPr/>
          <p:nvPr/>
        </p:nvSpPr>
        <p:spPr>
          <a:xfrm>
            <a:off x="7884368" y="3331840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965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353264" y="381645"/>
            <a:ext cx="8820472" cy="10334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altLang="en-US" sz="2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Política</a:t>
            </a:r>
            <a:r>
              <a:rPr lang="en-US" altLang="en-US" sz="27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 </a:t>
            </a:r>
            <a:r>
              <a:rPr lang="en-US" altLang="en-US" sz="2700" dirty="0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fiscal del </a:t>
            </a:r>
            <a:r>
              <a:rPr lang="en-US" alt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impuesto</a:t>
            </a:r>
            <a:r>
              <a:rPr lang="en-US" altLang="en-US" sz="2700" dirty="0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 al Tabaco </a:t>
            </a:r>
            <a:r>
              <a:rPr lang="en-US" altLang="en-US" sz="2700" dirty="0" err="1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en</a:t>
            </a:r>
            <a:r>
              <a:rPr lang="en-US" altLang="en-US" sz="2700" dirty="0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 México 1994 – </a:t>
            </a:r>
            <a:r>
              <a:rPr lang="en-US" altLang="en-US" sz="27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2014. </a:t>
            </a:r>
            <a:r>
              <a:rPr lang="en-US" altLang="es-MX" sz="27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Impuestos</a:t>
            </a:r>
            <a:r>
              <a:rPr lang="en-US" altLang="es-MX" sz="2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s-MX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como</a:t>
            </a:r>
            <a:r>
              <a:rPr lang="en-US" altLang="es-MX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s-MX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porcentaje</a:t>
            </a:r>
            <a:r>
              <a:rPr lang="en-US" altLang="es-MX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del </a:t>
            </a:r>
            <a:r>
              <a:rPr lang="en-US" altLang="es-MX" sz="2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precio</a:t>
            </a:r>
            <a:r>
              <a:rPr lang="en-US" altLang="es-MX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es-MX" sz="27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venta</a:t>
            </a:r>
            <a:r>
              <a:rPr lang="en-US" altLang="es-MX" sz="2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en-US" altLang="es-MX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es-MX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altLang="en-US" sz="2700" dirty="0">
              <a:solidFill>
                <a:schemeClr val="tx1">
                  <a:lumMod val="85000"/>
                  <a:lumOff val="15000"/>
                </a:schemeClr>
              </a:solidFill>
              <a:sym typeface="Arial" panose="020B0604020202020204" pitchFamily="34" charset="0"/>
            </a:endParaRPr>
          </a:p>
        </p:txBody>
      </p:sp>
      <p:pic>
        <p:nvPicPr>
          <p:cNvPr id="21507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" t="7308" b="6992"/>
          <a:stretch/>
        </p:blipFill>
        <p:spPr bwMode="auto">
          <a:xfrm>
            <a:off x="971600" y="1362075"/>
            <a:ext cx="7659638" cy="415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1219200" y="310991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MX" b="1" dirty="0">
                <a:solidFill>
                  <a:srgbClr val="C00000"/>
                </a:solidFill>
                <a:latin typeface="Calibri" panose="020F0502020204030204" pitchFamily="34" charset="0"/>
              </a:rPr>
              <a:t>45%</a:t>
            </a:r>
          </a:p>
        </p:txBody>
      </p:sp>
      <p:sp>
        <p:nvSpPr>
          <p:cNvPr id="21509" name="TextBox 9"/>
          <p:cNvSpPr txBox="1">
            <a:spLocks noChangeArrowheads="1"/>
          </p:cNvSpPr>
          <p:nvPr/>
        </p:nvSpPr>
        <p:spPr bwMode="auto">
          <a:xfrm>
            <a:off x="4343400" y="3124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MX" b="1" dirty="0">
                <a:solidFill>
                  <a:srgbClr val="C00000"/>
                </a:solidFill>
                <a:latin typeface="Calibri" panose="020F0502020204030204" pitchFamily="34" charset="0"/>
              </a:rPr>
              <a:t>54%</a:t>
            </a:r>
          </a:p>
        </p:txBody>
      </p:sp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7324725" y="26717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MX" b="1">
                <a:solidFill>
                  <a:srgbClr val="C00000"/>
                </a:solidFill>
                <a:latin typeface="Calibri" panose="020F0502020204030204" pitchFamily="34" charset="0"/>
              </a:rPr>
              <a:t>68%</a:t>
            </a:r>
          </a:p>
        </p:txBody>
      </p: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8002314" y="2243932"/>
            <a:ext cx="762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MX" b="1" dirty="0">
                <a:solidFill>
                  <a:srgbClr val="C00000"/>
                </a:solidFill>
                <a:latin typeface="Calibri" panose="020F0502020204030204" pitchFamily="34" charset="0"/>
              </a:rPr>
              <a:t>67%</a:t>
            </a:r>
          </a:p>
        </p:txBody>
      </p:sp>
      <p:sp>
        <p:nvSpPr>
          <p:cNvPr id="21512" name="TextBox 4"/>
          <p:cNvSpPr txBox="1">
            <a:spLocks noChangeArrowheads="1"/>
          </p:cNvSpPr>
          <p:nvPr/>
        </p:nvSpPr>
        <p:spPr bwMode="auto">
          <a:xfrm>
            <a:off x="1331640" y="3832225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AV* </a:t>
            </a:r>
            <a:r>
              <a:rPr lang="en-US" altLang="es-MX" sz="1200" i="1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incremento</a:t>
            </a:r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de 85% a 100%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057400" y="3482975"/>
            <a:ext cx="0" cy="250825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514" name="TextBox 13"/>
          <p:cNvSpPr txBox="1">
            <a:spLocks noChangeArrowheads="1"/>
          </p:cNvSpPr>
          <p:nvPr/>
        </p:nvSpPr>
        <p:spPr bwMode="auto">
          <a:xfrm>
            <a:off x="3399069" y="2319337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AV </a:t>
            </a:r>
            <a:r>
              <a:rPr lang="en-US" altLang="es-MX" sz="1200" i="1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incremento</a:t>
            </a:r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del 100%-110%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4139952" y="2855913"/>
            <a:ext cx="0" cy="254000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5480791" y="3272135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AV </a:t>
            </a:r>
            <a:r>
              <a:rPr lang="en-US" altLang="es-MX" sz="1200" i="1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incremento</a:t>
            </a:r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de 110%-140%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248400" y="3035300"/>
            <a:ext cx="0" cy="250825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518" name="TextBox 18"/>
          <p:cNvSpPr txBox="1">
            <a:spLocks noChangeArrowheads="1"/>
          </p:cNvSpPr>
          <p:nvPr/>
        </p:nvSpPr>
        <p:spPr bwMode="auto">
          <a:xfrm>
            <a:off x="5648325" y="2168779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AV </a:t>
            </a:r>
            <a:r>
              <a:rPr lang="en-US" altLang="es-MX" sz="1200" i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incremento</a:t>
            </a:r>
            <a:r>
              <a:rPr lang="en-US" altLang="es-MX" sz="120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es-MX" sz="12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de 140%-150%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6899275" y="2544763"/>
            <a:ext cx="0" cy="236239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520" name="Rectangle 2"/>
          <p:cNvSpPr>
            <a:spLocks noChangeArrowheads="1"/>
          </p:cNvSpPr>
          <p:nvPr/>
        </p:nvSpPr>
        <p:spPr bwMode="auto">
          <a:xfrm>
            <a:off x="431800" y="6040598"/>
            <a:ext cx="82804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i="1" dirty="0">
                <a:latin typeface="Calibri" panose="020F0502020204030204" pitchFamily="34" charset="0"/>
                <a:ea typeface="MS PGothic" panose="020B0600070205080204" pitchFamily="34" charset="-128"/>
              </a:rPr>
              <a:t>* AV stands for Ad Valorem  of SPST</a:t>
            </a:r>
          </a:p>
        </p:txBody>
      </p:sp>
      <p:sp>
        <p:nvSpPr>
          <p:cNvPr id="21521" name="CuadroTexto 2"/>
          <p:cNvSpPr txBox="1">
            <a:spLocks noChangeArrowheads="1"/>
          </p:cNvSpPr>
          <p:nvPr/>
        </p:nvSpPr>
        <p:spPr bwMode="auto">
          <a:xfrm>
            <a:off x="402970" y="6341258"/>
            <a:ext cx="82438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altLang="en-US" sz="1000" i="1" dirty="0"/>
              <a:t>Carlos Manuel Guerrero-López, Sujata Mishra, Luz </a:t>
            </a:r>
            <a:r>
              <a:rPr lang="en-US" altLang="en-US" sz="1000" i="1" dirty="0" err="1"/>
              <a:t>Myriam</a:t>
            </a:r>
            <a:r>
              <a:rPr lang="en-US" altLang="en-US" sz="1000" i="1" dirty="0"/>
              <a:t> </a:t>
            </a:r>
            <a:r>
              <a:rPr lang="en-US" altLang="en-US" sz="1000" i="1" dirty="0" err="1"/>
              <a:t>Reynales-Shigematsu</a:t>
            </a:r>
            <a:r>
              <a:rPr lang="en-US" altLang="en-US" sz="1000" i="1" dirty="0"/>
              <a:t>, Jorge Alberto Jiménez Ruiz, Emmanuel </a:t>
            </a:r>
            <a:r>
              <a:rPr lang="en-US" altLang="en-US" sz="1000" i="1" dirty="0" err="1"/>
              <a:t>Guindon</a:t>
            </a:r>
            <a:r>
              <a:rPr lang="en-US" altLang="en-US" sz="1000" i="1" dirty="0"/>
              <a:t>, </a:t>
            </a:r>
            <a:r>
              <a:rPr lang="en-US" altLang="en-US" sz="1000" i="1" dirty="0" err="1"/>
              <a:t>Prabhat</a:t>
            </a:r>
            <a:r>
              <a:rPr lang="en-US" altLang="en-US" sz="1000" i="1" dirty="0"/>
              <a:t> </a:t>
            </a:r>
            <a:r>
              <a:rPr lang="en-US" altLang="en-US" sz="1000" i="1" dirty="0" err="1"/>
              <a:t>Jha</a:t>
            </a:r>
            <a:r>
              <a:rPr lang="en-US" altLang="en-US" sz="1000" i="1" dirty="0"/>
              <a:t>, Mauricio Hernández-Ávila. </a:t>
            </a:r>
            <a:r>
              <a:rPr lang="en-US" altLang="zh-CN" sz="1000" i="1" dirty="0"/>
              <a:t>Effect of fiscal policy on affordability and household tobacco consumption by SES in Mexico: A trend analysis (1994-2014) using ENIGH</a:t>
            </a:r>
            <a:endParaRPr lang="en-US" altLang="en-US" sz="1000" i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3718770" y="5496581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Año de la encuesta</a:t>
            </a:r>
            <a:endParaRPr lang="es-MX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 rot="16200000">
            <a:off x="27179" y="3196474"/>
            <a:ext cx="1394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Porcentaje (%)</a:t>
            </a:r>
            <a:endParaRPr lang="es-MX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105400" y="4063058"/>
            <a:ext cx="11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6994202" y="1377171"/>
            <a:ext cx="201622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Calibri" panose="020F0502020204030204" pitchFamily="34" charset="0"/>
              </a:rPr>
              <a:t>R</a:t>
            </a:r>
            <a:r>
              <a:rPr lang="es-MX" sz="1600" dirty="0" smtClean="0">
                <a:latin typeface="Calibri" panose="020F0502020204030204" pitchFamily="34" charset="0"/>
              </a:rPr>
              <a:t>ecaudación por </a:t>
            </a:r>
            <a:r>
              <a:rPr lang="es-MX" sz="1600" dirty="0">
                <a:latin typeface="Calibri" panose="020F0502020204030204" pitchFamily="34" charset="0"/>
              </a:rPr>
              <a:t>tabaco entre </a:t>
            </a:r>
            <a:r>
              <a:rPr lang="es-MX" sz="1600" dirty="0" smtClean="0">
                <a:latin typeface="Calibri" panose="020F0502020204030204" pitchFamily="34" charset="0"/>
              </a:rPr>
              <a:t>2010-14 </a:t>
            </a:r>
            <a:r>
              <a:rPr lang="es-MX" sz="1600" b="1" dirty="0" smtClean="0">
                <a:latin typeface="Calibri" panose="020F0502020204030204" pitchFamily="34" charset="0"/>
              </a:rPr>
              <a:t>158,867 MDP.</a:t>
            </a:r>
            <a:endParaRPr lang="es-MX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9874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0024" y="147812"/>
            <a:ext cx="80924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Aumentar los impuestos al tabaco en México</a:t>
            </a: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2977020867"/>
              </p:ext>
            </p:extLst>
          </p:nvPr>
        </p:nvGraphicFramePr>
        <p:xfrm>
          <a:off x="250825" y="1290812"/>
          <a:ext cx="8064500" cy="5409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Estrella de 5 puntas 13"/>
          <p:cNvSpPr/>
          <p:nvPr/>
        </p:nvSpPr>
        <p:spPr>
          <a:xfrm>
            <a:off x="4463988" y="5445224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strella de 5 puntas 8"/>
          <p:cNvSpPr/>
          <p:nvPr/>
        </p:nvSpPr>
        <p:spPr>
          <a:xfrm>
            <a:off x="4860032" y="2636912"/>
            <a:ext cx="216024" cy="194320"/>
          </a:xfrm>
          <a:prstGeom prst="star5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4451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60024" y="170884"/>
            <a:ext cx="838844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Compra de cigarros por </a:t>
            </a:r>
            <a:r>
              <a:rPr lang="es-MX" sz="3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unidad vs cajetilla</a:t>
            </a:r>
            <a:r>
              <a:rPr lang="es-MX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GATS México 2009 - 2015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932467149"/>
              </p:ext>
            </p:extLst>
          </p:nvPr>
        </p:nvGraphicFramePr>
        <p:xfrm>
          <a:off x="1187624" y="1313884"/>
          <a:ext cx="7345189" cy="5427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95536" y="3068960"/>
            <a:ext cx="369332" cy="137063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Categoría de análisis</a:t>
            </a: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400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672977"/>
              </p:ext>
            </p:extLst>
          </p:nvPr>
        </p:nvGraphicFramePr>
        <p:xfrm>
          <a:off x="827584" y="1988840"/>
          <a:ext cx="7848872" cy="2240280"/>
        </p:xfrm>
        <a:graphic>
          <a:graphicData uri="http://schemas.openxmlformats.org/drawingml/2006/table">
            <a:tbl>
              <a:tblPr firstRow="1" firstCol="1" bandRow="1"/>
              <a:tblGrid>
                <a:gridCol w="2232248"/>
                <a:gridCol w="1656184"/>
                <a:gridCol w="1944216"/>
                <a:gridCol w="2016224"/>
              </a:tblGrid>
              <a:tr h="9144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CIGARROS ELECTRÓNICOS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F55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144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(%)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HOMBRES (%)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MUJERES (%)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Alguna vez ha escuchado acerca de los cigarros electrónicos</a:t>
                      </a: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35.3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139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55.0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271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Alguna vez ha usado los cigarros electrónicos </a:t>
                      </a:r>
                    </a:p>
                  </a:txBody>
                  <a:tcPr marL="73025" marR="73025" marT="27305" marB="18415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139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18415">
                    <a:lnL>
                      <a:noFill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64488" y="153128"/>
            <a:ext cx="77724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Cigarros electrónicos</a:t>
            </a:r>
          </a:p>
        </p:txBody>
      </p:sp>
    </p:spTree>
    <p:extLst>
      <p:ext uri="{BB962C8B-B14F-4D97-AF65-F5344CB8AC3E}">
        <p14:creationId xmlns:p14="http://schemas.microsoft.com/office/powerpoint/2010/main" val="3449672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Áreas de Oportunidad</a:t>
            </a: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24" name="Marcador de contenido 2"/>
          <p:cNvSpPr>
            <a:spLocks noGrp="1"/>
          </p:cNvSpPr>
          <p:nvPr>
            <p:ph idx="1"/>
          </p:nvPr>
        </p:nvSpPr>
        <p:spPr>
          <a:xfrm>
            <a:off x="606036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u="sng" dirty="0" smtClean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673072"/>
              </p:ext>
            </p:extLst>
          </p:nvPr>
        </p:nvGraphicFramePr>
        <p:xfrm>
          <a:off x="575556" y="1484784"/>
          <a:ext cx="79928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294"/>
                <a:gridCol w="6104594"/>
              </a:tblGrid>
              <a:tr h="1262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u="none" dirty="0" smtClean="0">
                          <a:latin typeface="Calibri" panose="020F0502020204030204" pitchFamily="34" charset="0"/>
                        </a:rPr>
                        <a:t>Vigilar</a:t>
                      </a:r>
                      <a:endParaRPr lang="es-MX" b="1" u="none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Calibri" panose="020F0502020204030204" pitchFamily="34" charset="0"/>
                        </a:rPr>
                        <a:t>Continuar con</a:t>
                      </a:r>
                      <a:r>
                        <a:rPr lang="es-MX" baseline="0" dirty="0" smtClean="0">
                          <a:latin typeface="Calibri" panose="020F0502020204030204" pitchFamily="34" charset="0"/>
                        </a:rPr>
                        <a:t> la vigilancia, incorporando acciones de la industria y cuantificar contrabando y venta ilícita de cigarrillos.</a:t>
                      </a:r>
                      <a:endParaRPr lang="es-MX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u="none" dirty="0" smtClean="0">
                          <a:latin typeface="Calibri" panose="020F0502020204030204" pitchFamily="34" charset="0"/>
                        </a:rPr>
                        <a:t>Proteger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Solo los entornos totalmente libres de humo son eficaces para proteger la salud y protegen la salud de los trabajadores</a:t>
                      </a:r>
                      <a:endParaRPr lang="es-MX" sz="18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 algn="l" defTabSz="914400" rtl="0" eaLnBrk="1" latinLnBrk="0" hangingPunct="1">
                        <a:spcBef>
                          <a:spcPts val="1800"/>
                        </a:spcBef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MX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 exposición a humo de tabaco de segunda mano se redujo en algunos lugares públicos pero se mantiene elevada en otros particularmente aquellos que son frecuentados por los jóvenes. 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1800"/>
                        </a:spcBef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MX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Fortalecer la adopción de leyes que promueven que todos los ambientes cerrados sean 100% libres de humo de tabaco, especialmente universidades, transporte público y bares y restaurantes.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0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es-MX" sz="3000" dirty="0" smtClean="0"/>
              <a:t>El 3% de la carga de la enfermedad en México es atribuible al tabaquismo. </a:t>
            </a:r>
            <a:endParaRPr lang="es-MX" sz="3000" b="1" dirty="0">
              <a:latin typeface="Calibri" panose="020F0502020204030204" pitchFamily="34" charset="0"/>
            </a:endParaRP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717" y="1412776"/>
            <a:ext cx="8089792" cy="4440485"/>
          </a:xfrm>
          <a:prstGeom prst="rect">
            <a:avLst/>
          </a:prstGeo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089792" cy="365125"/>
          </a:xfrm>
        </p:spPr>
        <p:txBody>
          <a:bodyPr/>
          <a:lstStyle/>
          <a:p>
            <a:pPr algn="l"/>
            <a:r>
              <a:rPr lang="es-MX" sz="1100" dirty="0" smtClean="0"/>
              <a:t>Estudio </a:t>
            </a:r>
            <a:r>
              <a:rPr lang="es-MX" sz="1100" dirty="0"/>
              <a:t>de carga global de la </a:t>
            </a:r>
            <a:r>
              <a:rPr lang="es-MX" sz="1100" dirty="0" smtClean="0"/>
              <a:t>enfermedad </a:t>
            </a:r>
            <a:r>
              <a:rPr lang="es-MX" sz="1100" dirty="0"/>
              <a:t>1990-2013, </a:t>
            </a:r>
            <a:r>
              <a:rPr lang="es-MX" sz="1100" dirty="0" smtClean="0"/>
              <a:t>México. </a:t>
            </a:r>
            <a:r>
              <a:rPr lang="es-MX" sz="1100" dirty="0"/>
              <a:t>http://www.healthdata.org/mexico</a:t>
            </a:r>
            <a:endParaRPr lang="es-ES" altLang="en-US" sz="1100" dirty="0"/>
          </a:p>
        </p:txBody>
      </p:sp>
      <p:sp>
        <p:nvSpPr>
          <p:cNvPr id="9" name="CuadroTexto 8"/>
          <p:cNvSpPr txBox="1"/>
          <p:nvPr/>
        </p:nvSpPr>
        <p:spPr>
          <a:xfrm>
            <a:off x="-108520" y="2331413"/>
            <a:ext cx="3214726" cy="30546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endParaRPr lang="es-MX" sz="1100" dirty="0" smtClean="0">
              <a:latin typeface="Calibri" panose="020F0502020204030204" pitchFamily="34" charset="0"/>
            </a:endParaRP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Azúcar elevado en  ayunas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Obesidad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Riesgos dietéticos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Uso de alcohol y drogas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PA Sistólica elevada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Tasa de filtración glomerular baja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Malnutrición materna e infantil</a:t>
            </a:r>
          </a:p>
          <a:p>
            <a:pPr algn="r"/>
            <a:r>
              <a:rPr lang="es-MX" sz="1750" b="1" dirty="0" smtClean="0">
                <a:latin typeface="Calibri" panose="020F0502020204030204" pitchFamily="34" charset="0"/>
              </a:rPr>
              <a:t>Tabaquismo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Colesterol elevado</a:t>
            </a:r>
          </a:p>
          <a:p>
            <a:pPr algn="r"/>
            <a:r>
              <a:rPr lang="es-MX" sz="1750" dirty="0" smtClean="0">
                <a:latin typeface="Calibri" panose="020F0502020204030204" pitchFamily="34" charset="0"/>
              </a:rPr>
              <a:t>Actividad física baja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352757" y="1556792"/>
            <a:ext cx="3024336" cy="7746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Conector recto 11"/>
          <p:cNvCxnSpPr/>
          <p:nvPr/>
        </p:nvCxnSpPr>
        <p:spPr>
          <a:xfrm>
            <a:off x="4572000" y="4437112"/>
            <a:ext cx="0" cy="864096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211960" y="5301208"/>
                <a:ext cx="7409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3%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301208"/>
                <a:ext cx="74090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60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bri" panose="020F0502020204030204" pitchFamily="34" charset="0"/>
              </a:rPr>
              <a:t>Áreas de Oportunidad</a:t>
            </a:r>
          </a:p>
        </p:txBody>
      </p:sp>
      <p:sp>
        <p:nvSpPr>
          <p:cNvPr id="24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u="sng" dirty="0" smtClean="0"/>
              <a:t> </a:t>
            </a:r>
            <a:endParaRPr lang="es-MX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42989"/>
              </p:ext>
            </p:extLst>
          </p:nvPr>
        </p:nvGraphicFramePr>
        <p:xfrm>
          <a:off x="575556" y="1484784"/>
          <a:ext cx="7992888" cy="459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294"/>
                <a:gridCol w="6104594"/>
              </a:tblGrid>
              <a:tr h="1262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94480">
                <a:tc>
                  <a:txBody>
                    <a:bodyPr/>
                    <a:lstStyle/>
                    <a:p>
                      <a:r>
                        <a:rPr lang="es-MX" b="1" u="none" dirty="0" smtClean="0">
                          <a:latin typeface="Calibri" panose="020F0502020204030204" pitchFamily="34" charset="0"/>
                        </a:rPr>
                        <a:t>Ofrecer:</a:t>
                      </a:r>
                      <a:endParaRPr lang="es-MX" b="1" u="none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 responsabilidad de ofrecer tratamientos adecuados corresponde a los sistemas de salud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Capacitar a todos los profesionales de la salud para el asesoramiento para dejar de fumar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Fortalecer de manera importante el acceso a servicios y apoyo para abandonar el tabaco  </a:t>
                      </a:r>
                      <a:endParaRPr lang="es-MX" sz="18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u="none" dirty="0" smtClean="0">
                          <a:latin typeface="Calibri" panose="020F0502020204030204" pitchFamily="34" charset="0"/>
                        </a:rPr>
                        <a:t>Advertir</a:t>
                      </a:r>
                      <a:endParaRPr lang="es-MX" b="1" u="none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Las advertencias hacen que la gente tome mayor conciencia de los riesgos para la salud y cambian la percepción social.</a:t>
                      </a:r>
                    </a:p>
                    <a:p>
                      <a:pPr marL="285750" lvl="1" indent="-285750" algn="l" defTabSz="914400" rtl="0" eaLnBrk="1" latinLnBrk="0" hangingPunct="1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Implementar campañas permanentes para la prevención del consumo de tabaco, con énfasis en los jóvenes y las mujeres.</a:t>
                      </a:r>
                    </a:p>
                    <a:p>
                      <a:pPr marL="285750" lvl="1" indent="-285750" algn="l" defTabSz="914400" rtl="0" eaLnBrk="1" latinLnBrk="0" hangingPunct="1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alt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Incrementar el tamaño de las advertencias sanitarias a más del 50%  en ambas caras (frontal y posterior)</a:t>
                      </a:r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s-MX" sz="1800" b="1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5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bri" panose="020F0502020204030204" pitchFamily="34" charset="0"/>
              </a:rPr>
              <a:t>Áreas de Oportunidad</a:t>
            </a:r>
          </a:p>
        </p:txBody>
      </p:sp>
      <p:sp>
        <p:nvSpPr>
          <p:cNvPr id="24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u="sng" dirty="0" smtClean="0"/>
              <a:t> </a:t>
            </a:r>
            <a:endParaRPr lang="es-MX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72254"/>
              </p:ext>
            </p:extLst>
          </p:nvPr>
        </p:nvGraphicFramePr>
        <p:xfrm>
          <a:off x="575556" y="1484784"/>
          <a:ext cx="7992888" cy="504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6516724"/>
              </a:tblGrid>
              <a:tr h="12621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2514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u="none" dirty="0" smtClean="0">
                          <a:latin typeface="Calibri" panose="020F0502020204030204" pitchFamily="34" charset="0"/>
                        </a:rPr>
                        <a:t>Hacer cumplir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Hacer cumplir efectivamente Ley General para el Control del Tabaco, así como las leyes estatales al respecto, y sus reglamentos.</a:t>
                      </a:r>
                    </a:p>
                    <a:p>
                      <a:pPr marL="285750" lvl="1" indent="-285750" algn="l" defTabSz="914400" rtl="0" eaLnBrk="1" latinLnBrk="0" hangingPunct="1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Cumplimiento de la legislación que promueve espacios libre de humo de tabaco y  que prohíbe la venta de productos de tabaco por unidad; además de fortalecer las instituciones encargadas de velar por el cumplimiento de la ley a nivel local.</a:t>
                      </a:r>
                    </a:p>
                    <a:p>
                      <a:pPr marL="285750" lvl="1" indent="-285750" algn="l" defTabSz="914400" rtl="0" eaLnBrk="1" latinLnBrk="0" hangingPunct="1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Ampliar la regulación del cigarrillo electrónico y alertar sobre los peligros del mismo.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u="none" dirty="0" smtClean="0">
                          <a:latin typeface="Calibri" panose="020F0502020204030204" pitchFamily="34" charset="0"/>
                        </a:rPr>
                        <a:t>Aumentar los impuestos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Cuando suben los precios del tabaco, disminuye el consumo, cuando se reinvierten en prevención el efecto se potencia.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Continuar aumentado impuestos al tabaco al menos hasta alcanzar el 70% del precio final al consumidor, indexando por la inflación para asegurar que los precios mantengan un incremento permanente.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Generar un fondo de prevención financiado por la recaudación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0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000" dirty="0" smtClean="0">
                <a:latin typeface="Calibri" panose="020F0502020204030204" pitchFamily="34" charset="0"/>
              </a:rPr>
              <a:t>En Febrero 2016, se cumplen 11 </a:t>
            </a:r>
            <a:r>
              <a:rPr lang="es-MX" sz="2000" dirty="0">
                <a:latin typeface="Calibri" panose="020F0502020204030204" pitchFamily="34" charset="0"/>
              </a:rPr>
              <a:t>años desde la entrada en vigor del </a:t>
            </a:r>
            <a:r>
              <a:rPr lang="es-MX" sz="2000" dirty="0" smtClean="0">
                <a:latin typeface="Calibri" panose="020F0502020204030204" pitchFamily="34" charset="0"/>
              </a:rPr>
              <a:t>Convenio </a:t>
            </a:r>
            <a:r>
              <a:rPr lang="es-MX" sz="2000" dirty="0">
                <a:latin typeface="Calibri" panose="020F0502020204030204" pitchFamily="34" charset="0"/>
              </a:rPr>
              <a:t>Marco de la OMS para el Control del </a:t>
            </a:r>
            <a:r>
              <a:rPr lang="es-MX" sz="2000" dirty="0" smtClean="0">
                <a:latin typeface="Calibri" panose="020F0502020204030204" pitchFamily="34" charset="0"/>
              </a:rPr>
              <a:t>Tabaco.</a:t>
            </a:r>
          </a:p>
          <a:p>
            <a:r>
              <a:rPr lang="es-MX" sz="2000" dirty="0" smtClean="0">
                <a:latin typeface="Calibri" panose="020F0502020204030204" pitchFamily="34" charset="0"/>
              </a:rPr>
              <a:t>Ratificado por México el </a:t>
            </a:r>
            <a:r>
              <a:rPr lang="es-MX" sz="2000" dirty="0">
                <a:latin typeface="Calibri" panose="020F0502020204030204" pitchFamily="34" charset="0"/>
              </a:rPr>
              <a:t>28 de mayo de </a:t>
            </a:r>
            <a:r>
              <a:rPr lang="es-MX" sz="2000" dirty="0" smtClean="0">
                <a:latin typeface="Calibri" panose="020F0502020204030204" pitchFamily="34" charset="0"/>
              </a:rPr>
              <a:t>2004.</a:t>
            </a:r>
            <a:endParaRPr lang="es-MX" sz="2000" dirty="0">
              <a:latin typeface="Calibri" panose="020F0502020204030204" pitchFamily="34" charset="0"/>
            </a:endParaRPr>
          </a:p>
          <a:p>
            <a:r>
              <a:rPr lang="es-MX" sz="2000" dirty="0" smtClean="0">
                <a:latin typeface="Calibri" panose="020F0502020204030204" pitchFamily="34" charset="0"/>
              </a:rPr>
              <a:t>El CMCT es un estrategia </a:t>
            </a:r>
            <a:r>
              <a:rPr lang="es-MX" sz="2000" dirty="0">
                <a:latin typeface="Calibri" panose="020F0502020204030204" pitchFamily="34" charset="0"/>
              </a:rPr>
              <a:t>de reglamentación </a:t>
            </a:r>
            <a:r>
              <a:rPr lang="es-MX" sz="2000" dirty="0" smtClean="0">
                <a:latin typeface="Calibri" panose="020F0502020204030204" pitchFamily="34" charset="0"/>
              </a:rPr>
              <a:t>que aborda tanto la reducción </a:t>
            </a:r>
            <a:r>
              <a:rPr lang="es-MX" sz="2000" dirty="0">
                <a:latin typeface="Calibri" panose="020F0502020204030204" pitchFamily="34" charset="0"/>
              </a:rPr>
              <a:t>de la </a:t>
            </a:r>
            <a:r>
              <a:rPr lang="es-MX" sz="2000" dirty="0" smtClean="0">
                <a:latin typeface="Calibri" panose="020F0502020204030204" pitchFamily="34" charset="0"/>
              </a:rPr>
              <a:t>demanda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smtClean="0">
                <a:latin typeface="Calibri" panose="020F0502020204030204" pitchFamily="34" charset="0"/>
              </a:rPr>
              <a:t>como de la oferta.</a:t>
            </a:r>
            <a:endParaRPr lang="es-MX" sz="2000" dirty="0">
              <a:latin typeface="Calibri" panose="020F0502020204030204" pitchFamily="34" charset="0"/>
            </a:endParaRPr>
          </a:p>
          <a:p>
            <a:r>
              <a:rPr lang="es-MX" sz="2000" dirty="0" smtClean="0">
                <a:latin typeface="Calibri" panose="020F0502020204030204" pitchFamily="34" charset="0"/>
              </a:rPr>
              <a:t>El CMCT se elaboró como respuesta al </a:t>
            </a:r>
            <a:r>
              <a:rPr lang="es-MX" sz="2000" dirty="0">
                <a:latin typeface="Calibri" panose="020F0502020204030204" pitchFamily="34" charset="0"/>
              </a:rPr>
              <a:t>incremento explosivo en el consumo de </a:t>
            </a:r>
            <a:r>
              <a:rPr lang="es-MX" sz="2000" dirty="0" smtClean="0">
                <a:latin typeface="Calibri" panose="020F0502020204030204" pitchFamily="34" charset="0"/>
              </a:rPr>
              <a:t>tabaco y los daños que este produce sobre la salud. </a:t>
            </a:r>
            <a:endParaRPr lang="es-MX" sz="1700" b="1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s-MX" sz="1700" b="1" dirty="0" smtClean="0">
                <a:latin typeface="Calibri" panose="020F0502020204030204" pitchFamily="34" charset="0"/>
              </a:rPr>
              <a:t>En </a:t>
            </a:r>
            <a:r>
              <a:rPr lang="es-MX" sz="1700" b="1" dirty="0">
                <a:latin typeface="Calibri" panose="020F0502020204030204" pitchFamily="34" charset="0"/>
              </a:rPr>
              <a:t>el siglo </a:t>
            </a:r>
            <a:r>
              <a:rPr lang="es-MX" sz="1700" b="1" dirty="0" smtClean="0">
                <a:latin typeface="Calibri" panose="020F0502020204030204" pitchFamily="34" charset="0"/>
              </a:rPr>
              <a:t>XX, </a:t>
            </a:r>
            <a:r>
              <a:rPr lang="es-MX" sz="1700" b="1" u="sng" dirty="0">
                <a:latin typeface="Calibri" panose="020F0502020204030204" pitchFamily="34" charset="0"/>
              </a:rPr>
              <a:t>100 millones de muertes </a:t>
            </a:r>
            <a:r>
              <a:rPr lang="es-MX" sz="1700" b="1" u="sng" dirty="0" smtClean="0">
                <a:latin typeface="Calibri" panose="020F0502020204030204" pitchFamily="34" charset="0"/>
              </a:rPr>
              <a:t>prematuras,</a:t>
            </a:r>
            <a:r>
              <a:rPr lang="es-MX" sz="1700" b="1" dirty="0" smtClean="0">
                <a:latin typeface="Calibri" panose="020F0502020204030204" pitchFamily="34" charset="0"/>
              </a:rPr>
              <a:t> </a:t>
            </a:r>
            <a:r>
              <a:rPr lang="es-MX" sz="1700" b="1" dirty="0">
                <a:latin typeface="Calibri" panose="020F0502020204030204" pitchFamily="34" charset="0"/>
              </a:rPr>
              <a:t>y si no reforzamos en el siglo </a:t>
            </a:r>
            <a:r>
              <a:rPr lang="es-MX" sz="1700" b="1" dirty="0" smtClean="0">
                <a:latin typeface="Calibri" panose="020F0502020204030204" pitchFamily="34" charset="0"/>
              </a:rPr>
              <a:t>XXI</a:t>
            </a:r>
            <a:r>
              <a:rPr lang="es-MX" sz="1700" b="1" dirty="0">
                <a:latin typeface="Calibri" panose="020F0502020204030204" pitchFamily="34" charset="0"/>
              </a:rPr>
              <a:t>, podrían ser </a:t>
            </a:r>
            <a:r>
              <a:rPr lang="es-MX" sz="1700" b="1" u="sng" dirty="0">
                <a:latin typeface="Calibri" panose="020F0502020204030204" pitchFamily="34" charset="0"/>
              </a:rPr>
              <a:t>mil millones</a:t>
            </a:r>
            <a:r>
              <a:rPr lang="es-MX" sz="1700" b="1" dirty="0">
                <a:latin typeface="Calibri" panose="020F0502020204030204" pitchFamily="34" charset="0"/>
              </a:rPr>
              <a:t> de personas las que mueran </a:t>
            </a:r>
            <a:r>
              <a:rPr lang="es-MX" sz="1700" b="1" dirty="0" smtClean="0">
                <a:latin typeface="Calibri" panose="020F0502020204030204" pitchFamily="34" charset="0"/>
              </a:rPr>
              <a:t>prematuramente.</a:t>
            </a:r>
          </a:p>
          <a:p>
            <a:r>
              <a:rPr lang="es-MX" sz="2000" dirty="0">
                <a:latin typeface="Calibri" panose="020F0502020204030204" pitchFamily="34" charset="0"/>
              </a:rPr>
              <a:t>R</a:t>
            </a:r>
            <a:r>
              <a:rPr lang="es-MX" sz="2000" dirty="0" smtClean="0">
                <a:latin typeface="Calibri" panose="020F0502020204030204" pitchFamily="34" charset="0"/>
              </a:rPr>
              <a:t>espuesta para contender con las fallas del mercado: la </a:t>
            </a:r>
            <a:r>
              <a:rPr lang="es-MX" sz="2000" dirty="0">
                <a:latin typeface="Calibri" panose="020F0502020204030204" pitchFamily="34" charset="0"/>
              </a:rPr>
              <a:t>mercadotecnia </a:t>
            </a:r>
            <a:r>
              <a:rPr lang="es-MX" sz="2000" dirty="0" smtClean="0">
                <a:latin typeface="Calibri" panose="020F0502020204030204" pitchFamily="34" charset="0"/>
              </a:rPr>
              <a:t>mundial, </a:t>
            </a:r>
            <a:r>
              <a:rPr lang="es-MX" sz="2000" dirty="0">
                <a:latin typeface="Calibri" panose="020F0502020204030204" pitchFamily="34" charset="0"/>
              </a:rPr>
              <a:t>la publicidad, promoción y patrocinio transnacionales del </a:t>
            </a:r>
            <a:r>
              <a:rPr lang="es-MX" sz="2000" dirty="0" smtClean="0">
                <a:latin typeface="Calibri" panose="020F0502020204030204" pitchFamily="34" charset="0"/>
              </a:rPr>
              <a:t>tabaco; </a:t>
            </a:r>
            <a:r>
              <a:rPr lang="es-MX" sz="2000" dirty="0">
                <a:latin typeface="Calibri" panose="020F0502020204030204" pitchFamily="34" charset="0"/>
              </a:rPr>
              <a:t>y el movimiento internacional de contrabando y falsificación de </a:t>
            </a:r>
            <a:r>
              <a:rPr lang="es-MX" sz="2000" dirty="0" smtClean="0">
                <a:latin typeface="Calibri" panose="020F0502020204030204" pitchFamily="34" charset="0"/>
              </a:rPr>
              <a:t>cigarrillos y la corrupción y el engaño promovido por las compañías tabacaleras.</a:t>
            </a:r>
          </a:p>
          <a:p>
            <a:pPr marL="0" indent="0">
              <a:buNone/>
            </a:pPr>
            <a:endParaRPr lang="es-MX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9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Introducción (MPOWER)</a:t>
            </a: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24" name="Marcador de conteni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s-MX" b="1" u="sng" dirty="0" smtClean="0">
                <a:latin typeface="Calibri" panose="020F0502020204030204" pitchFamily="34" charset="0"/>
              </a:rPr>
              <a:t>Monitor/Vigilar</a:t>
            </a:r>
            <a:r>
              <a:rPr lang="es-MX" b="1" dirty="0" smtClean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s-MX" dirty="0" smtClean="0">
                <a:latin typeface="Calibri" panose="020F0502020204030204" pitchFamily="34" charset="0"/>
              </a:rPr>
              <a:t>vigilar </a:t>
            </a:r>
            <a:r>
              <a:rPr lang="es-MX" dirty="0">
                <a:latin typeface="Calibri" panose="020F0502020204030204" pitchFamily="34" charset="0"/>
              </a:rPr>
              <a:t>el consumo de </a:t>
            </a:r>
            <a:r>
              <a:rPr lang="es-MX" dirty="0" smtClean="0">
                <a:latin typeface="Calibri" panose="020F0502020204030204" pitchFamily="34" charset="0"/>
              </a:rPr>
              <a:t>tabaco y </a:t>
            </a:r>
            <a:r>
              <a:rPr lang="es-MX" dirty="0">
                <a:latin typeface="Calibri" panose="020F0502020204030204" pitchFamily="34" charset="0"/>
              </a:rPr>
              <a:t>las políticas de prevención</a:t>
            </a:r>
          </a:p>
          <a:p>
            <a:r>
              <a:rPr lang="es-MX" b="1" u="sng" dirty="0" err="1" smtClean="0">
                <a:latin typeface="Calibri" panose="020F0502020204030204" pitchFamily="34" charset="0"/>
              </a:rPr>
              <a:t>Protect</a:t>
            </a:r>
            <a:r>
              <a:rPr lang="es-MX" b="1" u="sng" dirty="0" smtClean="0">
                <a:latin typeface="Calibri" panose="020F0502020204030204" pitchFamily="34" charset="0"/>
              </a:rPr>
              <a:t>/Proteger</a:t>
            </a:r>
          </a:p>
          <a:p>
            <a:pPr lvl="1"/>
            <a:r>
              <a:rPr lang="es-MX" dirty="0" smtClean="0">
                <a:latin typeface="Calibri" panose="020F0502020204030204" pitchFamily="34" charset="0"/>
              </a:rPr>
              <a:t>proteger </a:t>
            </a:r>
            <a:r>
              <a:rPr lang="es-MX" dirty="0">
                <a:latin typeface="Calibri" panose="020F0502020204030204" pitchFamily="34" charset="0"/>
              </a:rPr>
              <a:t>a la población </a:t>
            </a:r>
            <a:r>
              <a:rPr lang="es-MX" dirty="0" smtClean="0">
                <a:latin typeface="Calibri" panose="020F0502020204030204" pitchFamily="34" charset="0"/>
              </a:rPr>
              <a:t>del humo </a:t>
            </a:r>
            <a:r>
              <a:rPr lang="es-MX" dirty="0">
                <a:latin typeface="Calibri" panose="020F0502020204030204" pitchFamily="34" charset="0"/>
              </a:rPr>
              <a:t>de tabaco</a:t>
            </a:r>
          </a:p>
          <a:p>
            <a:r>
              <a:rPr lang="es-MX" b="1" u="sng" dirty="0" err="1" smtClean="0">
                <a:latin typeface="Calibri" panose="020F0502020204030204" pitchFamily="34" charset="0"/>
              </a:rPr>
              <a:t>Offer</a:t>
            </a:r>
            <a:r>
              <a:rPr lang="es-MX" b="1" u="sng" dirty="0" smtClean="0">
                <a:latin typeface="Calibri" panose="020F0502020204030204" pitchFamily="34" charset="0"/>
              </a:rPr>
              <a:t>/Ofrecer: </a:t>
            </a:r>
          </a:p>
          <a:p>
            <a:pPr lvl="1"/>
            <a:r>
              <a:rPr lang="es-MX" dirty="0" smtClean="0">
                <a:latin typeface="Calibri" panose="020F0502020204030204" pitchFamily="34" charset="0"/>
              </a:rPr>
              <a:t>ofrecer </a:t>
            </a:r>
            <a:r>
              <a:rPr lang="es-MX" dirty="0">
                <a:latin typeface="Calibri" panose="020F0502020204030204" pitchFamily="34" charset="0"/>
              </a:rPr>
              <a:t>ayuda para dejar </a:t>
            </a:r>
            <a:r>
              <a:rPr lang="es-MX" dirty="0" smtClean="0">
                <a:latin typeface="Calibri" panose="020F0502020204030204" pitchFamily="34" charset="0"/>
              </a:rPr>
              <a:t>el tabaco</a:t>
            </a:r>
            <a:endParaRPr lang="es-MX" dirty="0">
              <a:latin typeface="Calibri" panose="020F0502020204030204" pitchFamily="34" charset="0"/>
            </a:endParaRPr>
          </a:p>
          <a:p>
            <a:r>
              <a:rPr lang="es-MX" b="1" u="sng" dirty="0" err="1" smtClean="0">
                <a:latin typeface="Calibri" panose="020F0502020204030204" pitchFamily="34" charset="0"/>
              </a:rPr>
              <a:t>Warn</a:t>
            </a:r>
            <a:r>
              <a:rPr lang="es-MX" b="1" u="sng" dirty="0" smtClean="0">
                <a:latin typeface="Calibri" panose="020F0502020204030204" pitchFamily="34" charset="0"/>
              </a:rPr>
              <a:t>/Advertir </a:t>
            </a:r>
          </a:p>
          <a:p>
            <a:pPr lvl="1"/>
            <a:r>
              <a:rPr lang="es-MX" dirty="0" smtClean="0">
                <a:latin typeface="Calibri" panose="020F0502020204030204" pitchFamily="34" charset="0"/>
              </a:rPr>
              <a:t>advertir </a:t>
            </a:r>
            <a:r>
              <a:rPr lang="es-MX" dirty="0">
                <a:latin typeface="Calibri" panose="020F0502020204030204" pitchFamily="34" charset="0"/>
              </a:rPr>
              <a:t>de los </a:t>
            </a:r>
            <a:r>
              <a:rPr lang="es-MX" dirty="0" smtClean="0">
                <a:latin typeface="Calibri" panose="020F0502020204030204" pitchFamily="34" charset="0"/>
              </a:rPr>
              <a:t>peligros del </a:t>
            </a:r>
            <a:r>
              <a:rPr lang="es-MX" dirty="0">
                <a:latin typeface="Calibri" panose="020F0502020204030204" pitchFamily="34" charset="0"/>
              </a:rPr>
              <a:t>tabaco</a:t>
            </a:r>
          </a:p>
          <a:p>
            <a:r>
              <a:rPr lang="es-MX" b="1" u="sng" dirty="0" err="1" smtClean="0">
                <a:latin typeface="Calibri" panose="020F0502020204030204" pitchFamily="34" charset="0"/>
              </a:rPr>
              <a:t>Enforce</a:t>
            </a:r>
            <a:r>
              <a:rPr lang="es-MX" b="1" u="sng" dirty="0" smtClean="0">
                <a:latin typeface="Calibri" panose="020F0502020204030204" pitchFamily="34" charset="0"/>
              </a:rPr>
              <a:t>/Hacer cumplir</a:t>
            </a:r>
          </a:p>
          <a:p>
            <a:pPr lvl="1"/>
            <a:r>
              <a:rPr lang="es-MX" dirty="0" smtClean="0">
                <a:latin typeface="Calibri" panose="020F0502020204030204" pitchFamily="34" charset="0"/>
              </a:rPr>
              <a:t>hacer </a:t>
            </a:r>
            <a:r>
              <a:rPr lang="es-MX" dirty="0">
                <a:latin typeface="Calibri" panose="020F0502020204030204" pitchFamily="34" charset="0"/>
              </a:rPr>
              <a:t>cumplir las </a:t>
            </a:r>
            <a:r>
              <a:rPr lang="es-MX" dirty="0" smtClean="0">
                <a:latin typeface="Calibri" panose="020F0502020204030204" pitchFamily="34" charset="0"/>
              </a:rPr>
              <a:t>prohibiciones sobre </a:t>
            </a:r>
            <a:r>
              <a:rPr lang="es-MX" dirty="0">
                <a:latin typeface="Calibri" panose="020F0502020204030204" pitchFamily="34" charset="0"/>
              </a:rPr>
              <a:t>publicidad, promoción </a:t>
            </a:r>
            <a:r>
              <a:rPr lang="es-MX" dirty="0" smtClean="0">
                <a:latin typeface="Calibri" panose="020F0502020204030204" pitchFamily="34" charset="0"/>
              </a:rPr>
              <a:t>y patrocinio </a:t>
            </a:r>
            <a:r>
              <a:rPr lang="es-MX" dirty="0">
                <a:latin typeface="Calibri" panose="020F0502020204030204" pitchFamily="34" charset="0"/>
              </a:rPr>
              <a:t>del </a:t>
            </a:r>
            <a:r>
              <a:rPr lang="es-MX" dirty="0" smtClean="0">
                <a:latin typeface="Calibri" panose="020F0502020204030204" pitchFamily="34" charset="0"/>
              </a:rPr>
              <a:t>tabaco</a:t>
            </a:r>
          </a:p>
          <a:p>
            <a:r>
              <a:rPr lang="es-MX" b="1" dirty="0" err="1" smtClean="0">
                <a:latin typeface="Calibri" panose="020F0502020204030204" pitchFamily="34" charset="0"/>
              </a:rPr>
              <a:t>Raise</a:t>
            </a:r>
            <a:r>
              <a:rPr lang="es-MX" b="1" dirty="0" smtClean="0">
                <a:latin typeface="Calibri" panose="020F0502020204030204" pitchFamily="34" charset="0"/>
              </a:rPr>
              <a:t>/Aumentar los impuestos</a:t>
            </a:r>
          </a:p>
          <a:p>
            <a:pPr lvl="1"/>
            <a:r>
              <a:rPr lang="es-MX" sz="2900" dirty="0">
                <a:latin typeface="Calibri" panose="020F0502020204030204" pitchFamily="34" charset="0"/>
              </a:rPr>
              <a:t>Aumentar los impuestos sobre el tabaco</a:t>
            </a:r>
          </a:p>
          <a:p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7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Metodología Encuestas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1340768"/>
            <a:ext cx="4195514" cy="5015582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s-ES_tradnl" sz="2400" b="1" dirty="0" smtClean="0">
                <a:solidFill>
                  <a:srgbClr val="2F5597"/>
                </a:solidFill>
                <a:latin typeface="Calibri" panose="020F0502020204030204" pitchFamily="34" charset="0"/>
              </a:rPr>
              <a:t>INPRF, Objetivo general: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s-ES_tradnl" sz="2000" b="1" dirty="0" smtClean="0">
                <a:latin typeface="Calibri" panose="020F0502020204030204" pitchFamily="34" charset="0"/>
              </a:rPr>
              <a:t>Evaluar la prevalencia y tendencia del consumo de drogas ilegales, alcohol y tabaco y conductas asociadas</a:t>
            </a:r>
            <a:r>
              <a:rPr lang="es-MX" sz="2000" b="1" dirty="0" smtClean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s-MX" sz="2000" b="1" u="sng" dirty="0" smtClean="0">
                <a:latin typeface="Calibri" panose="020F0502020204030204" pitchFamily="34" charset="0"/>
              </a:rPr>
              <a:t>Encuesta en centros escolares, públicos y privados, a 191 mil estudiantes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es-MX" sz="2000" dirty="0">
                <a:latin typeface="Calibri" panose="020F0502020204030204" pitchFamily="34" charset="0"/>
              </a:rPr>
              <a:t>con representación </a:t>
            </a:r>
            <a:r>
              <a:rPr lang="es-MX" sz="2000" dirty="0" smtClean="0">
                <a:latin typeface="Calibri" panose="020F0502020204030204" pitchFamily="34" charset="0"/>
              </a:rPr>
              <a:t>en el </a:t>
            </a:r>
            <a:r>
              <a:rPr lang="es-MX" sz="2000" dirty="0">
                <a:latin typeface="Calibri" panose="020F0502020204030204" pitchFamily="34" charset="0"/>
              </a:rPr>
              <a:t>nivel </a:t>
            </a:r>
            <a:r>
              <a:rPr lang="es-MX" sz="2000" i="1" dirty="0">
                <a:latin typeface="Calibri" panose="020F0502020204030204" pitchFamily="34" charset="0"/>
              </a:rPr>
              <a:t>nacional </a:t>
            </a:r>
            <a:r>
              <a:rPr lang="es-MX" sz="2000" dirty="0">
                <a:latin typeface="Calibri" panose="020F0502020204030204" pitchFamily="34" charset="0"/>
              </a:rPr>
              <a:t>y </a:t>
            </a:r>
            <a:r>
              <a:rPr lang="es-MX" sz="2000" i="1" dirty="0">
                <a:latin typeface="Calibri" panose="020F0502020204030204" pitchFamily="34" charset="0"/>
              </a:rPr>
              <a:t>estatal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smtClean="0">
                <a:latin typeface="Calibri" panose="020F0502020204030204" pitchFamily="34" charset="0"/>
              </a:rPr>
              <a:t>y </a:t>
            </a:r>
            <a:r>
              <a:rPr lang="es-MX" sz="2000" dirty="0">
                <a:latin typeface="Calibri" panose="020F0502020204030204" pitchFamily="34" charset="0"/>
              </a:rPr>
              <a:t>9 </a:t>
            </a:r>
            <a:r>
              <a:rPr lang="es-MX" sz="2000" i="1" dirty="0">
                <a:latin typeface="Calibri" panose="020F0502020204030204" pitchFamily="34" charset="0"/>
              </a:rPr>
              <a:t>ciudades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es-MX" sz="2000" dirty="0" smtClean="0">
                <a:latin typeface="Calibri" panose="020F0502020204030204" pitchFamily="34" charset="0"/>
              </a:rPr>
              <a:t>específicas. Seleccionados en 6358 grupos escolares.</a:t>
            </a:r>
            <a:endParaRPr lang="es-MX" sz="2000" b="1" dirty="0">
              <a:solidFill>
                <a:srgbClr val="C0504D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s-MX" sz="2000" b="1" dirty="0">
                <a:solidFill>
                  <a:srgbClr val="2F5597"/>
                </a:solidFill>
                <a:latin typeface="Calibri" panose="020F0502020204030204" pitchFamily="34" charset="0"/>
              </a:rPr>
              <a:t>Niveles educativos:</a:t>
            </a:r>
            <a:r>
              <a:rPr lang="es-MX" sz="2000" b="1" dirty="0">
                <a:solidFill>
                  <a:srgbClr val="C0504D"/>
                </a:solidFill>
                <a:latin typeface="Calibri" panose="020F0502020204030204" pitchFamily="34" charset="0"/>
              </a:rPr>
              <a:t> </a:t>
            </a:r>
            <a:r>
              <a:rPr lang="es-MX" sz="2000" dirty="0" smtClean="0">
                <a:latin typeface="Calibri" panose="020F0502020204030204" pitchFamily="34" charset="0"/>
              </a:rPr>
              <a:t>5º/6º de </a:t>
            </a:r>
            <a:r>
              <a:rPr lang="es-MX" sz="2000" dirty="0">
                <a:latin typeface="Calibri" panose="020F0502020204030204" pitchFamily="34" charset="0"/>
              </a:rPr>
              <a:t>primaria, </a:t>
            </a:r>
            <a:r>
              <a:rPr lang="es-MX" sz="2000" dirty="0" smtClean="0">
                <a:latin typeface="Calibri" panose="020F0502020204030204" pitchFamily="34" charset="0"/>
              </a:rPr>
              <a:t>secundaria y </a:t>
            </a:r>
            <a:r>
              <a:rPr lang="es-MX" sz="2000" dirty="0">
                <a:latin typeface="Calibri" panose="020F0502020204030204" pitchFamily="34" charset="0"/>
              </a:rPr>
              <a:t>bachillerato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Población </a:t>
            </a:r>
            <a:r>
              <a:rPr lang="es-MX" sz="2000" dirty="0">
                <a:latin typeface="Calibri" panose="020F0502020204030204" pitchFamily="34" charset="0"/>
              </a:rPr>
              <a:t>rural y urbana</a:t>
            </a:r>
            <a:r>
              <a:rPr lang="es-ES_tradnl" sz="2000" dirty="0">
                <a:latin typeface="Calibri" panose="020F0502020204030204" pitchFamily="34" charset="0"/>
              </a:rPr>
              <a:t>. </a:t>
            </a:r>
            <a:endParaRPr lang="es-ES_tradnl" sz="2000" dirty="0" smtClean="0"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s-MX" sz="2000" b="1" dirty="0">
                <a:solidFill>
                  <a:srgbClr val="2F5597"/>
                </a:solidFill>
                <a:latin typeface="Calibri" panose="020F0502020204030204" pitchFamily="34" charset="0"/>
              </a:rPr>
              <a:t>Años de aplicación  </a:t>
            </a:r>
            <a:r>
              <a:rPr lang="es-MX" sz="2000" b="1" dirty="0" smtClean="0">
                <a:solidFill>
                  <a:srgbClr val="2F5597"/>
                </a:solidFill>
                <a:latin typeface="Calibri" panose="020F0502020204030204" pitchFamily="34" charset="0"/>
              </a:rPr>
              <a:t>1991 </a:t>
            </a:r>
            <a:r>
              <a:rPr lang="es-MX" sz="2000" b="1" dirty="0">
                <a:solidFill>
                  <a:srgbClr val="2F5597"/>
                </a:solidFill>
                <a:latin typeface="Calibri" panose="020F0502020204030204" pitchFamily="34" charset="0"/>
              </a:rPr>
              <a:t>y </a:t>
            </a:r>
            <a:r>
              <a:rPr lang="es-MX" sz="2000" b="1" dirty="0" smtClean="0">
                <a:solidFill>
                  <a:srgbClr val="2F5597"/>
                </a:solidFill>
                <a:latin typeface="Calibri" panose="020F0502020204030204" pitchFamily="34" charset="0"/>
              </a:rPr>
              <a:t>2014</a:t>
            </a:r>
            <a:endParaRPr lang="es-MX" sz="2000" dirty="0">
              <a:solidFill>
                <a:srgbClr val="2F5597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endParaRPr lang="es-MX" sz="2000" dirty="0">
              <a:latin typeface="Calibri" panose="020F0502020204030204" pitchFamily="34" charset="0"/>
            </a:endParaRPr>
          </a:p>
          <a:p>
            <a:endParaRPr lang="es-MX" sz="2000" dirty="0">
              <a:latin typeface="Calibri" panose="020F0502020204030204" pitchFamily="34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4652714" y="1364957"/>
            <a:ext cx="4466134" cy="4991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s-MX" sz="2400" b="1" dirty="0" smtClean="0">
                <a:solidFill>
                  <a:srgbClr val="2F5597"/>
                </a:solidFill>
                <a:latin typeface="Calibri" panose="020F0502020204030204" pitchFamily="34" charset="0"/>
              </a:rPr>
              <a:t>INSP, Objetivo general: </a:t>
            </a:r>
          </a:p>
          <a:p>
            <a:pPr lvl="0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Vigilancia epidemiológica y Monitoreo del </a:t>
            </a:r>
            <a:r>
              <a:rPr lang="es-MX" sz="2000" dirty="0">
                <a:latin typeface="Calibri" panose="020F0502020204030204" pitchFamily="34" charset="0"/>
              </a:rPr>
              <a:t>CMCT</a:t>
            </a:r>
            <a:endParaRPr lang="es-MX" sz="2000" dirty="0" smtClean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Consumo de tabaco</a:t>
            </a:r>
          </a:p>
          <a:p>
            <a:pPr lvl="1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Exposición a HTA</a:t>
            </a:r>
          </a:p>
          <a:p>
            <a:pPr lvl="1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Cesación</a:t>
            </a:r>
          </a:p>
          <a:p>
            <a:pPr lvl="1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Percepción del riesgo</a:t>
            </a:r>
          </a:p>
          <a:p>
            <a:pPr lvl="1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Conocimiento y Actitudes</a:t>
            </a:r>
          </a:p>
          <a:p>
            <a:pPr lvl="1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Medios de Comunicación</a:t>
            </a:r>
          </a:p>
          <a:p>
            <a:pPr lvl="1">
              <a:spcBef>
                <a:spcPts val="0"/>
              </a:spcBef>
            </a:pPr>
            <a:r>
              <a:rPr lang="es-MX" sz="2000" dirty="0" smtClean="0">
                <a:latin typeface="Calibri" panose="020F0502020204030204" pitchFamily="34" charset="0"/>
              </a:rPr>
              <a:t>Economía y venta ilegal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s-MX" sz="2000" b="1" u="sng" dirty="0" smtClean="0">
                <a:latin typeface="Calibri" panose="020F0502020204030204" pitchFamily="34" charset="0"/>
              </a:rPr>
              <a:t>Encuesta en hogares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es-MX" sz="2000" b="1" u="sng" dirty="0" smtClean="0">
                <a:latin typeface="Calibri" panose="020F0502020204030204" pitchFamily="34" charset="0"/>
              </a:rPr>
              <a:t>a </a:t>
            </a:r>
            <a:r>
              <a:rPr lang="es-MX" sz="2000" b="1" u="sng" dirty="0">
                <a:latin typeface="Calibri" panose="020F0502020204030204" pitchFamily="34" charset="0"/>
              </a:rPr>
              <a:t>14,664 </a:t>
            </a:r>
            <a:r>
              <a:rPr lang="es-MX" sz="2000" b="1" u="sng" dirty="0" smtClean="0">
                <a:latin typeface="Calibri" panose="020F0502020204030204" pitchFamily="34" charset="0"/>
              </a:rPr>
              <a:t>participantes</a:t>
            </a:r>
            <a:r>
              <a:rPr lang="es-MX" sz="2000" dirty="0" smtClean="0">
                <a:latin typeface="Calibri" panose="020F0502020204030204" pitchFamily="34" charset="0"/>
              </a:rPr>
              <a:t>, con representatividad nacional  de población de 15 años y más con representación urbano rural</a:t>
            </a:r>
            <a:endParaRPr lang="es-MX" sz="2000" b="1" dirty="0" smtClean="0">
              <a:solidFill>
                <a:srgbClr val="C0504D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2000" b="1" dirty="0" smtClean="0">
                <a:solidFill>
                  <a:srgbClr val="2F5597"/>
                </a:solidFill>
                <a:latin typeface="Calibri" panose="020F0502020204030204" pitchFamily="34" charset="0"/>
              </a:rPr>
              <a:t>Años de aplicación  2009 y 2015</a:t>
            </a:r>
            <a:endParaRPr lang="es-MX" sz="2000" dirty="0" smtClean="0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58366" y="282362"/>
            <a:ext cx="8748464" cy="85725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_tradn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Prevalencia del Consumo de Tabaco por Sexo, </a:t>
            </a:r>
            <a:r>
              <a:rPr lang="es-ES_tradnl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s-ES_tradnl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ES_tradnl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Encuesta </a:t>
            </a:r>
            <a:r>
              <a:rPr lang="es-ES_tradn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Nacional de Consumo de Drogas, 2014</a:t>
            </a:r>
            <a:endParaRPr lang="es-MX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683568" y="1628800"/>
            <a:ext cx="7560839" cy="4536504"/>
            <a:chOff x="683568" y="1628800"/>
            <a:chExt cx="7560839" cy="4536504"/>
          </a:xfrm>
        </p:grpSpPr>
        <p:sp>
          <p:nvSpPr>
            <p:cNvPr id="10" name="Rectángulo 9"/>
            <p:cNvSpPr/>
            <p:nvPr/>
          </p:nvSpPr>
          <p:spPr>
            <a:xfrm>
              <a:off x="4573032" y="1677540"/>
              <a:ext cx="3600400" cy="419973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Rectángulo 3"/>
            <p:cNvSpPr/>
            <p:nvPr/>
          </p:nvSpPr>
          <p:spPr>
            <a:xfrm>
              <a:off x="1043608" y="1677541"/>
              <a:ext cx="3528392" cy="41997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aphicFrame>
          <p:nvGraphicFramePr>
            <p:cNvPr id="2" name="Object 2">
              <a:hlinkClick r:id="" action="ppaction://hlinkshowjump?jump=nextslide"/>
              <a:hlinkHover r:id="" action="ppaction://hlinkshowjump?jump=nextslide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15086953"/>
                </p:ext>
              </p:extLst>
            </p:nvPr>
          </p:nvGraphicFramePr>
          <p:xfrm>
            <a:off x="683568" y="1628800"/>
            <a:ext cx="7560839" cy="45365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340" name="1 CuadroTexto"/>
            <p:cNvSpPr txBox="1">
              <a:spLocks noChangeArrowheads="1"/>
            </p:cNvSpPr>
            <p:nvPr/>
          </p:nvSpPr>
          <p:spPr bwMode="auto">
            <a:xfrm>
              <a:off x="1115616" y="1660738"/>
              <a:ext cx="1219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s-US" altLang="es-MX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Hombres</a:t>
              </a:r>
            </a:p>
          </p:txBody>
        </p:sp>
        <p:sp>
          <p:nvSpPr>
            <p:cNvPr id="14341" name="5 CuadroTexto"/>
            <p:cNvSpPr txBox="1">
              <a:spLocks noChangeArrowheads="1"/>
            </p:cNvSpPr>
            <p:nvPr/>
          </p:nvSpPr>
          <p:spPr bwMode="auto">
            <a:xfrm>
              <a:off x="4509924" y="1660737"/>
              <a:ext cx="1219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s-US" altLang="es-MX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Mujeres</a:t>
              </a:r>
            </a:p>
          </p:txBody>
        </p:sp>
      </p:grpSp>
      <p:sp>
        <p:nvSpPr>
          <p:cNvPr id="7" name="CuadroTexto 6"/>
          <p:cNvSpPr txBox="1"/>
          <p:nvPr/>
        </p:nvSpPr>
        <p:spPr>
          <a:xfrm>
            <a:off x="899592" y="6453336"/>
            <a:ext cx="5363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Fuente: Medina-Mora y cols., 1991; Encuesta Nacional de Consumo de Drogas </a:t>
            </a:r>
            <a:r>
              <a:rPr lang="es-MX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en Estudiantes 2014.</a:t>
            </a:r>
            <a:endParaRPr lang="es-MX" sz="10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906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701809370"/>
              </p:ext>
            </p:extLst>
          </p:nvPr>
        </p:nvGraphicFramePr>
        <p:xfrm>
          <a:off x="785175" y="1484784"/>
          <a:ext cx="757365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9" name="6 CuadroTexto"/>
          <p:cNvSpPr txBox="1">
            <a:spLocks noChangeArrowheads="1"/>
          </p:cNvSpPr>
          <p:nvPr/>
        </p:nvSpPr>
        <p:spPr bwMode="auto">
          <a:xfrm>
            <a:off x="1043608" y="5512967"/>
            <a:ext cx="1871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MX" alt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Total</a:t>
            </a:r>
            <a:endParaRPr lang="es-ES" altLang="es-MX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7 CuadroTexto"/>
          <p:cNvSpPr txBox="1">
            <a:spLocks noChangeArrowheads="1"/>
          </p:cNvSpPr>
          <p:nvPr/>
        </p:nvSpPr>
        <p:spPr bwMode="auto">
          <a:xfrm>
            <a:off x="3652961" y="5512967"/>
            <a:ext cx="18732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MX" alt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Hombres</a:t>
            </a:r>
            <a:endParaRPr lang="es-ES" altLang="es-MX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391" name="8 CuadroTexto"/>
          <p:cNvSpPr txBox="1">
            <a:spLocks noChangeArrowheads="1"/>
          </p:cNvSpPr>
          <p:nvPr/>
        </p:nvSpPr>
        <p:spPr bwMode="auto">
          <a:xfrm>
            <a:off x="6444208" y="5511379"/>
            <a:ext cx="18732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MX" alt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Mujeres</a:t>
            </a:r>
            <a:endParaRPr lang="es-ES" altLang="es-MX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392" name="9 CuadroTexto"/>
          <p:cNvSpPr txBox="1">
            <a:spLocks noChangeArrowheads="1"/>
          </p:cNvSpPr>
          <p:nvPr/>
        </p:nvSpPr>
        <p:spPr bwMode="auto">
          <a:xfrm>
            <a:off x="356114" y="230420"/>
            <a:ext cx="8208963" cy="9541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dirty="0"/>
              <a:t>Tendencias de Consumo de Tabaco, </a:t>
            </a:r>
            <a:r>
              <a:rPr lang="es-ES_tradnl" altLang="es-MX" dirty="0"/>
              <a:t>por Sexo, Encuesta Nacional de Consumo de Drogas, 2014</a:t>
            </a:r>
            <a:endParaRPr lang="es-ES" alt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971600" y="6453336"/>
            <a:ext cx="601186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Fuente: Medina-Mora y cols., 1991; Encuesta Nacional de Consumo de Drogas en Estudiantes  2014.</a:t>
            </a:r>
            <a:endParaRPr lang="es-ES" sz="1050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08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8435280" cy="1143000"/>
          </a:xfrm>
        </p:spPr>
        <p:txBody>
          <a:bodyPr>
            <a:noAutofit/>
          </a:bodyPr>
          <a:lstStyle/>
          <a:p>
            <a:r>
              <a:rPr lang="es-MX" sz="2800" b="1" dirty="0">
                <a:latin typeface="Calibri" panose="020F0502020204030204" pitchFamily="34" charset="0"/>
              </a:rPr>
              <a:t>Consumo de Tabaco, GATS México </a:t>
            </a:r>
            <a:r>
              <a:rPr lang="es-MX" sz="2800" b="1" dirty="0" smtClean="0">
                <a:latin typeface="Calibri" panose="020F0502020204030204" pitchFamily="34" charset="0"/>
              </a:rPr>
              <a:t>2015 </a:t>
            </a:r>
            <a:br>
              <a:rPr lang="es-MX" sz="2800" b="1" dirty="0" smtClean="0">
                <a:latin typeface="Calibri" panose="020F0502020204030204" pitchFamily="34" charset="0"/>
              </a:rPr>
            </a:br>
            <a:r>
              <a:rPr lang="es-MX" sz="2800" b="1" dirty="0" smtClean="0">
                <a:latin typeface="Calibri" panose="020F0502020204030204" pitchFamily="34" charset="0"/>
              </a:rPr>
              <a:t>(%, </a:t>
            </a:r>
            <a:r>
              <a:rPr lang="es-MX" sz="2800" b="1" dirty="0">
                <a:latin typeface="Calibri" panose="020F0502020204030204" pitchFamily="34" charset="0"/>
              </a:rPr>
              <a:t>millones de personas)</a:t>
            </a:r>
            <a:endParaRPr lang="es-MX" sz="28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72266"/>
              </p:ext>
            </p:extLst>
          </p:nvPr>
        </p:nvGraphicFramePr>
        <p:xfrm>
          <a:off x="251520" y="1572854"/>
          <a:ext cx="8605761" cy="4232410"/>
        </p:xfrm>
        <a:graphic>
          <a:graphicData uri="http://schemas.openxmlformats.org/drawingml/2006/table">
            <a:tbl>
              <a:tblPr firstRow="1" firstCol="1" bandRow="1"/>
              <a:tblGrid>
                <a:gridCol w="3384376"/>
                <a:gridCol w="1777272"/>
                <a:gridCol w="1813553"/>
                <a:gridCol w="1630560"/>
              </a:tblGrid>
              <a:tr h="402682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CONSUMO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TABACO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9267"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(%)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HOMBRES (%)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MUJERES (%)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2496">
                <a:tc>
                  <a:txBody>
                    <a:bodyPr/>
                    <a:lstStyle/>
                    <a:p>
                      <a:pPr marL="18573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Fumadores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actuales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14,318.2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10,563.7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3,754.5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92496">
                <a:tc>
                  <a:txBody>
                    <a:bodyPr/>
                    <a:lstStyle/>
                    <a:p>
                      <a:pPr marL="35718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Fumadores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Diarios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6,643.3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11.9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4,990.3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1,652.9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2496">
                <a:tc>
                  <a:txBody>
                    <a:bodyPr/>
                    <a:lstStyle/>
                    <a:p>
                      <a:pPr marL="18573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Fumadores actuales de </a:t>
                      </a:r>
                      <a:r>
                        <a:rPr lang="es-MX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cigarros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14,294.4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10,.561.3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3,751.4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0306">
                <a:tc>
                  <a:txBody>
                    <a:bodyPr/>
                    <a:lstStyle/>
                    <a:p>
                      <a:pPr marL="35718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Fumadores </a:t>
                      </a: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Diarios de </a:t>
                      </a:r>
                      <a:r>
                        <a:rPr lang="es-MX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cigarros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6" marR="57186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2496">
                <a:tc>
                  <a:txBody>
                    <a:bodyPr/>
                    <a:lstStyle/>
                    <a:p>
                      <a:pPr marL="185738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Exfumadores diarios de </a:t>
                      </a:r>
                      <a:r>
                        <a:rPr lang="es-MX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tabaco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5738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s-MX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(Entre todos los adultos)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5,055.2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3,508.8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1,546.4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22769" marB="153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8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162" y="156690"/>
            <a:ext cx="8154742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MX" sz="3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Prevalencia de fumadores actuales según edad y sexo, GATS México 2015</a:t>
            </a:r>
          </a:p>
        </p:txBody>
      </p:sp>
      <p:graphicFrame>
        <p:nvGraphicFramePr>
          <p:cNvPr id="3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795194"/>
              </p:ext>
            </p:extLst>
          </p:nvPr>
        </p:nvGraphicFramePr>
        <p:xfrm>
          <a:off x="811650" y="1412776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7699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Personalizado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DE5043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12934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2319</TotalTime>
  <Words>1487</Words>
  <Application>Microsoft Office PowerPoint</Application>
  <PresentationFormat>Presentación en pantalla (4:3)</PresentationFormat>
  <Paragraphs>256</Paragraphs>
  <Slides>21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37" baseType="lpstr">
      <vt:lpstr>MS PGothic</vt:lpstr>
      <vt:lpstr>Arial</vt:lpstr>
      <vt:lpstr>Arial Narrow</vt:lpstr>
      <vt:lpstr>Calibri</vt:lpstr>
      <vt:lpstr>Calibri Light</vt:lpstr>
      <vt:lpstr>Cambria</vt:lpstr>
      <vt:lpstr>Cambria Math</vt:lpstr>
      <vt:lpstr>Franklin Gothic Book</vt:lpstr>
      <vt:lpstr>Franklin Gothic Demi Cond</vt:lpstr>
      <vt:lpstr>Franklin Gothic Medium</vt:lpstr>
      <vt:lpstr>Myriad Web Pro</vt:lpstr>
      <vt:lpstr>华文楷体</vt:lpstr>
      <vt:lpstr>Times New Roman</vt:lpstr>
      <vt:lpstr>Wingdings</vt:lpstr>
      <vt:lpstr>1_Tema de Office</vt:lpstr>
      <vt:lpstr>Tema de Office</vt:lpstr>
      <vt:lpstr>Estado Actual del Tabaquismo en México</vt:lpstr>
      <vt:lpstr>El 3% de la carga de la enfermedad en México es atribuible al tabaquismo. </vt:lpstr>
      <vt:lpstr>Introducción</vt:lpstr>
      <vt:lpstr>Introducción (MPOWER)</vt:lpstr>
      <vt:lpstr>Metodología Encuestas</vt:lpstr>
      <vt:lpstr>Prevalencia del Consumo de Tabaco por Sexo,  Encuesta Nacional de Consumo de Drogas, 2014</vt:lpstr>
      <vt:lpstr>Presentación de PowerPoint</vt:lpstr>
      <vt:lpstr>Consumo de Tabaco, GATS México 2015  (%, millones de personas)</vt:lpstr>
      <vt:lpstr>Prevalencia de fumadores actuales según edad y sexo, GATS México 2015</vt:lpstr>
      <vt:lpstr>Prevalencia de fumadores diarios según escolaridad y sexo, GATS México 2015</vt:lpstr>
      <vt:lpstr>Monitoreo consumo de tabaco y políticas de prevención, GATS 2009 y 2015</vt:lpstr>
      <vt:lpstr>Exposición a humo de tabaco de segunda mano, GATS México 2015</vt:lpstr>
      <vt:lpstr>Protección de las personas del humo de tabaco de segunda mano</vt:lpstr>
      <vt:lpstr>Ofrecer ayuda para dejar de fumar</vt:lpstr>
      <vt:lpstr>Política fiscal del impuesto al Tabaco en México 1994 – 2014. Impuestos como porcentaje del precio venta. </vt:lpstr>
      <vt:lpstr>Aumentar los impuestos al tabaco en México</vt:lpstr>
      <vt:lpstr>Compra de cigarros por unidad vs cajetilla, GATS México 2009 - 2015</vt:lpstr>
      <vt:lpstr>Cigarros electrónicos</vt:lpstr>
      <vt:lpstr>Áreas de Oportunidad</vt:lpstr>
      <vt:lpstr>Áreas de Oportunidad</vt:lpstr>
      <vt:lpstr>Áreas de Oportunidad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Productividad* por Línea de Investigación 2011-2015</dc:title>
  <dc:creator>Rochi</dc:creator>
  <cp:lastModifiedBy>Mauricio Hernández Ávila</cp:lastModifiedBy>
  <cp:revision>230</cp:revision>
  <cp:lastPrinted>2016-02-09T22:48:47Z</cp:lastPrinted>
  <dcterms:created xsi:type="dcterms:W3CDTF">2016-01-11T23:32:23Z</dcterms:created>
  <dcterms:modified xsi:type="dcterms:W3CDTF">2016-02-11T00:35:58Z</dcterms:modified>
</cp:coreProperties>
</file>