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  <p:sldMasterId id="2147483772" r:id="rId2"/>
  </p:sldMasterIdLst>
  <p:sldIdLst>
    <p:sldId id="256" r:id="rId3"/>
    <p:sldId id="268" r:id="rId4"/>
    <p:sldId id="258" r:id="rId5"/>
    <p:sldId id="259" r:id="rId6"/>
    <p:sldId id="271" r:id="rId7"/>
    <p:sldId id="272" r:id="rId8"/>
    <p:sldId id="260" r:id="rId9"/>
    <p:sldId id="261" r:id="rId10"/>
    <p:sldId id="270" r:id="rId11"/>
    <p:sldId id="262" r:id="rId12"/>
    <p:sldId id="269" r:id="rId13"/>
    <p:sldId id="275" r:id="rId14"/>
    <p:sldId id="263" r:id="rId15"/>
    <p:sldId id="264" r:id="rId16"/>
    <p:sldId id="273" r:id="rId17"/>
    <p:sldId id="274" r:id="rId18"/>
    <p:sldId id="267" r:id="rId19"/>
    <p:sldId id="276" r:id="rId2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Énfasi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Estilo claro 2 - Énfasis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Estilo claro 1 - Énfasis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79286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C8E59F4A-EBE7-BD43-A7AC-A624E8D4D2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C8E59F4A-EBE7-BD43-A7AC-A624E8D4D2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2306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0370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786785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8777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627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30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9234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715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C8E59F4A-EBE7-BD43-A7AC-A624E8D4D2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1209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4052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9AF8938-CA6C-8C4C-A1FC-7EAB51766412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6BE4C1-782E-9148-9C42-CEAD802FB479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508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C8E59F4A-EBE7-BD43-A7AC-A624E8D4D2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C8E59F4A-EBE7-BD43-A7AC-A624E8D4D2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C8E59F4A-EBE7-BD43-A7AC-A624E8D4D2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C8E59F4A-EBE7-BD43-A7AC-A624E8D4D2A6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dirty="0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/>
          <a:lstStyle/>
          <a:p>
            <a:fld id="{167897E5-01EA-3845-B192-9B53B49C8E21}" type="datetimeFigureOut">
              <a:rPr lang="es-ES" smtClean="0"/>
              <a:t>17/08/2016</a:t>
            </a:fld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</p:spPr>
        <p:txBody>
          <a:bodyPr/>
          <a:lstStyle/>
          <a:p>
            <a:fld id="{C8E59F4A-EBE7-BD43-A7AC-A624E8D4D2A6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0286" y="274638"/>
            <a:ext cx="81824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286" y="1600199"/>
            <a:ext cx="8182428" cy="4949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8781142" y="0"/>
            <a:ext cx="36285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781142" y="5486400"/>
            <a:ext cx="362858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600" kern="1200">
          <a:solidFill>
            <a:schemeClr val="tx1"/>
          </a:solidFill>
          <a:latin typeface="+mj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168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" TargetMode="External"/><Relationship Id="rId2" Type="http://schemas.openxmlformats.org/officeDocument/2006/relationships/hyperlink" Target="http://www.gwpharm.com/sativex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" TargetMode="External"/><Relationship Id="rId2" Type="http://schemas.openxmlformats.org/officeDocument/2006/relationships/hyperlink" Target="http://www.gwpharm.com/sativex" TargetMode="Externa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" TargetMode="External"/><Relationship Id="rId2" Type="http://schemas.openxmlformats.org/officeDocument/2006/relationships/hyperlink" Target="http://www.gwpharm.com/sativex" TargetMode="Externa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" TargetMode="External"/><Relationship Id="rId2" Type="http://schemas.openxmlformats.org/officeDocument/2006/relationships/hyperlink" Target="http://www.gwpharm.com/sativex" TargetMode="Externa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a.gov" TargetMode="External"/><Relationship Id="rId2" Type="http://schemas.openxmlformats.org/officeDocument/2006/relationships/hyperlink" Target="http://www.gwpharm.com/sativex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374782"/>
            <a:ext cx="8764079" cy="2232495"/>
          </a:xfrm>
        </p:spPr>
        <p:txBody>
          <a:bodyPr/>
          <a:lstStyle/>
          <a:p>
            <a:pPr algn="ctr"/>
            <a:r>
              <a:rPr lang="es-ES" sz="4600" b="1" dirty="0" smtClean="0"/>
              <a:t>Uso Médico de la Marihuana:</a:t>
            </a:r>
            <a:r>
              <a:rPr lang="es-ES" sz="4800" b="1" dirty="0" smtClean="0"/>
              <a:t/>
            </a:r>
            <a:br>
              <a:rPr lang="es-ES" sz="4800" b="1" dirty="0" smtClean="0"/>
            </a:br>
            <a:r>
              <a:rPr lang="es-ES" sz="1600" b="1" dirty="0" smtClean="0"/>
              <a:t/>
            </a:r>
            <a:br>
              <a:rPr lang="es-ES" sz="1600" b="1" dirty="0" smtClean="0"/>
            </a:br>
            <a:r>
              <a:rPr lang="es-ES" sz="4000" dirty="0" smtClean="0"/>
              <a:t>Posibilidades y limitaciones terapéuticas</a:t>
            </a:r>
            <a:r>
              <a:rPr lang="es-ES" sz="4400" dirty="0" smtClean="0"/>
              <a:t>. </a:t>
            </a:r>
            <a:endParaRPr lang="es-ES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486581"/>
            <a:ext cx="8764079" cy="2165410"/>
          </a:xfrm>
        </p:spPr>
        <p:txBody>
          <a:bodyPr>
            <a:noAutofit/>
          </a:bodyPr>
          <a:lstStyle/>
          <a:p>
            <a:r>
              <a:rPr lang="es-ES" sz="2400" dirty="0" smtClean="0">
                <a:solidFill>
                  <a:srgbClr val="2F2B20"/>
                </a:solidFill>
              </a:rPr>
              <a:t>              Dra. Dení Álvarez Icaza González.</a:t>
            </a:r>
          </a:p>
          <a:p>
            <a:endParaRPr lang="es-ES" sz="2400" dirty="0" smtClean="0">
              <a:solidFill>
                <a:srgbClr val="2F2B20"/>
              </a:solidFill>
            </a:endParaRPr>
          </a:p>
          <a:p>
            <a:r>
              <a:rPr lang="es-ES" sz="2400" cap="small" dirty="0" smtClean="0">
                <a:solidFill>
                  <a:srgbClr val="2F2B20"/>
                </a:solidFill>
              </a:rPr>
              <a:t>Sesión Conjunta: Academia Nacional de Medicina e </a:t>
            </a:r>
          </a:p>
          <a:p>
            <a:r>
              <a:rPr lang="es-ES" sz="2400" cap="small" dirty="0" smtClean="0">
                <a:solidFill>
                  <a:srgbClr val="2F2B20"/>
                </a:solidFill>
              </a:rPr>
              <a:t>Instituto Aspen México</a:t>
            </a:r>
            <a:r>
              <a:rPr lang="es-ES" sz="2400" dirty="0" smtClean="0">
                <a:solidFill>
                  <a:srgbClr val="2F2B20"/>
                </a:solidFill>
              </a:rPr>
              <a:t>. </a:t>
            </a:r>
          </a:p>
          <a:p>
            <a:endParaRPr lang="es-ES" sz="1200" dirty="0">
              <a:solidFill>
                <a:srgbClr val="2F2B20"/>
              </a:solidFill>
            </a:endParaRPr>
          </a:p>
          <a:p>
            <a:r>
              <a:rPr lang="es-ES" dirty="0" smtClean="0">
                <a:solidFill>
                  <a:srgbClr val="2F2B20"/>
                </a:solidFill>
              </a:rPr>
              <a:t>17/08/16</a:t>
            </a:r>
          </a:p>
          <a:p>
            <a:pPr algn="l"/>
            <a:endParaRPr lang="es-ES" sz="2400" dirty="0">
              <a:solidFill>
                <a:srgbClr val="2F2B20"/>
              </a:solidFill>
            </a:endParaRPr>
          </a:p>
          <a:p>
            <a:pPr algn="l"/>
            <a:endParaRPr lang="es-ES" sz="2400" dirty="0">
              <a:solidFill>
                <a:srgbClr val="2F2B2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890" y="5452039"/>
            <a:ext cx="1455667" cy="140596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199" y="5672812"/>
            <a:ext cx="2747879" cy="1185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337073"/>
              </p:ext>
            </p:extLst>
          </p:nvPr>
        </p:nvGraphicFramePr>
        <p:xfrm>
          <a:off x="166541" y="2886751"/>
          <a:ext cx="8879604" cy="3355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2510"/>
                <a:gridCol w="2278932"/>
                <a:gridCol w="2209347"/>
                <a:gridCol w="1878815"/>
              </a:tblGrid>
              <a:tr h="810543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Efecto reforzante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Abstinencia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Tolerancia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</a:tr>
              <a:tr h="840563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Nabilona (Cesamet)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&lt; 10%; 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840563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Dronabinol (Marinol)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u="sng" dirty="0" smtClean="0">
                          <a:latin typeface="Cambria"/>
                          <a:cs typeface="Cambria"/>
                        </a:rPr>
                        <a:t>8 – 24%</a:t>
                      </a:r>
                      <a:endParaRPr lang="es-ES" sz="2400" u="sng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Insomnio,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ansiedad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851030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TCH: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Cannabidiol (Sativex)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&lt; 10%; 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166541" y="83293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66540" y="775510"/>
            <a:ext cx="89774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2400" dirty="0">
                <a:latin typeface="Cambria"/>
                <a:cs typeface="Cambria"/>
              </a:rPr>
              <a:t>El efecto es retardado </a:t>
            </a:r>
            <a:r>
              <a:rPr lang="es-ES" sz="2400" dirty="0" smtClean="0">
                <a:latin typeface="Cambria"/>
                <a:cs typeface="Cambria"/>
              </a:rPr>
              <a:t>(comparado </a:t>
            </a:r>
            <a:r>
              <a:rPr lang="es-ES" sz="2400" dirty="0">
                <a:latin typeface="Cambria"/>
                <a:cs typeface="Cambria"/>
              </a:rPr>
              <a:t>con la inhalación de </a:t>
            </a:r>
            <a:r>
              <a:rPr lang="es-ES" sz="2400" dirty="0" smtClean="0">
                <a:latin typeface="Cambria"/>
                <a:cs typeface="Cambria"/>
              </a:rPr>
              <a:t>Marihuana).</a:t>
            </a:r>
          </a:p>
          <a:p>
            <a:endParaRPr lang="es-ES" sz="1000" dirty="0">
              <a:latin typeface="Cambria"/>
              <a:cs typeface="Cambria"/>
            </a:endParaRPr>
          </a:p>
          <a:p>
            <a:pPr marL="285750" indent="-285750">
              <a:buFont typeface="Arial"/>
              <a:buChar char="•"/>
            </a:pPr>
            <a:r>
              <a:rPr lang="es-ES" sz="2400" dirty="0" smtClean="0">
                <a:latin typeface="Cambria"/>
                <a:cs typeface="Cambria"/>
              </a:rPr>
              <a:t>Preponderancia </a:t>
            </a:r>
            <a:r>
              <a:rPr lang="es-ES" sz="2400" dirty="0">
                <a:latin typeface="Cambria"/>
                <a:cs typeface="Cambria"/>
              </a:rPr>
              <a:t>de efectos adversos </a:t>
            </a:r>
            <a:r>
              <a:rPr lang="es-ES" sz="2400" dirty="0" smtClean="0">
                <a:latin typeface="Cambria"/>
                <a:cs typeface="Cambria"/>
              </a:rPr>
              <a:t>desagradables</a:t>
            </a:r>
          </a:p>
          <a:p>
            <a:endParaRPr lang="es-ES" sz="1200" dirty="0">
              <a:latin typeface="Cambria"/>
              <a:cs typeface="Cambria"/>
            </a:endParaRPr>
          </a:p>
          <a:p>
            <a:pPr marL="285750" indent="-285750">
              <a:buFont typeface="Arial"/>
              <a:buChar char="•"/>
            </a:pPr>
            <a:r>
              <a:rPr lang="es-ES" sz="2400" dirty="0" smtClean="0">
                <a:latin typeface="Cambria"/>
                <a:cs typeface="Cambria"/>
              </a:rPr>
              <a:t>Mayor costo</a:t>
            </a:r>
            <a:endParaRPr lang="es-ES" sz="2400" dirty="0">
              <a:latin typeface="Cambria"/>
              <a:cs typeface="Cambria"/>
            </a:endParaRPr>
          </a:p>
          <a:p>
            <a:pPr marL="171450" indent="-171450">
              <a:buFont typeface="Arial"/>
              <a:buChar char="•"/>
            </a:pPr>
            <a:endParaRPr lang="es-ES" sz="600" dirty="0">
              <a:latin typeface="Cambria"/>
              <a:cs typeface="Cambria"/>
            </a:endParaRPr>
          </a:p>
          <a:p>
            <a:pPr marL="171450" indent="-171450">
              <a:buFont typeface="Arial"/>
              <a:buChar char="•"/>
            </a:pPr>
            <a:endParaRPr lang="es-ES" sz="800" dirty="0">
              <a:latin typeface="Cambria"/>
              <a:cs typeface="Cambria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66541" y="6264739"/>
            <a:ext cx="891500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600" dirty="0">
                <a:latin typeface="Cambria"/>
                <a:cs typeface="Cambria"/>
              </a:rPr>
              <a:t>Schoedel KA, et.al. Hum Psychopharmacol.</a:t>
            </a:r>
            <a:r>
              <a:rPr lang="es-MX" sz="1600" dirty="0" smtClean="0">
                <a:latin typeface="Cambria"/>
                <a:cs typeface="Cambria"/>
              </a:rPr>
              <a:t>2011; </a:t>
            </a:r>
            <a:r>
              <a:rPr lang="es-MX" sz="1600" dirty="0">
                <a:latin typeface="Cambria"/>
                <a:cs typeface="Cambria"/>
              </a:rPr>
              <a:t>Vermersh P. Expert Rev Neurother. </a:t>
            </a:r>
            <a:r>
              <a:rPr lang="es-MX" sz="1600" dirty="0" smtClean="0">
                <a:latin typeface="Cambria"/>
                <a:cs typeface="Cambria"/>
              </a:rPr>
              <a:t>2011; </a:t>
            </a:r>
          </a:p>
          <a:p>
            <a:pPr algn="r"/>
            <a:r>
              <a:rPr lang="es-ES" sz="1600" dirty="0" smtClean="0">
                <a:latin typeface="Cambria"/>
                <a:cs typeface="Cambria"/>
              </a:rPr>
              <a:t>Ware </a:t>
            </a:r>
            <a:r>
              <a:rPr lang="es-ES" sz="1600" dirty="0">
                <a:latin typeface="Cambria"/>
                <a:cs typeface="Cambria"/>
              </a:rPr>
              <a:t>MA St &amp; Arnaud-Trempe E. Addiction. </a:t>
            </a:r>
            <a:r>
              <a:rPr lang="es-ES" sz="1600" dirty="0" smtClean="0">
                <a:latin typeface="Cambria"/>
                <a:cs typeface="Cambria"/>
              </a:rPr>
              <a:t>2010</a:t>
            </a:r>
            <a:endParaRPr lang="es-MX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820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592166"/>
              </p:ext>
            </p:extLst>
          </p:nvPr>
        </p:nvGraphicFramePr>
        <p:xfrm>
          <a:off x="104089" y="1226293"/>
          <a:ext cx="8977460" cy="2594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27505"/>
                <a:gridCol w="5149955"/>
              </a:tblGrid>
              <a:tr h="813734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Riesgo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de adicción 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</a:tr>
              <a:tr h="649837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Nabilona (Cesamet)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Muy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Bajo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08827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Dronabinol (Marinol)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Bajo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21851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TCH: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Cannabidiol (Sativex)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Muy bajo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166541" y="83293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66541" y="6264739"/>
            <a:ext cx="891500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600" dirty="0">
                <a:latin typeface="Cambria"/>
                <a:cs typeface="Cambria"/>
              </a:rPr>
              <a:t>Schoedel KA, et.al. Hum Psychopharmacol.</a:t>
            </a:r>
            <a:r>
              <a:rPr lang="es-MX" sz="1600" dirty="0" smtClean="0">
                <a:latin typeface="Cambria"/>
                <a:cs typeface="Cambria"/>
              </a:rPr>
              <a:t>2011; </a:t>
            </a:r>
            <a:r>
              <a:rPr lang="es-MX" sz="1600" dirty="0">
                <a:latin typeface="Cambria"/>
                <a:cs typeface="Cambria"/>
              </a:rPr>
              <a:t>Vermersh P. Expert Rev Neurother. </a:t>
            </a:r>
            <a:r>
              <a:rPr lang="es-MX" sz="1600" dirty="0" smtClean="0">
                <a:latin typeface="Cambria"/>
                <a:cs typeface="Cambria"/>
              </a:rPr>
              <a:t>2011; </a:t>
            </a:r>
          </a:p>
          <a:p>
            <a:pPr algn="r"/>
            <a:r>
              <a:rPr lang="es-ES" sz="1600" dirty="0" smtClean="0">
                <a:latin typeface="Cambria"/>
                <a:cs typeface="Cambria"/>
              </a:rPr>
              <a:t>Ware </a:t>
            </a:r>
            <a:r>
              <a:rPr lang="es-ES" sz="1600" dirty="0">
                <a:latin typeface="Cambria"/>
                <a:cs typeface="Cambria"/>
              </a:rPr>
              <a:t>MA St &amp; Arnaud-Trempe E. Addiction. </a:t>
            </a:r>
            <a:r>
              <a:rPr lang="es-ES" sz="1600" dirty="0" smtClean="0">
                <a:latin typeface="Cambria"/>
                <a:cs typeface="Cambria"/>
              </a:rPr>
              <a:t>2010</a:t>
            </a:r>
            <a:endParaRPr lang="es-MX" dirty="0">
              <a:latin typeface="Cambria"/>
              <a:cs typeface="Cambria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30532" y="4244393"/>
            <a:ext cx="8002359" cy="1477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s-ES" sz="2400" dirty="0">
                <a:latin typeface="Cambria"/>
                <a:cs typeface="Cambria"/>
              </a:rPr>
              <a:t>En usuarios de marihuana el riesgo pude ser mayor: Efecto reforzante equivalente al de THC  20 a 60 </a:t>
            </a:r>
            <a:r>
              <a:rPr lang="es-ES" sz="2400" dirty="0" smtClean="0">
                <a:latin typeface="Cambria"/>
                <a:cs typeface="Cambria"/>
              </a:rPr>
              <a:t>mg</a:t>
            </a:r>
            <a:endParaRPr lang="es-ES" sz="2400" dirty="0">
              <a:latin typeface="Cambria"/>
              <a:cs typeface="Cambria"/>
            </a:endParaRPr>
          </a:p>
          <a:p>
            <a:pPr marL="285750" indent="-285750">
              <a:buFont typeface="Arial"/>
              <a:buChar char="•"/>
            </a:pPr>
            <a:r>
              <a:rPr lang="es-ES" sz="2400" dirty="0" smtClean="0">
                <a:latin typeface="Cambria"/>
                <a:cs typeface="Cambria"/>
              </a:rPr>
              <a:t>(</a:t>
            </a:r>
            <a:r>
              <a:rPr lang="es-ES" sz="2400" dirty="0">
                <a:latin typeface="Cambria"/>
                <a:cs typeface="Cambria"/>
              </a:rPr>
              <a:t>8 disparos de Sativex; Dronabinol 20 mg</a:t>
            </a:r>
            <a:r>
              <a:rPr lang="es-ES" sz="2400" dirty="0" smtClean="0">
                <a:latin typeface="Cambria"/>
                <a:cs typeface="Cambria"/>
              </a:rPr>
              <a:t>).</a:t>
            </a:r>
            <a:endParaRPr lang="es-ES" dirty="0">
              <a:latin typeface="Cambria"/>
              <a:cs typeface="Cambria"/>
            </a:endParaRPr>
          </a:p>
          <a:p>
            <a:endParaRPr lang="es-E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80718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19516"/>
              </p:ext>
            </p:extLst>
          </p:nvPr>
        </p:nvGraphicFramePr>
        <p:xfrm>
          <a:off x="104089" y="1226293"/>
          <a:ext cx="8977460" cy="38000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27505"/>
                <a:gridCol w="5149955"/>
              </a:tblGrid>
              <a:tr h="813734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solidFill>
                            <a:srgbClr val="2F2B20"/>
                          </a:solidFill>
                          <a:latin typeface="Cambria"/>
                          <a:cs typeface="Cambria"/>
                        </a:rPr>
                        <a:t>Seguridad</a:t>
                      </a:r>
                      <a:r>
                        <a:rPr lang="es-ES" sz="2400" baseline="0" dirty="0" smtClean="0">
                          <a:solidFill>
                            <a:srgbClr val="2F2B20"/>
                          </a:solidFill>
                          <a:latin typeface="Cambria"/>
                          <a:cs typeface="Cambria"/>
                        </a:rPr>
                        <a:t> a largo plazo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</a:tr>
              <a:tr h="649837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Nabilona (Cesamet)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Información insuficiente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(</a:t>
                      </a:r>
                      <a:r>
                        <a:rPr lang="es-ES" sz="2400" dirty="0" smtClean="0">
                          <a:latin typeface="Cambria"/>
                          <a:cs typeface="Cambria"/>
                        </a:rPr>
                        <a:t>2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meses de seguimiento)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608827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Dronabinol (Marinol)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Información insuficiente.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521851">
                <a:tc>
                  <a:txBody>
                    <a:bodyPr/>
                    <a:lstStyle/>
                    <a:p>
                      <a:pPr algn="l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TCH: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Cannabidiol (Sativex)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Seguimiento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a 2 años: Seguridad y eficacia a largo. Sin efectos relevantes sobre la cognición y el estado de ánimo</a:t>
                      </a:r>
                      <a:endParaRPr lang="es-E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166541" y="83293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66541" y="6264739"/>
            <a:ext cx="891500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600" dirty="0">
                <a:latin typeface="Cambria"/>
                <a:cs typeface="Cambria"/>
              </a:rPr>
              <a:t>Wade, D. Expert Rev Neurother. </a:t>
            </a:r>
            <a:r>
              <a:rPr lang="es-MX" sz="1600" dirty="0" smtClean="0">
                <a:latin typeface="Cambria"/>
                <a:cs typeface="Cambria"/>
              </a:rPr>
              <a:t>2012; </a:t>
            </a:r>
            <a:r>
              <a:rPr lang="es-MX" sz="1600" dirty="0">
                <a:latin typeface="Cambria"/>
                <a:cs typeface="Cambria"/>
              </a:rPr>
              <a:t>Canadian Agency for Drugs and Technologies in </a:t>
            </a:r>
            <a:r>
              <a:rPr lang="es-MX" sz="1600" dirty="0" smtClean="0">
                <a:latin typeface="Cambria"/>
                <a:cs typeface="Cambria"/>
              </a:rPr>
              <a:t>Health  2015; </a:t>
            </a:r>
            <a:r>
              <a:rPr lang="es-MX" sz="1600" dirty="0">
                <a:latin typeface="Cambria"/>
                <a:cs typeface="Cambria"/>
              </a:rPr>
              <a:t>Fernández O. Eur Neurol.2014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72485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Marihuana y derivados 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Aprobada en:</a:t>
            </a:r>
          </a:p>
          <a:p>
            <a:pPr lvl="1"/>
            <a:r>
              <a:rPr lang="es-ES" dirty="0" smtClean="0"/>
              <a:t>Canadá, EUA (23 estados y 1 distrito), Argentina, Chile, Holanda, Perú, Croacia, República Checa.</a:t>
            </a:r>
          </a:p>
          <a:p>
            <a:pPr lvl="1"/>
            <a:endParaRPr lang="es-ES" dirty="0"/>
          </a:p>
          <a:p>
            <a:pPr lvl="1"/>
            <a:r>
              <a:rPr lang="es-ES" dirty="0" smtClean="0"/>
              <a:t>Indicaciones:</a:t>
            </a:r>
          </a:p>
          <a:p>
            <a:pPr lvl="2"/>
            <a:r>
              <a:rPr lang="es-ES" dirty="0" smtClean="0"/>
              <a:t>De acuerdo al criterio del médico.</a:t>
            </a:r>
          </a:p>
          <a:p>
            <a:pPr lvl="2"/>
            <a:r>
              <a:rPr lang="es-ES" dirty="0" smtClean="0"/>
              <a:t>El 90% de las prescripciones son para el tratamiento de dolor crónico. 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405484" y="6196280"/>
            <a:ext cx="52997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600" dirty="0" smtClean="0">
                <a:latin typeface="Cambria"/>
                <a:cs typeface="Cambria"/>
              </a:rPr>
              <a:t>St-Amant H,et. al. CMAJ Open. 2015; </a:t>
            </a:r>
          </a:p>
          <a:p>
            <a:pPr algn="r"/>
            <a:r>
              <a:rPr lang="es-ES" sz="1600" dirty="0" smtClean="0">
                <a:latin typeface="Cambria"/>
                <a:cs typeface="Cambria"/>
              </a:rPr>
              <a:t>Sznitman SR &amp; </a:t>
            </a:r>
            <a:r>
              <a:rPr lang="es-ES" sz="1600" dirty="0">
                <a:latin typeface="Cambria"/>
                <a:cs typeface="Cambria"/>
              </a:rPr>
              <a:t>Bretteville-Jensen </a:t>
            </a:r>
            <a:r>
              <a:rPr lang="es-ES" sz="1600" dirty="0" smtClean="0">
                <a:latin typeface="Cambria"/>
                <a:cs typeface="Cambria"/>
              </a:rPr>
              <a:t>AL. Harm </a:t>
            </a:r>
            <a:r>
              <a:rPr lang="es-ES" sz="1600" dirty="0">
                <a:latin typeface="Cambria"/>
                <a:cs typeface="Cambria"/>
              </a:rPr>
              <a:t>Reduct J</a:t>
            </a:r>
            <a:r>
              <a:rPr lang="es-ES" sz="1600" dirty="0" smtClean="0">
                <a:latin typeface="Cambria"/>
                <a:cs typeface="Cambria"/>
              </a:rPr>
              <a:t>. 2015 </a:t>
            </a:r>
            <a:endParaRPr lang="es-ES" sz="1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3427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Marihuana y derivados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0286" y="1600200"/>
            <a:ext cx="8182428" cy="4428222"/>
          </a:xfrm>
        </p:spPr>
        <p:txBody>
          <a:bodyPr>
            <a:normAutofit/>
          </a:bodyPr>
          <a:lstStyle/>
          <a:p>
            <a:pPr algn="just"/>
            <a:r>
              <a:rPr lang="es-MX" u="sng" dirty="0" smtClean="0"/>
              <a:t>Escasa información a cerca de su eficacia y seguridad a largo plazo. </a:t>
            </a:r>
          </a:p>
          <a:p>
            <a:pPr marL="114300" indent="0" algn="just">
              <a:buNone/>
            </a:pPr>
            <a:endParaRPr lang="es-MX" u="sng" dirty="0" smtClean="0"/>
          </a:p>
          <a:p>
            <a:pPr algn="just"/>
            <a:r>
              <a:rPr lang="es-MX" dirty="0" smtClean="0"/>
              <a:t>Estudio reciente </a:t>
            </a:r>
            <a:r>
              <a:rPr lang="es-MX" dirty="0"/>
              <a:t>realizado por la American Pain Society, 6 ensayos clínicos, tratamiento de dolor neuropático refractario a otros tratamientos. 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5568053" y="6401579"/>
            <a:ext cx="2904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latin typeface="Cambria"/>
                <a:cs typeface="Cambria"/>
              </a:rPr>
              <a:t>Andreae MH, et. al. J Pain. </a:t>
            </a:r>
            <a:r>
              <a:rPr lang="es-MX" sz="1600" dirty="0" smtClean="0">
                <a:latin typeface="Cambria"/>
                <a:cs typeface="Cambria"/>
              </a:rPr>
              <a:t>2015</a:t>
            </a:r>
            <a:endParaRPr lang="es-MX" sz="1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67303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Marihuana y derivados</a:t>
            </a:r>
            <a:endParaRPr lang="es-ES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54" y="1417638"/>
            <a:ext cx="7547711" cy="457500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/>
          <p:cNvSpPr txBox="1"/>
          <p:nvPr/>
        </p:nvSpPr>
        <p:spPr>
          <a:xfrm>
            <a:off x="5568053" y="6401579"/>
            <a:ext cx="2904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>
                <a:latin typeface="Cambria"/>
                <a:cs typeface="Cambria"/>
              </a:rPr>
              <a:t>Andreae MH, et. al. J Pain. </a:t>
            </a:r>
            <a:r>
              <a:rPr lang="es-MX" sz="1600" dirty="0" smtClean="0">
                <a:latin typeface="Cambria"/>
                <a:cs typeface="Cambria"/>
              </a:rPr>
              <a:t>2015</a:t>
            </a:r>
            <a:endParaRPr lang="es-MX" sz="1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78699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Marihuana y derivados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0286" y="1131422"/>
            <a:ext cx="8182428" cy="4986442"/>
          </a:xfrm>
        </p:spPr>
        <p:txBody>
          <a:bodyPr>
            <a:noAutofit/>
          </a:bodyPr>
          <a:lstStyle/>
          <a:p>
            <a:pPr marL="114300" indent="0" algn="just">
              <a:buNone/>
            </a:pPr>
            <a:endParaRPr lang="es-MX" u="sng" dirty="0" smtClean="0"/>
          </a:p>
          <a:p>
            <a:pPr algn="just"/>
            <a:r>
              <a:rPr lang="es-MX" dirty="0" smtClean="0"/>
              <a:t>Lineamientos de la Agencia Sanitaria de Canadá para la preescripción de Marihuana Medicinal:</a:t>
            </a:r>
            <a:endParaRPr lang="es-MX" dirty="0"/>
          </a:p>
          <a:p>
            <a:pPr marL="114300" indent="0" algn="just">
              <a:buNone/>
            </a:pPr>
            <a:endParaRPr lang="es-MX" sz="1200" dirty="0" smtClean="0"/>
          </a:p>
          <a:p>
            <a:pPr lvl="1" algn="just"/>
            <a:r>
              <a:rPr lang="es-MX" sz="2400" dirty="0" smtClean="0"/>
              <a:t>Dolor neuropático severo que no ha respondido a otros tratamientos.</a:t>
            </a:r>
          </a:p>
          <a:p>
            <a:pPr marL="411480" lvl="1" indent="0" algn="just">
              <a:buNone/>
            </a:pPr>
            <a:endParaRPr lang="es-MX" sz="1400" dirty="0"/>
          </a:p>
          <a:p>
            <a:pPr lvl="1" algn="just"/>
            <a:r>
              <a:rPr lang="es-MX" sz="2400" dirty="0" smtClean="0"/>
              <a:t>Contraindicaciones y precauciones similares a las establecidas para los cannabinoides de uso farmacológico (en algunos criterios es má estricta).</a:t>
            </a:r>
          </a:p>
          <a:p>
            <a:pPr marL="411480" lvl="1" indent="0" algn="just">
              <a:buNone/>
            </a:pPr>
            <a:endParaRPr lang="es-MX" sz="1400" dirty="0"/>
          </a:p>
          <a:p>
            <a:pPr lvl="1" algn="just"/>
            <a:r>
              <a:rPr lang="es-MX" sz="2400" dirty="0" smtClean="0"/>
              <a:t>Recomienda una dosis máxima de 400 mg al día (equivalente 4 inhalaciones de marihuana con 9% THC). </a:t>
            </a:r>
          </a:p>
          <a:p>
            <a:pPr lvl="1" algn="just"/>
            <a:endParaRPr lang="es-MX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5079503" y="6421968"/>
            <a:ext cx="3680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600" dirty="0">
                <a:latin typeface="Cambria"/>
                <a:cs typeface="Cambria"/>
              </a:rPr>
              <a:t>Kahan M, et.al. Can Fam Physician. </a:t>
            </a:r>
            <a:r>
              <a:rPr lang="es-ES" sz="1600" dirty="0" smtClean="0">
                <a:latin typeface="Cambria"/>
                <a:cs typeface="Cambria"/>
              </a:rPr>
              <a:t>2014</a:t>
            </a:r>
            <a:endParaRPr lang="es-MX" sz="1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478699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Necesidad de diferenciar entre los fármacos cannabinoides y la marihuana medicinal.</a:t>
            </a:r>
          </a:p>
          <a:p>
            <a:endParaRPr lang="es-ES" dirty="0"/>
          </a:p>
          <a:p>
            <a:r>
              <a:rPr lang="es-ES" dirty="0" smtClean="0"/>
              <a:t>Los fármacos cannabinoides tienen indicaciones específicas, aunque con frecuencia se les da un uso no aprobado.</a:t>
            </a:r>
          </a:p>
          <a:p>
            <a:endParaRPr lang="es-ES" dirty="0"/>
          </a:p>
          <a:p>
            <a:r>
              <a:rPr lang="es-ES" dirty="0" smtClean="0"/>
              <a:t>Perfil de efectos adversos similar, con excepción de la euforia, que es más común con el dronabinol y los síntomas irritativos locales con el Sativex.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192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0286" y="-29458"/>
            <a:ext cx="8182428" cy="1143000"/>
          </a:xfrm>
        </p:spPr>
        <p:txBody>
          <a:bodyPr/>
          <a:lstStyle/>
          <a:p>
            <a:r>
              <a:rPr lang="es-ES" dirty="0" smtClean="0"/>
              <a:t>Conclusiones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0286" y="1131430"/>
            <a:ext cx="8384218" cy="5239261"/>
          </a:xfrm>
        </p:spPr>
        <p:txBody>
          <a:bodyPr>
            <a:noAutofit/>
          </a:bodyPr>
          <a:lstStyle/>
          <a:p>
            <a:r>
              <a:rPr lang="es-ES" dirty="0" smtClean="0"/>
              <a:t>Bajo potencial de abuso.</a:t>
            </a:r>
          </a:p>
          <a:p>
            <a:pPr marL="114300" indent="0">
              <a:buNone/>
            </a:pPr>
            <a:endParaRPr lang="es-ES" sz="1600" dirty="0"/>
          </a:p>
          <a:p>
            <a:r>
              <a:rPr lang="es-ES" dirty="0" smtClean="0"/>
              <a:t>Escasa información sobre la seguridad a largo plazo (a excepción de Sativex).</a:t>
            </a:r>
          </a:p>
          <a:p>
            <a:pPr marL="114300" indent="0">
              <a:buNone/>
            </a:pPr>
            <a:endParaRPr lang="es-ES" sz="1600" dirty="0"/>
          </a:p>
          <a:p>
            <a:r>
              <a:rPr lang="es-ES" dirty="0" smtClean="0"/>
              <a:t>La información que respalda el uso de la marihuana medicinal es escaso, aunque recientemente los datos indican su posible utilidad en el tratamiento del dolor crónico neuropático</a:t>
            </a:r>
            <a:r>
              <a:rPr lang="es-ES" dirty="0"/>
              <a:t> </a:t>
            </a:r>
            <a:r>
              <a:rPr lang="es-ES" dirty="0" smtClean="0"/>
              <a:t>(a dosis menores a las que normalmente se prescribe).</a:t>
            </a:r>
          </a:p>
          <a:p>
            <a:pPr marL="114300" indent="0">
              <a:buNone/>
            </a:pPr>
            <a:endParaRPr lang="es-ES" sz="1600" dirty="0" smtClean="0"/>
          </a:p>
          <a:p>
            <a:r>
              <a:rPr lang="es-ES" dirty="0" smtClean="0"/>
              <a:t>Faltan datos que permitan realizar un análisis costo beneficio en este grupo de pacientes.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10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Uso Médico de la Marihuana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Definición de marihuana medicinal.</a:t>
            </a:r>
          </a:p>
          <a:p>
            <a:endParaRPr lang="es-ES" dirty="0"/>
          </a:p>
          <a:p>
            <a:r>
              <a:rPr lang="es-ES" dirty="0" smtClean="0"/>
              <a:t>Cannabinoides de uso clínico: Indicaciones, contraindicaciones, efectos adversos y seguridad a largo plazo.</a:t>
            </a:r>
          </a:p>
          <a:p>
            <a:endParaRPr lang="es-ES" dirty="0"/>
          </a:p>
          <a:p>
            <a:r>
              <a:rPr lang="es-ES" dirty="0" smtClean="0"/>
              <a:t>Marihuana medicinal y derivados: Guías de prescripción y seguridad a largo plazo.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680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Definición de marihuana medicinal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Marihuana medicinal. </a:t>
            </a:r>
          </a:p>
          <a:p>
            <a:endParaRPr lang="es-ES" dirty="0"/>
          </a:p>
          <a:p>
            <a:r>
              <a:rPr lang="es-ES" dirty="0" smtClean="0"/>
              <a:t>Derivados en forma de aceites, soluciones, cápsulas, pomadas</a:t>
            </a:r>
            <a:r>
              <a:rPr lang="es-ES" dirty="0"/>
              <a:t> </a:t>
            </a:r>
            <a:r>
              <a:rPr lang="es-ES" dirty="0" smtClean="0"/>
              <a:t>(remedios herbolarios).</a:t>
            </a:r>
          </a:p>
          <a:p>
            <a:endParaRPr lang="es-ES" dirty="0"/>
          </a:p>
          <a:p>
            <a:r>
              <a:rPr lang="es-ES" dirty="0" smtClean="0"/>
              <a:t>Cannabinoides sintéticos de uso clínico y extractos en presentación farmacológica. 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5993293" y="6366764"/>
            <a:ext cx="2752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>
                <a:latin typeface="+mj-lt"/>
              </a:rPr>
              <a:t>d</a:t>
            </a:r>
            <a:r>
              <a:rPr lang="es-ES" sz="1600" dirty="0" smtClean="0">
                <a:latin typeface="+mj-lt"/>
              </a:rPr>
              <a:t>e la Fuente, et. Al. FCE. 2015</a:t>
            </a:r>
            <a:endParaRPr lang="es-E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618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83750"/>
              </p:ext>
            </p:extLst>
          </p:nvPr>
        </p:nvGraphicFramePr>
        <p:xfrm>
          <a:off x="104089" y="1041051"/>
          <a:ext cx="8977460" cy="545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4365"/>
                <a:gridCol w="2105033"/>
                <a:gridCol w="2383697"/>
                <a:gridCol w="2244365"/>
              </a:tblGrid>
              <a:tr h="754109"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200" b="1" baseline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200" b="1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 smtClean="0">
                          <a:latin typeface="Cambria"/>
                          <a:cs typeface="Cambria"/>
                        </a:rPr>
                        <a:t>Nombre comercial y presentación </a:t>
                      </a:r>
                      <a:endParaRPr lang="es-ES" sz="2200" b="1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 smtClean="0">
                          <a:latin typeface="Cambria"/>
                          <a:cs typeface="Cambria"/>
                        </a:rPr>
                        <a:t>Indicaciones</a:t>
                      </a:r>
                      <a:r>
                        <a:rPr lang="es-ES" sz="2200" b="1" baseline="0" dirty="0" smtClean="0">
                          <a:latin typeface="Cambria"/>
                          <a:cs typeface="Cambria"/>
                        </a:rPr>
                        <a:t> </a:t>
                      </a:r>
                      <a:endParaRPr lang="es-ES" sz="2200" b="1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b="1" dirty="0" smtClean="0">
                          <a:latin typeface="Cambria"/>
                          <a:cs typeface="Cambria"/>
                        </a:rPr>
                        <a:t>Aprobado</a:t>
                      </a:r>
                      <a:r>
                        <a:rPr lang="es-ES" sz="2200" b="1" baseline="0" dirty="0" smtClean="0">
                          <a:latin typeface="Cambria"/>
                          <a:cs typeface="Cambria"/>
                        </a:rPr>
                        <a:t> en….</a:t>
                      </a:r>
                      <a:endParaRPr lang="es-ES" sz="2200" b="1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</a:tr>
              <a:tr h="764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Nabilona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Cesamet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Cápsulas de 0.5 y 1 mg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000" i="1" dirty="0" smtClean="0">
                          <a:effectLst/>
                          <a:latin typeface="Cambria"/>
                          <a:ea typeface="ＭＳ 明朝"/>
                          <a:cs typeface="Cambria"/>
                        </a:rPr>
                        <a:t>Valeant </a:t>
                      </a:r>
                      <a:r>
                        <a:rPr lang="es-MX" sz="2000" i="1" dirty="0">
                          <a:effectLst/>
                          <a:latin typeface="Cambria"/>
                          <a:ea typeface="ＭＳ 明朝"/>
                          <a:cs typeface="Cambria"/>
                        </a:rPr>
                        <a:t>Pharmaceuticals </a:t>
                      </a:r>
                      <a:r>
                        <a:rPr lang="es-MX" sz="2000" i="1" dirty="0" smtClean="0">
                          <a:effectLst/>
                          <a:latin typeface="Cambria"/>
                          <a:ea typeface="ＭＳ 明朝"/>
                          <a:cs typeface="Cambria"/>
                        </a:rPr>
                        <a:t>International</a:t>
                      </a:r>
                      <a:endParaRPr lang="es-MX" sz="2000" i="1" dirty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Náusea y vómito asociados a quimioterapia en pacientes que no han respondido satisfactoriamente a otros tratamientos. </a:t>
                      </a:r>
                      <a:endParaRPr lang="es-MX" sz="22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22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r>
                        <a:rPr lang="es-MX" sz="2200" i="1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Off – label:</a:t>
                      </a:r>
                    </a:p>
                    <a:p>
                      <a:r>
                        <a:rPr lang="es-MX" sz="2200" i="1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Tratramiento de dolor crónico de difícil control. </a:t>
                      </a:r>
                      <a:endParaRPr lang="es-MX" sz="2200" i="1" dirty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México (dolor)</a:t>
                      </a:r>
                      <a:endParaRPr lang="es-MX" sz="2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EUA</a:t>
                      </a: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, Canadá, Gran Bretaña, Irlanda, Australia, India.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  <a:endParaRPr lang="es-MX" sz="22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Otros </a:t>
                      </a: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países, bajo análsis de la situación clínica del </a:t>
                      </a:r>
                      <a:r>
                        <a:rPr lang="es-MX" sz="2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paciente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2200" dirty="0" smtClean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s-MX" sz="2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104089" y="274638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96801" y="6426754"/>
            <a:ext cx="494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i="1" u="sng" dirty="0">
                <a:hlinkClick r:id="rId2"/>
              </a:rPr>
              <a:t>www.gwpharm.com</a:t>
            </a:r>
            <a:r>
              <a:rPr lang="es-ES" sz="1600" i="1" u="sng" dirty="0" smtClean="0">
                <a:hlinkClick r:id="rId2"/>
              </a:rPr>
              <a:t>/</a:t>
            </a:r>
            <a:r>
              <a:rPr lang="es-ES" sz="1600" b="1" i="1" u="sng" dirty="0" smtClean="0">
                <a:hlinkClick r:id="rId2"/>
              </a:rPr>
              <a:t>sativex</a:t>
            </a:r>
            <a:r>
              <a:rPr lang="es-ES" sz="1600" i="1" dirty="0" smtClean="0"/>
              <a:t>;  </a:t>
            </a:r>
            <a:r>
              <a:rPr lang="es-ES" sz="1600" i="1" dirty="0" smtClean="0">
                <a:hlinkClick r:id="rId3"/>
              </a:rPr>
              <a:t>www.fda.gov</a:t>
            </a:r>
            <a:r>
              <a:rPr lang="es-ES" i="1" dirty="0" smtClean="0"/>
              <a:t>;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568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751229"/>
              </p:ext>
            </p:extLst>
          </p:nvPr>
        </p:nvGraphicFramePr>
        <p:xfrm>
          <a:off x="104089" y="1041051"/>
          <a:ext cx="8977460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8276"/>
                <a:gridCol w="2384800"/>
                <a:gridCol w="2416615"/>
                <a:gridCol w="2157769"/>
              </a:tblGrid>
              <a:tr h="754109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Nombre comercial y presentación 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Indicaciones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Aprobado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en….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</a:tr>
              <a:tr h="764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Dronabinol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Cápsulas de glicerina de </a:t>
                      </a:r>
                      <a:r>
                        <a:rPr lang="es-MX" sz="22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2.5</a:t>
                      </a:r>
                      <a:r>
                        <a:rPr lang="es-MX" sz="2200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, 5 y 10mg</a:t>
                      </a:r>
                      <a:r>
                        <a:rPr lang="es-MX" sz="22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000" i="1" dirty="0" smtClean="0">
                          <a:latin typeface="Cambria"/>
                          <a:cs typeface="Cambria"/>
                        </a:rPr>
                        <a:t>GW Pharmaceuticals</a:t>
                      </a:r>
                      <a:endParaRPr lang="es-MX" sz="2000" i="1" dirty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Náusea y vómito asociados a quimioterapia en pacientes que no han respondido satisfactoriamente a otros tratamientos.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Caquexia </a:t>
                      </a:r>
                      <a:r>
                        <a:rPr lang="es-MX" sz="22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en pacientes </a:t>
                      </a: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con VIH y/o cáncer.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Estados Unidos, Canadá, Sudáfrica, Australia Nueva Zelanda.</a:t>
                      </a:r>
                      <a:endParaRPr lang="es-MX" sz="22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2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Otros países, bajo análsis de la situación clínica del paciente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104089" y="274638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96801" y="6283650"/>
            <a:ext cx="494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i="1" u="sng" dirty="0">
                <a:hlinkClick r:id="rId2"/>
              </a:rPr>
              <a:t>www.gwpharm.com</a:t>
            </a:r>
            <a:r>
              <a:rPr lang="es-ES" sz="1600" i="1" u="sng" dirty="0" smtClean="0">
                <a:hlinkClick r:id="rId2"/>
              </a:rPr>
              <a:t>/</a:t>
            </a:r>
            <a:r>
              <a:rPr lang="es-ES" sz="1600" b="1" i="1" u="sng" dirty="0" smtClean="0">
                <a:hlinkClick r:id="rId2"/>
              </a:rPr>
              <a:t>sativex</a:t>
            </a:r>
            <a:r>
              <a:rPr lang="es-ES" sz="1600" i="1" dirty="0" smtClean="0"/>
              <a:t>;  </a:t>
            </a:r>
            <a:r>
              <a:rPr lang="es-ES" sz="1600" i="1" dirty="0" smtClean="0">
                <a:hlinkClick r:id="rId3"/>
              </a:rPr>
              <a:t>www.fda.gov</a:t>
            </a:r>
            <a:r>
              <a:rPr lang="es-ES" i="1" dirty="0" smtClean="0"/>
              <a:t>;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13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057054"/>
              </p:ext>
            </p:extLst>
          </p:nvPr>
        </p:nvGraphicFramePr>
        <p:xfrm>
          <a:off x="104089" y="1041051"/>
          <a:ext cx="8977460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2536"/>
                <a:gridCol w="2435501"/>
                <a:gridCol w="2575058"/>
                <a:gridCol w="2244365"/>
              </a:tblGrid>
              <a:tr h="754109"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400" baseline="0" noProof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400" noProof="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 smtClean="0">
                          <a:latin typeface="Cambria"/>
                          <a:cs typeface="Cambria"/>
                        </a:rPr>
                        <a:t>Nombre comercial y presentación </a:t>
                      </a:r>
                      <a:endParaRPr lang="es-ES" sz="2400" noProof="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 smtClean="0">
                          <a:latin typeface="Cambria"/>
                          <a:cs typeface="Cambria"/>
                        </a:rPr>
                        <a:t>Indicaciones</a:t>
                      </a:r>
                      <a:r>
                        <a:rPr lang="es-ES" sz="2400" baseline="0" noProof="0" dirty="0" smtClean="0">
                          <a:latin typeface="Cambria"/>
                          <a:cs typeface="Cambria"/>
                        </a:rPr>
                        <a:t> </a:t>
                      </a:r>
                      <a:endParaRPr lang="es-ES" sz="2400" noProof="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noProof="0" dirty="0" smtClean="0">
                          <a:latin typeface="Cambria"/>
                          <a:cs typeface="Cambria"/>
                        </a:rPr>
                        <a:t>Aprobado</a:t>
                      </a:r>
                      <a:r>
                        <a:rPr lang="es-ES" sz="2400" baseline="0" noProof="0" dirty="0" smtClean="0">
                          <a:latin typeface="Cambria"/>
                          <a:cs typeface="Cambria"/>
                        </a:rPr>
                        <a:t> en….</a:t>
                      </a:r>
                      <a:endParaRPr lang="es-ES" sz="2400" noProof="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</a:tr>
              <a:tr h="764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200" noProof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Extractos de Cannabis Sativa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200" noProof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(THC/Cannabidiol)</a:t>
                      </a:r>
                      <a:endParaRPr lang="es-ES" sz="22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200" noProof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Sativex (Nabiximol)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noProof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THC 2.7 mg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noProof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Cannabidiol 2.6 mg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0" i="1" noProof="0" dirty="0" smtClean="0">
                          <a:latin typeface="Cambria"/>
                          <a:cs typeface="Cambria"/>
                        </a:rPr>
                        <a:t>GW Pharmaceuticals</a:t>
                      </a:r>
                      <a:endParaRPr lang="es-ES" sz="2000" i="1" noProof="0" dirty="0">
                        <a:effectLst/>
                        <a:latin typeface="Cambria"/>
                        <a:ea typeface="ＭＳ 明朝"/>
                        <a:cs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200" noProof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Tratamiento coadyuvante  para pacientes  adultos </a:t>
                      </a:r>
                      <a:r>
                        <a:rPr lang="es-ES" sz="2200" noProof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s-ES" sz="2200" noProof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con espasticidad moderada o grave debida a la esclerosis múltiple (EM) que no han respondido de forma adecuada a otros medicamentos antiespásticos.</a:t>
                      </a:r>
                      <a:endParaRPr lang="es-ES" sz="22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200" noProof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Aprobado para si uso en 27 países (Naciones europeas y asiáticas,  Nueva Zelanda, Canadá y Australia).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200" noProof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200" noProof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No aprobado por la FDA. </a:t>
                      </a:r>
                      <a:endParaRPr lang="es-ES" sz="2200" noProof="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ítulo 1"/>
          <p:cNvSpPr txBox="1">
            <a:spLocks/>
          </p:cNvSpPr>
          <p:nvPr/>
        </p:nvSpPr>
        <p:spPr>
          <a:xfrm>
            <a:off x="104089" y="274638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96801" y="6283650"/>
            <a:ext cx="494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i="1" u="sng" dirty="0">
                <a:hlinkClick r:id="rId2"/>
              </a:rPr>
              <a:t>www.gwpharm.com</a:t>
            </a:r>
            <a:r>
              <a:rPr lang="es-ES" sz="1600" i="1" u="sng" dirty="0" smtClean="0">
                <a:hlinkClick r:id="rId2"/>
              </a:rPr>
              <a:t>/</a:t>
            </a:r>
            <a:r>
              <a:rPr lang="es-ES" sz="1600" b="1" i="1" u="sng" dirty="0" smtClean="0">
                <a:hlinkClick r:id="rId2"/>
              </a:rPr>
              <a:t>sativex</a:t>
            </a:r>
            <a:r>
              <a:rPr lang="es-ES" sz="1600" i="1" dirty="0" smtClean="0"/>
              <a:t>;  </a:t>
            </a:r>
            <a:r>
              <a:rPr lang="es-ES" sz="1600" i="1" dirty="0" smtClean="0">
                <a:hlinkClick r:id="rId3"/>
              </a:rPr>
              <a:t>www.fda.gov</a:t>
            </a:r>
            <a:r>
              <a:rPr lang="es-ES" i="1" dirty="0" smtClean="0"/>
              <a:t>;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709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498225"/>
              </p:ext>
            </p:extLst>
          </p:nvPr>
        </p:nvGraphicFramePr>
        <p:xfrm>
          <a:off x="104089" y="907971"/>
          <a:ext cx="8977460" cy="59530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9933"/>
                <a:gridCol w="2313725"/>
                <a:gridCol w="2748637"/>
                <a:gridCol w="2175165"/>
              </a:tblGrid>
              <a:tr h="497085">
                <a:tc rowSpan="2"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400" b="1" baseline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400" b="1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2400" b="1" dirty="0" smtClean="0">
                          <a:latin typeface="Cambria"/>
                          <a:cs typeface="Cambria"/>
                        </a:rPr>
                        <a:t>Efectos</a:t>
                      </a:r>
                      <a:r>
                        <a:rPr lang="es-ES" sz="2400" b="1" baseline="0" dirty="0" smtClean="0">
                          <a:latin typeface="Cambria"/>
                          <a:cs typeface="Cambria"/>
                        </a:rPr>
                        <a:t> adversos</a:t>
                      </a:r>
                      <a:endParaRPr lang="es-ES" sz="2400" b="1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2400" dirty="0">
                        <a:solidFill>
                          <a:srgbClr val="2F2B20"/>
                        </a:solidFill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 sz="2400" dirty="0">
                        <a:solidFill>
                          <a:srgbClr val="2F2B20"/>
                        </a:solidFill>
                      </a:endParaRPr>
                    </a:p>
                  </a:txBody>
                  <a:tcPr>
                    <a:solidFill>
                      <a:srgbClr val="D7E4BD"/>
                    </a:solidFill>
                  </a:tcPr>
                </a:tc>
              </a:tr>
              <a:tr h="300347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latin typeface="Cambria"/>
                          <a:cs typeface="Cambria"/>
                        </a:rPr>
                        <a:t>&gt;10 %</a:t>
                      </a:r>
                      <a:endParaRPr lang="es-ES" b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latin typeface="Cambria"/>
                          <a:cs typeface="Cambria"/>
                        </a:rPr>
                        <a:t>10</a:t>
                      </a:r>
                      <a:r>
                        <a:rPr lang="es-ES" b="1" baseline="0" dirty="0" smtClean="0">
                          <a:latin typeface="Cambria"/>
                          <a:cs typeface="Cambria"/>
                        </a:rPr>
                        <a:t> a 1%</a:t>
                      </a:r>
                      <a:endParaRPr lang="es-ES" b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smtClean="0">
                          <a:latin typeface="Cambria"/>
                          <a:cs typeface="Cambria"/>
                        </a:rPr>
                        <a:t>&lt;1</a:t>
                      </a:r>
                      <a:r>
                        <a:rPr lang="es-ES" b="1" dirty="0" smtClean="0">
                          <a:latin typeface="Cambria"/>
                          <a:cs typeface="Cambria"/>
                        </a:rPr>
                        <a:t>%</a:t>
                      </a:r>
                      <a:endParaRPr lang="es-ES" b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1204426">
                <a:tc>
                  <a:txBody>
                    <a:bodyPr/>
                    <a:lstStyle/>
                    <a:p>
                      <a:endParaRPr lang="es-ES" sz="2200" b="1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es-ES" sz="2200" b="1" dirty="0" smtClean="0">
                          <a:latin typeface="Cambria"/>
                          <a:cs typeface="Cambria"/>
                        </a:rPr>
                        <a:t>Nabilona</a:t>
                      </a:r>
                      <a:endParaRPr lang="es-ES" sz="2200" b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u="sng" dirty="0" smtClean="0">
                          <a:latin typeface="Cambria"/>
                          <a:cs typeface="Cambria"/>
                        </a:rPr>
                        <a:t>Mareo</a:t>
                      </a:r>
                      <a:r>
                        <a:rPr lang="es-ES" sz="2000" u="sng" baseline="0" dirty="0" smtClean="0">
                          <a:latin typeface="Cambria"/>
                          <a:cs typeface="Cambria"/>
                        </a:rPr>
                        <a:t>,</a:t>
                      </a:r>
                    </a:p>
                    <a:p>
                      <a:r>
                        <a:rPr lang="es-ES" sz="2000" u="sng" dirty="0" smtClean="0">
                          <a:latin typeface="Cambria"/>
                          <a:cs typeface="Cambria"/>
                        </a:rPr>
                        <a:t>Somnolencia,</a:t>
                      </a:r>
                    </a:p>
                    <a:p>
                      <a:r>
                        <a:rPr lang="es-ES" sz="2000" dirty="0" smtClean="0">
                          <a:latin typeface="Cambria"/>
                          <a:cs typeface="Cambria"/>
                        </a:rPr>
                        <a:t>Xerostomía,</a:t>
                      </a:r>
                    </a:p>
                    <a:p>
                      <a:r>
                        <a:rPr lang="es-ES" sz="2000" dirty="0" smtClean="0">
                          <a:latin typeface="Cambria"/>
                          <a:cs typeface="Cambria"/>
                        </a:rPr>
                        <a:t>Visión borrosa.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Anorexia, Astenia, Cefalea, Hipotensión, </a:t>
                      </a:r>
                      <a:r>
                        <a:rPr lang="es-MX" sz="2000" b="1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Alucinaciones</a:t>
                      </a:r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 Ataxia,</a:t>
                      </a:r>
                      <a:r>
                        <a:rPr lang="es-MX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 </a:t>
                      </a:r>
                      <a:r>
                        <a:rPr lang="es-MX" sz="20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E</a:t>
                      </a:r>
                      <a:r>
                        <a:rPr lang="es-MX" sz="2000" b="1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uforia</a:t>
                      </a:r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 Fallas cognitivas.</a:t>
                      </a:r>
                    </a:p>
                    <a:p>
                      <a:endParaRPr lang="es-ES" sz="8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Taquicardia, </a:t>
                      </a:r>
                      <a:r>
                        <a:rPr lang="es-MX" sz="2000" b="1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Psicosis</a:t>
                      </a:r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, Síncope, Desorientación, Convulsiones.</a:t>
                      </a:r>
                    </a:p>
                  </a:txBody>
                  <a:tcPr/>
                </a:tc>
              </a:tr>
              <a:tr h="764583">
                <a:tc>
                  <a:txBody>
                    <a:bodyPr/>
                    <a:lstStyle/>
                    <a:p>
                      <a:r>
                        <a:rPr lang="es-ES" sz="2200" b="1" dirty="0" smtClean="0">
                          <a:latin typeface="Cambria"/>
                          <a:cs typeface="Cambria"/>
                        </a:rPr>
                        <a:t>Dronabinol</a:t>
                      </a:r>
                      <a:endParaRPr lang="es-ES" sz="2200" b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u="sng" dirty="0" smtClean="0">
                          <a:latin typeface="Cambria"/>
                          <a:cs typeface="Cambria"/>
                        </a:rPr>
                        <a:t>Mareo,</a:t>
                      </a:r>
                    </a:p>
                    <a:p>
                      <a:r>
                        <a:rPr lang="es-ES" sz="2000" u="sng" dirty="0" smtClean="0">
                          <a:latin typeface="Cambria"/>
                          <a:cs typeface="Cambria"/>
                        </a:rPr>
                        <a:t>Somnolencia</a:t>
                      </a:r>
                      <a:r>
                        <a:rPr lang="es-ES" sz="2000" dirty="0" smtClean="0">
                          <a:latin typeface="Cambria"/>
                          <a:cs typeface="Cambria"/>
                        </a:rPr>
                        <a:t>.</a:t>
                      </a:r>
                    </a:p>
                    <a:p>
                      <a:r>
                        <a:rPr lang="es-ES" sz="2000" b="1" dirty="0" smtClean="0">
                          <a:latin typeface="Cambria"/>
                          <a:cs typeface="Cambria"/>
                        </a:rPr>
                        <a:t>Euforia,</a:t>
                      </a:r>
                    </a:p>
                    <a:p>
                      <a:r>
                        <a:rPr lang="es-ES" sz="2000" dirty="0" smtClean="0">
                          <a:latin typeface="Cambria"/>
                          <a:cs typeface="Cambria"/>
                        </a:rPr>
                        <a:t>Náusea,</a:t>
                      </a:r>
                    </a:p>
                    <a:p>
                      <a:r>
                        <a:rPr lang="es-ES" sz="2000" b="1" dirty="0" smtClean="0">
                          <a:latin typeface="Cambria"/>
                          <a:cs typeface="Cambria"/>
                        </a:rPr>
                        <a:t>Bradipsiquia.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ambria"/>
                          <a:cs typeface="Cambria"/>
                        </a:rPr>
                        <a:t>Cambios en estado de ánimo,</a:t>
                      </a:r>
                      <a:r>
                        <a:rPr lang="es-ES" sz="20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s-ES" sz="2000" dirty="0" smtClean="0">
                          <a:latin typeface="Cambria"/>
                          <a:cs typeface="Cambria"/>
                        </a:rPr>
                        <a:t>Confusión,</a:t>
                      </a:r>
                      <a:r>
                        <a:rPr lang="es-ES" sz="20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s-ES" sz="2000" dirty="0" smtClean="0">
                          <a:latin typeface="Cambria"/>
                          <a:cs typeface="Cambria"/>
                        </a:rPr>
                        <a:t>Desrealización,</a:t>
                      </a:r>
                      <a:r>
                        <a:rPr lang="es-ES" sz="20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s-ES" sz="2000" dirty="0" smtClean="0">
                          <a:latin typeface="Cambria"/>
                          <a:cs typeface="Cambria"/>
                        </a:rPr>
                        <a:t>Fallas en</a:t>
                      </a:r>
                      <a:r>
                        <a:rPr lang="es-ES" sz="2000" baseline="0" dirty="0" smtClean="0">
                          <a:latin typeface="Cambria"/>
                          <a:cs typeface="Cambria"/>
                        </a:rPr>
                        <a:t> la memoria</a:t>
                      </a:r>
                      <a:r>
                        <a:rPr lang="es-ES" sz="2000" dirty="0" smtClean="0">
                          <a:latin typeface="Cambria"/>
                          <a:cs typeface="Cambria"/>
                        </a:rPr>
                        <a:t>,</a:t>
                      </a:r>
                      <a:r>
                        <a:rPr lang="es-ES" sz="20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s-ES" sz="2000" dirty="0" smtClean="0">
                          <a:latin typeface="Cambria"/>
                          <a:cs typeface="Cambria"/>
                        </a:rPr>
                        <a:t>Ansiedad,</a:t>
                      </a:r>
                      <a:r>
                        <a:rPr lang="es-ES" sz="20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s-ES" sz="2000" dirty="0" smtClean="0">
                          <a:latin typeface="Cambria"/>
                          <a:cs typeface="Cambria"/>
                        </a:rPr>
                        <a:t>Taquicardia.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ambria"/>
                          <a:cs typeface="Cambria"/>
                        </a:rPr>
                        <a:t>Cefalea,</a:t>
                      </a:r>
                      <a:r>
                        <a:rPr lang="es-ES" sz="2000" baseline="0" dirty="0" smtClean="0">
                          <a:latin typeface="Cambria"/>
                          <a:cs typeface="Cambria"/>
                        </a:rPr>
                        <a:t> </a:t>
                      </a:r>
                      <a:r>
                        <a:rPr lang="es-ES" sz="2000" dirty="0" smtClean="0">
                          <a:latin typeface="Cambria"/>
                          <a:cs typeface="Cambria"/>
                        </a:rPr>
                        <a:t>Diarrea</a:t>
                      </a:r>
                    </a:p>
                    <a:p>
                      <a:r>
                        <a:rPr lang="es-ES" sz="2000" dirty="0" smtClean="0">
                          <a:latin typeface="Cambria"/>
                          <a:cs typeface="Cambria"/>
                        </a:rPr>
                        <a:t>Hipoacusia</a:t>
                      </a:r>
                    </a:p>
                    <a:p>
                      <a:r>
                        <a:rPr lang="es-ES" sz="2000" b="1" dirty="0" smtClean="0">
                          <a:latin typeface="Cambria"/>
                          <a:cs typeface="Cambria"/>
                        </a:rPr>
                        <a:t>Alucinaciones</a:t>
                      </a:r>
                    </a:p>
                    <a:p>
                      <a:r>
                        <a:rPr lang="es-ES" sz="2000" b="1" dirty="0" smtClean="0">
                          <a:latin typeface="Cambria"/>
                          <a:cs typeface="Cambria"/>
                        </a:rPr>
                        <a:t>Síntomas psicóticos.</a:t>
                      </a:r>
                      <a:endParaRPr lang="es-ES" sz="2000" b="0" dirty="0">
                        <a:latin typeface="Cambria"/>
                        <a:cs typeface="Cambria"/>
                      </a:endParaRPr>
                    </a:p>
                    <a:p>
                      <a:endParaRPr lang="es-ES" sz="800" b="1" dirty="0" smtClean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64583">
                <a:tc>
                  <a:txBody>
                    <a:bodyPr/>
                    <a:lstStyle/>
                    <a:p>
                      <a:r>
                        <a:rPr lang="es-ES" sz="2200" b="1" dirty="0" smtClean="0">
                          <a:latin typeface="Cambria"/>
                          <a:cs typeface="Cambria"/>
                        </a:rPr>
                        <a:t>THC:</a:t>
                      </a:r>
                    </a:p>
                    <a:p>
                      <a:r>
                        <a:rPr lang="es-ES" sz="2200" b="1" dirty="0" smtClean="0">
                          <a:latin typeface="Cambria"/>
                          <a:cs typeface="Cambria"/>
                        </a:rPr>
                        <a:t>Cannabidiol</a:t>
                      </a:r>
                      <a:endParaRPr lang="es-ES" sz="2200" b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u="sng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Mareos, </a:t>
                      </a:r>
                    </a:p>
                    <a:p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Fatiga, </a:t>
                      </a:r>
                    </a:p>
                    <a:p>
                      <a:r>
                        <a:rPr lang="es-ES" sz="2000" b="1" dirty="0" smtClean="0">
                          <a:latin typeface="Cambria"/>
                          <a:cs typeface="Cambria"/>
                        </a:rPr>
                        <a:t>Síntomas irritativos</a:t>
                      </a:r>
                      <a:r>
                        <a:rPr lang="es-ES" sz="2000" b="1" baseline="0" dirty="0" smtClean="0">
                          <a:latin typeface="Cambria"/>
                          <a:cs typeface="Cambria"/>
                        </a:rPr>
                        <a:t> locales.</a:t>
                      </a:r>
                      <a:endParaRPr lang="es-ES" sz="2000" b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2000" dirty="0" smtClean="0">
                          <a:latin typeface="Cambria"/>
                          <a:cs typeface="Cambria"/>
                        </a:rPr>
                        <a:t>Anorexia/hiperfagia,</a:t>
                      </a:r>
                    </a:p>
                    <a:p>
                      <a:r>
                        <a:rPr lang="es-ES" sz="2000" b="1" dirty="0" smtClean="0">
                          <a:latin typeface="Cambria"/>
                          <a:cs typeface="Cambria"/>
                        </a:rPr>
                        <a:t>Euforia,</a:t>
                      </a:r>
                    </a:p>
                    <a:p>
                      <a:r>
                        <a:rPr lang="es-ES" sz="2000" dirty="0" smtClean="0">
                          <a:latin typeface="Cambria"/>
                          <a:cs typeface="Cambria"/>
                        </a:rPr>
                        <a:t>Cambios en el estado de ánimo,</a:t>
                      </a:r>
                      <a:r>
                        <a:rPr lang="es-ES" sz="2000" baseline="0" dirty="0" smtClean="0">
                          <a:latin typeface="Cambria"/>
                          <a:cs typeface="Cambria"/>
                        </a:rPr>
                        <a:t> Fallas cognitivas.</a:t>
                      </a:r>
                      <a:endParaRPr lang="es-E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Hipertensión</a:t>
                      </a:r>
                    </a:p>
                    <a:p>
                      <a:r>
                        <a:rPr lang="es-MX" sz="2000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Taquicardia, </a:t>
                      </a:r>
                      <a:r>
                        <a:rPr lang="es-MX" sz="2000" b="1" kern="1200" dirty="0" smtClean="0">
                          <a:solidFill>
                            <a:schemeClr val="tx1"/>
                          </a:solidFill>
                          <a:effectLst/>
                          <a:latin typeface="Cambria"/>
                          <a:ea typeface="+mn-ea"/>
                          <a:cs typeface="Cambria"/>
                        </a:rPr>
                        <a:t>Alucinaciónes.</a:t>
                      </a:r>
                    </a:p>
                    <a:p>
                      <a:endParaRPr lang="es-ES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104089" y="185198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2353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162337"/>
              </p:ext>
            </p:extLst>
          </p:nvPr>
        </p:nvGraphicFramePr>
        <p:xfrm>
          <a:off x="295450" y="2025852"/>
          <a:ext cx="8541938" cy="33144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7091"/>
                <a:gridCol w="4644847"/>
              </a:tblGrid>
              <a:tr h="754109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Cambria"/>
                          <a:cs typeface="Cambria"/>
                        </a:rPr>
                        <a:t>Contraindicaciones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 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64583">
                <a:tc>
                  <a:txBody>
                    <a:bodyPr/>
                    <a:lstStyle/>
                    <a:p>
                      <a:pPr algn="l"/>
                      <a:r>
                        <a:rPr lang="es-ES" sz="2400" b="0" dirty="0" smtClean="0">
                          <a:latin typeface="Cambria"/>
                          <a:cs typeface="Cambria"/>
                        </a:rPr>
                        <a:t>Nabilona (Cesamet)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kern="1200" dirty="0" smtClean="0">
                          <a:effectLst/>
                          <a:latin typeface="Cambria"/>
                          <a:cs typeface="Cambria"/>
                        </a:rPr>
                        <a:t>Historia previa de reacciones alérgicas a los cannabinoides.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kern="1200" dirty="0" smtClean="0">
                        <a:effectLst/>
                        <a:latin typeface="Cambria"/>
                        <a:cs typeface="Cambria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kern="1200" dirty="0" smtClean="0">
                          <a:effectLst/>
                          <a:latin typeface="Cambria"/>
                          <a:cs typeface="Cambria"/>
                        </a:rPr>
                        <a:t>Embarazo</a:t>
                      </a:r>
                      <a:r>
                        <a:rPr lang="es-MX" sz="2400" kern="1200" baseline="0" dirty="0" smtClean="0">
                          <a:effectLst/>
                          <a:latin typeface="Cambria"/>
                          <a:cs typeface="Cambria"/>
                        </a:rPr>
                        <a:t> y lactancia.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2400" kern="1200" baseline="0" dirty="0" smtClean="0">
                        <a:effectLst/>
                        <a:latin typeface="Cambria"/>
                        <a:cs typeface="Cambria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kern="1200" dirty="0" smtClean="0">
                          <a:effectLst/>
                          <a:latin typeface="Cambria"/>
                          <a:cs typeface="Cambria"/>
                        </a:rPr>
                        <a:t>Historia de trastornos psicóticos.</a:t>
                      </a:r>
                    </a:p>
                    <a:p>
                      <a:endParaRPr lang="es-ES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764583">
                <a:tc>
                  <a:txBody>
                    <a:bodyPr/>
                    <a:lstStyle/>
                    <a:p>
                      <a:pPr algn="l"/>
                      <a:r>
                        <a:rPr lang="es-ES" sz="2400" b="0" dirty="0" smtClean="0">
                          <a:latin typeface="Cambria"/>
                          <a:cs typeface="Cambria"/>
                        </a:rPr>
                        <a:t>Dronabinol (Marinol)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902672">
                <a:tc>
                  <a:txBody>
                    <a:bodyPr/>
                    <a:lstStyle/>
                    <a:p>
                      <a:pPr algn="l"/>
                      <a:r>
                        <a:rPr lang="es-ES" sz="2400" b="0" dirty="0" smtClean="0">
                          <a:latin typeface="Cambria"/>
                          <a:cs typeface="Cambria"/>
                        </a:rPr>
                        <a:t>TCH:</a:t>
                      </a:r>
                      <a:r>
                        <a:rPr lang="es-ES" sz="2400" b="0" baseline="0" dirty="0" smtClean="0">
                          <a:latin typeface="Cambria"/>
                          <a:cs typeface="Cambria"/>
                        </a:rPr>
                        <a:t> Cannabidiol (Sativex)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104089" y="274638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96801" y="6283650"/>
            <a:ext cx="494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i="1" u="sng" dirty="0">
                <a:hlinkClick r:id="rId2"/>
              </a:rPr>
              <a:t>www.gwpharm.com</a:t>
            </a:r>
            <a:r>
              <a:rPr lang="es-ES" sz="1600" i="1" u="sng" dirty="0" smtClean="0">
                <a:hlinkClick r:id="rId2"/>
              </a:rPr>
              <a:t>/</a:t>
            </a:r>
            <a:r>
              <a:rPr lang="es-ES" sz="1600" b="1" i="1" u="sng" dirty="0" smtClean="0">
                <a:hlinkClick r:id="rId2"/>
              </a:rPr>
              <a:t>sativex</a:t>
            </a:r>
            <a:r>
              <a:rPr lang="es-ES" sz="1600" i="1" dirty="0" smtClean="0"/>
              <a:t>;  </a:t>
            </a:r>
            <a:r>
              <a:rPr lang="es-ES" sz="1600" i="1" dirty="0" smtClean="0">
                <a:hlinkClick r:id="rId3"/>
              </a:rPr>
              <a:t>www.fda.gov</a:t>
            </a:r>
            <a:r>
              <a:rPr lang="es-ES" i="1" dirty="0" smtClean="0"/>
              <a:t>;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644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48063"/>
              </p:ext>
            </p:extLst>
          </p:nvPr>
        </p:nvGraphicFramePr>
        <p:xfrm>
          <a:off x="295739" y="727940"/>
          <a:ext cx="8785808" cy="59329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8039"/>
                <a:gridCol w="6937769"/>
              </a:tblGrid>
              <a:tr h="800965"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Cambria"/>
                          <a:cs typeface="Cambria"/>
                        </a:rPr>
                        <a:t>Sustanci</a:t>
                      </a:r>
                      <a:r>
                        <a:rPr lang="es-ES" sz="2400" baseline="0" dirty="0" smtClean="0">
                          <a:latin typeface="Cambria"/>
                          <a:cs typeface="Cambria"/>
                        </a:rPr>
                        <a:t>a Activa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Cambria"/>
                          <a:cs typeface="Cambria"/>
                        </a:rPr>
                        <a:t>Precauciones</a:t>
                      </a:r>
                      <a:endParaRPr lang="es-ES" sz="2400" dirty="0">
                        <a:solidFill>
                          <a:srgbClr val="2F2B20"/>
                        </a:solidFill>
                        <a:latin typeface="Cambria"/>
                        <a:cs typeface="Cambria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56949">
                <a:tc>
                  <a:txBody>
                    <a:bodyPr/>
                    <a:lstStyle/>
                    <a:p>
                      <a:pPr algn="l"/>
                      <a:r>
                        <a:rPr lang="es-ES" sz="2400" b="0" dirty="0" smtClean="0">
                          <a:latin typeface="Cambria"/>
                          <a:cs typeface="Cambria"/>
                        </a:rPr>
                        <a:t>Nabilona (Cesamet)</a:t>
                      </a:r>
                    </a:p>
                    <a:p>
                      <a:pPr algn="l"/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Debe ser preescrito por un médico experimentado y bajo vigilancia.</a:t>
                      </a:r>
                    </a:p>
                    <a:p>
                      <a:endParaRPr lang="es-MX" sz="1200" kern="1200" dirty="0" smtClean="0">
                        <a:effectLst/>
                        <a:latin typeface="Cambria"/>
                        <a:cs typeface="Cambria"/>
                      </a:endParaRPr>
                    </a:p>
                    <a:p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Uso</a:t>
                      </a:r>
                      <a:r>
                        <a:rPr lang="es-MX" sz="2200" kern="1200" baseline="0" dirty="0" smtClean="0">
                          <a:effectLst/>
                          <a:latin typeface="Cambria"/>
                          <a:cs typeface="Cambria"/>
                        </a:rPr>
                        <a:t> </a:t>
                      </a:r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con precaución en sujetos con hipertensión arterial o cardiopatía,</a:t>
                      </a:r>
                      <a:r>
                        <a:rPr lang="es-MX" sz="2200" kern="1200" baseline="0" dirty="0" smtClean="0">
                          <a:effectLst/>
                          <a:latin typeface="Cambria"/>
                          <a:cs typeface="Cambria"/>
                        </a:rPr>
                        <a:t> </a:t>
                      </a:r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disfunción hepática o renal y antecedente de trastornos psiquátricos no psicóticos.</a:t>
                      </a:r>
                    </a:p>
                    <a:p>
                      <a:endParaRPr lang="es-MX" sz="1200" kern="1200" dirty="0" smtClean="0">
                        <a:effectLst/>
                        <a:latin typeface="Cambria"/>
                        <a:cs typeface="Cambria"/>
                      </a:endParaRPr>
                    </a:p>
                    <a:p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Su uso no se recomienda en sujetos con trastornos por uso de sustancias.</a:t>
                      </a:r>
                    </a:p>
                    <a:p>
                      <a:endParaRPr lang="es-MX" sz="1200" kern="1200" dirty="0" smtClean="0">
                        <a:effectLst/>
                        <a:latin typeface="Cambria"/>
                        <a:cs typeface="Cambria"/>
                      </a:endParaRPr>
                    </a:p>
                    <a:p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El sujeto no debe conducir o manejar maquinarai dentro de las 72 hrs siguientes.</a:t>
                      </a:r>
                    </a:p>
                    <a:p>
                      <a:endParaRPr lang="es-MX" sz="1200" kern="1200" dirty="0" smtClean="0">
                        <a:effectLst/>
                        <a:latin typeface="Cambria"/>
                        <a:cs typeface="Cambria"/>
                      </a:endParaRPr>
                    </a:p>
                    <a:p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Seguridad en ancianos y niños no comprobada. </a:t>
                      </a:r>
                    </a:p>
                    <a:p>
                      <a:endParaRPr lang="es-MX" sz="1200" kern="1200" dirty="0" smtClean="0">
                        <a:effectLst/>
                        <a:latin typeface="Cambria"/>
                        <a:cs typeface="Cambria"/>
                      </a:endParaRPr>
                    </a:p>
                    <a:p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Riesgo de interacciones con alcohol, sedantes,</a:t>
                      </a:r>
                      <a:r>
                        <a:rPr lang="es-MX" sz="2200" kern="1200" baseline="0" dirty="0" smtClean="0">
                          <a:effectLst/>
                          <a:latin typeface="Cambria"/>
                          <a:cs typeface="Cambria"/>
                        </a:rPr>
                        <a:t> </a:t>
                      </a:r>
                      <a:r>
                        <a:rPr lang="es-MX" sz="2200" kern="1200" dirty="0" smtClean="0">
                          <a:effectLst/>
                          <a:latin typeface="Cambria"/>
                          <a:cs typeface="Cambria"/>
                        </a:rPr>
                        <a:t>medicamentos psicoactivos.</a:t>
                      </a:r>
                      <a:endParaRPr lang="es-MX" sz="2200" kern="1200" dirty="0">
                        <a:solidFill>
                          <a:schemeClr val="tx1"/>
                        </a:solidFill>
                        <a:effectLst/>
                        <a:latin typeface="Cambria"/>
                        <a:ea typeface="+mn-ea"/>
                        <a:cs typeface="Cambria"/>
                      </a:endParaRPr>
                    </a:p>
                  </a:txBody>
                  <a:tcPr/>
                </a:tc>
              </a:tr>
              <a:tr h="1156949">
                <a:tc>
                  <a:txBody>
                    <a:bodyPr/>
                    <a:lstStyle/>
                    <a:p>
                      <a:pPr algn="l"/>
                      <a:r>
                        <a:rPr lang="es-ES" sz="2400" b="0" dirty="0" smtClean="0">
                          <a:latin typeface="Cambria"/>
                          <a:cs typeface="Cambria"/>
                        </a:rPr>
                        <a:t>Dronabinol (Marinol)</a:t>
                      </a:r>
                    </a:p>
                    <a:p>
                      <a:pPr algn="l"/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2732527">
                <a:tc>
                  <a:txBody>
                    <a:bodyPr/>
                    <a:lstStyle/>
                    <a:p>
                      <a:pPr algn="l"/>
                      <a:endParaRPr lang="es-ES" sz="2400" b="0" dirty="0" smtClean="0">
                        <a:latin typeface="Cambria"/>
                        <a:cs typeface="Cambria"/>
                      </a:endParaRPr>
                    </a:p>
                    <a:p>
                      <a:pPr algn="l"/>
                      <a:endParaRPr lang="es-ES" sz="2400" b="0" dirty="0" smtClean="0">
                        <a:latin typeface="Cambria"/>
                        <a:cs typeface="Cambria"/>
                      </a:endParaRPr>
                    </a:p>
                    <a:p>
                      <a:pPr algn="l"/>
                      <a:r>
                        <a:rPr lang="es-ES" sz="2400" b="0" dirty="0" smtClean="0">
                          <a:latin typeface="Cambria"/>
                          <a:cs typeface="Cambria"/>
                        </a:rPr>
                        <a:t>TCH:</a:t>
                      </a:r>
                      <a:r>
                        <a:rPr lang="es-ES" sz="2400" b="0" baseline="0" dirty="0" smtClean="0">
                          <a:latin typeface="Cambria"/>
                          <a:cs typeface="Cambria"/>
                        </a:rPr>
                        <a:t> Cannabidiol (Sativex)</a:t>
                      </a:r>
                      <a:endParaRPr lang="es-ES" sz="2400" b="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ítulo 1"/>
          <p:cNvSpPr txBox="1">
            <a:spLocks/>
          </p:cNvSpPr>
          <p:nvPr/>
        </p:nvSpPr>
        <p:spPr>
          <a:xfrm>
            <a:off x="104089" y="83293"/>
            <a:ext cx="8977459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latin typeface="Cambria"/>
                <a:cs typeface="Cambria"/>
              </a:rPr>
              <a:t>Fármacos: Cannabinoides sintéticos y extractos</a:t>
            </a:r>
            <a:endParaRPr lang="es-ES" sz="3200" dirty="0">
              <a:solidFill>
                <a:schemeClr val="bg2">
                  <a:lumMod val="2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053365" y="6527180"/>
            <a:ext cx="494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i="1" u="sng" dirty="0">
                <a:hlinkClick r:id="rId2"/>
              </a:rPr>
              <a:t>www.gwpharm.com</a:t>
            </a:r>
            <a:r>
              <a:rPr lang="es-ES" sz="1600" i="1" u="sng" dirty="0" smtClean="0">
                <a:hlinkClick r:id="rId2"/>
              </a:rPr>
              <a:t>/</a:t>
            </a:r>
            <a:r>
              <a:rPr lang="es-ES" sz="1600" b="1" i="1" u="sng" dirty="0" smtClean="0">
                <a:hlinkClick r:id="rId2"/>
              </a:rPr>
              <a:t>sativex</a:t>
            </a:r>
            <a:r>
              <a:rPr lang="es-ES" sz="1600" i="1" dirty="0" smtClean="0"/>
              <a:t>;  </a:t>
            </a:r>
            <a:r>
              <a:rPr lang="es-ES" sz="1600" i="1" dirty="0" smtClean="0">
                <a:hlinkClick r:id="rId3"/>
              </a:rPr>
              <a:t>www.fda.gov</a:t>
            </a:r>
            <a:r>
              <a:rPr lang="es-ES" i="1" dirty="0" smtClean="0"/>
              <a:t>;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49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yacenci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Adyacencia.thmx</Template>
  <TotalTime>243</TotalTime>
  <Words>1199</Words>
  <Application>Microsoft Office PowerPoint</Application>
  <PresentationFormat>Presentación en pantalla (4:3)</PresentationFormat>
  <Paragraphs>224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5" baseType="lpstr">
      <vt:lpstr>ＭＳ 明朝</vt:lpstr>
      <vt:lpstr>Arial</vt:lpstr>
      <vt:lpstr>Calibri</vt:lpstr>
      <vt:lpstr>Cambria</vt:lpstr>
      <vt:lpstr>Times New Roman</vt:lpstr>
      <vt:lpstr>Adyacencia</vt:lpstr>
      <vt:lpstr>Diseño personalizado</vt:lpstr>
      <vt:lpstr>Uso Médico de la Marihuana:  Posibilidades y limitaciones terapéuticas. </vt:lpstr>
      <vt:lpstr>Uso Médico de la Marihuana</vt:lpstr>
      <vt:lpstr>Definición de marihuana medicinal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Marihuana y derivados </vt:lpstr>
      <vt:lpstr>Marihuana y derivados</vt:lpstr>
      <vt:lpstr>Marihuana y derivados</vt:lpstr>
      <vt:lpstr>Marihuana y derivados</vt:lpstr>
      <vt:lpstr>Conclusiones</vt:lpstr>
      <vt:lpstr>Conclusiones</vt:lpstr>
    </vt:vector>
  </TitlesOfParts>
  <Company>Hogar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Deni Alvarez Icaza</dc:creator>
  <cp:lastModifiedBy>Gerardo Sandoval Lopez</cp:lastModifiedBy>
  <cp:revision>29</cp:revision>
  <dcterms:created xsi:type="dcterms:W3CDTF">2016-08-16T20:21:14Z</dcterms:created>
  <dcterms:modified xsi:type="dcterms:W3CDTF">2016-08-17T23:46:40Z</dcterms:modified>
</cp:coreProperties>
</file>