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256" r:id="rId2"/>
    <p:sldId id="282" r:id="rId3"/>
    <p:sldId id="287" r:id="rId4"/>
    <p:sldId id="263" r:id="rId5"/>
    <p:sldId id="278" r:id="rId6"/>
    <p:sldId id="283" r:id="rId7"/>
    <p:sldId id="262" r:id="rId8"/>
    <p:sldId id="275" r:id="rId9"/>
    <p:sldId id="266" r:id="rId10"/>
    <p:sldId id="265" r:id="rId11"/>
    <p:sldId id="280" r:id="rId12"/>
    <p:sldId id="281" r:id="rId13"/>
    <p:sldId id="273" r:id="rId14"/>
    <p:sldId id="286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856"/>
    <a:srgbClr val="55CB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5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6559-849D-4656-BFD9-BF60E7F1D9E4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5375F-8CE8-4225-839D-88C8B0DAB84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6426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375F-8CE8-4225-839D-88C8B0DAB84B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1046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9B017-4EC6-4DC1-A466-77402377CB8F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="" val="369528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375F-8CE8-4225-839D-88C8B0DAB84B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8627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375F-8CE8-4225-839D-88C8B0DAB84B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2706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8EC9A2-A6C9-427A-AB65-FB29092DDFB2}" type="datetimeFigureOut">
              <a:rPr lang="es-MX" smtClean="0"/>
              <a:pPr/>
              <a:t>17/08/2016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9AD54D-9F31-4C29-9A2E-6440554FAC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815290" cy="231459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SISTEMA ENDOCANNABINOIDE  Y LOS EFECTOS DE LA MARIHUANA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49625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s-MX" sz="2800" dirty="0" smtClean="0"/>
              <a:t>Dra. Gabriela Rodríguez </a:t>
            </a:r>
            <a:r>
              <a:rPr lang="es-MX" sz="2800" dirty="0" err="1" smtClean="0"/>
              <a:t>Manzo</a:t>
            </a:r>
            <a:endParaRPr lang="es-MX" sz="2800" dirty="0" smtClean="0"/>
          </a:p>
          <a:p>
            <a:pPr algn="r"/>
            <a:r>
              <a:rPr lang="es-MX" sz="2800" dirty="0" smtClean="0"/>
              <a:t>Departamento de </a:t>
            </a:r>
            <a:r>
              <a:rPr lang="es-MX" sz="2800" dirty="0" err="1" smtClean="0"/>
              <a:t>Farmacobiología</a:t>
            </a:r>
            <a:endParaRPr lang="es-MX" sz="2800" dirty="0" smtClean="0"/>
          </a:p>
          <a:p>
            <a:pPr algn="r"/>
            <a:r>
              <a:rPr lang="es-MX" sz="2800" dirty="0" err="1" smtClean="0"/>
              <a:t>Cinvestav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251062"/>
          </a:xfrm>
        </p:spPr>
        <p:txBody>
          <a:bodyPr/>
          <a:lstStyle/>
          <a:p>
            <a:pPr algn="ctr"/>
            <a:r>
              <a:rPr lang="es-MX" dirty="0" smtClean="0"/>
              <a:t>Efectos bifásicos de los </a:t>
            </a:r>
            <a:r>
              <a:rPr lang="es-MX" dirty="0" err="1" smtClean="0"/>
              <a:t>eCN</a:t>
            </a:r>
            <a:endParaRPr lang="es-MX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812864"/>
              </p:ext>
            </p:extLst>
          </p:nvPr>
        </p:nvGraphicFramePr>
        <p:xfrm>
          <a:off x="3214678" y="1500174"/>
          <a:ext cx="578644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193"/>
                <a:gridCol w="1639193"/>
                <a:gridCol w="2508059"/>
              </a:tblGrid>
              <a:tr h="600079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Dosis bajas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Dosis </a:t>
                      </a:r>
                    </a:p>
                    <a:p>
                      <a:r>
                        <a:rPr lang="es-MX" sz="2000" dirty="0" smtClean="0"/>
                        <a:t>altas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/>
                        <a:t>Δ-9 THC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/>
                        <a:t>Principio activo de la marihuana</a:t>
                      </a:r>
                    </a:p>
                    <a:p>
                      <a:endParaRPr lang="es-MX" sz="2000" dirty="0"/>
                    </a:p>
                  </a:txBody>
                  <a:tcPr/>
                </a:tc>
              </a:tr>
              <a:tr h="574366">
                <a:tc>
                  <a:txBody>
                    <a:bodyPr/>
                    <a:lstStyle/>
                    <a:p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reducen la ansiedad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producen ansiedad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Grandes cantidades  producen ataques de pánico</a:t>
                      </a:r>
                      <a:endParaRPr lang="es-MX" dirty="0"/>
                    </a:p>
                  </a:txBody>
                  <a:tcPr/>
                </a:tc>
              </a:tr>
              <a:tr h="347665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hiperfagia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hipofagia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Aumenta apetito</a:t>
                      </a:r>
                      <a:r>
                        <a:rPr lang="es-MX" baseline="0" dirty="0" smtClean="0"/>
                        <a:t> y  las calorías consumidas </a:t>
                      </a:r>
                      <a:endParaRPr lang="es-MX" dirty="0"/>
                    </a:p>
                  </a:txBody>
                  <a:tcPr/>
                </a:tc>
              </a:tr>
              <a:tr h="347665">
                <a:tc>
                  <a:txBody>
                    <a:bodyPr/>
                    <a:lstStyle/>
                    <a:p>
                      <a:r>
                        <a:rPr lang="es-MX" dirty="0" smtClean="0"/>
                        <a:t>Facilitan</a:t>
                      </a:r>
                      <a:r>
                        <a:rPr lang="es-MX" baseline="0" dirty="0" smtClean="0"/>
                        <a:t> la a</a:t>
                      </a:r>
                      <a:r>
                        <a:rPr lang="es-MX" dirty="0" smtClean="0"/>
                        <a:t>ctividad sexual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Inhiben la actividad sexual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Aumenta el deseo sexual a</a:t>
                      </a:r>
                      <a:r>
                        <a:rPr lang="es-MX" baseline="0" dirty="0" smtClean="0"/>
                        <a:t> dosis bajas, pero no a dosis altas</a:t>
                      </a:r>
                      <a:endParaRPr lang="es-MX" dirty="0"/>
                    </a:p>
                  </a:txBody>
                  <a:tcPr/>
                </a:tc>
              </a:tr>
              <a:tr h="347665">
                <a:tc>
                  <a:txBody>
                    <a:bodyPr/>
                    <a:lstStyle/>
                    <a:p>
                      <a:r>
                        <a:rPr lang="es-MX" dirty="0" smtClean="0"/>
                        <a:t>Aumentan la testosterona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Disminuyen la testosterona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Disminuye la</a:t>
                      </a:r>
                      <a:r>
                        <a:rPr lang="es-MX" baseline="0" dirty="0" smtClean="0"/>
                        <a:t> testosterona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2844" y="3357562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err="1" smtClean="0"/>
              <a:t>Anandamida</a:t>
            </a:r>
            <a:endParaRPr lang="es-MX" sz="2800" dirty="0"/>
          </a:p>
        </p:txBody>
      </p:sp>
      <p:sp>
        <p:nvSpPr>
          <p:cNvPr id="7" name="6 Flecha derecha"/>
          <p:cNvSpPr/>
          <p:nvPr/>
        </p:nvSpPr>
        <p:spPr>
          <a:xfrm>
            <a:off x="2357422" y="3429000"/>
            <a:ext cx="7640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-71470" y="5923682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  <a:buSzPct val="120000"/>
              <a:buFont typeface="Wingdings" pitchFamily="2" charset="2"/>
              <a:buChar char="v"/>
            </a:pPr>
            <a:r>
              <a:rPr lang="es-MX" sz="3200" dirty="0" smtClean="0"/>
              <a:t>  </a:t>
            </a:r>
            <a:r>
              <a:rPr lang="es-MX" sz="2800" b="1" dirty="0" smtClean="0">
                <a:latin typeface="Calibri" pitchFamily="34" charset="0"/>
              </a:rPr>
              <a:t>El  Δ-9 THC  también  puede producir efectos bifásicos, dependientes de la dosis</a:t>
            </a:r>
            <a:endParaRPr lang="es-MX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403462"/>
          </a:xfrm>
        </p:spPr>
        <p:txBody>
          <a:bodyPr anchor="t">
            <a:noAutofit/>
          </a:bodyPr>
          <a:lstStyle/>
          <a:p>
            <a:pPr algn="ctr"/>
            <a:r>
              <a:rPr lang="es-MX" sz="4400" dirty="0" err="1" smtClean="0">
                <a:cs typeface="Arial" pitchFamily="34" charset="0"/>
              </a:rPr>
              <a:t>Endocannabinoides</a:t>
            </a:r>
            <a:r>
              <a:rPr lang="es-MX" sz="4400" dirty="0" smtClean="0">
                <a:cs typeface="Arial" pitchFamily="34" charset="0"/>
              </a:rPr>
              <a:t> y </a:t>
            </a:r>
            <a:br>
              <a:rPr lang="es-MX" sz="4400" dirty="0" smtClean="0">
                <a:cs typeface="Arial" pitchFamily="34" charset="0"/>
              </a:rPr>
            </a:br>
            <a:r>
              <a:rPr lang="en-US" sz="4400" dirty="0" err="1">
                <a:cs typeface="Arial" pitchFamily="34" charset="0"/>
              </a:rPr>
              <a:t>m</a:t>
            </a:r>
            <a:r>
              <a:rPr lang="en-US" sz="4400" dirty="0" err="1" smtClean="0">
                <a:cs typeface="Arial" pitchFamily="34" charset="0"/>
              </a:rPr>
              <a:t>aduración</a:t>
            </a:r>
            <a:r>
              <a:rPr lang="en-US" sz="4400" dirty="0" smtClean="0">
                <a:cs typeface="Arial" pitchFamily="34" charset="0"/>
              </a:rPr>
              <a:t> neuronal </a:t>
            </a:r>
            <a:r>
              <a:rPr lang="es-MX" sz="4400" dirty="0" smtClean="0"/>
              <a:t/>
            </a:r>
            <a:br>
              <a:rPr lang="es-MX" sz="4400" dirty="0" smtClean="0"/>
            </a:br>
            <a:endParaRPr lang="es-MX" sz="4400" dirty="0"/>
          </a:p>
        </p:txBody>
      </p:sp>
      <p:grpSp>
        <p:nvGrpSpPr>
          <p:cNvPr id="3" name="Agrupar 4"/>
          <p:cNvGrpSpPr/>
          <p:nvPr/>
        </p:nvGrpSpPr>
        <p:grpSpPr>
          <a:xfrm>
            <a:off x="2000288" y="1500174"/>
            <a:ext cx="7000868" cy="3786214"/>
            <a:chOff x="788289" y="1334566"/>
            <a:chExt cx="8001000" cy="4330700"/>
          </a:xfrm>
        </p:grpSpPr>
        <p:pic>
          <p:nvPicPr>
            <p:cNvPr id="4" name="Imagen 5" descr="Captura de pantalla 2015-01-22 a la(s) 21.35.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289" y="1334566"/>
              <a:ext cx="8001000" cy="4330700"/>
            </a:xfrm>
            <a:prstGeom prst="rect">
              <a:avLst/>
            </a:prstGeom>
          </p:spPr>
        </p:pic>
        <p:cxnSp>
          <p:nvCxnSpPr>
            <p:cNvPr id="5" name="Conector recto 6"/>
            <p:cNvCxnSpPr/>
            <p:nvPr/>
          </p:nvCxnSpPr>
          <p:spPr>
            <a:xfrm flipH="1">
              <a:off x="2231672" y="2798680"/>
              <a:ext cx="6312621" cy="1035636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orma libre 7"/>
            <p:cNvSpPr/>
            <p:nvPr/>
          </p:nvSpPr>
          <p:spPr>
            <a:xfrm>
              <a:off x="1060353" y="3834316"/>
              <a:ext cx="1171319" cy="1245227"/>
            </a:xfrm>
            <a:custGeom>
              <a:avLst/>
              <a:gdLst>
                <a:gd name="connsiteX0" fmla="*/ 1171319 w 1171319"/>
                <a:gd name="connsiteY0" fmla="*/ 0 h 1245227"/>
                <a:gd name="connsiteX1" fmla="*/ 961715 w 1171319"/>
                <a:gd name="connsiteY1" fmla="*/ 135618 h 1245227"/>
                <a:gd name="connsiteX2" fmla="*/ 752110 w 1171319"/>
                <a:gd name="connsiteY2" fmla="*/ 801384 h 1245227"/>
                <a:gd name="connsiteX3" fmla="*/ 0 w 1171319"/>
                <a:gd name="connsiteY3" fmla="*/ 1245227 h 1245227"/>
                <a:gd name="connsiteX4" fmla="*/ 0 w 1171319"/>
                <a:gd name="connsiteY4" fmla="*/ 1245227 h 1245227"/>
                <a:gd name="connsiteX0" fmla="*/ 1171319 w 1171319"/>
                <a:gd name="connsiteY0" fmla="*/ 0 h 1245227"/>
                <a:gd name="connsiteX1" fmla="*/ 961715 w 1171319"/>
                <a:gd name="connsiteY1" fmla="*/ 135618 h 1245227"/>
                <a:gd name="connsiteX2" fmla="*/ 678132 w 1171319"/>
                <a:gd name="connsiteY2" fmla="*/ 887687 h 1245227"/>
                <a:gd name="connsiteX3" fmla="*/ 0 w 1171319"/>
                <a:gd name="connsiteY3" fmla="*/ 1245227 h 1245227"/>
                <a:gd name="connsiteX4" fmla="*/ 0 w 1171319"/>
                <a:gd name="connsiteY4" fmla="*/ 1245227 h 1245227"/>
                <a:gd name="connsiteX0" fmla="*/ 1171319 w 1171319"/>
                <a:gd name="connsiteY0" fmla="*/ 0 h 1245227"/>
                <a:gd name="connsiteX1" fmla="*/ 1011033 w 1171319"/>
                <a:gd name="connsiteY1" fmla="*/ 172605 h 1245227"/>
                <a:gd name="connsiteX2" fmla="*/ 678132 w 1171319"/>
                <a:gd name="connsiteY2" fmla="*/ 887687 h 1245227"/>
                <a:gd name="connsiteX3" fmla="*/ 0 w 1171319"/>
                <a:gd name="connsiteY3" fmla="*/ 1245227 h 1245227"/>
                <a:gd name="connsiteX4" fmla="*/ 0 w 1171319"/>
                <a:gd name="connsiteY4" fmla="*/ 1245227 h 1245227"/>
                <a:gd name="connsiteX0" fmla="*/ 1171319 w 1171319"/>
                <a:gd name="connsiteY0" fmla="*/ 0 h 1245227"/>
                <a:gd name="connsiteX1" fmla="*/ 1011033 w 1171319"/>
                <a:gd name="connsiteY1" fmla="*/ 172605 h 1245227"/>
                <a:gd name="connsiteX2" fmla="*/ 591824 w 1171319"/>
                <a:gd name="connsiteY2" fmla="*/ 973990 h 1245227"/>
                <a:gd name="connsiteX3" fmla="*/ 0 w 1171319"/>
                <a:gd name="connsiteY3" fmla="*/ 1245227 h 1245227"/>
                <a:gd name="connsiteX4" fmla="*/ 0 w 1171319"/>
                <a:gd name="connsiteY4" fmla="*/ 1245227 h 124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319" h="1245227">
                  <a:moveTo>
                    <a:pt x="1171319" y="0"/>
                  </a:moveTo>
                  <a:cubicBezTo>
                    <a:pt x="1101451" y="1027"/>
                    <a:pt x="1107615" y="10273"/>
                    <a:pt x="1011033" y="172605"/>
                  </a:cubicBezTo>
                  <a:cubicBezTo>
                    <a:pt x="914451" y="334937"/>
                    <a:pt x="760329" y="795220"/>
                    <a:pt x="591824" y="973990"/>
                  </a:cubicBezTo>
                  <a:cubicBezTo>
                    <a:pt x="423319" y="1152760"/>
                    <a:pt x="98637" y="1200021"/>
                    <a:pt x="0" y="1245227"/>
                  </a:cubicBezTo>
                  <a:lnTo>
                    <a:pt x="0" y="1245227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0" y="514351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Proceso de refinamiento de las conexiones nerviosas :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Eliminación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(poda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neuronal) y reforzamiento de conexiones  neuronales basada en su utilización.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El glutamato participa en ambos procesos</a:t>
            </a:r>
          </a:p>
          <a:p>
            <a:endParaRPr lang="es-MX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0" y="1643050"/>
            <a:ext cx="3621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Dirección de la maduración cortical: 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dirty="0" err="1" smtClean="0"/>
              <a:t>Rostrofrontal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dirty="0" err="1" smtClean="0"/>
              <a:t>Lateromedial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596336" y="2564904"/>
            <a:ext cx="360040" cy="288032"/>
          </a:xfrm>
          <a:prstGeom prst="ellipse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5620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MX" sz="4400" dirty="0" smtClean="0"/>
              <a:t>Los </a:t>
            </a:r>
            <a:r>
              <a:rPr lang="es-MX" sz="4400" dirty="0" err="1" smtClean="0"/>
              <a:t>eCN</a:t>
            </a:r>
            <a:r>
              <a:rPr lang="es-MX" sz="4400" dirty="0" smtClean="0"/>
              <a:t> regulan la liberación de </a:t>
            </a:r>
            <a:r>
              <a:rPr lang="es-MX" sz="4400" dirty="0" err="1" smtClean="0"/>
              <a:t>glutamato</a:t>
            </a:r>
            <a:r>
              <a:rPr lang="es-MX" sz="4400" dirty="0" smtClean="0"/>
              <a:t> </a:t>
            </a:r>
            <a:r>
              <a:rPr lang="es-MX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4800" dirty="0" smtClean="0"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2386" t="52133"/>
          <a:stretch>
            <a:fillRect/>
          </a:stretch>
        </p:blipFill>
        <p:spPr bwMode="auto">
          <a:xfrm>
            <a:off x="4357654" y="1785926"/>
            <a:ext cx="4786346" cy="432908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0" y="155679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sz="2300" dirty="0" err="1" smtClean="0">
                <a:latin typeface="Arial" pitchFamily="34" charset="0"/>
                <a:cs typeface="Arial" pitchFamily="34" charset="0"/>
              </a:rPr>
              <a:t>eCN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 protegen del exceso de estimulación por glutamato</a:t>
            </a:r>
          </a:p>
          <a:p>
            <a:r>
              <a:rPr lang="es-MX" sz="2300" dirty="0">
                <a:latin typeface="Arial" pitchFamily="34" charset="0"/>
                <a:cs typeface="Arial" pitchFamily="34" charset="0"/>
              </a:rPr>
              <a:t>q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ue produce muerte neuronal</a:t>
            </a: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3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sz="2300" dirty="0" err="1" smtClean="0">
                <a:latin typeface="Arial" pitchFamily="34" charset="0"/>
                <a:cs typeface="Arial" pitchFamily="34" charset="0"/>
              </a:rPr>
              <a:t>cannabinoides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 exógenos al unirse al receptor CB1 (1) </a:t>
            </a:r>
          </a:p>
          <a:p>
            <a:r>
              <a:rPr lang="es-MX" sz="2300" dirty="0" smtClean="0">
                <a:latin typeface="Arial" pitchFamily="34" charset="0"/>
                <a:cs typeface="Arial" pitchFamily="34" charset="0"/>
              </a:rPr>
              <a:t>interfieren con el efecto protector de los </a:t>
            </a:r>
            <a:r>
              <a:rPr lang="es-MX" sz="2300" dirty="0" err="1" smtClean="0">
                <a:latin typeface="Arial" pitchFamily="34" charset="0"/>
                <a:cs typeface="Arial" pitchFamily="34" charset="0"/>
              </a:rPr>
              <a:t>eCN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 (2)</a:t>
            </a: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Exceso de glutamato liberado  (3) produce el ingreso excesivo de Ca</a:t>
            </a:r>
            <a:r>
              <a:rPr lang="es-MX" sz="23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 (4) a la n. </a:t>
            </a:r>
            <a:r>
              <a:rPr lang="es-MX" sz="2300" dirty="0" err="1" smtClean="0">
                <a:latin typeface="Arial" pitchFamily="34" charset="0"/>
                <a:cs typeface="Arial" pitchFamily="34" charset="0"/>
              </a:rPr>
              <a:t>postsináptica</a:t>
            </a:r>
            <a:endParaRPr lang="es-MX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3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MX" sz="2300" dirty="0" err="1" smtClean="0">
                <a:latin typeface="Arial" pitchFamily="34" charset="0"/>
                <a:cs typeface="Arial" pitchFamily="34" charset="0"/>
              </a:rPr>
              <a:t>excitotoxicidad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 y muerte neuronal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cto de flecha 7"/>
          <p:cNvCxnSpPr/>
          <p:nvPr/>
        </p:nvCxnSpPr>
        <p:spPr>
          <a:xfrm>
            <a:off x="142844" y="6115006"/>
            <a:ext cx="7567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155448"/>
            <a:ext cx="6329378" cy="1252728"/>
          </a:xfrm>
        </p:spPr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err="1" smtClean="0"/>
              <a:t>Cannabinoides</a:t>
            </a:r>
            <a:r>
              <a:rPr lang="es-MX" dirty="0" smtClean="0"/>
              <a:t> y </a:t>
            </a:r>
            <a:r>
              <a:rPr lang="es-MX" b="1" dirty="0" err="1" smtClean="0"/>
              <a:t>eCN</a:t>
            </a:r>
            <a:r>
              <a:rPr lang="es-MX" dirty="0" smtClean="0"/>
              <a:t> se unen a los mismos receptores y afectan las mismas funciones</a:t>
            </a:r>
          </a:p>
          <a:p>
            <a:endParaRPr lang="es-MX" dirty="0" smtClean="0"/>
          </a:p>
          <a:p>
            <a:r>
              <a:rPr lang="es-MX" dirty="0" smtClean="0"/>
              <a:t>Los efectos de </a:t>
            </a:r>
            <a:r>
              <a:rPr lang="es-MX" b="1" dirty="0" err="1" smtClean="0"/>
              <a:t>cannabinoides</a:t>
            </a:r>
            <a:r>
              <a:rPr lang="es-MX" dirty="0" smtClean="0"/>
              <a:t> y  de </a:t>
            </a:r>
            <a:r>
              <a:rPr lang="es-MX" b="1" dirty="0" err="1" smtClean="0"/>
              <a:t>eCN</a:t>
            </a:r>
            <a:r>
              <a:rPr lang="es-MX" b="1" dirty="0" smtClean="0"/>
              <a:t> </a:t>
            </a:r>
            <a:r>
              <a:rPr lang="es-MX" dirty="0" smtClean="0"/>
              <a:t>dependen de la dosis  y las [   ] de </a:t>
            </a:r>
            <a:r>
              <a:rPr lang="es-MX" dirty="0" err="1" smtClean="0"/>
              <a:t>cannabinoides</a:t>
            </a:r>
            <a:r>
              <a:rPr lang="es-MX" dirty="0" smtClean="0"/>
              <a:t> en la </a:t>
            </a:r>
            <a:r>
              <a:rPr lang="es-MX" i="1" dirty="0" smtClean="0"/>
              <a:t>Cannabis</a:t>
            </a:r>
            <a:r>
              <a:rPr lang="es-MX" dirty="0" smtClean="0"/>
              <a:t> son variables</a:t>
            </a:r>
          </a:p>
          <a:p>
            <a:endParaRPr lang="es-MX" dirty="0" smtClean="0"/>
          </a:p>
          <a:p>
            <a:r>
              <a:rPr lang="es-MX" b="1" dirty="0" err="1" smtClean="0"/>
              <a:t>Cannabinoides</a:t>
            </a:r>
            <a:r>
              <a:rPr lang="es-MX" dirty="0" smtClean="0"/>
              <a:t> y </a:t>
            </a:r>
            <a:r>
              <a:rPr lang="es-MX" b="1" dirty="0" err="1" smtClean="0"/>
              <a:t>eCN</a:t>
            </a:r>
            <a:r>
              <a:rPr lang="es-MX" dirty="0" smtClean="0"/>
              <a:t> afectan el proceso de maduración cerebral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sz="3649" dirty="0" smtClean="0"/>
          </a:p>
          <a:p>
            <a:endParaRPr lang="es-MX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58" y="4786322"/>
            <a:ext cx="8358246" cy="1571636"/>
          </a:xfrm>
          <a:prstGeom prst="rect">
            <a:avLst/>
          </a:prstGeom>
          <a:solidFill>
            <a:srgbClr val="E9F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428596" y="3286124"/>
            <a:ext cx="828680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428596" y="1700808"/>
            <a:ext cx="8286808" cy="1428760"/>
          </a:xfrm>
          <a:prstGeom prst="rect">
            <a:avLst/>
          </a:prstGeom>
          <a:solidFill>
            <a:srgbClr val="55C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Consideraciones para la terapéutica con marihuana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1"/>
            <a:ext cx="8258204" cy="4757750"/>
          </a:xfrm>
        </p:spPr>
        <p:txBody>
          <a:bodyPr>
            <a:normAutofit fontScale="85000" lnSpcReduction="20000"/>
          </a:bodyPr>
          <a:lstStyle/>
          <a:p>
            <a:endParaRPr lang="es-MX" b="1" dirty="0" smtClean="0"/>
          </a:p>
          <a:p>
            <a:r>
              <a:rPr lang="es-MX" b="1" dirty="0" smtClean="0"/>
              <a:t>Profundizar en la investigación de los principios activos aislados de la </a:t>
            </a:r>
            <a:r>
              <a:rPr lang="es-MX" b="1" i="1" dirty="0" smtClean="0"/>
              <a:t>Cannabis</a:t>
            </a:r>
          </a:p>
          <a:p>
            <a:endParaRPr lang="es-MX" dirty="0" smtClean="0"/>
          </a:p>
          <a:p>
            <a:pPr marL="118872" indent="0">
              <a:buClr>
                <a:srgbClr val="55CB69"/>
              </a:buClr>
              <a:buNone/>
            </a:pPr>
            <a:r>
              <a:rPr lang="es-MX" dirty="0" smtClean="0"/>
              <a:t> </a:t>
            </a:r>
          </a:p>
          <a:p>
            <a:pPr>
              <a:buClr>
                <a:srgbClr val="55CB69"/>
              </a:buClr>
            </a:pPr>
            <a:endParaRPr lang="es-MX" b="1" dirty="0" smtClean="0"/>
          </a:p>
          <a:p>
            <a:pPr>
              <a:buClr>
                <a:srgbClr val="55CB69"/>
              </a:buClr>
            </a:pPr>
            <a:r>
              <a:rPr lang="es-MX" b="1" dirty="0" smtClean="0"/>
              <a:t>Elaborar medicamentos </a:t>
            </a:r>
            <a:r>
              <a:rPr lang="es-MX" b="1" dirty="0" smtClean="0"/>
              <a:t>a </a:t>
            </a:r>
            <a:r>
              <a:rPr lang="es-MX" b="1" dirty="0" smtClean="0"/>
              <a:t>partir de esos </a:t>
            </a:r>
            <a:r>
              <a:rPr lang="es-MX" b="1" dirty="0"/>
              <a:t>principios activos </a:t>
            </a:r>
            <a:r>
              <a:rPr lang="es-MX" b="1" dirty="0" smtClean="0"/>
              <a:t>aislados que permitan dosificarlos</a:t>
            </a:r>
          </a:p>
          <a:p>
            <a:endParaRPr lang="es-MX" dirty="0" smtClean="0"/>
          </a:p>
          <a:p>
            <a:pPr marL="118872" indent="0">
              <a:buNone/>
            </a:pPr>
            <a:r>
              <a:rPr lang="es-MX" b="1" dirty="0" smtClean="0"/>
              <a:t> </a:t>
            </a:r>
          </a:p>
          <a:p>
            <a:endParaRPr lang="es-MX" b="1" dirty="0" smtClean="0"/>
          </a:p>
          <a:p>
            <a:r>
              <a:rPr lang="es-MX" b="1" dirty="0" smtClean="0"/>
              <a:t>Valorar  de forma individualizada el uso de </a:t>
            </a:r>
            <a:r>
              <a:rPr lang="es-MX" b="1" dirty="0" err="1" smtClean="0"/>
              <a:t>cannabinoides</a:t>
            </a:r>
            <a:r>
              <a:rPr lang="es-MX" b="1" dirty="0" smtClean="0"/>
              <a:t> en niños y adolescentes, cuya maduración neuronal no ha finalizado</a:t>
            </a:r>
          </a:p>
          <a:p>
            <a:endParaRPr lang="es-MX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5184648"/>
            <a:ext cx="8243918" cy="1673352"/>
          </a:xfrm>
        </p:spPr>
        <p:txBody>
          <a:bodyPr/>
          <a:lstStyle/>
          <a:p>
            <a:pPr algn="r"/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2054" name="AutoShape 6" descr="data:image/jpeg;base64,/9j/4AAQSkZJRgABAQAAAQABAAD/2wCEAAkGBxATEhUSEBIWFRUWFhUXFRYWGBYVFRcYFRUXFhUVFRUYHSggGBolGxUXITEhJTUrLi4uFx8zODMsNygtLisBCgoKDg0OGxAQGi0mHyU3Ly8vKy0uLSstLi8tLS0tNTAtLTItLS0tLS4rLy0tLS0tLS0tLS0vLS0tLS0tLS0tLf/AABEIAOsA1gMBIgACEQEDEQH/xAAbAAABBQEBAAAAAAAAAAAAAAAAAgMEBQYBB//EAEMQAAIBAgMFBQMJBgUEAwAAAAECAwARBBIhBQYTMUEiMlFhcYGRsRQzQlJyc6GywRUjNGKC0QcWJEPwVJLh8VNjk//EABoBAQADAQEBAAAAAAAAAAAAAAABAgQDBQb/xAAzEQACAQIDAwoFBQEAAAAAAAAAAQIDEQQSMRQhQQUTM1FSYYGRobEicdHh8BUjMkJiwf/aAAwDAQACEQMRAD8A9xooooAooooAooooAooooAooooAooooAooooAooooAooooAooooAooooAooooAooooAooooAooooAooooAooooAooooAooooAooooAoorhoANNvOoNiwB8yBVbt/bS4dQBYyN3FOg9WPQVhJ4BK5eWQMzHVm6ey+gHlXelRzq73Iy1sRkeWKuz04Tr9Ye8UrOPEV5YmCjzFbg+BBsp150v5BHcjOLjqHFjfwro8NHtehyWLn2fU9QBrpNeX/ACIa2kbsgE2kv7tdTS1wT3GWWQX17/Iedm09KjZo9r0LbXLsep6beuXrzSKHEGxEsmU3GbOenlelL8qtmE8tvHM1hTZl2htb7DPSqL157FPiQLGaW/Qhja3ibigY3FEdjESE28UPXrUbN/pFtq/yz0K9F687k2xjFygTszE2tlTmDysBWs3ZmmaM8d87hudgByBtp4Vyq01TsnJXei+ReniFUllSZc0UUVzNAUUUUAUUUUAUUUUAUUUUAUUUUAUUUUAVEx2KKiyWL9ASB7al1kN7sWYmllVcxjw7OFvbMVzELfztauGInKEPh10IYqTZsjkl7MTzuQagYjdx+aCx8Li1UEW/JZBKIBw2UBO2Q5lcsERlK6LdTdunhVntreRsKYRPDdnUtJka4jIyqApIBe7uBfTTWsVKdehK8H66/NHGdKM9zQhtly9Y2rn7Pk+o3upo74uIzIMKxIgaYqJFuOHII5E9QTcW52q2x23DGyxiNpHeGaUKrKPmcmdCzGwb94Ofga9L9WqLWn6mZ4PvK1sC/wBRvcabODb6p9xqau9i2LNFKq5cKyk5e2MW+RCADcWbQ3ty609tbeZMPJJG6SMYoklYoM2kjFEVRe5ZmUgVZcrvTm/X7Fdi7yqbDEdD7jSchHUj31s9k49ZFUjVXVXQkc1YAjn5GrAKD9Ee4VqpcoRqRzZSdil2jzzit9dveaWmNkFsrG/SwBPpXoJiH1F9wpDxrkchQCFNiBr61aeMjGLeXQbHPte5mMJgypMkmsjczp2fIW6+daLdrk/2h8Kq0QsQF1Jq/wBlQBFIHjqfE14OHlUr1nWn9l3I1UoKOmhOooor0juFFFFAJZgOdN8cdBVXtPGlJbdMo/Guw46NutifiaAsjKaBIajJMh5MDTwceNALMh8/dRnak3FFv+XoDvEaucc0ZfIe+gj0oDvyjxFPI4PKo5UULa4oCVVBtjALJNZtVMeUqRcEEnQ1f1VbRlVHZ3NlSMsx8AtyT7hVKlOM1aQKJt0cISTwY7sjIdDqrm7Dn1JOvnXMRupA/CDorcFWWPMWNgy5SDr2tPHqAaz2A/xHxU4afDbImlwisRxQ4zkA2JEdtfQX9a3E+Pw6yLE80ayPYrGzqHN/BSb1z2an3+bIsUMW5uHWwVTZUWNQZJCAqyCTQE8yyqWP0rC9Kxm6kUmY5chZJkJjYobYgqZT9o5F1rQNNGHEZkQOdQhZQ59FJvS1ZSxQMpYc1DAsB5re4qHhYPi/MWMud0Qc2aSVwxw5szggHDMGjtppqNfbTG0tyI5Te7pZXCBGXsM7h2kBIuxuo0NwOgFbIIelj7fwrpjI6VGyxWkmLFJhdnvEkaRqbRqqrrc2UBRc9dBXNpbBafEx4jjvGFhlidFNr8UaMDyDA1ecM+FIhlVwSjBgGZSQbgMpsy38QdKvRoKleze8JGcj3SkRQItoYkZbZQShVehKjL4E6G418hWnZSUcL9WwpLkKLsQo8SQB7zUjDdT0teus45ouPWSRcHhAgu3O3aPQD+1c3fxnGV5VJKMxyAi1gotp4g2v7axO9O8j4qBYcLniDkCXpMQblYkU/XAuW8Db02m7MDxxZHWxU2Ph3Ry8unvqIQUIqMdCEW9FFFWJCiiigM1t/wCdP2R+tVqcx6/pVlt/50/ZH61WpzHr+lQB6FuX2GqXAxuv3RPxqHFyH3bVKi5j7o1IJOGc3j80anMM5tFrzzXprD84/u2pzC/7P9VAO4dz2NerClxnQf1U1h/9v7TU5FyH9VSB5f7UteY9f1ptf0FOLzHrQEyqfbeCWYSwsbCWF4yfAOCt/wAauKpN4cYYUmmAuY4HcDzUEj4VAPPd18ZtvZ0A2edlnEGNiIZkkCxMrOTdzY2tc+fiKqd4N3ZhjMeuJixBXFSRyQTYfDLiG7NiEEvOEroOYGlazBbx4pMdLhpSXSNZZEJKoJFWHDkqXOi5ZHY3/nqZg97SzSlxIkTDDvAyhCQJIo2eJhfVruTflY6UBlMbgjHtqOSLDS4iSV4RPxoDaPJEoGIw+JGi+Y8QR4VSceNdo4WePDHDcPGypKFinaUqW+dnnPZfOWNlA011Nel7P3vURLxxI0gS7mNBkaS4vEgvfOA6G3Kx51Y7P3nw00ww8btxTFxcrLay3sQf5x1FAeKbT2UBgtp428yzw7SYQkO6qoaVbsqA2ucx18hWgmSfB7QxUeClmZpNkvP23aV2n55wGv2uoHnXorbcbiYoyqow2GKo1keSVnMaSlwqA3UCQC1r6E8qd/zHgczfvkzIEucpueIVCKrW7RJdOyLntL40B5n/AIfSyu8HCxiAT4aVcRH8rknxLSBCeKInX904I6eNSf8ABzB4WfBvC2NlM8yTCXD8Vv3a8XWVY/oMbrduuavQH2lhI5IzCkJeSQpI6BFZABIWdja5AaMg+dJXH7OhzT4cQZmCPI0QQOY3kycRiNSob4GgMru+kc0uJmxCfKFw2KTA4aOYgpGq5Q0gUggyMX1bnYWvWp3Q2XEolxUCcNcVGjcEaojLnBKeAa40GlxTE278kOJmmw6RTRYhlkmgkYxlZk0E8LgMNRa6kcwCDU/drC4uN52nEUcVkGHhhYusaqGLZiVW7Fj005UBRbq4MkDaWLgMTFVEUZJLqCqrmkU91uzovS5PM6bfZkhaNWPMi5rL7PxEmMJYsVjGUsB3Trr6GwPpWswjKVBXu9LcrdLVIHqKKKgBRRRQGd23bim/1R+tV2QX6/8ABatJj9mrIcwOVuV+YPqKpsZgWjtmIN+VvKgGI0Gmo7pX39akxLqNR82V9utR1jNPRoaAlQLqnLRCp9TTmHjIEfLs3B9tMxrUhRQC4Yz2fJmv7acjjtbXlf8AGuJS7jxqQdVa7fl6ihNTan0hHWgHqzu3sXBneCYm0kJBABPZa6mtCaw+9Tf6wfcj8xrrQpqcrMz4mrKnDNElMmznQLMquxBDNlZSSwQObg3F+Gn/AGimoNlbJW5QWuqJYyS2ypbLYE2B7IF+dgBVYTQRWnZYd5k22p1ItRsXZubMHtZQoHEOUEMrZ7H6ZyKCfAWqbsvY0EUjTQMTnUKwurKxUkhr2zBrNbQ2rO5R4Va7vYrK5iPdfVfJv/NUqYZRjeLOtLGOUkpIc2luyJTPkxMsK4jIZUQIVLoFXPci/aRFUryIFVmF3TmY4hXnZFUmPDNkQkK0cGecW+neKw5WIvatjRWQ3GYk3MLGTPiCUfMAMgDBX4pa7X7RzTMb+QFRMduxKkLIhjPEgGHZYkdc8kkytxmLMxAUZz/Udak4ZH/bsxs2T5BEAbHJm4rXAPK9qrt8d5doQT4oYZoliw2DjxJEkTOXYuylAwYZbgDxqAbxqXGCQwHga86xe+eOgGJE4gPCXBy8RUcJFFimKuWjzFpcg10IJ8BWu3Lx2Knw3Fxaqjsz5MilAYwbI+ViSMw1seV6AXhsMiKMNCAEUXlN+ra5b/WJvfyq5w3LTT/10qFhsOsa5E9SepJ5k+JqTgJQ2a3RrfgKNpbgSqKKKAKKKKAbmlVVLMbAak1k8ftgzNollW9j1N+pq43hNwqeJufZyqmWAUAyJxT8Ug8acSEU8mGHlUA7F6/jUqJBTaYcU8kNSB9EFL08qbWOliOgOPKRYqLnwqZBNmHgeoqOFpcehFASTWG3s/jR9yPzmt0awm9v8aPuR+c1pwvSeZix3ReKDNJz4QPn7K4mgs0PTnTaqn/zH8a69wCRNm5aa61rt+bzH+cAZlK6RkX1B1pn00PMU4s7ZSt7gi1v7Uirrcc5bzV7OxXFjDdeTeoqVWV2TjTE/iraEHx6Gr1ccb90e+vJxU4UZ2fHej1cPWzw368Sdc8qP+cgfZWZwu/GDdmS7AqkrtcaBYWySEkefIdal/5rwYIV5RGxt2JCEcXBIzKeWgPOuPP0+v3O9yVt7YkOLjEc2YAOjgoQDmjOZL3BDAH6JBFO7t7GiwkJhhLFczuSxuSznMx0AAF+gsKjjeHCafvk1vbtLbTzvpyqbFtOLIzg3UAnSxGnPUelQ8RS7QuM7Yx3CTTvtoo/X0Fc3R+ZPPvtqep0uR5XrNSYt5iZHWwYgoORCEDIpHRmOtugrTbpfMt942vQ8h2fLp7Ky06jqV1J99iid5F3RRRXoHQKKKKAptt99R5H41WFakbzjtp9k/GscN8IVlkicspiZlZmF0BUA94cr5hbzNZ3XtJxsLmrU0+hqhG8EICF3VOIhkUPdGyKLsSrai3W9So9v4a1zLEAAtznUDti68/Ecqsq8PxEXLtDT6Gq39oIO8QNCdSBoNSdegGt6cTa0OtnTROIe2vc+v8AZ86nnodZJaKaWDVZNteJOGHdV4ptHc982zdnx01p7Ze0o504kLq63YBl5XUlWHsIqY1Yt2QJ1JzgMviTTcmIRblnVbGxuQLEi4B87U1HMrtG6MGVtQw1BHjerTllW4FtWE3s/jR9yPzmt3WD3t/jR9yPzGteF6QxY7ovFEJaUKRSxW880UKL1wUqhIEVaYGbMuvMc/0NVdOYeXKwPTkfSseOw/PUrLVb0daNTJPuLVYEHJE1BB7I5E3IOnInpUR9h4QlWOHjupuOyAO6VFwOdgT76n12vlrtHqXKxt3sEQQcNFYkE9nqORqwweFSKFo4lCKAxA+iCSSSfaSaXS7XSQWv2Tp4+VVnJuOpJSRxFrC5II738p7znzbkPKtZsBQIyALAMbDw0FZrBDQyO2ig3I5M3In0AFhWj3dYmG56sx/GteF6UiOpaUUUV6h1CiiigKPeCMFlv4H415ft7B7I+VtDLizFPIQXTXIXIUxmRrWVgVRgNL2FepbcPbX0PxrzubHYfCYrFR42FmTFTRyxOIjKrgokfDJA7LKyk+2qOnFu/ED+291Z8QYi0y5kjKOSnfYHMjAA9kZr3HUUyN08QyskgiIaCGEnU3AmMkpVWHYNmZRzvcXtakbI27tB8VKGClFnliMTGJBGqx5oWGvEJJte9xY6ctV7K3rxPBkE8uHjxKSRI0bxyDJxL5VRI2bj5rDKQRfW9qpzK4P2+gsXWI2TiTNHJZJeGuLVVZQi2lVBFGw1zAFbE/hVfgN2MVkRGw8EYXBT4csrktxJuZtlF49FsOmoFN4ffTFth8M6wxcaXHNg3Dl1QFM3b+svLlrS8RvXtNY8ceHhQ2z2vKbyMJVKhwsa6FDlPM316UVFLiC8n3dxDiEca3DKa2sY1EQjkSK3eD21z3tfTpVnu3sZ8NGEZw5zM7MBkBzdAvSwAHsrL7T3txr4h4sGqIIsPBPaQJlkMoDEPI7rkQAEXUE316a92bJxdqY2GfGyK0iRCHDrlCNG0JJZdLkKS2oIvfXpUqklxBf4vY+CjkkeYGQ4uZWEJObPKsduwvXsLc30AW9ScDilkXDnDq8UYleMxmOx/dllKEfQUMOfXSsxtCGSHaWEw8RYrFgJeCe8xczRLIdevDv6A1qdnzq6QkXuJWV7EW4idmQuepzAi3jXUGirCb2/xq/cj8xrd1hN7f40fcj85rThek8zHjui8UQQKUKRSga3nmihSqSK7QHaKK7QFjs2a4ynmOXpUyqSOQqQw6fDrVyjAgEcjrXzfKeG5qpnWkvc9HDVM0bPVCqWq3Vgeot76RSwOw/TTmOfLpXly0NKKzGuNEA7CWFuhYC9vsqNTWk3fAEItyubX5+prM4eAsbHQADMPK9wt+pJ1NarZHzftNbcL0hEdSdRRRXpnUKKKKApdud9fQ/GsNiN4ZIsaY2zGHJK+UZdODe4Ba1iQQ39JrdbaHbX7J+NedybVw0vEXFYa4ZmuyHXkVNjoQefvNdIUp1L5VexyqV6dK2d2uSU2rh3ZZXhiM4k4eZ47PwXcKHWTwyHW/OxFScLhtiFBEkcCLK3FChTGS0VznB0KkAEjyqDh4dl/XmW7Bu2XPh2Re9l05DxPjT0WysAVynGFrizE5QSMpVRoBaykD2UdGa1i/IKvSekl5k47P2XDhzjIIEdFcYiPhk9uXuoVJNgSWtrp41Pb5CvHGLSKOadFfGR5mkDDRBrYZxqo0A5jxpiPDYQ4M4M4iMKUy5o7LY3zB1U3Fw1jrzNNYzYk0p+VR4wzShUjXKiBF/exGRkB5H92Gsedqq4tb2i6nFuyZZTvsmUxtJFDLwgojYxB8gCB1VGI6LY26aV3C7yxv2Mv74hVLKoCpxHKpdzysMpt/NQN1IdAZpdAgGUquiBr3sNc2c3Ppa1OTbNwcTxxEPnna0YJYoXiDShnA0uAOZ8BVSw9BhIsXFhcRMp4qAOjoWR1ZlyvlZTfKwvcGpRw8UZgSOJQvEJFtApYEs9urE39pvUL9vbPw2TCtiU4kYRCg7TrewBdVvluWHP6w8aXs3a0eKiw2JRSqyOSgfvW1AIAuNQL+hoGaWsHvb/ABo+4H5zW3MtYnez+MB/+kfmNacL0hix/ReKK+lLSbUpa3nmi70A0m9czUsSOg0U2DSr1NgKqfs2bUofUf2qvBpQYggjmNa4YrDqvScH4fMvTnkkmXtOfQfW2nOmIZQyhh1+NPqAVYHkeftr46acbp6o9Zb1dETAW4el7EmxPNv5j6m9X+x/m/aaqD4DkOQ8vCrbY3zftNa8I/3SY6k+iiivUOgUUUUBT7Z76+h+NeYRvAbh8wIZgfA9o66czXqG2e+nofjXmsJlsf3SuuZ7aa2zmtmE/t4Hn47WPjwv1CcPhUYfOAaXsakx4DQnOnl5gc6izPGbgxZG5Dw6VIhERJzAi9stuQ01JrdeWp59oPdZep2NR4VbbvY3hSZToj6HwDdGqudVDEKbrfQ+PnS8t6mSU42ZSDdOSlHVHoQqv2ns55Z8JKrKBh5JHcG92DwvGAvndgfZTW7mPMqZGPbTQ+a9DVtXjzi4SaZ9BTqKpFSjxKWTdiNpJZTI2aRnYAAAKW4JF/rWaBT76f3b2UcLhIMO0nEMK5c9rexQdQByFWJmXx91V67TE3DaBgUZ2BOpvkuGAPTUVwdWCepZllnrJbzG+LH3I/Ma05NZfeM/6ofdL8TWzC9J5mTHdF4oh0LckKouToB40CpexF/1Cf1fCt8naLZ5sY5pJdYh9m4gNl4Zva+liPfTMcTklQjFhzFtQfOtB+0m+UcC30+f8uW9vfUrDKwkntyunLvXy1ndeUV8SWlzWsNCT+GT1sZcxONGRhfloaSfMEeotV6kuJadFcWUF8jMtiez1ANTYmaR5IpowVUCz2sDfmBfqKs67Wq9Sqw6ejett6MuWA50oHwq5wyRYeHiMhkJYgWGZiLkC3sFMbbw6AJLGMofmOXS4NulXjWTla3iUlQcY3b77fMY2dNlbKeTfGriPut7KzlXuBmzxk9RYH1rw+WMNl/eXHX5mjCVN2R+AOat9ifN/wBRrOYuYEkE2RO1IemmoX9TWi2Dm4KswylrtbqATdb+drVjwSbqXNkNSxooor1DoFFM8Wu8WgK3bPfT0PxrypZWV3ysR235HTvHpXqe1zdkPkfjXlUnfk+8f8xrfgf7eB5nKN1kt3/8JfyyQghjcHyFKiprCwNIwRLXN+eg01NWA2XOL3VQAAScwtrysetbG4x3GFKc1ezYlKfQUobOnuo4d817EEEaam56aUNGysVYWYcxRST0ZDjJaodw8zRuHXmOY8R1FayJgwDA6EXFZEVbbBxmVjETz1T16ivN5Sw+eHOLVe32NeDrZZZHo/f7iZ96sKpCKJXkKkqiIWaxNlJI0APvtzqKI5cmAVIjhV+UFpIQb3FmIVyPFjmPnWghgjTuIq6fRAHM3PLzpEkJeSG1jlkDG/hboPGvEhJKSsj1WWTprWY3gT/Uj7ofE1s5UUAkkAeJ0FZzbuxDiismFxSxsoykqElVh4EX0r2KM1CV2ccRTdSGVdxSFaVA2Vs1r2vpcjppypT7q7VHdxcDfagI/ESUhtgbWX/pX/8A0T9TWraab3GPZaqe5eo+uIjvmyMG+sGNwfHWnhjI8xcGVWPUG48BcdbVWNs7aw54SFvszMD+KU2ybQHe2ex+xKjfG1OcoviSqVdcPb6l6NoAsrGVuyTbMo0utug1pcm0mZcvGAv1C2Othz9p91ZtsXiB38BiR6CNvg1IbawHfgxK+sLt+W9LUev2IvXSayv1NRhsUVVEVoyI7ZSTYtfn16XpG1sS0iDNlXKSbA3JtpyrLDb2G+kZF+1DKvxWlLt7Bf8AURg+Zy/GrKMM2ZNXKynUy5WnbxLMVL2fIwDheoOnmOVVEe08O3dniPo6/wB6nYbGooLBlY8kVWBLMdFUW8TVMdHNhprXczlSupon4LAcWRYOaJaSc/WYm6ofU6nyHnWytUDYmz+DGA2rsc0jeLnn7ByHkKsK8qhSVOCR7SVgooorsSV7GkF6ktHTTRUBBxhvY+tY7F7qMWZoph2mLEOOpN+Yra4vDsVOXvcxfl7apTtNFOWcGFv5u4fsvy99dKdWVN3ica1CFVJTWhnYNjYyJgwRWIBHZYdRY86lIcUEEbYVytgtjlcactT61p4rEXVgR5G9OqDXV4py/lFPzOKwaj/GTXl9DPLjMQeeHcA3uMgsbgC58TYU3iIMRI5fguCQBa1uQtpWrUmnlY+NSsTl0ihLCZlaU36GSTZOJP8AtEepAp07uYkkEMiEEEG9zcelasUo6c9KPFz6kV/T6XFsjDDfWNz1t+NO4aMZwAOWpqBidsQg5EPFf6kfaPtPJfbVps2FwC0lgzdBqAOgvWKNOMdEbjzT/FHbk6Y2OAMVjEQktpZ2ZipvfnYDl51WbsKmImChGhIGZpIGaIkDoVXQk1qf8W5UhXDYjhhpBNkViLhQysxv/wBtZ/ZG0YcXKsbRmKVgTxIjlsF1JNv1rbH+G4ySXxnpODlZRZJM48HN299T4sUT3lI9NRVHh9mZQMszPYWu1rk+OgqdhAynta9Kys1Itwa7SIlsBS6EnLVwoPClUUA02HQ81Hupl9mQHnEh9gqXRQFRNu1gm72HjPqoo2fuzgoX4kOGjR+jBQCPQ1b0UAUUUUAUUUUAnLSSlOUUAyY6bmwqMLOoI8xepVctQFG+6+FOqqUP8hKfCj/L7DuYmUeRs3xFXlq7QFGNj4gcsSfai10bJxHXE+6Nau6KApf2JIe9ipfYFX4CujdqA/OF5PtuzD3XtVzRQEfC4KKMWjRVHkAKkUUUBT71bFGLw7QmwvYgkXswNwRXmWzti47AYpXlwxkisymSHtEA8mKc+nS9ey0Wqyk0rFXFN3MrgMZG/wA2+vVTcMPVTqKtsKfGpOK2ZDIbugJ+tyb3jWlQ4NF5A6eJJqpYehvlF6XRRQBRRRQBRRRQBRRRQB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6" name="AutoShape 8" descr="data:image/jpeg;base64,/9j/4AAQSkZJRgABAQAAAQABAAD/2wCEAAkGBxATEhUSEBIWFRUWFhUXFRYWGBYVFRcYFRUXFhUVFRUYHSggGBolGxUXITEhJTUrLi4uFx8zODMsNygtLisBCgoKDg0OGxAQGi0mHyU3Ly8vKy0uLSstLi8tLS0tNTAtLTItLS0tLS4rLy0tLS0tLS0tLS0vLS0tLS0tLS0tLf/AABEIAOsA1gMBIgACEQEDEQH/xAAbAAABBQEBAAAAAAAAAAAAAAAAAgMEBQYBB//EAEMQAAIBAgMFBQMJBgUEAwAAAAECAwARBBIhBQYTMUEiMlFhcYGRsRQzQlJyc6GywRUjNGKC0QcWJEPwVJLh8VNjk//EABoBAQADAQEBAAAAAAAAAAAAAAABAgQDBQb/xAAzEQACAQIDAwoFBQEAAAAAAAAAAQIDEQQSMRQhQQUTM1FSYYGRobEicdHh8BUjMkJiwf/aAAwDAQACEQMRAD8A9xooooAooooAooooAooooAooooAooooAooooAooooAooooAooooAooooAooooAooooAooooAooooAooooAooooAooooAooooAooooAoorhoANNvOoNiwB8yBVbt/bS4dQBYyN3FOg9WPQVhJ4BK5eWQMzHVm6ey+gHlXelRzq73Iy1sRkeWKuz04Tr9Ye8UrOPEV5YmCjzFbg+BBsp150v5BHcjOLjqHFjfwro8NHtehyWLn2fU9QBrpNeX/ACIa2kbsgE2kv7tdTS1wT3GWWQX17/Iedm09KjZo9r0LbXLsep6beuXrzSKHEGxEsmU3GbOenlelL8qtmE8tvHM1hTZl2htb7DPSqL157FPiQLGaW/Qhja3ibigY3FEdjESE28UPXrUbN/pFtq/yz0K9F687k2xjFygTszE2tlTmDysBWs3ZmmaM8d87hudgByBtp4Vyq01TsnJXei+ReniFUllSZc0UUVzNAUUUUAUUUUAUUUUAUUUUAUUUUAUUUUAVEx2KKiyWL9ASB7al1kN7sWYmllVcxjw7OFvbMVzELfztauGInKEPh10IYqTZsjkl7MTzuQagYjdx+aCx8Li1UEW/JZBKIBw2UBO2Q5lcsERlK6LdTdunhVntreRsKYRPDdnUtJka4jIyqApIBe7uBfTTWsVKdehK8H66/NHGdKM9zQhtly9Y2rn7Pk+o3upo74uIzIMKxIgaYqJFuOHII5E9QTcW52q2x23DGyxiNpHeGaUKrKPmcmdCzGwb94Ofga9L9WqLWn6mZ4PvK1sC/wBRvcabODb6p9xqau9i2LNFKq5cKyk5e2MW+RCADcWbQ3ty609tbeZMPJJG6SMYoklYoM2kjFEVRe5ZmUgVZcrvTm/X7Fdi7yqbDEdD7jSchHUj31s9k49ZFUjVXVXQkc1YAjn5GrAKD9Ee4VqpcoRqRzZSdil2jzzit9dveaWmNkFsrG/SwBPpXoJiH1F9wpDxrkchQCFNiBr61aeMjGLeXQbHPte5mMJgypMkmsjczp2fIW6+daLdrk/2h8Kq0QsQF1Jq/wBlQBFIHjqfE14OHlUr1nWn9l3I1UoKOmhOooor0juFFFFAJZgOdN8cdBVXtPGlJbdMo/Guw46NutifiaAsjKaBIajJMh5MDTwceNALMh8/dRnak3FFv+XoDvEaucc0ZfIe+gj0oDvyjxFPI4PKo5UULa4oCVVBtjALJNZtVMeUqRcEEnQ1f1VbRlVHZ3NlSMsx8AtyT7hVKlOM1aQKJt0cISTwY7sjIdDqrm7Dn1JOvnXMRupA/CDorcFWWPMWNgy5SDr2tPHqAaz2A/xHxU4afDbImlwisRxQ4zkA2JEdtfQX9a3E+Pw6yLE80ayPYrGzqHN/BSb1z2an3+bIsUMW5uHWwVTZUWNQZJCAqyCTQE8yyqWP0rC9Kxm6kUmY5chZJkJjYobYgqZT9o5F1rQNNGHEZkQOdQhZQ59FJvS1ZSxQMpYc1DAsB5re4qHhYPi/MWMud0Qc2aSVwxw5szggHDMGjtppqNfbTG0tyI5Te7pZXCBGXsM7h2kBIuxuo0NwOgFbIIelj7fwrpjI6VGyxWkmLFJhdnvEkaRqbRqqrrc2UBRc9dBXNpbBafEx4jjvGFhlidFNr8UaMDyDA1ecM+FIhlVwSjBgGZSQbgMpsy38QdKvRoKleze8JGcj3SkRQItoYkZbZQShVehKjL4E6G418hWnZSUcL9WwpLkKLsQo8SQB7zUjDdT0teus45ouPWSRcHhAgu3O3aPQD+1c3fxnGV5VJKMxyAi1gotp4g2v7axO9O8j4qBYcLniDkCXpMQblYkU/XAuW8Db02m7MDxxZHWxU2Ph3Ry8unvqIQUIqMdCEW9FFFWJCiiigM1t/wCdP2R+tVqcx6/pVlt/50/ZH61WpzHr+lQB6FuX2GqXAxuv3RPxqHFyH3bVKi5j7o1IJOGc3j80anMM5tFrzzXprD84/u2pzC/7P9VAO4dz2NerClxnQf1U1h/9v7TU5FyH9VSB5f7UteY9f1ptf0FOLzHrQEyqfbeCWYSwsbCWF4yfAOCt/wAauKpN4cYYUmmAuY4HcDzUEj4VAPPd18ZtvZ0A2edlnEGNiIZkkCxMrOTdzY2tc+fiKqd4N3ZhjMeuJixBXFSRyQTYfDLiG7NiEEvOEroOYGlazBbx4pMdLhpSXSNZZEJKoJFWHDkqXOi5ZHY3/nqZg97SzSlxIkTDDvAyhCQJIo2eJhfVruTflY6UBlMbgjHtqOSLDS4iSV4RPxoDaPJEoGIw+JGi+Y8QR4VSceNdo4WePDHDcPGypKFinaUqW+dnnPZfOWNlA011Nel7P3vURLxxI0gS7mNBkaS4vEgvfOA6G3Kx51Y7P3nw00ww8btxTFxcrLay3sQf5x1FAeKbT2UBgtp428yzw7SYQkO6qoaVbsqA2ucx18hWgmSfB7QxUeClmZpNkvP23aV2n55wGv2uoHnXorbcbiYoyqow2GKo1keSVnMaSlwqA3UCQC1r6E8qd/zHgczfvkzIEucpueIVCKrW7RJdOyLntL40B5n/AIfSyu8HCxiAT4aVcRH8rknxLSBCeKInX904I6eNSf8ABzB4WfBvC2NlM8yTCXD8Vv3a8XWVY/oMbrduuavQH2lhI5IzCkJeSQpI6BFZABIWdja5AaMg+dJXH7OhzT4cQZmCPI0QQOY3kycRiNSob4GgMru+kc0uJmxCfKFw2KTA4aOYgpGq5Q0gUggyMX1bnYWvWp3Q2XEolxUCcNcVGjcEaojLnBKeAa40GlxTE278kOJmmw6RTRYhlkmgkYxlZk0E8LgMNRa6kcwCDU/drC4uN52nEUcVkGHhhYusaqGLZiVW7Fj005UBRbq4MkDaWLgMTFVEUZJLqCqrmkU91uzovS5PM6bfZkhaNWPMi5rL7PxEmMJYsVjGUsB3Trr6GwPpWswjKVBXu9LcrdLVIHqKKKgBRRRQGd23bim/1R+tV2QX6/8ABatJj9mrIcwOVuV+YPqKpsZgWjtmIN+VvKgGI0Gmo7pX39akxLqNR82V9utR1jNPRoaAlQLqnLRCp9TTmHjIEfLs3B9tMxrUhRQC4Yz2fJmv7acjjtbXlf8AGuJS7jxqQdVa7fl6ihNTan0hHWgHqzu3sXBneCYm0kJBABPZa6mtCaw+9Tf6wfcj8xrrQpqcrMz4mrKnDNElMmznQLMquxBDNlZSSwQObg3F+Gn/AGimoNlbJW5QWuqJYyS2ypbLYE2B7IF+dgBVYTQRWnZYd5k22p1ItRsXZubMHtZQoHEOUEMrZ7H6ZyKCfAWqbsvY0EUjTQMTnUKwurKxUkhr2zBrNbQ2rO5R4Va7vYrK5iPdfVfJv/NUqYZRjeLOtLGOUkpIc2luyJTPkxMsK4jIZUQIVLoFXPci/aRFUryIFVmF3TmY4hXnZFUmPDNkQkK0cGecW+neKw5WIvatjRWQ3GYk3MLGTPiCUfMAMgDBX4pa7X7RzTMb+QFRMduxKkLIhjPEgGHZYkdc8kkytxmLMxAUZz/Udak4ZH/bsxs2T5BEAbHJm4rXAPK9qrt8d5doQT4oYZoliw2DjxJEkTOXYuylAwYZbgDxqAbxqXGCQwHga86xe+eOgGJE4gPCXBy8RUcJFFimKuWjzFpcg10IJ8BWu3Lx2Knw3Fxaqjsz5MilAYwbI+ViSMw1seV6AXhsMiKMNCAEUXlN+ra5b/WJvfyq5w3LTT/10qFhsOsa5E9SepJ5k+JqTgJQ2a3RrfgKNpbgSqKKKAKKKKAbmlVVLMbAak1k8ftgzNollW9j1N+pq43hNwqeJufZyqmWAUAyJxT8Ug8acSEU8mGHlUA7F6/jUqJBTaYcU8kNSB9EFL08qbWOliOgOPKRYqLnwqZBNmHgeoqOFpcehFASTWG3s/jR9yPzmt0awm9v8aPuR+c1pwvSeZix3ReKDNJz4QPn7K4mgs0PTnTaqn/zH8a69wCRNm5aa61rt+bzH+cAZlK6RkX1B1pn00PMU4s7ZSt7gi1v7Uirrcc5bzV7OxXFjDdeTeoqVWV2TjTE/iraEHx6Gr1ccb90e+vJxU4UZ2fHej1cPWzw368Sdc8qP+cgfZWZwu/GDdmS7AqkrtcaBYWySEkefIdal/5rwYIV5RGxt2JCEcXBIzKeWgPOuPP0+v3O9yVt7YkOLjEc2YAOjgoQDmjOZL3BDAH6JBFO7t7GiwkJhhLFczuSxuSznMx0AAF+gsKjjeHCafvk1vbtLbTzvpyqbFtOLIzg3UAnSxGnPUelQ8RS7QuM7Yx3CTTvtoo/X0Fc3R+ZPPvtqep0uR5XrNSYt5iZHWwYgoORCEDIpHRmOtugrTbpfMt942vQ8h2fLp7Ky06jqV1J99iid5F3RRRXoHQKKKKAptt99R5H41WFakbzjtp9k/GscN8IVlkicspiZlZmF0BUA94cr5hbzNZ3XtJxsLmrU0+hqhG8EICF3VOIhkUPdGyKLsSrai3W9So9v4a1zLEAAtznUDti68/Ecqsq8PxEXLtDT6Gq39oIO8QNCdSBoNSdegGt6cTa0OtnTROIe2vc+v8AZ86nnodZJaKaWDVZNteJOGHdV4ptHc982zdnx01p7Ze0o504kLq63YBl5XUlWHsIqY1Yt2QJ1JzgMviTTcmIRblnVbGxuQLEi4B87U1HMrtG6MGVtQw1BHjerTllW4FtWE3s/jR9yPzmt3WD3t/jR9yPzGteF6QxY7ovFEJaUKRSxW880UKL1wUqhIEVaYGbMuvMc/0NVdOYeXKwPTkfSseOw/PUrLVb0daNTJPuLVYEHJE1BB7I5E3IOnInpUR9h4QlWOHjupuOyAO6VFwOdgT76n12vlrtHqXKxt3sEQQcNFYkE9nqORqwweFSKFo4lCKAxA+iCSSSfaSaXS7XSQWv2Tp4+VVnJuOpJSRxFrC5II738p7znzbkPKtZsBQIyALAMbDw0FZrBDQyO2ig3I5M3In0AFhWj3dYmG56sx/GteF6UiOpaUUUV6h1CiiigKPeCMFlv4H415ft7B7I+VtDLizFPIQXTXIXIUxmRrWVgVRgNL2FepbcPbX0PxrzubHYfCYrFR42FmTFTRyxOIjKrgokfDJA7LKyk+2qOnFu/ED+291Z8QYi0y5kjKOSnfYHMjAA9kZr3HUUyN08QyskgiIaCGEnU3AmMkpVWHYNmZRzvcXtakbI27tB8VKGClFnliMTGJBGqx5oWGvEJJte9xY6ctV7K3rxPBkE8uHjxKSRI0bxyDJxL5VRI2bj5rDKQRfW9qpzK4P2+gsXWI2TiTNHJZJeGuLVVZQi2lVBFGw1zAFbE/hVfgN2MVkRGw8EYXBT4csrktxJuZtlF49FsOmoFN4ffTFth8M6wxcaXHNg3Dl1QFM3b+svLlrS8RvXtNY8ceHhQ2z2vKbyMJVKhwsa6FDlPM316UVFLiC8n3dxDiEca3DKa2sY1EQjkSK3eD21z3tfTpVnu3sZ8NGEZw5zM7MBkBzdAvSwAHsrL7T3txr4h4sGqIIsPBPaQJlkMoDEPI7rkQAEXUE316a92bJxdqY2GfGyK0iRCHDrlCNG0JJZdLkKS2oIvfXpUqklxBf4vY+CjkkeYGQ4uZWEJObPKsduwvXsLc30AW9ScDilkXDnDq8UYleMxmOx/dllKEfQUMOfXSsxtCGSHaWEw8RYrFgJeCe8xczRLIdevDv6A1qdnzq6QkXuJWV7EW4idmQuepzAi3jXUGirCb2/xq/cj8xrd1hN7f40fcj85rThek8zHjui8UQQKUKRSga3nmihSqSK7QHaKK7QFjs2a4ynmOXpUyqSOQqQw6fDrVyjAgEcjrXzfKeG5qpnWkvc9HDVM0bPVCqWq3Vgeot76RSwOw/TTmOfLpXly0NKKzGuNEA7CWFuhYC9vsqNTWk3fAEItyubX5+prM4eAsbHQADMPK9wt+pJ1NarZHzftNbcL0hEdSdRRRXpnUKKKKApdud9fQ/GsNiN4ZIsaY2zGHJK+UZdODe4Ba1iQQ39JrdbaHbX7J+NedybVw0vEXFYa4ZmuyHXkVNjoQefvNdIUp1L5VexyqV6dK2d2uSU2rh3ZZXhiM4k4eZ47PwXcKHWTwyHW/OxFScLhtiFBEkcCLK3FChTGS0VznB0KkAEjyqDh4dl/XmW7Bu2XPh2Re9l05DxPjT0WysAVynGFrizE5QSMpVRoBaykD2UdGa1i/IKvSekl5k47P2XDhzjIIEdFcYiPhk9uXuoVJNgSWtrp41Pb5CvHGLSKOadFfGR5mkDDRBrYZxqo0A5jxpiPDYQ4M4M4iMKUy5o7LY3zB1U3Fw1jrzNNYzYk0p+VR4wzShUjXKiBF/exGRkB5H92Gsedqq4tb2i6nFuyZZTvsmUxtJFDLwgojYxB8gCB1VGI6LY26aV3C7yxv2Mv74hVLKoCpxHKpdzysMpt/NQN1IdAZpdAgGUquiBr3sNc2c3Ppa1OTbNwcTxxEPnna0YJYoXiDShnA0uAOZ8BVSw9BhIsXFhcRMp4qAOjoWR1ZlyvlZTfKwvcGpRw8UZgSOJQvEJFtApYEs9urE39pvUL9vbPw2TCtiU4kYRCg7TrewBdVvluWHP6w8aXs3a0eKiw2JRSqyOSgfvW1AIAuNQL+hoGaWsHvb/ABo+4H5zW3MtYnez+MB/+kfmNacL0hix/ReKK+lLSbUpa3nmi70A0m9czUsSOg0U2DSr1NgKqfs2bUofUf2qvBpQYggjmNa4YrDqvScH4fMvTnkkmXtOfQfW2nOmIZQyhh1+NPqAVYHkeftr46acbp6o9Zb1dETAW4el7EmxPNv5j6m9X+x/m/aaqD4DkOQ8vCrbY3zftNa8I/3SY6k+iiivUOgUUUUBT7Z76+h+NeYRvAbh8wIZgfA9o66czXqG2e+nofjXmsJlsf3SuuZ7aa2zmtmE/t4Hn47WPjwv1CcPhUYfOAaXsakx4DQnOnl5gc6izPGbgxZG5Dw6VIhERJzAi9stuQ01JrdeWp59oPdZep2NR4VbbvY3hSZToj6HwDdGqudVDEKbrfQ+PnS8t6mSU42ZSDdOSlHVHoQqv2ns55Z8JKrKBh5JHcG92DwvGAvndgfZTW7mPMqZGPbTQ+a9DVtXjzi4SaZ9BTqKpFSjxKWTdiNpJZTI2aRnYAAAKW4JF/rWaBT76f3b2UcLhIMO0nEMK5c9rexQdQByFWJmXx91V67TE3DaBgUZ2BOpvkuGAPTUVwdWCepZllnrJbzG+LH3I/Ma05NZfeM/6ofdL8TWzC9J5mTHdF4oh0LckKouToB40CpexF/1Cf1fCt8naLZ5sY5pJdYh9m4gNl4Zva+liPfTMcTklQjFhzFtQfOtB+0m+UcC30+f8uW9vfUrDKwkntyunLvXy1ndeUV8SWlzWsNCT+GT1sZcxONGRhfloaSfMEeotV6kuJadFcWUF8jMtiez1ANTYmaR5IpowVUCz2sDfmBfqKs67Wq9Sqw6ejett6MuWA50oHwq5wyRYeHiMhkJYgWGZiLkC3sFMbbw6AJLGMofmOXS4NulXjWTla3iUlQcY3b77fMY2dNlbKeTfGriPut7KzlXuBmzxk9RYH1rw+WMNl/eXHX5mjCVN2R+AOat9ifN/wBRrOYuYEkE2RO1IemmoX9TWi2Dm4KswylrtbqATdb+drVjwSbqXNkNSxooor1DoFFM8Wu8WgK3bPfT0PxrypZWV3ysR235HTvHpXqe1zdkPkfjXlUnfk+8f8xrfgf7eB5nKN1kt3/8JfyyQghjcHyFKiprCwNIwRLXN+eg01NWA2XOL3VQAAScwtrysetbG4x3GFKc1ezYlKfQUobOnuo4d817EEEaam56aUNGysVYWYcxRST0ZDjJaodw8zRuHXmOY8R1FayJgwDA6EXFZEVbbBxmVjETz1T16ivN5Sw+eHOLVe32NeDrZZZHo/f7iZ96sKpCKJXkKkqiIWaxNlJI0APvtzqKI5cmAVIjhV+UFpIQb3FmIVyPFjmPnWghgjTuIq6fRAHM3PLzpEkJeSG1jlkDG/hboPGvEhJKSsj1WWTprWY3gT/Uj7ofE1s5UUAkkAeJ0FZzbuxDiismFxSxsoykqElVh4EX0r2KM1CV2ccRTdSGVdxSFaVA2Vs1r2vpcjppypT7q7VHdxcDfagI/ESUhtgbWX/pX/8A0T9TWraab3GPZaqe5eo+uIjvmyMG+sGNwfHWnhjI8xcGVWPUG48BcdbVWNs7aw54SFvszMD+KU2ybQHe2ex+xKjfG1OcoviSqVdcPb6l6NoAsrGVuyTbMo0utug1pcm0mZcvGAv1C2Othz9p91ZtsXiB38BiR6CNvg1IbawHfgxK+sLt+W9LUev2IvXSayv1NRhsUVVEVoyI7ZSTYtfn16XpG1sS0iDNlXKSbA3JtpyrLDb2G+kZF+1DKvxWlLt7Bf8AURg+Zy/GrKMM2ZNXKynUy5WnbxLMVL2fIwDheoOnmOVVEe08O3dniPo6/wB6nYbGooLBlY8kVWBLMdFUW8TVMdHNhprXczlSupon4LAcWRYOaJaSc/WYm6ofU6nyHnWytUDYmz+DGA2rsc0jeLnn7ByHkKsK8qhSVOCR7SVgooorsSV7GkF6ktHTTRUBBxhvY+tY7F7qMWZoph2mLEOOpN+Yra4vDsVOXvcxfl7apTtNFOWcGFv5u4fsvy99dKdWVN3ica1CFVJTWhnYNjYyJgwRWIBHZYdRY86lIcUEEbYVytgtjlcactT61p4rEXVgR5G9OqDXV4py/lFPzOKwaj/GTXl9DPLjMQeeHcA3uMgsbgC58TYU3iIMRI5fguCQBa1uQtpWrUmnlY+NSsTl0ihLCZlaU36GSTZOJP8AtEepAp07uYkkEMiEEEG9zcelasUo6c9KPFz6kV/T6XFsjDDfWNz1t+NO4aMZwAOWpqBidsQg5EPFf6kfaPtPJfbVps2FwC0lgzdBqAOgvWKNOMdEbjzT/FHbk6Y2OAMVjEQktpZ2ZipvfnYDl51WbsKmImChGhIGZpIGaIkDoVXQk1qf8W5UhXDYjhhpBNkViLhQysxv/wBtZ/ZG0YcXKsbRmKVgTxIjlsF1JNv1rbH+G4ySXxnpODlZRZJM48HN299T4sUT3lI9NRVHh9mZQMszPYWu1rk+OgqdhAynta9Kys1Itwa7SIlsBS6EnLVwoPClUUA02HQ81Hupl9mQHnEh9gqXRQFRNu1gm72HjPqoo2fuzgoX4kOGjR+jBQCPQ1b0UAUUUUAUUUUAnLSSlOUUAyY6bmwqMLOoI8xepVctQFG+6+FOqqUP8hKfCj/L7DuYmUeRs3xFXlq7QFGNj4gcsSfai10bJxHXE+6Nau6KApf2JIe9ipfYFX4CujdqA/OF5PtuzD3XtVzRQEfC4KKMWjRVHkAKkUUUBT71bFGLw7QmwvYgkXswNwRXmWzti47AYpXlwxkisymSHtEA8mKc+nS9ey0Wqyk0rFXFN3MrgMZG/wA2+vVTcMPVTqKtsKfGpOK2ZDIbugJ+tyb3jWlQ4NF5A6eJJqpYehvlF6XRRQBRRRQBRRRQBRRRQB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http://www.insiderfinancial.com/wp-content/uploads/2016/04/canapaHINTERGR-9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142984"/>
            <a:ext cx="4982802" cy="2214578"/>
          </a:xfrm>
          <a:prstGeom prst="rect">
            <a:avLst/>
          </a:prstGeom>
          <a:noFill/>
        </p:spPr>
      </p:pic>
      <p:pic>
        <p:nvPicPr>
          <p:cNvPr id="4" name="Picture 4" descr="http://65.media.tumblr.com/486c3e711ba13bd57b629decc42720b6/tumblr_n6zbae5W7E1ten4yho1_1280.png"/>
          <p:cNvPicPr>
            <a:picLocks noChangeAspect="1" noChangeArrowheads="1"/>
          </p:cNvPicPr>
          <p:nvPr/>
        </p:nvPicPr>
        <p:blipFill>
          <a:blip r:embed="rId3" cstate="print"/>
          <a:srcRect b="32759"/>
          <a:stretch>
            <a:fillRect/>
          </a:stretch>
        </p:blipFill>
        <p:spPr bwMode="auto">
          <a:xfrm>
            <a:off x="0" y="1857364"/>
            <a:ext cx="3766730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5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contenido de </a:t>
            </a:r>
            <a:r>
              <a:rPr lang="es-MX" dirty="0" err="1" smtClean="0"/>
              <a:t>cannabinoides</a:t>
            </a:r>
            <a:r>
              <a:rPr lang="es-MX" dirty="0" smtClean="0"/>
              <a:t> en </a:t>
            </a:r>
            <a:r>
              <a:rPr lang="es-MX" i="1" dirty="0" smtClean="0"/>
              <a:t>Cannabis sativa </a:t>
            </a:r>
            <a:r>
              <a:rPr lang="es-MX" dirty="0" smtClean="0"/>
              <a:t>es variable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1406" y="1500174"/>
            <a:ext cx="5072098" cy="41255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b="1" dirty="0" smtClean="0"/>
              <a:t>La concentración de Δ-9 THC en la </a:t>
            </a:r>
            <a:r>
              <a:rPr lang="es-MX" b="1" i="1" dirty="0" smtClean="0"/>
              <a:t>Cannabis</a:t>
            </a:r>
            <a:r>
              <a:rPr lang="es-MX" b="1" dirty="0" smtClean="0"/>
              <a:t> varía en  función de: </a:t>
            </a:r>
            <a:endParaRPr lang="es-MX" dirty="0" smtClean="0"/>
          </a:p>
          <a:p>
            <a:r>
              <a:rPr lang="es-MX" b="1" dirty="0" smtClean="0"/>
              <a:t>partes de la planta (&gt; en flores)</a:t>
            </a:r>
          </a:p>
          <a:p>
            <a:r>
              <a:rPr lang="es-MX" b="1" dirty="0" smtClean="0"/>
              <a:t>lugar de cultivo</a:t>
            </a:r>
          </a:p>
          <a:p>
            <a:r>
              <a:rPr lang="es-MX" b="1" dirty="0" smtClean="0"/>
              <a:t>las variedades de la planta</a:t>
            </a:r>
          </a:p>
          <a:p>
            <a:r>
              <a:rPr lang="es-MX" b="1" dirty="0" smtClean="0"/>
              <a:t>los ejemplares de la planta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s3.amazonaws.com/leafly/content/cannabis-anatomy-the-parts-of-the-plant/Ls6rSAiYRE6gmw1eLav2_cannabis-p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761649" cy="480058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572396" y="6357958"/>
            <a:ext cx="124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www.Leafly.com</a:t>
            </a:r>
            <a:endParaRPr lang="es-MX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282" y="5761041"/>
            <a:ext cx="5929354" cy="95410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i="1" dirty="0" smtClean="0"/>
              <a:t>Cannabis sativa</a:t>
            </a:r>
            <a:r>
              <a:rPr lang="es-MX" sz="2800" dirty="0" smtClean="0"/>
              <a:t> contiene principios activos en cantidades no determinadas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251062"/>
          </a:xfrm>
        </p:spPr>
        <p:txBody>
          <a:bodyPr/>
          <a:lstStyle/>
          <a:p>
            <a:r>
              <a:rPr lang="es-MX" dirty="0" smtClean="0"/>
              <a:t>Composición de la marihuana</a:t>
            </a:r>
            <a:endParaRPr lang="es-MX" dirty="0"/>
          </a:p>
        </p:txBody>
      </p:sp>
      <p:pic>
        <p:nvPicPr>
          <p:cNvPr id="1026" name="Picture 2" descr="https://encrypted-tbn2.gstatic.com/images?q=tbn:ANd9GcSMTN0aiQcMuaWkzrlSAmRXHA0qRxTB58O4wVyDYbTCSGwsf6ab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619375" cy="1743076"/>
          </a:xfrm>
          <a:prstGeom prst="rect">
            <a:avLst/>
          </a:prstGeom>
          <a:noFill/>
        </p:spPr>
      </p:pic>
      <p:pic>
        <p:nvPicPr>
          <p:cNvPr id="1028" name="Picture 4" descr="http://i.telegraph.co.uk/multimedia/archive/02255/marijuana_22553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4074325" cy="254316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71472" y="1571612"/>
            <a:ext cx="3311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i="1" dirty="0" smtClean="0">
                <a:latin typeface="Arial Black" pitchFamily="34" charset="0"/>
              </a:rPr>
              <a:t>Cannabis sativa</a:t>
            </a:r>
            <a:endParaRPr lang="es-MX" sz="2800" i="1" dirty="0">
              <a:latin typeface="Arial Black" pitchFamily="34" charset="0"/>
            </a:endParaRPr>
          </a:p>
        </p:txBody>
      </p:sp>
      <p:pic>
        <p:nvPicPr>
          <p:cNvPr id="1030" name="Picture 6" descr="http://cornerstonecollective.com/wp-content/uploads/2014/10/1cannabinoid-terpene-vaporization-temperature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1"/>
            <a:ext cx="5286412" cy="2643207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757577" y="4126445"/>
            <a:ext cx="3428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Contiene: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</a:t>
            </a:r>
            <a:r>
              <a:rPr lang="es-MX" dirty="0" smtClean="0"/>
              <a:t>Más de 400 compuestos 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</a:t>
            </a:r>
            <a:r>
              <a:rPr lang="es-MX" dirty="0" smtClean="0"/>
              <a:t>60 son </a:t>
            </a:r>
            <a:r>
              <a:rPr lang="es-MX" dirty="0" err="1" smtClean="0"/>
              <a:t>fitocannabinoides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No todos son psicoactivos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5775697" y="5535296"/>
            <a:ext cx="332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00B050"/>
                </a:solidFill>
              </a:rPr>
              <a:t>Δ-9THC</a:t>
            </a:r>
            <a:r>
              <a:rPr lang="es-MX" b="1" dirty="0" smtClean="0">
                <a:solidFill>
                  <a:srgbClr val="00B050"/>
                </a:solidFill>
              </a:rPr>
              <a:t>: </a:t>
            </a:r>
            <a:r>
              <a:rPr lang="es-MX" b="1" dirty="0"/>
              <a:t>principal psicoactivo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71414"/>
            <a:ext cx="8358214" cy="12510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organismo </a:t>
            </a:r>
            <a:r>
              <a:rPr lang="es-MX" sz="4400" dirty="0" smtClean="0"/>
              <a:t>produce </a:t>
            </a:r>
            <a:r>
              <a:rPr lang="es-MX" dirty="0" smtClean="0"/>
              <a:t> sus propios </a:t>
            </a:r>
            <a:r>
              <a:rPr lang="es-MX" dirty="0" err="1" smtClean="0"/>
              <a:t>cannabinoides</a:t>
            </a:r>
            <a:r>
              <a:rPr lang="es-MX" dirty="0" smtClean="0"/>
              <a:t> = </a:t>
            </a:r>
            <a:r>
              <a:rPr lang="es-MX" dirty="0" err="1" smtClean="0"/>
              <a:t>endocannabinoides</a:t>
            </a:r>
            <a:endParaRPr lang="es-MX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rticles-sistemaendocannabinoide_tex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27010"/>
            <a:ext cx="4307789" cy="2786166"/>
          </a:xfrm>
          <a:prstGeom prst="rect">
            <a:avLst/>
          </a:prstGeom>
          <a:noFill/>
          <a:ln w="60325">
            <a:solidFill>
              <a:srgbClr val="002060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4988110" y="5229200"/>
            <a:ext cx="3928178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Receptores a </a:t>
            </a:r>
            <a:r>
              <a:rPr lang="es-MX" sz="2400" dirty="0" err="1" smtClean="0"/>
              <a:t>cannabinoides</a:t>
            </a:r>
            <a:r>
              <a:rPr lang="es-MX" sz="2400" dirty="0" smtClean="0"/>
              <a:t>:</a:t>
            </a:r>
          </a:p>
          <a:p>
            <a:r>
              <a:rPr lang="es-MX" sz="2400" b="1" dirty="0" smtClean="0">
                <a:solidFill>
                  <a:srgbClr val="00B050"/>
                </a:solidFill>
              </a:rPr>
              <a:t>CB1 </a:t>
            </a:r>
            <a:r>
              <a:rPr lang="es-MX" sz="2400" b="1" dirty="0" smtClean="0"/>
              <a:t>: </a:t>
            </a:r>
            <a:r>
              <a:rPr lang="es-MX" sz="2400" dirty="0" smtClean="0"/>
              <a:t>verde        </a:t>
            </a:r>
            <a:r>
              <a:rPr lang="es-MX" sz="2400" b="1" dirty="0" smtClean="0">
                <a:solidFill>
                  <a:srgbClr val="FFC000"/>
                </a:solidFill>
              </a:rPr>
              <a:t>CB2</a:t>
            </a:r>
            <a:r>
              <a:rPr lang="es-MX" sz="2400" b="1" dirty="0" smtClean="0"/>
              <a:t>: </a:t>
            </a:r>
            <a:r>
              <a:rPr lang="es-MX" sz="2400" dirty="0" smtClean="0"/>
              <a:t>amarillo</a:t>
            </a:r>
          </a:p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CB1 + CB2</a:t>
            </a:r>
            <a:r>
              <a:rPr lang="es-MX" sz="2400" dirty="0" smtClean="0"/>
              <a:t>: azul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286" y="2175598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rgbClr val="002060"/>
                </a:solidFill>
              </a:rPr>
              <a:t>Endocannabinoides</a:t>
            </a:r>
            <a:r>
              <a:rPr lang="es-MX" b="1" dirty="0" smtClean="0">
                <a:solidFill>
                  <a:srgbClr val="002060"/>
                </a:solidFill>
              </a:rPr>
              <a:t>: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10989" y="1904636"/>
            <a:ext cx="233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http://www.fundacion-canna.es/</a:t>
            </a:r>
            <a:endParaRPr lang="es-MX" sz="1200" b="1" dirty="0"/>
          </a:p>
        </p:txBody>
      </p:sp>
      <p:sp>
        <p:nvSpPr>
          <p:cNvPr id="11" name="10 Rectángulo"/>
          <p:cNvSpPr/>
          <p:nvPr/>
        </p:nvSpPr>
        <p:spPr>
          <a:xfrm>
            <a:off x="35496" y="386104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Receptores a </a:t>
            </a:r>
            <a:r>
              <a:rPr lang="es-MX" sz="2400" b="1" dirty="0" err="1" smtClean="0">
                <a:solidFill>
                  <a:srgbClr val="002060"/>
                </a:solidFill>
              </a:rPr>
              <a:t>cannabinoides</a:t>
            </a:r>
            <a:r>
              <a:rPr lang="es-MX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</a:rPr>
              <a:t> CB1 </a:t>
            </a:r>
            <a:r>
              <a:rPr lang="es-MX" sz="1400" dirty="0" smtClean="0">
                <a:latin typeface="Calibri" panose="020F0502020204030204" pitchFamily="34" charset="0"/>
              </a:rPr>
              <a:t>(Devane et al. 1988)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</a:rPr>
              <a:t> CB2 </a:t>
            </a:r>
            <a:r>
              <a:rPr lang="es-MX" sz="1400" dirty="0" smtClean="0">
                <a:latin typeface="Calibri" panose="020F0502020204030204" pitchFamily="34" charset="0"/>
              </a:rPr>
              <a:t>(</a:t>
            </a:r>
            <a:r>
              <a:rPr lang="es-MX" sz="1400" dirty="0" err="1" smtClean="0">
                <a:latin typeface="Calibri" panose="020F0502020204030204" pitchFamily="34" charset="0"/>
              </a:rPr>
              <a:t>Munro</a:t>
            </a:r>
            <a:r>
              <a:rPr lang="es-MX" sz="1400" dirty="0" smtClean="0">
                <a:latin typeface="Calibri" panose="020F0502020204030204" pitchFamily="34" charset="0"/>
              </a:rPr>
              <a:t> et al. 1993)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8209" y="2676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Anandamida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(AEA)</a:t>
            </a:r>
            <a:r>
              <a:rPr lang="es-MX" sz="2400" dirty="0">
                <a:solidFill>
                  <a:prstClr val="black"/>
                </a:solidFill>
              </a:rPr>
              <a:t> </a:t>
            </a:r>
            <a:r>
              <a:rPr lang="es-MX" sz="1200" dirty="0">
                <a:solidFill>
                  <a:prstClr val="black"/>
                </a:solidFill>
              </a:rPr>
              <a:t>(</a:t>
            </a:r>
            <a:r>
              <a:rPr lang="es-MX" sz="1200" dirty="0" err="1">
                <a:solidFill>
                  <a:prstClr val="black"/>
                </a:solidFill>
              </a:rPr>
              <a:t>Mechoulam</a:t>
            </a:r>
            <a:r>
              <a:rPr lang="es-MX" sz="1200" dirty="0">
                <a:solidFill>
                  <a:prstClr val="black"/>
                </a:solidFill>
              </a:rPr>
              <a:t>, </a:t>
            </a:r>
            <a:r>
              <a:rPr lang="es-MX" sz="1200" dirty="0" smtClean="0">
                <a:solidFill>
                  <a:prstClr val="black"/>
                </a:solidFill>
              </a:rPr>
              <a:t>1992)</a:t>
            </a:r>
          </a:p>
          <a:p>
            <a:pPr marL="342900" lvl="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2-araquidonilglicerol (2-AG) </a:t>
            </a:r>
            <a:r>
              <a:rPr lang="es-MX" sz="1200" dirty="0" smtClean="0">
                <a:solidFill>
                  <a:prstClr val="black"/>
                </a:solidFill>
              </a:rPr>
              <a:t>(</a:t>
            </a:r>
            <a:r>
              <a:rPr lang="es-MX" sz="1200" dirty="0" err="1" smtClean="0">
                <a:solidFill>
                  <a:prstClr val="black"/>
                </a:solidFill>
              </a:rPr>
              <a:t>Mechoulam</a:t>
            </a:r>
            <a:r>
              <a:rPr lang="es-MX" sz="1200" dirty="0" smtClean="0">
                <a:solidFill>
                  <a:prstClr val="black"/>
                </a:solidFill>
              </a:rPr>
              <a:t>, 1995)</a:t>
            </a:r>
            <a:endParaRPr lang="es-MX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116" y="5301208"/>
            <a:ext cx="4818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SzPct val="120000"/>
            </a:pPr>
            <a:r>
              <a:rPr lang="es-MX" sz="2400" b="1" dirty="0" smtClean="0">
                <a:solidFill>
                  <a:srgbClr val="002060"/>
                </a:solidFill>
                <a:cs typeface="Calibri" pitchFamily="34" charset="0"/>
              </a:rPr>
              <a:t>Enzimas de síntesis </a:t>
            </a:r>
            <a:r>
              <a:rPr lang="es-MX" sz="2400" b="1" dirty="0">
                <a:solidFill>
                  <a:srgbClr val="002060"/>
                </a:solidFill>
                <a:cs typeface="Calibri" pitchFamily="34" charset="0"/>
              </a:rPr>
              <a:t>y </a:t>
            </a:r>
            <a:r>
              <a:rPr lang="es-MX" sz="2400" b="1" dirty="0" smtClean="0">
                <a:solidFill>
                  <a:srgbClr val="002060"/>
                </a:solidFill>
                <a:cs typeface="Calibri" pitchFamily="34" charset="0"/>
              </a:rPr>
              <a:t>degradación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:</a:t>
            </a:r>
            <a:endParaRPr lang="es-MX" sz="2400" dirty="0">
              <a:solidFill>
                <a:schemeClr val="bg2">
                  <a:lumMod val="10000"/>
                </a:schemeClr>
              </a:solidFill>
              <a:cs typeface="Calibri" pitchFamily="34" charset="0"/>
            </a:endParaRPr>
          </a:p>
          <a:p>
            <a:pPr marL="800100" lvl="1" indent="-34290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NAT(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N-</a:t>
            </a:r>
            <a:r>
              <a:rPr lang="es-ES" sz="2000" dirty="0" err="1">
                <a:latin typeface="Calibri" pitchFamily="34" charset="0"/>
                <a:cs typeface="Calibri" pitchFamily="34" charset="0"/>
              </a:rPr>
              <a:t>aciltransferasa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 y 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NADPL</a:t>
            </a:r>
          </a:p>
          <a:p>
            <a:pPr marL="800100" lvl="1" indent="-34290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FAHH 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MX" sz="2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amido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hidrolasa de </a:t>
            </a:r>
            <a:r>
              <a:rPr lang="es-MX" sz="2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ac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 grasos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 y MAGL (</a:t>
            </a:r>
            <a:r>
              <a:rPr lang="es-MX" sz="2000" dirty="0" err="1" smtClean="0"/>
              <a:t>monoacil</a:t>
            </a:r>
            <a:r>
              <a:rPr lang="es-MX" sz="2000" dirty="0" smtClean="0"/>
              <a:t> glicerol</a:t>
            </a:r>
            <a:r>
              <a:rPr lang="es-MX" sz="2000" dirty="0"/>
              <a:t> </a:t>
            </a:r>
            <a:r>
              <a:rPr lang="es-MX" sz="2000" dirty="0" smtClean="0"/>
              <a:t>lipasa)</a:t>
            </a:r>
            <a:endParaRPr lang="es-MX" sz="20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-31925" y="1551486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Sistema </a:t>
            </a:r>
            <a:r>
              <a:rPr lang="es-MX" sz="3200" b="1" dirty="0" err="1" smtClean="0"/>
              <a:t>endocannabinoide</a:t>
            </a:r>
            <a:r>
              <a:rPr lang="es-MX" sz="3200" b="1" dirty="0" smtClean="0"/>
              <a:t>  (</a:t>
            </a:r>
            <a:r>
              <a:rPr lang="es-MX" sz="3200" b="1" dirty="0" err="1" smtClean="0"/>
              <a:t>eCN</a:t>
            </a:r>
            <a:r>
              <a:rPr lang="es-MX" sz="3200" b="1" dirty="0" smtClean="0"/>
              <a:t>)</a:t>
            </a:r>
            <a:endParaRPr lang="es-MX" sz="32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4427984" y="6505599"/>
            <a:ext cx="471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Alger, 2002; </a:t>
            </a:r>
            <a:r>
              <a:rPr lang="es-MX" sz="14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Ameri</a:t>
            </a:r>
            <a:r>
              <a:rPr lang="es-MX" sz="1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1999; </a:t>
            </a:r>
            <a:r>
              <a:rPr lang="es-MX" sz="14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Pertwee</a:t>
            </a:r>
            <a:r>
              <a:rPr lang="es-MX" sz="1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2006; </a:t>
            </a:r>
            <a:r>
              <a:rPr lang="es-MX" sz="1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Wilson </a:t>
            </a:r>
            <a:r>
              <a:rPr lang="es-MX" sz="1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s-MX" sz="14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Nicoll</a:t>
            </a:r>
            <a:r>
              <a:rPr lang="es-MX" sz="1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MX" sz="1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2002</a:t>
            </a:r>
            <a:endParaRPr lang="es-MX" sz="14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9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8072494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Sistema </a:t>
            </a:r>
            <a:r>
              <a:rPr lang="es-MX" dirty="0" err="1" smtClean="0"/>
              <a:t>Endocannabinoide</a:t>
            </a:r>
            <a:r>
              <a:rPr lang="es-MX" dirty="0" smtClean="0"/>
              <a:t> regula múltiples funciones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85720" y="6131502"/>
            <a:ext cx="275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http://www.medscape.org/</a:t>
            </a:r>
            <a:endParaRPr lang="es-MX" dirty="0"/>
          </a:p>
        </p:txBody>
      </p:sp>
      <p:pic>
        <p:nvPicPr>
          <p:cNvPr id="4100" name="Picture 4" descr="Slide 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6" y="1934221"/>
            <a:ext cx="4857754" cy="363791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143504" y="1428736"/>
            <a:ext cx="4500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Funciones reguladas por </a:t>
            </a:r>
            <a:r>
              <a:rPr lang="es-MX" sz="2800" b="1" dirty="0" err="1" smtClean="0">
                <a:solidFill>
                  <a:srgbClr val="0070C0"/>
                </a:solidFill>
              </a:rPr>
              <a:t>endocannabinoides</a:t>
            </a:r>
            <a:r>
              <a:rPr lang="es-MX" sz="28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</a:t>
            </a:r>
            <a:r>
              <a:rPr lang="es-MX" sz="2800" dirty="0" smtClean="0"/>
              <a:t>coordinación motriz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aprendizaje y memoria 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procesamiento del dolor 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control de las emociones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desarrollo cerebral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control del apetito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función cardiovascular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actividad sexual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respuesta inflamatoria 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respuesta inmune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30173"/>
            <a:ext cx="7858180" cy="1198563"/>
          </a:xfrm>
          <a:ln w="63500">
            <a:noFill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MX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Endocannabinoides</a:t>
            </a:r>
            <a:r>
              <a:rPr lang="es-MX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</a:t>
            </a:r>
            <a:r>
              <a:rPr lang="es-MX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neuromoduladores</a:t>
            </a:r>
            <a:r>
              <a:rPr lang="es-MX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SNC  </a:t>
            </a:r>
            <a:endParaRPr lang="es-MX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85720" y="1714488"/>
            <a:ext cx="4013599" cy="46538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24" dirty="0" smtClean="0">
                <a:latin typeface="Calibri" pitchFamily="34" charset="0"/>
              </a:rPr>
              <a:t>  </a:t>
            </a:r>
            <a:r>
              <a:rPr lang="es-MX" sz="2400" b="1" dirty="0" smtClean="0">
                <a:latin typeface="Calibri" pitchFamily="34" charset="0"/>
              </a:rPr>
              <a:t>Son mensajeros retrógrados</a:t>
            </a:r>
            <a:endParaRPr lang="es-MX" sz="2400" b="1" dirty="0">
              <a:latin typeface="Calibri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500562" y="2786058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Post-sinapsis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643834" y="4714884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Calibri" pitchFamily="34" charset="0"/>
              </a:rPr>
              <a:t>Pre-sinapsis</a:t>
            </a:r>
          </a:p>
        </p:txBody>
      </p:sp>
      <p:pic>
        <p:nvPicPr>
          <p:cNvPr id="51" name="Picture 6" descr="http://s3-eu-west-1.amazonaws.com/infogram-particles-700/nick07231365186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3238523" cy="2428892"/>
          </a:xfrm>
          <a:prstGeom prst="rect">
            <a:avLst/>
          </a:prstGeom>
          <a:noFill/>
        </p:spPr>
      </p:pic>
      <p:pic>
        <p:nvPicPr>
          <p:cNvPr id="114" name="Picture 2" descr="http://ajpheart.physiology.org/content/ajpheart/310/7/H785/F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357430"/>
            <a:ext cx="2286016" cy="2333413"/>
          </a:xfrm>
          <a:prstGeom prst="rect">
            <a:avLst/>
          </a:prstGeom>
          <a:noFill/>
        </p:spPr>
      </p:pic>
      <p:sp>
        <p:nvSpPr>
          <p:cNvPr id="191" name="190 Rectángulo"/>
          <p:cNvSpPr/>
          <p:nvPr/>
        </p:nvSpPr>
        <p:spPr>
          <a:xfrm>
            <a:off x="500034" y="5286388"/>
            <a:ext cx="2857520" cy="1200329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b="1" dirty="0" smtClean="0">
                <a:latin typeface="Calibri" pitchFamily="34" charset="0"/>
              </a:rPr>
              <a:t> Inhiben la liberación de los NT de otras neuronas</a:t>
            </a:r>
            <a:endParaRPr lang="es-MX" sz="2400" dirty="0">
              <a:latin typeface="Calibri" pitchFamily="34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286380" y="1785926"/>
            <a:ext cx="3441391" cy="46166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 </a:t>
            </a:r>
            <a:r>
              <a:rPr lang="es-MX" sz="2400" b="1" dirty="0" smtClean="0">
                <a:latin typeface="Calibri" pitchFamily="34" charset="0"/>
              </a:rPr>
              <a:t>Se producen a demanda</a:t>
            </a:r>
            <a:endParaRPr lang="es-MX" sz="2400" b="1" dirty="0">
              <a:latin typeface="Calibri" pitchFamily="34" charset="0"/>
            </a:endParaRPr>
          </a:p>
        </p:txBody>
      </p:sp>
      <p:pic>
        <p:nvPicPr>
          <p:cNvPr id="15364" name="Picture 4" descr="https://classconnection.s3.amazonaws.com/817/flashcards/856817/png/screen_shot_2012-10-28_at_32429_pm1351452287446.png"/>
          <p:cNvPicPr>
            <a:picLocks noChangeAspect="1" noChangeArrowheads="1"/>
          </p:cNvPicPr>
          <p:nvPr/>
        </p:nvPicPr>
        <p:blipFill>
          <a:blip r:embed="rId5" cstate="print"/>
          <a:srcRect l="2083" r="6250"/>
          <a:stretch>
            <a:fillRect/>
          </a:stretch>
        </p:blipFill>
        <p:spPr bwMode="auto">
          <a:xfrm>
            <a:off x="3643306" y="3531176"/>
            <a:ext cx="2428892" cy="3326824"/>
          </a:xfrm>
          <a:prstGeom prst="rect">
            <a:avLst/>
          </a:prstGeom>
          <a:noFill/>
        </p:spPr>
      </p:pic>
      <p:sp>
        <p:nvSpPr>
          <p:cNvPr id="60" name="59 Rectángulo"/>
          <p:cNvSpPr/>
          <p:nvPr/>
        </p:nvSpPr>
        <p:spPr>
          <a:xfrm>
            <a:off x="6715140" y="4143380"/>
            <a:ext cx="14287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2" name="61 Conector recto"/>
          <p:cNvCxnSpPr/>
          <p:nvPr/>
        </p:nvCxnSpPr>
        <p:spPr>
          <a:xfrm rot="5400000">
            <a:off x="4536281" y="4679165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16200000" flipH="1">
            <a:off x="4500562" y="4643446"/>
            <a:ext cx="285752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3643306" y="385762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85844"/>
            <a:ext cx="8238143" cy="1251062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Los </a:t>
            </a:r>
            <a:r>
              <a:rPr lang="es-MX" sz="3600" dirty="0" err="1" smtClean="0"/>
              <a:t>eCN</a:t>
            </a:r>
            <a:r>
              <a:rPr lang="es-MX" sz="3600" dirty="0" smtClean="0"/>
              <a:t> modulan la actividad del circuito </a:t>
            </a:r>
            <a:r>
              <a:rPr lang="es-MX" sz="3600" dirty="0" err="1" smtClean="0"/>
              <a:t>mesolímbico</a:t>
            </a:r>
            <a:r>
              <a:rPr lang="es-MX" sz="3600" dirty="0" smtClean="0"/>
              <a:t>  (</a:t>
            </a:r>
            <a:r>
              <a:rPr lang="es-MX" sz="3600" dirty="0"/>
              <a:t>C</a:t>
            </a:r>
            <a:r>
              <a:rPr lang="es-MX" sz="3600" dirty="0" smtClean="0"/>
              <a:t>ircuito del placer)</a:t>
            </a:r>
            <a:endParaRPr lang="es-MX" sz="3600" dirty="0"/>
          </a:p>
        </p:txBody>
      </p:sp>
      <p:grpSp>
        <p:nvGrpSpPr>
          <p:cNvPr id="3" name="2 Grupo"/>
          <p:cNvGrpSpPr/>
          <p:nvPr/>
        </p:nvGrpSpPr>
        <p:grpSpPr>
          <a:xfrm>
            <a:off x="4460988" y="1662877"/>
            <a:ext cx="5000628" cy="4857784"/>
            <a:chOff x="-107950" y="188913"/>
            <a:chExt cx="10309225" cy="7594777"/>
          </a:xfrm>
        </p:grpSpPr>
        <p:grpSp>
          <p:nvGrpSpPr>
            <p:cNvPr id="4" name="47 Grupo"/>
            <p:cNvGrpSpPr>
              <a:grpSpLocks/>
            </p:cNvGrpSpPr>
            <p:nvPr/>
          </p:nvGrpSpPr>
          <p:grpSpPr bwMode="auto">
            <a:xfrm>
              <a:off x="3276600" y="301625"/>
              <a:ext cx="6924675" cy="4173538"/>
              <a:chOff x="2959257" y="808840"/>
              <a:chExt cx="6924807" cy="4173432"/>
            </a:xfrm>
          </p:grpSpPr>
          <p:pic>
            <p:nvPicPr>
              <p:cNvPr id="43" name="Picture 2" descr="D:\ANA\TESIS\PRESENTACION PROYECTO\IMAGENES\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469796">
                <a:off x="4394976" y="-506817"/>
                <a:ext cx="4053370" cy="6924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 rot="392264">
                <a:off x="5123061" y="808840"/>
                <a:ext cx="3156010" cy="1511262"/>
              </a:xfrm>
              <a:custGeom>
                <a:avLst/>
                <a:gdLst/>
                <a:ahLst/>
                <a:cxnLst>
                  <a:cxn ang="0">
                    <a:pos x="1815" y="771"/>
                  </a:cxn>
                  <a:cxn ang="0">
                    <a:pos x="2359" y="91"/>
                  </a:cxn>
                  <a:cxn ang="0">
                    <a:pos x="1361" y="227"/>
                  </a:cxn>
                  <a:cxn ang="0">
                    <a:pos x="0" y="1179"/>
                  </a:cxn>
                </a:cxnLst>
                <a:rect l="0" t="0" r="r" b="b"/>
                <a:pathLst>
                  <a:path w="2435" h="1179">
                    <a:moveTo>
                      <a:pt x="1815" y="771"/>
                    </a:moveTo>
                    <a:cubicBezTo>
                      <a:pt x="2125" y="476"/>
                      <a:pt x="2435" y="182"/>
                      <a:pt x="2359" y="91"/>
                    </a:cubicBezTo>
                    <a:cubicBezTo>
                      <a:pt x="2283" y="0"/>
                      <a:pt x="1754" y="46"/>
                      <a:pt x="1361" y="227"/>
                    </a:cubicBezTo>
                    <a:cubicBezTo>
                      <a:pt x="968" y="408"/>
                      <a:pt x="484" y="793"/>
                      <a:pt x="0" y="1179"/>
                    </a:cubicBezTo>
                  </a:path>
                </a:pathLst>
              </a:custGeom>
              <a:noFill/>
              <a:ln w="63500">
                <a:solidFill>
                  <a:srgbClr val="339966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 rot="20755751">
                <a:off x="5296102" y="1520022"/>
                <a:ext cx="3578293" cy="2665345"/>
              </a:xfrm>
              <a:custGeom>
                <a:avLst/>
                <a:gdLst/>
                <a:ahLst/>
                <a:cxnLst>
                  <a:cxn ang="0">
                    <a:pos x="1361" y="499"/>
                  </a:cxn>
                  <a:cxn ang="0">
                    <a:pos x="2178" y="91"/>
                  </a:cxn>
                  <a:cxn ang="0">
                    <a:pos x="1815" y="1044"/>
                  </a:cxn>
                  <a:cxn ang="0">
                    <a:pos x="0" y="1679"/>
                  </a:cxn>
                </a:cxnLst>
                <a:rect l="0" t="0" r="r" b="b"/>
                <a:pathLst>
                  <a:path w="2254" h="1679">
                    <a:moveTo>
                      <a:pt x="1361" y="499"/>
                    </a:moveTo>
                    <a:cubicBezTo>
                      <a:pt x="1731" y="249"/>
                      <a:pt x="2102" y="0"/>
                      <a:pt x="2178" y="91"/>
                    </a:cubicBezTo>
                    <a:cubicBezTo>
                      <a:pt x="2254" y="182"/>
                      <a:pt x="2178" y="779"/>
                      <a:pt x="1815" y="1044"/>
                    </a:cubicBezTo>
                    <a:cubicBezTo>
                      <a:pt x="1452" y="1309"/>
                      <a:pt x="302" y="1573"/>
                      <a:pt x="0" y="1679"/>
                    </a:cubicBezTo>
                  </a:path>
                </a:pathLst>
              </a:custGeom>
              <a:noFill/>
              <a:ln w="63500">
                <a:solidFill>
                  <a:srgbClr val="339966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5" name="44 Grupo"/>
            <p:cNvGrpSpPr/>
            <p:nvPr/>
          </p:nvGrpSpPr>
          <p:grpSpPr>
            <a:xfrm>
              <a:off x="-107950" y="188913"/>
              <a:ext cx="8803731" cy="7594777"/>
              <a:chOff x="-107950" y="188913"/>
              <a:chExt cx="8803731" cy="7594777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-107950" y="3644900"/>
                <a:ext cx="2522538" cy="2754313"/>
                <a:chOff x="1591" y="1342"/>
                <a:chExt cx="1897" cy="1977"/>
              </a:xfrm>
            </p:grpSpPr>
            <p:pic>
              <p:nvPicPr>
                <p:cNvPr id="41" name="Picture 10" descr="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-1159796">
                  <a:off x="1591" y="1342"/>
                  <a:ext cx="1897" cy="1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1" descr="GABAa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9022582">
                  <a:off x="2791" y="3126"/>
                  <a:ext cx="98" cy="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48 Grupo"/>
              <p:cNvGrpSpPr>
                <a:grpSpLocks/>
              </p:cNvGrpSpPr>
              <p:nvPr/>
            </p:nvGrpSpPr>
            <p:grpSpPr bwMode="auto">
              <a:xfrm>
                <a:off x="4648069" y="4110051"/>
                <a:ext cx="3098937" cy="2055799"/>
                <a:chOff x="5096364" y="4380936"/>
                <a:chExt cx="3098163" cy="2055980"/>
              </a:xfrm>
            </p:grpSpPr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6176814" y="4581128"/>
                  <a:ext cx="2017713" cy="1855788"/>
                  <a:chOff x="4236" y="3004"/>
                  <a:chExt cx="1271" cy="1169"/>
                </a:xfrm>
              </p:grpSpPr>
              <p:pic>
                <p:nvPicPr>
                  <p:cNvPr id="39" name="Picture 33" descr="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34505" t="83351" r="43449"/>
                  <a:stretch>
                    <a:fillRect/>
                  </a:stretch>
                </p:blipFill>
                <p:spPr bwMode="auto">
                  <a:xfrm rot="9376665">
                    <a:off x="4236" y="3106"/>
                    <a:ext cx="1271" cy="10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34" descr="7DOM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rot="-1201705">
                    <a:off x="4829" y="3004"/>
                    <a:ext cx="168" cy="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6" name="Picture 36" descr="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4505" t="83351" r="43449"/>
                <a:stretch>
                  <a:fillRect/>
                </a:stretch>
              </p:blipFill>
              <p:spPr bwMode="auto">
                <a:xfrm rot="9376665">
                  <a:off x="5307580" y="4609910"/>
                  <a:ext cx="1952304" cy="1704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7" descr="7DOM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-1201705">
                  <a:off x="6189515" y="4420610"/>
                  <a:ext cx="321834" cy="318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Text Box 38"/>
                <p:cNvSpPr txBox="1">
                  <a:spLocks noChangeArrowheads="1"/>
                </p:cNvSpPr>
                <p:nvPr/>
              </p:nvSpPr>
              <p:spPr bwMode="auto">
                <a:xfrm rot="21009406">
                  <a:off x="5096364" y="4380936"/>
                  <a:ext cx="1604096" cy="481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CB1</a:t>
                  </a:r>
                  <a:endParaRPr lang="es-E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8" name="Picture 3" descr="D:\ANA\TESIS\PRESENTACION PROYECTO\IMAGENES\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6587538">
                <a:off x="444500" y="2374900"/>
                <a:ext cx="3765550" cy="3876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66 CuadroTexto"/>
              <p:cNvSpPr txBox="1">
                <a:spLocks noChangeArrowheads="1"/>
              </p:cNvSpPr>
              <p:nvPr/>
            </p:nvSpPr>
            <p:spPr bwMode="auto">
              <a:xfrm>
                <a:off x="2699036" y="7086071"/>
                <a:ext cx="329935" cy="697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s-MX" sz="2400" b="1" dirty="0">
                  <a:latin typeface="Calibri" pitchFamily="34" charset="0"/>
                </a:endParaRPr>
              </a:p>
            </p:txBody>
          </p:sp>
          <p:pic>
            <p:nvPicPr>
              <p:cNvPr id="10" name="Picture 26" descr="7DO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3757127">
                <a:off x="2392363" y="4933950"/>
                <a:ext cx="344487" cy="328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27"/>
              <p:cNvSpPr>
                <a:spLocks noChangeArrowheads="1"/>
              </p:cNvSpPr>
              <p:nvPr/>
            </p:nvSpPr>
            <p:spPr bwMode="auto">
              <a:xfrm>
                <a:off x="2411413" y="5157788"/>
                <a:ext cx="1101136" cy="481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CB1</a:t>
                </a: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43 Grupo"/>
              <p:cNvGrpSpPr/>
              <p:nvPr/>
            </p:nvGrpSpPr>
            <p:grpSpPr>
              <a:xfrm>
                <a:off x="396875" y="188913"/>
                <a:ext cx="8298906" cy="4997860"/>
                <a:chOff x="396875" y="188913"/>
                <a:chExt cx="8298906" cy="4997860"/>
              </a:xfrm>
            </p:grpSpPr>
            <p:grpSp>
              <p:nvGrpSpPr>
                <p:cNvPr id="13" name="Group 6"/>
                <p:cNvGrpSpPr>
                  <a:grpSpLocks/>
                </p:cNvGrpSpPr>
                <p:nvPr/>
              </p:nvGrpSpPr>
              <p:grpSpPr bwMode="auto">
                <a:xfrm rot="8678974">
                  <a:off x="2839313" y="924901"/>
                  <a:ext cx="2786062" cy="1989138"/>
                  <a:chOff x="363" y="3729"/>
                  <a:chExt cx="2167" cy="1526"/>
                </a:xfrm>
              </p:grpSpPr>
              <p:pic>
                <p:nvPicPr>
                  <p:cNvPr id="33" name="Picture 7" descr="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38292" t="79257" r="30890" b="4143"/>
                  <a:stretch>
                    <a:fillRect/>
                  </a:stretch>
                </p:blipFill>
                <p:spPr bwMode="auto">
                  <a:xfrm rot="9945467">
                    <a:off x="363" y="3729"/>
                    <a:ext cx="2167" cy="1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" name="Picture 8" descr="7DOM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 rot="10930920">
                    <a:off x="770" y="3844"/>
                    <a:ext cx="243" cy="2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71550" y="1989138"/>
                  <a:ext cx="124777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  <a:latin typeface="Arial Black" pitchFamily="34" charset="0"/>
                    </a:rPr>
                    <a:t>GABA</a:t>
                  </a:r>
                  <a:endParaRPr lang="es-ES">
                    <a:solidFill>
                      <a:schemeClr val="bg1"/>
                    </a:solidFill>
                    <a:latin typeface="Arial Black" pitchFamily="34" charset="0"/>
                  </a:endParaRPr>
                </a:p>
              </p:txBody>
            </p:sp>
            <p:pic>
              <p:nvPicPr>
                <p:cNvPr id="15" name="Picture 16" descr="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1252" t="78435" r="36482"/>
                <a:stretch>
                  <a:fillRect/>
                </a:stretch>
              </p:blipFill>
              <p:spPr bwMode="auto">
                <a:xfrm rot="-2150112">
                  <a:off x="396875" y="2336800"/>
                  <a:ext cx="2208213" cy="1366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17" descr="7DOM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2153894">
                  <a:off x="1762125" y="3413125"/>
                  <a:ext cx="288925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 Box 18"/>
                <p:cNvSpPr txBox="1">
                  <a:spLocks noChangeArrowheads="1"/>
                </p:cNvSpPr>
                <p:nvPr/>
              </p:nvSpPr>
              <p:spPr bwMode="auto">
                <a:xfrm rot="20009771">
                  <a:off x="851616" y="3161076"/>
                  <a:ext cx="1768738" cy="481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CB1</a:t>
                  </a:r>
                  <a:endParaRPr lang="es-E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8" name="Picture 22" descr="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40910" t="75829" r="30612"/>
                <a:stretch>
                  <a:fillRect/>
                </a:stretch>
              </p:blipFill>
              <p:spPr bwMode="auto">
                <a:xfrm rot="1191019">
                  <a:off x="2182813" y="2230438"/>
                  <a:ext cx="1317625" cy="1847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 Box 24"/>
                <p:cNvSpPr txBox="1">
                  <a:spLocks noChangeArrowheads="1"/>
                </p:cNvSpPr>
                <p:nvPr/>
              </p:nvSpPr>
              <p:spPr bwMode="auto">
                <a:xfrm rot="1427429">
                  <a:off x="2346762" y="2934257"/>
                  <a:ext cx="1525097" cy="481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CB1</a:t>
                  </a:r>
                  <a:endParaRPr lang="es-E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0" name="Picture 8" descr="7DOM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9964465">
                  <a:off x="2501900" y="3389313"/>
                  <a:ext cx="311150" cy="300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38"/>
                <p:cNvSpPr txBox="1">
                  <a:spLocks noChangeArrowheads="1"/>
                </p:cNvSpPr>
                <p:nvPr/>
              </p:nvSpPr>
              <p:spPr bwMode="auto">
                <a:xfrm rot="21203901">
                  <a:off x="4370545" y="1626217"/>
                  <a:ext cx="1491595" cy="481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CB1</a:t>
                  </a:r>
                  <a:endParaRPr lang="es-ES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28"/>
                <p:cNvSpPr>
                  <a:spLocks/>
                </p:cNvSpPr>
                <p:nvPr/>
              </p:nvSpPr>
              <p:spPr bwMode="auto">
                <a:xfrm rot="9490921" flipV="1">
                  <a:off x="2108200" y="3741738"/>
                  <a:ext cx="985838" cy="396875"/>
                </a:xfrm>
                <a:custGeom>
                  <a:avLst/>
                  <a:gdLst/>
                  <a:ahLst/>
                  <a:cxnLst>
                    <a:cxn ang="0">
                      <a:pos x="1274" y="254"/>
                    </a:cxn>
                    <a:cxn ang="0">
                      <a:pos x="147" y="323"/>
                    </a:cxn>
                    <a:cxn ang="0">
                      <a:pos x="394" y="0"/>
                    </a:cxn>
                  </a:cxnLst>
                  <a:rect l="0" t="0" r="r" b="b"/>
                  <a:pathLst>
                    <a:path w="1274" h="365">
                      <a:moveTo>
                        <a:pt x="1274" y="254"/>
                      </a:moveTo>
                      <a:cubicBezTo>
                        <a:pt x="784" y="309"/>
                        <a:pt x="294" y="365"/>
                        <a:pt x="147" y="323"/>
                      </a:cubicBezTo>
                      <a:cubicBezTo>
                        <a:pt x="0" y="281"/>
                        <a:pt x="353" y="54"/>
                        <a:pt x="394" y="0"/>
                      </a:cubicBezTo>
                    </a:path>
                  </a:pathLst>
                </a:custGeom>
                <a:noFill/>
                <a:ln w="63500">
                  <a:solidFill>
                    <a:srgbClr val="008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 rot="1657545">
                  <a:off x="1443038" y="3733800"/>
                  <a:ext cx="779462" cy="360363"/>
                </a:xfrm>
                <a:custGeom>
                  <a:avLst/>
                  <a:gdLst/>
                  <a:ahLst/>
                  <a:cxnLst>
                    <a:cxn ang="0">
                      <a:pos x="1274" y="254"/>
                    </a:cxn>
                    <a:cxn ang="0">
                      <a:pos x="147" y="323"/>
                    </a:cxn>
                    <a:cxn ang="0">
                      <a:pos x="394" y="0"/>
                    </a:cxn>
                  </a:cxnLst>
                  <a:rect l="0" t="0" r="r" b="b"/>
                  <a:pathLst>
                    <a:path w="1274" h="365">
                      <a:moveTo>
                        <a:pt x="1274" y="254"/>
                      </a:moveTo>
                      <a:cubicBezTo>
                        <a:pt x="784" y="309"/>
                        <a:pt x="294" y="365"/>
                        <a:pt x="147" y="323"/>
                      </a:cubicBezTo>
                      <a:cubicBezTo>
                        <a:pt x="0" y="281"/>
                        <a:pt x="353" y="54"/>
                        <a:pt x="394" y="0"/>
                      </a:cubicBezTo>
                    </a:path>
                  </a:pathLst>
                </a:custGeom>
                <a:noFill/>
                <a:ln w="63500">
                  <a:solidFill>
                    <a:srgbClr val="008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92168" y="2170352"/>
                  <a:ext cx="1843844" cy="511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600" dirty="0">
                      <a:latin typeface="Arial Black" pitchFamily="34" charset="0"/>
                    </a:rPr>
                    <a:t>GABA</a:t>
                  </a:r>
                  <a:endParaRPr lang="es-ES" sz="1600" dirty="0">
                    <a:latin typeface="Arial Black" pitchFamily="34" charset="0"/>
                  </a:endParaRPr>
                </a:p>
              </p:txBody>
            </p:sp>
            <p:sp>
              <p:nvSpPr>
                <p:cNvPr id="2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372225" y="4675186"/>
                  <a:ext cx="1175242" cy="511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600" dirty="0" err="1">
                      <a:latin typeface="Arial Black" pitchFamily="34" charset="0"/>
                    </a:rPr>
                    <a:t>Glu</a:t>
                  </a:r>
                  <a:endParaRPr lang="es-ES" sz="1600" dirty="0">
                    <a:latin typeface="Arial Black" pitchFamily="34" charset="0"/>
                  </a:endParaRPr>
                </a:p>
              </p:txBody>
            </p:sp>
            <p:sp>
              <p:nvSpPr>
                <p:cNvPr id="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308851" y="188913"/>
                  <a:ext cx="1386930" cy="511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600" dirty="0" err="1">
                      <a:latin typeface="Arial Black" pitchFamily="34" charset="0"/>
                    </a:rPr>
                    <a:t>eCN</a:t>
                  </a:r>
                  <a:endParaRPr lang="es-ES" sz="1600" dirty="0">
                    <a:latin typeface="Arial Black" pitchFamily="34" charset="0"/>
                  </a:endParaRP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372225" y="3619500"/>
                  <a:ext cx="1430423" cy="529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600" b="1" dirty="0" err="1">
                      <a:latin typeface="Arial Black" panose="020B0A04020102020204" pitchFamily="34" charset="0"/>
                      <a:cs typeface="Arial" panose="020B0604020202020204" pitchFamily="34" charset="0"/>
                    </a:rPr>
                    <a:t>eCN</a:t>
                  </a:r>
                  <a:endParaRPr lang="es-ES" sz="1600" b="1" dirty="0"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700337" y="3933825"/>
                  <a:ext cx="1529781" cy="511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600" dirty="0" err="1">
                      <a:latin typeface="Arial Black" pitchFamily="34" charset="0"/>
                    </a:rPr>
                    <a:t>eCN</a:t>
                  </a:r>
                  <a:endParaRPr lang="es-ES" sz="1600" dirty="0">
                    <a:latin typeface="Arial Black" pitchFamily="34" charset="0"/>
                  </a:endParaRPr>
                </a:p>
              </p:txBody>
            </p:sp>
            <p:sp>
              <p:nvSpPr>
                <p:cNvPr id="2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910488" y="2278301"/>
                  <a:ext cx="1726288" cy="6046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2000" dirty="0">
                      <a:latin typeface="Arial Black" pitchFamily="34" charset="0"/>
                    </a:rPr>
                    <a:t>DA</a:t>
                  </a:r>
                  <a:endParaRPr lang="es-ES" sz="1600" dirty="0">
                    <a:latin typeface="Arial Black" pitchFamily="34" charset="0"/>
                  </a:endParaRPr>
                </a:p>
              </p:txBody>
            </p:sp>
            <p:sp>
              <p:nvSpPr>
                <p:cNvPr id="3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97181" y="4397375"/>
                  <a:ext cx="1894989" cy="625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2000" dirty="0">
                      <a:latin typeface="Arial Black" pitchFamily="34" charset="0"/>
                    </a:rPr>
                    <a:t>MSN</a:t>
                  </a:r>
                  <a:endParaRPr lang="es-ES" sz="1600" dirty="0">
                    <a:latin typeface="Arial Black" pitchFamily="34" charset="0"/>
                  </a:endParaRPr>
                </a:p>
              </p:txBody>
            </p:sp>
            <p:sp>
              <p:nvSpPr>
                <p:cNvPr id="31" name="6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740650" y="4076700"/>
                  <a:ext cx="18473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s-MX" b="1" dirty="0">
                    <a:latin typeface="Constantia" pitchFamily="18" charset="0"/>
                  </a:endParaRPr>
                </a:p>
              </p:txBody>
            </p:sp>
            <p:pic>
              <p:nvPicPr>
                <p:cNvPr id="32" name="Picture 17" descr="7DOM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2153894">
                  <a:off x="3968639" y="4777880"/>
                  <a:ext cx="288925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6" name="45 Rectángulo"/>
          <p:cNvSpPr/>
          <p:nvPr/>
        </p:nvSpPr>
        <p:spPr>
          <a:xfrm>
            <a:off x="8074094" y="4009778"/>
            <a:ext cx="927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ATV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580709" y="5301208"/>
            <a:ext cx="110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NAcc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48" name="Picture 2" descr="http://www.pitt.edu/~super1/lecture/lec27261/img019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612" y="1628800"/>
            <a:ext cx="4143372" cy="3107531"/>
          </a:xfrm>
          <a:prstGeom prst="rect">
            <a:avLst/>
          </a:prstGeom>
          <a:noFill/>
        </p:spPr>
      </p:pic>
      <p:sp>
        <p:nvSpPr>
          <p:cNvPr id="49" name="CuadroTexto 48"/>
          <p:cNvSpPr txBox="1"/>
          <p:nvPr/>
        </p:nvSpPr>
        <p:spPr>
          <a:xfrm>
            <a:off x="58671" y="4951001"/>
            <a:ext cx="4629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2400" b="1" dirty="0" smtClean="0"/>
              <a:t>Regulan la liberación de DA </a:t>
            </a:r>
          </a:p>
          <a:p>
            <a:pPr>
              <a:buClr>
                <a:srgbClr val="00B050"/>
              </a:buClr>
            </a:pPr>
            <a:r>
              <a:rPr lang="es-MX" sz="2400" b="1" dirty="0"/>
              <a:t> </a:t>
            </a:r>
            <a:r>
              <a:rPr lang="es-MX" sz="2400" b="1" dirty="0" smtClean="0"/>
              <a:t>en el circuito</a:t>
            </a:r>
          </a:p>
          <a:p>
            <a:pPr marL="285750" indent="-285750">
              <a:buClr>
                <a:srgbClr val="55CB69"/>
              </a:buClr>
              <a:buFont typeface="Arial" panose="020B0604020202020204" pitchFamily="34" charset="0"/>
              <a:buChar char="•"/>
            </a:pPr>
            <a:r>
              <a:rPr lang="es-MX" sz="2400" b="1" dirty="0" smtClean="0"/>
              <a:t>El    en los niveles de DA en </a:t>
            </a:r>
            <a:r>
              <a:rPr lang="es-MX" sz="2400" b="1" dirty="0" err="1" smtClean="0"/>
              <a:t>NAcc</a:t>
            </a:r>
            <a:r>
              <a:rPr lang="es-MX" sz="2400" b="1" dirty="0" smtClean="0"/>
              <a:t> acompaña a las experiencias gratificantes</a:t>
            </a:r>
            <a:endParaRPr lang="es-MX" sz="24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6328812" y="4009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b="1" dirty="0"/>
          </a:p>
        </p:txBody>
      </p:sp>
      <p:cxnSp>
        <p:nvCxnSpPr>
          <p:cNvPr id="52" name="Conector recto de flecha 51"/>
          <p:cNvCxnSpPr/>
          <p:nvPr/>
        </p:nvCxnSpPr>
        <p:spPr>
          <a:xfrm flipV="1">
            <a:off x="827584" y="5767189"/>
            <a:ext cx="0" cy="30726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71414"/>
            <a:ext cx="8286776" cy="142876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/>
              <a:t>Los </a:t>
            </a:r>
            <a:r>
              <a:rPr lang="es-MX" sz="4000" dirty="0" err="1" smtClean="0"/>
              <a:t>Cannabinoides</a:t>
            </a:r>
            <a:r>
              <a:rPr lang="es-MX" sz="4000" dirty="0" smtClean="0"/>
              <a:t> afectan a las neuronas que tienen  receptores CB1</a:t>
            </a:r>
            <a:endParaRPr lang="es-MX" sz="4000" b="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headsup.scholastic.com/sites/default/files/block/images/Lipid-Precursors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92" y="3857628"/>
            <a:ext cx="2690808" cy="2836881"/>
          </a:xfrm>
          <a:prstGeom prst="rect">
            <a:avLst/>
          </a:prstGeom>
          <a:noFill/>
        </p:spPr>
      </p:pic>
      <p:pic>
        <p:nvPicPr>
          <p:cNvPr id="9" name="Picture 2" descr="THC"/>
          <p:cNvPicPr>
            <a:picLocks noChangeAspect="1" noChangeArrowheads="1"/>
          </p:cNvPicPr>
          <p:nvPr/>
        </p:nvPicPr>
        <p:blipFill>
          <a:blip r:embed="rId4" cstate="print"/>
          <a:srcRect l="32500"/>
          <a:stretch>
            <a:fillRect/>
          </a:stretch>
        </p:blipFill>
        <p:spPr bwMode="auto">
          <a:xfrm>
            <a:off x="428596" y="3571876"/>
            <a:ext cx="5786450" cy="3048001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71473" y="1571612"/>
            <a:ext cx="82153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dirty="0" smtClean="0"/>
              <a:t> </a:t>
            </a:r>
            <a:r>
              <a:rPr lang="es-MX" sz="2800" dirty="0" err="1" smtClean="0"/>
              <a:t>Cannabinoides</a:t>
            </a:r>
            <a:r>
              <a:rPr lang="es-MX" sz="2800" dirty="0" smtClean="0"/>
              <a:t> y </a:t>
            </a:r>
            <a:r>
              <a:rPr lang="es-MX" sz="2800" dirty="0" err="1" smtClean="0"/>
              <a:t>Endocannabinoides</a:t>
            </a:r>
            <a:r>
              <a:rPr lang="es-MX" sz="2800" dirty="0" smtClean="0"/>
              <a:t> se unen a los mismos receptores en el cerebro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 Inhiben la liberación de los mismos NT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Afectan las mismas funciones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118872"/>
            <a:ext cx="7762900" cy="1667054"/>
          </a:xfrm>
        </p:spPr>
        <p:txBody>
          <a:bodyPr anchor="t">
            <a:noAutofit/>
          </a:bodyPr>
          <a:lstStyle/>
          <a:p>
            <a:pPr algn="ctr"/>
            <a:r>
              <a:rPr lang="es-MX" sz="4400" dirty="0" smtClean="0"/>
              <a:t>Las acciones de los </a:t>
            </a:r>
            <a:r>
              <a:rPr lang="es-MX" sz="4400" dirty="0" err="1" smtClean="0"/>
              <a:t>eCN</a:t>
            </a:r>
            <a:r>
              <a:rPr lang="es-MX" sz="4400" dirty="0" smtClean="0"/>
              <a:t>  son relevantes para efectos </a:t>
            </a:r>
            <a:r>
              <a:rPr lang="es-MX" sz="4400" dirty="0" smtClean="0"/>
              <a:t>terapéuticos de la marihuana</a:t>
            </a:r>
            <a:endParaRPr lang="es-MX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2714620"/>
            <a:ext cx="9144000" cy="3857652"/>
          </a:xfrm>
        </p:spPr>
        <p:txBody>
          <a:bodyPr anchor="t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800" dirty="0"/>
              <a:t>La investigación </a:t>
            </a:r>
            <a:r>
              <a:rPr lang="es-MX" sz="3800" dirty="0" smtClean="0"/>
              <a:t>científica básica </a:t>
            </a:r>
            <a:r>
              <a:rPr lang="es-MX" sz="3800" dirty="0"/>
              <a:t>se ha centrado en el estudio del sistema </a:t>
            </a:r>
            <a:r>
              <a:rPr lang="es-MX" sz="3800" dirty="0" err="1" smtClean="0"/>
              <a:t>endocannabinoide</a:t>
            </a:r>
            <a:endParaRPr lang="es-MX" sz="3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800" dirty="0" smtClean="0"/>
              <a:t>Los efectos de los </a:t>
            </a:r>
            <a:r>
              <a:rPr lang="es-MX" sz="3800" dirty="0" err="1" smtClean="0"/>
              <a:t>endocannabinoides</a:t>
            </a:r>
            <a:r>
              <a:rPr lang="es-MX" sz="3800" dirty="0" smtClean="0"/>
              <a:t>  son aplicables a los principios activos de la </a:t>
            </a:r>
            <a:r>
              <a:rPr lang="es-MX" sz="3800" i="1" dirty="0" smtClean="0"/>
              <a:t>Cannabis</a:t>
            </a:r>
            <a:r>
              <a:rPr lang="es-MX" sz="3800" dirty="0" smtClean="0"/>
              <a:t>: </a:t>
            </a:r>
            <a:r>
              <a:rPr lang="es-MX" sz="3800" dirty="0" smtClean="0">
                <a:solidFill>
                  <a:srgbClr val="FFC000"/>
                </a:solidFill>
              </a:rPr>
              <a:t>los </a:t>
            </a:r>
            <a:r>
              <a:rPr lang="es-MX" sz="3800" dirty="0" err="1" smtClean="0">
                <a:solidFill>
                  <a:srgbClr val="FFC000"/>
                </a:solidFill>
              </a:rPr>
              <a:t>cannabinoides</a:t>
            </a:r>
            <a:endParaRPr lang="es-MX" sz="3800" dirty="0" smtClean="0">
              <a:solidFill>
                <a:srgbClr val="FFC000"/>
              </a:solidFill>
            </a:endParaRPr>
          </a:p>
          <a:p>
            <a:endParaRPr lang="es-MX" sz="3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Los efectos de los </a:t>
            </a:r>
            <a:r>
              <a:rPr lang="es-MX" dirty="0" err="1" smtClean="0"/>
              <a:t>eCN</a:t>
            </a:r>
            <a:r>
              <a:rPr lang="es-MX" dirty="0" smtClean="0"/>
              <a:t> dependen de la cantidad</a:t>
            </a:r>
            <a:endParaRPr lang="es-MX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47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 flipH="1">
            <a:off x="0" y="1500174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 smtClean="0"/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s-MX" sz="2800" b="1" dirty="0" smtClean="0"/>
              <a:t>Los </a:t>
            </a:r>
            <a:r>
              <a:rPr lang="es-MX" sz="2800" b="1" dirty="0" err="1" smtClean="0"/>
              <a:t>eCN</a:t>
            </a:r>
            <a:r>
              <a:rPr lang="es-MX" sz="2800" b="1" dirty="0" smtClean="0"/>
              <a:t> tienen efectos  = que dependen de la dosis, de la [  ] que llega a las neuronas o tejidos</a:t>
            </a:r>
            <a:r>
              <a:rPr lang="es-MX" sz="2400" b="1" dirty="0" smtClean="0"/>
              <a:t>.</a:t>
            </a:r>
          </a:p>
          <a:p>
            <a:pPr>
              <a:buClr>
                <a:srgbClr val="FFC000"/>
              </a:buClr>
            </a:pPr>
            <a:endParaRPr lang="es-MX" sz="2400" b="1" dirty="0" smtClean="0"/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s-MX" sz="2800" b="1" dirty="0" smtClean="0"/>
              <a:t>Dosis bajas  producen efectos  opuestos a los de dosis altas  ó</a:t>
            </a:r>
          </a:p>
          <a:p>
            <a:pPr>
              <a:buClr>
                <a:srgbClr val="FFC000"/>
              </a:buClr>
            </a:pPr>
            <a:endParaRPr lang="es-MX" sz="2800" b="1" dirty="0" smtClean="0"/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s-MX" sz="2800" b="1" dirty="0" smtClean="0"/>
              <a:t>Los efectos de dosis bajas desaparecen a dosis altas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s-MX" sz="2400" b="1" dirty="0" smtClean="0"/>
          </a:p>
        </p:txBody>
      </p:sp>
      <p:pic>
        <p:nvPicPr>
          <p:cNvPr id="23558" name="Picture 6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3429000" cy="307657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714876" y="2285992"/>
            <a:ext cx="28575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Respuesta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43768" y="3071810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Dosis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429520" y="4000504"/>
            <a:ext cx="100013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chemeClr val="tx1"/>
                </a:solidFill>
              </a:rPr>
              <a:t>Efecto opuesto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86776" y="3214686"/>
            <a:ext cx="85722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sin efecto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57818" y="34290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dosis bajas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6929454" y="342900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dosis altas</a:t>
            </a:r>
            <a:endParaRPr lang="es-MX" dirty="0"/>
          </a:p>
        </p:txBody>
      </p:sp>
      <p:sp>
        <p:nvSpPr>
          <p:cNvPr id="12" name="11 Forma libre"/>
          <p:cNvSpPr/>
          <p:nvPr/>
        </p:nvSpPr>
        <p:spPr>
          <a:xfrm>
            <a:off x="6648994" y="3971109"/>
            <a:ext cx="655356" cy="653142"/>
          </a:xfrm>
          <a:custGeom>
            <a:avLst/>
            <a:gdLst>
              <a:gd name="connsiteX0" fmla="*/ 0 w 655356"/>
              <a:gd name="connsiteY0" fmla="*/ 78377 h 653142"/>
              <a:gd name="connsiteX1" fmla="*/ 0 w 655356"/>
              <a:gd name="connsiteY1" fmla="*/ 78377 h 653142"/>
              <a:gd name="connsiteX2" fmla="*/ 104503 w 655356"/>
              <a:gd name="connsiteY2" fmla="*/ 13062 h 653142"/>
              <a:gd name="connsiteX3" fmla="*/ 143692 w 655356"/>
              <a:gd name="connsiteY3" fmla="*/ 0 h 653142"/>
              <a:gd name="connsiteX4" fmla="*/ 235132 w 655356"/>
              <a:gd name="connsiteY4" fmla="*/ 13062 h 653142"/>
              <a:gd name="connsiteX5" fmla="*/ 274320 w 655356"/>
              <a:gd name="connsiteY5" fmla="*/ 52251 h 653142"/>
              <a:gd name="connsiteX6" fmla="*/ 352697 w 655356"/>
              <a:gd name="connsiteY6" fmla="*/ 169817 h 653142"/>
              <a:gd name="connsiteX7" fmla="*/ 404949 w 655356"/>
              <a:gd name="connsiteY7" fmla="*/ 248194 h 653142"/>
              <a:gd name="connsiteX8" fmla="*/ 470263 w 655356"/>
              <a:gd name="connsiteY8" fmla="*/ 365760 h 653142"/>
              <a:gd name="connsiteX9" fmla="*/ 509452 w 655356"/>
              <a:gd name="connsiteY9" fmla="*/ 378822 h 653142"/>
              <a:gd name="connsiteX10" fmla="*/ 535577 w 655356"/>
              <a:gd name="connsiteY10" fmla="*/ 418011 h 653142"/>
              <a:gd name="connsiteX11" fmla="*/ 574766 w 655356"/>
              <a:gd name="connsiteY11" fmla="*/ 431074 h 653142"/>
              <a:gd name="connsiteX12" fmla="*/ 613955 w 655356"/>
              <a:gd name="connsiteY12" fmla="*/ 457200 h 653142"/>
              <a:gd name="connsiteX13" fmla="*/ 640080 w 655356"/>
              <a:gd name="connsiteY13" fmla="*/ 535577 h 653142"/>
              <a:gd name="connsiteX14" fmla="*/ 600892 w 655356"/>
              <a:gd name="connsiteY14" fmla="*/ 613954 h 653142"/>
              <a:gd name="connsiteX15" fmla="*/ 574766 w 655356"/>
              <a:gd name="connsiteY15" fmla="*/ 653142 h 653142"/>
              <a:gd name="connsiteX16" fmla="*/ 496389 w 655356"/>
              <a:gd name="connsiteY16" fmla="*/ 640080 h 653142"/>
              <a:gd name="connsiteX17" fmla="*/ 470263 w 655356"/>
              <a:gd name="connsiteY17" fmla="*/ 600891 h 653142"/>
              <a:gd name="connsiteX18" fmla="*/ 431075 w 655356"/>
              <a:gd name="connsiteY18" fmla="*/ 574765 h 653142"/>
              <a:gd name="connsiteX19" fmla="*/ 391886 w 655356"/>
              <a:gd name="connsiteY19" fmla="*/ 535577 h 653142"/>
              <a:gd name="connsiteX20" fmla="*/ 274320 w 655356"/>
              <a:gd name="connsiteY20" fmla="*/ 483325 h 653142"/>
              <a:gd name="connsiteX21" fmla="*/ 209006 w 655356"/>
              <a:gd name="connsiteY21" fmla="*/ 404948 h 653142"/>
              <a:gd name="connsiteX22" fmla="*/ 169817 w 655356"/>
              <a:gd name="connsiteY22" fmla="*/ 378822 h 653142"/>
              <a:gd name="connsiteX23" fmla="*/ 130629 w 655356"/>
              <a:gd name="connsiteY23" fmla="*/ 261257 h 653142"/>
              <a:gd name="connsiteX24" fmla="*/ 91440 w 655356"/>
              <a:gd name="connsiteY24" fmla="*/ 182880 h 653142"/>
              <a:gd name="connsiteX25" fmla="*/ 52252 w 655356"/>
              <a:gd name="connsiteY25" fmla="*/ 156754 h 653142"/>
              <a:gd name="connsiteX26" fmla="*/ 39189 w 655356"/>
              <a:gd name="connsiteY26" fmla="*/ 143691 h 65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5356" h="653142">
                <a:moveTo>
                  <a:pt x="0" y="78377"/>
                </a:moveTo>
                <a:lnTo>
                  <a:pt x="0" y="78377"/>
                </a:lnTo>
                <a:cubicBezTo>
                  <a:pt x="34834" y="56605"/>
                  <a:pt x="68440" y="32732"/>
                  <a:pt x="104503" y="13062"/>
                </a:cubicBezTo>
                <a:cubicBezTo>
                  <a:pt x="116591" y="6468"/>
                  <a:pt x="129922" y="0"/>
                  <a:pt x="143692" y="0"/>
                </a:cubicBezTo>
                <a:cubicBezTo>
                  <a:pt x="174481" y="0"/>
                  <a:pt x="204652" y="8708"/>
                  <a:pt x="235132" y="13062"/>
                </a:cubicBezTo>
                <a:cubicBezTo>
                  <a:pt x="248195" y="26125"/>
                  <a:pt x="262978" y="37669"/>
                  <a:pt x="274320" y="52251"/>
                </a:cubicBezTo>
                <a:cubicBezTo>
                  <a:pt x="274348" y="52286"/>
                  <a:pt x="339622" y="150204"/>
                  <a:pt x="352697" y="169817"/>
                </a:cubicBezTo>
                <a:lnTo>
                  <a:pt x="404949" y="248194"/>
                </a:lnTo>
                <a:cubicBezTo>
                  <a:pt x="416451" y="282699"/>
                  <a:pt x="436577" y="354532"/>
                  <a:pt x="470263" y="365760"/>
                </a:cubicBezTo>
                <a:lnTo>
                  <a:pt x="509452" y="378822"/>
                </a:lnTo>
                <a:cubicBezTo>
                  <a:pt x="518160" y="391885"/>
                  <a:pt x="523318" y="408203"/>
                  <a:pt x="535577" y="418011"/>
                </a:cubicBezTo>
                <a:cubicBezTo>
                  <a:pt x="546329" y="426613"/>
                  <a:pt x="562450" y="424916"/>
                  <a:pt x="574766" y="431074"/>
                </a:cubicBezTo>
                <a:cubicBezTo>
                  <a:pt x="588808" y="438095"/>
                  <a:pt x="600892" y="448491"/>
                  <a:pt x="613955" y="457200"/>
                </a:cubicBezTo>
                <a:cubicBezTo>
                  <a:pt x="622663" y="483326"/>
                  <a:pt x="655356" y="512663"/>
                  <a:pt x="640080" y="535577"/>
                </a:cubicBezTo>
                <a:cubicBezTo>
                  <a:pt x="565204" y="647892"/>
                  <a:pt x="654979" y="505782"/>
                  <a:pt x="600892" y="613954"/>
                </a:cubicBezTo>
                <a:cubicBezTo>
                  <a:pt x="593871" y="627996"/>
                  <a:pt x="583475" y="640079"/>
                  <a:pt x="574766" y="653142"/>
                </a:cubicBezTo>
                <a:cubicBezTo>
                  <a:pt x="548640" y="648788"/>
                  <a:pt x="520079" y="651925"/>
                  <a:pt x="496389" y="640080"/>
                </a:cubicBezTo>
                <a:cubicBezTo>
                  <a:pt x="482347" y="633059"/>
                  <a:pt x="481364" y="611993"/>
                  <a:pt x="470263" y="600891"/>
                </a:cubicBezTo>
                <a:cubicBezTo>
                  <a:pt x="459162" y="589790"/>
                  <a:pt x="443136" y="584816"/>
                  <a:pt x="431075" y="574765"/>
                </a:cubicBezTo>
                <a:cubicBezTo>
                  <a:pt x="416883" y="562938"/>
                  <a:pt x="408035" y="544549"/>
                  <a:pt x="391886" y="535577"/>
                </a:cubicBezTo>
                <a:cubicBezTo>
                  <a:pt x="289360" y="478619"/>
                  <a:pt x="341699" y="539474"/>
                  <a:pt x="274320" y="483325"/>
                </a:cubicBezTo>
                <a:cubicBezTo>
                  <a:pt x="145924" y="376329"/>
                  <a:pt x="311759" y="507701"/>
                  <a:pt x="209006" y="404948"/>
                </a:cubicBezTo>
                <a:cubicBezTo>
                  <a:pt x="197905" y="393847"/>
                  <a:pt x="182880" y="387531"/>
                  <a:pt x="169817" y="378822"/>
                </a:cubicBezTo>
                <a:lnTo>
                  <a:pt x="130629" y="261257"/>
                </a:lnTo>
                <a:cubicBezTo>
                  <a:pt x="120004" y="229382"/>
                  <a:pt x="116764" y="208204"/>
                  <a:pt x="91440" y="182880"/>
                </a:cubicBezTo>
                <a:cubicBezTo>
                  <a:pt x="80339" y="171779"/>
                  <a:pt x="64812" y="166174"/>
                  <a:pt x="52252" y="156754"/>
                </a:cubicBezTo>
                <a:cubicBezTo>
                  <a:pt x="47326" y="153059"/>
                  <a:pt x="43543" y="148045"/>
                  <a:pt x="39189" y="14369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orma libre"/>
          <p:cNvSpPr/>
          <p:nvPr/>
        </p:nvSpPr>
        <p:spPr>
          <a:xfrm>
            <a:off x="5264331" y="2521131"/>
            <a:ext cx="443219" cy="862149"/>
          </a:xfrm>
          <a:custGeom>
            <a:avLst/>
            <a:gdLst>
              <a:gd name="connsiteX0" fmla="*/ 52252 w 443219"/>
              <a:gd name="connsiteY0" fmla="*/ 862149 h 862149"/>
              <a:gd name="connsiteX1" fmla="*/ 52252 w 443219"/>
              <a:gd name="connsiteY1" fmla="*/ 862149 h 862149"/>
              <a:gd name="connsiteX2" fmla="*/ 13063 w 443219"/>
              <a:gd name="connsiteY2" fmla="*/ 757646 h 862149"/>
              <a:gd name="connsiteX3" fmla="*/ 0 w 443219"/>
              <a:gd name="connsiteY3" fmla="*/ 705395 h 862149"/>
              <a:gd name="connsiteX4" fmla="*/ 26126 w 443219"/>
              <a:gd name="connsiteY4" fmla="*/ 535578 h 862149"/>
              <a:gd name="connsiteX5" fmla="*/ 52252 w 443219"/>
              <a:gd name="connsiteY5" fmla="*/ 496389 h 862149"/>
              <a:gd name="connsiteX6" fmla="*/ 65315 w 443219"/>
              <a:gd name="connsiteY6" fmla="*/ 457200 h 862149"/>
              <a:gd name="connsiteX7" fmla="*/ 104503 w 443219"/>
              <a:gd name="connsiteY7" fmla="*/ 418012 h 862149"/>
              <a:gd name="connsiteX8" fmla="*/ 156755 w 443219"/>
              <a:gd name="connsiteY8" fmla="*/ 339635 h 862149"/>
              <a:gd name="connsiteX9" fmla="*/ 182880 w 443219"/>
              <a:gd name="connsiteY9" fmla="*/ 300446 h 862149"/>
              <a:gd name="connsiteX10" fmla="*/ 195943 w 443219"/>
              <a:gd name="connsiteY10" fmla="*/ 261258 h 862149"/>
              <a:gd name="connsiteX11" fmla="*/ 209006 w 443219"/>
              <a:gd name="connsiteY11" fmla="*/ 130629 h 862149"/>
              <a:gd name="connsiteX12" fmla="*/ 222069 w 443219"/>
              <a:gd name="connsiteY12" fmla="*/ 91440 h 862149"/>
              <a:gd name="connsiteX13" fmla="*/ 261258 w 443219"/>
              <a:gd name="connsiteY13" fmla="*/ 65315 h 862149"/>
              <a:gd name="connsiteX14" fmla="*/ 287383 w 443219"/>
              <a:gd name="connsiteY14" fmla="*/ 26126 h 862149"/>
              <a:gd name="connsiteX15" fmla="*/ 365760 w 443219"/>
              <a:gd name="connsiteY15" fmla="*/ 0 h 862149"/>
              <a:gd name="connsiteX16" fmla="*/ 418012 w 443219"/>
              <a:gd name="connsiteY16" fmla="*/ 13063 h 862149"/>
              <a:gd name="connsiteX17" fmla="*/ 418012 w 443219"/>
              <a:gd name="connsiteY17" fmla="*/ 104503 h 862149"/>
              <a:gd name="connsiteX18" fmla="*/ 391886 w 443219"/>
              <a:gd name="connsiteY18" fmla="*/ 143692 h 862149"/>
              <a:gd name="connsiteX19" fmla="*/ 378823 w 443219"/>
              <a:gd name="connsiteY19" fmla="*/ 182880 h 862149"/>
              <a:gd name="connsiteX20" fmla="*/ 326572 w 443219"/>
              <a:gd name="connsiteY20" fmla="*/ 261258 h 862149"/>
              <a:gd name="connsiteX21" fmla="*/ 300446 w 443219"/>
              <a:gd name="connsiteY21" fmla="*/ 300446 h 862149"/>
              <a:gd name="connsiteX22" fmla="*/ 274320 w 443219"/>
              <a:gd name="connsiteY22" fmla="*/ 339635 h 862149"/>
              <a:gd name="connsiteX23" fmla="*/ 248195 w 443219"/>
              <a:gd name="connsiteY23" fmla="*/ 418012 h 862149"/>
              <a:gd name="connsiteX24" fmla="*/ 222069 w 443219"/>
              <a:gd name="connsiteY24" fmla="*/ 522515 h 862149"/>
              <a:gd name="connsiteX25" fmla="*/ 156755 w 443219"/>
              <a:gd name="connsiteY25" fmla="*/ 692332 h 862149"/>
              <a:gd name="connsiteX26" fmla="*/ 130629 w 443219"/>
              <a:gd name="connsiteY26" fmla="*/ 731520 h 862149"/>
              <a:gd name="connsiteX27" fmla="*/ 117566 w 443219"/>
              <a:gd name="connsiteY27" fmla="*/ 809898 h 862149"/>
              <a:gd name="connsiteX28" fmla="*/ 52252 w 443219"/>
              <a:gd name="connsiteY28" fmla="*/ 862149 h 8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19" h="862149">
                <a:moveTo>
                  <a:pt x="52252" y="862149"/>
                </a:moveTo>
                <a:lnTo>
                  <a:pt x="52252" y="862149"/>
                </a:lnTo>
                <a:cubicBezTo>
                  <a:pt x="39189" y="827315"/>
                  <a:pt x="24828" y="792940"/>
                  <a:pt x="13063" y="757646"/>
                </a:cubicBezTo>
                <a:cubicBezTo>
                  <a:pt x="7386" y="740614"/>
                  <a:pt x="0" y="723348"/>
                  <a:pt x="0" y="705395"/>
                </a:cubicBezTo>
                <a:cubicBezTo>
                  <a:pt x="0" y="675422"/>
                  <a:pt x="3766" y="580298"/>
                  <a:pt x="26126" y="535578"/>
                </a:cubicBezTo>
                <a:cubicBezTo>
                  <a:pt x="33147" y="521536"/>
                  <a:pt x="45231" y="510431"/>
                  <a:pt x="52252" y="496389"/>
                </a:cubicBezTo>
                <a:cubicBezTo>
                  <a:pt x="58410" y="484073"/>
                  <a:pt x="57677" y="468657"/>
                  <a:pt x="65315" y="457200"/>
                </a:cubicBezTo>
                <a:cubicBezTo>
                  <a:pt x="75562" y="441829"/>
                  <a:pt x="93161" y="432594"/>
                  <a:pt x="104503" y="418012"/>
                </a:cubicBezTo>
                <a:cubicBezTo>
                  <a:pt x="123780" y="393227"/>
                  <a:pt x="139338" y="365761"/>
                  <a:pt x="156755" y="339635"/>
                </a:cubicBezTo>
                <a:cubicBezTo>
                  <a:pt x="165464" y="326572"/>
                  <a:pt x="177915" y="315340"/>
                  <a:pt x="182880" y="300446"/>
                </a:cubicBezTo>
                <a:lnTo>
                  <a:pt x="195943" y="261258"/>
                </a:lnTo>
                <a:cubicBezTo>
                  <a:pt x="200297" y="217715"/>
                  <a:pt x="202352" y="173880"/>
                  <a:pt x="209006" y="130629"/>
                </a:cubicBezTo>
                <a:cubicBezTo>
                  <a:pt x="211100" y="117020"/>
                  <a:pt x="213467" y="102192"/>
                  <a:pt x="222069" y="91440"/>
                </a:cubicBezTo>
                <a:cubicBezTo>
                  <a:pt x="231877" y="79181"/>
                  <a:pt x="248195" y="74023"/>
                  <a:pt x="261258" y="65315"/>
                </a:cubicBezTo>
                <a:cubicBezTo>
                  <a:pt x="269966" y="52252"/>
                  <a:pt x="274070" y="34447"/>
                  <a:pt x="287383" y="26126"/>
                </a:cubicBezTo>
                <a:cubicBezTo>
                  <a:pt x="310736" y="11530"/>
                  <a:pt x="365760" y="0"/>
                  <a:pt x="365760" y="0"/>
                </a:cubicBezTo>
                <a:cubicBezTo>
                  <a:pt x="383177" y="4354"/>
                  <a:pt x="403993" y="1848"/>
                  <a:pt x="418012" y="13063"/>
                </a:cubicBezTo>
                <a:cubicBezTo>
                  <a:pt x="443219" y="33228"/>
                  <a:pt x="425983" y="85903"/>
                  <a:pt x="418012" y="104503"/>
                </a:cubicBezTo>
                <a:cubicBezTo>
                  <a:pt x="411827" y="118933"/>
                  <a:pt x="398907" y="129650"/>
                  <a:pt x="391886" y="143692"/>
                </a:cubicBezTo>
                <a:cubicBezTo>
                  <a:pt x="385728" y="156008"/>
                  <a:pt x="385510" y="170843"/>
                  <a:pt x="378823" y="182880"/>
                </a:cubicBezTo>
                <a:cubicBezTo>
                  <a:pt x="363574" y="210328"/>
                  <a:pt x="343989" y="235132"/>
                  <a:pt x="326572" y="261258"/>
                </a:cubicBezTo>
                <a:lnTo>
                  <a:pt x="300446" y="300446"/>
                </a:lnTo>
                <a:lnTo>
                  <a:pt x="274320" y="339635"/>
                </a:lnTo>
                <a:cubicBezTo>
                  <a:pt x="265612" y="365761"/>
                  <a:pt x="253596" y="391008"/>
                  <a:pt x="248195" y="418012"/>
                </a:cubicBezTo>
                <a:cubicBezTo>
                  <a:pt x="232432" y="496828"/>
                  <a:pt x="242153" y="462263"/>
                  <a:pt x="222069" y="522515"/>
                </a:cubicBezTo>
                <a:cubicBezTo>
                  <a:pt x="204566" y="645037"/>
                  <a:pt x="226085" y="588338"/>
                  <a:pt x="156755" y="692332"/>
                </a:cubicBezTo>
                <a:lnTo>
                  <a:pt x="130629" y="731520"/>
                </a:lnTo>
                <a:cubicBezTo>
                  <a:pt x="126275" y="757646"/>
                  <a:pt x="130707" y="786901"/>
                  <a:pt x="117566" y="809898"/>
                </a:cubicBezTo>
                <a:cubicBezTo>
                  <a:pt x="110735" y="821853"/>
                  <a:pt x="63138" y="853441"/>
                  <a:pt x="52252" y="86214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0" name="19 Conector recto"/>
          <p:cNvCxnSpPr/>
          <p:nvPr/>
        </p:nvCxnSpPr>
        <p:spPr>
          <a:xfrm rot="5400000">
            <a:off x="4000496" y="2071678"/>
            <a:ext cx="285752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714876" y="5572140"/>
            <a:ext cx="396712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Calibri" pitchFamily="34" charset="0"/>
              </a:rPr>
              <a:t>EFECTOS BIFÁSICOS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1847</TotalTime>
  <Words>783</Words>
  <Application>Microsoft Office PowerPoint</Application>
  <PresentationFormat>Presentación en pantalla (4:3)</PresentationFormat>
  <Paragraphs>154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Módulo</vt:lpstr>
      <vt:lpstr>EL SISTEMA ENDOCANNABINOIDE  Y LOS EFECTOS DE LA MARIHUANA </vt:lpstr>
      <vt:lpstr>Composición de la marihuana</vt:lpstr>
      <vt:lpstr>El organismo produce  sus propios cannabinoides = endocannabinoides</vt:lpstr>
      <vt:lpstr>El Sistema Endocannabinoide regula múltiples funciones</vt:lpstr>
      <vt:lpstr>Los Endocannabinoides son neuromoduladores en el SNC  </vt:lpstr>
      <vt:lpstr>Los eCN modulan la actividad del circuito mesolímbico  (Circuito del placer)</vt:lpstr>
      <vt:lpstr>Los Cannabinoides afectan a las neuronas que tienen  receptores CB1</vt:lpstr>
      <vt:lpstr>Las acciones de los eCN  son relevantes para efectos terapéuticos de la marihuana</vt:lpstr>
      <vt:lpstr>Los efectos de los eCN dependen de la cantidad</vt:lpstr>
      <vt:lpstr>Efectos bifásicos de los eCN</vt:lpstr>
      <vt:lpstr>Endocannabinoides y  maduración neuronal  </vt:lpstr>
      <vt:lpstr>Los eCN regulan la liberación de glutamato  </vt:lpstr>
      <vt:lpstr>Conclusiones</vt:lpstr>
      <vt:lpstr>Consideraciones para la terapéutica con marihuana</vt:lpstr>
      <vt:lpstr>Gracias</vt:lpstr>
      <vt:lpstr>Diapositiva 16</vt:lpstr>
      <vt:lpstr>El contenido de cannabinoides en Cannabis sativa es variable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LA DOSIS EN LOS EFECTOS DE LOS CANNABINOIDES</dc:title>
  <dc:creator>Gabriela Rodríguez Manzo</dc:creator>
  <cp:lastModifiedBy>Gabriela Rodríguez Manzo</cp:lastModifiedBy>
  <cp:revision>106</cp:revision>
  <dcterms:created xsi:type="dcterms:W3CDTF">2016-01-24T00:45:26Z</dcterms:created>
  <dcterms:modified xsi:type="dcterms:W3CDTF">2016-08-17T22:36:04Z</dcterms:modified>
</cp:coreProperties>
</file>