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2" r:id="rId3"/>
    <p:sldId id="355" r:id="rId4"/>
    <p:sldId id="370" r:id="rId5"/>
    <p:sldId id="369" r:id="rId6"/>
    <p:sldId id="343" r:id="rId7"/>
    <p:sldId id="345" r:id="rId8"/>
    <p:sldId id="348" r:id="rId9"/>
    <p:sldId id="314" r:id="rId10"/>
    <p:sldId id="349" r:id="rId11"/>
    <p:sldId id="324" r:id="rId12"/>
    <p:sldId id="325" r:id="rId13"/>
    <p:sldId id="350" r:id="rId14"/>
    <p:sldId id="351" r:id="rId15"/>
    <p:sldId id="356" r:id="rId16"/>
    <p:sldId id="342" r:id="rId17"/>
    <p:sldId id="347" r:id="rId18"/>
    <p:sldId id="315" r:id="rId19"/>
    <p:sldId id="357" r:id="rId20"/>
    <p:sldId id="316" r:id="rId21"/>
    <p:sldId id="338" r:id="rId22"/>
    <p:sldId id="358" r:id="rId23"/>
    <p:sldId id="365" r:id="rId24"/>
    <p:sldId id="353" r:id="rId25"/>
    <p:sldId id="354" r:id="rId26"/>
    <p:sldId id="374" r:id="rId27"/>
    <p:sldId id="352" r:id="rId28"/>
    <p:sldId id="333" r:id="rId29"/>
    <p:sldId id="360" r:id="rId30"/>
    <p:sldId id="359" r:id="rId31"/>
    <p:sldId id="361" r:id="rId32"/>
    <p:sldId id="366" r:id="rId33"/>
    <p:sldId id="363" r:id="rId34"/>
    <p:sldId id="344" r:id="rId35"/>
    <p:sldId id="368" r:id="rId36"/>
    <p:sldId id="318" r:id="rId37"/>
    <p:sldId id="329" r:id="rId38"/>
    <p:sldId id="328" r:id="rId39"/>
    <p:sldId id="373" r:id="rId40"/>
    <p:sldId id="319" r:id="rId41"/>
    <p:sldId id="340" r:id="rId42"/>
    <p:sldId id="322" r:id="rId43"/>
    <p:sldId id="330" r:id="rId44"/>
    <p:sldId id="371" r:id="rId45"/>
    <p:sldId id="372" r:id="rId46"/>
    <p:sldId id="323" r:id="rId47"/>
    <p:sldId id="313" r:id="rId48"/>
    <p:sldId id="367" r:id="rId49"/>
    <p:sldId id="294" r:id="rId50"/>
    <p:sldId id="337" r:id="rId51"/>
    <p:sldId id="364" r:id="rId52"/>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4" autoAdjust="0"/>
    <p:restoredTop sz="94660"/>
  </p:normalViewPr>
  <p:slideViewPr>
    <p:cSldViewPr snapToGrid="0" snapToObjects="1">
      <p:cViewPr varScale="1">
        <p:scale>
          <a:sx n="107" d="100"/>
          <a:sy n="107" d="100"/>
        </p:scale>
        <p:origin x="-728"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5B97FA0C-12D7-FF49-B858-D6176247708A}" type="datetimeFigureOut">
              <a:rPr lang="es-ES_tradnl" smtClean="0"/>
              <a:pPr/>
              <a:t>17/08/16</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CEB27618-ABE4-2A4C-8D42-B9C6F7D27FA1}" type="slidenum">
              <a:rPr lang="es-ES_tradnl" smtClean="0"/>
              <a:pPr/>
              <a:t>‹#›</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7FA0C-12D7-FF49-B858-D6176247708A}" type="datetimeFigureOut">
              <a:rPr lang="es-ES_tradnl" smtClean="0"/>
              <a:pPr/>
              <a:t>17/08/16</a:t>
            </a:fld>
            <a:endParaRPr lang="es-ES_tradnl"/>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27618-ABE4-2A4C-8D42-B9C6F7D27FA1}" type="slidenum">
              <a:rPr lang="es-ES_tradnl" smtClean="0"/>
              <a:pPr/>
              <a:t>‹#›</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Schubart%20CD%5BAuthor%5D&amp;cauthor=true&amp;cauthor_uid=2430908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Guimar%C3%A3es%20FS%5BAuthor%5D&amp;cauthor=true&amp;cauthor_uid=2271616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Marmar%20CR%5BAuthor%5D&amp;cauthor=true&amp;cauthor_uid=26341731"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Marmar%20CR%5BAuthor%5D&amp;cauthor=true&amp;cauthor_uid=2634173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Marmar%20CR%5BAuthor%5D&amp;cauthor=true&amp;cauthor_uid=2634173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Marmar%20CR%5BAuthor%5D&amp;cauthor=true&amp;cauthor_uid=26341731"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Campbell%20VA%5BAuthor%5D&amp;cauthor=true&amp;cauthor_uid=20875047"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Parra-Bernal%20MC%5BAuthor%5D&amp;cauthor=true&amp;cauthor_uid=27428345"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Parra-Bernal%20MC%5BAuthor%5D&amp;cauthor=true&amp;cauthor_uid=27428345"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ncbi.nlm.nih.gov/pubmed/?term=McClernon%20FJ%5BAuthor%5D&amp;cauthor=true&amp;cauthor_uid=2722753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666750"/>
            <a:ext cx="7772400" cy="1467829"/>
          </a:xfrm>
        </p:spPr>
        <p:txBody>
          <a:bodyPr>
            <a:normAutofit/>
          </a:bodyPr>
          <a:lstStyle/>
          <a:p>
            <a:r>
              <a:rPr lang="es-ES_tradnl" sz="3200" b="1" dirty="0" smtClean="0">
                <a:effectLst>
                  <a:outerShdw blurRad="50800" dist="38100" dir="2700000">
                    <a:srgbClr val="000000">
                      <a:alpha val="43000"/>
                    </a:srgbClr>
                  </a:outerShdw>
                </a:effectLst>
                <a:latin typeface="Georgia"/>
                <a:cs typeface="Georgia"/>
              </a:rPr>
              <a:t>Academia Nacional de Medicina</a:t>
            </a:r>
            <a:br>
              <a:rPr lang="es-ES_tradnl" sz="3200" b="1" dirty="0" smtClean="0">
                <a:effectLst>
                  <a:outerShdw blurRad="50800" dist="38100" dir="2700000">
                    <a:srgbClr val="000000">
                      <a:alpha val="43000"/>
                    </a:srgbClr>
                  </a:outerShdw>
                </a:effectLst>
                <a:latin typeface="Georgia"/>
                <a:cs typeface="Georgia"/>
              </a:rPr>
            </a:br>
            <a:endParaRPr lang="es-ES_tradnl" sz="3200" b="1" i="1" dirty="0">
              <a:effectLst>
                <a:outerShdw blurRad="50800" dist="38100" dir="2700000">
                  <a:srgbClr val="000000">
                    <a:alpha val="43000"/>
                  </a:srgbClr>
                </a:outerShdw>
              </a:effectLst>
              <a:latin typeface="Georgia"/>
              <a:cs typeface="Georgia"/>
            </a:endParaRPr>
          </a:p>
        </p:txBody>
      </p:sp>
      <p:sp>
        <p:nvSpPr>
          <p:cNvPr id="3" name="Subtítulo 2"/>
          <p:cNvSpPr>
            <a:spLocks noGrp="1"/>
          </p:cNvSpPr>
          <p:nvPr>
            <p:ph type="subTitle" idx="1"/>
          </p:nvPr>
        </p:nvSpPr>
        <p:spPr>
          <a:xfrm>
            <a:off x="685800" y="1800401"/>
            <a:ext cx="7772400" cy="4372402"/>
          </a:xfrm>
        </p:spPr>
        <p:txBody>
          <a:bodyPr>
            <a:normAutofit fontScale="85000" lnSpcReduction="20000"/>
          </a:bodyPr>
          <a:lstStyle/>
          <a:p>
            <a:r>
              <a:rPr lang="es-ES_tradnl" sz="3892" b="1" dirty="0" smtClean="0">
                <a:solidFill>
                  <a:schemeClr val="tx1"/>
                </a:solidFill>
                <a:latin typeface="Georgia"/>
                <a:cs typeface="Georgia"/>
              </a:rPr>
              <a:t>Usos Médicos de la Marihuana</a:t>
            </a:r>
          </a:p>
          <a:p>
            <a:r>
              <a:rPr lang="es-ES_tradnl" sz="3459" dirty="0" smtClean="0">
                <a:solidFill>
                  <a:schemeClr val="tx1"/>
                </a:solidFill>
                <a:latin typeface="Georgia"/>
                <a:cs typeface="Georgia"/>
              </a:rPr>
              <a:t>(</a:t>
            </a:r>
            <a:r>
              <a:rPr lang="es-ES_tradnl" sz="3459" i="1" dirty="0" smtClean="0">
                <a:solidFill>
                  <a:schemeClr val="tx1"/>
                </a:solidFill>
                <a:latin typeface="Georgia"/>
                <a:cs typeface="Georgia"/>
              </a:rPr>
              <a:t>Cannabis Índica  L. </a:t>
            </a:r>
            <a:r>
              <a:rPr lang="es-ES_tradnl" sz="3459" i="1" dirty="0" err="1" smtClean="0">
                <a:solidFill>
                  <a:schemeClr val="tx1"/>
                </a:solidFill>
                <a:latin typeface="Georgia"/>
                <a:cs typeface="Georgia"/>
              </a:rPr>
              <a:t>ssp</a:t>
            </a:r>
            <a:r>
              <a:rPr lang="es-ES_tradnl" sz="3459" dirty="0" smtClean="0">
                <a:solidFill>
                  <a:schemeClr val="tx1"/>
                </a:solidFill>
                <a:latin typeface="Georgia"/>
                <a:cs typeface="Georgia"/>
              </a:rPr>
              <a:t>)</a:t>
            </a:r>
          </a:p>
          <a:p>
            <a:endParaRPr lang="es-ES_tradnl" sz="3892" dirty="0" smtClean="0">
              <a:solidFill>
                <a:schemeClr val="tx1"/>
              </a:solidFill>
              <a:latin typeface="Georgia"/>
              <a:cs typeface="Georgia"/>
            </a:endParaRPr>
          </a:p>
          <a:p>
            <a:r>
              <a:rPr lang="es-ES_tradnl" dirty="0" smtClean="0">
                <a:solidFill>
                  <a:schemeClr val="tx1"/>
                </a:solidFill>
                <a:latin typeface="Georgia"/>
                <a:cs typeface="Georgia"/>
              </a:rPr>
              <a:t>Indicaciones en Neuropsiquiatría</a:t>
            </a:r>
          </a:p>
          <a:p>
            <a:endParaRPr lang="es-ES_tradnl" dirty="0" smtClean="0">
              <a:solidFill>
                <a:schemeClr val="tx1"/>
              </a:solidFill>
              <a:latin typeface="Georgia"/>
              <a:cs typeface="Georgia"/>
            </a:endParaRPr>
          </a:p>
          <a:p>
            <a:endParaRPr lang="es-ES_tradnl" dirty="0" smtClean="0">
              <a:solidFill>
                <a:schemeClr val="tx1"/>
              </a:solidFill>
              <a:latin typeface="Georgia"/>
              <a:cs typeface="Georgia"/>
            </a:endParaRPr>
          </a:p>
          <a:p>
            <a:r>
              <a:rPr lang="es-ES_tradnl" dirty="0" smtClean="0">
                <a:solidFill>
                  <a:schemeClr val="tx1"/>
                </a:solidFill>
                <a:latin typeface="Georgia"/>
                <a:cs typeface="Georgia"/>
              </a:rPr>
              <a:t>Verano 2016 - CDMX </a:t>
            </a:r>
          </a:p>
          <a:p>
            <a:r>
              <a:rPr lang="es-ES_tradnl" dirty="0" smtClean="0">
                <a:solidFill>
                  <a:schemeClr val="tx1"/>
                </a:solidFill>
                <a:latin typeface="Georgia"/>
                <a:cs typeface="Georgia"/>
              </a:rPr>
              <a:t>Gady </a:t>
            </a:r>
            <a:r>
              <a:rPr lang="es-ES_tradnl" dirty="0">
                <a:solidFill>
                  <a:schemeClr val="tx1"/>
                </a:solidFill>
                <a:latin typeface="Georgia"/>
                <a:cs typeface="Georgia"/>
              </a:rPr>
              <a:t>Z</a:t>
            </a:r>
            <a:r>
              <a:rPr lang="es-ES_tradnl" dirty="0" smtClean="0">
                <a:solidFill>
                  <a:schemeClr val="tx1"/>
                </a:solidFill>
                <a:latin typeface="Georgia"/>
                <a:cs typeface="Georgia"/>
              </a:rPr>
              <a:t>abicky </a:t>
            </a:r>
            <a:r>
              <a:rPr lang="es-ES_tradnl" dirty="0" err="1" smtClean="0">
                <a:solidFill>
                  <a:schemeClr val="tx1"/>
                </a:solidFill>
                <a:latin typeface="Georgia"/>
                <a:cs typeface="Georgia"/>
              </a:rPr>
              <a:t>Sirot</a:t>
            </a:r>
            <a:endParaRPr lang="es-ES_tradnl" dirty="0" smtClean="0">
              <a:solidFill>
                <a:schemeClr val="tx1"/>
              </a:solidFill>
              <a:latin typeface="Georgia"/>
              <a:cs typeface="Georgia"/>
            </a:endParaRPr>
          </a:p>
          <a:p>
            <a:endParaRPr lang="es-ES_tradnl" dirty="0" smtClean="0">
              <a:solidFill>
                <a:schemeClr val="tx1"/>
              </a:solidFill>
              <a:latin typeface="Georgia"/>
              <a:cs typeface="Georgia"/>
            </a:endParaRPr>
          </a:p>
          <a:p>
            <a:r>
              <a:rPr lang="es-ES_tradnl" sz="2353" dirty="0" smtClean="0">
                <a:solidFill>
                  <a:schemeClr val="tx1"/>
                </a:solidFill>
                <a:latin typeface="Georgia"/>
                <a:cs typeface="Georgia"/>
              </a:rPr>
              <a:t>gady.zabicky@gmail.com</a:t>
            </a:r>
            <a:endParaRPr lang="es-ES_tradnl" sz="2353" dirty="0">
              <a:solidFill>
                <a:schemeClr val="tx1"/>
              </a:solidFill>
              <a:latin typeface="Georgia"/>
              <a:cs typeface="Georgia"/>
            </a:endParaRPr>
          </a:p>
        </p:txBody>
      </p:sp>
      <p:pic>
        <p:nvPicPr>
          <p:cNvPr id="5" name="Imagen 4"/>
          <p:cNvPicPr>
            <a:picLocks noChangeAspect="1"/>
          </p:cNvPicPr>
          <p:nvPr/>
        </p:nvPicPr>
        <p:blipFill>
          <a:blip r:embed="rId2"/>
          <a:stretch>
            <a:fillRect/>
          </a:stretch>
        </p:blipFill>
        <p:spPr>
          <a:xfrm>
            <a:off x="7496420" y="5209238"/>
            <a:ext cx="1235012" cy="123501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812253"/>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698625"/>
            <a:ext cx="8477761" cy="4832093"/>
          </a:xfrm>
          <a:prstGeom prst="rect">
            <a:avLst/>
          </a:prstGeom>
        </p:spPr>
        <p:txBody>
          <a:bodyPr wrap="square">
            <a:spAutoFit/>
          </a:bodyPr>
          <a:lstStyle/>
          <a:p>
            <a:r>
              <a:rPr lang="es-ES_tradnl" sz="2800" dirty="0" smtClean="0">
                <a:latin typeface="Georgia"/>
                <a:cs typeface="Georgia"/>
              </a:rPr>
              <a:t>	</a:t>
            </a:r>
            <a:r>
              <a:rPr lang="es-ES_tradnl" sz="2800" dirty="0" err="1" smtClean="0">
                <a:latin typeface="Georgia"/>
                <a:cs typeface="Georgia"/>
              </a:rPr>
              <a:t>Schubart</a:t>
            </a:r>
            <a:r>
              <a:rPr lang="es-ES_tradnl" sz="2800" dirty="0" smtClean="0">
                <a:latin typeface="Georgia"/>
                <a:cs typeface="Georgia"/>
              </a:rPr>
              <a:t> C D, </a:t>
            </a:r>
            <a:r>
              <a:rPr lang="es-ES_tradnl" sz="2800" i="1" dirty="0" smtClean="0">
                <a:latin typeface="Georgia"/>
                <a:cs typeface="Georgia"/>
              </a:rPr>
              <a:t>et-al</a:t>
            </a:r>
            <a:r>
              <a:rPr lang="es-ES_tradnl" sz="2800" dirty="0" smtClean="0">
                <a:latin typeface="Georgia"/>
                <a:cs typeface="Georgia"/>
              </a:rPr>
              <a:t>:</a:t>
            </a:r>
          </a:p>
          <a:p>
            <a:endParaRPr lang="es-ES_tradnl" sz="2800" b="1" i="1" dirty="0" smtClean="0">
              <a:latin typeface="Georgia"/>
              <a:cs typeface="Georgia"/>
            </a:endParaRPr>
          </a:p>
          <a:p>
            <a:pPr algn="ctr"/>
            <a:r>
              <a:rPr lang="es-ES_tradnl" sz="2800" b="1" dirty="0" smtClean="0">
                <a:latin typeface="Georgia"/>
                <a:cs typeface="Georgia"/>
              </a:rPr>
              <a:t>	</a:t>
            </a:r>
            <a:r>
              <a:rPr lang="es-ES_tradnl" sz="2800" b="1" dirty="0" err="1" smtClean="0">
                <a:latin typeface="Georgia"/>
                <a:cs typeface="Georgia"/>
              </a:rPr>
              <a:t>Cannabidiol</a:t>
            </a:r>
            <a:r>
              <a:rPr lang="es-ES_tradnl" sz="2800" b="1" dirty="0" smtClean="0">
                <a:latin typeface="Georgia"/>
                <a:cs typeface="Georgia"/>
              </a:rPr>
              <a:t> as a </a:t>
            </a:r>
            <a:r>
              <a:rPr lang="es-ES_tradnl" sz="2800" b="1" dirty="0" err="1" smtClean="0">
                <a:latin typeface="Georgia"/>
                <a:cs typeface="Georgia"/>
              </a:rPr>
              <a:t>potential</a:t>
            </a:r>
            <a:r>
              <a:rPr lang="es-ES_tradnl" sz="2800" b="1" dirty="0" smtClean="0">
                <a:latin typeface="Georgia"/>
                <a:cs typeface="Georgia"/>
              </a:rPr>
              <a:t> </a:t>
            </a:r>
            <a:r>
              <a:rPr lang="es-ES_tradnl" sz="2800" b="1" dirty="0" err="1" smtClean="0">
                <a:latin typeface="Georgia"/>
                <a:cs typeface="Georgia"/>
              </a:rPr>
              <a:t>treatment</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psychosis</a:t>
            </a:r>
            <a:r>
              <a:rPr lang="es-ES_tradnl" sz="2800" b="1" dirty="0" smtClean="0">
                <a:latin typeface="Georgia"/>
                <a:cs typeface="Georgia"/>
              </a:rPr>
              <a:t>.</a:t>
            </a:r>
          </a:p>
          <a:p>
            <a:endParaRPr lang="es-ES_tradnl" sz="2800" b="1"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Eur</a:t>
            </a:r>
            <a:r>
              <a:rPr lang="es-ES_tradnl" sz="2800" dirty="0" smtClean="0">
                <a:latin typeface="Georgia"/>
                <a:cs typeface="Georgia"/>
              </a:rPr>
              <a:t> </a:t>
            </a:r>
            <a:r>
              <a:rPr lang="es-ES_tradnl" sz="2800" dirty="0" err="1" smtClean="0">
                <a:latin typeface="Georgia"/>
                <a:cs typeface="Georgia"/>
              </a:rPr>
              <a:t>Neuropsychopharmacol</a:t>
            </a:r>
            <a:r>
              <a:rPr lang="es-ES_tradnl" sz="2800" dirty="0" smtClean="0">
                <a:latin typeface="Georgia"/>
                <a:cs typeface="Georgia"/>
              </a:rPr>
              <a:t>. 2014 Jan;24(1):51-64</a:t>
            </a:r>
            <a:r>
              <a:rPr lang="es-ES_tradnl" sz="2800" dirty="0" smtClean="0">
                <a:latin typeface="Georgia"/>
                <a:cs typeface="Georgia"/>
              </a:rPr>
              <a:t>.</a:t>
            </a: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doi</a:t>
            </a:r>
            <a:r>
              <a:rPr lang="es-ES_tradnl" sz="2800" dirty="0" smtClean="0">
                <a:latin typeface="Georgia"/>
                <a:cs typeface="Georgia"/>
              </a:rPr>
              <a:t>: 10.1016/</a:t>
            </a:r>
            <a:r>
              <a:rPr lang="es-ES_tradnl" sz="2800" dirty="0" err="1" smtClean="0">
                <a:latin typeface="Georgia"/>
                <a:cs typeface="Georgia"/>
              </a:rPr>
              <a:t>j.euroneuro</a:t>
            </a:r>
            <a:r>
              <a:rPr lang="es-ES_tradnl" sz="2800" dirty="0" smtClean="0">
                <a:latin typeface="Georgia"/>
                <a:cs typeface="Georgia"/>
              </a:rPr>
              <a:t>.2013.11.002. </a:t>
            </a:r>
            <a:r>
              <a:rPr lang="es-ES_tradnl" sz="2800" dirty="0" err="1" smtClean="0">
                <a:latin typeface="Georgia"/>
                <a:cs typeface="Georgia"/>
              </a:rPr>
              <a:t>Epub</a:t>
            </a:r>
            <a:r>
              <a:rPr lang="es-ES_tradnl" sz="2800" dirty="0" smtClean="0">
                <a:latin typeface="Georgia"/>
                <a:cs typeface="Georgia"/>
              </a:rPr>
              <a:t> 2013 </a:t>
            </a:r>
            <a:r>
              <a:rPr lang="es-ES_tradnl" sz="2800" dirty="0" err="1" smtClean="0">
                <a:latin typeface="Georgia"/>
                <a:cs typeface="Georgia"/>
              </a:rPr>
              <a:t>Nov</a:t>
            </a:r>
            <a:r>
              <a:rPr lang="es-ES_tradnl" sz="2800" dirty="0" smtClean="0">
                <a:latin typeface="Georgia"/>
                <a:cs typeface="Georgia"/>
              </a:rPr>
              <a:t> 15. </a:t>
            </a:r>
            <a:endParaRPr lang="es-ES_tradnl" sz="2800" b="1" dirty="0" smtClean="0">
              <a:latin typeface="Georgia"/>
              <a:cs typeface="Georgia"/>
            </a:endParaRPr>
          </a:p>
          <a:p>
            <a:endParaRPr lang="es-ES_tradnl" sz="2800" b="1" u="sng" dirty="0" smtClean="0">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812253"/>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107618"/>
            <a:ext cx="8477761" cy="3970318"/>
          </a:xfrm>
          <a:prstGeom prst="rect">
            <a:avLst/>
          </a:prstGeom>
        </p:spPr>
        <p:txBody>
          <a:bodyPr wrap="square">
            <a:spAutoFit/>
          </a:bodyPr>
          <a:lstStyle/>
          <a:p>
            <a:r>
              <a:rPr lang="es-ES_tradnl" sz="2800" dirty="0" smtClean="0">
                <a:latin typeface="Georgia"/>
                <a:cs typeface="Georgia"/>
              </a:rPr>
              <a:t>	Artículo de revisión (básico, animal, farmacológico, </a:t>
            </a:r>
            <a:r>
              <a:rPr lang="es-ES_tradnl" sz="2800" dirty="0" err="1" smtClean="0">
                <a:latin typeface="Georgia"/>
                <a:cs typeface="Georgia"/>
              </a:rPr>
              <a:t>clinico</a:t>
            </a:r>
            <a:r>
              <a:rPr lang="es-ES_tradnl" sz="2800" dirty="0" smtClean="0">
                <a:latin typeface="Georgia"/>
                <a:cs typeface="Georgia"/>
              </a:rPr>
              <a:t>, epidemiológico, etc.) 	</a:t>
            </a:r>
            <a:r>
              <a:rPr lang="es-ES_tradnl" sz="2800" dirty="0" err="1" smtClean="0">
                <a:latin typeface="Georgia"/>
                <a:cs typeface="Georgia"/>
              </a:rPr>
              <a:t>Putativamente</a:t>
            </a:r>
            <a:r>
              <a:rPr lang="es-ES_tradnl" sz="2800" dirty="0" smtClean="0">
                <a:latin typeface="Georgia"/>
                <a:cs typeface="Georgia"/>
              </a:rPr>
              <a:t>, el </a:t>
            </a:r>
            <a:r>
              <a:rPr lang="es-ES_tradnl" sz="2800" dirty="0" err="1" smtClean="0">
                <a:latin typeface="Georgia"/>
                <a:cs typeface="Georgia"/>
              </a:rPr>
              <a:t>Canabidiol</a:t>
            </a:r>
            <a:r>
              <a:rPr lang="es-ES_tradnl" sz="2800" dirty="0" smtClean="0">
                <a:latin typeface="Georgia"/>
                <a:cs typeface="Georgia"/>
              </a:rPr>
              <a:t> (</a:t>
            </a:r>
            <a:r>
              <a:rPr lang="es-ES_tradnl" sz="2800" b="1" dirty="0" smtClean="0">
                <a:latin typeface="Georgia"/>
                <a:cs typeface="Georgia"/>
              </a:rPr>
              <a:t>CBD</a:t>
            </a:r>
            <a:r>
              <a:rPr lang="es-ES_tradnl" sz="2800" dirty="0" smtClean="0">
                <a:latin typeface="Georgia"/>
                <a:cs typeface="Georgia"/>
              </a:rPr>
              <a:t>) tiene propiedades antipsicóticas. </a:t>
            </a:r>
          </a:p>
          <a:p>
            <a:r>
              <a:rPr lang="es-ES_tradnl" sz="2800" dirty="0" smtClean="0">
                <a:latin typeface="Georgia"/>
                <a:cs typeface="Georgia"/>
              </a:rPr>
              <a:t>	Se investiga al 9-</a:t>
            </a:r>
            <a:r>
              <a:rPr lang="es-ES_tradnl" sz="2800" dirty="0" err="1" smtClean="0">
                <a:latin typeface="Lucida Grande"/>
                <a:ea typeface="Lucida Grande"/>
                <a:cs typeface="Lucida Grande"/>
              </a:rPr>
              <a:t>Δ</a:t>
            </a:r>
            <a:r>
              <a:rPr lang="es-ES_tradnl" sz="2800" dirty="0" err="1" smtClean="0">
                <a:latin typeface="Georgia"/>
                <a:cs typeface="Georgia"/>
              </a:rPr>
              <a:t>Tetrahidrocannabinol</a:t>
            </a:r>
            <a:r>
              <a:rPr lang="es-ES_tradnl" sz="2800" dirty="0" smtClean="0">
                <a:latin typeface="Georgia"/>
                <a:cs typeface="Georgia"/>
              </a:rPr>
              <a:t> (</a:t>
            </a:r>
            <a:r>
              <a:rPr lang="es-ES_tradnl" sz="2800" b="1" dirty="0" smtClean="0">
                <a:latin typeface="Georgia"/>
                <a:cs typeface="Georgia"/>
              </a:rPr>
              <a:t>THC</a:t>
            </a:r>
            <a:r>
              <a:rPr lang="es-ES_tradnl" sz="2800" dirty="0" smtClean="0">
                <a:latin typeface="Georgia"/>
                <a:cs typeface="Georgia"/>
              </a:rPr>
              <a:t>) con respecto a como pudiese contribuir a la aparición de síntomas psicóticos y sobre las propiedades </a:t>
            </a:r>
            <a:r>
              <a:rPr lang="es-ES_tradnl" sz="2800" dirty="0" err="1" smtClean="0">
                <a:latin typeface="Georgia"/>
                <a:cs typeface="Georgia"/>
              </a:rPr>
              <a:t>terapeuticas</a:t>
            </a:r>
            <a:r>
              <a:rPr lang="es-ES_tradnl" sz="2800" dirty="0" smtClean="0">
                <a:latin typeface="Georgia"/>
                <a:cs typeface="Georgia"/>
              </a:rPr>
              <a:t> del CBD</a:t>
            </a:r>
          </a:p>
          <a:p>
            <a:r>
              <a:rPr lang="es-ES_tradnl" sz="2800" dirty="0" smtClean="0">
                <a:latin typeface="Georgia"/>
                <a:cs typeface="Georgia"/>
              </a:rPr>
              <a:t>	Búsqueda exhaustiva en </a:t>
            </a:r>
            <a:r>
              <a:rPr lang="es-ES_tradnl" sz="2800" dirty="0" err="1" smtClean="0">
                <a:latin typeface="Georgia"/>
                <a:cs typeface="Georgia"/>
              </a:rPr>
              <a:t>Medline</a:t>
            </a:r>
            <a:r>
              <a:rPr lang="es-ES_tradnl" sz="2800" dirty="0" smtClean="0">
                <a:latin typeface="Georgia"/>
                <a:cs typeface="Georgia"/>
              </a:rPr>
              <a:t> and EMBASE. </a:t>
            </a:r>
          </a:p>
        </p:txBody>
      </p:sp>
      <p:sp>
        <p:nvSpPr>
          <p:cNvPr id="4" name="Rectángulo 3"/>
          <p:cNvSpPr/>
          <p:nvPr/>
        </p:nvSpPr>
        <p:spPr>
          <a:xfrm>
            <a:off x="393483" y="4780845"/>
            <a:ext cx="8477761" cy="1815882"/>
          </a:xfrm>
          <a:prstGeom prst="rect">
            <a:avLst/>
          </a:prstGeom>
        </p:spPr>
        <p:txBody>
          <a:bodyPr wrap="square">
            <a:spAutoFit/>
          </a:bodyPr>
          <a:lstStyle/>
          <a:p>
            <a:pPr algn="ctr"/>
            <a:endParaRPr lang="es-ES_tradnl" sz="2800" dirty="0" smtClean="0">
              <a:latin typeface="Georgia"/>
              <a:cs typeface="Georgia"/>
            </a:endParaRPr>
          </a:p>
          <a:p>
            <a:pPr algn="ctr"/>
            <a:r>
              <a:rPr lang="es-ES_tradnl" sz="2800" i="1" dirty="0" smtClean="0">
                <a:latin typeface="Georgia"/>
                <a:cs typeface="Georgia"/>
              </a:rPr>
              <a:t>“</a:t>
            </a:r>
            <a:r>
              <a:rPr lang="es-ES_tradnl" sz="2800" i="1" dirty="0" err="1" smtClean="0">
                <a:latin typeface="Georgia"/>
                <a:cs typeface="Georgia"/>
              </a:rPr>
              <a:t>Evidence</a:t>
            </a:r>
            <a:r>
              <a:rPr lang="es-ES_tradnl" sz="2800" i="1" dirty="0" smtClean="0">
                <a:latin typeface="Georgia"/>
                <a:cs typeface="Georgia"/>
              </a:rPr>
              <a:t> from several research domains suggests that CBD shows potential for antipsychotic </a:t>
            </a:r>
            <a:r>
              <a:rPr lang="es-ES_tradnl" sz="2800" i="1" dirty="0" err="1" smtClean="0">
                <a:latin typeface="Georgia"/>
                <a:cs typeface="Georgia"/>
              </a:rPr>
              <a:t>treatment</a:t>
            </a:r>
            <a:r>
              <a:rPr lang="es-ES_tradnl" sz="2800" i="1" dirty="0" smtClean="0">
                <a:latin typeface="Georgia"/>
                <a:cs typeface="Georgia"/>
              </a:rPr>
              <a:t>. “</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679339"/>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698625"/>
            <a:ext cx="8477761" cy="4832093"/>
          </a:xfrm>
          <a:prstGeom prst="rect">
            <a:avLst/>
          </a:prstGeom>
        </p:spPr>
        <p:txBody>
          <a:bodyPr wrap="square">
            <a:spAutoFit/>
          </a:bodyPr>
          <a:lstStyle/>
          <a:p>
            <a:r>
              <a:rPr lang="es-ES_tradnl" sz="2800" dirty="0" smtClean="0">
                <a:solidFill>
                  <a:srgbClr val="323232"/>
                </a:solidFill>
                <a:latin typeface="Georgia"/>
                <a:ea typeface="Arial"/>
                <a:cs typeface="Georgia"/>
              </a:rPr>
              <a:t>	</a:t>
            </a:r>
            <a:r>
              <a:rPr lang="es-ES_tradnl" sz="2800" dirty="0" smtClean="0">
                <a:solidFill>
                  <a:srgbClr val="323232"/>
                </a:solidFill>
                <a:latin typeface="Georgia"/>
                <a:ea typeface="Arial"/>
                <a:cs typeface="Georgia"/>
              </a:rPr>
              <a:t>	</a:t>
            </a:r>
            <a:r>
              <a:rPr lang="es-ES_tradnl" sz="2800" dirty="0" err="1" smtClean="0">
                <a:solidFill>
                  <a:srgbClr val="323232"/>
                </a:solidFill>
                <a:latin typeface="Georgia"/>
                <a:ea typeface="Arial"/>
                <a:cs typeface="Georgia"/>
              </a:rPr>
              <a:t>Iseger</a:t>
            </a:r>
            <a:r>
              <a:rPr lang="es-ES_tradnl" sz="2800" dirty="0" smtClean="0">
                <a:solidFill>
                  <a:srgbClr val="323232"/>
                </a:solidFill>
                <a:latin typeface="Georgia"/>
                <a:ea typeface="Arial"/>
                <a:cs typeface="Georgia"/>
              </a:rPr>
              <a:t> </a:t>
            </a:r>
            <a:r>
              <a:rPr lang="es-ES_tradnl" sz="2800" dirty="0" smtClean="0">
                <a:solidFill>
                  <a:srgbClr val="323232"/>
                </a:solidFill>
                <a:latin typeface="Georgia"/>
                <a:ea typeface="Arial"/>
                <a:cs typeface="Georgia"/>
              </a:rPr>
              <a:t>T A</a:t>
            </a:r>
            <a:r>
              <a:rPr lang="es-ES_tradnl" sz="2800" dirty="0" smtClean="0">
                <a:solidFill>
                  <a:srgbClr val="000000"/>
                </a:solidFill>
                <a:latin typeface="Georgia"/>
                <a:ea typeface="Arial"/>
                <a:cs typeface="Georgia"/>
              </a:rPr>
              <a:t>, </a:t>
            </a:r>
            <a:r>
              <a:rPr lang="es-ES_tradnl" sz="2800" dirty="0" err="1" smtClean="0">
                <a:solidFill>
                  <a:srgbClr val="323232"/>
                </a:solidFill>
                <a:latin typeface="Georgia"/>
                <a:ea typeface="Arial"/>
                <a:cs typeface="Georgia"/>
              </a:rPr>
              <a:t>Bossong</a:t>
            </a:r>
            <a:r>
              <a:rPr lang="es-ES_tradnl" sz="2800" dirty="0" smtClean="0">
                <a:solidFill>
                  <a:srgbClr val="323232"/>
                </a:solidFill>
                <a:latin typeface="Georgia"/>
                <a:ea typeface="Arial"/>
                <a:cs typeface="Georgia"/>
              </a:rPr>
              <a:t> M G:</a:t>
            </a:r>
          </a:p>
          <a:p>
            <a:pPr algn="ctr"/>
            <a:endParaRPr lang="es-ES_tradnl" sz="2800" dirty="0" smtClean="0">
              <a:solidFill>
                <a:srgbClr val="000000"/>
              </a:solidFill>
              <a:latin typeface="Georgia"/>
              <a:ea typeface="Arial"/>
              <a:cs typeface="Georgia"/>
            </a:endParaRPr>
          </a:p>
          <a:p>
            <a:pPr algn="ctr"/>
            <a:r>
              <a:rPr lang="es-ES_tradnl" sz="2800" b="1" dirty="0" smtClean="0">
                <a:solidFill>
                  <a:srgbClr val="000000"/>
                </a:solidFill>
                <a:latin typeface="Georgia"/>
                <a:ea typeface="Arial"/>
                <a:cs typeface="Georgia"/>
              </a:rPr>
              <a:t>A </a:t>
            </a:r>
            <a:r>
              <a:rPr lang="es-ES_tradnl" sz="2800" b="1" dirty="0" err="1" smtClean="0">
                <a:solidFill>
                  <a:srgbClr val="000000"/>
                </a:solidFill>
                <a:latin typeface="Georgia"/>
                <a:ea typeface="Arial"/>
                <a:cs typeface="Georgia"/>
              </a:rPr>
              <a:t>systematic</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review</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of</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the</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antipsychotic</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properties</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of</a:t>
            </a:r>
            <a:r>
              <a:rPr lang="es-ES_tradnl" sz="2800" b="1" dirty="0" smtClean="0">
                <a:solidFill>
                  <a:srgbClr val="000000"/>
                </a:solidFill>
                <a:latin typeface="Georgia"/>
                <a:ea typeface="Arial"/>
                <a:cs typeface="Georgia"/>
              </a:rPr>
              <a:t> </a:t>
            </a:r>
            <a:r>
              <a:rPr lang="es-ES_tradnl" sz="2800" b="1" dirty="0" err="1" smtClean="0">
                <a:solidFill>
                  <a:srgbClr val="000000"/>
                </a:solidFill>
                <a:latin typeface="Georgia"/>
                <a:ea typeface="Arial"/>
                <a:cs typeface="Georgia"/>
              </a:rPr>
              <a:t>cannabidiol</a:t>
            </a:r>
            <a:r>
              <a:rPr lang="es-ES_tradnl" sz="2800" b="1" dirty="0" smtClean="0">
                <a:solidFill>
                  <a:srgbClr val="000000"/>
                </a:solidFill>
                <a:latin typeface="Georgia"/>
                <a:ea typeface="Arial"/>
                <a:cs typeface="Georgia"/>
              </a:rPr>
              <a:t> in </a:t>
            </a:r>
            <a:r>
              <a:rPr lang="es-ES_tradnl" sz="2800" b="1" dirty="0" err="1" smtClean="0">
                <a:solidFill>
                  <a:srgbClr val="000000"/>
                </a:solidFill>
                <a:latin typeface="Georgia"/>
                <a:ea typeface="Arial"/>
                <a:cs typeface="Georgia"/>
              </a:rPr>
              <a:t>humans</a:t>
            </a:r>
            <a:r>
              <a:rPr lang="es-ES_tradnl" sz="2800" b="1" dirty="0" smtClean="0">
                <a:solidFill>
                  <a:srgbClr val="000000"/>
                </a:solidFill>
                <a:latin typeface="Georgia"/>
                <a:ea typeface="Arial"/>
                <a:cs typeface="Georgia"/>
              </a:rPr>
              <a:t>.</a:t>
            </a:r>
          </a:p>
          <a:p>
            <a:endParaRPr lang="es-ES_tradnl" sz="2800" b="1" dirty="0" smtClean="0">
              <a:solidFill>
                <a:srgbClr val="000000"/>
              </a:solidFill>
              <a:latin typeface="Georgia"/>
              <a:ea typeface="Arial"/>
              <a:cs typeface="Georgia"/>
            </a:endParaRPr>
          </a:p>
          <a:p>
            <a:endParaRPr lang="es-ES_tradnl" sz="2800" b="1" dirty="0" smtClean="0">
              <a:solidFill>
                <a:srgbClr val="000000"/>
              </a:solidFill>
              <a:latin typeface="Georgia"/>
              <a:ea typeface="Arial"/>
              <a:cs typeface="Georgia"/>
            </a:endParaRPr>
          </a:p>
          <a:p>
            <a:r>
              <a:rPr lang="es-ES_tradnl" sz="2800" dirty="0" smtClean="0">
                <a:solidFill>
                  <a:srgbClr val="323232"/>
                </a:solidFill>
                <a:latin typeface="Georgia"/>
                <a:ea typeface="Arial"/>
                <a:cs typeface="Georgia"/>
              </a:rPr>
              <a:t>	</a:t>
            </a:r>
            <a:r>
              <a:rPr lang="es-ES_tradnl" sz="2800" dirty="0" smtClean="0">
                <a:solidFill>
                  <a:srgbClr val="323232"/>
                </a:solidFill>
                <a:latin typeface="Georgia"/>
                <a:ea typeface="Arial"/>
                <a:cs typeface="Georgia"/>
              </a:rPr>
              <a:t>	</a:t>
            </a:r>
            <a:r>
              <a:rPr lang="es-ES_tradnl" sz="2800" dirty="0" err="1" smtClean="0">
                <a:solidFill>
                  <a:srgbClr val="323232"/>
                </a:solidFill>
                <a:latin typeface="Georgia"/>
                <a:ea typeface="Arial"/>
                <a:cs typeface="Georgia"/>
              </a:rPr>
              <a:t>Schizophr</a:t>
            </a:r>
            <a:r>
              <a:rPr lang="es-ES_tradnl" sz="2800" dirty="0" smtClean="0">
                <a:solidFill>
                  <a:srgbClr val="323232"/>
                </a:solidFill>
                <a:latin typeface="Georgia"/>
                <a:ea typeface="Arial"/>
                <a:cs typeface="Georgia"/>
              </a:rPr>
              <a:t> </a:t>
            </a:r>
            <a:r>
              <a:rPr lang="es-ES_tradnl" sz="2800" dirty="0" smtClean="0">
                <a:solidFill>
                  <a:srgbClr val="323232"/>
                </a:solidFill>
                <a:latin typeface="Georgia"/>
                <a:ea typeface="Arial"/>
                <a:cs typeface="Georgia"/>
              </a:rPr>
              <a:t>Res.</a:t>
            </a:r>
            <a:r>
              <a:rPr lang="es-ES_tradnl" sz="2800" dirty="0" smtClean="0">
                <a:solidFill>
                  <a:srgbClr val="000000"/>
                </a:solidFill>
                <a:latin typeface="Georgia"/>
                <a:ea typeface="Arial"/>
                <a:cs typeface="Georgia"/>
              </a:rPr>
              <a:t> 2015 Mar;162(1-3):153-61. </a:t>
            </a:r>
          </a:p>
          <a:p>
            <a:r>
              <a:rPr lang="es-ES_tradnl" sz="2800" dirty="0" smtClean="0">
                <a:solidFill>
                  <a:srgbClr val="000000"/>
                </a:solidFill>
                <a:latin typeface="Georgia"/>
                <a:ea typeface="Arial"/>
                <a:cs typeface="Georgia"/>
              </a:rPr>
              <a:t>	</a:t>
            </a:r>
            <a:r>
              <a:rPr lang="es-ES_tradnl" sz="2800" dirty="0" smtClean="0">
                <a:solidFill>
                  <a:srgbClr val="000000"/>
                </a:solidFill>
                <a:latin typeface="Georgia"/>
                <a:ea typeface="Arial"/>
                <a:cs typeface="Georgia"/>
              </a:rPr>
              <a:t>	</a:t>
            </a:r>
            <a:r>
              <a:rPr lang="es-ES_tradnl" sz="2800" dirty="0" err="1" smtClean="0">
                <a:solidFill>
                  <a:srgbClr val="000000"/>
                </a:solidFill>
                <a:latin typeface="Georgia"/>
                <a:ea typeface="Arial"/>
                <a:cs typeface="Georgia"/>
              </a:rPr>
              <a:t>doi</a:t>
            </a:r>
            <a:r>
              <a:rPr lang="es-ES_tradnl" sz="2800" dirty="0" smtClean="0">
                <a:solidFill>
                  <a:srgbClr val="000000"/>
                </a:solidFill>
                <a:latin typeface="Georgia"/>
                <a:ea typeface="Arial"/>
                <a:cs typeface="Georgia"/>
              </a:rPr>
              <a:t>: 10.1016/j.schres.2015.01.033. </a:t>
            </a:r>
            <a:r>
              <a:rPr lang="es-ES_tradnl" sz="2800" dirty="0" err="1" smtClean="0">
                <a:solidFill>
                  <a:srgbClr val="000000"/>
                </a:solidFill>
                <a:latin typeface="Georgia"/>
                <a:ea typeface="Arial"/>
                <a:cs typeface="Georgia"/>
              </a:rPr>
              <a:t>Epub</a:t>
            </a:r>
            <a:r>
              <a:rPr lang="es-ES_tradnl" sz="2800" dirty="0" smtClean="0">
                <a:solidFill>
                  <a:srgbClr val="000000"/>
                </a:solidFill>
                <a:latin typeface="Georgia"/>
                <a:ea typeface="Arial"/>
                <a:cs typeface="Georgia"/>
              </a:rPr>
              <a:t> 2015 Feb. 7.</a:t>
            </a:r>
          </a:p>
          <a:p>
            <a:endParaRPr lang="es-ES_tradnl" sz="2800" dirty="0" smtClean="0">
              <a:solidFill>
                <a:srgbClr val="000000"/>
              </a:solidFill>
              <a:latin typeface="Georgia"/>
              <a:ea typeface="Arial"/>
              <a:cs typeface="Georgia"/>
            </a:endParaRPr>
          </a:p>
          <a:p>
            <a:endParaRPr lang="es-ES_tradnl" sz="2800" b="1" dirty="0" smtClean="0">
              <a:solidFill>
                <a:srgbClr val="000000"/>
              </a:solidFill>
              <a:latin typeface="Georgia"/>
              <a:ea typeface="Arial"/>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679339"/>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239164"/>
            <a:ext cx="8477761" cy="4401205"/>
          </a:xfrm>
          <a:prstGeom prst="rect">
            <a:avLst/>
          </a:prstGeom>
        </p:spPr>
        <p:txBody>
          <a:bodyPr wrap="square">
            <a:spAutoFit/>
          </a:bodyPr>
          <a:lstStyle/>
          <a:p>
            <a:endParaRPr lang="es-ES_tradnl" sz="2800" dirty="0" smtClean="0">
              <a:solidFill>
                <a:srgbClr val="000000"/>
              </a:solidFill>
              <a:latin typeface="Georgia"/>
              <a:ea typeface="Arial"/>
              <a:cs typeface="Georgia"/>
            </a:endParaRPr>
          </a:p>
          <a:p>
            <a:r>
              <a:rPr lang="es-ES_tradnl" sz="2800" dirty="0" smtClean="0">
                <a:solidFill>
                  <a:srgbClr val="000000"/>
                </a:solidFill>
                <a:latin typeface="Georgia"/>
                <a:ea typeface="Arial"/>
                <a:cs typeface="Georgia"/>
              </a:rPr>
              <a:t>	Estudio de revisión</a:t>
            </a:r>
          </a:p>
          <a:p>
            <a:endParaRPr lang="es-ES_tradnl" sz="2800" dirty="0" smtClean="0">
              <a:solidFill>
                <a:srgbClr val="000000"/>
              </a:solidFill>
              <a:latin typeface="Georgia"/>
              <a:ea typeface="Arial"/>
              <a:cs typeface="Georgia"/>
            </a:endParaRPr>
          </a:p>
          <a:p>
            <a:r>
              <a:rPr lang="es-ES_tradnl" sz="2800" dirty="0" smtClean="0">
                <a:solidFill>
                  <a:srgbClr val="000000"/>
                </a:solidFill>
                <a:latin typeface="Georgia"/>
                <a:ea typeface="Arial"/>
                <a:cs typeface="Georgia"/>
              </a:rPr>
              <a:t>	Existe la necesidad de mejorar los manejos para la esquizofrenia tanto en eficacia y eficiencia como en tolerabilidad.</a:t>
            </a:r>
          </a:p>
          <a:p>
            <a:endParaRPr lang="es-ES_tradnl" sz="2800" dirty="0" smtClean="0">
              <a:solidFill>
                <a:srgbClr val="000000"/>
              </a:solidFill>
              <a:latin typeface="Georgia"/>
              <a:ea typeface="Arial"/>
              <a:cs typeface="Georgia"/>
            </a:endParaRPr>
          </a:p>
          <a:p>
            <a:r>
              <a:rPr lang="es-ES_tradnl" sz="2800" dirty="0" smtClean="0">
                <a:solidFill>
                  <a:srgbClr val="000000"/>
                </a:solidFill>
                <a:latin typeface="Georgia"/>
                <a:ea typeface="Arial"/>
                <a:cs typeface="Georgia"/>
              </a:rPr>
              <a:t>	El sistema endocannabinoide ha sido postulado como blanco farmacológico.</a:t>
            </a:r>
          </a:p>
          <a:p>
            <a:endParaRPr lang="es-ES_tradnl" sz="2800" dirty="0" smtClean="0">
              <a:solidFill>
                <a:srgbClr val="000000"/>
              </a:solidFill>
              <a:latin typeface="Georgia"/>
              <a:ea typeface="Arial"/>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679339"/>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239164"/>
            <a:ext cx="8477761" cy="4832093"/>
          </a:xfrm>
          <a:prstGeom prst="rect">
            <a:avLst/>
          </a:prstGeom>
        </p:spPr>
        <p:txBody>
          <a:bodyPr wrap="square">
            <a:spAutoFit/>
          </a:bodyPr>
          <a:lstStyle/>
          <a:p>
            <a:r>
              <a:rPr lang="es-ES_tradnl" sz="2800" dirty="0" smtClean="0">
                <a:solidFill>
                  <a:srgbClr val="000000"/>
                </a:solidFill>
                <a:latin typeface="Georgia"/>
                <a:ea typeface="Arial"/>
                <a:cs typeface="Georgia"/>
              </a:rPr>
              <a:t>	El CBD demostró controlar síntomas psicóticos, incluso con los generados por la administración aguda de THC.</a:t>
            </a:r>
          </a:p>
          <a:p>
            <a:endParaRPr lang="es-ES_tradnl" sz="2800" dirty="0" smtClean="0">
              <a:solidFill>
                <a:srgbClr val="000000"/>
              </a:solidFill>
              <a:latin typeface="Georgia"/>
              <a:ea typeface="Arial"/>
              <a:cs typeface="Georgia"/>
            </a:endParaRPr>
          </a:p>
          <a:p>
            <a:r>
              <a:rPr lang="es-ES_tradnl" sz="2800" dirty="0" smtClean="0">
                <a:solidFill>
                  <a:srgbClr val="000000"/>
                </a:solidFill>
                <a:latin typeface="Georgia"/>
                <a:ea typeface="Arial"/>
                <a:cs typeface="Georgia"/>
              </a:rPr>
              <a:t>	Adicionalmente el CBD puede reducir los riesgos de psicosis asociada al THC.</a:t>
            </a:r>
          </a:p>
          <a:p>
            <a:endParaRPr lang="es-ES_tradnl" sz="2800" dirty="0" smtClean="0">
              <a:solidFill>
                <a:srgbClr val="000000"/>
              </a:solidFill>
              <a:latin typeface="Georgia"/>
              <a:ea typeface="Arial"/>
              <a:cs typeface="Georgia"/>
            </a:endParaRPr>
          </a:p>
          <a:p>
            <a:r>
              <a:rPr lang="es-ES_tradnl" sz="2800" dirty="0" smtClean="0">
                <a:solidFill>
                  <a:srgbClr val="000000"/>
                </a:solidFill>
                <a:latin typeface="Georgia"/>
                <a:ea typeface="Arial"/>
                <a:cs typeface="Georgia"/>
              </a:rPr>
              <a:t>	Estos efectos mediados posiblemente por la capacidad del CBD de ejercer efectos opuestos en zonas cerebrales críticas en la psicosis como el estriado, hipocampo y </a:t>
            </a:r>
            <a:r>
              <a:rPr lang="es-ES_tradnl" sz="2800" dirty="0" err="1" smtClean="0">
                <a:solidFill>
                  <a:srgbClr val="000000"/>
                </a:solidFill>
                <a:latin typeface="Georgia"/>
                <a:ea typeface="Arial"/>
                <a:cs typeface="Georgia"/>
              </a:rPr>
              <a:t>neocortex</a:t>
            </a:r>
            <a:r>
              <a:rPr lang="es-ES_tradnl" sz="2800" dirty="0" smtClean="0">
                <a:solidFill>
                  <a:srgbClr val="000000"/>
                </a:solidFill>
                <a:latin typeface="Georgia"/>
                <a:ea typeface="Arial"/>
                <a:cs typeface="Georgia"/>
              </a:rPr>
              <a:t> frontal.</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95365"/>
            <a:ext cx="7772400" cy="679339"/>
          </a:xfrm>
        </p:spPr>
        <p:txBody>
          <a:bodyPr>
            <a:normAutofit/>
          </a:bodyPr>
          <a:lstStyle/>
          <a:p>
            <a:r>
              <a:rPr lang="es-ES_tradnl" sz="3200" b="1" dirty="0" smtClean="0">
                <a:latin typeface="Georgia"/>
                <a:cs typeface="Georgia"/>
              </a:rPr>
              <a:t>Potencial Antipsicótico</a:t>
            </a:r>
            <a:endParaRPr lang="es-ES_tradnl" sz="3200" b="1" dirty="0">
              <a:latin typeface="Georgia"/>
              <a:cs typeface="Georgia"/>
            </a:endParaRPr>
          </a:p>
        </p:txBody>
      </p:sp>
      <p:sp>
        <p:nvSpPr>
          <p:cNvPr id="5" name="Rectángulo 4"/>
          <p:cNvSpPr/>
          <p:nvPr/>
        </p:nvSpPr>
        <p:spPr>
          <a:xfrm>
            <a:off x="393483" y="1239164"/>
            <a:ext cx="8477761" cy="3970318"/>
          </a:xfrm>
          <a:prstGeom prst="rect">
            <a:avLst/>
          </a:prstGeom>
        </p:spPr>
        <p:txBody>
          <a:bodyPr wrap="square">
            <a:spAutoFit/>
          </a:bodyPr>
          <a:lstStyle/>
          <a:p>
            <a:pPr algn="ctr"/>
            <a:endParaRPr lang="es-ES_tradnl" sz="2800" i="1" dirty="0" smtClean="0">
              <a:solidFill>
                <a:srgbClr val="000000"/>
              </a:solidFill>
              <a:latin typeface="Georgia"/>
              <a:ea typeface="Arial"/>
              <a:cs typeface="Georgia"/>
            </a:endParaRPr>
          </a:p>
          <a:p>
            <a:pPr algn="ctr"/>
            <a:endParaRPr lang="es-ES_tradnl" sz="2800" i="1" dirty="0" smtClean="0">
              <a:solidFill>
                <a:srgbClr val="000000"/>
              </a:solidFill>
              <a:latin typeface="Georgia"/>
              <a:ea typeface="Arial"/>
              <a:cs typeface="Georgia"/>
            </a:endParaRPr>
          </a:p>
          <a:p>
            <a:pPr algn="ctr"/>
            <a:r>
              <a:rPr lang="es-ES_tradnl" sz="2800" i="1" dirty="0" smtClean="0">
                <a:solidFill>
                  <a:srgbClr val="000000"/>
                </a:solidFill>
                <a:latin typeface="Georgia"/>
                <a:ea typeface="Arial"/>
                <a:cs typeface="Georgia"/>
              </a:rPr>
              <a:t>“</a:t>
            </a:r>
            <a:r>
              <a:rPr lang="es-ES_tradnl" sz="2800" i="1" dirty="0" err="1" smtClean="0">
                <a:solidFill>
                  <a:srgbClr val="000000"/>
                </a:solidFill>
                <a:latin typeface="Georgia"/>
                <a:ea typeface="Arial"/>
                <a:cs typeface="Georgia"/>
              </a:rPr>
              <a:t>The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first</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small</a:t>
            </a:r>
            <a:r>
              <a:rPr lang="es-ES_tradnl" sz="2800" i="1" dirty="0" smtClean="0">
                <a:solidFill>
                  <a:srgbClr val="000000"/>
                </a:solidFill>
                <a:latin typeface="Georgia"/>
                <a:ea typeface="Arial"/>
                <a:cs typeface="Georgia"/>
              </a:rPr>
              <a:t>-</a:t>
            </a:r>
            <a:r>
              <a:rPr lang="es-ES_tradnl" sz="2800" i="1" dirty="0" err="1" smtClean="0">
                <a:solidFill>
                  <a:srgbClr val="000000"/>
                </a:solidFill>
                <a:latin typeface="Georgia"/>
                <a:ea typeface="Arial"/>
                <a:cs typeface="Georgia"/>
              </a:rPr>
              <a:t>scale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clinical</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studies</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with</a:t>
            </a:r>
            <a:r>
              <a:rPr lang="es-ES_tradnl" sz="2800" i="1" dirty="0" smtClean="0">
                <a:solidFill>
                  <a:srgbClr val="000000"/>
                </a:solidFill>
                <a:latin typeface="Georgia"/>
                <a:ea typeface="Arial"/>
                <a:cs typeface="Georgia"/>
              </a:rPr>
              <a:t> CBD </a:t>
            </a:r>
            <a:r>
              <a:rPr lang="es-ES_tradnl" sz="2800" i="1" dirty="0" err="1" smtClean="0">
                <a:solidFill>
                  <a:srgbClr val="000000"/>
                </a:solidFill>
                <a:latin typeface="Georgia"/>
                <a:ea typeface="Arial"/>
                <a:cs typeface="Georgia"/>
              </a:rPr>
              <a:t>treatment</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of</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patients</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with</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psychotic</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symptoms</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further</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confirm</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the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potential</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of</a:t>
            </a:r>
            <a:r>
              <a:rPr lang="es-ES_tradnl" sz="2800" i="1" dirty="0" smtClean="0">
                <a:solidFill>
                  <a:srgbClr val="000000"/>
                </a:solidFill>
                <a:latin typeface="Georgia"/>
                <a:ea typeface="Arial"/>
                <a:cs typeface="Georgia"/>
              </a:rPr>
              <a:t> CBD as </a:t>
            </a:r>
            <a:r>
              <a:rPr lang="es-ES_tradnl" sz="2800" i="1" dirty="0" err="1" smtClean="0">
                <a:solidFill>
                  <a:srgbClr val="000000"/>
                </a:solidFill>
                <a:latin typeface="Georgia"/>
                <a:ea typeface="Arial"/>
                <a:cs typeface="Georgia"/>
              </a:rPr>
              <a:t>an</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effective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safe</a:t>
            </a:r>
            <a:r>
              <a:rPr lang="es-ES_tradnl" sz="2800" i="1" dirty="0" smtClean="0">
                <a:solidFill>
                  <a:srgbClr val="000000"/>
                </a:solidFill>
                <a:latin typeface="Georgia"/>
                <a:ea typeface="Arial"/>
                <a:cs typeface="Georgia"/>
              </a:rPr>
              <a:t> and </a:t>
            </a:r>
            <a:r>
              <a:rPr lang="es-ES_tradnl" sz="2800" i="1" dirty="0" err="1" smtClean="0">
                <a:solidFill>
                  <a:srgbClr val="000000"/>
                </a:solidFill>
                <a:latin typeface="Georgia"/>
                <a:ea typeface="Arial"/>
                <a:cs typeface="Georgia"/>
              </a:rPr>
              <a:t>well</a:t>
            </a:r>
            <a:r>
              <a:rPr lang="es-ES_tradnl" sz="2800" i="1" dirty="0" smtClean="0">
                <a:solidFill>
                  <a:srgbClr val="000000"/>
                </a:solidFill>
                <a:latin typeface="Georgia"/>
                <a:ea typeface="Arial"/>
                <a:cs typeface="Georgia"/>
              </a:rPr>
              <a:t>-</a:t>
            </a:r>
            <a:r>
              <a:rPr lang="es-ES_tradnl" sz="2800" i="1" dirty="0" err="1" smtClean="0">
                <a:solidFill>
                  <a:srgbClr val="000000"/>
                </a:solidFill>
                <a:latin typeface="Georgia"/>
                <a:ea typeface="Arial"/>
                <a:cs typeface="Georgia"/>
              </a:rPr>
              <a:t>tolerated</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antipsychotic</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compound</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although</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large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randomised</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clinical</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trials</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will</a:t>
            </a:r>
            <a:r>
              <a:rPr lang="es-ES_tradnl" sz="2800" i="1" dirty="0" smtClean="0">
                <a:solidFill>
                  <a:srgbClr val="000000"/>
                </a:solidFill>
                <a:latin typeface="Georgia"/>
                <a:ea typeface="Arial"/>
                <a:cs typeface="Georgia"/>
              </a:rPr>
              <a:t> be </a:t>
            </a:r>
            <a:r>
              <a:rPr lang="es-ES_tradnl" sz="2800" i="1" dirty="0" err="1" smtClean="0">
                <a:solidFill>
                  <a:srgbClr val="000000"/>
                </a:solidFill>
                <a:latin typeface="Georgia"/>
                <a:ea typeface="Arial"/>
                <a:cs typeface="Georgia"/>
              </a:rPr>
              <a:t>needed</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before</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this</a:t>
            </a:r>
            <a:r>
              <a:rPr lang="es-ES_tradnl" sz="2800" i="1" dirty="0" smtClean="0">
                <a:solidFill>
                  <a:srgbClr val="000000"/>
                </a:solidFill>
                <a:latin typeface="Georgia"/>
                <a:ea typeface="Arial"/>
                <a:cs typeface="Georgia"/>
              </a:rPr>
              <a:t> novel </a:t>
            </a:r>
            <a:r>
              <a:rPr lang="es-ES_tradnl" sz="2800" i="1" dirty="0" err="1" smtClean="0">
                <a:solidFill>
                  <a:srgbClr val="000000"/>
                </a:solidFill>
                <a:latin typeface="Georgia"/>
                <a:ea typeface="Arial"/>
                <a:cs typeface="Georgia"/>
              </a:rPr>
              <a:t>therapy</a:t>
            </a:r>
            <a:r>
              <a:rPr lang="es-ES_tradnl" sz="2800" i="1" dirty="0" smtClean="0">
                <a:solidFill>
                  <a:srgbClr val="000000"/>
                </a:solidFill>
                <a:latin typeface="Georgia"/>
                <a:ea typeface="Arial"/>
                <a:cs typeface="Georgia"/>
              </a:rPr>
              <a:t> can be </a:t>
            </a:r>
            <a:r>
              <a:rPr lang="es-ES_tradnl" sz="2800" i="1" dirty="0" err="1" smtClean="0">
                <a:solidFill>
                  <a:srgbClr val="000000"/>
                </a:solidFill>
                <a:latin typeface="Georgia"/>
                <a:ea typeface="Arial"/>
                <a:cs typeface="Georgia"/>
              </a:rPr>
              <a:t>introduced</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into</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clinical</a:t>
            </a:r>
            <a:r>
              <a:rPr lang="es-ES_tradnl" sz="2800" i="1" dirty="0" smtClean="0">
                <a:solidFill>
                  <a:srgbClr val="000000"/>
                </a:solidFill>
                <a:latin typeface="Georgia"/>
                <a:ea typeface="Arial"/>
                <a:cs typeface="Georgia"/>
              </a:rPr>
              <a:t> </a:t>
            </a:r>
            <a:r>
              <a:rPr lang="es-ES_tradnl" sz="2800" i="1" dirty="0" err="1" smtClean="0">
                <a:solidFill>
                  <a:srgbClr val="000000"/>
                </a:solidFill>
                <a:latin typeface="Georgia"/>
                <a:ea typeface="Arial"/>
                <a:cs typeface="Georgia"/>
              </a:rPr>
              <a:t>practice</a:t>
            </a:r>
            <a:r>
              <a:rPr lang="es-ES_tradnl" sz="2800" i="1" dirty="0" smtClean="0">
                <a:solidFill>
                  <a:srgbClr val="000000"/>
                </a:solidFill>
                <a:latin typeface="Georgia"/>
                <a:ea typeface="Arial"/>
                <a:cs typeface="Georgia"/>
              </a:rPr>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882906"/>
            <a:ext cx="7772400" cy="1302076"/>
          </a:xfrm>
        </p:spPr>
        <p:txBody>
          <a:bodyPr>
            <a:noAutofit/>
          </a:bodyPr>
          <a:lstStyle/>
          <a:p>
            <a:pPr algn="l"/>
            <a:r>
              <a:rPr lang="es-ES_tradnl" sz="2800" dirty="0" smtClean="0">
                <a:latin typeface="Georgia"/>
                <a:cs typeface="Georgia"/>
              </a:rPr>
              <a:t>	</a:t>
            </a:r>
            <a:r>
              <a:rPr lang="es-ES_tradnl" sz="2800" dirty="0" err="1" smtClean="0">
                <a:latin typeface="Georgia"/>
                <a:cs typeface="Georgia"/>
              </a:rPr>
              <a:t>Zuardi</a:t>
            </a:r>
            <a:r>
              <a:rPr lang="es-ES_tradnl" sz="2800" dirty="0" smtClean="0">
                <a:latin typeface="Georgia"/>
                <a:cs typeface="Georgia"/>
              </a:rPr>
              <a:t> AW, </a:t>
            </a:r>
            <a:r>
              <a:rPr lang="es-ES_tradnl" sz="2800" i="1" dirty="0" smtClean="0">
                <a:latin typeface="Georgia"/>
                <a:cs typeface="Georgia"/>
              </a:rPr>
              <a:t>et-a</a:t>
            </a:r>
            <a:endParaRPr lang="es-ES_tradnl" sz="2000" b="1" dirty="0">
              <a:latin typeface="Georgia"/>
              <a:cs typeface="Georgia"/>
            </a:endParaRPr>
          </a:p>
        </p:txBody>
      </p:sp>
      <p:sp>
        <p:nvSpPr>
          <p:cNvPr id="3" name="Título 1"/>
          <p:cNvSpPr txBox="1">
            <a:spLocks/>
          </p:cNvSpPr>
          <p:nvPr/>
        </p:nvSpPr>
        <p:spPr>
          <a:xfrm>
            <a:off x="685800" y="2184982"/>
            <a:ext cx="7772400" cy="1962370"/>
          </a:xfrm>
          <a:prstGeom prst="rect">
            <a:avLst/>
          </a:prstGeom>
        </p:spPr>
        <p:txBody>
          <a:bodyPr vert="horz" lIns="91440" tIns="45720" rIns="91440" bIns="45720" rtlCol="0" anchor="ctr">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_tradnl" sz="2800" b="1" i="0" u="none" strike="noStrike" kern="1200" cap="none" spc="0" normalizeH="0" baseline="0" noProof="0" smtClean="0">
                <a:ln>
                  <a:noFill/>
                </a:ln>
                <a:solidFill>
                  <a:schemeClr val="tx1"/>
                </a:solidFill>
                <a:effectLst/>
                <a:uLnTx/>
                <a:uFillTx/>
                <a:latin typeface="Georgia"/>
                <a:ea typeface="+mj-ea"/>
                <a:cs typeface="Georgia"/>
              </a:rPr>
              <a:t>A critical review of the antipsychotic effects of cannabidiol: 30 years of a translational investigation.</a:t>
            </a:r>
            <a:r>
              <a:rPr kumimoji="0" lang="es-ES_tradnl" sz="2000" b="1" i="0" u="sng" strike="noStrike" kern="1200" cap="none" spc="0" normalizeH="0" baseline="0" noProof="0" smtClean="0">
                <a:ln>
                  <a:noFill/>
                </a:ln>
                <a:solidFill>
                  <a:schemeClr val="tx1"/>
                </a:solidFill>
                <a:effectLst/>
                <a:uLnTx/>
                <a:uFillTx/>
                <a:latin typeface="+mj-lt"/>
                <a:ea typeface="+mj-ea"/>
                <a:cs typeface="+mj-cs"/>
                <a:hlinkClick r:id="rId2"/>
              </a:rPr>
              <a:t/>
            </a:r>
            <a:br>
              <a:rPr kumimoji="0" lang="es-ES_tradnl" sz="2000" b="1" i="0" u="sng" strike="noStrike" kern="1200" cap="none" spc="0" normalizeH="0" baseline="0" noProof="0" smtClean="0">
                <a:ln>
                  <a:noFill/>
                </a:ln>
                <a:solidFill>
                  <a:schemeClr val="tx1"/>
                </a:solidFill>
                <a:effectLst/>
                <a:uLnTx/>
                <a:uFillTx/>
                <a:latin typeface="+mj-lt"/>
                <a:ea typeface="+mj-ea"/>
                <a:cs typeface="+mj-cs"/>
                <a:hlinkClick r:id="rId2"/>
              </a:rPr>
            </a:br>
            <a:endParaRPr kumimoji="0" lang="es-ES_tradnl" sz="2000" b="1" i="0" u="none" strike="noStrike" kern="1200" cap="none" spc="0" normalizeH="0" baseline="0" noProof="0" dirty="0">
              <a:ln>
                <a:noFill/>
              </a:ln>
              <a:solidFill>
                <a:schemeClr val="tx1"/>
              </a:solidFill>
              <a:effectLst/>
              <a:uLnTx/>
              <a:uFillTx/>
              <a:latin typeface="Georgia"/>
              <a:ea typeface="+mj-ea"/>
              <a:cs typeface="Georgia"/>
            </a:endParaRPr>
          </a:p>
        </p:txBody>
      </p:sp>
      <p:sp>
        <p:nvSpPr>
          <p:cNvPr id="4" name="Título 1"/>
          <p:cNvSpPr txBox="1">
            <a:spLocks/>
          </p:cNvSpPr>
          <p:nvPr/>
        </p:nvSpPr>
        <p:spPr>
          <a:xfrm>
            <a:off x="685800" y="4147352"/>
            <a:ext cx="7772400" cy="1480120"/>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ES_tradnl" sz="2800" b="0" i="0" u="none" strike="noStrike" kern="1200" cap="none" spc="0" normalizeH="0" baseline="0" noProof="0" dirty="0" smtClean="0">
                <a:ln>
                  <a:noFill/>
                </a:ln>
                <a:solidFill>
                  <a:schemeClr val="tx1"/>
                </a:solidFill>
                <a:effectLst/>
                <a:uLnTx/>
                <a:uFillTx/>
                <a:latin typeface="Georgia"/>
                <a:ea typeface="+mj-ea"/>
                <a:cs typeface="Georgia"/>
              </a:rPr>
              <a:t/>
            </a:r>
            <a:br>
              <a:rPr kumimoji="0" lang="es-ES_tradnl" sz="2800" b="0" i="0" u="none" strike="noStrike" kern="1200" cap="none" spc="0" normalizeH="0" baseline="0" noProof="0" dirty="0" smtClean="0">
                <a:ln>
                  <a:noFill/>
                </a:ln>
                <a:solidFill>
                  <a:schemeClr val="tx1"/>
                </a:solidFill>
                <a:effectLst/>
                <a:uLnTx/>
                <a:uFillTx/>
                <a:latin typeface="Georgia"/>
                <a:ea typeface="+mj-ea"/>
                <a:cs typeface="Georgia"/>
              </a:rPr>
            </a:br>
            <a:r>
              <a:rPr kumimoji="0" lang="es-ES_tradnl" sz="2800" b="0"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0" u="none" strike="noStrike" kern="1200" cap="none" spc="0" normalizeH="0" baseline="0" noProof="0" dirty="0" err="1" smtClean="0">
                <a:ln>
                  <a:noFill/>
                </a:ln>
                <a:solidFill>
                  <a:schemeClr val="tx1"/>
                </a:solidFill>
                <a:effectLst/>
                <a:uLnTx/>
                <a:uFillTx/>
                <a:latin typeface="Georgia"/>
                <a:ea typeface="+mj-ea"/>
                <a:cs typeface="Georgia"/>
              </a:rPr>
              <a:t>Curr</a:t>
            </a:r>
            <a:r>
              <a:rPr kumimoji="0" lang="es-ES_tradnl" sz="2800" b="0"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0" u="none" strike="noStrike" kern="1200" cap="none" spc="0" normalizeH="0" baseline="0" noProof="0" dirty="0" err="1" smtClean="0">
                <a:ln>
                  <a:noFill/>
                </a:ln>
                <a:solidFill>
                  <a:schemeClr val="tx1"/>
                </a:solidFill>
                <a:effectLst/>
                <a:uLnTx/>
                <a:uFillTx/>
                <a:latin typeface="Georgia"/>
                <a:ea typeface="+mj-ea"/>
                <a:cs typeface="Georgia"/>
              </a:rPr>
              <a:t>Pharm</a:t>
            </a:r>
            <a:r>
              <a:rPr kumimoji="0" lang="es-ES_tradnl" sz="2800" b="0" i="0" u="none" strike="noStrike" kern="1200" cap="none" spc="0" normalizeH="0" baseline="0" noProof="0" dirty="0" smtClean="0">
                <a:ln>
                  <a:noFill/>
                </a:ln>
                <a:solidFill>
                  <a:schemeClr val="tx1"/>
                </a:solidFill>
                <a:effectLst/>
                <a:uLnTx/>
                <a:uFillTx/>
                <a:latin typeface="Georgia"/>
                <a:ea typeface="+mj-ea"/>
                <a:cs typeface="Georgia"/>
              </a:rPr>
              <a:t> Des. 2012;18(32):5131-40.</a:t>
            </a:r>
            <a:r>
              <a:rPr kumimoji="0" lang="es-ES_tradnl" sz="2000" b="1" i="0" u="sng" strike="noStrike" kern="1200" cap="none" spc="0" normalizeH="0" baseline="0" noProof="0" dirty="0" smtClean="0">
                <a:ln>
                  <a:noFill/>
                </a:ln>
                <a:solidFill>
                  <a:schemeClr val="tx1"/>
                </a:solidFill>
                <a:effectLst/>
                <a:uLnTx/>
                <a:uFillTx/>
                <a:latin typeface="+mj-lt"/>
                <a:ea typeface="+mj-ea"/>
                <a:cs typeface="+mj-cs"/>
              </a:rPr>
              <a:t/>
            </a:r>
            <a:br>
              <a:rPr kumimoji="0" lang="es-ES_tradnl" sz="2000" b="1" i="0" u="sng" strike="noStrike" kern="1200" cap="none" spc="0" normalizeH="0" baseline="0" noProof="0" dirty="0" smtClean="0">
                <a:ln>
                  <a:noFill/>
                </a:ln>
                <a:solidFill>
                  <a:schemeClr val="tx1"/>
                </a:solidFill>
                <a:effectLst/>
                <a:uLnTx/>
                <a:uFillTx/>
                <a:latin typeface="+mj-lt"/>
                <a:ea typeface="+mj-ea"/>
                <a:cs typeface="+mj-cs"/>
              </a:rPr>
            </a:br>
            <a:endParaRPr kumimoji="0" lang="es-ES_tradnl" sz="2000" b="1" i="0" u="none" strike="noStrike" kern="1200" cap="none" spc="0" normalizeH="0" baseline="0" noProof="0" dirty="0">
              <a:ln>
                <a:noFill/>
              </a:ln>
              <a:solidFill>
                <a:schemeClr val="tx1"/>
              </a:solidFill>
              <a:effectLst/>
              <a:uLnTx/>
              <a:uFillTx/>
              <a:latin typeface="Georgia"/>
              <a:ea typeface="+mj-e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34826"/>
            <a:ext cx="7772400" cy="3593577"/>
          </a:xfrm>
        </p:spPr>
        <p:txBody>
          <a:bodyPr>
            <a:noAutofit/>
          </a:bodyPr>
          <a:lstStyle/>
          <a:p>
            <a:r>
              <a:rPr lang="es-ES_tradnl" sz="2800" dirty="0" smtClean="0">
                <a:latin typeface="Georgia"/>
                <a:cs typeface="Georgia"/>
              </a:rPr>
              <a:t>“ </a:t>
            </a:r>
            <a:r>
              <a:rPr lang="es-ES_tradnl" sz="2800" i="1" dirty="0" smtClean="0">
                <a:latin typeface="Georgia"/>
                <a:cs typeface="Georgia"/>
              </a:rPr>
              <a:t>Although the mechanisms of the antipsychotic properties are still not fully understood, we propose a hypothesis that could have a heuristic value to inspire new studies. These results support the idea that CBD may be a future therapeutic option in psychosis, in general and in schizophrenia, in particular.</a:t>
            </a:r>
            <a:r>
              <a:rPr lang="es-ES_tradnl" sz="2800"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Trastorno Bipolar</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pPr algn="l"/>
            <a:r>
              <a:rPr lang="es-ES_tradnl" sz="2800" dirty="0" smtClean="0">
                <a:latin typeface="Georgia"/>
                <a:cs typeface="Georgia"/>
              </a:rPr>
              <a:t/>
            </a:r>
            <a:br>
              <a:rPr lang="es-ES_tradnl" sz="2800" dirty="0" smtClean="0">
                <a:latin typeface="Georgia"/>
                <a:cs typeface="Georgia"/>
              </a:rPr>
            </a:br>
            <a:r>
              <a:rPr lang="es-ES_tradnl" sz="2800" dirty="0" smtClean="0">
                <a:latin typeface="Georgia"/>
                <a:cs typeface="Georgia"/>
              </a:rPr>
              <a:t>	Inmensa cantidad de publicaciones</a:t>
            </a:r>
            <a:br>
              <a:rPr lang="es-ES_tradnl" sz="2800" dirty="0" smtClean="0">
                <a:latin typeface="Georgia"/>
                <a:cs typeface="Georgia"/>
              </a:rPr>
            </a:br>
            <a:r>
              <a:rPr lang="es-ES_tradnl" sz="2800" dirty="0" smtClean="0">
                <a:latin typeface="Georgia"/>
                <a:cs typeface="Georgia"/>
              </a:rPr>
              <a:t/>
            </a:r>
            <a:br>
              <a:rPr lang="es-ES_tradnl" sz="2800" dirty="0" smtClean="0">
                <a:latin typeface="Georgia"/>
                <a:cs typeface="Georgia"/>
              </a:rPr>
            </a:br>
            <a:r>
              <a:rPr lang="es-ES_tradnl" sz="2800" dirty="0" smtClean="0">
                <a:latin typeface="Georgia"/>
                <a:cs typeface="Georgia"/>
              </a:rPr>
              <a:t>	Una y otra vez, en este caso en particular, al parecer el uso de la planta como tal, se asocia con agravamiento de los sujetos con Trastorno Bipolar, en la mayoría de las mediciones diseñadas para los diversos estudios.</a:t>
            </a:r>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254" y="293514"/>
            <a:ext cx="8388334" cy="6370974"/>
          </a:xfrm>
          <a:prstGeom prst="rect">
            <a:avLst/>
          </a:prstGeom>
        </p:spPr>
        <p:txBody>
          <a:bodyPr wrap="square">
            <a:spAutoFit/>
          </a:bodyPr>
          <a:lstStyle/>
          <a:p>
            <a:r>
              <a:rPr lang="es-ES_tradnl" sz="2400" dirty="0" smtClean="0">
                <a:latin typeface="Georgia"/>
                <a:cs typeface="Georgia"/>
              </a:rPr>
              <a:t>Trastornos del Neurodesarrollo</a:t>
            </a:r>
          </a:p>
          <a:p>
            <a:r>
              <a:rPr lang="es-ES_tradnl" sz="2400" dirty="0" smtClean="0">
                <a:latin typeface="Georgia"/>
                <a:cs typeface="Georgia"/>
              </a:rPr>
              <a:t>Espectro de la Esquizofrenia y otras Psicosis</a:t>
            </a:r>
          </a:p>
          <a:p>
            <a:r>
              <a:rPr lang="es-ES_tradnl" sz="2400" strike="sngStrike" dirty="0" smtClean="0">
                <a:latin typeface="Georgia"/>
                <a:cs typeface="Georgia"/>
              </a:rPr>
              <a:t>Trastorno Bipolar</a:t>
            </a:r>
          </a:p>
          <a:p>
            <a:r>
              <a:rPr lang="es-ES_tradnl" sz="2400" dirty="0" smtClean="0">
                <a:latin typeface="Georgia"/>
                <a:cs typeface="Georgia"/>
              </a:rPr>
              <a:t>Trastornos Depresivos</a:t>
            </a:r>
          </a:p>
          <a:p>
            <a:r>
              <a:rPr lang="es-ES_tradnl" sz="2400" dirty="0" smtClean="0">
                <a:latin typeface="Georgia"/>
                <a:cs typeface="Georgia"/>
              </a:rPr>
              <a:t>Trastornos de Ansiedad</a:t>
            </a:r>
          </a:p>
          <a:p>
            <a:r>
              <a:rPr lang="es-ES_tradnl" sz="2400" dirty="0" smtClean="0">
                <a:latin typeface="Georgia"/>
                <a:cs typeface="Georgia"/>
              </a:rPr>
              <a:t>Espectro del Trastorno Obsesivo - Compulsivo</a:t>
            </a:r>
          </a:p>
          <a:p>
            <a:r>
              <a:rPr lang="es-ES_tradnl" sz="2400" dirty="0" smtClean="0">
                <a:latin typeface="Georgia"/>
                <a:cs typeface="Georgia"/>
              </a:rPr>
              <a:t>Trastornos relacionados al Trauma y el Stress</a:t>
            </a:r>
          </a:p>
          <a:p>
            <a:r>
              <a:rPr lang="es-ES_tradnl" sz="2400" strike="sngStrike" dirty="0" smtClean="0">
                <a:latin typeface="Georgia"/>
                <a:cs typeface="Georgia"/>
              </a:rPr>
              <a:t>Trastornos Disociativos</a:t>
            </a:r>
          </a:p>
          <a:p>
            <a:r>
              <a:rPr lang="es-ES_tradnl" sz="2400" strike="sngStrike" dirty="0" smtClean="0">
                <a:latin typeface="Georgia"/>
                <a:cs typeface="Georgia"/>
              </a:rPr>
              <a:t>Síntomas Somáticos y Trastornos Asociados</a:t>
            </a:r>
          </a:p>
          <a:p>
            <a:r>
              <a:rPr lang="es-ES_tradnl" sz="2400" strike="sngStrike" dirty="0" smtClean="0">
                <a:latin typeface="Georgia"/>
                <a:cs typeface="Georgia"/>
              </a:rPr>
              <a:t>Trastornos Alimentarios</a:t>
            </a:r>
          </a:p>
          <a:p>
            <a:r>
              <a:rPr lang="es-ES_tradnl" sz="2400" dirty="0" smtClean="0">
                <a:latin typeface="Georgia"/>
                <a:cs typeface="Georgia"/>
              </a:rPr>
              <a:t>Trastornos del Ciclo Sueño - Vigilia</a:t>
            </a:r>
          </a:p>
          <a:p>
            <a:r>
              <a:rPr lang="es-ES_tradnl" sz="2400" strike="sngStrike" dirty="0" smtClean="0">
                <a:latin typeface="Georgia"/>
                <a:cs typeface="Georgia"/>
              </a:rPr>
              <a:t>Disfunciones Sexuales</a:t>
            </a:r>
          </a:p>
          <a:p>
            <a:r>
              <a:rPr lang="es-ES_tradnl" sz="2400" strike="sngStrike" dirty="0" smtClean="0">
                <a:latin typeface="Georgia"/>
                <a:cs typeface="Georgia"/>
              </a:rPr>
              <a:t>Disforia de Genero</a:t>
            </a:r>
          </a:p>
          <a:p>
            <a:r>
              <a:rPr lang="es-ES_tradnl" sz="2400" strike="sngStrike" dirty="0" smtClean="0">
                <a:latin typeface="Georgia"/>
                <a:cs typeface="Georgia"/>
              </a:rPr>
              <a:t>Trastornos del Control de los impulsos y la Conducta</a:t>
            </a:r>
          </a:p>
          <a:p>
            <a:r>
              <a:rPr lang="es-ES_tradnl" sz="2400" dirty="0" smtClean="0">
                <a:latin typeface="Georgia"/>
                <a:cs typeface="Georgia"/>
              </a:rPr>
              <a:t>Trastornos Asociados a Sustancias</a:t>
            </a:r>
          </a:p>
          <a:p>
            <a:r>
              <a:rPr lang="es-ES_tradnl" sz="2400" dirty="0" smtClean="0">
                <a:latin typeface="Georgia"/>
                <a:cs typeface="Georgia"/>
              </a:rPr>
              <a:t>Trastornos </a:t>
            </a:r>
            <a:r>
              <a:rPr lang="es-ES_tradnl" sz="2400" dirty="0" err="1" smtClean="0">
                <a:latin typeface="Georgia"/>
                <a:cs typeface="Georgia"/>
              </a:rPr>
              <a:t>Neurocognitivos</a:t>
            </a:r>
            <a:endParaRPr lang="es-ES_tradnl" sz="2400" dirty="0" smtClean="0">
              <a:latin typeface="Georgia"/>
              <a:cs typeface="Georgia"/>
            </a:endParaRPr>
          </a:p>
          <a:p>
            <a:r>
              <a:rPr lang="es-ES_tradnl" sz="2400" strike="sngStrike" dirty="0" smtClean="0">
                <a:latin typeface="Georgia"/>
                <a:cs typeface="Georgia"/>
              </a:rPr>
              <a:t>Trastornos </a:t>
            </a:r>
            <a:r>
              <a:rPr lang="es-ES_tradnl" sz="2400" strike="sngStrike" dirty="0" err="1" smtClean="0">
                <a:latin typeface="Georgia"/>
                <a:cs typeface="Georgia"/>
              </a:rPr>
              <a:t>Parafílicos</a:t>
            </a:r>
            <a:endParaRPr lang="es-ES_tradnl" sz="2400" strike="sngStrike" dirty="0" smtClean="0">
              <a:latin typeface="Georgia"/>
              <a:cs typeface="Georgia"/>
            </a:endParaRPr>
          </a:p>
        </p:txBody>
      </p:sp>
      <p:pic>
        <p:nvPicPr>
          <p:cNvPr id="3" name="Imagen 2"/>
          <p:cNvPicPr>
            <a:picLocks noChangeAspect="1"/>
          </p:cNvPicPr>
          <p:nvPr/>
        </p:nvPicPr>
        <p:blipFill>
          <a:blip r:embed="rId2"/>
          <a:stretch>
            <a:fillRect/>
          </a:stretch>
        </p:blipFill>
        <p:spPr>
          <a:xfrm>
            <a:off x="6977574" y="2610866"/>
            <a:ext cx="1507421" cy="203174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Trastornos Depresivos</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40771"/>
            <a:ext cx="7772400" cy="758988"/>
          </a:xfrm>
        </p:spPr>
        <p:txBody>
          <a:bodyPr>
            <a:normAutofit/>
          </a:bodyPr>
          <a:lstStyle/>
          <a:p>
            <a:r>
              <a:rPr lang="es-ES_tradnl" sz="3200" b="1" dirty="0" smtClean="0">
                <a:latin typeface="Georgia"/>
                <a:cs typeface="Georgia"/>
              </a:rPr>
              <a:t>Trastornos Depresivos</a:t>
            </a:r>
            <a:endParaRPr lang="es-ES_tradnl" sz="3200" b="1" dirty="0">
              <a:latin typeface="Georgia"/>
              <a:cs typeface="Georgia"/>
            </a:endParaRPr>
          </a:p>
        </p:txBody>
      </p:sp>
      <p:sp>
        <p:nvSpPr>
          <p:cNvPr id="5" name="Rectángulo 4"/>
          <p:cNvSpPr/>
          <p:nvPr/>
        </p:nvSpPr>
        <p:spPr>
          <a:xfrm>
            <a:off x="393483" y="1698625"/>
            <a:ext cx="8477761" cy="3539431"/>
          </a:xfrm>
          <a:prstGeom prst="rect">
            <a:avLst/>
          </a:prstGeom>
        </p:spPr>
        <p:txBody>
          <a:bodyPr wrap="square">
            <a:spAutoFit/>
          </a:bodyPr>
          <a:lstStyle/>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Denson</a:t>
            </a:r>
            <a:r>
              <a:rPr lang="es-ES_tradnl" sz="2800" baseline="30000" dirty="0" smtClean="0">
                <a:latin typeface="Georgia"/>
                <a:cs typeface="Georgia"/>
              </a:rPr>
              <a:t> </a:t>
            </a:r>
            <a:r>
              <a:rPr lang="es-ES_tradnl" sz="2800" dirty="0" smtClean="0">
                <a:latin typeface="Georgia"/>
                <a:cs typeface="Georgia"/>
              </a:rPr>
              <a:t>T F, </a:t>
            </a:r>
            <a:r>
              <a:rPr lang="es-ES_tradnl" sz="2800" dirty="0" err="1" smtClean="0">
                <a:latin typeface="Georgia"/>
                <a:cs typeface="Georgia"/>
              </a:rPr>
              <a:t>Earleywine</a:t>
            </a:r>
            <a:r>
              <a:rPr lang="es-ES_tradnl" sz="2800" dirty="0" smtClean="0">
                <a:latin typeface="Georgia"/>
                <a:cs typeface="Georgia"/>
              </a:rPr>
              <a:t> M</a:t>
            </a:r>
            <a:r>
              <a:rPr lang="es-ES_tradnl" sz="2800" baseline="30000" dirty="0" smtClean="0">
                <a:latin typeface="Georgia"/>
                <a:cs typeface="Georgia"/>
              </a:rPr>
              <a:t>:</a:t>
            </a:r>
          </a:p>
          <a:p>
            <a:endParaRPr lang="es-ES_tradnl" sz="2800" dirty="0" smtClean="0">
              <a:latin typeface="Georgia"/>
              <a:cs typeface="Georgia"/>
            </a:endParaRPr>
          </a:p>
          <a:p>
            <a:endParaRPr lang="es-ES_tradnl" sz="2800" dirty="0" smtClean="0">
              <a:latin typeface="Georgia"/>
              <a:cs typeface="Georgia"/>
            </a:endParaRPr>
          </a:p>
          <a:p>
            <a:r>
              <a:rPr lang="es-ES_tradnl" sz="2800" b="1" dirty="0" smtClean="0">
                <a:latin typeface="Georgia"/>
                <a:cs typeface="Georgia"/>
              </a:rPr>
              <a:t>Decreased depression in </a:t>
            </a:r>
            <a:r>
              <a:rPr lang="es-ES_tradnl" sz="2800" b="1" dirty="0" err="1" smtClean="0">
                <a:latin typeface="Georgia"/>
                <a:cs typeface="Georgia"/>
              </a:rPr>
              <a:t>marijuana</a:t>
            </a:r>
            <a:r>
              <a:rPr lang="es-ES_tradnl" sz="2800" b="1" dirty="0" smtClean="0">
                <a:latin typeface="Georgia"/>
                <a:cs typeface="Georgia"/>
              </a:rPr>
              <a:t> </a:t>
            </a:r>
            <a:r>
              <a:rPr lang="es-ES_tradnl" sz="2800" b="1" dirty="0" err="1" smtClean="0">
                <a:latin typeface="Georgia"/>
                <a:cs typeface="Georgia"/>
              </a:rPr>
              <a:t>users</a:t>
            </a:r>
            <a:r>
              <a:rPr lang="es-ES_tradnl" sz="2800" b="1" dirty="0" smtClean="0">
                <a:latin typeface="Georgia"/>
                <a:cs typeface="Georgia"/>
              </a:rPr>
              <a:t>.</a:t>
            </a:r>
          </a:p>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Volume</a:t>
            </a:r>
            <a:r>
              <a:rPr lang="es-ES_tradnl" sz="2800" dirty="0" smtClean="0">
                <a:latin typeface="Georgia"/>
                <a:cs typeface="Georgia"/>
              </a:rPr>
              <a:t> 31, </a:t>
            </a:r>
            <a:r>
              <a:rPr lang="es-ES_tradnl" sz="2800" dirty="0" err="1" smtClean="0">
                <a:latin typeface="Georgia"/>
                <a:cs typeface="Georgia"/>
              </a:rPr>
              <a:t>Issue</a:t>
            </a:r>
            <a:r>
              <a:rPr lang="es-ES_tradnl" sz="2800" dirty="0" smtClean="0">
                <a:latin typeface="Georgia"/>
                <a:cs typeface="Georgia"/>
              </a:rPr>
              <a:t> 4, </a:t>
            </a:r>
            <a:r>
              <a:rPr lang="es-ES_tradnl" sz="2800" dirty="0" err="1" smtClean="0">
                <a:latin typeface="Georgia"/>
                <a:cs typeface="Georgia"/>
              </a:rPr>
              <a:t>April</a:t>
            </a:r>
            <a:r>
              <a:rPr lang="es-ES_tradnl" sz="2800" dirty="0" smtClean="0">
                <a:latin typeface="Georgia"/>
                <a:cs typeface="Georgia"/>
              </a:rPr>
              <a:t> 2006, </a:t>
            </a:r>
            <a:r>
              <a:rPr lang="es-ES_tradnl" sz="2800" dirty="0" err="1" smtClean="0">
                <a:latin typeface="Georgia"/>
                <a:cs typeface="Georgia"/>
              </a:rPr>
              <a:t>Pages</a:t>
            </a:r>
            <a:r>
              <a:rPr lang="es-ES_tradnl" sz="2800" dirty="0" smtClean="0">
                <a:latin typeface="Georgia"/>
                <a:cs typeface="Georgia"/>
              </a:rPr>
              <a:t> 738–742</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40771"/>
            <a:ext cx="7772400" cy="758988"/>
          </a:xfrm>
        </p:spPr>
        <p:txBody>
          <a:bodyPr>
            <a:normAutofit/>
          </a:bodyPr>
          <a:lstStyle/>
          <a:p>
            <a:r>
              <a:rPr lang="es-ES_tradnl" sz="3200" b="1" dirty="0" smtClean="0">
                <a:latin typeface="Georgia"/>
                <a:cs typeface="Georgia"/>
              </a:rPr>
              <a:t>Trastornos Depresivos</a:t>
            </a:r>
            <a:endParaRPr lang="es-ES_tradnl" sz="3200" b="1" dirty="0">
              <a:latin typeface="Georgia"/>
              <a:cs typeface="Georgia"/>
            </a:endParaRPr>
          </a:p>
        </p:txBody>
      </p:sp>
      <p:sp>
        <p:nvSpPr>
          <p:cNvPr id="5" name="Rectángulo 4"/>
          <p:cNvSpPr/>
          <p:nvPr/>
        </p:nvSpPr>
        <p:spPr>
          <a:xfrm>
            <a:off x="393483" y="1414601"/>
            <a:ext cx="8477761" cy="5262980"/>
          </a:xfrm>
          <a:prstGeom prst="rect">
            <a:avLst/>
          </a:prstGeom>
        </p:spPr>
        <p:txBody>
          <a:bodyPr wrap="square">
            <a:spAutoFit/>
          </a:bodyPr>
          <a:lstStyle/>
          <a:p>
            <a:r>
              <a:rPr lang="es-ES_tradnl" sz="2800" dirty="0" smtClean="0">
                <a:latin typeface="Georgia"/>
                <a:cs typeface="Georgia"/>
              </a:rPr>
              <a:t>	4400 usuarios adultos de Internet completaron </a:t>
            </a:r>
            <a:r>
              <a:rPr lang="es-ES_tradnl" sz="2800" i="1" dirty="0" err="1" smtClean="0">
                <a:latin typeface="Georgia"/>
                <a:cs typeface="Georgia"/>
              </a:rPr>
              <a:t>The</a:t>
            </a:r>
            <a:r>
              <a:rPr lang="es-ES_tradnl" sz="2800" i="1" dirty="0" smtClean="0">
                <a:latin typeface="Georgia"/>
                <a:cs typeface="Georgia"/>
              </a:rPr>
              <a:t> </a:t>
            </a:r>
            <a:r>
              <a:rPr lang="es-ES_tradnl" sz="2800" i="1" dirty="0" err="1" smtClean="0">
                <a:latin typeface="Georgia"/>
                <a:cs typeface="Georgia"/>
              </a:rPr>
              <a:t>Center</a:t>
            </a:r>
            <a:r>
              <a:rPr lang="es-ES_tradnl" sz="2800" i="1" dirty="0" smtClean="0">
                <a:latin typeface="Georgia"/>
                <a:cs typeface="Georgia"/>
              </a:rPr>
              <a:t> </a:t>
            </a:r>
            <a:r>
              <a:rPr lang="es-ES_tradnl" sz="2800" i="1" dirty="0" err="1" smtClean="0">
                <a:latin typeface="Georgia"/>
                <a:cs typeface="Georgia"/>
              </a:rPr>
              <a:t>for</a:t>
            </a:r>
            <a:r>
              <a:rPr lang="es-ES_tradnl" sz="2800" i="1" dirty="0" smtClean="0">
                <a:latin typeface="Georgia"/>
                <a:cs typeface="Georgia"/>
              </a:rPr>
              <a:t> </a:t>
            </a:r>
            <a:r>
              <a:rPr lang="es-ES_tradnl" sz="2800" i="1" dirty="0" err="1" smtClean="0">
                <a:latin typeface="Georgia"/>
                <a:cs typeface="Georgia"/>
              </a:rPr>
              <a:t>Epidemiologic</a:t>
            </a:r>
            <a:r>
              <a:rPr lang="es-ES_tradnl" sz="2800" i="1" dirty="0" smtClean="0">
                <a:latin typeface="Georgia"/>
                <a:cs typeface="Georgia"/>
              </a:rPr>
              <a:t> Studies </a:t>
            </a:r>
            <a:r>
              <a:rPr lang="es-ES_tradnl" sz="2800" i="1" dirty="0" err="1" smtClean="0">
                <a:latin typeface="Georgia"/>
                <a:cs typeface="Georgia"/>
              </a:rPr>
              <a:t>Depression</a:t>
            </a:r>
            <a:r>
              <a:rPr lang="es-ES_tradnl" sz="2800" i="1" dirty="0" smtClean="0">
                <a:latin typeface="Georgia"/>
                <a:cs typeface="Georgia"/>
              </a:rPr>
              <a:t> </a:t>
            </a:r>
            <a:r>
              <a:rPr lang="es-ES_tradnl" sz="2800" i="1" dirty="0" err="1" smtClean="0">
                <a:latin typeface="Georgia"/>
                <a:cs typeface="Georgia"/>
              </a:rPr>
              <a:t>scale</a:t>
            </a:r>
            <a:r>
              <a:rPr lang="es-ES_tradnl" sz="2800" i="1" dirty="0" smtClean="0">
                <a:latin typeface="Georgia"/>
                <a:cs typeface="Georgia"/>
              </a:rPr>
              <a:t> and </a:t>
            </a:r>
            <a:r>
              <a:rPr lang="es-ES_tradnl" sz="2800" i="1" dirty="0" err="1" smtClean="0">
                <a:latin typeface="Georgia"/>
                <a:cs typeface="Georgia"/>
              </a:rPr>
              <a:t>measures</a:t>
            </a:r>
            <a:r>
              <a:rPr lang="es-ES_tradnl" sz="2800" i="1" dirty="0" smtClean="0">
                <a:latin typeface="Georgia"/>
                <a:cs typeface="Georgia"/>
              </a:rPr>
              <a:t> </a:t>
            </a:r>
            <a:r>
              <a:rPr lang="es-ES_tradnl" sz="2800" i="1" dirty="0" err="1" smtClean="0">
                <a:latin typeface="Georgia"/>
                <a:cs typeface="Georgia"/>
              </a:rPr>
              <a:t>of</a:t>
            </a:r>
            <a:r>
              <a:rPr lang="es-ES_tradnl" sz="2800" i="1" dirty="0" smtClean="0">
                <a:latin typeface="Georgia"/>
                <a:cs typeface="Georgia"/>
              </a:rPr>
              <a:t> </a:t>
            </a:r>
            <a:r>
              <a:rPr lang="es-ES_tradnl" sz="2800" i="1" dirty="0" err="1" smtClean="0">
                <a:latin typeface="Georgia"/>
                <a:cs typeface="Georgia"/>
              </a:rPr>
              <a:t>marijuana</a:t>
            </a:r>
            <a:r>
              <a:rPr lang="es-ES_tradnl" sz="2800" i="1" dirty="0" smtClean="0">
                <a:latin typeface="Georgia"/>
                <a:cs typeface="Georgia"/>
              </a:rPr>
              <a:t> use</a:t>
            </a:r>
            <a:r>
              <a:rPr lang="es-ES_tradnl" sz="2800" dirty="0" smtClean="0">
                <a:latin typeface="Georgia"/>
                <a:cs typeface="Georgia"/>
              </a:rPr>
              <a:t>. </a:t>
            </a:r>
          </a:p>
          <a:p>
            <a:endParaRPr lang="es-ES_tradnl" sz="2800" dirty="0" smtClean="0">
              <a:latin typeface="Georgia"/>
              <a:cs typeface="Georgia"/>
            </a:endParaRPr>
          </a:p>
          <a:p>
            <a:r>
              <a:rPr lang="es-ES_tradnl" sz="2800" dirty="0" smtClean="0">
                <a:latin typeface="Georgia"/>
                <a:cs typeface="Georgia"/>
              </a:rPr>
              <a:t>	Se compararon usuarios consuetudinarios con usuarios semanales con nunca–usuarios</a:t>
            </a:r>
            <a:r>
              <a:rPr lang="es-ES_tradnl" sz="2800" dirty="0" smtClean="0">
                <a:latin typeface="Georgia"/>
                <a:cs typeface="Georgia"/>
              </a:rPr>
              <a:t>.</a:t>
            </a:r>
          </a:p>
          <a:p>
            <a:endParaRPr lang="es-ES_tradnl" sz="2800" dirty="0" smtClean="0">
              <a:latin typeface="Georgia"/>
              <a:cs typeface="Georgia"/>
            </a:endParaRPr>
          </a:p>
          <a:p>
            <a:r>
              <a:rPr lang="es-ES_tradnl" sz="2800" dirty="0" smtClean="0">
                <a:latin typeface="Georgia"/>
                <a:cs typeface="Georgia"/>
              </a:rPr>
              <a:t>	Haciendo todo ajuste que la metodología </a:t>
            </a:r>
            <a:r>
              <a:rPr lang="es-ES_tradnl" sz="2800" dirty="0" smtClean="0">
                <a:latin typeface="Georgia"/>
                <a:cs typeface="Georgia"/>
              </a:rPr>
              <a:t>permitió, </a:t>
            </a:r>
            <a:r>
              <a:rPr lang="es-ES_tradnl" sz="2800" dirty="0" smtClean="0">
                <a:latin typeface="Georgia"/>
                <a:cs typeface="Georgia"/>
              </a:rPr>
              <a:t>se encontró que los usuarios semanales tenían menos humor deprimido, mas afectos positivos y menos síntomas somáticos que los sujetos </a:t>
            </a:r>
            <a:r>
              <a:rPr lang="es-ES_tradnl" sz="2800" i="1" dirty="0" err="1" smtClean="0">
                <a:latin typeface="Georgia"/>
                <a:cs typeface="Georgia"/>
              </a:rPr>
              <a:t>naïve</a:t>
            </a:r>
            <a:r>
              <a:rPr lang="es-ES_tradnl" sz="2800" dirty="0" smtClean="0">
                <a:latin typeface="Georgia"/>
                <a:cs typeface="Georgia"/>
              </a:rPr>
              <a:t>.</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40771"/>
            <a:ext cx="7772400" cy="758988"/>
          </a:xfrm>
        </p:spPr>
        <p:txBody>
          <a:bodyPr>
            <a:normAutofit/>
          </a:bodyPr>
          <a:lstStyle/>
          <a:p>
            <a:r>
              <a:rPr lang="es-ES_tradnl" sz="3200" b="1" dirty="0" smtClean="0">
                <a:latin typeface="Georgia"/>
                <a:cs typeface="Georgia"/>
              </a:rPr>
              <a:t>Trastornos Depresivos</a:t>
            </a:r>
            <a:endParaRPr lang="es-ES_tradnl" sz="3200" b="1" dirty="0">
              <a:latin typeface="Georgia"/>
              <a:cs typeface="Georgia"/>
            </a:endParaRPr>
          </a:p>
        </p:txBody>
      </p:sp>
      <p:sp>
        <p:nvSpPr>
          <p:cNvPr id="5" name="Rectángulo 4"/>
          <p:cNvSpPr/>
          <p:nvPr/>
        </p:nvSpPr>
        <p:spPr>
          <a:xfrm>
            <a:off x="393483" y="1414601"/>
            <a:ext cx="8477761" cy="4401205"/>
          </a:xfrm>
          <a:prstGeom prst="rect">
            <a:avLst/>
          </a:prstGeom>
        </p:spPr>
        <p:txBody>
          <a:bodyPr wrap="square">
            <a:spAutoFit/>
          </a:bodyPr>
          <a:lstStyle/>
          <a:p>
            <a:r>
              <a:rPr lang="es-ES_tradnl" sz="2800" dirty="0" smtClean="0">
                <a:latin typeface="Georgia"/>
                <a:cs typeface="Georgia"/>
              </a:rPr>
              <a:t>	Análisis por separado evidenciaron que los usuarios medicinales estaban mas deprimidos que los recreativos y somatizaban mas, sugiriendo claramente que las enfermedades son las generadoras de depresión en en estas personas y no el consumo.</a:t>
            </a:r>
          </a:p>
          <a:p>
            <a:endParaRPr lang="es-ES_tradnl" sz="2800" dirty="0" smtClean="0">
              <a:latin typeface="Georgia"/>
              <a:cs typeface="Georgia"/>
            </a:endParaRPr>
          </a:p>
          <a:p>
            <a:pPr algn="ctr"/>
            <a:r>
              <a:rPr lang="es-ES_tradnl" sz="2800" i="1" dirty="0" smtClean="0">
                <a:latin typeface="Georgia"/>
                <a:cs typeface="Georgia"/>
              </a:rPr>
              <a:t>“</a:t>
            </a:r>
            <a:r>
              <a:rPr lang="es-ES_tradnl" sz="2800" i="1" dirty="0" err="1" smtClean="0">
                <a:latin typeface="Georgia"/>
                <a:cs typeface="Georgia"/>
              </a:rPr>
              <a:t>These</a:t>
            </a:r>
            <a:r>
              <a:rPr lang="es-ES_tradnl" sz="2800" i="1" dirty="0" smtClean="0">
                <a:latin typeface="Georgia"/>
                <a:cs typeface="Georgia"/>
              </a:rPr>
              <a:t> data </a:t>
            </a:r>
            <a:r>
              <a:rPr lang="es-ES_tradnl" sz="2800" i="1" dirty="0" err="1" smtClean="0">
                <a:latin typeface="Georgia"/>
                <a:cs typeface="Georgia"/>
              </a:rPr>
              <a:t>suggest</a:t>
            </a:r>
            <a:r>
              <a:rPr lang="es-ES_tradnl" sz="2800" i="1" dirty="0" smtClean="0">
                <a:latin typeface="Georgia"/>
                <a:cs typeface="Georgia"/>
              </a:rPr>
              <a:t> </a:t>
            </a:r>
            <a:r>
              <a:rPr lang="es-ES_tradnl" sz="2800" i="1" dirty="0" err="1" smtClean="0">
                <a:latin typeface="Georgia"/>
                <a:cs typeface="Georgia"/>
              </a:rPr>
              <a:t>that</a:t>
            </a:r>
            <a:r>
              <a:rPr lang="es-ES_tradnl" sz="2800" i="1" dirty="0" smtClean="0">
                <a:latin typeface="Georgia"/>
                <a:cs typeface="Georgia"/>
              </a:rPr>
              <a:t> </a:t>
            </a:r>
            <a:r>
              <a:rPr lang="es-ES_tradnl" sz="2800" i="1" dirty="0" err="1" smtClean="0">
                <a:latin typeface="Georgia"/>
                <a:cs typeface="Georgia"/>
              </a:rPr>
              <a:t>adults</a:t>
            </a:r>
            <a:r>
              <a:rPr lang="es-ES_tradnl" sz="2800" i="1" dirty="0" smtClean="0">
                <a:latin typeface="Georgia"/>
                <a:cs typeface="Georgia"/>
              </a:rPr>
              <a:t> </a:t>
            </a:r>
            <a:r>
              <a:rPr lang="es-ES_tradnl" sz="2800" i="1" dirty="0" err="1" smtClean="0">
                <a:latin typeface="Georgia"/>
                <a:cs typeface="Georgia"/>
              </a:rPr>
              <a:t>apparently</a:t>
            </a:r>
            <a:r>
              <a:rPr lang="es-ES_tradnl" sz="2800" i="1" dirty="0" smtClean="0">
                <a:latin typeface="Georgia"/>
                <a:cs typeface="Georgia"/>
              </a:rPr>
              <a:t> do </a:t>
            </a:r>
            <a:r>
              <a:rPr lang="es-ES_tradnl" sz="2800" i="1" dirty="0" err="1" smtClean="0">
                <a:latin typeface="Georgia"/>
                <a:cs typeface="Georgia"/>
              </a:rPr>
              <a:t>not</a:t>
            </a:r>
            <a:r>
              <a:rPr lang="es-ES_tradnl" sz="2800" i="1" dirty="0" smtClean="0">
                <a:latin typeface="Georgia"/>
                <a:cs typeface="Georgia"/>
              </a:rPr>
              <a:t> </a:t>
            </a:r>
            <a:r>
              <a:rPr lang="es-ES_tradnl" sz="2800" i="1" dirty="0" err="1" smtClean="0">
                <a:latin typeface="Georgia"/>
                <a:cs typeface="Georgia"/>
              </a:rPr>
              <a:t>increase</a:t>
            </a:r>
            <a:r>
              <a:rPr lang="es-ES_tradnl" sz="2800" i="1" dirty="0" smtClean="0">
                <a:latin typeface="Georgia"/>
                <a:cs typeface="Georgia"/>
              </a:rPr>
              <a:t> </a:t>
            </a:r>
            <a:r>
              <a:rPr lang="es-ES_tradnl" sz="2800" i="1" dirty="0" err="1" smtClean="0">
                <a:latin typeface="Georgia"/>
                <a:cs typeface="Georgia"/>
              </a:rPr>
              <a:t>their</a:t>
            </a:r>
            <a:r>
              <a:rPr lang="es-ES_tradnl" sz="2800" i="1" dirty="0" smtClean="0">
                <a:latin typeface="Georgia"/>
                <a:cs typeface="Georgia"/>
              </a:rPr>
              <a:t> </a:t>
            </a:r>
            <a:r>
              <a:rPr lang="es-ES_tradnl" sz="2800" i="1" dirty="0" err="1" smtClean="0">
                <a:latin typeface="Georgia"/>
                <a:cs typeface="Georgia"/>
              </a:rPr>
              <a:t>risk</a:t>
            </a:r>
            <a:r>
              <a:rPr lang="es-ES_tradnl" sz="2800" i="1" dirty="0" smtClean="0">
                <a:latin typeface="Georgia"/>
                <a:cs typeface="Georgia"/>
              </a:rPr>
              <a:t> </a:t>
            </a:r>
            <a:r>
              <a:rPr lang="es-ES_tradnl" sz="2800" i="1" dirty="0" err="1" smtClean="0">
                <a:latin typeface="Georgia"/>
                <a:cs typeface="Georgia"/>
              </a:rPr>
              <a:t>for</a:t>
            </a:r>
            <a:r>
              <a:rPr lang="es-ES_tradnl" sz="2800" i="1" dirty="0" smtClean="0">
                <a:latin typeface="Georgia"/>
                <a:cs typeface="Georgia"/>
              </a:rPr>
              <a:t> </a:t>
            </a:r>
            <a:r>
              <a:rPr lang="es-ES_tradnl" sz="2800" i="1" dirty="0" err="1" smtClean="0">
                <a:latin typeface="Georgia"/>
                <a:cs typeface="Georgia"/>
              </a:rPr>
              <a:t>depression</a:t>
            </a:r>
            <a:r>
              <a:rPr lang="es-ES_tradnl" sz="2800" i="1" dirty="0" smtClean="0">
                <a:latin typeface="Georgia"/>
                <a:cs typeface="Georgia"/>
              </a:rPr>
              <a:t> by </a:t>
            </a:r>
            <a:r>
              <a:rPr lang="es-ES_tradnl" sz="2800" i="1" dirty="0" err="1" smtClean="0">
                <a:latin typeface="Georgia"/>
                <a:cs typeface="Georgia"/>
              </a:rPr>
              <a:t>using</a:t>
            </a:r>
            <a:r>
              <a:rPr lang="es-ES_tradnl" sz="2800" i="1" dirty="0" smtClean="0">
                <a:latin typeface="Georgia"/>
                <a:cs typeface="Georgia"/>
              </a:rPr>
              <a:t> </a:t>
            </a:r>
            <a:r>
              <a:rPr lang="es-ES_tradnl" sz="2800" i="1" dirty="0" err="1" smtClean="0">
                <a:latin typeface="Georgia"/>
                <a:cs typeface="Georgia"/>
              </a:rPr>
              <a:t>marijuana</a:t>
            </a:r>
            <a:r>
              <a:rPr lang="es-ES_tradnl" sz="2800" i="1"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3483" y="1141327"/>
            <a:ext cx="8477761" cy="4401205"/>
          </a:xfrm>
          <a:prstGeom prst="rect">
            <a:avLst/>
          </a:prstGeom>
        </p:spPr>
        <p:txBody>
          <a:bodyPr wrap="square">
            <a:spAutoFit/>
          </a:bodyPr>
          <a:lstStyle/>
          <a:p>
            <a:r>
              <a:rPr lang="es-ES_tradnl" sz="2800" dirty="0" smtClean="0">
                <a:latin typeface="Georgia"/>
                <a:cs typeface="Georgia"/>
              </a:rPr>
              <a:t>		El-</a:t>
            </a:r>
            <a:r>
              <a:rPr lang="es-ES_tradnl" sz="2800" dirty="0" err="1" smtClean="0">
                <a:latin typeface="Georgia"/>
                <a:cs typeface="Georgia"/>
              </a:rPr>
              <a:t>Alfy</a:t>
            </a:r>
            <a:r>
              <a:rPr lang="es-ES_tradnl" sz="2800" dirty="0" smtClean="0">
                <a:latin typeface="Georgia"/>
                <a:cs typeface="Georgia"/>
              </a:rPr>
              <a:t> AT, </a:t>
            </a:r>
            <a:r>
              <a:rPr lang="es-ES_tradnl" sz="2800" i="1" dirty="0" smtClean="0">
                <a:latin typeface="Georgia"/>
                <a:cs typeface="Georgia"/>
              </a:rPr>
              <a:t>et-al</a:t>
            </a:r>
            <a:r>
              <a:rPr lang="es-ES_tradnl" sz="2800" dirty="0" smtClean="0">
                <a:latin typeface="Georgia"/>
                <a:cs typeface="Georgia"/>
              </a:rPr>
              <a:t>:</a:t>
            </a:r>
            <a:endParaRPr lang="es-ES_tradnl" sz="2800" i="1" dirty="0" smtClean="0">
              <a:latin typeface="Georgia"/>
              <a:cs typeface="Georgia"/>
            </a:endParaRPr>
          </a:p>
          <a:p>
            <a:pPr algn="ctr"/>
            <a:endParaRPr lang="es-ES_tradnl" sz="2800" b="1" dirty="0" smtClean="0">
              <a:latin typeface="Georgia"/>
              <a:cs typeface="Georgia"/>
            </a:endParaRPr>
          </a:p>
          <a:p>
            <a:pPr algn="ctr"/>
            <a:r>
              <a:rPr lang="es-ES_tradnl" sz="2800" b="1" dirty="0" err="1" smtClean="0">
                <a:latin typeface="Georgia"/>
                <a:cs typeface="Georgia"/>
              </a:rPr>
              <a:t>Antidepressant</a:t>
            </a:r>
            <a:r>
              <a:rPr lang="es-ES_tradnl" sz="2800" b="1" dirty="0" smtClean="0">
                <a:latin typeface="Georgia"/>
                <a:cs typeface="Georgia"/>
              </a:rPr>
              <a:t> - </a:t>
            </a:r>
            <a:r>
              <a:rPr lang="es-ES_tradnl" sz="2800" b="1" dirty="0" err="1" smtClean="0">
                <a:latin typeface="Georgia"/>
                <a:cs typeface="Georgia"/>
              </a:rPr>
              <a:t>like</a:t>
            </a:r>
            <a:r>
              <a:rPr lang="es-ES_tradnl" sz="2800" b="1" dirty="0" smtClean="0">
                <a:latin typeface="Georgia"/>
                <a:cs typeface="Georgia"/>
              </a:rPr>
              <a:t> </a:t>
            </a:r>
            <a:r>
              <a:rPr lang="es-ES_tradnl" sz="2800" b="1" dirty="0" err="1" smtClean="0">
                <a:latin typeface="Georgia"/>
                <a:cs typeface="Georgia"/>
              </a:rPr>
              <a:t>effect</a:t>
            </a:r>
            <a:r>
              <a:rPr lang="es-ES_tradnl" sz="2800" b="1" dirty="0" smtClean="0">
                <a:latin typeface="Georgia"/>
                <a:cs typeface="Georgia"/>
              </a:rPr>
              <a:t> of delta9-tetrahydrocannabinol and </a:t>
            </a:r>
            <a:r>
              <a:rPr lang="es-ES_tradnl" sz="2800" b="1" dirty="0" err="1" smtClean="0">
                <a:latin typeface="Georgia"/>
                <a:cs typeface="Georgia"/>
              </a:rPr>
              <a:t>other</a:t>
            </a:r>
            <a:r>
              <a:rPr lang="es-ES_tradnl" sz="2800" b="1" dirty="0" smtClean="0">
                <a:latin typeface="Georgia"/>
                <a:cs typeface="Georgia"/>
              </a:rPr>
              <a:t> </a:t>
            </a:r>
            <a:r>
              <a:rPr lang="es-ES_tradnl" sz="2800" b="1" dirty="0" err="1" smtClean="0">
                <a:latin typeface="Georgia"/>
                <a:cs typeface="Georgia"/>
              </a:rPr>
              <a:t>cannabinoids</a:t>
            </a:r>
            <a:r>
              <a:rPr lang="es-ES_tradnl" sz="2800" b="1" dirty="0" smtClean="0">
                <a:latin typeface="Georgia"/>
                <a:cs typeface="Georgia"/>
              </a:rPr>
              <a:t> </a:t>
            </a:r>
            <a:r>
              <a:rPr lang="es-ES_tradnl" sz="2800" b="1" dirty="0" err="1" smtClean="0">
                <a:latin typeface="Georgia"/>
                <a:cs typeface="Georgia"/>
              </a:rPr>
              <a:t>isolated</a:t>
            </a:r>
            <a:r>
              <a:rPr lang="es-ES_tradnl" sz="2800" b="1" dirty="0" smtClean="0">
                <a:latin typeface="Georgia"/>
                <a:cs typeface="Georgia"/>
              </a:rPr>
              <a:t> </a:t>
            </a:r>
            <a:r>
              <a:rPr lang="es-ES_tradnl" sz="2800" b="1" dirty="0" err="1" smtClean="0">
                <a:latin typeface="Georgia"/>
                <a:cs typeface="Georgia"/>
              </a:rPr>
              <a:t>from</a:t>
            </a:r>
            <a:r>
              <a:rPr lang="es-ES_tradnl" sz="2800" b="1" dirty="0" smtClean="0">
                <a:latin typeface="Georgia"/>
                <a:cs typeface="Georgia"/>
              </a:rPr>
              <a:t> Cannabis sativa L. </a:t>
            </a:r>
          </a:p>
          <a:p>
            <a:r>
              <a:rPr lang="es-ES_tradnl" sz="2800" dirty="0" smtClean="0">
                <a:latin typeface="Georgia"/>
                <a:cs typeface="Georgia"/>
              </a:rPr>
              <a:t>		</a:t>
            </a:r>
            <a:r>
              <a:rPr lang="es-ES_tradnl" sz="2800" dirty="0" err="1" smtClean="0">
                <a:latin typeface="Georgia"/>
                <a:cs typeface="Georgia"/>
              </a:rPr>
              <a:t>Pharmacol</a:t>
            </a:r>
            <a:r>
              <a:rPr lang="es-ES_tradnl" sz="2800" dirty="0" smtClean="0">
                <a:latin typeface="Georgia"/>
                <a:cs typeface="Georgia"/>
              </a:rPr>
              <a:t> </a:t>
            </a:r>
            <a:r>
              <a:rPr lang="es-ES_tradnl" sz="2800" dirty="0" err="1" smtClean="0">
                <a:latin typeface="Georgia"/>
                <a:cs typeface="Georgia"/>
              </a:rPr>
              <a:t>Biochem</a:t>
            </a:r>
            <a:r>
              <a:rPr lang="es-ES_tradnl" sz="2800" dirty="0" smtClean="0">
                <a:latin typeface="Georgia"/>
                <a:cs typeface="Georgia"/>
              </a:rPr>
              <a:t> </a:t>
            </a:r>
            <a:r>
              <a:rPr lang="es-ES_tradnl" sz="2800" dirty="0" err="1" smtClean="0">
                <a:latin typeface="Georgia"/>
                <a:cs typeface="Georgia"/>
              </a:rPr>
              <a:t>Behav</a:t>
            </a:r>
            <a:r>
              <a:rPr lang="es-ES_tradnl" sz="2800" dirty="0" smtClean="0">
                <a:latin typeface="Georgia"/>
                <a:cs typeface="Georgia"/>
              </a:rPr>
              <a:t>. 2010 </a:t>
            </a:r>
            <a:r>
              <a:rPr lang="es-ES_tradnl" sz="2800" dirty="0" err="1" smtClean="0">
                <a:latin typeface="Georgia"/>
                <a:cs typeface="Georgia"/>
              </a:rPr>
              <a:t>Jun</a:t>
            </a:r>
            <a:r>
              <a:rPr lang="es-ES_tradnl" sz="2800" dirty="0" smtClean="0">
                <a:latin typeface="Georgia"/>
                <a:cs typeface="Georgia"/>
              </a:rPr>
              <a:t>;95(4):434-42.</a:t>
            </a:r>
          </a:p>
          <a:p>
            <a:r>
              <a:rPr lang="es-ES_tradnl" sz="2800" dirty="0" smtClean="0">
                <a:latin typeface="Georgia"/>
                <a:cs typeface="Georgia"/>
              </a:rPr>
              <a:t>		</a:t>
            </a:r>
            <a:r>
              <a:rPr lang="es-ES_tradnl" sz="2800" dirty="0" err="1" smtClean="0">
                <a:latin typeface="Georgia"/>
                <a:cs typeface="Georgia"/>
              </a:rPr>
              <a:t>doi</a:t>
            </a:r>
            <a:r>
              <a:rPr lang="es-ES_tradnl" sz="2800" dirty="0" smtClean="0">
                <a:latin typeface="Georgia"/>
                <a:cs typeface="Georgia"/>
              </a:rPr>
              <a:t>: 10.1016/</a:t>
            </a:r>
            <a:r>
              <a:rPr lang="es-ES_tradnl" sz="2800" dirty="0" err="1" smtClean="0">
                <a:latin typeface="Georgia"/>
                <a:cs typeface="Georgia"/>
              </a:rPr>
              <a:t>j.pbb</a:t>
            </a:r>
            <a:r>
              <a:rPr lang="es-ES_tradnl" sz="2800" dirty="0" smtClean="0">
                <a:latin typeface="Georgia"/>
                <a:cs typeface="Georgia"/>
              </a:rPr>
              <a:t>.2010.03.004. </a:t>
            </a:r>
            <a:r>
              <a:rPr lang="es-ES_tradnl" sz="2800" dirty="0" err="1" smtClean="0">
                <a:latin typeface="Georgia"/>
                <a:cs typeface="Georgia"/>
              </a:rPr>
              <a:t>Epub</a:t>
            </a:r>
            <a:r>
              <a:rPr lang="es-ES_tradnl" sz="2800" dirty="0" smtClean="0">
                <a:latin typeface="Georgia"/>
                <a:cs typeface="Georgia"/>
              </a:rPr>
              <a:t> 2010 Mar 21. </a:t>
            </a:r>
            <a:endParaRPr lang="es-ES_tradnl" sz="2800"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3483" y="482250"/>
            <a:ext cx="8477761" cy="3539431"/>
          </a:xfrm>
          <a:prstGeom prst="rect">
            <a:avLst/>
          </a:prstGeom>
        </p:spPr>
        <p:txBody>
          <a:bodyPr wrap="square">
            <a:spAutoFit/>
          </a:bodyPr>
          <a:lstStyle/>
          <a:p>
            <a:r>
              <a:rPr lang="es-ES_tradnl" sz="2800" dirty="0" smtClean="0">
                <a:latin typeface="Georgia"/>
                <a:cs typeface="Georgia"/>
              </a:rPr>
              <a:t>	</a:t>
            </a:r>
            <a:endParaRPr lang="es-ES_tradnl" sz="2800" dirty="0" smtClean="0">
              <a:latin typeface="Georgia"/>
              <a:cs typeface="Georgia"/>
            </a:endParaRPr>
          </a:p>
          <a:p>
            <a:endParaRPr lang="es-ES_tradnl" sz="2800" dirty="0">
              <a:latin typeface="Georgia"/>
              <a:cs typeface="Georgia"/>
            </a:endParaRPr>
          </a:p>
          <a:p>
            <a:endParaRPr lang="es-ES_tradnl" sz="2800" dirty="0" smtClean="0">
              <a:latin typeface="Georgia"/>
              <a:cs typeface="Georgia"/>
            </a:endParaRPr>
          </a:p>
          <a:p>
            <a:endParaRPr lang="es-ES_tradnl" sz="2800" dirty="0">
              <a:latin typeface="Georgia"/>
              <a:cs typeface="Georgia"/>
            </a:endParaRPr>
          </a:p>
          <a:p>
            <a:r>
              <a:rPr lang="es-ES_tradnl" sz="2800" dirty="0" smtClean="0">
                <a:latin typeface="Georgia"/>
                <a:cs typeface="Georgia"/>
              </a:rPr>
              <a:t> </a:t>
            </a:r>
            <a:r>
              <a:rPr lang="es-ES_tradnl" sz="2800" i="1" dirty="0" smtClean="0">
                <a:latin typeface="Georgia"/>
                <a:cs typeface="Georgia"/>
              </a:rPr>
              <a:t>“</a:t>
            </a:r>
            <a:r>
              <a:rPr lang="es-ES_tradnl" sz="2800" i="1" dirty="0" err="1" smtClean="0">
                <a:latin typeface="Georgia"/>
                <a:cs typeface="Georgia"/>
              </a:rPr>
              <a:t>Results</a:t>
            </a:r>
            <a:r>
              <a:rPr lang="es-ES_tradnl" sz="2800" i="1" dirty="0" smtClean="0">
                <a:latin typeface="Georgia"/>
                <a:cs typeface="Georgia"/>
              </a:rPr>
              <a:t> of this study show that Delta(9)-THC and other cannabinoids exert antidepressant-like actions, and thus may contribute to the overall mood-elevating properties of cannabis.</a:t>
            </a:r>
            <a:r>
              <a:rPr lang="es-ES_tradnl" sz="2800"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3483" y="482250"/>
            <a:ext cx="8477761" cy="5262980"/>
          </a:xfrm>
          <a:prstGeom prst="rect">
            <a:avLst/>
          </a:prstGeom>
        </p:spPr>
        <p:txBody>
          <a:bodyPr wrap="square">
            <a:spAutoFit/>
          </a:bodyPr>
          <a:lstStyle/>
          <a:p>
            <a:r>
              <a:rPr lang="es-ES_tradnl" sz="2800" dirty="0" smtClean="0">
                <a:latin typeface="Georgia"/>
                <a:cs typeface="Georgia"/>
              </a:rPr>
              <a:t>	</a:t>
            </a:r>
            <a:endParaRPr lang="es-ES_tradnl" sz="2800" dirty="0" smtClean="0">
              <a:latin typeface="Georgia"/>
              <a:cs typeface="Georgia"/>
            </a:endParaRPr>
          </a:p>
          <a:p>
            <a:endParaRPr lang="es-ES_tradnl" sz="2800" dirty="0">
              <a:latin typeface="Georgia"/>
              <a:cs typeface="Georgia"/>
            </a:endParaRPr>
          </a:p>
          <a:p>
            <a:r>
              <a:rPr lang="es-ES_tradnl" sz="2800" dirty="0" smtClean="0">
                <a:latin typeface="Georgia"/>
                <a:cs typeface="Georgia"/>
              </a:rPr>
              <a:t>	Estudio </a:t>
            </a:r>
            <a:r>
              <a:rPr lang="es-ES_tradnl" sz="2800" dirty="0" smtClean="0">
                <a:latin typeface="Georgia"/>
                <a:cs typeface="Georgia"/>
              </a:rPr>
              <a:t>creado para determinar las características antidepresivas del THC y otros cannabinoides.</a:t>
            </a:r>
          </a:p>
          <a:p>
            <a:r>
              <a:rPr lang="es-ES_tradnl" sz="2800" dirty="0" smtClean="0">
                <a:latin typeface="Georgia"/>
                <a:cs typeface="Georgia"/>
              </a:rPr>
              <a:t>	Estudio básico en </a:t>
            </a:r>
            <a:r>
              <a:rPr lang="es-ES_tradnl" sz="2800" dirty="0" smtClean="0">
                <a:latin typeface="Georgia"/>
                <a:cs typeface="Georgia"/>
              </a:rPr>
              <a:t>ratones.</a:t>
            </a:r>
            <a:endParaRPr lang="es-ES_tradnl" sz="2800" dirty="0" smtClean="0">
              <a:latin typeface="Georgia"/>
              <a:cs typeface="Georgia"/>
            </a:endParaRPr>
          </a:p>
          <a:p>
            <a:r>
              <a:rPr lang="es-ES_tradnl" sz="2800" dirty="0" smtClean="0">
                <a:latin typeface="Georgia"/>
                <a:cs typeface="Georgia"/>
              </a:rPr>
              <a:t>	El THC mostró efecto antidepresivo claro en dosis de 2.5 mg/</a:t>
            </a:r>
            <a:r>
              <a:rPr lang="es-ES_tradnl" sz="2800" dirty="0" smtClean="0">
                <a:latin typeface="Georgia"/>
                <a:cs typeface="Georgia"/>
              </a:rPr>
              <a:t>kg.</a:t>
            </a:r>
            <a:endParaRPr lang="es-ES_tradnl" sz="2800" dirty="0" smtClean="0">
              <a:latin typeface="Georgia"/>
              <a:cs typeface="Georgia"/>
            </a:endParaRPr>
          </a:p>
          <a:p>
            <a:r>
              <a:rPr lang="es-ES_tradnl" sz="2800" dirty="0" smtClean="0">
                <a:latin typeface="Georgia"/>
                <a:cs typeface="Georgia"/>
              </a:rPr>
              <a:t>	El </a:t>
            </a:r>
            <a:r>
              <a:rPr lang="es-ES_tradnl" sz="2800" dirty="0" err="1" smtClean="0">
                <a:latin typeface="Georgia"/>
                <a:cs typeface="Georgia"/>
              </a:rPr>
              <a:t>cannabigerol</a:t>
            </a:r>
            <a:r>
              <a:rPr lang="es-ES_tradnl" sz="2800" dirty="0" smtClean="0">
                <a:latin typeface="Georgia"/>
                <a:cs typeface="Georgia"/>
              </a:rPr>
              <a:t> (CBG) y </a:t>
            </a:r>
            <a:r>
              <a:rPr lang="es-ES_tradnl" sz="2800" dirty="0" err="1" smtClean="0">
                <a:latin typeface="Georgia"/>
                <a:cs typeface="Georgia"/>
              </a:rPr>
              <a:t>cannabinol</a:t>
            </a:r>
            <a:r>
              <a:rPr lang="es-ES_tradnl" sz="2800" dirty="0" smtClean="0">
                <a:latin typeface="Georgia"/>
                <a:cs typeface="Georgia"/>
              </a:rPr>
              <a:t> (CBN) no presentaron este efecto.</a:t>
            </a:r>
          </a:p>
          <a:p>
            <a:r>
              <a:rPr lang="es-ES_tradnl" sz="2800" dirty="0" smtClean="0">
                <a:latin typeface="Georgia"/>
                <a:cs typeface="Georgia"/>
              </a:rPr>
              <a:t>	El </a:t>
            </a:r>
            <a:r>
              <a:rPr lang="es-ES_tradnl" sz="2800" dirty="0" err="1" smtClean="0">
                <a:latin typeface="Georgia"/>
                <a:cs typeface="Georgia"/>
              </a:rPr>
              <a:t>cannabichromeno</a:t>
            </a:r>
            <a:r>
              <a:rPr lang="es-ES_tradnl" sz="2800" dirty="0" smtClean="0">
                <a:latin typeface="Georgia"/>
                <a:cs typeface="Georgia"/>
              </a:rPr>
              <a:t> (CBC) y </a:t>
            </a:r>
            <a:r>
              <a:rPr lang="es-ES_tradnl" sz="2800" dirty="0" err="1" smtClean="0">
                <a:latin typeface="Georgia"/>
                <a:cs typeface="Georgia"/>
              </a:rPr>
              <a:t>cannabidiol</a:t>
            </a:r>
            <a:r>
              <a:rPr lang="es-ES_tradnl" sz="2800" dirty="0" smtClean="0">
                <a:latin typeface="Georgia"/>
                <a:cs typeface="Georgia"/>
              </a:rPr>
              <a:t> (CBD) exhibieron un efecto a 20 y200mg/kg, </a:t>
            </a:r>
          </a:p>
        </p:txBody>
      </p:sp>
    </p:spTree>
    <p:extLst>
      <p:ext uri="{BB962C8B-B14F-4D97-AF65-F5344CB8AC3E}">
        <p14:creationId xmlns:p14="http://schemas.microsoft.com/office/powerpoint/2010/main" val="12653342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Trastornos de Ansiedad </a:t>
            </a:r>
            <a:endParaRPr lang="es-ES_tradnl" sz="3200" b="1" dirty="0">
              <a:latin typeface="Georgia"/>
              <a:cs typeface="Georgia"/>
            </a:endParaRPr>
          </a:p>
        </p:txBody>
      </p:sp>
      <p:sp>
        <p:nvSpPr>
          <p:cNvPr id="7" name="Rectángulo 6"/>
          <p:cNvSpPr/>
          <p:nvPr/>
        </p:nvSpPr>
        <p:spPr>
          <a:xfrm>
            <a:off x="685800" y="1609964"/>
            <a:ext cx="7772400" cy="3970318"/>
          </a:xfrm>
          <a:prstGeom prst="rect">
            <a:avLst/>
          </a:prstGeom>
        </p:spPr>
        <p:txBody>
          <a:bodyPr wrap="square">
            <a:spAutoFit/>
          </a:bodyPr>
          <a:lstStyle/>
          <a:p>
            <a:r>
              <a:rPr lang="es-ES_tradnl" sz="2800" dirty="0" smtClean="0">
                <a:latin typeface="Georgia"/>
                <a:cs typeface="Georgia"/>
              </a:rPr>
              <a:t>	</a:t>
            </a:r>
            <a:r>
              <a:rPr lang="es-ES_tradnl" sz="2800" dirty="0" err="1" smtClean="0">
                <a:latin typeface="Georgia"/>
                <a:cs typeface="Georgia"/>
              </a:rPr>
              <a:t>Blessing</a:t>
            </a:r>
            <a:r>
              <a:rPr lang="es-ES_tradnl" sz="2800" dirty="0" smtClean="0">
                <a:latin typeface="Georgia"/>
                <a:cs typeface="Georgia"/>
              </a:rPr>
              <a:t> E M:</a:t>
            </a:r>
          </a:p>
          <a:p>
            <a:pPr algn="ctr"/>
            <a:endParaRPr lang="es-ES_tradnl" sz="2800" b="1" dirty="0" smtClean="0">
              <a:latin typeface="Georgia"/>
              <a:cs typeface="Georgia"/>
            </a:endParaRPr>
          </a:p>
          <a:p>
            <a:pPr algn="ctr"/>
            <a:endParaRPr lang="es-ES_tradnl" sz="2800" b="1" dirty="0" smtClean="0">
              <a:latin typeface="Georgia"/>
              <a:cs typeface="Georgia"/>
            </a:endParaRPr>
          </a:p>
          <a:p>
            <a:pPr algn="ctr"/>
            <a:r>
              <a:rPr lang="es-ES_tradnl" sz="2800" b="1" dirty="0" err="1" smtClean="0">
                <a:latin typeface="Georgia"/>
                <a:cs typeface="Georgia"/>
              </a:rPr>
              <a:t>Cannabidiol</a:t>
            </a:r>
            <a:r>
              <a:rPr lang="es-ES_tradnl" sz="2800" b="1" dirty="0" smtClean="0">
                <a:latin typeface="Georgia"/>
                <a:cs typeface="Georgia"/>
              </a:rPr>
              <a:t> as a </a:t>
            </a:r>
            <a:r>
              <a:rPr lang="es-ES_tradnl" sz="2800" b="1" dirty="0" err="1" smtClean="0">
                <a:latin typeface="Georgia"/>
                <a:cs typeface="Georgia"/>
              </a:rPr>
              <a:t>Potential</a:t>
            </a:r>
            <a:r>
              <a:rPr lang="es-ES_tradnl" sz="2800" b="1" dirty="0" smtClean="0">
                <a:latin typeface="Georgia"/>
                <a:cs typeface="Georgia"/>
              </a:rPr>
              <a:t> </a:t>
            </a:r>
            <a:r>
              <a:rPr lang="es-ES_tradnl" sz="2800" b="1" dirty="0" err="1" smtClean="0">
                <a:latin typeface="Georgia"/>
                <a:cs typeface="Georgia"/>
              </a:rPr>
              <a:t>Treatment</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Anxiety</a:t>
            </a:r>
            <a:r>
              <a:rPr lang="es-ES_tradnl" sz="2800" b="1" dirty="0" smtClean="0">
                <a:latin typeface="Georgia"/>
                <a:cs typeface="Georgia"/>
              </a:rPr>
              <a:t> </a:t>
            </a:r>
            <a:r>
              <a:rPr lang="es-ES_tradnl" sz="2800" b="1" dirty="0" err="1" smtClean="0">
                <a:latin typeface="Georgia"/>
                <a:cs typeface="Georgia"/>
              </a:rPr>
              <a:t>Disorders</a:t>
            </a:r>
            <a:r>
              <a:rPr lang="es-ES_tradnl" sz="2800" b="1" dirty="0" smtClean="0">
                <a:latin typeface="Georgia"/>
                <a:cs typeface="Georgia"/>
              </a:rPr>
              <a:t>. </a:t>
            </a:r>
          </a:p>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Neurotherapeutics</a:t>
            </a:r>
            <a:r>
              <a:rPr lang="es-ES_tradnl" sz="2800" dirty="0" smtClean="0">
                <a:latin typeface="Georgia"/>
                <a:cs typeface="Georgia"/>
              </a:rPr>
              <a:t>. 2015 </a:t>
            </a:r>
            <a:r>
              <a:rPr lang="es-ES_tradnl" sz="2800" dirty="0" err="1" smtClean="0">
                <a:latin typeface="Georgia"/>
                <a:cs typeface="Georgia"/>
              </a:rPr>
              <a:t>Oct</a:t>
            </a:r>
            <a:r>
              <a:rPr lang="es-ES_tradnl" sz="2800" dirty="0" smtClean="0">
                <a:latin typeface="Georgia"/>
                <a:cs typeface="Georgia"/>
              </a:rPr>
              <a:t>;12(4):825-36.</a:t>
            </a:r>
          </a:p>
          <a:p>
            <a:r>
              <a:rPr lang="es-ES_tradnl" sz="2800" dirty="0" err="1" smtClean="0">
                <a:latin typeface="Georgia"/>
                <a:cs typeface="Georgia"/>
              </a:rPr>
              <a:t>doi</a:t>
            </a:r>
            <a:r>
              <a:rPr lang="es-ES_tradnl" sz="2800" dirty="0" smtClean="0">
                <a:latin typeface="Georgia"/>
                <a:cs typeface="Georgia"/>
              </a:rPr>
              <a:t>: 10.1007/s13311-015-0387-1. </a:t>
            </a:r>
            <a:endParaRPr lang="es-ES_tradnl" sz="2800" dirty="0" smtClean="0">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Trastornos de Ansiedad </a:t>
            </a:r>
            <a:endParaRPr lang="es-ES_tradnl" sz="3200" b="1" dirty="0">
              <a:latin typeface="Georgia"/>
              <a:cs typeface="Georgia"/>
            </a:endParaRPr>
          </a:p>
        </p:txBody>
      </p:sp>
      <p:sp>
        <p:nvSpPr>
          <p:cNvPr id="7" name="Rectángulo 6"/>
          <p:cNvSpPr/>
          <p:nvPr/>
        </p:nvSpPr>
        <p:spPr>
          <a:xfrm>
            <a:off x="685800" y="1037532"/>
            <a:ext cx="7772400" cy="5262980"/>
          </a:xfrm>
          <a:prstGeom prst="rect">
            <a:avLst/>
          </a:prstGeom>
        </p:spPr>
        <p:txBody>
          <a:bodyPr wrap="square">
            <a:spAutoFit/>
          </a:bodyPr>
          <a:lstStyle/>
          <a:p>
            <a:r>
              <a:rPr lang="es-ES_tradnl" sz="2800" dirty="0" smtClean="0">
                <a:latin typeface="Georgia"/>
                <a:cs typeface="Georgia"/>
              </a:rPr>
              <a:t>	Revisión: Estudios humanos, clínicos y epidemiológicos.</a:t>
            </a:r>
          </a:p>
          <a:p>
            <a:r>
              <a:rPr lang="es-ES_tradnl" sz="2800" dirty="0" smtClean="0">
                <a:latin typeface="Georgia"/>
                <a:cs typeface="Georgia"/>
              </a:rPr>
              <a:t>	Existe evidencia que apoya el potencial del CBD como manejo para el pánico, la ansiedad generalizada, fobia social, TOC y TPSP.</a:t>
            </a:r>
          </a:p>
          <a:p>
            <a:endParaRPr lang="es-ES_tradnl" sz="2800" dirty="0" smtClean="0">
              <a:latin typeface="Georgia"/>
              <a:cs typeface="Georgia"/>
            </a:endParaRPr>
          </a:p>
          <a:p>
            <a:pPr algn="ctr"/>
            <a:r>
              <a:rPr lang="es-ES_tradnl" sz="2800" dirty="0" smtClean="0">
                <a:latin typeface="Georgia"/>
                <a:cs typeface="Georgia"/>
              </a:rPr>
              <a:t>“</a:t>
            </a:r>
            <a:r>
              <a:rPr lang="es-ES_tradnl" sz="2800" i="1" dirty="0" err="1" smtClean="0">
                <a:latin typeface="Georgia"/>
                <a:cs typeface="Georgia"/>
              </a:rPr>
              <a:t>Overall</a:t>
            </a:r>
            <a:r>
              <a:rPr lang="es-ES_tradnl" sz="2800" i="1" dirty="0" smtClean="0">
                <a:latin typeface="Georgia"/>
                <a:cs typeface="Georgia"/>
              </a:rPr>
              <a:t>, current evidence indicates CBD has considerable potential as a treatment for multiple anxiety disorders, with need for further study of chronic and therapeutic effects in relevant clinical </a:t>
            </a:r>
            <a:r>
              <a:rPr lang="es-ES_tradnl" sz="2800" i="1" dirty="0" err="1" smtClean="0">
                <a:latin typeface="Georgia"/>
                <a:cs typeface="Georgia"/>
              </a:rPr>
              <a:t>populations</a:t>
            </a:r>
            <a:r>
              <a:rPr lang="es-ES_tradnl" sz="2800" i="1" dirty="0" smtClean="0">
                <a:latin typeface="Georgia"/>
                <a:cs typeface="Georgia"/>
              </a:rPr>
              <a:t>.</a:t>
            </a:r>
            <a:r>
              <a:rPr lang="es-ES_tradnl" sz="2800" dirty="0" smtClean="0">
                <a:latin typeface="Georgia"/>
                <a:cs typeface="Georgia"/>
              </a:rPr>
              <a:t>”</a:t>
            </a:r>
            <a:endParaRPr lang="es-ES_tradnl" sz="2800" i="1" dirty="0" smtClean="0">
              <a:latin typeface="Georgia"/>
              <a:cs typeface="Georgia"/>
            </a:endParaRPr>
          </a:p>
          <a:p>
            <a:endParaRPr lang="es-ES_tradnl" sz="2800" dirty="0" smtClean="0">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Trastornos de Ansiedad </a:t>
            </a:r>
            <a:endParaRPr lang="es-ES_tradnl" sz="3200" b="1" dirty="0">
              <a:latin typeface="Georgia"/>
              <a:cs typeface="Georgia"/>
            </a:endParaRPr>
          </a:p>
        </p:txBody>
      </p:sp>
      <p:sp>
        <p:nvSpPr>
          <p:cNvPr id="7" name="Rectángulo 6"/>
          <p:cNvSpPr/>
          <p:nvPr/>
        </p:nvSpPr>
        <p:spPr>
          <a:xfrm>
            <a:off x="685800" y="1037532"/>
            <a:ext cx="7772400" cy="4832093"/>
          </a:xfrm>
          <a:prstGeom prst="rect">
            <a:avLst/>
          </a:prstGeom>
        </p:spPr>
        <p:txBody>
          <a:bodyPr wrap="square">
            <a:spAutoFit/>
          </a:bodyPr>
          <a:lstStyle/>
          <a:p>
            <a:r>
              <a:rPr lang="es-ES_tradnl" sz="2800" dirty="0" smtClean="0">
                <a:latin typeface="Georgia"/>
                <a:cs typeface="Georgia"/>
              </a:rPr>
              <a:t>	</a:t>
            </a:r>
          </a:p>
          <a:p>
            <a:endParaRPr lang="es-ES_tradnl" sz="2800" dirty="0" smtClean="0">
              <a:latin typeface="Georgia"/>
              <a:cs typeface="Georgia"/>
            </a:endParaRPr>
          </a:p>
          <a:p>
            <a:r>
              <a:rPr lang="es-ES_tradnl" sz="2800" dirty="0" smtClean="0">
                <a:latin typeface="Georgia"/>
                <a:cs typeface="Georgia"/>
              </a:rPr>
              <a:t>	Soares V P, Campos A C:</a:t>
            </a:r>
          </a:p>
          <a:p>
            <a:endParaRPr lang="es-ES_tradnl" sz="2800" dirty="0" smtClean="0">
              <a:latin typeface="Georgia"/>
              <a:cs typeface="Georgia"/>
            </a:endParaRPr>
          </a:p>
          <a:p>
            <a:endParaRPr lang="es-ES_tradnl" sz="2800" dirty="0" smtClean="0">
              <a:latin typeface="Georgia"/>
              <a:cs typeface="Georgia"/>
            </a:endParaRPr>
          </a:p>
          <a:p>
            <a:pPr algn="ctr"/>
            <a:r>
              <a:rPr lang="es-ES_tradnl" sz="2800" b="1" dirty="0" err="1" smtClean="0">
                <a:latin typeface="Georgia"/>
                <a:cs typeface="Georgia"/>
              </a:rPr>
              <a:t>Evidences</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the</a:t>
            </a:r>
            <a:r>
              <a:rPr lang="es-ES_tradnl" sz="2800" b="1" dirty="0" smtClean="0">
                <a:latin typeface="Georgia"/>
                <a:cs typeface="Georgia"/>
              </a:rPr>
              <a:t> </a:t>
            </a:r>
            <a:r>
              <a:rPr lang="es-ES_tradnl" sz="2800" b="1" dirty="0" err="1" smtClean="0">
                <a:latin typeface="Georgia"/>
                <a:cs typeface="Georgia"/>
              </a:rPr>
              <a:t>anti</a:t>
            </a:r>
            <a:r>
              <a:rPr lang="es-ES_tradnl" sz="2800" b="1" dirty="0" smtClean="0">
                <a:latin typeface="Georgia"/>
                <a:cs typeface="Georgia"/>
              </a:rPr>
              <a:t>-</a:t>
            </a:r>
            <a:r>
              <a:rPr lang="es-ES_tradnl" sz="2800" b="1" dirty="0" err="1" smtClean="0">
                <a:latin typeface="Georgia"/>
                <a:cs typeface="Georgia"/>
              </a:rPr>
              <a:t>panic</a:t>
            </a:r>
            <a:r>
              <a:rPr lang="es-ES_tradnl" sz="2800" b="1" dirty="0" smtClean="0">
                <a:latin typeface="Georgia"/>
                <a:cs typeface="Georgia"/>
              </a:rPr>
              <a:t> </a:t>
            </a:r>
            <a:r>
              <a:rPr lang="es-ES_tradnl" sz="2800" b="1" dirty="0" err="1" smtClean="0">
                <a:latin typeface="Georgia"/>
                <a:cs typeface="Georgia"/>
              </a:rPr>
              <a:t>actions</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Cannabidiol</a:t>
            </a:r>
            <a:r>
              <a:rPr lang="es-ES_tradnl" sz="2800" b="1" dirty="0" smtClean="0">
                <a:latin typeface="Georgia"/>
                <a:cs typeface="Georgia"/>
              </a:rPr>
              <a:t>.</a:t>
            </a: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Curr</a:t>
            </a:r>
            <a:r>
              <a:rPr lang="es-ES_tradnl" sz="2800" dirty="0" smtClean="0">
                <a:latin typeface="Georgia"/>
                <a:cs typeface="Georgia"/>
              </a:rPr>
              <a:t> </a:t>
            </a:r>
            <a:r>
              <a:rPr lang="es-ES_tradnl" sz="2800" dirty="0" err="1" smtClean="0">
                <a:latin typeface="Georgia"/>
                <a:cs typeface="Georgia"/>
              </a:rPr>
              <a:t>Neuropharmacol</a:t>
            </a:r>
            <a:r>
              <a:rPr lang="es-ES_tradnl" sz="2800" dirty="0" smtClean="0">
                <a:latin typeface="Georgia"/>
                <a:cs typeface="Georgia"/>
              </a:rPr>
              <a:t>. 2016 May 9. [</a:t>
            </a:r>
            <a:r>
              <a:rPr lang="es-ES_tradnl" sz="2800" dirty="0" err="1" smtClean="0">
                <a:latin typeface="Georgia"/>
                <a:cs typeface="Georgia"/>
              </a:rPr>
              <a:t>Epub</a:t>
            </a:r>
            <a:r>
              <a:rPr lang="es-ES_tradnl" sz="2800" dirty="0" smtClean="0">
                <a:latin typeface="Georgia"/>
                <a:cs typeface="Georgia"/>
              </a:rPr>
              <a:t> </a:t>
            </a:r>
            <a:r>
              <a:rPr lang="es-ES_tradnl" sz="2800" dirty="0" err="1" smtClean="0">
                <a:latin typeface="Georgia"/>
                <a:cs typeface="Georgia"/>
              </a:rPr>
              <a:t>ahead</a:t>
            </a:r>
            <a:r>
              <a:rPr lang="es-ES_tradnl" sz="2800" dirty="0" smtClean="0">
                <a:latin typeface="Georgia"/>
                <a:cs typeface="Georgia"/>
              </a:rPr>
              <a:t> </a:t>
            </a:r>
            <a:r>
              <a:rPr lang="es-ES_tradnl" sz="2800" dirty="0" err="1" smtClean="0">
                <a:latin typeface="Georgia"/>
                <a:cs typeface="Georgia"/>
              </a:rPr>
              <a:t>of</a:t>
            </a:r>
            <a:r>
              <a:rPr lang="es-ES_tradnl" sz="2800" dirty="0" smtClean="0">
                <a:latin typeface="Georgia"/>
                <a:cs typeface="Georgia"/>
              </a:rPr>
              <a:t> </a:t>
            </a:r>
            <a:r>
              <a:rPr lang="es-ES_tradnl" sz="2800" dirty="0" err="1" smtClean="0">
                <a:latin typeface="Georgia"/>
                <a:cs typeface="Georgia"/>
              </a:rPr>
              <a:t>print</a:t>
            </a:r>
            <a:r>
              <a:rPr lang="es-ES_tradnl" sz="2800" dirty="0" smtClean="0">
                <a:latin typeface="Georgia"/>
                <a:cs typeface="Georgia"/>
              </a:rPr>
              <a:t>]  </a:t>
            </a:r>
          </a:p>
          <a:p>
            <a:endParaRPr lang="es-ES_tradnl" sz="2800" dirty="0" smtClean="0">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254" y="293513"/>
            <a:ext cx="8388334" cy="6370974"/>
          </a:xfrm>
          <a:prstGeom prst="rect">
            <a:avLst/>
          </a:prstGeom>
        </p:spPr>
        <p:txBody>
          <a:bodyPr wrap="square">
            <a:spAutoFit/>
          </a:bodyPr>
          <a:lstStyle/>
          <a:p>
            <a:r>
              <a:rPr lang="es-ES_tradnl" sz="2400" dirty="0" smtClean="0">
                <a:latin typeface="Georgia"/>
                <a:cs typeface="Georgia"/>
              </a:rPr>
              <a:t>Trastornos del Neurodesarrollo</a:t>
            </a:r>
          </a:p>
          <a:p>
            <a:endParaRPr lang="es-ES_tradnl" sz="2400" dirty="0" smtClean="0">
              <a:latin typeface="Georgia"/>
              <a:cs typeface="Georgia"/>
            </a:endParaRPr>
          </a:p>
          <a:p>
            <a:r>
              <a:rPr lang="es-ES_tradnl" sz="2400" dirty="0" smtClean="0">
                <a:latin typeface="Georgia"/>
                <a:cs typeface="Georgia"/>
              </a:rPr>
              <a:t>Espectro de la Esquizofrenia y otras Psicosis</a:t>
            </a:r>
          </a:p>
          <a:p>
            <a:endParaRPr lang="es-ES_tradnl" sz="2400" dirty="0" smtClean="0">
              <a:latin typeface="Georgia"/>
              <a:cs typeface="Georgia"/>
            </a:endParaRPr>
          </a:p>
          <a:p>
            <a:r>
              <a:rPr lang="es-ES_tradnl" sz="2400" dirty="0" smtClean="0">
                <a:latin typeface="Georgia"/>
                <a:cs typeface="Georgia"/>
              </a:rPr>
              <a:t>Trastornos Depresivos</a:t>
            </a:r>
          </a:p>
          <a:p>
            <a:endParaRPr lang="es-ES_tradnl" sz="2400" dirty="0" smtClean="0">
              <a:latin typeface="Georgia"/>
              <a:cs typeface="Georgia"/>
            </a:endParaRPr>
          </a:p>
          <a:p>
            <a:r>
              <a:rPr lang="es-ES_tradnl" sz="2400" dirty="0" smtClean="0">
                <a:latin typeface="Georgia"/>
                <a:cs typeface="Georgia"/>
              </a:rPr>
              <a:t>Trastornos de Ansiedad</a:t>
            </a:r>
          </a:p>
          <a:p>
            <a:endParaRPr lang="es-ES_tradnl" sz="2400" dirty="0" smtClean="0">
              <a:latin typeface="Georgia"/>
              <a:cs typeface="Georgia"/>
            </a:endParaRPr>
          </a:p>
          <a:p>
            <a:r>
              <a:rPr lang="es-ES_tradnl" sz="2400" dirty="0" smtClean="0">
                <a:latin typeface="Georgia"/>
                <a:cs typeface="Georgia"/>
              </a:rPr>
              <a:t>Espectro del Trastorno Obsesivo </a:t>
            </a:r>
            <a:r>
              <a:rPr lang="es-ES_tradnl" sz="2400" dirty="0" err="1" smtClean="0">
                <a:latin typeface="Georgia"/>
                <a:cs typeface="Georgia"/>
              </a:rPr>
              <a:t>–</a:t>
            </a:r>
            <a:r>
              <a:rPr lang="es-ES_tradnl" sz="2400" dirty="0" smtClean="0">
                <a:latin typeface="Georgia"/>
                <a:cs typeface="Georgia"/>
              </a:rPr>
              <a:t> Compulsivo</a:t>
            </a:r>
          </a:p>
          <a:p>
            <a:endParaRPr lang="es-ES_tradnl" sz="2400" dirty="0" smtClean="0">
              <a:latin typeface="Georgia"/>
              <a:cs typeface="Georgia"/>
            </a:endParaRPr>
          </a:p>
          <a:p>
            <a:r>
              <a:rPr lang="es-ES_tradnl" sz="2400" dirty="0" smtClean="0">
                <a:latin typeface="Georgia"/>
                <a:cs typeface="Georgia"/>
              </a:rPr>
              <a:t>Trastornos relacionados al Trauma y el Stress</a:t>
            </a:r>
          </a:p>
          <a:p>
            <a:endParaRPr lang="es-ES_tradnl" sz="2400" dirty="0" smtClean="0">
              <a:latin typeface="Georgia"/>
              <a:cs typeface="Georgia"/>
            </a:endParaRPr>
          </a:p>
          <a:p>
            <a:r>
              <a:rPr lang="es-ES_tradnl" sz="2400" dirty="0" smtClean="0">
                <a:latin typeface="Georgia"/>
                <a:cs typeface="Georgia"/>
              </a:rPr>
              <a:t>Trastornos del Ciclo Sueño </a:t>
            </a:r>
            <a:r>
              <a:rPr lang="es-ES_tradnl" sz="2400" dirty="0" err="1" smtClean="0">
                <a:latin typeface="Georgia"/>
                <a:cs typeface="Georgia"/>
              </a:rPr>
              <a:t>–</a:t>
            </a:r>
            <a:r>
              <a:rPr lang="es-ES_tradnl" sz="2400" dirty="0" smtClean="0">
                <a:latin typeface="Georgia"/>
                <a:cs typeface="Georgia"/>
              </a:rPr>
              <a:t> Vigilia</a:t>
            </a:r>
          </a:p>
          <a:p>
            <a:endParaRPr lang="es-ES_tradnl" sz="2400" dirty="0" smtClean="0">
              <a:latin typeface="Georgia"/>
              <a:cs typeface="Georgia"/>
            </a:endParaRPr>
          </a:p>
          <a:p>
            <a:r>
              <a:rPr lang="es-ES_tradnl" sz="2400" dirty="0" smtClean="0">
                <a:latin typeface="Georgia"/>
                <a:cs typeface="Georgia"/>
              </a:rPr>
              <a:t>Trastornos Asociados a Sustancias</a:t>
            </a:r>
          </a:p>
          <a:p>
            <a:endParaRPr lang="es-ES_tradnl" sz="2400" dirty="0" smtClean="0">
              <a:latin typeface="Georgia"/>
              <a:cs typeface="Georgia"/>
            </a:endParaRPr>
          </a:p>
          <a:p>
            <a:r>
              <a:rPr lang="es-ES_tradnl" sz="2400" dirty="0" smtClean="0">
                <a:latin typeface="Georgia"/>
                <a:cs typeface="Georgia"/>
              </a:rPr>
              <a:t>Trastornos </a:t>
            </a:r>
            <a:r>
              <a:rPr lang="es-ES_tradnl" sz="2400" dirty="0" err="1" smtClean="0">
                <a:latin typeface="Georgia"/>
                <a:cs typeface="Georgia"/>
              </a:rPr>
              <a:t>Neurocognitivos</a:t>
            </a:r>
            <a:endParaRPr lang="es-ES_tradnl" sz="2400" dirty="0" smtClean="0">
              <a:latin typeface="Georgia"/>
              <a:cs typeface="Georgia"/>
            </a:endParaRPr>
          </a:p>
        </p:txBody>
      </p:sp>
      <p:pic>
        <p:nvPicPr>
          <p:cNvPr id="3" name="Imagen 2"/>
          <p:cNvPicPr>
            <a:picLocks noChangeAspect="1"/>
          </p:cNvPicPr>
          <p:nvPr/>
        </p:nvPicPr>
        <p:blipFill>
          <a:blip r:embed="rId2"/>
          <a:stretch>
            <a:fillRect/>
          </a:stretch>
        </p:blipFill>
        <p:spPr>
          <a:xfrm>
            <a:off x="6660448" y="1160876"/>
            <a:ext cx="308951" cy="308951"/>
          </a:xfrm>
          <a:prstGeom prst="rect">
            <a:avLst/>
          </a:prstGeom>
        </p:spPr>
      </p:pic>
      <p:pic>
        <p:nvPicPr>
          <p:cNvPr id="5" name="Imagen 4"/>
          <p:cNvPicPr>
            <a:picLocks noChangeAspect="1"/>
          </p:cNvPicPr>
          <p:nvPr/>
        </p:nvPicPr>
        <p:blipFill>
          <a:blip r:embed="rId3"/>
          <a:stretch>
            <a:fillRect/>
          </a:stretch>
        </p:blipFill>
        <p:spPr>
          <a:xfrm>
            <a:off x="3867173" y="2567870"/>
            <a:ext cx="330200" cy="342900"/>
          </a:xfrm>
          <a:prstGeom prst="rect">
            <a:avLst/>
          </a:prstGeom>
        </p:spPr>
      </p:pic>
      <p:pic>
        <p:nvPicPr>
          <p:cNvPr id="6" name="Imagen 5"/>
          <p:cNvPicPr>
            <a:picLocks noChangeAspect="1"/>
          </p:cNvPicPr>
          <p:nvPr/>
        </p:nvPicPr>
        <p:blipFill>
          <a:blip r:embed="rId2"/>
          <a:stretch>
            <a:fillRect/>
          </a:stretch>
        </p:blipFill>
        <p:spPr>
          <a:xfrm>
            <a:off x="6814923" y="4047820"/>
            <a:ext cx="308951" cy="308951"/>
          </a:xfrm>
          <a:prstGeom prst="rect">
            <a:avLst/>
          </a:prstGeom>
        </p:spPr>
      </p:pic>
      <p:pic>
        <p:nvPicPr>
          <p:cNvPr id="7" name="Imagen 6"/>
          <p:cNvPicPr>
            <a:picLocks noChangeAspect="1"/>
          </p:cNvPicPr>
          <p:nvPr/>
        </p:nvPicPr>
        <p:blipFill>
          <a:blip r:embed="rId2"/>
          <a:stretch>
            <a:fillRect/>
          </a:stretch>
        </p:blipFill>
        <p:spPr>
          <a:xfrm>
            <a:off x="4538939" y="6262596"/>
            <a:ext cx="308951" cy="30895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90223" y="433708"/>
            <a:ext cx="8102165" cy="5693867"/>
          </a:xfrm>
          <a:prstGeom prst="rect">
            <a:avLst/>
          </a:prstGeom>
        </p:spPr>
        <p:txBody>
          <a:bodyPr wrap="square">
            <a:spAutoFit/>
          </a:bodyPr>
          <a:lstStyle/>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Revisión.</a:t>
            </a:r>
          </a:p>
          <a:p>
            <a:endParaRPr lang="es-ES_tradnl" sz="2800" dirty="0" smtClean="0">
              <a:latin typeface="Georgia"/>
              <a:cs typeface="Georgia"/>
            </a:endParaRPr>
          </a:p>
          <a:p>
            <a:r>
              <a:rPr lang="es-ES_tradnl" sz="2800" dirty="0" smtClean="0">
                <a:latin typeface="Georgia"/>
                <a:cs typeface="Georgia"/>
              </a:rPr>
              <a:t>	El Trastorno de Pánico (TP) es una entidad debilitante que afecta al 5% de la población mundial.</a:t>
            </a:r>
          </a:p>
          <a:p>
            <a:r>
              <a:rPr lang="es-ES_tradnl" sz="2800" dirty="0" smtClean="0">
                <a:latin typeface="Georgia"/>
                <a:cs typeface="Georgia"/>
              </a:rPr>
              <a:t>	</a:t>
            </a:r>
          </a:p>
          <a:p>
            <a:r>
              <a:rPr lang="es-ES_tradnl" sz="2800" dirty="0" smtClean="0">
                <a:latin typeface="Georgia"/>
                <a:cs typeface="Georgia"/>
              </a:rPr>
              <a:t>	Actualmente la primera línea para su manejo son los ISRS, que no carecen de importante efectos colaterales.  El CBD ha sido postulado como una nueva vía  de medicamentos </a:t>
            </a:r>
            <a:r>
              <a:rPr lang="es-ES_tradnl" sz="2800" dirty="0" err="1" smtClean="0">
                <a:latin typeface="Georgia"/>
                <a:cs typeface="Georgia"/>
              </a:rPr>
              <a:t>anti</a:t>
            </a:r>
            <a:r>
              <a:rPr lang="es-ES_tradnl" sz="2800" dirty="0" smtClean="0">
                <a:latin typeface="Georgia"/>
                <a:cs typeface="Georgia"/>
              </a:rPr>
              <a:t>-ansiedad.</a:t>
            </a:r>
            <a:endParaRPr lang="es-ES_tradnl" sz="2800" b="1" dirty="0" smtClean="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90223" y="433708"/>
            <a:ext cx="8102165" cy="4832093"/>
          </a:xfrm>
          <a:prstGeom prst="rect">
            <a:avLst/>
          </a:prstGeom>
        </p:spPr>
        <p:txBody>
          <a:bodyPr wrap="square">
            <a:spAutoFit/>
          </a:bodyPr>
          <a:lstStyle/>
          <a:p>
            <a:pPr algn="ctr"/>
            <a:endParaRPr lang="es-ES_tradnl" sz="2800" dirty="0" smtClean="0">
              <a:latin typeface="Georgia"/>
              <a:cs typeface="Georgia"/>
            </a:endParaRPr>
          </a:p>
          <a:p>
            <a:pPr algn="ctr"/>
            <a:endParaRPr lang="es-ES_tradnl" sz="2800" dirty="0" smtClean="0">
              <a:latin typeface="Georgia"/>
              <a:cs typeface="Georgia"/>
            </a:endParaRPr>
          </a:p>
          <a:p>
            <a:pPr algn="ctr"/>
            <a:endParaRPr lang="es-ES_tradnl" sz="2800" dirty="0" smtClean="0">
              <a:latin typeface="Georgia"/>
              <a:cs typeface="Georgia"/>
            </a:endParaRPr>
          </a:p>
          <a:p>
            <a:pPr algn="ctr"/>
            <a:r>
              <a:rPr lang="es-ES_tradnl" sz="2800" dirty="0" smtClean="0">
                <a:latin typeface="Georgia"/>
                <a:cs typeface="Georgia"/>
              </a:rPr>
              <a:t>“</a:t>
            </a:r>
            <a:r>
              <a:rPr lang="es-ES_tradnl" sz="2800" i="1" dirty="0" err="1" smtClean="0">
                <a:latin typeface="Georgia"/>
                <a:cs typeface="Georgia"/>
              </a:rPr>
              <a:t>Taken</a:t>
            </a:r>
            <a:r>
              <a:rPr lang="es-ES_tradnl" sz="2800" i="1" dirty="0" smtClean="0">
                <a:latin typeface="Georgia"/>
                <a:cs typeface="Georgia"/>
              </a:rPr>
              <a:t> together, the studies assessed in the present chapter clearly suggest an anxiolytic-like effect of CBD in both animal models and healthy volunteers. Novel clinical trials involving patients with the PD diagnosis, however, are clearly needed to clarify the specific mechanism of action of CBD and the safe and ideal therapeutic doses of </a:t>
            </a:r>
            <a:r>
              <a:rPr lang="es-ES_tradnl" sz="2800" i="1" dirty="0" err="1" smtClean="0">
                <a:latin typeface="Georgia"/>
                <a:cs typeface="Georgia"/>
              </a:rPr>
              <a:t>this</a:t>
            </a:r>
            <a:r>
              <a:rPr lang="es-ES_tradnl" sz="2800" i="1" dirty="0" smtClean="0">
                <a:latin typeface="Georgia"/>
                <a:cs typeface="Georgia"/>
              </a:rPr>
              <a:t> </a:t>
            </a:r>
            <a:r>
              <a:rPr lang="es-ES_tradnl" sz="2800" i="1" dirty="0" err="1" smtClean="0">
                <a:latin typeface="Georgia"/>
                <a:cs typeface="Georgia"/>
              </a:rPr>
              <a:t>compound</a:t>
            </a:r>
            <a:r>
              <a:rPr lang="es-ES_tradnl" sz="2800"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Trastornos de Ansiedad </a:t>
            </a:r>
            <a:endParaRPr lang="es-ES_tradnl" sz="3200" b="1" dirty="0">
              <a:latin typeface="Georgia"/>
              <a:cs typeface="Georgia"/>
            </a:endParaRPr>
          </a:p>
        </p:txBody>
      </p:sp>
      <p:sp>
        <p:nvSpPr>
          <p:cNvPr id="7" name="Rectángulo 6"/>
          <p:cNvSpPr/>
          <p:nvPr/>
        </p:nvSpPr>
        <p:spPr>
          <a:xfrm>
            <a:off x="685800" y="1037532"/>
            <a:ext cx="7772400" cy="4832093"/>
          </a:xfrm>
          <a:prstGeom prst="rect">
            <a:avLst/>
          </a:prstGeom>
        </p:spPr>
        <p:txBody>
          <a:bodyPr wrap="square">
            <a:spAutoFit/>
          </a:bodyPr>
          <a:lstStyle/>
          <a:p>
            <a:r>
              <a:rPr lang="es-ES_tradnl" sz="2800" dirty="0" smtClean="0">
                <a:latin typeface="Georgia"/>
                <a:cs typeface="Georgia"/>
              </a:rPr>
              <a:t>	</a:t>
            </a:r>
          </a:p>
          <a:p>
            <a:r>
              <a:rPr lang="es-ES_tradnl" sz="2800" dirty="0" smtClean="0">
                <a:latin typeface="Georgia"/>
                <a:cs typeface="Georgia"/>
              </a:rPr>
              <a:t>	</a:t>
            </a:r>
            <a:r>
              <a:rPr lang="es-ES_tradnl" sz="2800" dirty="0" err="1" smtClean="0">
                <a:latin typeface="Georgia"/>
                <a:cs typeface="Georgia"/>
              </a:rPr>
              <a:t>Blessing</a:t>
            </a:r>
            <a:r>
              <a:rPr lang="es-ES_tradnl" sz="2800" dirty="0" smtClean="0">
                <a:latin typeface="Georgia"/>
                <a:cs typeface="Georgia"/>
              </a:rPr>
              <a:t> E M, </a:t>
            </a:r>
            <a:r>
              <a:rPr lang="es-ES_tradnl" sz="2800" i="1" dirty="0" smtClean="0">
                <a:latin typeface="Georgia"/>
                <a:cs typeface="Georgia"/>
              </a:rPr>
              <a:t>et-al</a:t>
            </a:r>
            <a:r>
              <a:rPr lang="es-ES_tradnl" sz="2800" dirty="0" smtClean="0">
                <a:latin typeface="Georgia"/>
                <a:cs typeface="Georgia"/>
              </a:rPr>
              <a:t>:</a:t>
            </a:r>
          </a:p>
          <a:p>
            <a:endParaRPr lang="es-ES_tradnl" sz="2800" dirty="0" smtClean="0">
              <a:latin typeface="Georgia"/>
              <a:cs typeface="Georgia"/>
            </a:endParaRPr>
          </a:p>
          <a:p>
            <a:pPr algn="ctr"/>
            <a:r>
              <a:rPr lang="es-ES_tradnl" sz="2800" b="1" dirty="0" err="1" smtClean="0">
                <a:latin typeface="Georgia"/>
                <a:cs typeface="Georgia"/>
              </a:rPr>
              <a:t>Cannabidiol</a:t>
            </a:r>
            <a:r>
              <a:rPr lang="es-ES_tradnl" sz="2800" b="1" dirty="0" smtClean="0">
                <a:latin typeface="Georgia"/>
                <a:cs typeface="Georgia"/>
              </a:rPr>
              <a:t> as a </a:t>
            </a:r>
            <a:r>
              <a:rPr lang="es-ES_tradnl" sz="2800" b="1" dirty="0" err="1" smtClean="0">
                <a:latin typeface="Georgia"/>
                <a:cs typeface="Georgia"/>
              </a:rPr>
              <a:t>Potential</a:t>
            </a:r>
            <a:r>
              <a:rPr lang="es-ES_tradnl" sz="2800" b="1" dirty="0" smtClean="0">
                <a:latin typeface="Georgia"/>
                <a:cs typeface="Georgia"/>
              </a:rPr>
              <a:t> </a:t>
            </a:r>
            <a:r>
              <a:rPr lang="es-ES_tradnl" sz="2800" b="1" dirty="0" err="1" smtClean="0">
                <a:latin typeface="Georgia"/>
                <a:cs typeface="Georgia"/>
              </a:rPr>
              <a:t>Treatment</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Anxiety</a:t>
            </a:r>
            <a:r>
              <a:rPr lang="es-ES_tradnl" sz="2800" b="1" dirty="0" smtClean="0">
                <a:latin typeface="Georgia"/>
                <a:cs typeface="Georgia"/>
              </a:rPr>
              <a:t> </a:t>
            </a:r>
            <a:r>
              <a:rPr lang="es-ES_tradnl" sz="2800" b="1" dirty="0" err="1" smtClean="0">
                <a:latin typeface="Georgia"/>
                <a:cs typeface="Georgia"/>
              </a:rPr>
              <a:t>Disorders</a:t>
            </a:r>
            <a:endParaRPr lang="es-ES_tradnl" sz="2800" b="1" dirty="0" smtClean="0">
              <a:latin typeface="Georgia"/>
              <a:cs typeface="Georgia"/>
            </a:endParaRPr>
          </a:p>
          <a:p>
            <a:pPr algn="ctr"/>
            <a:endParaRPr lang="es-ES_tradnl" sz="2800" b="1" u="sng" dirty="0" smtClean="0">
              <a:latin typeface="Georgia"/>
              <a:cs typeface="Georgia"/>
            </a:endParaRPr>
          </a:p>
          <a:p>
            <a:pPr algn="ctr"/>
            <a:endParaRPr lang="es-ES_tradnl" sz="2800" dirty="0" smtClean="0">
              <a:latin typeface="Georgia"/>
              <a:cs typeface="Georgia"/>
            </a:endParaRPr>
          </a:p>
          <a:p>
            <a:r>
              <a:rPr lang="es-ES_tradnl" sz="2800" dirty="0" smtClean="0">
                <a:latin typeface="Georgia"/>
                <a:cs typeface="Georgia"/>
              </a:rPr>
              <a:t>	</a:t>
            </a:r>
            <a:r>
              <a:rPr lang="es-ES_tradnl" sz="2800" b="1" dirty="0" smtClean="0">
                <a:latin typeface="Georgia"/>
                <a:cs typeface="Georgia"/>
              </a:rPr>
              <a:t/>
            </a:r>
            <a:br>
              <a:rPr lang="es-ES_tradnl" sz="2800" b="1" dirty="0" smtClean="0">
                <a:latin typeface="Georgia"/>
                <a:cs typeface="Georgia"/>
              </a:rPr>
            </a:br>
            <a:r>
              <a:rPr lang="es-ES_tradnl" sz="2800" b="1" dirty="0" smtClean="0">
                <a:latin typeface="Georgia"/>
                <a:cs typeface="Georgia"/>
              </a:rPr>
              <a:t>	</a:t>
            </a:r>
            <a:r>
              <a:rPr lang="es-ES_tradnl" sz="2800" dirty="0" err="1" smtClean="0">
                <a:latin typeface="Georgia"/>
                <a:cs typeface="Georgia"/>
              </a:rPr>
              <a:t>Neurotherapeutics</a:t>
            </a:r>
            <a:r>
              <a:rPr lang="es-ES_tradnl" sz="2800" dirty="0" smtClean="0">
                <a:latin typeface="Georgia"/>
                <a:cs typeface="Georgia"/>
              </a:rPr>
              <a:t>. 2015 </a:t>
            </a:r>
            <a:r>
              <a:rPr lang="es-ES_tradnl" sz="2800" dirty="0" err="1" smtClean="0">
                <a:latin typeface="Georgia"/>
                <a:cs typeface="Georgia"/>
              </a:rPr>
              <a:t>Oct</a:t>
            </a:r>
            <a:r>
              <a:rPr lang="es-ES_tradnl" sz="2800" dirty="0" smtClean="0">
                <a:latin typeface="Georgia"/>
                <a:cs typeface="Georgia"/>
              </a:rPr>
              <a:t>;12(4):825-36. </a:t>
            </a:r>
            <a:r>
              <a:rPr lang="es-ES_tradnl" sz="2800" dirty="0" err="1" smtClean="0">
                <a:latin typeface="Georgia"/>
                <a:cs typeface="Georgia"/>
              </a:rPr>
              <a:t>doi</a:t>
            </a:r>
            <a:r>
              <a:rPr lang="es-ES_tradnl" sz="2800" dirty="0" smtClean="0">
                <a:latin typeface="Georgia"/>
                <a:cs typeface="Georgia"/>
              </a:rPr>
              <a:t>: 10.1007/s13311-015-0387-1</a:t>
            </a:r>
          </a:p>
          <a:p>
            <a:endParaRPr lang="es-ES_tradnl" sz="2800" dirty="0" smtClean="0">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80141" y="339881"/>
            <a:ext cx="8224373" cy="3749361"/>
          </a:xfrm>
        </p:spPr>
        <p:txBody>
          <a:bodyPr>
            <a:noAutofit/>
          </a:bodyPr>
          <a:lstStyle/>
          <a:p>
            <a:pPr algn="l"/>
            <a:r>
              <a:rPr lang="es-ES_tradnl" sz="2800" dirty="0" smtClean="0">
                <a:latin typeface="Georgia"/>
                <a:cs typeface="Georgia"/>
              </a:rPr>
              <a:t>	Este artículo pretende analizar la capacidad del CBD en cuanto a su potencial como farmacológico en trastornos ansiosos.</a:t>
            </a:r>
            <a:br>
              <a:rPr lang="es-ES_tradnl" sz="2800" dirty="0" smtClean="0">
                <a:latin typeface="Georgia"/>
                <a:cs typeface="Georgia"/>
              </a:rPr>
            </a:br>
            <a:r>
              <a:rPr lang="es-ES_tradnl" sz="2800" dirty="0" smtClean="0">
                <a:latin typeface="Georgia"/>
                <a:cs typeface="Georgia"/>
              </a:rPr>
              <a:t>	Revisión extensa.</a:t>
            </a:r>
            <a:br>
              <a:rPr lang="es-ES_tradnl" sz="2800" dirty="0" smtClean="0">
                <a:latin typeface="Georgia"/>
                <a:cs typeface="Georgia"/>
              </a:rPr>
            </a:br>
            <a:r>
              <a:rPr lang="es-ES_tradnl" sz="2800" dirty="0" smtClean="0">
                <a:latin typeface="Georgia"/>
                <a:cs typeface="Georgia"/>
              </a:rPr>
              <a:t>	Evidencia favorable y robusta para pensar que se debe de investigar aplicado a ansiedad generalizada, trastorno de pánico, fobia social, TOC y TPSP</a:t>
            </a:r>
            <a:br>
              <a:rPr lang="es-ES_tradnl" sz="2800" dirty="0" smtClean="0">
                <a:latin typeface="Georgia"/>
                <a:cs typeface="Georgia"/>
              </a:rPr>
            </a:br>
            <a:endParaRPr lang="es-ES_tradnl" sz="2800" dirty="0" smtClean="0">
              <a:solidFill>
                <a:srgbClr val="000000"/>
              </a:solidFill>
              <a:effectLst>
                <a:outerShdw blurRad="50800" dist="38100" dir="2700000" algn="br">
                  <a:srgbClr val="000000">
                    <a:alpha val="43000"/>
                  </a:srgbClr>
                </a:outerShdw>
              </a:effectLst>
              <a:latin typeface="Georgia"/>
              <a:cs typeface="Georgia"/>
            </a:endParaRPr>
          </a:p>
        </p:txBody>
      </p:sp>
      <p:sp>
        <p:nvSpPr>
          <p:cNvPr id="3" name="Título 1"/>
          <p:cNvSpPr txBox="1">
            <a:spLocks/>
          </p:cNvSpPr>
          <p:nvPr/>
        </p:nvSpPr>
        <p:spPr>
          <a:xfrm>
            <a:off x="685800" y="3886989"/>
            <a:ext cx="7772400" cy="2324322"/>
          </a:xfrm>
          <a:prstGeom prst="rect">
            <a:avLst/>
          </a:prstGeom>
        </p:spPr>
        <p:txBody>
          <a:bodyPr vert="horz" lIns="91440" tIns="45720" rIns="91440" bIns="45720" rtlCol="0" anchor="ctr">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_tradnl" sz="2800" b="0" u="none" strike="noStrike" kern="1200" cap="none" spc="0" normalizeH="0" baseline="0" noProof="0" dirty="0" smtClean="0">
                <a:ln>
                  <a:noFill/>
                </a:ln>
                <a:solidFill>
                  <a:schemeClr val="tx1"/>
                </a:solidFill>
                <a:effectLst/>
                <a:uLnTx/>
                <a:uFillTx/>
                <a:latin typeface="Georgia"/>
                <a:ea typeface="+mj-ea"/>
                <a:cs typeface="Georgia"/>
              </a:rPr>
              <a:t>“</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Overall</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current</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evidence</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indicates</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CBD has considerable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potential</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as a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treatment</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for</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multiple</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anxiety</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disorders</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with</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need</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for</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further</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study</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of</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chronic</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and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therapeutic</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effects</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in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relevant</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clinical</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0" i="1" u="none" strike="noStrike" kern="1200" cap="none" spc="0" normalizeH="0" baseline="0" noProof="0" dirty="0" err="1" smtClean="0">
                <a:ln>
                  <a:noFill/>
                </a:ln>
                <a:solidFill>
                  <a:schemeClr val="tx1"/>
                </a:solidFill>
                <a:effectLst/>
                <a:uLnTx/>
                <a:uFillTx/>
                <a:latin typeface="Georgia"/>
                <a:ea typeface="+mj-ea"/>
                <a:cs typeface="Georgia"/>
              </a:rPr>
              <a:t>populations</a:t>
            </a:r>
            <a:r>
              <a:rPr kumimoji="0" lang="es-ES_tradnl" sz="2800" b="0" i="1" u="none" strike="noStrike" kern="1200" cap="none" spc="0" normalizeH="0" baseline="0" noProof="0" dirty="0" smtClean="0">
                <a:ln>
                  <a:noFill/>
                </a:ln>
                <a:solidFill>
                  <a:schemeClr val="tx1"/>
                </a:solidFill>
                <a:effectLst/>
                <a:uLnTx/>
                <a:uFillTx/>
                <a:latin typeface="Georgia"/>
                <a:ea typeface="+mj-ea"/>
                <a:cs typeface="Georgia"/>
              </a:rPr>
              <a:t>.</a:t>
            </a:r>
            <a:r>
              <a:rPr kumimoji="0" lang="es-ES_tradnl" sz="2800" b="0" u="none" strike="noStrike" kern="1200" cap="none" spc="0" normalizeH="0" baseline="0" noProof="0" dirty="0" smtClean="0">
                <a:ln>
                  <a:noFill/>
                </a:ln>
                <a:solidFill>
                  <a:schemeClr val="tx1"/>
                </a:solidFill>
                <a:effectLst/>
                <a:uLnTx/>
                <a:uFillTx/>
                <a:latin typeface="Georgia"/>
                <a:ea typeface="+mj-ea"/>
                <a:cs typeface="Georgia"/>
              </a:rPr>
              <a:t>”</a:t>
            </a:r>
            <a:endParaRPr kumimoji="0" lang="es-ES_tradnl" sz="2800" b="0" i="1" u="none" strike="noStrike" kern="1200" cap="none" spc="0" normalizeH="0" baseline="0" noProof="0" dirty="0" smtClean="0">
              <a:ln>
                <a:noFill/>
              </a:ln>
              <a:solidFill>
                <a:srgbClr val="000000"/>
              </a:solidFill>
              <a:effectLst>
                <a:outerShdw blurRad="50800" dist="38100" dir="2700000" algn="br">
                  <a:srgbClr val="000000">
                    <a:alpha val="43000"/>
                  </a:srgbClr>
                </a:outerShdw>
              </a:effectLst>
              <a:uLnTx/>
              <a:uFillTx/>
              <a:latin typeface="Georgia"/>
              <a:ea typeface="+mj-e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pPr algn="l"/>
            <a:r>
              <a:rPr lang="es-ES_tradnl" sz="2800" dirty="0" smtClean="0">
                <a:latin typeface="Georgia"/>
                <a:cs typeface="Georgia"/>
              </a:rPr>
              <a:t>	</a:t>
            </a:r>
            <a:r>
              <a:rPr lang="es-ES_tradnl" sz="2800" dirty="0" err="1" smtClean="0">
                <a:latin typeface="Georgia"/>
                <a:cs typeface="Georgia"/>
              </a:rPr>
              <a:t>Crippa</a:t>
            </a:r>
            <a:r>
              <a:rPr lang="es-ES_tradnl" sz="2800" dirty="0" smtClean="0">
                <a:latin typeface="Georgia"/>
                <a:cs typeface="Georgia"/>
              </a:rPr>
              <a:t> JA, </a:t>
            </a:r>
            <a:r>
              <a:rPr lang="es-ES_tradnl" sz="2800" i="1" dirty="0" smtClean="0">
                <a:latin typeface="Georgia"/>
                <a:cs typeface="Georgia"/>
              </a:rPr>
              <a:t>et-al</a:t>
            </a:r>
            <a:r>
              <a:rPr lang="es-ES_tradnl" sz="2800" dirty="0" smtClean="0">
                <a:latin typeface="Georgia"/>
                <a:cs typeface="Georgia"/>
              </a:rPr>
              <a:t>:   </a:t>
            </a:r>
            <a:r>
              <a:rPr lang="es-ES_tradnl" sz="2800" b="1" dirty="0" smtClean="0">
                <a:latin typeface="Georgia"/>
                <a:cs typeface="Georgia"/>
              </a:rPr>
              <a:t/>
            </a:r>
            <a:br>
              <a:rPr lang="es-ES_tradnl" sz="2800" b="1" dirty="0" smtClean="0">
                <a:latin typeface="Georgia"/>
                <a:cs typeface="Georgia"/>
              </a:rPr>
            </a:br>
            <a:r>
              <a:rPr lang="es-ES_tradnl" sz="2800" b="1" dirty="0" smtClean="0">
                <a:latin typeface="Georgia"/>
                <a:cs typeface="Georgia"/>
              </a:rPr>
              <a:t/>
            </a:r>
            <a:br>
              <a:rPr lang="es-ES_tradnl" sz="2800" b="1" dirty="0" smtClean="0">
                <a:latin typeface="Georgia"/>
                <a:cs typeface="Georgia"/>
              </a:rPr>
            </a:br>
            <a:r>
              <a:rPr lang="es-ES_tradnl" sz="2800" b="1" dirty="0" smtClean="0">
                <a:latin typeface="Georgia"/>
                <a:cs typeface="Georgia"/>
              </a:rPr>
              <a:t/>
            </a:r>
            <a:br>
              <a:rPr lang="es-ES_tradnl" sz="2800" b="1" dirty="0" smtClean="0">
                <a:latin typeface="Georgia"/>
                <a:cs typeface="Georgia"/>
              </a:rPr>
            </a:br>
            <a:r>
              <a:rPr lang="es-ES_tradnl" sz="2800" b="1" dirty="0" smtClean="0">
                <a:latin typeface="Georgia"/>
                <a:cs typeface="Georgia"/>
              </a:rPr>
              <a:t>Neural basis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anxiolytic</a:t>
            </a:r>
            <a:r>
              <a:rPr lang="es-ES_tradnl" sz="2800" b="1" dirty="0" smtClean="0">
                <a:latin typeface="Georgia"/>
                <a:cs typeface="Georgia"/>
              </a:rPr>
              <a:t> </a:t>
            </a:r>
            <a:r>
              <a:rPr lang="es-ES_tradnl" sz="2800" b="1" dirty="0" err="1" smtClean="0">
                <a:latin typeface="Georgia"/>
                <a:cs typeface="Georgia"/>
              </a:rPr>
              <a:t>effects</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cannabidiol</a:t>
            </a:r>
            <a:r>
              <a:rPr lang="es-ES_tradnl" sz="2800" b="1" dirty="0" smtClean="0">
                <a:latin typeface="Georgia"/>
                <a:cs typeface="Georgia"/>
              </a:rPr>
              <a:t> (CBD) in </a:t>
            </a:r>
            <a:r>
              <a:rPr lang="es-ES_tradnl" sz="2800" b="1" dirty="0" err="1" smtClean="0">
                <a:latin typeface="Georgia"/>
                <a:cs typeface="Georgia"/>
              </a:rPr>
              <a:t>generalized</a:t>
            </a:r>
            <a:r>
              <a:rPr lang="es-ES_tradnl" sz="2800" b="1" dirty="0" smtClean="0">
                <a:latin typeface="Georgia"/>
                <a:cs typeface="Georgia"/>
              </a:rPr>
              <a:t> social </a:t>
            </a:r>
            <a:r>
              <a:rPr lang="es-ES_tradnl" sz="2800" b="1" dirty="0" err="1" smtClean="0">
                <a:latin typeface="Georgia"/>
                <a:cs typeface="Georgia"/>
              </a:rPr>
              <a:t>anxiety</a:t>
            </a:r>
            <a:r>
              <a:rPr lang="es-ES_tradnl" sz="2800" b="1" dirty="0" smtClean="0">
                <a:latin typeface="Georgia"/>
                <a:cs typeface="Georgia"/>
              </a:rPr>
              <a:t> </a:t>
            </a:r>
            <a:r>
              <a:rPr lang="es-ES_tradnl" sz="2800" b="1" dirty="0" err="1" smtClean="0">
                <a:latin typeface="Georgia"/>
                <a:cs typeface="Georgia"/>
              </a:rPr>
              <a:t>disorder</a:t>
            </a:r>
            <a:r>
              <a:rPr lang="es-ES_tradnl" sz="2800" b="1" dirty="0" smtClean="0">
                <a:latin typeface="Georgia"/>
                <a:cs typeface="Georgia"/>
              </a:rPr>
              <a:t>: a </a:t>
            </a:r>
            <a:r>
              <a:rPr lang="es-ES_tradnl" sz="2800" b="1" dirty="0" err="1" smtClean="0">
                <a:latin typeface="Georgia"/>
                <a:cs typeface="Georgia"/>
              </a:rPr>
              <a:t>preliminary</a:t>
            </a:r>
            <a:r>
              <a:rPr lang="es-ES_tradnl" sz="2800" b="1" dirty="0" smtClean="0">
                <a:latin typeface="Georgia"/>
                <a:cs typeface="Georgia"/>
              </a:rPr>
              <a:t> </a:t>
            </a:r>
            <a:r>
              <a:rPr lang="es-ES_tradnl" sz="2800" b="1" dirty="0" err="1" smtClean="0">
                <a:latin typeface="Georgia"/>
                <a:cs typeface="Georgia"/>
              </a:rPr>
              <a:t>report</a:t>
            </a:r>
            <a:r>
              <a:rPr lang="es-ES_tradnl" sz="2800" b="1" dirty="0" smtClean="0">
                <a:latin typeface="Georgia"/>
                <a:cs typeface="Georgia"/>
              </a:rPr>
              <a:t>.</a:t>
            </a:r>
            <a:br>
              <a:rPr lang="es-ES_tradnl" sz="2800" b="1" dirty="0" smtClean="0">
                <a:latin typeface="Georgia"/>
                <a:cs typeface="Georgia"/>
              </a:rPr>
            </a:br>
            <a:r>
              <a:rPr lang="es-ES_tradnl" sz="2800" b="1" dirty="0" smtClean="0">
                <a:latin typeface="Georgia"/>
                <a:cs typeface="Georgia"/>
              </a:rPr>
              <a:t/>
            </a:r>
            <a:br>
              <a:rPr lang="es-ES_tradnl" sz="2800" b="1" dirty="0" smtClean="0">
                <a:latin typeface="Georgia"/>
                <a:cs typeface="Georgia"/>
              </a:rPr>
            </a:br>
            <a:r>
              <a:rPr lang="es-ES_tradnl" sz="2800" dirty="0" smtClean="0">
                <a:latin typeface="Georgia"/>
                <a:cs typeface="Georgia"/>
              </a:rPr>
              <a:t>	</a:t>
            </a:r>
            <a:r>
              <a:rPr lang="es-ES_tradnl" sz="3200" dirty="0" smtClean="0">
                <a:latin typeface="Georgia"/>
                <a:cs typeface="Georgia"/>
              </a:rPr>
              <a:t>J </a:t>
            </a:r>
            <a:r>
              <a:rPr lang="es-ES_tradnl" sz="3200" dirty="0" err="1" smtClean="0">
                <a:latin typeface="Georgia"/>
                <a:cs typeface="Georgia"/>
              </a:rPr>
              <a:t>Psychopharmacol</a:t>
            </a:r>
            <a:r>
              <a:rPr lang="es-ES_tradnl" sz="3200" dirty="0" smtClean="0">
                <a:latin typeface="Georgia"/>
                <a:cs typeface="Georgia"/>
              </a:rPr>
              <a:t>. 2011 Jan25(1):121-30.</a:t>
            </a:r>
            <a:br>
              <a:rPr lang="es-ES_tradnl" sz="3200" dirty="0" smtClean="0">
                <a:latin typeface="Georgia"/>
                <a:cs typeface="Georgia"/>
              </a:rPr>
            </a:br>
            <a:r>
              <a:rPr lang="es-ES_tradnl" sz="3200" dirty="0" smtClean="0">
                <a:latin typeface="Georgia"/>
                <a:cs typeface="Georgia"/>
              </a:rPr>
              <a:t>	</a:t>
            </a:r>
            <a:r>
              <a:rPr lang="es-ES_tradnl" sz="3200" dirty="0" err="1" smtClean="0">
                <a:latin typeface="Georgia"/>
                <a:cs typeface="Georgia"/>
              </a:rPr>
              <a:t>doi</a:t>
            </a:r>
            <a:r>
              <a:rPr lang="es-ES_tradnl" sz="3200" dirty="0" smtClean="0">
                <a:latin typeface="Georgia"/>
                <a:cs typeface="Georgia"/>
              </a:rPr>
              <a:t>: 10.1177/0269881110379283. </a:t>
            </a:r>
            <a:r>
              <a:rPr lang="es-ES_tradnl" sz="3200" dirty="0" err="1" smtClean="0">
                <a:latin typeface="Georgia"/>
                <a:cs typeface="Georgia"/>
              </a:rPr>
              <a:t>Epub</a:t>
            </a:r>
            <a:r>
              <a:rPr lang="es-ES_tradnl" sz="3200" dirty="0" smtClean="0">
                <a:latin typeface="Georgia"/>
                <a:cs typeface="Georgia"/>
              </a:rPr>
              <a:t> 2010 Sep 9. </a:t>
            </a:r>
            <a:endParaRPr lang="es-ES_tradnl" sz="3200" dirty="0" smtClean="0">
              <a:solidFill>
                <a:srgbClr val="000000"/>
              </a:solidFill>
              <a:effectLst>
                <a:outerShdw blurRad="50800" dist="38100" dir="2700000" algn="br">
                  <a:srgbClr val="000000">
                    <a:alpha val="43000"/>
                  </a:srgbClr>
                </a:outerShdw>
              </a:effectLst>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pPr algn="l"/>
            <a:r>
              <a:rPr lang="es-ES_tradnl" sz="2800" dirty="0" smtClean="0">
                <a:latin typeface="Georgia"/>
                <a:cs typeface="Georgia"/>
              </a:rPr>
              <a:t>	Estudio sobre ansiedad con </a:t>
            </a:r>
            <a:r>
              <a:rPr lang="es-ES_tradnl" sz="2800" dirty="0" err="1" smtClean="0">
                <a:latin typeface="Georgia"/>
                <a:cs typeface="Georgia"/>
              </a:rPr>
              <a:t>RMN</a:t>
            </a:r>
            <a:r>
              <a:rPr lang="es-ES_tradnl" sz="2800" i="1" dirty="0" err="1" smtClean="0">
                <a:latin typeface="Georgia"/>
                <a:cs typeface="Georgia"/>
              </a:rPr>
              <a:t>f</a:t>
            </a:r>
            <a:r>
              <a:rPr lang="es-ES_tradnl" sz="2800" dirty="0" smtClean="0">
                <a:latin typeface="Georgia"/>
                <a:cs typeface="Georgia"/>
              </a:rPr>
              <a:t>.</a:t>
            </a:r>
            <a:br>
              <a:rPr lang="es-ES_tradnl" sz="2800" dirty="0" smtClean="0">
                <a:latin typeface="Georgia"/>
                <a:cs typeface="Georgia"/>
              </a:rPr>
            </a:br>
            <a:r>
              <a:rPr lang="es-ES_tradnl" sz="2800" dirty="0" smtClean="0">
                <a:latin typeface="Georgia"/>
                <a:cs typeface="Georgia"/>
              </a:rPr>
              <a:t> (rCBF) con (99m)Tc-ECD SPECT en  10 sujetos  con fobia social vírgenes a manejo.</a:t>
            </a:r>
            <a:br>
              <a:rPr lang="es-ES_tradnl" sz="2800" dirty="0" smtClean="0">
                <a:latin typeface="Georgia"/>
                <a:cs typeface="Georgia"/>
              </a:rPr>
            </a:br>
            <a:r>
              <a:rPr lang="es-ES_tradnl" sz="2800" dirty="0" smtClean="0">
                <a:latin typeface="Georgia"/>
                <a:cs typeface="Georgia"/>
              </a:rPr>
              <a:t>	Procedimiento doble ciego controlado.</a:t>
            </a:r>
            <a:br>
              <a:rPr lang="es-ES_tradnl" sz="2800" dirty="0" smtClean="0">
                <a:latin typeface="Georgia"/>
                <a:cs typeface="Georgia"/>
              </a:rPr>
            </a:br>
            <a:r>
              <a:rPr lang="es-ES_tradnl" sz="2800" dirty="0" smtClean="0">
                <a:latin typeface="Georgia"/>
                <a:cs typeface="Georgia"/>
              </a:rPr>
              <a:t>	Dosis de (400 mg) o placebo.</a:t>
            </a:r>
            <a:r>
              <a:rPr lang="es-ES_tradnl" sz="2800" i="1" dirty="0" smtClean="0">
                <a:latin typeface="Georgia"/>
                <a:cs typeface="Georgia"/>
              </a:rPr>
              <a:t/>
            </a:r>
            <a:br>
              <a:rPr lang="es-ES_tradnl" sz="2800" i="1" dirty="0" smtClean="0">
                <a:latin typeface="Georgia"/>
                <a:cs typeface="Georgia"/>
              </a:rPr>
            </a:br>
            <a:r>
              <a:rPr lang="es-ES_tradnl" sz="2800" i="1" dirty="0" smtClean="0">
                <a:latin typeface="Georgia"/>
                <a:cs typeface="Georgia"/>
              </a:rPr>
              <a:t/>
            </a:r>
            <a:br>
              <a:rPr lang="es-ES_tradnl" sz="2800" i="1" dirty="0" smtClean="0">
                <a:latin typeface="Georgia"/>
                <a:cs typeface="Georgia"/>
              </a:rPr>
            </a:br>
            <a:r>
              <a:rPr lang="es-ES_tradnl" sz="2800" dirty="0" smtClean="0">
                <a:latin typeface="Georgia"/>
                <a:cs typeface="Georgia"/>
              </a:rPr>
              <a:t>“</a:t>
            </a:r>
            <a:r>
              <a:rPr lang="es-ES_tradnl" sz="2800" i="1" dirty="0" err="1" smtClean="0">
                <a:latin typeface="Georgia"/>
                <a:cs typeface="Georgia"/>
              </a:rPr>
              <a:t>These</a:t>
            </a:r>
            <a:r>
              <a:rPr lang="es-ES_tradnl" sz="2800" i="1" dirty="0" smtClean="0">
                <a:latin typeface="Georgia"/>
                <a:cs typeface="Georgia"/>
              </a:rPr>
              <a:t> results suggest that CBD reduces anxiety in SAD and that this is related to its effects on activity in limbic and paralimbic brain </a:t>
            </a:r>
            <a:r>
              <a:rPr lang="es-ES_tradnl" sz="2800" i="1" dirty="0" err="1" smtClean="0">
                <a:latin typeface="Georgia"/>
                <a:cs typeface="Georgia"/>
              </a:rPr>
              <a:t>areas.r</a:t>
            </a:r>
            <a:r>
              <a:rPr lang="es-ES_tradnl" sz="2800" i="1" dirty="0" smtClean="0">
                <a:latin typeface="Georgia"/>
                <a:cs typeface="Georgia"/>
              </a:rPr>
              <a:t> further study of chronic and therapeutic effects in relevant clinical </a:t>
            </a:r>
            <a:r>
              <a:rPr lang="es-ES_tradnl" sz="2800" i="1" dirty="0" err="1" smtClean="0">
                <a:latin typeface="Georgia"/>
                <a:cs typeface="Georgia"/>
              </a:rPr>
              <a:t>populations</a:t>
            </a:r>
            <a:r>
              <a:rPr lang="es-ES_tradnl" sz="2800" i="1" dirty="0" smtClean="0">
                <a:latin typeface="Georgia"/>
                <a:cs typeface="Georgia"/>
              </a:rPr>
              <a:t>.</a:t>
            </a:r>
            <a:r>
              <a:rPr lang="es-ES_tradnl" sz="2800" dirty="0" smtClean="0">
                <a:latin typeface="Georgia"/>
                <a:cs typeface="Georgia"/>
              </a:rPr>
              <a:t>”</a:t>
            </a:r>
            <a:endParaRPr lang="es-ES_tradnl" sz="2800" i="1" dirty="0" smtClean="0">
              <a:solidFill>
                <a:srgbClr val="000000"/>
              </a:solidFill>
              <a:effectLst>
                <a:outerShdw blurRad="50800" dist="38100" dir="2700000" algn="br">
                  <a:srgbClr val="000000">
                    <a:alpha val="43000"/>
                  </a:srgbClr>
                </a:outerShdw>
              </a:effectLst>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Espectro del Trastorno Obsesivo </a:t>
            </a:r>
            <a:r>
              <a:rPr lang="es-ES_tradnl" sz="3200" b="1" dirty="0" err="1" smtClean="0">
                <a:effectLst>
                  <a:outerShdw blurRad="50800" dist="38100" dir="2700000" algn="br">
                    <a:srgbClr val="000000">
                      <a:alpha val="43000"/>
                    </a:srgbClr>
                  </a:outerShdw>
                </a:effectLst>
                <a:latin typeface="Georgia"/>
                <a:cs typeface="Georgia"/>
              </a:rPr>
              <a:t>–</a:t>
            </a:r>
            <a:r>
              <a:rPr lang="es-ES_tradnl" sz="3200" b="1" dirty="0" smtClean="0">
                <a:effectLst>
                  <a:outerShdw blurRad="50800" dist="38100" dir="2700000" algn="br">
                    <a:srgbClr val="000000">
                      <a:alpha val="43000"/>
                    </a:srgbClr>
                  </a:outerShdw>
                </a:effectLst>
                <a:latin typeface="Georgia"/>
                <a:cs typeface="Georgia"/>
              </a:rPr>
              <a:t> Compulsivo</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09791"/>
            <a:ext cx="7772400" cy="1130738"/>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Espectro del Trastorno Obsesivo </a:t>
            </a:r>
            <a:r>
              <a:rPr lang="es-ES_tradnl" sz="3200" b="1" dirty="0" err="1" smtClean="0">
                <a:effectLst>
                  <a:outerShdw blurRad="50800" dist="38100" dir="2700000" algn="br">
                    <a:srgbClr val="000000">
                      <a:alpha val="43000"/>
                    </a:srgbClr>
                  </a:outerShdw>
                </a:effectLst>
                <a:latin typeface="Georgia"/>
                <a:cs typeface="Georgia"/>
              </a:rPr>
              <a:t>–</a:t>
            </a:r>
            <a:r>
              <a:rPr lang="es-ES_tradnl" sz="3200" b="1" dirty="0" smtClean="0">
                <a:effectLst>
                  <a:outerShdw blurRad="50800" dist="38100" dir="2700000" algn="br">
                    <a:srgbClr val="000000">
                      <a:alpha val="43000"/>
                    </a:srgbClr>
                  </a:outerShdw>
                </a:effectLst>
                <a:latin typeface="Georgia"/>
                <a:cs typeface="Georgia"/>
              </a:rPr>
              <a:t> Compulsivo</a:t>
            </a:r>
            <a:endParaRPr lang="es-ES_tradnl" sz="3200" b="1" dirty="0">
              <a:latin typeface="Georgia"/>
              <a:cs typeface="Georgia"/>
            </a:endParaRPr>
          </a:p>
        </p:txBody>
      </p:sp>
      <p:sp>
        <p:nvSpPr>
          <p:cNvPr id="5" name="Rectángulo 4"/>
          <p:cNvSpPr/>
          <p:nvPr/>
        </p:nvSpPr>
        <p:spPr>
          <a:xfrm>
            <a:off x="393483" y="1698625"/>
            <a:ext cx="8477761" cy="3108544"/>
          </a:xfrm>
          <a:prstGeom prst="rect">
            <a:avLst/>
          </a:prstGeom>
        </p:spPr>
        <p:txBody>
          <a:bodyPr wrap="square">
            <a:spAutoFit/>
          </a:bodyPr>
          <a:lstStyle/>
          <a:p>
            <a:r>
              <a:rPr lang="es-ES_tradnl" sz="2800" dirty="0" smtClean="0">
                <a:latin typeface="Georgia"/>
                <a:cs typeface="Georgia"/>
              </a:rPr>
              <a:t>	Schindler F, </a:t>
            </a:r>
            <a:r>
              <a:rPr lang="es-ES_tradnl" sz="2800" i="1" dirty="0" smtClean="0">
                <a:latin typeface="Georgia"/>
                <a:cs typeface="Georgia"/>
              </a:rPr>
              <a:t>et-al</a:t>
            </a:r>
            <a:r>
              <a:rPr lang="es-ES_tradnl" sz="2800" dirty="0" smtClean="0">
                <a:latin typeface="Georgia"/>
                <a:cs typeface="Georgia"/>
              </a:rPr>
              <a:t>:</a:t>
            </a:r>
          </a:p>
          <a:p>
            <a:endParaRPr lang="es-ES_tradnl" sz="2800" dirty="0" smtClean="0">
              <a:latin typeface="Georgia"/>
              <a:cs typeface="Georgia"/>
            </a:endParaRPr>
          </a:p>
          <a:p>
            <a:pPr algn="ctr"/>
            <a:r>
              <a:rPr lang="es-ES_tradnl" sz="2800" b="1" dirty="0" err="1" smtClean="0">
                <a:latin typeface="Georgia"/>
                <a:cs typeface="Georgia"/>
              </a:rPr>
              <a:t>Improvement</a:t>
            </a:r>
            <a:r>
              <a:rPr lang="es-ES_tradnl" sz="2800" b="1" dirty="0" smtClean="0">
                <a:latin typeface="Georgia"/>
                <a:cs typeface="Georgia"/>
              </a:rPr>
              <a:t> in </a:t>
            </a:r>
            <a:r>
              <a:rPr lang="es-ES_tradnl" sz="2800" b="1" dirty="0" err="1" smtClean="0">
                <a:latin typeface="Georgia"/>
                <a:cs typeface="Georgia"/>
              </a:rPr>
              <a:t>refractory</a:t>
            </a:r>
            <a:r>
              <a:rPr lang="es-ES_tradnl" sz="2800" b="1" dirty="0" smtClean="0">
                <a:latin typeface="Georgia"/>
                <a:cs typeface="Georgia"/>
              </a:rPr>
              <a:t> </a:t>
            </a:r>
            <a:r>
              <a:rPr lang="es-ES_tradnl" sz="2800" b="1" dirty="0" err="1" smtClean="0">
                <a:latin typeface="Georgia"/>
                <a:cs typeface="Georgia"/>
              </a:rPr>
              <a:t>obsessive</a:t>
            </a:r>
            <a:r>
              <a:rPr lang="es-ES_tradnl" sz="2800" b="1" dirty="0" smtClean="0">
                <a:latin typeface="Georgia"/>
                <a:cs typeface="Georgia"/>
              </a:rPr>
              <a:t> </a:t>
            </a:r>
            <a:r>
              <a:rPr lang="es-ES_tradnl" sz="2800" b="1" dirty="0" err="1" smtClean="0">
                <a:latin typeface="Georgia"/>
                <a:cs typeface="Georgia"/>
              </a:rPr>
              <a:t>compulsive</a:t>
            </a:r>
            <a:r>
              <a:rPr lang="es-ES_tradnl" sz="2800" b="1" dirty="0" smtClean="0">
                <a:latin typeface="Georgia"/>
                <a:cs typeface="Georgia"/>
              </a:rPr>
              <a:t> </a:t>
            </a:r>
            <a:r>
              <a:rPr lang="es-ES_tradnl" sz="2800" b="1" dirty="0" err="1" smtClean="0">
                <a:latin typeface="Georgia"/>
                <a:cs typeface="Georgia"/>
              </a:rPr>
              <a:t>disorder</a:t>
            </a:r>
            <a:r>
              <a:rPr lang="es-ES_tradnl" sz="2800" b="1" dirty="0" smtClean="0">
                <a:latin typeface="Georgia"/>
                <a:cs typeface="Georgia"/>
              </a:rPr>
              <a:t> </a:t>
            </a:r>
            <a:r>
              <a:rPr lang="es-ES_tradnl" sz="2800" b="1" dirty="0" err="1" smtClean="0">
                <a:latin typeface="Georgia"/>
                <a:cs typeface="Georgia"/>
              </a:rPr>
              <a:t>with</a:t>
            </a:r>
            <a:r>
              <a:rPr lang="es-ES_tradnl" sz="2800" b="1" dirty="0" smtClean="0">
                <a:latin typeface="Georgia"/>
                <a:cs typeface="Georgia"/>
              </a:rPr>
              <a:t> </a:t>
            </a:r>
            <a:r>
              <a:rPr lang="es-ES_tradnl" sz="2800" b="1" dirty="0" err="1" smtClean="0">
                <a:latin typeface="Georgia"/>
                <a:cs typeface="Georgia"/>
              </a:rPr>
              <a:t>dronabinol</a:t>
            </a:r>
            <a:r>
              <a:rPr lang="es-ES_tradnl" sz="2800" b="1" dirty="0" smtClean="0">
                <a:latin typeface="Georgia"/>
                <a:cs typeface="Georgia"/>
              </a:rPr>
              <a:t>. </a:t>
            </a:r>
          </a:p>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Am</a:t>
            </a:r>
            <a:r>
              <a:rPr lang="es-ES_tradnl" sz="2800" dirty="0" smtClean="0">
                <a:latin typeface="Georgia"/>
                <a:cs typeface="Georgia"/>
              </a:rPr>
              <a:t> J </a:t>
            </a:r>
            <a:r>
              <a:rPr lang="es-ES_tradnl" sz="2800" dirty="0" err="1" smtClean="0">
                <a:latin typeface="Georgia"/>
                <a:cs typeface="Georgia"/>
              </a:rPr>
              <a:t>Psychiatry</a:t>
            </a:r>
            <a:r>
              <a:rPr lang="es-ES_tradnl" sz="2800" dirty="0" smtClean="0">
                <a:latin typeface="Georgia"/>
                <a:cs typeface="Georgia"/>
              </a:rPr>
              <a:t>. 2008 </a:t>
            </a:r>
            <a:r>
              <a:rPr lang="es-ES_tradnl" sz="2800" dirty="0" err="1" smtClean="0">
                <a:latin typeface="Georgia"/>
                <a:cs typeface="Georgia"/>
              </a:rPr>
              <a:t>Apr</a:t>
            </a:r>
            <a:r>
              <a:rPr lang="es-ES_tradnl" sz="2800" dirty="0" smtClean="0">
                <a:latin typeface="Georgia"/>
                <a:cs typeface="Georgia"/>
              </a:rPr>
              <a:t>;165(4):536-7.)</a:t>
            </a:r>
            <a:r>
              <a:rPr lang="es-ES_tradnl" b="1" u="sng" dirty="0" smtClean="0">
                <a:hlinkClick r:id="rId2"/>
              </a:rPr>
              <a:t>.</a:t>
            </a:r>
            <a:endParaRPr lang="es-ES_tradnl"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Guilles de la </a:t>
            </a:r>
            <a:r>
              <a:rPr lang="es-ES_tradnl" sz="3200" b="1" dirty="0" err="1" smtClean="0">
                <a:latin typeface="Georgia"/>
                <a:cs typeface="Georgia"/>
              </a:rPr>
              <a:t>Turette</a:t>
            </a:r>
            <a:endParaRPr lang="es-ES_tradnl" sz="3200" b="1" dirty="0">
              <a:latin typeface="Georgia"/>
              <a:cs typeface="Georgia"/>
            </a:endParaRPr>
          </a:p>
        </p:txBody>
      </p:sp>
      <p:sp>
        <p:nvSpPr>
          <p:cNvPr id="5" name="Rectángulo 4"/>
          <p:cNvSpPr/>
          <p:nvPr/>
        </p:nvSpPr>
        <p:spPr>
          <a:xfrm>
            <a:off x="685800" y="1287971"/>
            <a:ext cx="7772400" cy="4401205"/>
          </a:xfrm>
          <a:prstGeom prst="rect">
            <a:avLst/>
          </a:prstGeom>
        </p:spPr>
        <p:txBody>
          <a:bodyPr wrap="square">
            <a:spAutoFit/>
          </a:bodyPr>
          <a:lstStyle/>
          <a:p>
            <a:r>
              <a:rPr lang="es-ES_tradnl" sz="2800" dirty="0" smtClean="0">
                <a:latin typeface="Georgia"/>
                <a:cs typeface="Georgia"/>
              </a:rPr>
              <a:t>	Müller</a:t>
            </a:r>
            <a:r>
              <a:rPr lang="es-ES_tradnl" sz="2800" dirty="0" smtClean="0">
                <a:latin typeface="Georgia"/>
                <a:cs typeface="Georgia"/>
              </a:rPr>
              <a:t>-</a:t>
            </a:r>
            <a:r>
              <a:rPr lang="es-ES_tradnl" sz="2800" dirty="0" err="1" smtClean="0">
                <a:latin typeface="Georgia"/>
                <a:cs typeface="Georgia"/>
              </a:rPr>
              <a:t>Vahl</a:t>
            </a:r>
            <a:r>
              <a:rPr lang="es-ES_tradnl" sz="2800" dirty="0" smtClean="0">
                <a:latin typeface="Georgia"/>
                <a:cs typeface="Georgia"/>
              </a:rPr>
              <a:t> K R:</a:t>
            </a:r>
          </a:p>
          <a:p>
            <a:endParaRPr lang="es-ES_tradnl" sz="2800" b="1" dirty="0" smtClean="0">
              <a:latin typeface="Georgia"/>
              <a:cs typeface="Georgia"/>
            </a:endParaRPr>
          </a:p>
          <a:p>
            <a:endParaRPr lang="es-ES_tradnl" sz="2800" b="1" dirty="0" smtClean="0">
              <a:latin typeface="Georgia"/>
              <a:cs typeface="Georgia"/>
            </a:endParaRPr>
          </a:p>
          <a:p>
            <a:pPr algn="ctr"/>
            <a:r>
              <a:rPr lang="es-ES_tradnl" sz="2800" b="1" dirty="0" err="1" smtClean="0">
                <a:latin typeface="Georgia"/>
                <a:cs typeface="Georgia"/>
              </a:rPr>
              <a:t>Treatment</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Tourette</a:t>
            </a:r>
            <a:r>
              <a:rPr lang="es-ES_tradnl" sz="2800" b="1" dirty="0" smtClean="0">
                <a:latin typeface="Georgia"/>
                <a:cs typeface="Georgia"/>
              </a:rPr>
              <a:t> </a:t>
            </a:r>
            <a:r>
              <a:rPr lang="es-ES_tradnl" sz="2800" b="1" dirty="0" err="1" smtClean="0">
                <a:latin typeface="Georgia"/>
                <a:cs typeface="Georgia"/>
              </a:rPr>
              <a:t>syndrome</a:t>
            </a:r>
            <a:r>
              <a:rPr lang="es-ES_tradnl" sz="2800" b="1" dirty="0" smtClean="0">
                <a:latin typeface="Georgia"/>
                <a:cs typeface="Georgia"/>
              </a:rPr>
              <a:t> </a:t>
            </a:r>
            <a:r>
              <a:rPr lang="es-ES_tradnl" sz="2800" b="1" dirty="0" err="1" smtClean="0">
                <a:latin typeface="Georgia"/>
                <a:cs typeface="Georgia"/>
              </a:rPr>
              <a:t>with</a:t>
            </a:r>
            <a:r>
              <a:rPr lang="es-ES_tradnl" sz="2800" b="1" dirty="0" smtClean="0">
                <a:latin typeface="Georgia"/>
                <a:cs typeface="Georgia"/>
              </a:rPr>
              <a:t> </a:t>
            </a:r>
            <a:r>
              <a:rPr lang="es-ES_tradnl" sz="2800" b="1" dirty="0" err="1" smtClean="0">
                <a:latin typeface="Georgia"/>
                <a:cs typeface="Georgia"/>
              </a:rPr>
              <a:t>cannabinoids</a:t>
            </a:r>
            <a:r>
              <a:rPr lang="es-ES_tradnl" sz="2800" b="1" dirty="0" smtClean="0">
                <a:latin typeface="Georgia"/>
                <a:cs typeface="Georgia"/>
              </a:rPr>
              <a:t>. </a:t>
            </a:r>
          </a:p>
          <a:p>
            <a:endParaRPr lang="es-ES_tradnl" sz="2800" b="1" dirty="0" smtClean="0">
              <a:latin typeface="Georgia"/>
              <a:cs typeface="Georgia"/>
            </a:endParaRPr>
          </a:p>
          <a:p>
            <a:endParaRPr lang="es-ES_tradnl" sz="2800" b="1" dirty="0" smtClean="0">
              <a:latin typeface="Georgia"/>
              <a:cs typeface="Georgia"/>
            </a:endParaRPr>
          </a:p>
          <a:p>
            <a:r>
              <a:rPr lang="es-ES_tradnl" sz="2800" b="1" dirty="0" smtClean="0">
                <a:latin typeface="Georgia"/>
                <a:cs typeface="Georgia"/>
              </a:rPr>
              <a:t>	</a:t>
            </a:r>
            <a:r>
              <a:rPr lang="es-ES_tradnl" sz="2800" b="1" dirty="0" err="1" smtClean="0">
                <a:latin typeface="Georgia"/>
                <a:cs typeface="Georgia"/>
              </a:rPr>
              <a:t>Behav</a:t>
            </a:r>
            <a:r>
              <a:rPr lang="es-ES_tradnl" sz="2800" b="1" dirty="0" smtClean="0">
                <a:latin typeface="Georgia"/>
                <a:cs typeface="Georgia"/>
              </a:rPr>
              <a:t> </a:t>
            </a:r>
            <a:r>
              <a:rPr lang="es-ES_tradnl" sz="2800" b="1" dirty="0" err="1" smtClean="0">
                <a:latin typeface="Georgia"/>
                <a:cs typeface="Georgia"/>
              </a:rPr>
              <a:t>Neurol</a:t>
            </a:r>
            <a:r>
              <a:rPr lang="es-ES_tradnl" sz="2800" b="1" dirty="0" smtClean="0">
                <a:latin typeface="Georgia"/>
                <a:cs typeface="Georgia"/>
              </a:rPr>
              <a:t>. 2013;27(1):119-24.</a:t>
            </a:r>
          </a:p>
          <a:p>
            <a:endParaRPr lang="es-ES_tradnl" sz="2800" b="1" dirty="0" smtClean="0">
              <a:latin typeface="Georgia"/>
              <a:cs typeface="Georgia"/>
            </a:endParaRPr>
          </a:p>
          <a:p>
            <a:r>
              <a:rPr lang="es-ES_tradnl" sz="2800" b="1" dirty="0" smtClean="0">
                <a:latin typeface="Georgia"/>
                <a:cs typeface="Georgia"/>
              </a:rPr>
              <a:t>	</a:t>
            </a:r>
            <a:r>
              <a:rPr lang="es-ES_tradnl" sz="2800" b="1" dirty="0" err="1" smtClean="0">
                <a:latin typeface="Georgia"/>
                <a:cs typeface="Georgia"/>
              </a:rPr>
              <a:t>doi</a:t>
            </a:r>
            <a:r>
              <a:rPr lang="es-ES_tradnl" sz="2800" b="1" dirty="0" smtClean="0">
                <a:latin typeface="Georgia"/>
                <a:cs typeface="Georgia"/>
              </a:rPr>
              <a:t>: 10.3233/BEN-120276. </a:t>
            </a:r>
            <a:endParaRPr lang="es-ES_tradnl" sz="2800" b="1"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Guilles de la </a:t>
            </a:r>
            <a:r>
              <a:rPr lang="es-ES_tradnl" sz="3200" b="1" dirty="0" err="1" smtClean="0">
                <a:latin typeface="Georgia"/>
                <a:cs typeface="Georgia"/>
              </a:rPr>
              <a:t>Turette</a:t>
            </a:r>
            <a:endParaRPr lang="es-ES_tradnl" sz="3200" b="1" dirty="0">
              <a:latin typeface="Georgia"/>
              <a:cs typeface="Georgia"/>
            </a:endParaRPr>
          </a:p>
        </p:txBody>
      </p:sp>
      <p:sp>
        <p:nvSpPr>
          <p:cNvPr id="5" name="Rectángulo 4"/>
          <p:cNvSpPr/>
          <p:nvPr/>
        </p:nvSpPr>
        <p:spPr>
          <a:xfrm>
            <a:off x="685800" y="2041526"/>
            <a:ext cx="7772400" cy="2246769"/>
          </a:xfrm>
          <a:prstGeom prst="rect">
            <a:avLst/>
          </a:prstGeom>
        </p:spPr>
        <p:txBody>
          <a:bodyPr wrap="square">
            <a:spAutoFit/>
          </a:bodyPr>
          <a:lstStyle/>
          <a:p>
            <a:r>
              <a:rPr lang="es-ES_tradnl" sz="2800" dirty="0" smtClean="0">
                <a:latin typeface="Georgia"/>
                <a:cs typeface="Georgia"/>
              </a:rPr>
              <a:t>“</a:t>
            </a:r>
            <a:r>
              <a:rPr lang="es-ES_tradnl" sz="2800" i="1" dirty="0" err="1" smtClean="0">
                <a:latin typeface="Georgia"/>
                <a:cs typeface="Georgia"/>
              </a:rPr>
              <a:t>Using</a:t>
            </a:r>
            <a:r>
              <a:rPr lang="es-ES_tradnl" sz="2800" i="1" dirty="0" smtClean="0">
                <a:latin typeface="Georgia"/>
                <a:cs typeface="Georgia"/>
              </a:rPr>
              <a:t> both self and examiner rating scales, in both studies a significant tic reduction could be observed after treatment with THC compared to placebo, without causing significant adverse </a:t>
            </a:r>
            <a:r>
              <a:rPr lang="es-ES_tradnl" sz="2800" i="1" dirty="0" err="1" smtClean="0">
                <a:latin typeface="Georgia"/>
                <a:cs typeface="Georgia"/>
              </a:rPr>
              <a:t>effects</a:t>
            </a:r>
            <a:r>
              <a:rPr lang="es-ES_tradnl" sz="2800" i="1" dirty="0" smtClean="0">
                <a:latin typeface="Georgia"/>
                <a:cs typeface="Georgia"/>
              </a:rPr>
              <a:t>.</a:t>
            </a:r>
            <a:r>
              <a:rPr lang="es-ES_tradnl" sz="2800"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3200" b="1" dirty="0" smtClean="0">
                <a:effectLst>
                  <a:outerShdw blurRad="50800" dist="38100" dir="2700000">
                    <a:srgbClr val="000000">
                      <a:alpha val="43000"/>
                    </a:srgbClr>
                  </a:outerShdw>
                </a:effectLst>
                <a:latin typeface="Georgia"/>
                <a:cs typeface="Georgia"/>
              </a:rPr>
              <a:t>Generalidades</a:t>
            </a:r>
            <a:endParaRPr lang="es-ES_tradnl" sz="3200" b="1" dirty="0">
              <a:effectLst>
                <a:outerShdw blurRad="50800" dist="38100" dir="2700000">
                  <a:srgbClr val="000000">
                    <a:alpha val="43000"/>
                  </a:srgbClr>
                </a:outerShdw>
              </a:effectLst>
              <a:latin typeface="Georgia"/>
              <a:cs typeface="Georgia"/>
            </a:endParaRPr>
          </a:p>
        </p:txBody>
      </p:sp>
      <p:sp>
        <p:nvSpPr>
          <p:cNvPr id="3" name="Marcador de contenido 2"/>
          <p:cNvSpPr>
            <a:spLocks noGrp="1"/>
          </p:cNvSpPr>
          <p:nvPr>
            <p:ph idx="1"/>
          </p:nvPr>
        </p:nvSpPr>
        <p:spPr/>
        <p:txBody>
          <a:bodyPr>
            <a:noAutofit/>
          </a:bodyPr>
          <a:lstStyle/>
          <a:p>
            <a:pPr marL="514350" indent="-514350">
              <a:buFont typeface="+mj-lt"/>
              <a:buAutoNum type="arabicPeriod"/>
            </a:pPr>
            <a:r>
              <a:rPr lang="es-ES_tradnl" sz="2800" dirty="0" smtClean="0">
                <a:solidFill>
                  <a:srgbClr val="000000"/>
                </a:solidFill>
                <a:latin typeface="Georgia"/>
              </a:rPr>
              <a:t>Se usó un enfoque piramidal para determinar lo robusto del </a:t>
            </a:r>
            <a:r>
              <a:rPr lang="es-ES_tradnl" sz="2800" i="1" dirty="0" smtClean="0">
                <a:solidFill>
                  <a:srgbClr val="000000"/>
                </a:solidFill>
                <a:latin typeface="Georgia"/>
              </a:rPr>
              <a:t>data.</a:t>
            </a:r>
            <a:endParaRPr lang="es-ES_tradnl" sz="2800" i="1" dirty="0" smtClean="0">
              <a:solidFill>
                <a:srgbClr val="000000"/>
              </a:solidFill>
              <a:latin typeface="Georgia"/>
            </a:endParaRPr>
          </a:p>
          <a:p>
            <a:pPr marL="514350" indent="-514350">
              <a:buFont typeface="+mj-lt"/>
              <a:buAutoNum type="arabicPeriod"/>
            </a:pPr>
            <a:r>
              <a:rPr lang="es-ES_tradnl" sz="2800" dirty="0" smtClean="0">
                <a:solidFill>
                  <a:srgbClr val="000000"/>
                </a:solidFill>
                <a:latin typeface="Georgia"/>
              </a:rPr>
              <a:t>El </a:t>
            </a:r>
            <a:r>
              <a:rPr lang="es-ES_tradnl" sz="2800" i="1" dirty="0" err="1" smtClean="0">
                <a:solidFill>
                  <a:srgbClr val="000000"/>
                </a:solidFill>
                <a:latin typeface="Georgia"/>
              </a:rPr>
              <a:t>Cochrane</a:t>
            </a:r>
            <a:r>
              <a:rPr lang="es-ES_tradnl" sz="2800" i="1" dirty="0" smtClean="0">
                <a:solidFill>
                  <a:srgbClr val="000000"/>
                </a:solidFill>
                <a:latin typeface="Georgia"/>
              </a:rPr>
              <a:t> </a:t>
            </a:r>
            <a:r>
              <a:rPr lang="es-ES_tradnl" sz="2800" i="1" dirty="0" err="1" smtClean="0">
                <a:solidFill>
                  <a:srgbClr val="000000"/>
                </a:solidFill>
                <a:latin typeface="Georgia"/>
              </a:rPr>
              <a:t>database</a:t>
            </a:r>
            <a:r>
              <a:rPr lang="es-ES_tradnl" sz="2800" i="1" dirty="0" smtClean="0">
                <a:solidFill>
                  <a:srgbClr val="000000"/>
                </a:solidFill>
                <a:latin typeface="Georgia"/>
              </a:rPr>
              <a:t> </a:t>
            </a:r>
            <a:r>
              <a:rPr lang="es-ES_tradnl" sz="2800" dirty="0" smtClean="0">
                <a:solidFill>
                  <a:srgbClr val="000000"/>
                </a:solidFill>
                <a:latin typeface="Georgia"/>
              </a:rPr>
              <a:t>es el pináculo.</a:t>
            </a:r>
          </a:p>
          <a:p>
            <a:pPr marL="514350" indent="-514350">
              <a:buFont typeface="+mj-lt"/>
              <a:buAutoNum type="arabicPeriod"/>
            </a:pPr>
            <a:r>
              <a:rPr lang="es-ES_tradnl" sz="2800" dirty="0" smtClean="0">
                <a:solidFill>
                  <a:srgbClr val="000000"/>
                </a:solidFill>
                <a:latin typeface="Georgia"/>
              </a:rPr>
              <a:t>Se contemplan distintas metodologías y fuentes de información.</a:t>
            </a:r>
          </a:p>
          <a:p>
            <a:pPr marL="514350" indent="-514350">
              <a:buFont typeface="+mj-lt"/>
              <a:buAutoNum type="arabicPeriod"/>
            </a:pPr>
            <a:r>
              <a:rPr lang="es-ES_tradnl" sz="2800" dirty="0" smtClean="0">
                <a:solidFill>
                  <a:srgbClr val="000000"/>
                </a:solidFill>
                <a:latin typeface="Georgia"/>
              </a:rPr>
              <a:t>Todas las citas obtenidas de revistas </a:t>
            </a:r>
            <a:r>
              <a:rPr lang="es-ES_tradnl" sz="2800" i="1" dirty="0" smtClean="0">
                <a:solidFill>
                  <a:srgbClr val="000000"/>
                </a:solidFill>
                <a:latin typeface="Georgia"/>
              </a:rPr>
              <a:t>peer-</a:t>
            </a:r>
            <a:r>
              <a:rPr lang="es-ES_tradnl" sz="2800" i="1" dirty="0" err="1" smtClean="0">
                <a:solidFill>
                  <a:srgbClr val="000000"/>
                </a:solidFill>
                <a:latin typeface="Georgia"/>
              </a:rPr>
              <a:t>reviewed</a:t>
            </a:r>
            <a:r>
              <a:rPr lang="es-ES_tradnl" sz="2800" i="1" dirty="0" smtClean="0">
                <a:solidFill>
                  <a:srgbClr val="000000"/>
                </a:solidFill>
                <a:latin typeface="Georgia"/>
              </a:rPr>
              <a:t> </a:t>
            </a:r>
            <a:r>
              <a:rPr lang="es-ES_tradnl" sz="2800" dirty="0" smtClean="0">
                <a:solidFill>
                  <a:srgbClr val="000000"/>
                </a:solidFill>
                <a:latin typeface="Georgia"/>
              </a:rPr>
              <a:t>en </a:t>
            </a:r>
            <a:r>
              <a:rPr lang="es-ES_tradnl" sz="2800" dirty="0" err="1" smtClean="0">
                <a:solidFill>
                  <a:srgbClr val="000000"/>
                </a:solidFill>
                <a:latin typeface="Georgia"/>
              </a:rPr>
              <a:t>Medline</a:t>
            </a:r>
            <a:r>
              <a:rPr lang="es-ES_tradnl" sz="2800" dirty="0" smtClean="0">
                <a:solidFill>
                  <a:srgbClr val="000000"/>
                </a:solidFill>
                <a:latin typeface="Georgia"/>
              </a:rPr>
              <a:t> y </a:t>
            </a:r>
            <a:r>
              <a:rPr lang="es-ES_tradnl" sz="2800" dirty="0" err="1" smtClean="0">
                <a:solidFill>
                  <a:srgbClr val="000000"/>
                </a:solidFill>
                <a:latin typeface="Georgia"/>
              </a:rPr>
              <a:t>PubMed</a:t>
            </a:r>
            <a:r>
              <a:rPr lang="es-ES_tradnl" sz="2800" i="1" dirty="0" smtClean="0">
                <a:solidFill>
                  <a:srgbClr val="000000"/>
                </a:solidFill>
                <a:latin typeface="Georgia"/>
              </a:rPr>
              <a:t>.</a:t>
            </a:r>
          </a:p>
          <a:p>
            <a:pPr marL="514350" indent="-514350">
              <a:buFont typeface="+mj-lt"/>
              <a:buAutoNum type="arabicPeriod"/>
            </a:pPr>
            <a:r>
              <a:rPr lang="es-ES_tradnl" sz="2800" dirty="0" smtClean="0">
                <a:solidFill>
                  <a:srgbClr val="000000"/>
                </a:solidFill>
                <a:latin typeface="Georgia"/>
              </a:rPr>
              <a:t>Área distinta de otras en la medicina, le caracteriza lo subrepticio, el </a:t>
            </a:r>
            <a:r>
              <a:rPr lang="es-ES_tradnl" sz="2800" i="1" dirty="0" err="1" smtClean="0">
                <a:solidFill>
                  <a:srgbClr val="000000"/>
                </a:solidFill>
                <a:latin typeface="Georgia"/>
              </a:rPr>
              <a:t>taboo</a:t>
            </a:r>
            <a:r>
              <a:rPr lang="es-ES_tradnl" sz="2800" i="1" dirty="0" smtClean="0">
                <a:solidFill>
                  <a:srgbClr val="000000"/>
                </a:solidFill>
                <a:latin typeface="Georgia"/>
              </a:rPr>
              <a:t> </a:t>
            </a:r>
            <a:r>
              <a:rPr lang="es-ES_tradnl" sz="2800" dirty="0" smtClean="0">
                <a:solidFill>
                  <a:srgbClr val="000000"/>
                </a:solidFill>
                <a:latin typeface="Georgia"/>
              </a:rPr>
              <a:t>y el presupuesto.</a:t>
            </a:r>
            <a:endParaRPr lang="es-ES_tradnl"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Trastornos relacionados al Trauma y el Stress</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pPr algn="l"/>
            <a:r>
              <a:rPr lang="es-ES_tradnl" sz="3200" b="1" dirty="0" smtClean="0">
                <a:latin typeface="Georgia"/>
                <a:cs typeface="Georgia"/>
              </a:rPr>
              <a:t>	</a:t>
            </a:r>
            <a:r>
              <a:rPr lang="es-ES_tradnl" sz="2800" b="1" dirty="0" err="1" smtClean="0">
                <a:latin typeface="Georgia"/>
                <a:cs typeface="Georgia"/>
              </a:rPr>
              <a:t>Neumeister</a:t>
            </a:r>
            <a:r>
              <a:rPr lang="es-ES_tradnl" sz="2800" b="1" dirty="0" smtClean="0">
                <a:latin typeface="Georgia"/>
                <a:cs typeface="Georgia"/>
              </a:rPr>
              <a:t> A:</a:t>
            </a:r>
            <a:br>
              <a:rPr lang="es-ES_tradnl" sz="2800" b="1" dirty="0" smtClean="0">
                <a:latin typeface="Georgia"/>
                <a:cs typeface="Georgia"/>
              </a:rPr>
            </a:br>
            <a:r>
              <a:rPr lang="es-ES_tradnl" sz="2800" dirty="0" smtClean="0">
                <a:latin typeface="Georgia"/>
                <a:cs typeface="Georgia"/>
              </a:rPr>
              <a:t/>
            </a:r>
            <a:br>
              <a:rPr lang="es-ES_tradnl" sz="2800" dirty="0" smtClean="0">
                <a:latin typeface="Georgia"/>
                <a:cs typeface="Georgia"/>
              </a:rPr>
            </a:br>
            <a:r>
              <a:rPr lang="es-ES_tradnl" sz="2800" b="1" dirty="0" err="1" smtClean="0">
                <a:latin typeface="Georgia"/>
                <a:cs typeface="Georgia"/>
              </a:rPr>
              <a:t>Translational</a:t>
            </a:r>
            <a:r>
              <a:rPr lang="es-ES_tradnl" sz="2800" b="1" dirty="0" smtClean="0">
                <a:latin typeface="Georgia"/>
                <a:cs typeface="Georgia"/>
              </a:rPr>
              <a:t> </a:t>
            </a:r>
            <a:r>
              <a:rPr lang="es-ES_tradnl" sz="2800" b="1" dirty="0" err="1" smtClean="0">
                <a:latin typeface="Georgia"/>
                <a:cs typeface="Georgia"/>
              </a:rPr>
              <a:t>evidence</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 role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endocannabinoids</a:t>
            </a:r>
            <a:r>
              <a:rPr lang="es-ES_tradnl" sz="2800" b="1" dirty="0" smtClean="0">
                <a:latin typeface="Georgia"/>
                <a:cs typeface="Georgia"/>
              </a:rPr>
              <a:t> in </a:t>
            </a:r>
            <a:r>
              <a:rPr lang="es-ES_tradnl" sz="2800" b="1" dirty="0" err="1" smtClean="0">
                <a:latin typeface="Georgia"/>
                <a:cs typeface="Georgia"/>
              </a:rPr>
              <a:t>the</a:t>
            </a:r>
            <a:r>
              <a:rPr lang="es-ES_tradnl" sz="2800" b="1" dirty="0" smtClean="0">
                <a:latin typeface="Georgia"/>
                <a:cs typeface="Georgia"/>
              </a:rPr>
              <a:t> </a:t>
            </a:r>
            <a:r>
              <a:rPr lang="es-ES_tradnl" sz="2800" b="1" dirty="0" err="1" smtClean="0">
                <a:latin typeface="Georgia"/>
                <a:cs typeface="Georgia"/>
              </a:rPr>
              <a:t>etiology</a:t>
            </a:r>
            <a:r>
              <a:rPr lang="es-ES_tradnl" sz="2800" b="1" dirty="0" smtClean="0">
                <a:latin typeface="Georgia"/>
                <a:cs typeface="Georgia"/>
              </a:rPr>
              <a:t> and </a:t>
            </a:r>
            <a:r>
              <a:rPr lang="es-ES_tradnl" sz="2800" b="1" dirty="0" err="1" smtClean="0">
                <a:latin typeface="Georgia"/>
                <a:cs typeface="Georgia"/>
              </a:rPr>
              <a:t>treatment</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posttraumatic</a:t>
            </a:r>
            <a:r>
              <a:rPr lang="es-ES_tradnl" sz="2800" b="1" dirty="0" smtClean="0">
                <a:latin typeface="Georgia"/>
                <a:cs typeface="Georgia"/>
              </a:rPr>
              <a:t> stress </a:t>
            </a:r>
            <a:r>
              <a:rPr lang="es-ES_tradnl" sz="2800" b="1" dirty="0" err="1" smtClean="0">
                <a:latin typeface="Georgia"/>
                <a:cs typeface="Georgia"/>
              </a:rPr>
              <a:t>disorder</a:t>
            </a:r>
            <a:r>
              <a:rPr lang="es-ES_tradnl" sz="2800" b="1" dirty="0" smtClean="0">
                <a:latin typeface="Georgia"/>
                <a:cs typeface="Georgia"/>
              </a:rPr>
              <a:t>.</a:t>
            </a:r>
            <a:br>
              <a:rPr lang="es-ES_tradnl" sz="2800" b="1" dirty="0" smtClean="0">
                <a:latin typeface="Georgia"/>
                <a:cs typeface="Georgia"/>
              </a:rPr>
            </a:br>
            <a:r>
              <a:rPr lang="es-ES_tradnl" sz="2800" b="1" dirty="0" smtClean="0">
                <a:latin typeface="Georgia"/>
                <a:cs typeface="Georgia"/>
              </a:rPr>
              <a:t/>
            </a:r>
            <a:br>
              <a:rPr lang="es-ES_tradnl" sz="2800" b="1" dirty="0" smtClean="0">
                <a:latin typeface="Georgia"/>
                <a:cs typeface="Georgia"/>
              </a:rPr>
            </a:br>
            <a:r>
              <a:rPr lang="es-ES_tradnl" sz="2800" b="1" dirty="0" smtClean="0">
                <a:latin typeface="Georgia"/>
                <a:cs typeface="Georgia"/>
              </a:rPr>
              <a:t> 	</a:t>
            </a:r>
            <a:r>
              <a:rPr lang="es-ES_tradnl" sz="2800" dirty="0" err="1" smtClean="0">
                <a:latin typeface="Georgia"/>
                <a:cs typeface="Georgia"/>
              </a:rPr>
              <a:t>Psychoneuroendocrinology</a:t>
            </a:r>
            <a:r>
              <a:rPr lang="es-ES_tradnl" sz="2800" dirty="0" smtClean="0">
                <a:latin typeface="Georgia"/>
                <a:cs typeface="Georgia"/>
              </a:rPr>
              <a:t>. 2015 Jan;51:577-84.</a:t>
            </a:r>
            <a:br>
              <a:rPr lang="es-ES_tradnl" sz="2800" dirty="0" smtClean="0">
                <a:latin typeface="Georgia"/>
                <a:cs typeface="Georgia"/>
              </a:rPr>
            </a:br>
            <a:r>
              <a:rPr lang="es-ES_tradnl" sz="2800" dirty="0" smtClean="0">
                <a:latin typeface="Georgia"/>
                <a:cs typeface="Georgia"/>
              </a:rPr>
              <a:t>	</a:t>
            </a:r>
            <a:r>
              <a:rPr lang="es-ES_tradnl" sz="2800" dirty="0" err="1" smtClean="0">
                <a:latin typeface="Georgia"/>
                <a:cs typeface="Georgia"/>
              </a:rPr>
              <a:t>doi</a:t>
            </a:r>
            <a:r>
              <a:rPr lang="es-ES_tradnl" sz="2800" dirty="0" smtClean="0">
                <a:latin typeface="Georgia"/>
                <a:cs typeface="Georgia"/>
              </a:rPr>
              <a:t>: 10.1016/</a:t>
            </a:r>
            <a:r>
              <a:rPr lang="es-ES_tradnl" sz="2800" dirty="0" err="1" smtClean="0">
                <a:latin typeface="Georgia"/>
                <a:cs typeface="Georgia"/>
              </a:rPr>
              <a:t>j.psyneuen</a:t>
            </a:r>
            <a:r>
              <a:rPr lang="es-ES_tradnl" sz="2800" dirty="0" smtClean="0">
                <a:latin typeface="Georgia"/>
                <a:cs typeface="Georgia"/>
              </a:rPr>
              <a:t>.2014.10.012. </a:t>
            </a:r>
            <a:r>
              <a:rPr lang="es-ES_tradnl" sz="2800" dirty="0" err="1" smtClean="0">
                <a:latin typeface="Georgia"/>
                <a:cs typeface="Georgia"/>
              </a:rPr>
              <a:t>Epub</a:t>
            </a:r>
            <a:r>
              <a:rPr lang="es-ES_tradnl" sz="2800" dirty="0" smtClean="0">
                <a:latin typeface="Georgia"/>
                <a:cs typeface="Georgia"/>
              </a:rPr>
              <a:t> 2014 </a:t>
            </a:r>
            <a:r>
              <a:rPr lang="es-ES_tradnl" sz="2800" dirty="0" err="1" smtClean="0">
                <a:latin typeface="Georgia"/>
                <a:cs typeface="Georgia"/>
              </a:rPr>
              <a:t>Oct</a:t>
            </a:r>
            <a:r>
              <a:rPr lang="es-ES_tradnl" sz="2800" dirty="0" smtClean="0">
                <a:latin typeface="Georgia"/>
                <a:cs typeface="Georgia"/>
              </a:rPr>
              <a:t> 22</a:t>
            </a:r>
            <a:r>
              <a:rPr lang="es-ES_tradnl" sz="2800" i="1" dirty="0" smtClean="0">
                <a:latin typeface="Georgia"/>
                <a:cs typeface="Georgia"/>
              </a:rPr>
              <a:t>.</a:t>
            </a:r>
            <a:endParaRPr lang="es-ES_tradnl" sz="2800" b="1" i="1" dirty="0" smtClean="0">
              <a:solidFill>
                <a:srgbClr val="000000"/>
              </a:solidFill>
              <a:effectLst>
                <a:outerShdw blurRad="50800" dist="38100" dir="2700000" algn="br">
                  <a:srgbClr val="000000">
                    <a:alpha val="43000"/>
                  </a:srgbClr>
                </a:outerShdw>
              </a:effectLst>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Trastornos Asociados a Sustancias</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254" y="293514"/>
            <a:ext cx="8388334" cy="5693867"/>
          </a:xfrm>
          <a:prstGeom prst="rect">
            <a:avLst/>
          </a:prstGeom>
        </p:spPr>
        <p:txBody>
          <a:bodyPr wrap="square">
            <a:spAutoFit/>
          </a:bodyPr>
          <a:lstStyle/>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Lucas P:</a:t>
            </a:r>
          </a:p>
          <a:p>
            <a:endParaRPr lang="es-ES_tradnl" sz="2800" b="1" dirty="0" smtClean="0">
              <a:latin typeface="Georgia"/>
              <a:cs typeface="Georgia"/>
            </a:endParaRPr>
          </a:p>
          <a:p>
            <a:pPr algn="ctr"/>
            <a:r>
              <a:rPr lang="es-ES_tradnl" sz="2800" b="1" dirty="0" err="1" smtClean="0">
                <a:latin typeface="Georgia"/>
                <a:cs typeface="Georgia"/>
              </a:rPr>
              <a:t>Substituting</a:t>
            </a:r>
            <a:r>
              <a:rPr lang="es-ES_tradnl" sz="2800" b="1" dirty="0" smtClean="0">
                <a:latin typeface="Georgia"/>
                <a:cs typeface="Georgia"/>
              </a:rPr>
              <a:t> cannabis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prescription</a:t>
            </a:r>
            <a:r>
              <a:rPr lang="es-ES_tradnl" sz="2800" b="1" dirty="0" smtClean="0">
                <a:latin typeface="Georgia"/>
                <a:cs typeface="Georgia"/>
              </a:rPr>
              <a:t> </a:t>
            </a:r>
            <a:r>
              <a:rPr lang="es-ES_tradnl" sz="2800" b="1" dirty="0" err="1" smtClean="0">
                <a:latin typeface="Georgia"/>
                <a:cs typeface="Georgia"/>
              </a:rPr>
              <a:t>drugs</a:t>
            </a:r>
            <a:r>
              <a:rPr lang="es-ES_tradnl" sz="2800" b="1" dirty="0" smtClean="0">
                <a:latin typeface="Georgia"/>
                <a:cs typeface="Georgia"/>
              </a:rPr>
              <a:t>, alcohol and </a:t>
            </a:r>
            <a:r>
              <a:rPr lang="es-ES_tradnl" sz="2800" b="1" dirty="0" err="1" smtClean="0">
                <a:latin typeface="Georgia"/>
                <a:cs typeface="Georgia"/>
              </a:rPr>
              <a:t>other</a:t>
            </a:r>
            <a:r>
              <a:rPr lang="es-ES_tradnl" sz="2800" b="1" dirty="0" smtClean="0">
                <a:latin typeface="Georgia"/>
                <a:cs typeface="Georgia"/>
              </a:rPr>
              <a:t> </a:t>
            </a:r>
            <a:r>
              <a:rPr lang="es-ES_tradnl" sz="2800" b="1" dirty="0" err="1" smtClean="0">
                <a:latin typeface="Georgia"/>
                <a:cs typeface="Georgia"/>
              </a:rPr>
              <a:t>substances</a:t>
            </a:r>
            <a:r>
              <a:rPr lang="es-ES_tradnl" sz="2800" b="1" dirty="0" smtClean="0">
                <a:latin typeface="Georgia"/>
                <a:cs typeface="Georgia"/>
              </a:rPr>
              <a:t> </a:t>
            </a:r>
            <a:r>
              <a:rPr lang="es-ES_tradnl" sz="2800" b="1" dirty="0" err="1" smtClean="0">
                <a:latin typeface="Georgia"/>
                <a:cs typeface="Georgia"/>
              </a:rPr>
              <a:t>among</a:t>
            </a:r>
            <a:r>
              <a:rPr lang="es-ES_tradnl" sz="2800" b="1" dirty="0" smtClean="0">
                <a:latin typeface="Georgia"/>
                <a:cs typeface="Georgia"/>
              </a:rPr>
              <a:t> medical cannabis </a:t>
            </a:r>
            <a:r>
              <a:rPr lang="es-ES_tradnl" sz="2800" b="1" dirty="0" err="1" smtClean="0">
                <a:latin typeface="Georgia"/>
                <a:cs typeface="Georgia"/>
              </a:rPr>
              <a:t>patients</a:t>
            </a:r>
            <a:r>
              <a:rPr lang="es-ES_tradnl" sz="2800" b="1" dirty="0" smtClean="0">
                <a:latin typeface="Georgia"/>
                <a:cs typeface="Georgia"/>
              </a:rPr>
              <a:t>: </a:t>
            </a:r>
            <a:r>
              <a:rPr lang="es-ES_tradnl" sz="2800" b="1" dirty="0" err="1" smtClean="0">
                <a:latin typeface="Georgia"/>
                <a:cs typeface="Georgia"/>
              </a:rPr>
              <a:t>The</a:t>
            </a:r>
            <a:r>
              <a:rPr lang="es-ES_tradnl" sz="2800" b="1" dirty="0" smtClean="0">
                <a:latin typeface="Georgia"/>
                <a:cs typeface="Georgia"/>
              </a:rPr>
              <a:t> </a:t>
            </a:r>
            <a:r>
              <a:rPr lang="es-ES_tradnl" sz="2800" b="1" dirty="0" err="1" smtClean="0">
                <a:latin typeface="Georgia"/>
                <a:cs typeface="Georgia"/>
              </a:rPr>
              <a:t>impact</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contextual </a:t>
            </a:r>
            <a:r>
              <a:rPr lang="es-ES_tradnl" sz="2800" b="1" dirty="0" err="1" smtClean="0">
                <a:latin typeface="Georgia"/>
                <a:cs typeface="Georgia"/>
              </a:rPr>
              <a:t>factors</a:t>
            </a:r>
            <a:r>
              <a:rPr lang="es-ES_tradnl" sz="2800" b="1" dirty="0" smtClean="0">
                <a:latin typeface="Georgia"/>
                <a:cs typeface="Georgia"/>
              </a:rPr>
              <a:t>.</a:t>
            </a:r>
          </a:p>
          <a:p>
            <a:endParaRPr lang="es-ES_tradnl" sz="2800" dirty="0" smtClean="0">
              <a:latin typeface="Georgia"/>
              <a:cs typeface="Georgia"/>
            </a:endParaRPr>
          </a:p>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a:t>
            </a:r>
            <a:r>
              <a:rPr lang="es-ES_tradnl" sz="2800" dirty="0" err="1" smtClean="0">
                <a:latin typeface="Georgia"/>
                <a:cs typeface="Georgia"/>
              </a:rPr>
              <a:t>Drug</a:t>
            </a:r>
            <a:r>
              <a:rPr lang="es-ES_tradnl" sz="2800" dirty="0" smtClean="0">
                <a:latin typeface="Georgia"/>
                <a:cs typeface="Georgia"/>
              </a:rPr>
              <a:t> Alcohol Rev. 2016 May;35(3):326-33.</a:t>
            </a:r>
          </a:p>
          <a:p>
            <a:r>
              <a:rPr lang="es-ES_tradnl" sz="2800" dirty="0">
                <a:latin typeface="Georgia"/>
                <a:cs typeface="Georgia"/>
              </a:rPr>
              <a:t>	</a:t>
            </a:r>
            <a:r>
              <a:rPr lang="es-ES_tradnl" sz="2800" dirty="0" err="1" smtClean="0">
                <a:latin typeface="Georgia"/>
                <a:cs typeface="Georgia"/>
              </a:rPr>
              <a:t>doi</a:t>
            </a:r>
            <a:r>
              <a:rPr lang="es-ES_tradnl" sz="2800" dirty="0" smtClean="0">
                <a:latin typeface="Georgia"/>
                <a:cs typeface="Georgia"/>
              </a:rPr>
              <a:t>: 10.1111/dar.12323. </a:t>
            </a:r>
            <a:r>
              <a:rPr lang="es-ES_tradnl" sz="2800" dirty="0" err="1" smtClean="0">
                <a:latin typeface="Georgia"/>
                <a:cs typeface="Georgia"/>
              </a:rPr>
              <a:t>Epub</a:t>
            </a:r>
            <a:r>
              <a:rPr lang="es-ES_tradnl" sz="2800" dirty="0" smtClean="0">
                <a:latin typeface="Georgia"/>
                <a:cs typeface="Georgia"/>
              </a:rPr>
              <a:t> 2015 Sep 14</a:t>
            </a:r>
            <a:endParaRPr lang="es-ES_tradnl" sz="2800" dirty="0" smtClean="0">
              <a:solidFill>
                <a:schemeClr val="tx2"/>
              </a:solidFill>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254" y="293513"/>
            <a:ext cx="8388334" cy="4832093"/>
          </a:xfrm>
          <a:prstGeom prst="rect">
            <a:avLst/>
          </a:prstGeom>
        </p:spPr>
        <p:txBody>
          <a:bodyPr wrap="square">
            <a:spAutoFit/>
          </a:bodyPr>
          <a:lstStyle/>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El 87% (n = 410) substituyo drogas duras por cannabis</a:t>
            </a:r>
          </a:p>
          <a:p>
            <a:endParaRPr lang="es-ES_tradnl" sz="2800" dirty="0" smtClean="0">
              <a:latin typeface="Georgia"/>
              <a:cs typeface="Georgia"/>
            </a:endParaRPr>
          </a:p>
          <a:p>
            <a:r>
              <a:rPr lang="es-ES_tradnl" sz="2800" dirty="0" smtClean="0">
                <a:latin typeface="Georgia"/>
                <a:cs typeface="Georgia"/>
              </a:rPr>
              <a:t>	80.3% por sustancias prescritas</a:t>
            </a:r>
          </a:p>
          <a:p>
            <a:endParaRPr lang="es-ES_tradnl" sz="2800" dirty="0" smtClean="0">
              <a:latin typeface="Georgia"/>
              <a:cs typeface="Georgia"/>
            </a:endParaRPr>
          </a:p>
          <a:p>
            <a:r>
              <a:rPr lang="es-ES_tradnl" sz="2800" dirty="0" smtClean="0">
                <a:latin typeface="Georgia"/>
                <a:cs typeface="Georgia"/>
              </a:rPr>
              <a:t>	51.7% para el alcohol</a:t>
            </a:r>
          </a:p>
          <a:p>
            <a:endParaRPr lang="es-ES_tradnl" sz="2800" dirty="0" smtClean="0">
              <a:latin typeface="Georgia"/>
              <a:cs typeface="Georgia"/>
            </a:endParaRPr>
          </a:p>
          <a:p>
            <a:r>
              <a:rPr lang="es-ES_tradnl" sz="2800" dirty="0" smtClean="0">
                <a:latin typeface="Georgia"/>
                <a:cs typeface="Georgia"/>
              </a:rPr>
              <a:t>	32.6% para sustancias ilegales</a:t>
            </a:r>
          </a:p>
          <a:p>
            <a:endParaRPr lang="es-ES_tradnl" sz="2800" b="1" u="sng" dirty="0" smtClean="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9254" y="293514"/>
            <a:ext cx="8388334" cy="4401205"/>
          </a:xfrm>
          <a:prstGeom prst="rect">
            <a:avLst/>
          </a:prstGeom>
        </p:spPr>
        <p:txBody>
          <a:bodyPr wrap="square">
            <a:spAutoFit/>
          </a:bodyPr>
          <a:lstStyle/>
          <a:p>
            <a:endParaRPr lang="es-ES_tradnl" sz="2800" b="1" i="1" u="sng" dirty="0" smtClean="0"/>
          </a:p>
          <a:p>
            <a:endParaRPr lang="es-ES_tradnl" sz="2800" i="1" dirty="0" smtClean="0">
              <a:latin typeface="Georgia"/>
              <a:cs typeface="Georgia"/>
            </a:endParaRPr>
          </a:p>
          <a:p>
            <a:endParaRPr lang="es-ES_tradnl" sz="2800" i="1" dirty="0" smtClean="0">
              <a:latin typeface="Georgia"/>
              <a:cs typeface="Georgia"/>
            </a:endParaRPr>
          </a:p>
          <a:p>
            <a:r>
              <a:rPr lang="es-ES_tradnl" sz="2800" dirty="0" smtClean="0">
                <a:latin typeface="Georgia"/>
                <a:cs typeface="Georgia"/>
              </a:rPr>
              <a:t>“</a:t>
            </a:r>
            <a:r>
              <a:rPr lang="es-ES_tradnl" sz="2800" i="1" dirty="0" smtClean="0">
                <a:latin typeface="Georgia"/>
                <a:cs typeface="Georgia"/>
              </a:rPr>
              <a:t>CONCLUSIONS: </a:t>
            </a:r>
            <a:r>
              <a:rPr lang="es-ES_tradnl" sz="2800" i="1" dirty="0" err="1" smtClean="0">
                <a:latin typeface="Georgia"/>
                <a:cs typeface="Georgia"/>
              </a:rPr>
              <a:t>The</a:t>
            </a:r>
            <a:r>
              <a:rPr lang="es-ES_tradnl" sz="2800" i="1" dirty="0" smtClean="0">
                <a:latin typeface="Georgia"/>
                <a:cs typeface="Georgia"/>
              </a:rPr>
              <a:t> finding that cannabis was substituted for all three classes of substances suggests that the medical use of cannabis may play a harm reduction role in the context of use of these substances, and may have implications for abstinence-based substance use </a:t>
            </a:r>
            <a:r>
              <a:rPr lang="es-ES_tradnl" sz="2800" i="1" dirty="0" err="1" smtClean="0">
                <a:latin typeface="Georgia"/>
                <a:cs typeface="Georgia"/>
              </a:rPr>
              <a:t>treatment</a:t>
            </a:r>
            <a:r>
              <a:rPr lang="es-ES_tradnl" sz="2800" i="1" dirty="0" smtClean="0">
                <a:latin typeface="Georgia"/>
                <a:cs typeface="Georgia"/>
              </a:rPr>
              <a:t> </a:t>
            </a:r>
            <a:r>
              <a:rPr lang="es-ES_tradnl" sz="2800" i="1" dirty="0" err="1">
                <a:latin typeface="Georgia"/>
                <a:cs typeface="Georgia"/>
              </a:rPr>
              <a:t>approaches</a:t>
            </a:r>
            <a:r>
              <a:rPr lang="es-ES_tradnl" sz="2800" i="1" dirty="0" smtClean="0">
                <a:latin typeface="Georgia"/>
                <a:cs typeface="Georgia"/>
              </a:rPr>
              <a:t>.</a:t>
            </a:r>
            <a:r>
              <a:rPr lang="es-ES_tradnl" sz="2800" i="1" dirty="0" smtClean="0">
                <a:latin typeface="Georgia"/>
                <a:cs typeface="Georgia"/>
              </a:rPr>
              <a:t>”</a:t>
            </a:r>
            <a:endParaRPr lang="es-ES_tradnl" sz="2800" i="1" dirty="0" smtClean="0">
              <a:solidFill>
                <a:schemeClr val="tx2"/>
              </a:solidFill>
              <a:latin typeface="Georgia"/>
              <a:cs typeface="Georgia"/>
              <a:hlinkClick r:id="rId2"/>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r>
              <a:rPr lang="es-ES_tradnl" sz="3200" b="1" dirty="0" smtClean="0">
                <a:effectLst>
                  <a:outerShdw blurRad="50800" dist="38100" dir="2700000" algn="br">
                    <a:srgbClr val="000000">
                      <a:alpha val="43000"/>
                    </a:srgbClr>
                  </a:outerShdw>
                </a:effectLst>
                <a:latin typeface="Georgia"/>
                <a:cs typeface="Georgia"/>
              </a:rPr>
              <a:t>Trastornos </a:t>
            </a:r>
            <a:r>
              <a:rPr lang="es-ES_tradnl" sz="3200" b="1" dirty="0" err="1" smtClean="0">
                <a:effectLst>
                  <a:outerShdw blurRad="50800" dist="38100" dir="2700000" algn="br">
                    <a:srgbClr val="000000">
                      <a:alpha val="43000"/>
                    </a:srgbClr>
                  </a:outerShdw>
                </a:effectLst>
                <a:latin typeface="Georgia"/>
                <a:cs typeface="Georgia"/>
              </a:rPr>
              <a:t>Neurocognitivos</a:t>
            </a: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Deterioro Cognitivo </a:t>
            </a:r>
            <a:endParaRPr lang="es-ES_tradnl" sz="3200" b="1" dirty="0">
              <a:latin typeface="Georgia"/>
              <a:cs typeface="Georgia"/>
            </a:endParaRPr>
          </a:p>
        </p:txBody>
      </p:sp>
      <p:sp>
        <p:nvSpPr>
          <p:cNvPr id="5" name="Rectángulo 4"/>
          <p:cNvSpPr/>
          <p:nvPr/>
        </p:nvSpPr>
        <p:spPr>
          <a:xfrm>
            <a:off x="685800" y="1287971"/>
            <a:ext cx="7772400" cy="3970318"/>
          </a:xfrm>
          <a:prstGeom prst="rect">
            <a:avLst/>
          </a:prstGeom>
        </p:spPr>
        <p:txBody>
          <a:bodyPr wrap="square">
            <a:spAutoFit/>
          </a:bodyPr>
          <a:lstStyle/>
          <a:p>
            <a:r>
              <a:rPr lang="es-ES_tradnl" sz="2800" dirty="0" smtClean="0">
                <a:latin typeface="Georgia"/>
                <a:cs typeface="Georgia"/>
              </a:rPr>
              <a:t>	</a:t>
            </a:r>
            <a:r>
              <a:rPr lang="es-ES_tradnl" sz="2800" dirty="0" err="1" smtClean="0">
                <a:latin typeface="Georgia"/>
                <a:cs typeface="Georgia"/>
              </a:rPr>
              <a:t>Shelef</a:t>
            </a:r>
            <a:r>
              <a:rPr lang="es-ES_tradnl" sz="2800" dirty="0" smtClean="0">
                <a:latin typeface="Georgia"/>
                <a:cs typeface="Georgia"/>
              </a:rPr>
              <a:t> A, </a:t>
            </a:r>
            <a:r>
              <a:rPr lang="es-ES_tradnl" sz="2800" i="1" dirty="0" smtClean="0">
                <a:latin typeface="Georgia"/>
                <a:cs typeface="Georgia"/>
              </a:rPr>
              <a:t>et-al</a:t>
            </a:r>
            <a:r>
              <a:rPr lang="es-ES_tradnl" sz="2800" dirty="0" smtClean="0">
                <a:latin typeface="Georgia"/>
                <a:cs typeface="Georgia"/>
              </a:rPr>
              <a:t>:</a:t>
            </a:r>
          </a:p>
          <a:p>
            <a:endParaRPr lang="es-ES_tradnl" sz="2800" b="1" dirty="0" smtClean="0">
              <a:latin typeface="Georgia"/>
              <a:cs typeface="Georgia"/>
            </a:endParaRPr>
          </a:p>
          <a:p>
            <a:pPr algn="ctr"/>
            <a:r>
              <a:rPr lang="es-ES_tradnl" sz="2800" b="1" dirty="0" err="1" smtClean="0">
                <a:latin typeface="Georgia"/>
                <a:cs typeface="Georgia"/>
              </a:rPr>
              <a:t>Efficacy</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Medical Cannabis Oil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Behavioral</a:t>
            </a:r>
            <a:r>
              <a:rPr lang="es-ES_tradnl" sz="2800" b="1" dirty="0" smtClean="0">
                <a:latin typeface="Georgia"/>
                <a:cs typeface="Georgia"/>
              </a:rPr>
              <a:t> and </a:t>
            </a:r>
            <a:r>
              <a:rPr lang="es-ES_tradnl" sz="2800" b="1" dirty="0" err="1" smtClean="0">
                <a:latin typeface="Georgia"/>
                <a:cs typeface="Georgia"/>
              </a:rPr>
              <a:t>Psychological</a:t>
            </a:r>
            <a:r>
              <a:rPr lang="es-ES_tradnl" sz="2800" b="1" dirty="0" smtClean="0">
                <a:latin typeface="Georgia"/>
                <a:cs typeface="Georgia"/>
              </a:rPr>
              <a:t> </a:t>
            </a:r>
            <a:r>
              <a:rPr lang="es-ES_tradnl" sz="2800" b="1" dirty="0" err="1" smtClean="0">
                <a:latin typeface="Georgia"/>
                <a:cs typeface="Georgia"/>
              </a:rPr>
              <a:t>Symptoms</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Dementia</a:t>
            </a:r>
            <a:r>
              <a:rPr lang="es-ES_tradnl" sz="2800" b="1" dirty="0" smtClean="0">
                <a:latin typeface="Georgia"/>
                <a:cs typeface="Georgia"/>
              </a:rPr>
              <a:t>: </a:t>
            </a:r>
            <a:r>
              <a:rPr lang="es-ES_tradnl" sz="2800" b="1" dirty="0" err="1" smtClean="0">
                <a:latin typeface="Georgia"/>
                <a:cs typeface="Georgia"/>
              </a:rPr>
              <a:t>An</a:t>
            </a:r>
            <a:r>
              <a:rPr lang="es-ES_tradnl" sz="2800" b="1" dirty="0" smtClean="0">
                <a:latin typeface="Georgia"/>
                <a:cs typeface="Georgia"/>
              </a:rPr>
              <a:t>-Open </a:t>
            </a:r>
            <a:r>
              <a:rPr lang="es-ES_tradnl" sz="2800" b="1" dirty="0" err="1" smtClean="0">
                <a:latin typeface="Georgia"/>
                <a:cs typeface="Georgia"/>
              </a:rPr>
              <a:t>Label</a:t>
            </a:r>
            <a:r>
              <a:rPr lang="es-ES_tradnl" sz="2800" b="1" dirty="0" smtClean="0">
                <a:latin typeface="Georgia"/>
                <a:cs typeface="Georgia"/>
              </a:rPr>
              <a:t>, </a:t>
            </a:r>
            <a:r>
              <a:rPr lang="es-ES_tradnl" sz="2800" b="1" dirty="0" err="1" smtClean="0">
                <a:latin typeface="Georgia"/>
                <a:cs typeface="Georgia"/>
              </a:rPr>
              <a:t>Add</a:t>
            </a:r>
            <a:r>
              <a:rPr lang="es-ES_tradnl" sz="2800" b="1" dirty="0" smtClean="0">
                <a:latin typeface="Georgia"/>
                <a:cs typeface="Georgia"/>
              </a:rPr>
              <a:t>-</a:t>
            </a:r>
            <a:r>
              <a:rPr lang="es-ES_tradnl" sz="2800" b="1" dirty="0" err="1" smtClean="0">
                <a:latin typeface="Georgia"/>
                <a:cs typeface="Georgia"/>
              </a:rPr>
              <a:t>On</a:t>
            </a:r>
            <a:r>
              <a:rPr lang="es-ES_tradnl" sz="2800" b="1" dirty="0" smtClean="0">
                <a:latin typeface="Georgia"/>
                <a:cs typeface="Georgia"/>
              </a:rPr>
              <a:t>, </a:t>
            </a:r>
            <a:r>
              <a:rPr lang="es-ES_tradnl" sz="2800" b="1" dirty="0" err="1" smtClean="0">
                <a:latin typeface="Georgia"/>
                <a:cs typeface="Georgia"/>
              </a:rPr>
              <a:t>Pilot</a:t>
            </a:r>
            <a:r>
              <a:rPr lang="es-ES_tradnl" sz="2800" b="1" dirty="0" smtClean="0">
                <a:latin typeface="Georgia"/>
                <a:cs typeface="Georgia"/>
              </a:rPr>
              <a:t> </a:t>
            </a:r>
            <a:r>
              <a:rPr lang="es-ES_tradnl" sz="2800" b="1" dirty="0" err="1" smtClean="0">
                <a:latin typeface="Georgia"/>
                <a:cs typeface="Georgia"/>
              </a:rPr>
              <a:t>Study</a:t>
            </a:r>
            <a:r>
              <a:rPr lang="es-ES_tradnl" sz="2800" b="1" dirty="0" smtClean="0">
                <a:latin typeface="Georgia"/>
                <a:cs typeface="Georgia"/>
              </a:rPr>
              <a:t>. </a:t>
            </a:r>
          </a:p>
          <a:p>
            <a:endParaRPr lang="es-ES_tradnl" sz="2800" dirty="0" smtClean="0">
              <a:latin typeface="Georgia"/>
              <a:cs typeface="Georgia"/>
            </a:endParaRPr>
          </a:p>
          <a:p>
            <a:r>
              <a:rPr lang="es-ES_tradnl" sz="2800" dirty="0" smtClean="0">
                <a:latin typeface="Georgia"/>
                <a:cs typeface="Georgia"/>
              </a:rPr>
              <a:t>	J </a:t>
            </a:r>
            <a:r>
              <a:rPr lang="es-ES_tradnl" sz="2800" dirty="0" err="1" smtClean="0">
                <a:latin typeface="Georgia"/>
                <a:cs typeface="Georgia"/>
              </a:rPr>
              <a:t>Alzheimers</a:t>
            </a:r>
            <a:r>
              <a:rPr lang="es-ES_tradnl" sz="2800" dirty="0" smtClean="0">
                <a:latin typeface="Georgia"/>
                <a:cs typeface="Georgia"/>
              </a:rPr>
              <a:t> </a:t>
            </a:r>
            <a:r>
              <a:rPr lang="es-ES_tradnl" sz="2800" dirty="0" err="1" smtClean="0">
                <a:latin typeface="Georgia"/>
                <a:cs typeface="Georgia"/>
              </a:rPr>
              <a:t>Dis</a:t>
            </a:r>
            <a:r>
              <a:rPr lang="es-ES_tradnl" sz="2800" dirty="0" smtClean="0">
                <a:latin typeface="Georgia"/>
                <a:cs typeface="Georgia"/>
              </a:rPr>
              <a:t>. 2016 Jan 12;51(1):15-9.</a:t>
            </a:r>
          </a:p>
          <a:p>
            <a:r>
              <a:rPr lang="es-ES_tradnl" sz="2800" dirty="0" smtClean="0">
                <a:latin typeface="Georgia"/>
                <a:cs typeface="Georgia"/>
              </a:rPr>
              <a:t>	</a:t>
            </a:r>
            <a:r>
              <a:rPr lang="es-ES_tradnl" sz="2800" dirty="0" err="1" smtClean="0">
                <a:latin typeface="Georgia"/>
                <a:cs typeface="Georgia"/>
              </a:rPr>
              <a:t>doi</a:t>
            </a:r>
            <a:r>
              <a:rPr lang="es-ES_tradnl" sz="2800" dirty="0" smtClean="0">
                <a:latin typeface="Georgia"/>
                <a:cs typeface="Georgia"/>
              </a:rPr>
              <a:t>: 10.3233/JAD-150915.</a:t>
            </a:r>
            <a:r>
              <a:rPr lang="es-ES_tradnl" sz="2800" dirty="0" err="1" smtClean="0">
                <a:latin typeface="Georgia"/>
                <a:cs typeface="Georgia"/>
              </a:rPr>
              <a:t>Safety</a:t>
            </a:r>
            <a:r>
              <a:rPr lang="es-ES_tradnl" sz="2800" dirty="0" smtClean="0">
                <a:latin typeface="Georgia"/>
                <a:cs typeface="Georgia"/>
              </a:rPr>
              <a:t> and</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Deterioro Cognitivo </a:t>
            </a:r>
            <a:endParaRPr lang="es-ES_tradnl" sz="3200" b="1" dirty="0">
              <a:latin typeface="Georgia"/>
              <a:cs typeface="Georgia"/>
            </a:endParaRPr>
          </a:p>
        </p:txBody>
      </p:sp>
      <p:sp>
        <p:nvSpPr>
          <p:cNvPr id="5" name="Rectángulo 4"/>
          <p:cNvSpPr/>
          <p:nvPr/>
        </p:nvSpPr>
        <p:spPr>
          <a:xfrm>
            <a:off x="685800" y="1287971"/>
            <a:ext cx="7772400" cy="3539431"/>
          </a:xfrm>
          <a:prstGeom prst="rect">
            <a:avLst/>
          </a:prstGeom>
        </p:spPr>
        <p:txBody>
          <a:bodyPr wrap="square">
            <a:spAutoFit/>
          </a:bodyPr>
          <a:lstStyle/>
          <a:p>
            <a:endParaRPr lang="es-ES_tradnl" sz="2800" dirty="0" smtClean="0">
              <a:latin typeface="Georgia"/>
              <a:cs typeface="Georgia"/>
            </a:endParaRPr>
          </a:p>
          <a:p>
            <a:pPr>
              <a:buFont typeface="Arial"/>
              <a:buChar char="•"/>
            </a:pPr>
            <a:endParaRPr lang="es-ES_tradnl" sz="2800" dirty="0" smtClean="0">
              <a:latin typeface="Georgia"/>
              <a:cs typeface="Georgia"/>
            </a:endParaRPr>
          </a:p>
          <a:p>
            <a:pPr>
              <a:buFont typeface="Arial"/>
              <a:buChar char="•"/>
            </a:pPr>
            <a:endParaRPr lang="es-ES_tradnl" sz="2800" dirty="0">
              <a:latin typeface="Georgia"/>
              <a:cs typeface="Georgia"/>
            </a:endParaRPr>
          </a:p>
          <a:p>
            <a:pPr>
              <a:buFont typeface="Arial"/>
              <a:buChar char="•"/>
            </a:pPr>
            <a:r>
              <a:rPr lang="es-ES_tradnl" sz="2800" dirty="0" smtClean="0">
                <a:latin typeface="Georgia"/>
                <a:cs typeface="Georgia"/>
              </a:rPr>
              <a:t>Once </a:t>
            </a:r>
            <a:r>
              <a:rPr lang="es-ES_tradnl" sz="2800" dirty="0" smtClean="0">
                <a:latin typeface="Georgia"/>
                <a:cs typeface="Georgia"/>
              </a:rPr>
              <a:t>pacientes, todos con </a:t>
            </a:r>
            <a:r>
              <a:rPr lang="es-ES_tradnl" sz="2800" dirty="0" err="1" smtClean="0">
                <a:latin typeface="Georgia"/>
                <a:cs typeface="Georgia"/>
              </a:rPr>
              <a:t>diagnositco</a:t>
            </a:r>
            <a:r>
              <a:rPr lang="es-ES_tradnl" sz="2800" dirty="0" smtClean="0">
                <a:latin typeface="Georgia"/>
                <a:cs typeface="Georgia"/>
              </a:rPr>
              <a:t> de demencia tipo </a:t>
            </a:r>
            <a:r>
              <a:rPr lang="es-ES_tradnl" sz="2800" dirty="0" err="1" smtClean="0">
                <a:latin typeface="Georgia"/>
                <a:cs typeface="Georgia"/>
              </a:rPr>
              <a:t>Alzheimers</a:t>
            </a:r>
            <a:r>
              <a:rPr lang="es-ES_tradnl" sz="2800" dirty="0" smtClean="0">
                <a:latin typeface="Georgia"/>
                <a:cs typeface="Georgia"/>
              </a:rPr>
              <a:t>.</a:t>
            </a:r>
          </a:p>
          <a:p>
            <a:pPr>
              <a:buFont typeface="Arial"/>
              <a:buChar char="•"/>
            </a:pPr>
            <a:endParaRPr lang="es-ES_tradnl" sz="2800" dirty="0" smtClean="0">
              <a:latin typeface="Georgia"/>
              <a:cs typeface="Georgia"/>
            </a:endParaRPr>
          </a:p>
          <a:p>
            <a:pPr>
              <a:buFont typeface="Arial"/>
              <a:buChar char="•"/>
            </a:pPr>
            <a:r>
              <a:rPr lang="es-ES_tradnl" sz="2800" dirty="0" smtClean="0">
                <a:latin typeface="Georgia"/>
                <a:cs typeface="Georgia"/>
              </a:rPr>
              <a:t>10 terminaron  el ensayo.</a:t>
            </a:r>
          </a:p>
          <a:p>
            <a:endParaRPr lang="es-ES_tradnl" sz="2800"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97651"/>
          </a:xfrm>
        </p:spPr>
        <p:txBody>
          <a:bodyPr>
            <a:normAutofit/>
          </a:bodyPr>
          <a:lstStyle/>
          <a:p>
            <a:r>
              <a:rPr lang="es-ES_tradnl" sz="3200" b="1" dirty="0" smtClean="0">
                <a:latin typeface="Georgia"/>
                <a:cs typeface="Georgia"/>
              </a:rPr>
              <a:t>Deterioro Cognitivo </a:t>
            </a:r>
            <a:endParaRPr lang="es-ES_tradnl" sz="3200" b="1" dirty="0">
              <a:latin typeface="Georgia"/>
              <a:cs typeface="Georgia"/>
            </a:endParaRPr>
          </a:p>
        </p:txBody>
      </p:sp>
      <p:sp>
        <p:nvSpPr>
          <p:cNvPr id="5" name="Rectángulo 4"/>
          <p:cNvSpPr/>
          <p:nvPr/>
        </p:nvSpPr>
        <p:spPr>
          <a:xfrm>
            <a:off x="685800" y="1287971"/>
            <a:ext cx="7772400" cy="4832093"/>
          </a:xfrm>
          <a:prstGeom prst="rect">
            <a:avLst/>
          </a:prstGeom>
        </p:spPr>
        <p:txBody>
          <a:bodyPr wrap="square">
            <a:spAutoFit/>
          </a:bodyPr>
          <a:lstStyle/>
          <a:p>
            <a:r>
              <a:rPr lang="es-ES_tradnl" sz="2800" dirty="0" smtClean="0">
                <a:latin typeface="Georgia"/>
                <a:cs typeface="Georgia"/>
              </a:rPr>
              <a:t>Mejoras en todas las mediciones </a:t>
            </a:r>
            <a:r>
              <a:rPr lang="es-ES_tradnl" sz="2800" dirty="0" err="1" smtClean="0">
                <a:latin typeface="Georgia"/>
                <a:cs typeface="Georgia"/>
              </a:rPr>
              <a:t>clinimétricas</a:t>
            </a:r>
            <a:r>
              <a:rPr lang="es-ES_tradnl" sz="2800" dirty="0" smtClean="0">
                <a:latin typeface="Georgia"/>
                <a:cs typeface="Georgia"/>
              </a:rPr>
              <a:t>:</a:t>
            </a:r>
          </a:p>
          <a:p>
            <a:r>
              <a:rPr lang="es-ES_tradnl" sz="2800" dirty="0" smtClean="0">
                <a:latin typeface="Georgia"/>
                <a:cs typeface="Georgia"/>
              </a:rPr>
              <a:t>	</a:t>
            </a:r>
          </a:p>
          <a:p>
            <a:r>
              <a:rPr lang="es-ES_tradnl" sz="2800" dirty="0" smtClean="0">
                <a:latin typeface="Georgia"/>
                <a:cs typeface="Georgia"/>
              </a:rPr>
              <a:t>	Delirios</a:t>
            </a:r>
          </a:p>
          <a:p>
            <a:r>
              <a:rPr lang="es-ES_tradnl" sz="2800" dirty="0" smtClean="0">
                <a:latin typeface="Georgia"/>
                <a:cs typeface="Georgia"/>
              </a:rPr>
              <a:t>	Agitación/agresión</a:t>
            </a:r>
          </a:p>
          <a:p>
            <a:r>
              <a:rPr lang="es-ES_tradnl" sz="2800" dirty="0" smtClean="0">
                <a:latin typeface="Georgia"/>
                <a:cs typeface="Georgia"/>
              </a:rPr>
              <a:t>	Irritabilidad </a:t>
            </a:r>
          </a:p>
          <a:p>
            <a:r>
              <a:rPr lang="es-ES_tradnl" sz="2800" dirty="0" smtClean="0">
                <a:latin typeface="Georgia"/>
                <a:cs typeface="Georgia"/>
              </a:rPr>
              <a:t>	</a:t>
            </a:r>
            <a:r>
              <a:rPr lang="es-ES_tradnl" sz="2800" dirty="0" err="1" smtClean="0">
                <a:latin typeface="Georgia"/>
                <a:cs typeface="Georgia"/>
              </a:rPr>
              <a:t>Apatia</a:t>
            </a:r>
            <a:endParaRPr lang="es-ES_tradnl" sz="2800" dirty="0" smtClean="0">
              <a:latin typeface="Georgia"/>
              <a:cs typeface="Georgia"/>
            </a:endParaRPr>
          </a:p>
          <a:p>
            <a:r>
              <a:rPr lang="es-ES_tradnl" sz="2800" dirty="0" smtClean="0">
                <a:latin typeface="Georgia"/>
                <a:cs typeface="Georgia"/>
              </a:rPr>
              <a:t>	Sueño y stress del cuidador</a:t>
            </a:r>
          </a:p>
          <a:p>
            <a:pPr algn="ctr"/>
            <a:endParaRPr lang="es-ES_tradnl" sz="2800" dirty="0" smtClean="0">
              <a:latin typeface="Georgia"/>
              <a:cs typeface="Georgia"/>
            </a:endParaRPr>
          </a:p>
          <a:p>
            <a:pPr algn="ctr"/>
            <a:r>
              <a:rPr lang="es-ES_tradnl" sz="2800" dirty="0" smtClean="0">
                <a:latin typeface="Georgia"/>
                <a:cs typeface="Georgia"/>
              </a:rPr>
              <a:t>“</a:t>
            </a:r>
            <a:r>
              <a:rPr lang="es-ES_tradnl" sz="2800" i="1" dirty="0" smtClean="0">
                <a:latin typeface="Georgia"/>
                <a:cs typeface="Georgia"/>
              </a:rPr>
              <a:t>CONCLUSION: </a:t>
            </a:r>
            <a:r>
              <a:rPr lang="es-ES_tradnl" sz="2800" i="1" dirty="0" err="1" smtClean="0">
                <a:latin typeface="Georgia"/>
                <a:cs typeface="Georgia"/>
              </a:rPr>
              <a:t>Adding</a:t>
            </a:r>
            <a:r>
              <a:rPr lang="es-ES_tradnl" sz="2800" i="1" dirty="0" smtClean="0">
                <a:latin typeface="Georgia"/>
                <a:cs typeface="Georgia"/>
              </a:rPr>
              <a:t> MCO to AD patients' pharmacotherapy is safe and a promising treatment </a:t>
            </a:r>
            <a:r>
              <a:rPr lang="es-ES_tradnl" sz="2800" i="1" dirty="0" err="1" smtClean="0">
                <a:latin typeface="Georgia"/>
                <a:cs typeface="Georgia"/>
              </a:rPr>
              <a:t>option</a:t>
            </a:r>
            <a:r>
              <a:rPr lang="es-ES_tradnl" sz="2800" i="1" dirty="0" smtClean="0">
                <a:latin typeface="Georgia"/>
                <a:cs typeface="Georgia"/>
              </a:rPr>
              <a:t>.”</a:t>
            </a:r>
            <a:endParaRPr lang="es-ES_tradnl" sz="2800" i="1"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solidFill>
                  <a:srgbClr val="000000"/>
                </a:solidFill>
                <a:effectLst>
                  <a:outerShdw blurRad="50800" dist="38100" dir="2700000" algn="br">
                    <a:srgbClr val="000000">
                      <a:alpha val="43000"/>
                    </a:srgbClr>
                  </a:outerShdw>
                </a:effectLst>
                <a:latin typeface="Georgia"/>
              </a:rPr>
              <a:t>Trastornos del Neurodesarrollo</a:t>
            </a:r>
            <a:br>
              <a:rPr lang="es-ES_tradnl" sz="3200" b="1" dirty="0" smtClean="0">
                <a:solidFill>
                  <a:srgbClr val="000000"/>
                </a:solidFill>
                <a:effectLst>
                  <a:outerShdw blurRad="50800" dist="38100" dir="2700000" algn="br">
                    <a:srgbClr val="000000">
                      <a:alpha val="43000"/>
                    </a:srgbClr>
                  </a:outerShdw>
                </a:effectLst>
                <a:latin typeface="Georgia"/>
              </a:rPr>
            </a:br>
            <a:r>
              <a:rPr lang="es-ES_tradnl" sz="3200" b="1" dirty="0" smtClean="0">
                <a:effectLst>
                  <a:outerShdw blurRad="50800" dist="38100" dir="2700000" algn="br">
                    <a:srgbClr val="000000">
                      <a:alpha val="43000"/>
                    </a:srgbClr>
                  </a:outerShdw>
                </a:effectLst>
                <a:latin typeface="Georgia"/>
                <a:cs typeface="Georgia"/>
              </a:rPr>
              <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3483" y="964500"/>
            <a:ext cx="8477761" cy="4832093"/>
          </a:xfrm>
          <a:prstGeom prst="rect">
            <a:avLst/>
          </a:prstGeom>
        </p:spPr>
        <p:txBody>
          <a:bodyPr wrap="square">
            <a:spAutoFit/>
          </a:bodyPr>
          <a:lstStyle/>
          <a:p>
            <a:r>
              <a:rPr lang="es-ES_tradnl" sz="2800" dirty="0" smtClean="0">
                <a:latin typeface="Georgia"/>
                <a:cs typeface="Georgia"/>
              </a:rPr>
              <a:t>	</a:t>
            </a:r>
            <a:r>
              <a:rPr lang="es-ES_tradnl" sz="2800" dirty="0" err="1" smtClean="0">
                <a:latin typeface="Georgia"/>
                <a:cs typeface="Georgia"/>
              </a:rPr>
              <a:t>Gowran</a:t>
            </a:r>
            <a:r>
              <a:rPr lang="es-ES_tradnl" sz="2800" dirty="0" smtClean="0">
                <a:latin typeface="Georgia"/>
                <a:cs typeface="Georgia"/>
              </a:rPr>
              <a:t> A, </a:t>
            </a:r>
            <a:r>
              <a:rPr lang="es-ES_tradnl" sz="2800" i="1" dirty="0" smtClean="0">
                <a:latin typeface="Georgia"/>
                <a:cs typeface="Georgia"/>
              </a:rPr>
              <a:t>et-al</a:t>
            </a:r>
            <a:r>
              <a:rPr lang="es-ES_tradnl" sz="2800" dirty="0" smtClean="0">
                <a:latin typeface="Georgia"/>
                <a:cs typeface="Georgia"/>
              </a:rPr>
              <a:t>:</a:t>
            </a:r>
          </a:p>
          <a:p>
            <a:endParaRPr lang="es-ES_tradnl" sz="2800" dirty="0" smtClean="0">
              <a:latin typeface="Georgia"/>
              <a:cs typeface="Georgia"/>
            </a:endParaRPr>
          </a:p>
          <a:p>
            <a:endParaRPr lang="es-ES_tradnl" sz="2800" dirty="0" smtClean="0">
              <a:latin typeface="Georgia"/>
              <a:cs typeface="Georgia"/>
            </a:endParaRPr>
          </a:p>
          <a:p>
            <a:endParaRPr lang="es-ES_tradnl" sz="2800" dirty="0" smtClean="0">
              <a:latin typeface="Georgia"/>
              <a:cs typeface="Georgia"/>
            </a:endParaRPr>
          </a:p>
          <a:p>
            <a:pPr algn="ctr"/>
            <a:r>
              <a:rPr lang="es-ES_tradnl" sz="2800" b="1" dirty="0" err="1" smtClean="0">
                <a:latin typeface="Georgia"/>
                <a:cs typeface="Georgia"/>
              </a:rPr>
              <a:t>The</a:t>
            </a:r>
            <a:r>
              <a:rPr lang="es-ES_tradnl" sz="2800" b="1" dirty="0" smtClean="0">
                <a:latin typeface="Georgia"/>
                <a:cs typeface="Georgia"/>
              </a:rPr>
              <a:t> </a:t>
            </a:r>
            <a:r>
              <a:rPr lang="es-ES_tradnl" sz="2800" b="1" dirty="0" err="1" smtClean="0">
                <a:latin typeface="Georgia"/>
                <a:cs typeface="Georgia"/>
              </a:rPr>
              <a:t>multiplicity</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action</a:t>
            </a:r>
            <a:r>
              <a:rPr lang="es-ES_tradnl" sz="2800" b="1" dirty="0" smtClean="0">
                <a:latin typeface="Georgia"/>
                <a:cs typeface="Georgia"/>
              </a:rPr>
              <a:t> </a:t>
            </a:r>
            <a:r>
              <a:rPr lang="es-ES_tradnl" sz="2800" b="1" dirty="0" err="1" smtClean="0">
                <a:latin typeface="Georgia"/>
                <a:cs typeface="Georgia"/>
              </a:rPr>
              <a:t>of</a:t>
            </a:r>
            <a:r>
              <a:rPr lang="es-ES_tradnl" sz="2800" b="1" dirty="0" smtClean="0">
                <a:latin typeface="Georgia"/>
                <a:cs typeface="Georgia"/>
              </a:rPr>
              <a:t> </a:t>
            </a:r>
            <a:r>
              <a:rPr lang="es-ES_tradnl" sz="2800" b="1" dirty="0" err="1" smtClean="0">
                <a:latin typeface="Georgia"/>
                <a:cs typeface="Georgia"/>
              </a:rPr>
              <a:t>cannabinoids</a:t>
            </a:r>
            <a:r>
              <a:rPr lang="es-ES_tradnl" sz="2800" b="1" dirty="0" smtClean="0">
                <a:latin typeface="Georgia"/>
                <a:cs typeface="Georgia"/>
              </a:rPr>
              <a:t>: </a:t>
            </a:r>
            <a:r>
              <a:rPr lang="es-ES_tradnl" sz="2800" b="1" dirty="0" err="1" smtClean="0">
                <a:latin typeface="Georgia"/>
                <a:cs typeface="Georgia"/>
              </a:rPr>
              <a:t>implications</a:t>
            </a:r>
            <a:r>
              <a:rPr lang="es-ES_tradnl" sz="2800" b="1" dirty="0" smtClean="0">
                <a:latin typeface="Georgia"/>
                <a:cs typeface="Georgia"/>
              </a:rPr>
              <a:t> </a:t>
            </a:r>
            <a:r>
              <a:rPr lang="es-ES_tradnl" sz="2800" b="1" dirty="0" err="1" smtClean="0">
                <a:latin typeface="Georgia"/>
                <a:cs typeface="Georgia"/>
              </a:rPr>
              <a:t>for</a:t>
            </a:r>
            <a:r>
              <a:rPr lang="es-ES_tradnl" sz="2800" b="1" dirty="0" smtClean="0">
                <a:latin typeface="Georgia"/>
                <a:cs typeface="Georgia"/>
              </a:rPr>
              <a:t> </a:t>
            </a:r>
            <a:r>
              <a:rPr lang="es-ES_tradnl" sz="2800" b="1" dirty="0" err="1" smtClean="0">
                <a:latin typeface="Georgia"/>
                <a:cs typeface="Georgia"/>
              </a:rPr>
              <a:t>treating</a:t>
            </a:r>
            <a:r>
              <a:rPr lang="es-ES_tradnl" sz="2800" b="1" dirty="0" smtClean="0">
                <a:latin typeface="Georgia"/>
                <a:cs typeface="Georgia"/>
              </a:rPr>
              <a:t> </a:t>
            </a:r>
            <a:r>
              <a:rPr lang="es-ES_tradnl" sz="2800" b="1" dirty="0" err="1" smtClean="0">
                <a:latin typeface="Georgia"/>
                <a:cs typeface="Georgia"/>
              </a:rPr>
              <a:t>neurodegeneration</a:t>
            </a:r>
            <a:r>
              <a:rPr lang="es-ES_tradnl" sz="2800" b="1" dirty="0" smtClean="0">
                <a:latin typeface="Georgia"/>
                <a:cs typeface="Georgia"/>
              </a:rPr>
              <a:t>. </a:t>
            </a:r>
          </a:p>
          <a:p>
            <a:endParaRPr lang="es-ES_tradnl" sz="2800" dirty="0" smtClean="0">
              <a:latin typeface="Georgia"/>
              <a:cs typeface="Georgia"/>
            </a:endParaRPr>
          </a:p>
          <a:p>
            <a:endParaRPr lang="es-ES_tradnl" sz="2800" dirty="0" smtClean="0">
              <a:latin typeface="Georgia"/>
              <a:cs typeface="Georgia"/>
            </a:endParaRPr>
          </a:p>
          <a:p>
            <a:r>
              <a:rPr lang="es-ES_tradnl" sz="2800" dirty="0" smtClean="0">
                <a:latin typeface="Georgia"/>
                <a:cs typeface="Georgia"/>
              </a:rPr>
              <a:t>	CNS </a:t>
            </a:r>
            <a:r>
              <a:rPr lang="es-ES_tradnl" sz="2800" dirty="0" err="1" smtClean="0">
                <a:latin typeface="Georgia"/>
                <a:cs typeface="Georgia"/>
              </a:rPr>
              <a:t>Neurosci</a:t>
            </a:r>
            <a:r>
              <a:rPr lang="es-ES_tradnl" sz="2800" dirty="0" smtClean="0">
                <a:latin typeface="Georgia"/>
                <a:cs typeface="Georgia"/>
              </a:rPr>
              <a:t> </a:t>
            </a:r>
            <a:r>
              <a:rPr lang="es-ES_tradnl" sz="2800" dirty="0" err="1" smtClean="0">
                <a:latin typeface="Georgia"/>
                <a:cs typeface="Georgia"/>
              </a:rPr>
              <a:t>Ther</a:t>
            </a:r>
            <a:r>
              <a:rPr lang="es-ES_tradnl" sz="2800" dirty="0" smtClean="0">
                <a:latin typeface="Georgia"/>
                <a:cs typeface="Georgia"/>
              </a:rPr>
              <a:t>. 2011 </a:t>
            </a:r>
            <a:r>
              <a:rPr lang="es-ES_tradnl" sz="2800" dirty="0" err="1" smtClean="0">
                <a:latin typeface="Georgia"/>
                <a:cs typeface="Georgia"/>
              </a:rPr>
              <a:t>Dec</a:t>
            </a:r>
            <a:r>
              <a:rPr lang="es-ES_tradnl" sz="2800" dirty="0" smtClean="0">
                <a:latin typeface="Georgia"/>
                <a:cs typeface="Georgia"/>
              </a:rPr>
              <a:t>;17(6):637-44.</a:t>
            </a:r>
          </a:p>
          <a:p>
            <a:r>
              <a:rPr lang="es-ES_tradnl" sz="2800" dirty="0" smtClean="0">
                <a:latin typeface="Georgia"/>
                <a:cs typeface="Georgia"/>
              </a:rPr>
              <a:t>	</a:t>
            </a:r>
            <a:r>
              <a:rPr lang="es-ES_tradnl" sz="2800" dirty="0" err="1" smtClean="0">
                <a:latin typeface="Georgia"/>
                <a:cs typeface="Georgia"/>
              </a:rPr>
              <a:t>doi</a:t>
            </a:r>
            <a:r>
              <a:rPr lang="es-ES_tradnl" sz="2800" dirty="0" smtClean="0">
                <a:latin typeface="Georgia"/>
                <a:cs typeface="Georgia"/>
              </a:rPr>
              <a:t>: 10.1111/</a:t>
            </a:r>
            <a:r>
              <a:rPr lang="es-ES_tradnl" sz="2800" dirty="0" err="1" smtClean="0">
                <a:latin typeface="Georgia"/>
                <a:cs typeface="Georgia"/>
              </a:rPr>
              <a:t>j</a:t>
            </a:r>
            <a:r>
              <a:rPr lang="es-ES_tradnl" sz="2800" dirty="0" smtClean="0">
                <a:latin typeface="Georgia"/>
                <a:cs typeface="Georgia"/>
              </a:rPr>
              <a:t>.1755-5949.2010.00195.</a:t>
            </a:r>
            <a:r>
              <a:rPr lang="es-ES_tradnl" sz="2800" dirty="0" err="1" smtClean="0">
                <a:latin typeface="Georgia"/>
                <a:cs typeface="Georgia"/>
              </a:rPr>
              <a:t>x</a:t>
            </a:r>
            <a:r>
              <a:rPr lang="es-ES_tradnl" sz="2800" dirty="0" smtClean="0">
                <a:latin typeface="Georgia"/>
                <a:cs typeface="Georgia"/>
              </a:rPr>
              <a:t>. </a:t>
            </a:r>
            <a:r>
              <a:rPr lang="es-ES_tradnl" sz="2800" dirty="0" err="1" smtClean="0">
                <a:latin typeface="Georgia"/>
                <a:cs typeface="Georgia"/>
              </a:rPr>
              <a:t>Epub</a:t>
            </a:r>
            <a:r>
              <a:rPr lang="es-ES_tradnl" sz="2800" dirty="0" smtClean="0">
                <a:latin typeface="Georgia"/>
                <a:cs typeface="Georgia"/>
              </a:rPr>
              <a:t> 2010 Sep 28.</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3483" y="482251"/>
            <a:ext cx="8477761" cy="6124754"/>
          </a:xfrm>
          <a:prstGeom prst="rect">
            <a:avLst/>
          </a:prstGeom>
        </p:spPr>
        <p:txBody>
          <a:bodyPr wrap="square">
            <a:spAutoFit/>
          </a:bodyPr>
          <a:lstStyle/>
          <a:p>
            <a:r>
              <a:rPr lang="es-ES_tradnl" sz="2800" dirty="0" smtClean="0">
                <a:latin typeface="Georgia"/>
                <a:cs typeface="Georgia"/>
              </a:rPr>
              <a:t>	Los </a:t>
            </a:r>
            <a:r>
              <a:rPr lang="es-ES_tradnl" sz="2800" dirty="0" err="1" smtClean="0">
                <a:latin typeface="Georgia"/>
                <a:cs typeface="Georgia"/>
              </a:rPr>
              <a:t>endocannabinoides</a:t>
            </a:r>
            <a:r>
              <a:rPr lang="es-ES_tradnl" sz="2800" dirty="0" smtClean="0">
                <a:latin typeface="Georgia"/>
                <a:cs typeface="Georgia"/>
              </a:rPr>
              <a:t>, </a:t>
            </a:r>
            <a:r>
              <a:rPr lang="es-ES_tradnl" sz="2800" dirty="0" err="1" smtClean="0">
                <a:latin typeface="Georgia"/>
                <a:cs typeface="Georgia"/>
              </a:rPr>
              <a:t>anandamida</a:t>
            </a:r>
            <a:r>
              <a:rPr lang="es-ES_tradnl" sz="2800" dirty="0" smtClean="0">
                <a:latin typeface="Georgia"/>
                <a:cs typeface="Georgia"/>
              </a:rPr>
              <a:t> y 2-arachidonoyl glycerol, </a:t>
            </a:r>
            <a:r>
              <a:rPr lang="es-ES_tradnl" sz="2800" dirty="0" err="1" smtClean="0">
                <a:latin typeface="Georgia"/>
                <a:cs typeface="Georgia"/>
              </a:rPr>
              <a:t>interactuan</a:t>
            </a:r>
            <a:r>
              <a:rPr lang="es-ES_tradnl" sz="2800" dirty="0" smtClean="0">
                <a:latin typeface="Georgia"/>
                <a:cs typeface="Georgia"/>
              </a:rPr>
              <a:t> con CB(1) y CB(2).  Estos son activados también por </a:t>
            </a:r>
            <a:r>
              <a:rPr lang="es-ES_tradnl" sz="2800" dirty="0" err="1" smtClean="0">
                <a:latin typeface="Georgia"/>
                <a:cs typeface="Georgia"/>
              </a:rPr>
              <a:t>fitocannabinoides</a:t>
            </a:r>
            <a:r>
              <a:rPr lang="es-ES_tradnl" sz="2800" dirty="0" smtClean="0">
                <a:latin typeface="Georgia"/>
                <a:cs typeface="Georgia"/>
              </a:rPr>
              <a:t>.</a:t>
            </a:r>
          </a:p>
          <a:p>
            <a:r>
              <a:rPr lang="es-ES_tradnl" sz="2800" dirty="0" smtClean="0">
                <a:latin typeface="Georgia"/>
                <a:cs typeface="Georgia"/>
              </a:rPr>
              <a:t>	El sistema endocannabinoide emerge como regulador de la apoptosis, capaz de controlar la </a:t>
            </a:r>
            <a:r>
              <a:rPr lang="es-ES_tradnl" sz="2800" dirty="0" err="1" smtClean="0">
                <a:latin typeface="Georgia"/>
                <a:cs typeface="Georgia"/>
              </a:rPr>
              <a:t>neurogenesis</a:t>
            </a:r>
            <a:r>
              <a:rPr lang="es-ES_tradnl" sz="2800" dirty="0" smtClean="0">
                <a:latin typeface="Georgia"/>
                <a:cs typeface="Georgia"/>
              </a:rPr>
              <a:t>; ciertas moléculas de que ocupan al CB tienen propiedades importantes contra el stress oxidativo y los procesos inflamatorios.</a:t>
            </a:r>
          </a:p>
          <a:p>
            <a:pPr algn="ctr"/>
            <a:endParaRPr lang="es-ES_tradnl" sz="2800" dirty="0" smtClean="0">
              <a:latin typeface="Georgia"/>
              <a:cs typeface="Georgia"/>
            </a:endParaRPr>
          </a:p>
          <a:p>
            <a:pPr algn="ctr"/>
            <a:r>
              <a:rPr lang="es-ES_tradnl" sz="2800" dirty="0" smtClean="0">
                <a:latin typeface="Georgia"/>
                <a:cs typeface="Georgia"/>
              </a:rPr>
              <a:t>“</a:t>
            </a:r>
            <a:r>
              <a:rPr lang="es-ES_tradnl" sz="2800" i="1" dirty="0" err="1" smtClean="0">
                <a:latin typeface="Georgia"/>
                <a:cs typeface="Georgia"/>
              </a:rPr>
              <a:t>Such</a:t>
            </a:r>
            <a:r>
              <a:rPr lang="es-ES_tradnl" sz="2800" i="1" dirty="0" smtClean="0">
                <a:latin typeface="Georgia"/>
                <a:cs typeface="Georgia"/>
              </a:rPr>
              <a:t> properties are attractive in the development of new strategies to treat neurodegenerative conditions of diverse etiology, such as Alzheimer's disease, multiple sclerosis, and cerebral </a:t>
            </a:r>
            <a:r>
              <a:rPr lang="es-ES_tradnl" sz="2800" i="1" dirty="0" err="1" smtClean="0">
                <a:latin typeface="Georgia"/>
                <a:cs typeface="Georgia"/>
              </a:rPr>
              <a:t>ischemia</a:t>
            </a:r>
            <a:r>
              <a:rPr lang="es-ES_tradnl" sz="2800" dirty="0" smtClean="0">
                <a:latin typeface="Georgia"/>
                <a:cs typeface="Georgia"/>
              </a:rPr>
              <a:t>.”</a:t>
            </a:r>
            <a:endParaRPr lang="es-ES_tradnl" sz="2800" dirty="0">
              <a:latin typeface="Georgia"/>
              <a:cs typeface="Georgia"/>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173476"/>
            <a:ext cx="7772400" cy="948426"/>
          </a:xfrm>
        </p:spPr>
        <p:txBody>
          <a:bodyPr>
            <a:normAutofit/>
          </a:bodyPr>
          <a:lstStyle/>
          <a:p>
            <a:pPr algn="l"/>
            <a:r>
              <a:rPr lang="es-ES_tradnl" sz="2800" dirty="0" smtClean="0">
                <a:latin typeface="Georgia"/>
                <a:cs typeface="Georgia"/>
              </a:rPr>
              <a:t>	</a:t>
            </a:r>
            <a:br>
              <a:rPr lang="es-ES_tradnl" sz="2800" dirty="0" smtClean="0">
                <a:latin typeface="Georgia"/>
                <a:cs typeface="Georgia"/>
              </a:rPr>
            </a:br>
            <a:r>
              <a:rPr lang="es-ES_tradnl" sz="2800" dirty="0" smtClean="0">
                <a:latin typeface="Georgia"/>
                <a:cs typeface="Georgia"/>
              </a:rPr>
              <a:t>	Mitchell J T, </a:t>
            </a:r>
            <a:r>
              <a:rPr lang="es-ES_tradnl" sz="2800" i="1" dirty="0" smtClean="0">
                <a:latin typeface="Georgia"/>
                <a:cs typeface="Georgia"/>
              </a:rPr>
              <a:t>et-al</a:t>
            </a:r>
            <a:r>
              <a:rPr lang="es-ES_tradnl" sz="2800" dirty="0" smtClean="0">
                <a:latin typeface="Georgia"/>
                <a:cs typeface="Georgia"/>
              </a:rPr>
              <a:t>:</a:t>
            </a:r>
            <a:endParaRPr lang="es-ES_tradnl" sz="3200" dirty="0" smtClean="0">
              <a:solidFill>
                <a:srgbClr val="000000"/>
              </a:solidFill>
              <a:effectLst>
                <a:outerShdw blurRad="50800" dist="38100" dir="2700000" algn="br">
                  <a:srgbClr val="000000">
                    <a:alpha val="43000"/>
                  </a:srgbClr>
                </a:outerShdw>
              </a:effectLst>
              <a:latin typeface="Georgia"/>
            </a:endParaRPr>
          </a:p>
        </p:txBody>
      </p:sp>
      <p:sp>
        <p:nvSpPr>
          <p:cNvPr id="3" name="Título 1"/>
          <p:cNvSpPr txBox="1">
            <a:spLocks/>
          </p:cNvSpPr>
          <p:nvPr/>
        </p:nvSpPr>
        <p:spPr>
          <a:xfrm>
            <a:off x="685800" y="2363026"/>
            <a:ext cx="7772400" cy="186579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"I Use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Weed</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for</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My ADHD": A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Qualitative</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Analysis</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of</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Online Forum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Discussions</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a:t>
            </a:r>
            <a:r>
              <a:rPr kumimoji="0" lang="es-ES_tradnl" sz="2800" b="1" i="0" u="none" strike="noStrike" kern="1200" cap="none" spc="0" normalizeH="0" baseline="0" noProof="0" dirty="0" err="1" smtClean="0">
                <a:ln>
                  <a:noFill/>
                </a:ln>
                <a:solidFill>
                  <a:schemeClr val="tx1"/>
                </a:solidFill>
                <a:effectLst/>
                <a:uLnTx/>
                <a:uFillTx/>
                <a:latin typeface="Georgia"/>
                <a:ea typeface="+mj-ea"/>
                <a:cs typeface="Georgia"/>
              </a:rPr>
              <a:t>on</a:t>
            </a:r>
            <a:r>
              <a:rPr kumimoji="0" lang="es-ES_tradnl" sz="2800" b="1" i="0" u="none" strike="noStrike" kern="1200" cap="none" spc="0" normalizeH="0" baseline="0" noProof="0" dirty="0" smtClean="0">
                <a:ln>
                  <a:noFill/>
                </a:ln>
                <a:solidFill>
                  <a:schemeClr val="tx1"/>
                </a:solidFill>
                <a:effectLst/>
                <a:uLnTx/>
                <a:uFillTx/>
                <a:latin typeface="Georgia"/>
                <a:ea typeface="+mj-ea"/>
                <a:cs typeface="Georgia"/>
              </a:rPr>
              <a:t> Cannabis Use and ADHD</a:t>
            </a:r>
            <a:r>
              <a:rPr kumimoji="0" lang="es-ES_tradnl" sz="3200" b="1" i="0" u="sng" strike="noStrike" kern="1200" cap="none" spc="0" normalizeH="0" baseline="0" noProof="0" dirty="0" smtClean="0">
                <a:ln>
                  <a:noFill/>
                </a:ln>
                <a:solidFill>
                  <a:schemeClr val="tx1"/>
                </a:solidFill>
                <a:effectLst/>
                <a:uLnTx/>
                <a:uFillTx/>
                <a:latin typeface="+mj-lt"/>
                <a:ea typeface="+mj-ea"/>
                <a:cs typeface="+mj-cs"/>
                <a:hlinkClick r:id="rId2"/>
              </a:rPr>
              <a:t/>
            </a:r>
            <a:br>
              <a:rPr kumimoji="0" lang="es-ES_tradnl" sz="3200" b="1" i="0" u="sng" strike="noStrike" kern="1200" cap="none" spc="0" normalizeH="0" baseline="0" noProof="0" dirty="0" smtClean="0">
                <a:ln>
                  <a:noFill/>
                </a:ln>
                <a:solidFill>
                  <a:schemeClr val="tx1"/>
                </a:solidFill>
                <a:effectLst/>
                <a:uLnTx/>
                <a:uFillTx/>
                <a:latin typeface="+mj-lt"/>
                <a:ea typeface="+mj-ea"/>
                <a:cs typeface="+mj-cs"/>
                <a:hlinkClick r:id="rId2"/>
              </a:rPr>
            </a:br>
            <a:endParaRPr kumimoji="0" lang="es-ES_tradnl" sz="3200" b="1" i="0" u="none" strike="noStrike" kern="1200" cap="none" spc="0" normalizeH="0" baseline="0" noProof="0" dirty="0" smtClean="0">
              <a:ln>
                <a:noFill/>
              </a:ln>
              <a:solidFill>
                <a:srgbClr val="000000"/>
              </a:solidFill>
              <a:effectLst>
                <a:outerShdw blurRad="50800" dist="38100" dir="2700000" algn="br">
                  <a:srgbClr val="000000">
                    <a:alpha val="43000"/>
                  </a:srgbClr>
                </a:outerShdw>
              </a:effectLst>
              <a:uLnTx/>
              <a:uFillTx/>
              <a:latin typeface="Georgia"/>
              <a:ea typeface="+mj-ea"/>
              <a:cs typeface="+mj-cs"/>
            </a:endParaRPr>
          </a:p>
        </p:txBody>
      </p:sp>
      <p:sp>
        <p:nvSpPr>
          <p:cNvPr id="4" name="Título 1"/>
          <p:cNvSpPr txBox="1">
            <a:spLocks/>
          </p:cNvSpPr>
          <p:nvPr/>
        </p:nvSpPr>
        <p:spPr>
          <a:xfrm>
            <a:off x="685800" y="4179501"/>
            <a:ext cx="7772400" cy="2121900"/>
          </a:xfrm>
          <a:prstGeom prst="rect">
            <a:avLst/>
          </a:prstGeom>
        </p:spPr>
        <p:txBody>
          <a:bodyPr vert="horz" lIns="91440" tIns="45720" rIns="91440" bIns="45720" rtlCol="0" anchor="ctr">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ES_tradnl" sz="2800" b="1" i="0" u="none" strike="noStrike" kern="1200" cap="none" spc="0" normalizeH="0" baseline="0" noProof="0" smtClean="0">
                <a:ln>
                  <a:noFill/>
                </a:ln>
                <a:solidFill>
                  <a:schemeClr val="tx1"/>
                </a:solidFill>
                <a:effectLst/>
                <a:uLnTx/>
                <a:uFillTx/>
                <a:latin typeface="Georgia"/>
                <a:ea typeface="+mj-ea"/>
                <a:cs typeface="Georgia"/>
              </a:rPr>
              <a:t>	</a:t>
            </a:r>
            <a:r>
              <a:rPr kumimoji="0" lang="es-ES_tradnl" sz="2800" b="0" i="0" u="none" strike="noStrike" kern="1200" cap="none" spc="0" normalizeH="0" baseline="0" noProof="0" smtClean="0">
                <a:ln>
                  <a:noFill/>
                </a:ln>
                <a:solidFill>
                  <a:schemeClr val="tx1"/>
                </a:solidFill>
                <a:effectLst/>
                <a:uLnTx/>
                <a:uFillTx/>
                <a:latin typeface="Georgia"/>
                <a:ea typeface="+mj-ea"/>
                <a:cs typeface="Georgia"/>
              </a:rPr>
              <a:t>PLoS One. 2016 May 26;11(5):e0156614.</a:t>
            </a:r>
            <a:br>
              <a:rPr kumimoji="0" lang="es-ES_tradnl" sz="2800" b="0" i="0" u="none" strike="noStrike" kern="1200" cap="none" spc="0" normalizeH="0" baseline="0" noProof="0" smtClean="0">
                <a:ln>
                  <a:noFill/>
                </a:ln>
                <a:solidFill>
                  <a:schemeClr val="tx1"/>
                </a:solidFill>
                <a:effectLst/>
                <a:uLnTx/>
                <a:uFillTx/>
                <a:latin typeface="Georgia"/>
                <a:ea typeface="+mj-ea"/>
                <a:cs typeface="Georgia"/>
              </a:rPr>
            </a:br>
            <a:r>
              <a:rPr kumimoji="0" lang="es-ES_tradnl" sz="2800" b="0" i="0" u="none" strike="noStrike" kern="1200" cap="none" spc="0" normalizeH="0" baseline="0" noProof="0" smtClean="0">
                <a:ln>
                  <a:noFill/>
                </a:ln>
                <a:solidFill>
                  <a:schemeClr val="tx1"/>
                </a:solidFill>
                <a:effectLst/>
                <a:uLnTx/>
                <a:uFillTx/>
                <a:latin typeface="Georgia"/>
                <a:ea typeface="+mj-ea"/>
                <a:cs typeface="Georgia"/>
              </a:rPr>
              <a:t>	doi: 10.1371/journal.pone.0156614. eCollection 2016.</a:t>
            </a:r>
            <a:br>
              <a:rPr kumimoji="0" lang="es-ES_tradnl" sz="2800" b="0" i="0" u="none" strike="noStrike" kern="1200" cap="none" spc="0" normalizeH="0" baseline="0" noProof="0" smtClean="0">
                <a:ln>
                  <a:noFill/>
                </a:ln>
                <a:solidFill>
                  <a:schemeClr val="tx1"/>
                </a:solidFill>
                <a:effectLst/>
                <a:uLnTx/>
                <a:uFillTx/>
                <a:latin typeface="Georgia"/>
                <a:ea typeface="+mj-ea"/>
                <a:cs typeface="Georgia"/>
              </a:rPr>
            </a:br>
            <a:endParaRPr kumimoji="0" lang="es-ES_tradnl" sz="3200" b="1" i="0" u="none" strike="noStrike" kern="1200" cap="none" spc="0" normalizeH="0" baseline="0" noProof="0" dirty="0" smtClean="0">
              <a:ln>
                <a:noFill/>
              </a:ln>
              <a:solidFill>
                <a:srgbClr val="000000"/>
              </a:solidFill>
              <a:effectLst>
                <a:outerShdw blurRad="50800" dist="38100" dir="2700000" algn="br">
                  <a:srgbClr val="000000">
                    <a:alpha val="43000"/>
                  </a:srgbClr>
                </a:outerShdw>
              </a:effectLst>
              <a:uLnTx/>
              <a:uFillTx/>
              <a:latin typeface="Georgia"/>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448311"/>
            <a:ext cx="7772400" cy="6010836"/>
          </a:xfrm>
        </p:spPr>
        <p:txBody>
          <a:bodyPr>
            <a:noAutofit/>
          </a:bodyPr>
          <a:lstStyle/>
          <a:p>
            <a:pPr algn="l"/>
            <a:r>
              <a:rPr lang="es-ES_tradnl" sz="2800" dirty="0" smtClean="0">
                <a:latin typeface="Georgia"/>
                <a:cs typeface="Georgia"/>
              </a:rPr>
              <a:t/>
            </a:r>
            <a:br>
              <a:rPr lang="es-ES_tradnl" sz="2800" dirty="0" smtClean="0">
                <a:latin typeface="Georgia"/>
                <a:cs typeface="Georgia"/>
              </a:rPr>
            </a:br>
            <a:r>
              <a:rPr lang="es-ES_tradnl" sz="2800" dirty="0" smtClean="0">
                <a:latin typeface="Georgia"/>
                <a:cs typeface="Georgia"/>
              </a:rPr>
              <a:t>	El TDAH se es un factor de riesgo para el uso problemático de cannabis.</a:t>
            </a:r>
            <a:br>
              <a:rPr lang="es-ES_tradnl" sz="2800" dirty="0" smtClean="0">
                <a:latin typeface="Georgia"/>
                <a:cs typeface="Georgia"/>
              </a:rPr>
            </a:br>
            <a:r>
              <a:rPr lang="es-ES_tradnl" sz="2800" dirty="0" smtClean="0">
                <a:latin typeface="Georgia"/>
                <a:cs typeface="Georgia"/>
              </a:rPr>
              <a:t>	Existen </a:t>
            </a:r>
            <a:r>
              <a:rPr lang="es-ES_tradnl" sz="2800" dirty="0" smtClean="0">
                <a:latin typeface="Georgia"/>
                <a:cs typeface="Georgia"/>
              </a:rPr>
              <a:t>experiencias empíricas y clínicas que sugieren que la cannabis tiene un efecto terapéutico en esta patología.</a:t>
            </a:r>
            <a:br>
              <a:rPr lang="es-ES_tradnl" sz="2800" dirty="0" smtClean="0">
                <a:latin typeface="Georgia"/>
                <a:cs typeface="Georgia"/>
              </a:rPr>
            </a:br>
            <a:r>
              <a:rPr lang="es-ES_tradnl" sz="2800" dirty="0" smtClean="0">
                <a:latin typeface="Georgia"/>
                <a:cs typeface="Georgia"/>
              </a:rPr>
              <a:t/>
            </a:r>
            <a:br>
              <a:rPr lang="es-ES_tradnl" sz="2800" dirty="0" smtClean="0">
                <a:latin typeface="Georgia"/>
                <a:cs typeface="Georgia"/>
              </a:rPr>
            </a:br>
            <a:r>
              <a:rPr lang="es-ES_tradnl" sz="2800" dirty="0" smtClean="0">
                <a:latin typeface="Georgia"/>
                <a:cs typeface="Georgia"/>
              </a:rPr>
              <a:t>	Se </a:t>
            </a:r>
            <a:r>
              <a:rPr lang="es-ES_tradnl" sz="2800" dirty="0" smtClean="0">
                <a:latin typeface="Georgia"/>
                <a:cs typeface="Georgia"/>
              </a:rPr>
              <a:t>siguieron un total de 268 foros en la </a:t>
            </a:r>
            <a:r>
              <a:rPr lang="es-ES_tradnl" sz="2800" i="1" dirty="0" err="1" smtClean="0">
                <a:latin typeface="Georgia"/>
                <a:cs typeface="Georgia"/>
              </a:rPr>
              <a:t>www</a:t>
            </a:r>
            <a:r>
              <a:rPr lang="es-ES_tradnl" sz="2800" dirty="0" smtClean="0">
                <a:latin typeface="Georgia"/>
                <a:cs typeface="Georgia"/>
              </a:rPr>
              <a:t>: </a:t>
            </a:r>
            <a:br>
              <a:rPr lang="es-ES_tradnl" sz="2800" dirty="0" smtClean="0">
                <a:latin typeface="Georgia"/>
                <a:cs typeface="Georgia"/>
              </a:rPr>
            </a:br>
            <a:r>
              <a:rPr lang="es-ES_tradnl" sz="2800" dirty="0" smtClean="0">
                <a:latin typeface="Georgia"/>
                <a:cs typeface="Georgia"/>
              </a:rPr>
              <a:t>	25</a:t>
            </a:r>
            <a:r>
              <a:rPr lang="es-ES_tradnl" sz="2800" dirty="0" smtClean="0">
                <a:latin typeface="Georgia"/>
                <a:cs typeface="Georgia"/>
              </a:rPr>
              <a:t>% de los sujetos hablaron de efectos terapéuticos.</a:t>
            </a:r>
            <a:br>
              <a:rPr lang="es-ES_tradnl" sz="2800" dirty="0" smtClean="0">
                <a:latin typeface="Georgia"/>
                <a:cs typeface="Georgia"/>
              </a:rPr>
            </a:br>
            <a:r>
              <a:rPr lang="es-ES_tradnl" sz="2800" dirty="0" smtClean="0">
                <a:latin typeface="Georgia"/>
                <a:cs typeface="Georgia"/>
              </a:rPr>
              <a:t>	8</a:t>
            </a:r>
            <a:r>
              <a:rPr lang="es-ES_tradnl" sz="2800" dirty="0" smtClean="0">
                <a:latin typeface="Georgia"/>
                <a:cs typeface="Georgia"/>
              </a:rPr>
              <a:t>%  de efectos deletéreos</a:t>
            </a:r>
            <a:br>
              <a:rPr lang="es-ES_tradnl" sz="2800" dirty="0" smtClean="0">
                <a:latin typeface="Georgia"/>
                <a:cs typeface="Georgia"/>
              </a:rPr>
            </a:br>
            <a:r>
              <a:rPr lang="es-ES_tradnl" sz="2800" dirty="0" smtClean="0">
                <a:latin typeface="Georgia"/>
                <a:cs typeface="Georgia"/>
              </a:rPr>
              <a:t>	5</a:t>
            </a:r>
            <a:r>
              <a:rPr lang="es-ES_tradnl" sz="2800" dirty="0" smtClean="0">
                <a:latin typeface="Georgia"/>
                <a:cs typeface="Georgia"/>
              </a:rPr>
              <a:t>% puede ser ambos</a:t>
            </a:r>
            <a:br>
              <a:rPr lang="es-ES_tradnl" sz="2800" dirty="0" smtClean="0">
                <a:latin typeface="Georgia"/>
                <a:cs typeface="Georgia"/>
              </a:rPr>
            </a:br>
            <a:r>
              <a:rPr lang="es-ES_tradnl" sz="2800" dirty="0" smtClean="0">
                <a:latin typeface="Georgia"/>
                <a:cs typeface="Georgia"/>
              </a:rPr>
              <a:t>	2</a:t>
            </a:r>
            <a:r>
              <a:rPr lang="es-ES_tradnl" sz="2800" dirty="0" smtClean="0">
                <a:latin typeface="Georgia"/>
                <a:cs typeface="Georgia"/>
              </a:rPr>
              <a:t>% sin efecto sobre el TDAH</a:t>
            </a:r>
            <a:br>
              <a:rPr lang="es-ES_tradnl" sz="2800" dirty="0" smtClean="0">
                <a:latin typeface="Georgia"/>
                <a:cs typeface="Georgia"/>
              </a:rPr>
            </a:br>
            <a:r>
              <a:rPr lang="es-ES_tradnl" sz="2000" dirty="0" smtClean="0">
                <a:solidFill>
                  <a:srgbClr val="000000"/>
                </a:solidFill>
                <a:effectLst>
                  <a:outerShdw blurRad="50800" dist="38100" dir="2700000" algn="br">
                    <a:srgbClr val="000000">
                      <a:alpha val="43000"/>
                    </a:srgbClr>
                  </a:outerShdw>
                </a:effectLst>
                <a:latin typeface="Georgia"/>
              </a:rPr>
              <a:t/>
            </a:r>
            <a:br>
              <a:rPr lang="es-ES_tradnl" sz="2000" dirty="0" smtClean="0">
                <a:solidFill>
                  <a:srgbClr val="000000"/>
                </a:solidFill>
                <a:effectLst>
                  <a:outerShdw blurRad="50800" dist="38100" dir="2700000" algn="br">
                    <a:srgbClr val="000000">
                      <a:alpha val="43000"/>
                    </a:srgbClr>
                  </a:outerShdw>
                </a:effectLst>
                <a:latin typeface="Georgia"/>
              </a:rPr>
            </a:br>
            <a:endParaRPr lang="es-ES_tradnl" sz="2000"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Autofit/>
          </a:bodyPr>
          <a:lstStyle/>
          <a:p>
            <a:r>
              <a:rPr lang="es-ES_tradnl" sz="2800" dirty="0" smtClean="0">
                <a:latin typeface="Georgia"/>
                <a:cs typeface="Georgia"/>
              </a:rPr>
              <a:t/>
            </a:r>
            <a:br>
              <a:rPr lang="es-ES_tradnl" sz="2800" dirty="0" smtClean="0">
                <a:latin typeface="Georgia"/>
                <a:cs typeface="Georgia"/>
              </a:rPr>
            </a:br>
            <a:r>
              <a:rPr lang="es-ES_tradnl" sz="2800" dirty="0" smtClean="0">
                <a:latin typeface="Georgia"/>
                <a:cs typeface="Georgia"/>
              </a:rPr>
              <a:t>“</a:t>
            </a:r>
            <a:r>
              <a:rPr lang="es-ES_tradnl" sz="2800" i="1" dirty="0" smtClean="0">
                <a:latin typeface="Georgia"/>
                <a:cs typeface="Georgia"/>
              </a:rPr>
              <a:t>CONCLUSIONS: </a:t>
            </a:r>
            <a:r>
              <a:rPr lang="es-ES_tradnl" sz="2800" i="1" dirty="0" err="1" smtClean="0">
                <a:latin typeface="Georgia"/>
                <a:cs typeface="Georgia"/>
              </a:rPr>
              <a:t>Despite</a:t>
            </a:r>
            <a:r>
              <a:rPr lang="es-ES_tradnl" sz="2800" i="1" dirty="0" smtClean="0">
                <a:latin typeface="Georgia"/>
                <a:cs typeface="Georgia"/>
              </a:rPr>
              <a:t> that there are no clinical recommendations or systematic research supporting the beneficial effects of cannabis use for ADHD, online discussions indicate that cannabis is considered therapeutic for ADHD-this is the first study to identify such a trend. This type of online information could shape ADHD patient and caregiver perceptions, and influence cannabis use and clinical </a:t>
            </a:r>
            <a:r>
              <a:rPr lang="es-ES_tradnl" sz="2800" i="1" dirty="0" err="1" smtClean="0">
                <a:latin typeface="Georgia"/>
                <a:cs typeface="Georgia"/>
              </a:rPr>
              <a:t>care</a:t>
            </a:r>
            <a:r>
              <a:rPr lang="es-ES_tradnl" sz="2800" i="1" dirty="0" smtClean="0">
                <a:latin typeface="Georgia"/>
                <a:cs typeface="Georgia"/>
              </a:rPr>
              <a:t>.</a:t>
            </a:r>
            <a:r>
              <a:rPr lang="es-ES_tradnl" sz="2800" dirty="0" smtClean="0">
                <a:latin typeface="Georgia"/>
                <a:cs typeface="Georgia"/>
              </a:rPr>
              <a:t>”</a:t>
            </a:r>
            <a:r>
              <a:rPr lang="es-ES_tradnl" sz="2800" i="1" dirty="0" smtClean="0">
                <a:solidFill>
                  <a:srgbClr val="000000"/>
                </a:solidFill>
                <a:effectLst>
                  <a:outerShdw blurRad="50800" dist="38100" dir="2700000" algn="br">
                    <a:srgbClr val="000000">
                      <a:alpha val="43000"/>
                    </a:srgbClr>
                  </a:outerShdw>
                </a:effectLst>
                <a:latin typeface="Georgia"/>
                <a:cs typeface="Georgia"/>
              </a:rPr>
              <a:t/>
            </a:r>
            <a:br>
              <a:rPr lang="es-ES_tradnl" sz="2800" i="1" dirty="0" smtClean="0">
                <a:solidFill>
                  <a:srgbClr val="000000"/>
                </a:solidFill>
                <a:effectLst>
                  <a:outerShdw blurRad="50800" dist="38100" dir="2700000" algn="br">
                    <a:srgbClr val="000000">
                      <a:alpha val="43000"/>
                    </a:srgbClr>
                  </a:outerShdw>
                </a:effectLst>
                <a:latin typeface="Georgia"/>
                <a:cs typeface="Georgia"/>
              </a:rPr>
            </a:br>
            <a:r>
              <a:rPr lang="es-ES_tradnl" sz="2000" dirty="0" smtClean="0">
                <a:effectLst>
                  <a:outerShdw blurRad="50800" dist="38100" dir="2700000" algn="br">
                    <a:srgbClr val="000000">
                      <a:alpha val="43000"/>
                    </a:srgbClr>
                  </a:outerShdw>
                </a:effectLst>
                <a:latin typeface="Georgia"/>
                <a:cs typeface="Georgia"/>
              </a:rPr>
              <a:t/>
            </a:r>
            <a:br>
              <a:rPr lang="es-ES_tradnl" sz="2000" dirty="0" smtClean="0">
                <a:effectLst>
                  <a:outerShdw blurRad="50800" dist="38100" dir="2700000" algn="br">
                    <a:srgbClr val="000000">
                      <a:alpha val="43000"/>
                    </a:srgbClr>
                  </a:outerShdw>
                </a:effectLst>
                <a:latin typeface="Georgia"/>
                <a:cs typeface="Georgia"/>
              </a:rPr>
            </a:br>
            <a:endParaRPr lang="es-ES_tradnl" sz="2000"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339881"/>
            <a:ext cx="7772400" cy="6010836"/>
          </a:xfrm>
        </p:spPr>
        <p:txBody>
          <a:bodyPr>
            <a:normAutofit/>
          </a:bodyPr>
          <a:lstStyle/>
          <a:p>
            <a:r>
              <a:rPr lang="es-ES_tradnl" sz="3200" b="1" dirty="0" smtClean="0">
                <a:effectLst>
                  <a:outerShdw blurRad="50800" dist="38100" dir="2700000" algn="br">
                    <a:srgbClr val="000000">
                      <a:alpha val="43000"/>
                    </a:srgbClr>
                  </a:outerShdw>
                </a:effectLst>
                <a:latin typeface="Georgia"/>
                <a:cs typeface="Georgia"/>
              </a:rPr>
              <a:t>Espectro </a:t>
            </a:r>
            <a:r>
              <a:rPr lang="es-ES_tradnl" sz="3200" b="1" dirty="0" smtClean="0">
                <a:effectLst>
                  <a:outerShdw blurRad="50800" dist="38100" dir="2700000" algn="br">
                    <a:srgbClr val="000000">
                      <a:alpha val="43000"/>
                    </a:srgbClr>
                  </a:outerShdw>
                </a:effectLst>
                <a:latin typeface="Georgia"/>
                <a:cs typeface="Georgia"/>
              </a:rPr>
              <a:t>de la Esquizofrenia y otras Psicosis</a:t>
            </a:r>
            <a:br>
              <a:rPr lang="es-ES_tradnl" sz="3200" b="1" dirty="0" smtClean="0">
                <a:effectLst>
                  <a:outerShdw blurRad="50800" dist="38100" dir="2700000" algn="br">
                    <a:srgbClr val="000000">
                      <a:alpha val="43000"/>
                    </a:srgbClr>
                  </a:outerShdw>
                </a:effectLst>
                <a:latin typeface="Georgia"/>
                <a:cs typeface="Georgia"/>
              </a:rPr>
            </a:br>
            <a:endParaRPr lang="es-ES_tradnl" sz="3200" b="1" dirty="0" smtClean="0">
              <a:solidFill>
                <a:srgbClr val="000000"/>
              </a:solidFill>
              <a:effectLst>
                <a:outerShdw blurRad="50800" dist="38100" dir="2700000" algn="br">
                  <a:srgbClr val="000000">
                    <a:alpha val="43000"/>
                  </a:srgbClr>
                </a:outerShdw>
              </a:effectLst>
              <a:latin typeface="Georgia"/>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13547</TotalTime>
  <Words>626</Words>
  <Application>Microsoft Macintosh PowerPoint</Application>
  <PresentationFormat>On-screen Show (4:3)</PresentationFormat>
  <Paragraphs>270</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Tema de Office</vt:lpstr>
      <vt:lpstr>Academia Nacional de Medicina </vt:lpstr>
      <vt:lpstr>PowerPoint Presentation</vt:lpstr>
      <vt:lpstr>PowerPoint Presentation</vt:lpstr>
      <vt:lpstr>Generalidades</vt:lpstr>
      <vt:lpstr>Trastornos del Neurodesarrollo  </vt:lpstr>
      <vt:lpstr>   Mitchell J T, et-al:</vt:lpstr>
      <vt:lpstr>  El TDAH se es un factor de riesgo para el uso problemático de cannabis.  Existen experiencias empíricas y clínicas que sugieren que la cannabis tiene un efecto terapéutico en esta patología.   Se siguieron un total de 268 foros en la www:   25% de los sujetos hablaron de efectos terapéuticos.  8%  de efectos deletéreos  5% puede ser ambos  2% sin efecto sobre el TDAH  </vt:lpstr>
      <vt:lpstr> “CONCLUSIONS: Despite that there are no clinical recommendations or systematic research supporting the beneficial effects of cannabis use for ADHD, online discussions indicate that cannabis is considered therapeutic for ADHD-this is the first study to identify such a trend. This type of online information could shape ADHD patient and caregiver perceptions, and influence cannabis use and clinical care.”  </vt:lpstr>
      <vt:lpstr>Espectro de la Esquizofrenia y otras Psicosis </vt:lpstr>
      <vt:lpstr>Potencial Antipsicótico</vt:lpstr>
      <vt:lpstr>Potencial Antipsicótico</vt:lpstr>
      <vt:lpstr>Potencial Antipsicótico</vt:lpstr>
      <vt:lpstr>Potencial Antipsicótico</vt:lpstr>
      <vt:lpstr>Potencial Antipsicótico</vt:lpstr>
      <vt:lpstr>Potencial Antipsicótico</vt:lpstr>
      <vt:lpstr> Zuardi AW, et-a</vt:lpstr>
      <vt:lpstr>“ Although the mechanisms of the antipsychotic properties are still not fully understood, we propose a hypothesis that could have a heuristic value to inspire new studies. These results support the idea that CBD may be a future therapeutic option in psychosis, in general and in schizophrenia, in particular.”</vt:lpstr>
      <vt:lpstr> Trastorno Bipolar </vt:lpstr>
      <vt:lpstr>  Inmensa cantidad de publicaciones   Una y otra vez, en este caso en particular, al parecer el uso de la planta como tal, se asocia con agravamiento de los sujetos con Trastorno Bipolar, en la mayoría de las mediciones diseñadas para los diversos estudios. </vt:lpstr>
      <vt:lpstr> Trastornos Depresivos </vt:lpstr>
      <vt:lpstr>Trastornos Depresivos</vt:lpstr>
      <vt:lpstr>Trastornos Depresivos</vt:lpstr>
      <vt:lpstr>Trastornos Depresivos</vt:lpstr>
      <vt:lpstr>PowerPoint Presentation</vt:lpstr>
      <vt:lpstr>PowerPoint Presentation</vt:lpstr>
      <vt:lpstr>PowerPoint Presentation</vt:lpstr>
      <vt:lpstr>Trastornos de Ansiedad </vt:lpstr>
      <vt:lpstr>Trastornos de Ansiedad </vt:lpstr>
      <vt:lpstr>Trastornos de Ansiedad </vt:lpstr>
      <vt:lpstr>PowerPoint Presentation</vt:lpstr>
      <vt:lpstr>PowerPoint Presentation</vt:lpstr>
      <vt:lpstr>Trastornos de Ansiedad </vt:lpstr>
      <vt:lpstr> Este artículo pretende analizar la capacidad del CBD en cuanto a su potencial como farmacológico en trastornos ansiosos.  Revisión extensa.  Evidencia favorable y robusta para pensar que se debe de investigar aplicado a ansiedad generalizada, trastorno de pánico, fobia social, TOC y TPSP </vt:lpstr>
      <vt:lpstr> Crippa JA, et-al:      Neural basis of anxiolytic effects of cannabidiol (CBD) in generalized social anxiety disorder: a preliminary report.   J Psychopharmacol. 2011 Jan25(1):121-30.  doi: 10.1177/0269881110379283. Epub 2010 Sep 9. </vt:lpstr>
      <vt:lpstr> Estudio sobre ansiedad con RMNf.  (rCBF) con (99m)Tc-ECD SPECT en  10 sujetos  con fobia social vírgenes a manejo.  Procedimiento doble ciego controlado.  Dosis de (400 mg) o placebo.  “These results suggest that CBD reduces anxiety in SAD and that this is related to its effects on activity in limbic and paralimbic brain areas.r further study of chronic and therapeutic effects in relevant clinical populations.”</vt:lpstr>
      <vt:lpstr> Espectro del Trastorno Obsesivo – Compulsivo </vt:lpstr>
      <vt:lpstr>Espectro del Trastorno Obsesivo – Compulsivo</vt:lpstr>
      <vt:lpstr>Guilles de la Turette</vt:lpstr>
      <vt:lpstr>Guilles de la Turette</vt:lpstr>
      <vt:lpstr> Trastornos relacionados al Trauma y el Stress </vt:lpstr>
      <vt:lpstr> Neumeister A:  Translational evidence for a role of endocannabinoids in the etiology and treatment of posttraumatic stress disorder.    Psychoneuroendocrinology. 2015 Jan;51:577-84.  doi: 10.1016/j.psyneuen.2014.10.012. Epub 2014 Oct 22.</vt:lpstr>
      <vt:lpstr> Trastornos Asociados a Sustancias </vt:lpstr>
      <vt:lpstr>PowerPoint Presentation</vt:lpstr>
      <vt:lpstr>PowerPoint Presentation</vt:lpstr>
      <vt:lpstr>PowerPoint Presentation</vt:lpstr>
      <vt:lpstr> Trastornos Neurocognitivos</vt:lpstr>
      <vt:lpstr>Deterioro Cognitivo </vt:lpstr>
      <vt:lpstr>Deterioro Cognitivo </vt:lpstr>
      <vt:lpstr>Deterioro Cognitivo </vt:lpstr>
      <vt:lpstr>PowerPoint Presentation</vt:lpstr>
      <vt:lpstr>PowerPoint Presentation</vt:lpstr>
    </vt:vector>
  </TitlesOfParts>
  <Company>telchproducciones s.a de c.v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Academia Nacional de Medicina</dc:title>
  <dc:creator>veronica  telch</dc:creator>
  <cp:lastModifiedBy>Adriana Petroski</cp:lastModifiedBy>
  <cp:revision>87</cp:revision>
  <cp:lastPrinted>2016-08-17T23:25:06Z</cp:lastPrinted>
  <dcterms:created xsi:type="dcterms:W3CDTF">2016-08-17T22:59:39Z</dcterms:created>
  <dcterms:modified xsi:type="dcterms:W3CDTF">2016-08-17T23:25:44Z</dcterms:modified>
</cp:coreProperties>
</file>