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75" r:id="rId5"/>
    <p:sldId id="264" r:id="rId6"/>
    <p:sldId id="258" r:id="rId7"/>
    <p:sldId id="257" r:id="rId8"/>
    <p:sldId id="263" r:id="rId9"/>
    <p:sldId id="270" r:id="rId10"/>
    <p:sldId id="271" r:id="rId11"/>
    <p:sldId id="272" r:id="rId12"/>
    <p:sldId id="273" r:id="rId13"/>
    <p:sldId id="274" r:id="rId14"/>
    <p:sldId id="277" r:id="rId15"/>
    <p:sldId id="259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3" autoAdjust="0"/>
    <p:restoredTop sz="94692" autoAdjust="0"/>
  </p:normalViewPr>
  <p:slideViewPr>
    <p:cSldViewPr snapToGrid="0" snapToObjects="1">
      <p:cViewPr varScale="1">
        <p:scale>
          <a:sx n="71" d="100"/>
          <a:sy n="71" d="100"/>
        </p:scale>
        <p:origin x="-49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8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8/17/2016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8/17/2016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8/17/2016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85751"/>
            <a:ext cx="7772400" cy="4267200"/>
          </a:xfrm>
        </p:spPr>
        <p:txBody>
          <a:bodyPr/>
          <a:lstStyle/>
          <a:p>
            <a:r>
              <a:rPr lang="es-ES" sz="6000" dirty="0" smtClean="0"/>
              <a:t>Uso médico de marihuana.</a:t>
            </a:r>
            <a:br>
              <a:rPr lang="es-ES" sz="6000" dirty="0" smtClean="0"/>
            </a:br>
            <a:r>
              <a:rPr lang="es-ES" sz="6000" dirty="0" smtClean="0"/>
              <a:t>Aplicaciones en cuidados paliativos</a:t>
            </a:r>
            <a:endParaRPr lang="es-ES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02500" y="4837289"/>
            <a:ext cx="6400800" cy="121920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Dra. Mariana Navarro Hernández</a:t>
            </a:r>
          </a:p>
          <a:p>
            <a:r>
              <a:rPr lang="es-ES" dirty="0" smtClean="0"/>
              <a:t>Seminario de Estudios </a:t>
            </a:r>
            <a:r>
              <a:rPr lang="es-ES" dirty="0"/>
              <a:t>S</a:t>
            </a:r>
            <a:r>
              <a:rPr lang="es-ES" dirty="0" smtClean="0"/>
              <a:t>obre la Globalidad  Facultad de Medicina UNAM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222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Síndrome de desgaste VIH/SIDA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5657"/>
          </a:xfrm>
        </p:spPr>
        <p:txBody>
          <a:bodyPr>
            <a:normAutofit fontScale="70000" lnSpcReduction="20000"/>
          </a:bodyPr>
          <a:lstStyle/>
          <a:p>
            <a:pPr>
              <a:buFont typeface="Arial"/>
              <a:buChar char="•"/>
            </a:pPr>
            <a:r>
              <a:rPr lang="es-ES" sz="3600" dirty="0" smtClean="0">
                <a:solidFill>
                  <a:srgbClr val="7F7F7F"/>
                </a:solidFill>
                <a:latin typeface="+mj-lt"/>
                <a:cs typeface="Helvetica"/>
              </a:rPr>
              <a:t>RCT (</a:t>
            </a:r>
            <a:r>
              <a:rPr lang="fr-FR" sz="3600" dirty="0">
                <a:solidFill>
                  <a:srgbClr val="7F7F7F"/>
                </a:solidFill>
                <a:latin typeface="+mj-lt"/>
                <a:cs typeface="Helvetica"/>
              </a:rPr>
              <a:t>Beal J.E. et al. 1995</a:t>
            </a:r>
            <a:r>
              <a:rPr lang="es-ES" sz="3600" dirty="0" smtClean="0">
                <a:solidFill>
                  <a:srgbClr val="7F7F7F"/>
                </a:solidFill>
                <a:latin typeface="+mj-lt"/>
                <a:cs typeface="Helvetica"/>
              </a:rPr>
              <a:t>) </a:t>
            </a:r>
            <a:endParaRPr lang="es-ES" sz="3600" dirty="0">
              <a:solidFill>
                <a:srgbClr val="7F7F7F"/>
              </a:solidFill>
              <a:cs typeface="Helvetica"/>
            </a:endParaRPr>
          </a:p>
          <a:p>
            <a:pPr marL="0" indent="0">
              <a:buNone/>
            </a:pPr>
            <a:r>
              <a:rPr lang="es-ES" sz="3100" dirty="0" smtClean="0">
                <a:solidFill>
                  <a:srgbClr val="7F7F7F"/>
                </a:solidFill>
                <a:latin typeface="+mj-lt"/>
                <a:cs typeface="Helvetica"/>
              </a:rPr>
              <a:t>    </a:t>
            </a:r>
            <a:r>
              <a:rPr lang="es-ES" sz="3100" dirty="0" err="1" smtClean="0">
                <a:solidFill>
                  <a:srgbClr val="7F7F7F"/>
                </a:solidFill>
                <a:latin typeface="+mj-lt"/>
                <a:cs typeface="Helvetica"/>
              </a:rPr>
              <a:t>Dronabinol</a:t>
            </a:r>
            <a:r>
              <a:rPr lang="es-ES" sz="3100" dirty="0" smtClean="0">
                <a:solidFill>
                  <a:srgbClr val="7F7F7F"/>
                </a:solidFill>
                <a:latin typeface="+mj-lt"/>
                <a:cs typeface="Helvetica"/>
              </a:rPr>
              <a:t> vs. Placebo</a:t>
            </a:r>
          </a:p>
          <a:p>
            <a:pPr lvl="2">
              <a:buFont typeface="Courier New"/>
              <a:buChar char="o"/>
            </a:pPr>
            <a:r>
              <a:rPr lang="es-ES" sz="2100" dirty="0" smtClean="0">
                <a:solidFill>
                  <a:srgbClr val="7F7F7F"/>
                </a:solidFill>
                <a:cs typeface="Helvetica"/>
              </a:rPr>
              <a:t>Aumento de apetito, </a:t>
            </a:r>
          </a:p>
          <a:p>
            <a:pPr lvl="2">
              <a:buFont typeface="Courier New"/>
              <a:buChar char="o"/>
            </a:pPr>
            <a:r>
              <a:rPr lang="es-ES" sz="2100" dirty="0" smtClean="0">
                <a:solidFill>
                  <a:srgbClr val="7F7F7F"/>
                </a:solidFill>
                <a:cs typeface="Helvetica"/>
              </a:rPr>
              <a:t>Mejoría en la ganancia ponderal, </a:t>
            </a:r>
          </a:p>
          <a:p>
            <a:pPr lvl="2">
              <a:buFont typeface="Courier New"/>
              <a:buChar char="o"/>
            </a:pPr>
            <a:r>
              <a:rPr lang="es-ES" sz="2100" dirty="0" smtClean="0">
                <a:solidFill>
                  <a:srgbClr val="7F7F7F"/>
                </a:solidFill>
                <a:cs typeface="Helvetica"/>
              </a:rPr>
              <a:t>Disminución de nausea </a:t>
            </a:r>
          </a:p>
          <a:p>
            <a:pPr lvl="2">
              <a:buFont typeface="Courier New"/>
              <a:buChar char="o"/>
            </a:pPr>
            <a:r>
              <a:rPr lang="es-ES" sz="2100" dirty="0">
                <a:solidFill>
                  <a:srgbClr val="7F7F7F"/>
                </a:solidFill>
                <a:cs typeface="Helvetica"/>
              </a:rPr>
              <a:t>M</a:t>
            </a:r>
            <a:r>
              <a:rPr lang="es-ES" sz="2100" dirty="0" smtClean="0">
                <a:solidFill>
                  <a:srgbClr val="7F7F7F"/>
                </a:solidFill>
                <a:cs typeface="Helvetica"/>
              </a:rPr>
              <a:t>ejoría en el estado de ánimo.</a:t>
            </a:r>
          </a:p>
          <a:p>
            <a:pPr lvl="2"/>
            <a:endParaRPr lang="es-ES" dirty="0">
              <a:solidFill>
                <a:srgbClr val="7F7F7F"/>
              </a:solidFill>
              <a:latin typeface="+mj-lt"/>
              <a:cs typeface="Helvetica"/>
            </a:endParaRPr>
          </a:p>
          <a:p>
            <a:pPr lvl="2"/>
            <a:endParaRPr lang="es-ES" dirty="0" smtClean="0">
              <a:solidFill>
                <a:srgbClr val="7F7F7F"/>
              </a:solidFill>
              <a:latin typeface="+mj-lt"/>
              <a:cs typeface="Helvetica"/>
            </a:endParaRPr>
          </a:p>
          <a:p>
            <a:pPr>
              <a:buFont typeface="Arial"/>
              <a:buChar char="•"/>
            </a:pPr>
            <a:r>
              <a:rPr lang="es-ES" sz="3600" dirty="0" smtClean="0">
                <a:solidFill>
                  <a:srgbClr val="7F7F7F"/>
                </a:solidFill>
                <a:cs typeface="Helvetica"/>
              </a:rPr>
              <a:t>RCT (</a:t>
            </a:r>
            <a:r>
              <a:rPr lang="fr-FR" sz="3600" dirty="0" err="1">
                <a:solidFill>
                  <a:srgbClr val="7F7F7F"/>
                </a:solidFill>
                <a:cs typeface="Helvetica"/>
              </a:rPr>
              <a:t>Haney</a:t>
            </a:r>
            <a:r>
              <a:rPr lang="fr-FR" sz="3600" dirty="0">
                <a:solidFill>
                  <a:srgbClr val="7F7F7F"/>
                </a:solidFill>
                <a:cs typeface="Helvetica"/>
              </a:rPr>
              <a:t> E et al. 2005 + </a:t>
            </a:r>
            <a:r>
              <a:rPr lang="fr-FR" sz="3600" dirty="0" smtClean="0">
                <a:solidFill>
                  <a:srgbClr val="7F7F7F"/>
                </a:solidFill>
                <a:cs typeface="Helvetica"/>
              </a:rPr>
              <a:t>2007) </a:t>
            </a:r>
          </a:p>
          <a:p>
            <a:pPr marL="0" indent="0">
              <a:buNone/>
            </a:pPr>
            <a:r>
              <a:rPr lang="fr-FR" sz="3100" dirty="0" smtClean="0">
                <a:solidFill>
                  <a:srgbClr val="7F7F7F"/>
                </a:solidFill>
                <a:latin typeface="+mj-lt"/>
                <a:cs typeface="Helvetica"/>
              </a:rPr>
              <a:t>    </a:t>
            </a:r>
            <a:r>
              <a:rPr lang="fr-FR" sz="3100" dirty="0" err="1" smtClean="0">
                <a:solidFill>
                  <a:srgbClr val="7F7F7F"/>
                </a:solidFill>
                <a:latin typeface="+mj-lt"/>
                <a:cs typeface="Helvetica"/>
              </a:rPr>
              <a:t>Dronabibol</a:t>
            </a:r>
            <a:r>
              <a:rPr lang="fr-FR" sz="3100" dirty="0" smtClean="0">
                <a:solidFill>
                  <a:srgbClr val="7F7F7F"/>
                </a:solidFill>
                <a:latin typeface="+mj-lt"/>
                <a:cs typeface="Helvetica"/>
              </a:rPr>
              <a:t> y marihuana </a:t>
            </a:r>
            <a:r>
              <a:rPr lang="fr-FR" sz="3100" dirty="0" err="1" smtClean="0">
                <a:solidFill>
                  <a:srgbClr val="7F7F7F"/>
                </a:solidFill>
                <a:latin typeface="+mj-lt"/>
                <a:cs typeface="Helvetica"/>
              </a:rPr>
              <a:t>fumada</a:t>
            </a:r>
            <a:endParaRPr lang="fr-FR" sz="3100" dirty="0" smtClean="0">
              <a:solidFill>
                <a:srgbClr val="7F7F7F"/>
              </a:solidFill>
              <a:latin typeface="+mj-lt"/>
              <a:cs typeface="Helvetica"/>
            </a:endParaRPr>
          </a:p>
          <a:p>
            <a:pPr lvl="2">
              <a:buFont typeface="Courier New"/>
              <a:buChar char="o"/>
            </a:pPr>
            <a:r>
              <a:rPr lang="fr-FR" sz="2100" dirty="0" err="1" smtClean="0">
                <a:solidFill>
                  <a:srgbClr val="7F7F7F"/>
                </a:solidFill>
                <a:cs typeface="Helvetica"/>
              </a:rPr>
              <a:t>Aumento</a:t>
            </a:r>
            <a:r>
              <a:rPr lang="fr-FR" sz="2100" dirty="0" smtClean="0">
                <a:solidFill>
                  <a:srgbClr val="7F7F7F"/>
                </a:solidFill>
                <a:cs typeface="Helvetica"/>
              </a:rPr>
              <a:t> en la ingesta, </a:t>
            </a:r>
          </a:p>
          <a:p>
            <a:pPr lvl="2">
              <a:buFont typeface="Courier New"/>
              <a:buChar char="o"/>
            </a:pPr>
            <a:r>
              <a:rPr lang="fr-FR" sz="2100" dirty="0" err="1">
                <a:solidFill>
                  <a:srgbClr val="7F7F7F"/>
                </a:solidFill>
                <a:cs typeface="Helvetica"/>
              </a:rPr>
              <a:t>A</a:t>
            </a:r>
            <a:r>
              <a:rPr lang="fr-FR" sz="2100" dirty="0" err="1" smtClean="0">
                <a:solidFill>
                  <a:srgbClr val="7F7F7F"/>
                </a:solidFill>
                <a:cs typeface="Helvetica"/>
              </a:rPr>
              <a:t>umento</a:t>
            </a:r>
            <a:r>
              <a:rPr lang="fr-FR" sz="2100" dirty="0" smtClean="0">
                <a:solidFill>
                  <a:srgbClr val="7F7F7F"/>
                </a:solidFill>
                <a:cs typeface="Helvetica"/>
              </a:rPr>
              <a:t> en el peso corporal,</a:t>
            </a:r>
          </a:p>
          <a:p>
            <a:pPr lvl="2">
              <a:buFont typeface="Courier New"/>
              <a:buChar char="o"/>
            </a:pPr>
            <a:r>
              <a:rPr lang="fr-FR" sz="2100" dirty="0" err="1">
                <a:solidFill>
                  <a:srgbClr val="7F7F7F"/>
                </a:solidFill>
                <a:cs typeface="Helvetica"/>
              </a:rPr>
              <a:t>M</a:t>
            </a:r>
            <a:r>
              <a:rPr lang="fr-FR" sz="2100" dirty="0" err="1" smtClean="0">
                <a:solidFill>
                  <a:srgbClr val="7F7F7F"/>
                </a:solidFill>
                <a:cs typeface="Helvetica"/>
              </a:rPr>
              <a:t>ejoría</a:t>
            </a:r>
            <a:r>
              <a:rPr lang="fr-FR" sz="2100" dirty="0" smtClean="0">
                <a:solidFill>
                  <a:srgbClr val="7F7F7F"/>
                </a:solidFill>
                <a:cs typeface="Helvetica"/>
              </a:rPr>
              <a:t> en </a:t>
            </a:r>
            <a:r>
              <a:rPr lang="fr-FR" sz="2100" dirty="0" err="1" smtClean="0">
                <a:solidFill>
                  <a:srgbClr val="7F7F7F"/>
                </a:solidFill>
                <a:cs typeface="Helvetica"/>
              </a:rPr>
              <a:t>estado</a:t>
            </a:r>
            <a:r>
              <a:rPr lang="fr-FR" sz="2100" dirty="0" smtClean="0">
                <a:solidFill>
                  <a:srgbClr val="7F7F7F"/>
                </a:solidFill>
                <a:cs typeface="Helvetica"/>
              </a:rPr>
              <a:t> de </a:t>
            </a:r>
            <a:r>
              <a:rPr lang="fr-FR" sz="2100" dirty="0" err="1" smtClean="0">
                <a:solidFill>
                  <a:srgbClr val="7F7F7F"/>
                </a:solidFill>
                <a:cs typeface="Helvetica"/>
              </a:rPr>
              <a:t>ánimo</a:t>
            </a:r>
            <a:r>
              <a:rPr lang="fr-FR" sz="2100" dirty="0" smtClean="0">
                <a:solidFill>
                  <a:srgbClr val="7F7F7F"/>
                </a:solidFill>
                <a:cs typeface="Helvetica"/>
              </a:rPr>
              <a:t> y </a:t>
            </a:r>
            <a:r>
              <a:rPr lang="fr-FR" sz="2100" dirty="0" err="1" smtClean="0">
                <a:solidFill>
                  <a:srgbClr val="7F7F7F"/>
                </a:solidFill>
                <a:cs typeface="Helvetica"/>
              </a:rPr>
              <a:t>sueño</a:t>
            </a:r>
            <a:r>
              <a:rPr lang="fr-FR" sz="2100" dirty="0" smtClean="0">
                <a:solidFill>
                  <a:srgbClr val="7F7F7F"/>
                </a:solidFill>
                <a:cs typeface="Helvetica"/>
              </a:rPr>
              <a:t>.</a:t>
            </a:r>
          </a:p>
          <a:p>
            <a:pPr lvl="2"/>
            <a:endParaRPr lang="es-ES" dirty="0" smtClean="0">
              <a:solidFill>
                <a:srgbClr val="7F7F7F"/>
              </a:solidFill>
              <a:latin typeface="+mj-lt"/>
              <a:cs typeface="Helvetica"/>
            </a:endParaRPr>
          </a:p>
          <a:p>
            <a:pPr lvl="2"/>
            <a:endParaRPr lang="es-ES" dirty="0">
              <a:solidFill>
                <a:srgbClr val="7F7F7F"/>
              </a:solidFill>
              <a:latin typeface="+mj-lt"/>
              <a:cs typeface="Helvetica"/>
            </a:endParaRPr>
          </a:p>
          <a:p>
            <a:r>
              <a:rPr lang="es-ES" sz="3100" b="1" dirty="0" err="1" smtClean="0">
                <a:solidFill>
                  <a:srgbClr val="7F7F7F"/>
                </a:solidFill>
                <a:cs typeface="Helvetica"/>
              </a:rPr>
              <a:t>Dronabinol</a:t>
            </a:r>
            <a:r>
              <a:rPr lang="es-ES" sz="3100" b="1" dirty="0" smtClean="0">
                <a:solidFill>
                  <a:srgbClr val="7F7F7F"/>
                </a:solidFill>
                <a:cs typeface="Helvetica"/>
              </a:rPr>
              <a:t> </a:t>
            </a:r>
          </a:p>
          <a:p>
            <a:r>
              <a:rPr lang="es-ES" sz="3100" b="1" dirty="0">
                <a:solidFill>
                  <a:srgbClr val="7F7F7F"/>
                </a:solidFill>
                <a:cs typeface="Helvetica"/>
              </a:rPr>
              <a:t>A</a:t>
            </a:r>
            <a:r>
              <a:rPr lang="es-ES" sz="3100" b="1" dirty="0" smtClean="0">
                <a:solidFill>
                  <a:srgbClr val="7F7F7F"/>
                </a:solidFill>
                <a:cs typeface="Helvetica"/>
              </a:rPr>
              <a:t>norexia asociada a perdida de peso.</a:t>
            </a:r>
          </a:p>
          <a:p>
            <a:r>
              <a:rPr lang="es-ES" sz="3100" b="1" dirty="0" smtClean="0">
                <a:solidFill>
                  <a:srgbClr val="7F7F7F"/>
                </a:solidFill>
                <a:cs typeface="Helvetica"/>
              </a:rPr>
              <a:t>Cuando la terapia convencional no tiene beneficios.</a:t>
            </a:r>
          </a:p>
        </p:txBody>
      </p:sp>
    </p:spTree>
    <p:extLst>
      <p:ext uri="{BB962C8B-B14F-4D97-AF65-F5344CB8AC3E}">
        <p14:creationId xmlns:p14="http://schemas.microsoft.com/office/powerpoint/2010/main" val="170175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Dolor neuropático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>
                <a:solidFill>
                  <a:srgbClr val="7F7F7F"/>
                </a:solidFill>
                <a:latin typeface="+mj-lt"/>
                <a:cs typeface="Helvetica"/>
              </a:rPr>
              <a:t>RCT (</a:t>
            </a:r>
            <a:r>
              <a:rPr lang="fr-FR" dirty="0" err="1">
                <a:solidFill>
                  <a:srgbClr val="7F7F7F"/>
                </a:solidFill>
                <a:latin typeface="+mj-lt"/>
                <a:cs typeface="Helvetica"/>
              </a:rPr>
              <a:t>Abrams</a:t>
            </a:r>
            <a:r>
              <a:rPr lang="fr-FR" dirty="0">
                <a:solidFill>
                  <a:srgbClr val="7F7F7F"/>
                </a:solidFill>
                <a:latin typeface="+mj-lt"/>
                <a:cs typeface="Helvetica"/>
              </a:rPr>
              <a:t>, D et al 2007, Ellis R. et al 2009</a:t>
            </a:r>
            <a:r>
              <a:rPr lang="es-ES" dirty="0" smtClean="0">
                <a:solidFill>
                  <a:srgbClr val="7F7F7F"/>
                </a:solidFill>
                <a:latin typeface="+mj-lt"/>
                <a:cs typeface="Helvetica"/>
              </a:rPr>
              <a:t>) 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7F7F7F"/>
                </a:solidFill>
                <a:cs typeface="Helvetica"/>
              </a:rPr>
              <a:t>     M</a:t>
            </a:r>
            <a:r>
              <a:rPr lang="es-ES" dirty="0" smtClean="0">
                <a:solidFill>
                  <a:srgbClr val="7F7F7F"/>
                </a:solidFill>
                <a:latin typeface="+mj-lt"/>
                <a:cs typeface="Helvetica"/>
              </a:rPr>
              <a:t>arihuana fumada vs. Placebo.</a:t>
            </a:r>
          </a:p>
          <a:p>
            <a:pPr lvl="1"/>
            <a:r>
              <a:rPr lang="es-ES" sz="1700" dirty="0" smtClean="0">
                <a:solidFill>
                  <a:srgbClr val="7F7F7F"/>
                </a:solidFill>
                <a:latin typeface="+mj-lt"/>
                <a:cs typeface="Helvetica"/>
              </a:rPr>
              <a:t>Percepción de disminución del dolor en casi el 50% de los pacientes para ambos estudios,</a:t>
            </a:r>
          </a:p>
          <a:p>
            <a:pPr lvl="1"/>
            <a:endParaRPr lang="es-ES" dirty="0" smtClean="0">
              <a:solidFill>
                <a:srgbClr val="7F7F7F"/>
              </a:solidFill>
              <a:latin typeface="+mj-lt"/>
              <a:cs typeface="Helvetica"/>
            </a:endParaRPr>
          </a:p>
          <a:p>
            <a:r>
              <a:rPr lang="es-ES" dirty="0" smtClean="0">
                <a:solidFill>
                  <a:srgbClr val="7F7F7F"/>
                </a:solidFill>
                <a:latin typeface="+mj-lt"/>
                <a:cs typeface="Helvetica"/>
              </a:rPr>
              <a:t>RCT (</a:t>
            </a:r>
            <a:r>
              <a:rPr lang="es-ES" dirty="0" err="1">
                <a:solidFill>
                  <a:srgbClr val="7F7F7F"/>
                </a:solidFill>
                <a:latin typeface="+mj-lt"/>
                <a:cs typeface="Helvetica"/>
              </a:rPr>
              <a:t>Svendsen</a:t>
            </a:r>
            <a:r>
              <a:rPr lang="es-ES" dirty="0">
                <a:solidFill>
                  <a:srgbClr val="7F7F7F"/>
                </a:solidFill>
                <a:latin typeface="+mj-lt"/>
                <a:cs typeface="Helvetica"/>
              </a:rPr>
              <a:t> K.B. et al </a:t>
            </a:r>
            <a:r>
              <a:rPr lang="es-ES" dirty="0" smtClean="0">
                <a:solidFill>
                  <a:srgbClr val="7F7F7F"/>
                </a:solidFill>
                <a:latin typeface="+mj-lt"/>
                <a:cs typeface="Helvetica"/>
              </a:rPr>
              <a:t>2004)</a:t>
            </a:r>
          </a:p>
          <a:p>
            <a:pPr marL="0" indent="0">
              <a:buNone/>
            </a:pPr>
            <a:r>
              <a:rPr lang="es-ES" dirty="0">
                <a:solidFill>
                  <a:srgbClr val="7F7F7F"/>
                </a:solidFill>
                <a:cs typeface="Helvetica"/>
              </a:rPr>
              <a:t> </a:t>
            </a:r>
            <a:r>
              <a:rPr lang="es-ES" dirty="0" smtClean="0">
                <a:solidFill>
                  <a:srgbClr val="7F7F7F"/>
                </a:solidFill>
                <a:cs typeface="Helvetica"/>
              </a:rPr>
              <a:t>   </a:t>
            </a:r>
            <a:r>
              <a:rPr lang="es-ES" dirty="0" err="1" smtClean="0">
                <a:solidFill>
                  <a:srgbClr val="7F7F7F"/>
                </a:solidFill>
                <a:latin typeface="+mj-lt"/>
                <a:cs typeface="Helvetica"/>
              </a:rPr>
              <a:t>Dronabinol</a:t>
            </a:r>
            <a:r>
              <a:rPr lang="es-ES" dirty="0" smtClean="0">
                <a:solidFill>
                  <a:srgbClr val="7F7F7F"/>
                </a:solidFill>
                <a:latin typeface="+mj-lt"/>
                <a:cs typeface="Helvetica"/>
              </a:rPr>
              <a:t> vs placebo.</a:t>
            </a:r>
          </a:p>
          <a:p>
            <a:pPr lvl="1"/>
            <a:r>
              <a:rPr lang="es-ES" sz="1700" dirty="0" smtClean="0">
                <a:solidFill>
                  <a:srgbClr val="7F7F7F"/>
                </a:solidFill>
                <a:latin typeface="+mj-lt"/>
                <a:cs typeface="Helvetica"/>
              </a:rPr>
              <a:t>50% redujo dolor</a:t>
            </a:r>
          </a:p>
          <a:p>
            <a:pPr lvl="1"/>
            <a:endParaRPr lang="es-ES" dirty="0">
              <a:solidFill>
                <a:srgbClr val="7F7F7F"/>
              </a:solidFill>
              <a:latin typeface="+mj-lt"/>
              <a:cs typeface="Helvetica"/>
            </a:endParaRPr>
          </a:p>
          <a:p>
            <a:pPr lvl="1"/>
            <a:endParaRPr lang="es-ES" dirty="0" smtClean="0">
              <a:solidFill>
                <a:srgbClr val="7F7F7F"/>
              </a:solidFill>
              <a:latin typeface="+mj-lt"/>
              <a:cs typeface="Helvetica"/>
            </a:endParaRPr>
          </a:p>
          <a:p>
            <a:r>
              <a:rPr lang="es-ES" b="1" dirty="0" err="1" smtClean="0">
                <a:solidFill>
                  <a:srgbClr val="7F7F7F"/>
                </a:solidFill>
                <a:latin typeface="+mj-lt"/>
                <a:cs typeface="Helvetica"/>
              </a:rPr>
              <a:t>Dronabinol</a:t>
            </a:r>
            <a:endParaRPr lang="es-ES" b="1" dirty="0" smtClean="0">
              <a:solidFill>
                <a:srgbClr val="7F7F7F"/>
              </a:solidFill>
              <a:latin typeface="+mj-lt"/>
              <a:cs typeface="Helvetica"/>
            </a:endParaRPr>
          </a:p>
          <a:p>
            <a:r>
              <a:rPr lang="es-ES" b="1" dirty="0" smtClean="0">
                <a:solidFill>
                  <a:srgbClr val="7F7F7F"/>
                </a:solidFill>
                <a:latin typeface="+mj-lt"/>
                <a:cs typeface="Helvetica"/>
              </a:rPr>
              <a:t>4ª línea de tratamiento para dolor neuropático crónico</a:t>
            </a:r>
          </a:p>
          <a:p>
            <a:r>
              <a:rPr lang="es-ES" b="1" dirty="0" smtClean="0">
                <a:solidFill>
                  <a:srgbClr val="7F7F7F"/>
                </a:solidFill>
                <a:latin typeface="+mj-lt"/>
                <a:cs typeface="Helvetica"/>
              </a:rPr>
              <a:t>Como analgésico adyuvante en el control del dolor refractario a tratamiento convencional.</a:t>
            </a:r>
            <a:endParaRPr lang="es-ES" b="1" dirty="0">
              <a:solidFill>
                <a:srgbClr val="7F7F7F"/>
              </a:solidFill>
              <a:latin typeface="+mj-lt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54390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Dolor por cáncer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200" dirty="0" smtClean="0">
                <a:solidFill>
                  <a:srgbClr val="7F7F7F"/>
                </a:solidFill>
              </a:rPr>
              <a:t>RCT (</a:t>
            </a:r>
            <a:r>
              <a:rPr lang="ro-RO" sz="2200" dirty="0">
                <a:solidFill>
                  <a:srgbClr val="7F7F7F"/>
                </a:solidFill>
              </a:rPr>
              <a:t>Johnson, J.R. et al </a:t>
            </a:r>
            <a:r>
              <a:rPr lang="ro-RO" sz="2200" dirty="0" smtClean="0">
                <a:solidFill>
                  <a:srgbClr val="7F7F7F"/>
                </a:solidFill>
              </a:rPr>
              <a:t>2010</a:t>
            </a:r>
            <a:r>
              <a:rPr lang="es-ES" sz="2200" dirty="0" smtClean="0">
                <a:solidFill>
                  <a:srgbClr val="7F7F7F"/>
                </a:solidFill>
              </a:rPr>
              <a:t>) </a:t>
            </a:r>
          </a:p>
          <a:p>
            <a:pPr marL="0" indent="0">
              <a:buNone/>
            </a:pPr>
            <a:r>
              <a:rPr lang="es-ES" sz="2200" dirty="0">
                <a:solidFill>
                  <a:srgbClr val="7F7F7F"/>
                </a:solidFill>
              </a:rPr>
              <a:t> </a:t>
            </a:r>
            <a:r>
              <a:rPr lang="es-ES" sz="2200" dirty="0" smtClean="0">
                <a:solidFill>
                  <a:srgbClr val="7F7F7F"/>
                </a:solidFill>
              </a:rPr>
              <a:t>   </a:t>
            </a:r>
            <a:r>
              <a:rPr lang="es-ES" sz="2200" dirty="0" err="1" smtClean="0">
                <a:solidFill>
                  <a:srgbClr val="7F7F7F"/>
                </a:solidFill>
              </a:rPr>
              <a:t>Sativex</a:t>
            </a:r>
            <a:r>
              <a:rPr lang="es-ES" sz="2200" dirty="0" smtClean="0">
                <a:solidFill>
                  <a:srgbClr val="7F7F7F"/>
                </a:solidFill>
              </a:rPr>
              <a:t> y THC vs placebo</a:t>
            </a:r>
          </a:p>
          <a:p>
            <a:pPr lvl="1"/>
            <a:r>
              <a:rPr lang="es-ES" dirty="0" smtClean="0">
                <a:solidFill>
                  <a:srgbClr val="7F7F7F"/>
                </a:solidFill>
              </a:rPr>
              <a:t>Pacientes con dolor refractario  (mixto, en hueso, neuropático, visceral y somático)</a:t>
            </a:r>
          </a:p>
          <a:p>
            <a:pPr marL="457200" lvl="1" indent="0">
              <a:buNone/>
            </a:pPr>
            <a:endParaRPr lang="es-ES" dirty="0" smtClean="0">
              <a:solidFill>
                <a:srgbClr val="7F7F7F"/>
              </a:solidFill>
            </a:endParaRPr>
          </a:p>
          <a:p>
            <a:r>
              <a:rPr lang="es-ES" sz="2200" dirty="0" smtClean="0">
                <a:solidFill>
                  <a:srgbClr val="7F7F7F"/>
                </a:solidFill>
              </a:rPr>
              <a:t>RCT (</a:t>
            </a:r>
            <a:r>
              <a:rPr lang="ro-RO" sz="2200" dirty="0">
                <a:solidFill>
                  <a:srgbClr val="7F7F7F"/>
                </a:solidFill>
              </a:rPr>
              <a:t>Johnson, J.R. et al </a:t>
            </a:r>
            <a:r>
              <a:rPr lang="ro-RO" sz="2200" dirty="0" smtClean="0">
                <a:solidFill>
                  <a:srgbClr val="7F7F7F"/>
                </a:solidFill>
              </a:rPr>
              <a:t>2010</a:t>
            </a:r>
            <a:r>
              <a:rPr lang="es-ES" sz="2200" dirty="0" smtClean="0">
                <a:solidFill>
                  <a:srgbClr val="7F7F7F"/>
                </a:solidFill>
              </a:rPr>
              <a:t>) </a:t>
            </a:r>
            <a:endParaRPr lang="es-ES" sz="2200" dirty="0">
              <a:solidFill>
                <a:srgbClr val="7F7F7F"/>
              </a:solidFill>
            </a:endParaRPr>
          </a:p>
          <a:p>
            <a:pPr marL="0" indent="0">
              <a:buNone/>
            </a:pPr>
            <a:r>
              <a:rPr lang="es-ES" sz="2200" dirty="0">
                <a:solidFill>
                  <a:srgbClr val="7F7F7F"/>
                </a:solidFill>
              </a:rPr>
              <a:t> </a:t>
            </a:r>
            <a:r>
              <a:rPr lang="es-ES" sz="2200" dirty="0" smtClean="0">
                <a:solidFill>
                  <a:srgbClr val="7F7F7F"/>
                </a:solidFill>
              </a:rPr>
              <a:t>   </a:t>
            </a:r>
            <a:r>
              <a:rPr lang="es-ES" sz="2200" dirty="0" err="1" smtClean="0">
                <a:solidFill>
                  <a:srgbClr val="7F7F7F"/>
                </a:solidFill>
              </a:rPr>
              <a:t>Dronabibol</a:t>
            </a:r>
            <a:endParaRPr lang="es-ES" sz="2200" dirty="0" smtClean="0">
              <a:solidFill>
                <a:srgbClr val="7F7F7F"/>
              </a:solidFill>
            </a:endParaRPr>
          </a:p>
          <a:p>
            <a:pPr lvl="1"/>
            <a:r>
              <a:rPr lang="es-ES" dirty="0" smtClean="0">
                <a:solidFill>
                  <a:srgbClr val="7F7F7F"/>
                </a:solidFill>
              </a:rPr>
              <a:t>Beneficios en pacientes con dolor de moderado a severo.</a:t>
            </a:r>
          </a:p>
          <a:p>
            <a:pPr lvl="1"/>
            <a:endParaRPr lang="es-ES" dirty="0">
              <a:solidFill>
                <a:srgbClr val="7F7F7F"/>
              </a:solidFill>
            </a:endParaRPr>
          </a:p>
          <a:p>
            <a:r>
              <a:rPr lang="es-ES" sz="2200" b="1" dirty="0" err="1" smtClean="0">
                <a:solidFill>
                  <a:srgbClr val="7F7F7F"/>
                </a:solidFill>
              </a:rPr>
              <a:t>Stivex</a:t>
            </a:r>
            <a:r>
              <a:rPr lang="es-ES" sz="2200" b="1" dirty="0" smtClean="0">
                <a:solidFill>
                  <a:srgbClr val="7F7F7F"/>
                </a:solidFill>
              </a:rPr>
              <a:t> </a:t>
            </a:r>
          </a:p>
          <a:p>
            <a:r>
              <a:rPr lang="es-ES" sz="2200" b="1" dirty="0">
                <a:solidFill>
                  <a:srgbClr val="7F7F7F"/>
                </a:solidFill>
              </a:rPr>
              <a:t>A</a:t>
            </a:r>
            <a:r>
              <a:rPr lang="es-ES" sz="2200" b="1" dirty="0" smtClean="0">
                <a:solidFill>
                  <a:srgbClr val="7F7F7F"/>
                </a:solidFill>
              </a:rPr>
              <a:t>nalgésico adjunto en adultos con dolor de moderado a severo con dosis altas de opioides. </a:t>
            </a:r>
          </a:p>
          <a:p>
            <a:endParaRPr lang="es-ES" sz="22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84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Espasticidad en EM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solidFill>
                  <a:srgbClr val="7F7F7F"/>
                </a:solidFill>
              </a:rPr>
              <a:t>RCT (</a:t>
            </a:r>
            <a:r>
              <a:rPr lang="fr-FR" dirty="0">
                <a:solidFill>
                  <a:srgbClr val="7F7F7F"/>
                </a:solidFill>
                <a:latin typeface=""/>
              </a:rPr>
              <a:t>Colin C et al, </a:t>
            </a:r>
            <a:r>
              <a:rPr lang="fr-FR" dirty="0" smtClean="0">
                <a:solidFill>
                  <a:srgbClr val="7F7F7F"/>
                </a:solidFill>
                <a:latin typeface=""/>
              </a:rPr>
              <a:t>2007</a:t>
            </a:r>
            <a:r>
              <a:rPr lang="es-ES" dirty="0" smtClean="0">
                <a:solidFill>
                  <a:srgbClr val="7F7F7F"/>
                </a:solidFill>
              </a:rPr>
              <a:t>)</a:t>
            </a:r>
          </a:p>
          <a:p>
            <a:pPr marL="0" indent="0">
              <a:buNone/>
            </a:pPr>
            <a:r>
              <a:rPr lang="es-ES" dirty="0">
                <a:solidFill>
                  <a:srgbClr val="7F7F7F"/>
                </a:solidFill>
              </a:rPr>
              <a:t> </a:t>
            </a:r>
            <a:r>
              <a:rPr lang="es-ES" dirty="0" smtClean="0">
                <a:solidFill>
                  <a:srgbClr val="7F7F7F"/>
                </a:solidFill>
              </a:rPr>
              <a:t>   </a:t>
            </a:r>
            <a:r>
              <a:rPr lang="es-ES" dirty="0" err="1" smtClean="0">
                <a:solidFill>
                  <a:srgbClr val="7F7F7F"/>
                </a:solidFill>
              </a:rPr>
              <a:t>Sativex</a:t>
            </a:r>
            <a:r>
              <a:rPr lang="es-ES" dirty="0" smtClean="0">
                <a:solidFill>
                  <a:srgbClr val="7F7F7F"/>
                </a:solidFill>
              </a:rPr>
              <a:t> vs. placebo</a:t>
            </a:r>
          </a:p>
          <a:p>
            <a:pPr lvl="1"/>
            <a:r>
              <a:rPr lang="es-ES" sz="1800" dirty="0" smtClean="0">
                <a:solidFill>
                  <a:srgbClr val="7F7F7F"/>
                </a:solidFill>
              </a:rPr>
              <a:t>Mejoría significante en espasticidad (&gt; 30%)en la escala NRS.</a:t>
            </a:r>
          </a:p>
          <a:p>
            <a:pPr lvl="1"/>
            <a:r>
              <a:rPr lang="es-ES" sz="1800" dirty="0" smtClean="0">
                <a:solidFill>
                  <a:srgbClr val="7F7F7F"/>
                </a:solidFill>
              </a:rPr>
              <a:t>44% vs. 21.9%</a:t>
            </a:r>
            <a:endParaRPr lang="es-ES" dirty="0">
              <a:solidFill>
                <a:srgbClr val="7F7F7F"/>
              </a:solidFill>
            </a:endParaRPr>
          </a:p>
          <a:p>
            <a:pPr marL="0" indent="0">
              <a:buNone/>
            </a:pPr>
            <a:endParaRPr lang="es-ES" dirty="0" smtClean="0"/>
          </a:p>
          <a:p>
            <a:r>
              <a:rPr lang="es-ES" b="1" dirty="0" err="1" smtClean="0"/>
              <a:t>Sativex</a:t>
            </a:r>
            <a:r>
              <a:rPr lang="es-ES" b="1" dirty="0" smtClean="0"/>
              <a:t> </a:t>
            </a:r>
          </a:p>
          <a:p>
            <a:r>
              <a:rPr lang="es-ES" b="1" dirty="0"/>
              <a:t>A</a:t>
            </a:r>
            <a:r>
              <a:rPr lang="es-ES" b="1" dirty="0" smtClean="0"/>
              <a:t>livio sintomático de espasticidad.</a:t>
            </a:r>
          </a:p>
          <a:p>
            <a:r>
              <a:rPr lang="es-ES" b="1" dirty="0" smtClean="0"/>
              <a:t>Cuando no hay respuesta a tratamiento convencional.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622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85385" cy="642742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837969" y="6165502"/>
            <a:ext cx="785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dirty="0" err="1" smtClean="0"/>
              <a:t>Helath</a:t>
            </a:r>
            <a:r>
              <a:rPr lang="es-ES" sz="1400" dirty="0" smtClean="0"/>
              <a:t> </a:t>
            </a:r>
            <a:r>
              <a:rPr lang="es-ES" sz="1400" dirty="0" err="1" smtClean="0"/>
              <a:t>Canada</a:t>
            </a:r>
            <a:r>
              <a:rPr lang="es-ES" sz="1400" dirty="0"/>
              <a:t> </a:t>
            </a:r>
            <a:r>
              <a:rPr lang="es-ES" sz="1400" dirty="0" smtClean="0"/>
              <a:t>. </a:t>
            </a:r>
            <a:r>
              <a:rPr lang="es-ES" sz="1400" dirty="0" err="1" smtClean="0"/>
              <a:t>Information</a:t>
            </a:r>
            <a:r>
              <a:rPr lang="es-ES" sz="1400" dirty="0" smtClean="0"/>
              <a:t> </a:t>
            </a:r>
            <a:r>
              <a:rPr lang="es-ES" sz="1400" dirty="0" err="1"/>
              <a:t>for</a:t>
            </a:r>
            <a:r>
              <a:rPr lang="es-ES" sz="1400" dirty="0"/>
              <a:t> </a:t>
            </a:r>
            <a:r>
              <a:rPr lang="es-ES" sz="1400" dirty="0" err="1"/>
              <a:t>Health</a:t>
            </a:r>
            <a:r>
              <a:rPr lang="es-ES" sz="1400" dirty="0"/>
              <a:t> </a:t>
            </a:r>
            <a:r>
              <a:rPr lang="es-ES" sz="1400" dirty="0" err="1"/>
              <a:t>Care</a:t>
            </a:r>
            <a:r>
              <a:rPr lang="es-ES" sz="1400" dirty="0"/>
              <a:t> </a:t>
            </a:r>
            <a:r>
              <a:rPr lang="es-ES" sz="1400" dirty="0" err="1"/>
              <a:t>Professionals</a:t>
            </a:r>
            <a:r>
              <a:rPr lang="es-ES" sz="1400" dirty="0"/>
              <a:t> </a:t>
            </a:r>
          </a:p>
          <a:p>
            <a:pPr algn="r"/>
            <a:r>
              <a:rPr lang="es-ES" sz="1400" dirty="0"/>
              <a:t>Cannabis (marihuana, </a:t>
            </a:r>
            <a:r>
              <a:rPr lang="es-ES" sz="1400" dirty="0" err="1"/>
              <a:t>marijuana</a:t>
            </a:r>
            <a:r>
              <a:rPr lang="es-ES" sz="1400" dirty="0"/>
              <a:t>) and </a:t>
            </a:r>
            <a:r>
              <a:rPr lang="es-ES" sz="1400" dirty="0" err="1"/>
              <a:t>the</a:t>
            </a:r>
            <a:r>
              <a:rPr lang="es-ES" sz="1400" dirty="0"/>
              <a:t> </a:t>
            </a:r>
            <a:r>
              <a:rPr lang="es-ES" sz="1400" dirty="0" err="1" smtClean="0"/>
              <a:t>cannabinoids</a:t>
            </a:r>
            <a:r>
              <a:rPr lang="es-ES" sz="1400" dirty="0" smtClean="0"/>
              <a:t>. </a:t>
            </a:r>
            <a:r>
              <a:rPr lang="es-ES" sz="1400" dirty="0" err="1" smtClean="0"/>
              <a:t>February</a:t>
            </a:r>
            <a:r>
              <a:rPr lang="es-ES" sz="1400" dirty="0" smtClean="0"/>
              <a:t> 2013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14826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Resultados generales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>
              <a:solidFill>
                <a:srgbClr val="7F7F7F"/>
              </a:solidFill>
              <a:latin typeface="+mj-lt"/>
              <a:cs typeface="Helvetica"/>
            </a:endParaRPr>
          </a:p>
          <a:p>
            <a:endParaRPr lang="es-ES" dirty="0">
              <a:solidFill>
                <a:srgbClr val="7F7F7F"/>
              </a:solidFill>
              <a:cs typeface="Helvetica"/>
            </a:endParaRPr>
          </a:p>
          <a:p>
            <a:r>
              <a:rPr lang="es-ES" dirty="0">
                <a:solidFill>
                  <a:srgbClr val="7F7F7F"/>
                </a:solidFill>
                <a:cs typeface="Helvetica"/>
              </a:rPr>
              <a:t>Impresión global de cambio </a:t>
            </a:r>
          </a:p>
          <a:p>
            <a:r>
              <a:rPr lang="es-ES" dirty="0" smtClean="0">
                <a:solidFill>
                  <a:srgbClr val="7F7F7F"/>
                </a:solidFill>
                <a:latin typeface="+mj-lt"/>
                <a:cs typeface="Helvetica"/>
              </a:rPr>
              <a:t>Mejoría en </a:t>
            </a:r>
            <a:r>
              <a:rPr lang="es-ES" dirty="0">
                <a:solidFill>
                  <a:srgbClr val="7F7F7F"/>
                </a:solidFill>
                <a:cs typeface="Helvetica"/>
              </a:rPr>
              <a:t>a</a:t>
            </a:r>
            <a:r>
              <a:rPr lang="es-ES" dirty="0" smtClean="0">
                <a:solidFill>
                  <a:srgbClr val="7F7F7F"/>
                </a:solidFill>
                <a:latin typeface="+mj-lt"/>
                <a:cs typeface="Helvetica"/>
              </a:rPr>
              <a:t>ctividades en la vida diaria</a:t>
            </a:r>
          </a:p>
          <a:p>
            <a:r>
              <a:rPr lang="es-ES" dirty="0" smtClean="0">
                <a:solidFill>
                  <a:srgbClr val="7F7F7F"/>
                </a:solidFill>
                <a:latin typeface="+mj-lt"/>
                <a:cs typeface="Helvetica"/>
              </a:rPr>
              <a:t>Mejoría en </a:t>
            </a:r>
            <a:r>
              <a:rPr lang="es-ES" dirty="0" smtClean="0">
                <a:solidFill>
                  <a:srgbClr val="7F7F7F"/>
                </a:solidFill>
                <a:cs typeface="Helvetica"/>
              </a:rPr>
              <a:t>c</a:t>
            </a:r>
            <a:r>
              <a:rPr lang="es-ES" dirty="0" smtClean="0">
                <a:solidFill>
                  <a:srgbClr val="7F7F7F"/>
                </a:solidFill>
                <a:latin typeface="+mj-lt"/>
                <a:cs typeface="Helvetica"/>
              </a:rPr>
              <a:t>alidad de vida</a:t>
            </a:r>
          </a:p>
          <a:p>
            <a:r>
              <a:rPr lang="es-ES" dirty="0" smtClean="0">
                <a:solidFill>
                  <a:srgbClr val="7F7F7F"/>
                </a:solidFill>
                <a:cs typeface="Helvetica"/>
              </a:rPr>
              <a:t>Mejoría en estado de ánimo</a:t>
            </a:r>
            <a:endParaRPr lang="es-ES" dirty="0">
              <a:solidFill>
                <a:srgbClr val="7F7F7F"/>
              </a:solidFill>
              <a:latin typeface="+mj-lt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40268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s-ES" dirty="0" smtClean="0"/>
              <a:t>Es una posibilidad para el paciente, una opción para </a:t>
            </a:r>
            <a:r>
              <a:rPr lang="es-ES" dirty="0"/>
              <a:t>aquellos en quien otras medidas </a:t>
            </a:r>
            <a:r>
              <a:rPr lang="es-ES" smtClean="0"/>
              <a:t>farmacologicas</a:t>
            </a:r>
            <a:r>
              <a:rPr lang="es-ES" dirty="0" smtClean="0"/>
              <a:t> </a:t>
            </a:r>
            <a:r>
              <a:rPr lang="es-ES" dirty="0"/>
              <a:t>han resultado inefectivas. 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s-ES" dirty="0" smtClean="0"/>
              <a:t>“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rigth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try</a:t>
            </a:r>
            <a:r>
              <a:rPr lang="es-ES" dirty="0"/>
              <a:t>” </a:t>
            </a:r>
            <a:endParaRPr lang="es-ES" dirty="0" smtClean="0"/>
          </a:p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s-ES" dirty="0" smtClean="0"/>
              <a:t>Hace </a:t>
            </a:r>
            <a:r>
              <a:rPr lang="es-ES" dirty="0"/>
              <a:t>sentido iniciar la discusión sobre </a:t>
            </a:r>
            <a:r>
              <a:rPr lang="es-ES" dirty="0" err="1"/>
              <a:t>canabinoides</a:t>
            </a:r>
            <a:r>
              <a:rPr lang="es-ES" dirty="0"/>
              <a:t> cuando los tratamiento estándares no son efectivos. </a:t>
            </a:r>
          </a:p>
          <a:p>
            <a:pPr marL="0" indent="0" algn="ctr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0275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  <a:p>
            <a:r>
              <a:rPr lang="es-ES" dirty="0" smtClean="0"/>
              <a:t>Países como</a:t>
            </a:r>
          </a:p>
          <a:p>
            <a:r>
              <a:rPr lang="es-ES" dirty="0" smtClean="0"/>
              <a:t>Canadá</a:t>
            </a:r>
          </a:p>
          <a:p>
            <a:r>
              <a:rPr lang="es-ES" dirty="0" smtClean="0"/>
              <a:t>Australia</a:t>
            </a:r>
          </a:p>
          <a:p>
            <a:r>
              <a:rPr lang="es-ES" dirty="0" smtClean="0"/>
              <a:t>EU</a:t>
            </a:r>
          </a:p>
          <a:p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56" y="739504"/>
            <a:ext cx="8582268" cy="538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14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Características de la población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1229"/>
          </a:xfrm>
        </p:spPr>
        <p:txBody>
          <a:bodyPr>
            <a:normAutofit fontScale="25000" lnSpcReduction="20000"/>
          </a:bodyPr>
          <a:lstStyle/>
          <a:p>
            <a:r>
              <a:rPr lang="es-ES" sz="8000" dirty="0" smtClean="0"/>
              <a:t>Paciente con enfermedad limitante para la vida. </a:t>
            </a:r>
          </a:p>
          <a:p>
            <a:r>
              <a:rPr lang="es-ES" sz="8000" dirty="0"/>
              <a:t>Pronósticos inciertos</a:t>
            </a:r>
          </a:p>
          <a:p>
            <a:r>
              <a:rPr lang="es-ES" sz="8000" dirty="0" smtClean="0"/>
              <a:t>Multisintomáticos</a:t>
            </a:r>
            <a:endParaRPr lang="es-ES" sz="8000" dirty="0"/>
          </a:p>
          <a:p>
            <a:r>
              <a:rPr lang="es-ES" sz="8000" dirty="0" err="1" smtClean="0"/>
              <a:t>Multitratados</a:t>
            </a:r>
            <a:endParaRPr lang="es-ES" sz="8000" dirty="0" smtClean="0"/>
          </a:p>
          <a:p>
            <a:r>
              <a:rPr lang="es-ES" sz="8000" dirty="0" smtClean="0"/>
              <a:t>Síntomas refractarios</a:t>
            </a:r>
          </a:p>
          <a:p>
            <a:r>
              <a:rPr lang="es-ES" sz="8000" dirty="0" smtClean="0"/>
              <a:t>Agotamiento </a:t>
            </a:r>
            <a:r>
              <a:rPr lang="es-ES" sz="8000" dirty="0"/>
              <a:t>los </a:t>
            </a:r>
            <a:r>
              <a:rPr lang="es-ES" sz="8000" dirty="0" smtClean="0"/>
              <a:t>recursos</a:t>
            </a:r>
          </a:p>
          <a:p>
            <a:pPr marL="0" indent="0">
              <a:buNone/>
            </a:pPr>
            <a:endParaRPr lang="es-ES" sz="8000" dirty="0" smtClean="0"/>
          </a:p>
          <a:p>
            <a:pPr marL="0" indent="0">
              <a:buNone/>
            </a:pPr>
            <a:r>
              <a:rPr lang="es-ES" sz="8000" dirty="0" smtClean="0"/>
              <a:t>Síntomas principales en CP</a:t>
            </a:r>
          </a:p>
          <a:p>
            <a:r>
              <a:rPr lang="es-ES" sz="8000" dirty="0" smtClean="0"/>
              <a:t>Dolor</a:t>
            </a:r>
          </a:p>
          <a:p>
            <a:r>
              <a:rPr lang="es-ES" sz="8000" dirty="0" smtClean="0"/>
              <a:t>Síntomas digestivos/ Nauseas -vómito</a:t>
            </a:r>
          </a:p>
          <a:p>
            <a:r>
              <a:rPr lang="es-ES" sz="8000" dirty="0" smtClean="0"/>
              <a:t>Perdida de peso y apetito/ Anorexia-caquexia</a:t>
            </a:r>
          </a:p>
          <a:p>
            <a:r>
              <a:rPr lang="es-ES" sz="8000" dirty="0" smtClean="0"/>
              <a:t>Disnea</a:t>
            </a:r>
          </a:p>
          <a:p>
            <a:r>
              <a:rPr lang="es-ES" sz="8000" dirty="0" smtClean="0"/>
              <a:t>Constipación</a:t>
            </a:r>
          </a:p>
          <a:p>
            <a:r>
              <a:rPr lang="es-ES" sz="8000" dirty="0" smtClean="0"/>
              <a:t>Ansiedad</a:t>
            </a:r>
          </a:p>
          <a:p>
            <a:r>
              <a:rPr lang="es-ES" sz="8000" dirty="0" smtClean="0"/>
              <a:t>Depresión</a:t>
            </a:r>
          </a:p>
          <a:p>
            <a:r>
              <a:rPr lang="es-ES" sz="8000" dirty="0" smtClean="0"/>
              <a:t>Somnolencia diurna/ Insomnio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63936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1883" y="800100"/>
            <a:ext cx="8229600" cy="1600200"/>
          </a:xfrm>
        </p:spPr>
        <p:txBody>
          <a:bodyPr/>
          <a:lstStyle/>
          <a:p>
            <a:r>
              <a:rPr lang="es-ES" b="1" dirty="0" smtClean="0"/>
              <a:t>Objetivo principal mejorar la calidad de vida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400300"/>
            <a:ext cx="8229600" cy="3725863"/>
          </a:xfrm>
        </p:spPr>
        <p:txBody>
          <a:bodyPr/>
          <a:lstStyle/>
          <a:p>
            <a:r>
              <a:rPr lang="es-ES" dirty="0" smtClean="0"/>
              <a:t>Esquemas </a:t>
            </a:r>
            <a:r>
              <a:rPr lang="es-ES" dirty="0"/>
              <a:t>flexibles</a:t>
            </a:r>
          </a:p>
          <a:p>
            <a:r>
              <a:rPr lang="es-ES" dirty="0"/>
              <a:t>Mayor margen para tratamiento</a:t>
            </a:r>
          </a:p>
          <a:p>
            <a:r>
              <a:rPr lang="es-ES" dirty="0"/>
              <a:t>Enfoque sintomático</a:t>
            </a:r>
          </a:p>
          <a:p>
            <a:r>
              <a:rPr lang="es-ES" dirty="0" smtClean="0"/>
              <a:t>Los problemas como dependencia se hacen menores</a:t>
            </a:r>
            <a:endParaRPr lang="es-ES" dirty="0"/>
          </a:p>
          <a:p>
            <a:pPr marL="0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179991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Propiedades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THC</a:t>
            </a:r>
          </a:p>
          <a:p>
            <a:pPr lvl="1"/>
            <a:r>
              <a:rPr lang="es-ES" sz="2400" dirty="0" smtClean="0"/>
              <a:t>Estimula apetito</a:t>
            </a:r>
          </a:p>
          <a:p>
            <a:pPr lvl="1"/>
            <a:r>
              <a:rPr lang="es-ES" sz="2400" dirty="0" smtClean="0"/>
              <a:t>Analgésico</a:t>
            </a:r>
          </a:p>
          <a:p>
            <a:pPr lvl="1"/>
            <a:r>
              <a:rPr lang="es-ES" sz="2400" dirty="0" smtClean="0"/>
              <a:t>Antiemético </a:t>
            </a:r>
          </a:p>
          <a:p>
            <a:pPr lvl="1"/>
            <a:r>
              <a:rPr lang="es-ES" sz="2400" dirty="0" smtClean="0"/>
              <a:t>Efectos </a:t>
            </a:r>
            <a:r>
              <a:rPr lang="es-ES" sz="2400" dirty="0" err="1" smtClean="0"/>
              <a:t>antiespásticos</a:t>
            </a:r>
            <a:endParaRPr lang="es-ES" sz="2400" dirty="0" smtClean="0"/>
          </a:p>
          <a:p>
            <a:pPr marL="457200" lvl="1" indent="0">
              <a:buNone/>
            </a:pPr>
            <a:endParaRPr lang="es-ES" sz="2400" dirty="0" smtClean="0"/>
          </a:p>
          <a:p>
            <a:r>
              <a:rPr lang="es-ES" dirty="0" smtClean="0"/>
              <a:t>CBD</a:t>
            </a:r>
          </a:p>
          <a:p>
            <a:pPr lvl="1"/>
            <a:r>
              <a:rPr lang="es-ES" sz="2400" dirty="0" smtClean="0"/>
              <a:t>Analgésico</a:t>
            </a:r>
          </a:p>
          <a:p>
            <a:pPr lvl="1"/>
            <a:r>
              <a:rPr lang="es-ES" sz="2400" dirty="0" smtClean="0"/>
              <a:t>Ansiolítico</a:t>
            </a:r>
          </a:p>
          <a:p>
            <a:pPr lvl="1"/>
            <a:r>
              <a:rPr lang="es-ES" sz="2400" dirty="0"/>
              <a:t>A</a:t>
            </a:r>
            <a:r>
              <a:rPr lang="es-ES" sz="2400" dirty="0" smtClean="0"/>
              <a:t>ntipsicótico</a:t>
            </a:r>
          </a:p>
          <a:p>
            <a:pPr lvl="1"/>
            <a:r>
              <a:rPr lang="es-ES" sz="2400" dirty="0" smtClean="0"/>
              <a:t>Efectos antiepilépticos</a:t>
            </a:r>
          </a:p>
          <a:p>
            <a:pPr marL="0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69603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Presentaciones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1927"/>
          </a:xfrm>
        </p:spPr>
        <p:txBody>
          <a:bodyPr>
            <a:normAutofit/>
          </a:bodyPr>
          <a:lstStyle/>
          <a:p>
            <a:r>
              <a:rPr lang="es-ES" dirty="0" smtClean="0"/>
              <a:t>Fumada/ Vaporizador </a:t>
            </a:r>
          </a:p>
          <a:p>
            <a:r>
              <a:rPr lang="es-ES" dirty="0" err="1" smtClean="0"/>
              <a:t>Cesamet</a:t>
            </a:r>
            <a:r>
              <a:rPr lang="es-ES" dirty="0"/>
              <a:t>;  </a:t>
            </a:r>
            <a:r>
              <a:rPr lang="es-ES" dirty="0" err="1" smtClean="0"/>
              <a:t>Nabilona</a:t>
            </a:r>
            <a:r>
              <a:rPr lang="es-ES" dirty="0" smtClean="0"/>
              <a:t> (Análogo de THC </a:t>
            </a:r>
            <a:r>
              <a:rPr lang="es-ES" dirty="0" err="1" smtClean="0"/>
              <a:t>semisintético</a:t>
            </a:r>
            <a:r>
              <a:rPr lang="es-ES" dirty="0" smtClean="0"/>
              <a:t>)</a:t>
            </a:r>
            <a:endParaRPr lang="es-ES" dirty="0"/>
          </a:p>
          <a:p>
            <a:pPr lvl="1"/>
            <a:r>
              <a:rPr lang="es-ES" sz="1800" dirty="0"/>
              <a:t>Inhalada</a:t>
            </a:r>
          </a:p>
          <a:p>
            <a:pPr lvl="1"/>
            <a:r>
              <a:rPr lang="es-ES" sz="1800" dirty="0"/>
              <a:t>Capsulas </a:t>
            </a:r>
          </a:p>
          <a:p>
            <a:r>
              <a:rPr lang="es-ES" dirty="0" err="1"/>
              <a:t>Marinol</a:t>
            </a:r>
            <a:r>
              <a:rPr lang="es-ES" dirty="0"/>
              <a:t>; </a:t>
            </a:r>
            <a:r>
              <a:rPr lang="es-ES" dirty="0" err="1"/>
              <a:t>Dronabinol</a:t>
            </a:r>
            <a:r>
              <a:rPr lang="es-ES" dirty="0"/>
              <a:t> </a:t>
            </a:r>
            <a:r>
              <a:rPr lang="es-ES" dirty="0" smtClean="0"/>
              <a:t>( THC sintético)</a:t>
            </a:r>
            <a:endParaRPr lang="es-ES" dirty="0"/>
          </a:p>
          <a:p>
            <a:pPr lvl="1"/>
            <a:r>
              <a:rPr lang="es-ES" sz="1800" dirty="0"/>
              <a:t>Cápsulas</a:t>
            </a:r>
          </a:p>
          <a:p>
            <a:r>
              <a:rPr lang="es-ES" dirty="0" err="1" smtClean="0"/>
              <a:t>Sativex</a:t>
            </a:r>
            <a:r>
              <a:rPr lang="es-ES" dirty="0" smtClean="0"/>
              <a:t>; </a:t>
            </a:r>
            <a:r>
              <a:rPr lang="es-ES" dirty="0" err="1" smtClean="0"/>
              <a:t>Naximols</a:t>
            </a:r>
            <a:r>
              <a:rPr lang="es-ES" dirty="0" smtClean="0"/>
              <a:t>  (</a:t>
            </a:r>
            <a:r>
              <a:rPr lang="es-ES" dirty="0" err="1" smtClean="0"/>
              <a:t>THC</a:t>
            </a:r>
            <a:r>
              <a:rPr lang="es-ES" dirty="0" err="1"/>
              <a:t>+</a:t>
            </a:r>
            <a:r>
              <a:rPr lang="es-ES" dirty="0" err="1" smtClean="0"/>
              <a:t>canabidiol</a:t>
            </a:r>
            <a:r>
              <a:rPr lang="es-ES" dirty="0" smtClean="0"/>
              <a:t>)</a:t>
            </a:r>
            <a:endParaRPr lang="es-ES" dirty="0"/>
          </a:p>
          <a:p>
            <a:pPr lvl="1"/>
            <a:r>
              <a:rPr lang="es-ES" sz="1800" dirty="0" smtClean="0"/>
              <a:t>Spray oral</a:t>
            </a:r>
            <a:endParaRPr lang="es-ES" sz="1800" dirty="0"/>
          </a:p>
          <a:p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     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30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r>
              <a:rPr lang="es-ES" dirty="0" smtClean="0"/>
              <a:t>Usos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0125" y="1600200"/>
            <a:ext cx="8677421" cy="5257800"/>
          </a:xfrm>
        </p:spPr>
        <p:txBody>
          <a:bodyPr>
            <a:normAutofit/>
          </a:bodyPr>
          <a:lstStyle/>
          <a:p>
            <a:r>
              <a:rPr lang="es-ES" dirty="0"/>
              <a:t>Nausea vomito inducidos por </a:t>
            </a:r>
            <a:r>
              <a:rPr lang="es-ES" dirty="0" err="1"/>
              <a:t>Qtx</a:t>
            </a:r>
            <a:r>
              <a:rPr lang="es-ES" dirty="0"/>
              <a:t>. </a:t>
            </a:r>
          </a:p>
          <a:p>
            <a:r>
              <a:rPr lang="es-ES" dirty="0"/>
              <a:t>Síndrome de desgaste en VIH(SIDA</a:t>
            </a:r>
          </a:p>
          <a:p>
            <a:r>
              <a:rPr lang="es-ES" dirty="0"/>
              <a:t>Estimulador de apetito en VIH/SIDA</a:t>
            </a:r>
          </a:p>
          <a:p>
            <a:r>
              <a:rPr lang="es-ES" dirty="0"/>
              <a:t>Dolor:</a:t>
            </a:r>
          </a:p>
          <a:p>
            <a:pPr lvl="1"/>
            <a:r>
              <a:rPr lang="es-ES" dirty="0"/>
              <a:t>En cáncer </a:t>
            </a:r>
          </a:p>
          <a:p>
            <a:pPr lvl="1"/>
            <a:r>
              <a:rPr lang="es-ES" dirty="0"/>
              <a:t>Dolor neuropático</a:t>
            </a:r>
          </a:p>
          <a:p>
            <a:pPr lvl="1"/>
            <a:r>
              <a:rPr lang="es-ES" dirty="0"/>
              <a:t>Dolor refractario </a:t>
            </a:r>
          </a:p>
          <a:p>
            <a:r>
              <a:rPr lang="es-ES" dirty="0"/>
              <a:t>Disminuye dosis de opioides </a:t>
            </a:r>
          </a:p>
          <a:p>
            <a:r>
              <a:rPr lang="es-ES" dirty="0"/>
              <a:t>Hiperalgesia asociada a opioides</a:t>
            </a:r>
          </a:p>
          <a:p>
            <a:r>
              <a:rPr lang="es-ES" dirty="0"/>
              <a:t>Espasticidad en esclerosis múltiple</a:t>
            </a:r>
          </a:p>
          <a:p>
            <a:r>
              <a:rPr lang="es-ES" dirty="0"/>
              <a:t>Síntomas </a:t>
            </a:r>
            <a:r>
              <a:rPr lang="es-ES" dirty="0" smtClean="0"/>
              <a:t>Urinarios en esclerosis múltiple</a:t>
            </a:r>
            <a:endParaRPr lang="es-ES" dirty="0"/>
          </a:p>
          <a:p>
            <a:r>
              <a:rPr lang="es-ES" dirty="0"/>
              <a:t>Problemas de </a:t>
            </a:r>
            <a:r>
              <a:rPr lang="es-ES" dirty="0" smtClean="0"/>
              <a:t>sueño……</a:t>
            </a: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963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07423"/>
            <a:ext cx="9144000" cy="3999249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516981" y="5710554"/>
            <a:ext cx="451698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i="1" dirty="0" smtClean="0"/>
              <a:t>Medical </a:t>
            </a:r>
            <a:r>
              <a:rPr lang="es-ES" sz="1100" i="1" dirty="0" err="1" smtClean="0"/>
              <a:t>Marijuana</a:t>
            </a:r>
            <a:r>
              <a:rPr lang="es-ES" sz="1100" i="1" dirty="0" smtClean="0"/>
              <a:t>, </a:t>
            </a:r>
            <a:r>
              <a:rPr lang="es-ES" sz="1100" i="1" dirty="0" err="1" smtClean="0"/>
              <a:t>What</a:t>
            </a:r>
            <a:r>
              <a:rPr lang="es-ES" sz="1100" i="1" dirty="0" smtClean="0"/>
              <a:t> </a:t>
            </a:r>
            <a:r>
              <a:rPr lang="es-ES" sz="1100" i="1" dirty="0" err="1" smtClean="0"/>
              <a:t>Should</a:t>
            </a:r>
            <a:r>
              <a:rPr lang="es-ES" sz="1100" i="1" dirty="0" smtClean="0"/>
              <a:t> </a:t>
            </a:r>
            <a:r>
              <a:rPr lang="es-ES" sz="1100" i="1" dirty="0" err="1" smtClean="0"/>
              <a:t>Palliative</a:t>
            </a:r>
            <a:r>
              <a:rPr lang="es-ES" sz="1100" i="1" dirty="0" smtClean="0"/>
              <a:t> </a:t>
            </a:r>
            <a:r>
              <a:rPr lang="es-ES" sz="1100" i="1" dirty="0" err="1" smtClean="0"/>
              <a:t>Care</a:t>
            </a:r>
            <a:r>
              <a:rPr lang="es-ES" sz="1100" i="1" dirty="0" smtClean="0"/>
              <a:t> </a:t>
            </a:r>
            <a:r>
              <a:rPr lang="es-ES" sz="1100" i="1" dirty="0" err="1" smtClean="0"/>
              <a:t>Specialists</a:t>
            </a:r>
            <a:r>
              <a:rPr lang="es-ES" sz="1100" i="1" dirty="0" smtClean="0"/>
              <a:t> </a:t>
            </a:r>
            <a:r>
              <a:rPr lang="es-ES" sz="1100" i="1" dirty="0" err="1" smtClean="0"/>
              <a:t>know</a:t>
            </a:r>
            <a:r>
              <a:rPr lang="es-ES" sz="1100" i="1" dirty="0" smtClean="0"/>
              <a:t>? 2012</a:t>
            </a:r>
          </a:p>
          <a:p>
            <a:r>
              <a:rPr lang="es-ES" sz="1100" i="1" dirty="0" smtClean="0"/>
              <a:t>Chad </a:t>
            </a:r>
            <a:r>
              <a:rPr lang="es-ES" sz="1100" i="1" dirty="0"/>
              <a:t>D. </a:t>
            </a:r>
            <a:r>
              <a:rPr lang="es-ES" sz="1100" i="1" dirty="0" err="1"/>
              <a:t>Kollas</a:t>
            </a:r>
            <a:r>
              <a:rPr lang="es-ES" sz="1100" i="1" dirty="0"/>
              <a:t>, MD FACP FCLM FAAHPM </a:t>
            </a:r>
            <a:endParaRPr lang="es-ES" sz="1100" i="1" dirty="0" smtClean="0"/>
          </a:p>
          <a:p>
            <a:r>
              <a:rPr lang="es-ES" sz="1100" i="1" dirty="0" smtClean="0"/>
              <a:t>MD Anderson </a:t>
            </a:r>
            <a:r>
              <a:rPr lang="es-ES" sz="1100" i="1" dirty="0" err="1" smtClean="0"/>
              <a:t>Cacner</a:t>
            </a:r>
            <a:r>
              <a:rPr lang="es-ES" sz="1100" i="1" dirty="0" smtClean="0"/>
              <a:t> Center</a:t>
            </a:r>
            <a:endParaRPr lang="es-ES" sz="11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3659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Nausea y Vómito inducido por </a:t>
            </a:r>
            <a:r>
              <a:rPr lang="es-ES" dirty="0" err="1" smtClean="0"/>
              <a:t>Qtx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3086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Revisión sistemática (</a:t>
            </a: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Tramer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 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  <a:cs typeface="Helvetica"/>
              </a:rPr>
              <a:t>et al., 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2001)</a:t>
            </a:r>
            <a:endParaRPr lang="es-ES" dirty="0">
              <a:solidFill>
                <a:schemeClr val="bg1">
                  <a:lumMod val="50000"/>
                </a:schemeClr>
              </a:solidFill>
              <a:cs typeface="Helvetica"/>
            </a:endParaRPr>
          </a:p>
          <a:p>
            <a:pPr marL="0" indent="0">
              <a:buNone/>
            </a:pPr>
            <a:r>
              <a:rPr lang="es-ES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    </a:t>
            </a: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Nabilona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/ </a:t>
            </a:r>
            <a:r>
              <a:rPr lang="es-ES" dirty="0" err="1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Dronabibol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 vs. Placebo y antieméticos</a:t>
            </a:r>
            <a:endParaRPr lang="es-ES" dirty="0">
              <a:solidFill>
                <a:schemeClr val="bg1">
                  <a:lumMod val="50000"/>
                </a:schemeClr>
              </a:solidFill>
              <a:cs typeface="Helvetica"/>
            </a:endParaRPr>
          </a:p>
          <a:p>
            <a:pPr lvl="1"/>
            <a:r>
              <a:rPr lang="es-ES" sz="1800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Alivio superior a antagonistas D2</a:t>
            </a:r>
          </a:p>
          <a:p>
            <a:pPr lvl="1"/>
            <a:endParaRPr lang="es-ES" sz="1800" dirty="0">
              <a:solidFill>
                <a:schemeClr val="bg1">
                  <a:lumMod val="50000"/>
                </a:schemeClr>
              </a:solidFill>
              <a:cs typeface="Helvetica"/>
            </a:endParaRPr>
          </a:p>
          <a:p>
            <a:pPr marL="457200" lvl="1" indent="0">
              <a:buNone/>
            </a:pPr>
            <a:endParaRPr lang="es-ES" sz="1800" dirty="0" smtClean="0">
              <a:solidFill>
                <a:schemeClr val="bg1">
                  <a:lumMod val="50000"/>
                </a:schemeClr>
              </a:solidFill>
              <a:cs typeface="Helvetica"/>
            </a:endParaRPr>
          </a:p>
          <a:p>
            <a:r>
              <a:rPr lang="es-ES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RCT (</a:t>
            </a:r>
            <a:r>
              <a:rPr lang="is-IS" dirty="0">
                <a:solidFill>
                  <a:schemeClr val="bg1">
                    <a:lumMod val="50000"/>
                  </a:schemeClr>
                </a:solidFill>
                <a:cs typeface="Helvetica"/>
              </a:rPr>
              <a:t>Meiri E et al, 2007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)</a:t>
            </a:r>
          </a:p>
          <a:p>
            <a:pPr marL="0" indent="0">
              <a:buNone/>
            </a:pPr>
            <a:r>
              <a:rPr lang="es-ES" sz="2200" dirty="0">
                <a:solidFill>
                  <a:schemeClr val="bg1">
                    <a:lumMod val="50000"/>
                  </a:schemeClr>
                </a:solidFill>
                <a:cs typeface="Helvetica"/>
              </a:rPr>
              <a:t> </a:t>
            </a:r>
            <a:r>
              <a:rPr lang="es-ES" sz="2200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    </a:t>
            </a:r>
            <a:r>
              <a:rPr lang="es-ES" sz="2200" dirty="0" err="1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Dronabinol</a:t>
            </a:r>
            <a:r>
              <a:rPr lang="es-ES" sz="2200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 / </a:t>
            </a:r>
            <a:r>
              <a:rPr lang="es-ES" sz="2200" dirty="0" err="1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Dronabibol</a:t>
            </a:r>
            <a:r>
              <a:rPr lang="es-ES" sz="2200" dirty="0">
                <a:solidFill>
                  <a:schemeClr val="bg1">
                    <a:lumMod val="50000"/>
                  </a:schemeClr>
                </a:solidFill>
                <a:cs typeface="Helvetica"/>
              </a:rPr>
              <a:t>+</a:t>
            </a:r>
            <a:r>
              <a:rPr lang="es-ES" sz="2200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 </a:t>
            </a:r>
            <a:r>
              <a:rPr lang="es-ES" sz="2200" dirty="0" err="1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Ondansetron</a:t>
            </a:r>
            <a:r>
              <a:rPr lang="es-ES" sz="2200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 </a:t>
            </a:r>
          </a:p>
          <a:p>
            <a:pPr marL="685800" lvl="1"/>
            <a:r>
              <a:rPr lang="es-ES" sz="1800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Alivio similar con </a:t>
            </a:r>
            <a:r>
              <a:rPr lang="es-ES" sz="1800" dirty="0" err="1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ondansetron</a:t>
            </a:r>
            <a:r>
              <a:rPr lang="es-ES" sz="1800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 y </a:t>
            </a:r>
            <a:r>
              <a:rPr lang="es-ES" sz="1800" dirty="0" err="1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dronabinol</a:t>
            </a:r>
            <a:r>
              <a:rPr lang="es-ES" sz="1800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 en comparación con placebo</a:t>
            </a:r>
          </a:p>
          <a:p>
            <a:pPr lvl="1"/>
            <a:r>
              <a:rPr lang="es-ES" sz="1800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Disminución de la intensidad con </a:t>
            </a:r>
            <a:r>
              <a:rPr lang="es-ES" sz="1800" dirty="0" err="1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dronabinol</a:t>
            </a:r>
            <a:endParaRPr lang="es-ES" sz="1800" dirty="0" smtClean="0">
              <a:solidFill>
                <a:schemeClr val="bg1">
                  <a:lumMod val="50000"/>
                </a:schemeClr>
              </a:solidFill>
              <a:cs typeface="Helvetica"/>
            </a:endParaRPr>
          </a:p>
          <a:p>
            <a:pPr lvl="1"/>
            <a:r>
              <a:rPr lang="es-ES" sz="1800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Ningún beneficio cuando se combinan</a:t>
            </a:r>
          </a:p>
          <a:p>
            <a:pPr lvl="1"/>
            <a:endParaRPr lang="es-ES" sz="1800" dirty="0" smtClean="0">
              <a:solidFill>
                <a:schemeClr val="bg1">
                  <a:lumMod val="50000"/>
                </a:schemeClr>
              </a:solidFill>
              <a:cs typeface="Helvetica"/>
            </a:endParaRPr>
          </a:p>
          <a:p>
            <a:r>
              <a:rPr lang="es-ES" b="1" dirty="0" err="1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Nabilona</a:t>
            </a:r>
            <a:r>
              <a:rPr lang="es-ES" b="1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/ </a:t>
            </a:r>
            <a:r>
              <a:rPr lang="es-ES" b="1" dirty="0" err="1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Dronabinol</a:t>
            </a:r>
            <a:endParaRPr lang="es-ES" b="1" dirty="0" smtClean="0">
              <a:solidFill>
                <a:schemeClr val="bg1">
                  <a:lumMod val="50000"/>
                </a:schemeClr>
              </a:solidFill>
              <a:cs typeface="Helvetica"/>
            </a:endParaRPr>
          </a:p>
          <a:p>
            <a:r>
              <a:rPr lang="es-ES" b="1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4ª línea </a:t>
            </a:r>
          </a:p>
          <a:p>
            <a:r>
              <a:rPr lang="es-ES" b="1" dirty="0" smtClean="0">
                <a:solidFill>
                  <a:schemeClr val="bg1">
                    <a:lumMod val="50000"/>
                  </a:schemeClr>
                </a:solidFill>
                <a:cs typeface="Helvetica"/>
              </a:rPr>
              <a:t>Cuando otros tratamientos han fallado</a:t>
            </a:r>
          </a:p>
          <a:p>
            <a:pPr lvl="1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66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Ejecutivo.thmx</Template>
  <TotalTime>11353</TotalTime>
  <Words>665</Words>
  <Application>Microsoft Office PowerPoint</Application>
  <PresentationFormat>Presentación en pantalla (4:3)</PresentationFormat>
  <Paragraphs>153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Ejecutivo</vt:lpstr>
      <vt:lpstr>Uso médico de marihuana. Aplicaciones en cuidados paliativos</vt:lpstr>
      <vt:lpstr>Presentación de PowerPoint</vt:lpstr>
      <vt:lpstr>Características de la población</vt:lpstr>
      <vt:lpstr>Objetivo principal mejorar la calidad de vida</vt:lpstr>
      <vt:lpstr>Propiedades</vt:lpstr>
      <vt:lpstr>Presentaciones</vt:lpstr>
      <vt:lpstr>Usos</vt:lpstr>
      <vt:lpstr>Presentación de PowerPoint</vt:lpstr>
      <vt:lpstr>Nausea y Vómito inducido por Qtx</vt:lpstr>
      <vt:lpstr>Síndrome de desgaste VIH/SIDA</vt:lpstr>
      <vt:lpstr>Dolor neuropático</vt:lpstr>
      <vt:lpstr>Dolor por cáncer</vt:lpstr>
      <vt:lpstr>Espasticidad en EM</vt:lpstr>
      <vt:lpstr>Presentación de PowerPoint</vt:lpstr>
      <vt:lpstr>Resultados generales</vt:lpstr>
      <vt:lpstr>Conclusiones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 Navarro</dc:creator>
  <cp:lastModifiedBy>Maq-9</cp:lastModifiedBy>
  <cp:revision>62</cp:revision>
  <dcterms:created xsi:type="dcterms:W3CDTF">2016-07-13T17:13:16Z</dcterms:created>
  <dcterms:modified xsi:type="dcterms:W3CDTF">2016-08-17T22:31:52Z</dcterms:modified>
</cp:coreProperties>
</file>