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7" r:id="rId2"/>
    <p:sldId id="573" r:id="rId3"/>
    <p:sldId id="578" r:id="rId4"/>
    <p:sldId id="640" r:id="rId5"/>
    <p:sldId id="621" r:id="rId6"/>
    <p:sldId id="632" r:id="rId7"/>
    <p:sldId id="643" r:id="rId8"/>
    <p:sldId id="590" r:id="rId9"/>
    <p:sldId id="595" r:id="rId10"/>
    <p:sldId id="616" r:id="rId11"/>
    <p:sldId id="639" r:id="rId12"/>
    <p:sldId id="642" r:id="rId13"/>
    <p:sldId id="611" r:id="rId14"/>
    <p:sldId id="645" r:id="rId15"/>
    <p:sldId id="615" r:id="rId16"/>
  </p:sldIdLst>
  <p:sldSz cx="10085388" cy="7745413"/>
  <p:notesSz cx="9296400" cy="7010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>
          <p15:clr>
            <a:srgbClr val="A4A3A4"/>
          </p15:clr>
        </p15:guide>
        <p15:guide id="2" pos="31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René Hernández" initials="JRH" lastIdx="1" clrIdx="0"/>
  <p:cmAuthor id="1" name="Marisol Valenzuela" initials="MV" lastIdx="1" clrIdx="1">
    <p:extLst>
      <p:ext uri="{19B8F6BF-5375-455C-9EA6-DF929625EA0E}">
        <p15:presenceInfo xmlns:p15="http://schemas.microsoft.com/office/powerpoint/2012/main" userId="96e899ef4feb2c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5E4"/>
    <a:srgbClr val="290A42"/>
    <a:srgbClr val="E15829"/>
    <a:srgbClr val="006A99"/>
    <a:srgbClr val="FEC306"/>
    <a:srgbClr val="00788A"/>
    <a:srgbClr val="DF5327"/>
    <a:srgbClr val="F69200"/>
    <a:srgbClr val="BF2E1A"/>
    <a:srgbClr val="067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8" autoAdjust="0"/>
    <p:restoredTop sz="94799" autoAdjust="0"/>
  </p:normalViewPr>
  <p:slideViewPr>
    <p:cSldViewPr snapToGrid="0" snapToObjects="1">
      <p:cViewPr varScale="1">
        <p:scale>
          <a:sx n="63" d="100"/>
          <a:sy n="63" d="100"/>
        </p:scale>
        <p:origin x="2442" y="66"/>
      </p:cViewPr>
      <p:guideLst>
        <p:guide orient="horz" pos="2440"/>
        <p:guide pos="3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424" cap="rnd">
              <a:solidFill>
                <a:srgbClr val="C80305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rgbClr val="C00000"/>
              </a:solidFill>
              <a:ln w="9475">
                <a:solidFill>
                  <a:srgbClr val="C80305"/>
                </a:solidFill>
              </a:ln>
              <a:effectLst/>
            </c:spPr>
          </c:marker>
          <c:dLbls>
            <c:spPr>
              <a:noFill/>
              <a:ln w="252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Hoja1!$B$2:$B$27</c:f>
              <c:numCache>
                <c:formatCode>0.0</c:formatCode>
                <c:ptCount val="26"/>
                <c:pt idx="0">
                  <c:v>1.8</c:v>
                </c:pt>
                <c:pt idx="1">
                  <c:v>2.4</c:v>
                </c:pt>
                <c:pt idx="2">
                  <c:v>2.9</c:v>
                </c:pt>
                <c:pt idx="3">
                  <c:v>3.6</c:v>
                </c:pt>
                <c:pt idx="4">
                  <c:v>3.9</c:v>
                </c:pt>
                <c:pt idx="5">
                  <c:v>4.4000000000000004</c:v>
                </c:pt>
                <c:pt idx="6">
                  <c:v>4.7</c:v>
                </c:pt>
                <c:pt idx="7">
                  <c:v>4.4000000000000004</c:v>
                </c:pt>
                <c:pt idx="8">
                  <c:v>4.3</c:v>
                </c:pt>
                <c:pt idx="9">
                  <c:v>4.3</c:v>
                </c:pt>
                <c:pt idx="10">
                  <c:v>4.16</c:v>
                </c:pt>
                <c:pt idx="11">
                  <c:v>4.2300000000000004</c:v>
                </c:pt>
                <c:pt idx="12">
                  <c:v>4.32</c:v>
                </c:pt>
                <c:pt idx="13">
                  <c:v>4.4000000000000004</c:v>
                </c:pt>
                <c:pt idx="14">
                  <c:v>4.45</c:v>
                </c:pt>
                <c:pt idx="15">
                  <c:v>4.34</c:v>
                </c:pt>
                <c:pt idx="16">
                  <c:v>4.5599999999999996</c:v>
                </c:pt>
                <c:pt idx="17">
                  <c:v>4.6399999999999997</c:v>
                </c:pt>
                <c:pt idx="18">
                  <c:v>4.66</c:v>
                </c:pt>
                <c:pt idx="19">
                  <c:v>4.53</c:v>
                </c:pt>
                <c:pt idx="20">
                  <c:v>4.25</c:v>
                </c:pt>
                <c:pt idx="21">
                  <c:v>4.3499999999999996</c:v>
                </c:pt>
                <c:pt idx="22">
                  <c:v>4.25</c:v>
                </c:pt>
                <c:pt idx="23">
                  <c:v>4.2</c:v>
                </c:pt>
                <c:pt idx="2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99456"/>
        <c:axId val="192800016"/>
      </c:lineChart>
      <c:catAx>
        <c:axId val="1927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800016"/>
        <c:crosses val="autoZero"/>
        <c:auto val="1"/>
        <c:lblAlgn val="ctr"/>
        <c:lblOffset val="100"/>
        <c:noMultiLvlLbl val="0"/>
      </c:catAx>
      <c:valAx>
        <c:axId val="192800016"/>
        <c:scaling>
          <c:orientation val="minMax"/>
        </c:scaling>
        <c:delete val="0"/>
        <c:axPos val="l"/>
        <c:majorGridlines>
          <c:spPr>
            <a:ln w="94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31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Tasa x 100,000 habitantes</a:t>
                </a:r>
              </a:p>
            </c:rich>
          </c:tx>
          <c:overlay val="0"/>
          <c:spPr>
            <a:noFill/>
            <a:ln w="25296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63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799456"/>
        <c:crosses val="autoZero"/>
        <c:crossBetween val="between"/>
      </c:valAx>
      <c:spPr>
        <a:noFill/>
        <a:ln w="2532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 1 año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0.17069999999999999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 a 5 años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0.41220000000000001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5 a 10 años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0.28899999999999998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&gt; 10 años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0.00%</c:formatCode>
                <c:ptCount val="1"/>
                <c:pt idx="0">
                  <c:v>0.12809999999999999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100"/>
        <c:axId val="282386608"/>
        <c:axId val="282387168"/>
      </c:barChart>
      <c:catAx>
        <c:axId val="282386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387168"/>
        <c:crosses val="autoZero"/>
        <c:auto val="1"/>
        <c:lblAlgn val="ctr"/>
        <c:lblOffset val="100"/>
        <c:noMultiLvlLbl val="0"/>
      </c:catAx>
      <c:valAx>
        <c:axId val="282387168"/>
        <c:scaling>
          <c:orientation val="minMax"/>
          <c:max val="1"/>
        </c:scaling>
        <c:delete val="1"/>
        <c:axPos val="b"/>
        <c:numFmt formatCode="0.00%" sourceLinked="1"/>
        <c:majorTickMark val="none"/>
        <c:minorTickMark val="none"/>
        <c:tickLblPos val="nextTo"/>
        <c:crossAx val="28238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B65EF-E585-4022-AA4D-FDCCCCC615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3D63563-8159-4357-841E-E9BD048C8B63}">
      <dgm:prSet custT="1"/>
      <dgm:spPr>
        <a:solidFill>
          <a:srgbClr val="CBE3BB"/>
        </a:solidFill>
      </dgm:spPr>
      <dgm:t>
        <a:bodyPr/>
        <a:lstStyle/>
        <a:p>
          <a:pPr algn="l" rtl="0"/>
          <a:r>
            <a:rPr lang="es-MX" sz="2400" dirty="0" smtClean="0">
              <a:solidFill>
                <a:schemeClr val="tx1"/>
              </a:solidFill>
            </a:rPr>
            <a:t>En 30 años la atención de personas con VIH se multiplicó por 1,000</a:t>
          </a:r>
          <a:endParaRPr lang="es-MX" sz="2400" dirty="0">
            <a:solidFill>
              <a:schemeClr val="tx1"/>
            </a:solidFill>
          </a:endParaRPr>
        </a:p>
      </dgm:t>
    </dgm:pt>
    <dgm:pt modelId="{D2E49CED-EACC-43D4-BAAF-18BF4E1C63CE}" type="parTrans" cxnId="{8E93FE6C-4DC4-4434-851D-F699B2C0B7B8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D789A021-EECD-49E2-9071-85A9E76E0157}" type="sibTrans" cxnId="{8E93FE6C-4DC4-4434-851D-F699B2C0B7B8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F8F9EAF9-5789-4A7A-ABD4-2647775A6CA1}">
      <dgm:prSet custT="1"/>
      <dgm:spPr>
        <a:solidFill>
          <a:srgbClr val="A4BFF3"/>
        </a:solidFill>
      </dgm:spPr>
      <dgm:t>
        <a:bodyPr/>
        <a:lstStyle/>
        <a:p>
          <a:pPr algn="l" rtl="0"/>
          <a:r>
            <a:rPr lang="es-MX" sz="2400" dirty="0" smtClean="0">
              <a:solidFill>
                <a:schemeClr val="tx1"/>
              </a:solidFill>
            </a:rPr>
            <a:t>La </a:t>
          </a:r>
          <a:r>
            <a:rPr lang="es-MX" sz="2400" dirty="0" smtClean="0">
              <a:solidFill>
                <a:schemeClr val="tx1"/>
              </a:solidFill>
            </a:rPr>
            <a:t>sobrevida </a:t>
          </a:r>
          <a:r>
            <a:rPr lang="es-MX" sz="2400" dirty="0" smtClean="0">
              <a:solidFill>
                <a:schemeClr val="tx1"/>
              </a:solidFill>
            </a:rPr>
            <a:t>esperada creció 44 veces.</a:t>
          </a:r>
          <a:endParaRPr lang="es-MX" sz="2400" dirty="0">
            <a:solidFill>
              <a:schemeClr val="tx1"/>
            </a:solidFill>
          </a:endParaRPr>
        </a:p>
      </dgm:t>
    </dgm:pt>
    <dgm:pt modelId="{D4E9339E-B2C9-4932-BA3D-CB36914B05FF}" type="parTrans" cxnId="{30285A35-1221-4AA0-AFA0-6CA24E73D73D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90D32DE6-5BF4-46F6-9895-2DC7815129DC}" type="sibTrans" cxnId="{30285A35-1221-4AA0-AFA0-6CA24E73D73D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A4BC5F53-2C91-484B-AB93-C3819FB06E3A}">
      <dgm:prSet custT="1"/>
      <dgm:spPr>
        <a:solidFill>
          <a:srgbClr val="D2B0D4"/>
        </a:solidFill>
      </dgm:spPr>
      <dgm:t>
        <a:bodyPr/>
        <a:lstStyle/>
        <a:p>
          <a:pPr algn="l" rtl="0"/>
          <a:r>
            <a:rPr lang="es-MX" sz="2400" dirty="0" smtClean="0">
              <a:solidFill>
                <a:schemeClr val="tx1"/>
              </a:solidFill>
            </a:rPr>
            <a:t>Pasó de enfermedad mortal  y hospitalaria a </a:t>
          </a:r>
          <a:r>
            <a:rPr lang="es-MX" sz="2400" b="0" dirty="0" smtClean="0">
              <a:solidFill>
                <a:schemeClr val="tx1"/>
              </a:solidFill>
            </a:rPr>
            <a:t>atención ambulatoria, </a:t>
          </a:r>
          <a:r>
            <a:rPr lang="es-MX" sz="2400" dirty="0" smtClean="0">
              <a:solidFill>
                <a:schemeClr val="tx1"/>
              </a:solidFill>
            </a:rPr>
            <a:t>controlada, con cura “funcional” </a:t>
          </a:r>
          <a:endParaRPr lang="es-MX" sz="2400" dirty="0">
            <a:solidFill>
              <a:schemeClr val="tx1"/>
            </a:solidFill>
          </a:endParaRPr>
        </a:p>
      </dgm:t>
    </dgm:pt>
    <dgm:pt modelId="{4B2E60B1-1541-4A15-ADDA-35A61BC9BF6F}" type="parTrans" cxnId="{AAB339B9-AFFA-4E13-BAD6-DB4A5EEE6016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A285E279-6D5C-4D9F-97AD-3DD7F65CA350}" type="sibTrans" cxnId="{AAB339B9-AFFA-4E13-BAD6-DB4A5EEE6016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985E1F11-898C-47B1-B141-CA8D8A785095}">
      <dgm:prSet custT="1"/>
      <dgm:spPr>
        <a:solidFill>
          <a:srgbClr val="FF9696"/>
        </a:solidFill>
      </dgm:spPr>
      <dgm:t>
        <a:bodyPr/>
        <a:lstStyle/>
        <a:p>
          <a:pPr algn="l" rtl="0"/>
          <a:r>
            <a:rPr lang="es-MX" sz="2400" dirty="0" smtClean="0">
              <a:solidFill>
                <a:schemeClr val="tx1"/>
              </a:solidFill>
            </a:rPr>
            <a:t>37% de las personas que ya viven con VIH en México, no lo saben</a:t>
          </a:r>
          <a:endParaRPr lang="es-MX" sz="2400" dirty="0">
            <a:solidFill>
              <a:schemeClr val="tx1"/>
            </a:solidFill>
          </a:endParaRPr>
        </a:p>
      </dgm:t>
    </dgm:pt>
    <dgm:pt modelId="{E3E3415C-A03F-40E4-A404-2992804B50A4}" type="parTrans" cxnId="{7AC3F2DB-9F3C-4FF5-B1EF-D54BFB4CCBE6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F524FDBE-9A4F-43C0-82B7-B4A4CB607551}" type="sibTrans" cxnId="{7AC3F2DB-9F3C-4FF5-B1EF-D54BFB4CCBE6}">
      <dgm:prSet/>
      <dgm:spPr/>
      <dgm:t>
        <a:bodyPr/>
        <a:lstStyle/>
        <a:p>
          <a:pPr algn="ctr"/>
          <a:endParaRPr lang="es-MX" sz="2000">
            <a:solidFill>
              <a:schemeClr val="tx1"/>
            </a:solidFill>
          </a:endParaRPr>
        </a:p>
      </dgm:t>
    </dgm:pt>
    <dgm:pt modelId="{4D4A1E94-6DAC-42A5-98D0-EDC96C2D03D7}" type="pres">
      <dgm:prSet presAssocID="{BA2B65EF-E585-4022-AA4D-FDCCCCC61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1DE20D8-3E82-40A6-8337-E645A032B4BC}" type="pres">
      <dgm:prSet presAssocID="{03D63563-8159-4357-841E-E9BD048C8B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3FAE7D-EE26-4C4B-914B-BD677A886B73}" type="pres">
      <dgm:prSet presAssocID="{D789A021-EECD-49E2-9071-85A9E76E0157}" presName="spacer" presStyleCnt="0"/>
      <dgm:spPr/>
    </dgm:pt>
    <dgm:pt modelId="{C30905CA-E0B7-4059-A260-3D66F56FD8E6}" type="pres">
      <dgm:prSet presAssocID="{F8F9EAF9-5789-4A7A-ABD4-2647775A6C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B4A471-6105-4FA9-9815-64D6E2F41A1A}" type="pres">
      <dgm:prSet presAssocID="{90D32DE6-5BF4-46F6-9895-2DC7815129DC}" presName="spacer" presStyleCnt="0"/>
      <dgm:spPr/>
    </dgm:pt>
    <dgm:pt modelId="{F9C69E88-B841-4E14-B8E2-F8A404EB54F0}" type="pres">
      <dgm:prSet presAssocID="{A4BC5F53-2C91-484B-AB93-C3819FB06E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B2FAD0-8428-49C1-9450-F531BEA90D27}" type="pres">
      <dgm:prSet presAssocID="{A285E279-6D5C-4D9F-97AD-3DD7F65CA350}" presName="spacer" presStyleCnt="0"/>
      <dgm:spPr/>
    </dgm:pt>
    <dgm:pt modelId="{FA658804-F22B-4876-ADEC-14C5D063E603}" type="pres">
      <dgm:prSet presAssocID="{985E1F11-898C-47B1-B141-CA8D8A7850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F60098-C370-4397-980E-6D3BDEC9A028}" type="presOf" srcId="{F8F9EAF9-5789-4A7A-ABD4-2647775A6CA1}" destId="{C30905CA-E0B7-4059-A260-3D66F56FD8E6}" srcOrd="0" destOrd="0" presId="urn:microsoft.com/office/officeart/2005/8/layout/vList2"/>
    <dgm:cxn modelId="{7AC3F2DB-9F3C-4FF5-B1EF-D54BFB4CCBE6}" srcId="{BA2B65EF-E585-4022-AA4D-FDCCCCC615FA}" destId="{985E1F11-898C-47B1-B141-CA8D8A785095}" srcOrd="3" destOrd="0" parTransId="{E3E3415C-A03F-40E4-A404-2992804B50A4}" sibTransId="{F524FDBE-9A4F-43C0-82B7-B4A4CB607551}"/>
    <dgm:cxn modelId="{AAB339B9-AFFA-4E13-BAD6-DB4A5EEE6016}" srcId="{BA2B65EF-E585-4022-AA4D-FDCCCCC615FA}" destId="{A4BC5F53-2C91-484B-AB93-C3819FB06E3A}" srcOrd="2" destOrd="0" parTransId="{4B2E60B1-1541-4A15-ADDA-35A61BC9BF6F}" sibTransId="{A285E279-6D5C-4D9F-97AD-3DD7F65CA350}"/>
    <dgm:cxn modelId="{8E93FE6C-4DC4-4434-851D-F699B2C0B7B8}" srcId="{BA2B65EF-E585-4022-AA4D-FDCCCCC615FA}" destId="{03D63563-8159-4357-841E-E9BD048C8B63}" srcOrd="0" destOrd="0" parTransId="{D2E49CED-EACC-43D4-BAAF-18BF4E1C63CE}" sibTransId="{D789A021-EECD-49E2-9071-85A9E76E0157}"/>
    <dgm:cxn modelId="{4BF6EE6F-084C-4E15-A9A2-DEFAF6976438}" type="presOf" srcId="{03D63563-8159-4357-841E-E9BD048C8B63}" destId="{F1DE20D8-3E82-40A6-8337-E645A032B4BC}" srcOrd="0" destOrd="0" presId="urn:microsoft.com/office/officeart/2005/8/layout/vList2"/>
    <dgm:cxn modelId="{2ADA619F-B033-47E9-95FA-9A320417613C}" type="presOf" srcId="{A4BC5F53-2C91-484B-AB93-C3819FB06E3A}" destId="{F9C69E88-B841-4E14-B8E2-F8A404EB54F0}" srcOrd="0" destOrd="0" presId="urn:microsoft.com/office/officeart/2005/8/layout/vList2"/>
    <dgm:cxn modelId="{C908B2AE-7A93-4675-83D1-D5287C8AE29C}" type="presOf" srcId="{985E1F11-898C-47B1-B141-CA8D8A785095}" destId="{FA658804-F22B-4876-ADEC-14C5D063E603}" srcOrd="0" destOrd="0" presId="urn:microsoft.com/office/officeart/2005/8/layout/vList2"/>
    <dgm:cxn modelId="{30285A35-1221-4AA0-AFA0-6CA24E73D73D}" srcId="{BA2B65EF-E585-4022-AA4D-FDCCCCC615FA}" destId="{F8F9EAF9-5789-4A7A-ABD4-2647775A6CA1}" srcOrd="1" destOrd="0" parTransId="{D4E9339E-B2C9-4932-BA3D-CB36914B05FF}" sibTransId="{90D32DE6-5BF4-46F6-9895-2DC7815129DC}"/>
    <dgm:cxn modelId="{00D7F553-E8AB-47C9-B403-66F4FA59C3CF}" type="presOf" srcId="{BA2B65EF-E585-4022-AA4D-FDCCCCC615FA}" destId="{4D4A1E94-6DAC-42A5-98D0-EDC96C2D03D7}" srcOrd="0" destOrd="0" presId="urn:microsoft.com/office/officeart/2005/8/layout/vList2"/>
    <dgm:cxn modelId="{742617E9-0D1D-4ACE-AE6E-C50E95A4C6F3}" type="presParOf" srcId="{4D4A1E94-6DAC-42A5-98D0-EDC96C2D03D7}" destId="{F1DE20D8-3E82-40A6-8337-E645A032B4BC}" srcOrd="0" destOrd="0" presId="urn:microsoft.com/office/officeart/2005/8/layout/vList2"/>
    <dgm:cxn modelId="{BED0327C-8224-4903-8BB5-75716051E26B}" type="presParOf" srcId="{4D4A1E94-6DAC-42A5-98D0-EDC96C2D03D7}" destId="{7C3FAE7D-EE26-4C4B-914B-BD677A886B73}" srcOrd="1" destOrd="0" presId="urn:microsoft.com/office/officeart/2005/8/layout/vList2"/>
    <dgm:cxn modelId="{94D4C49E-928A-4D3A-8821-452F210213FF}" type="presParOf" srcId="{4D4A1E94-6DAC-42A5-98D0-EDC96C2D03D7}" destId="{C30905CA-E0B7-4059-A260-3D66F56FD8E6}" srcOrd="2" destOrd="0" presId="urn:microsoft.com/office/officeart/2005/8/layout/vList2"/>
    <dgm:cxn modelId="{2ECAAC61-6A3E-41DD-9E32-6B8F80782FC5}" type="presParOf" srcId="{4D4A1E94-6DAC-42A5-98D0-EDC96C2D03D7}" destId="{3DB4A471-6105-4FA9-9815-64D6E2F41A1A}" srcOrd="3" destOrd="0" presId="urn:microsoft.com/office/officeart/2005/8/layout/vList2"/>
    <dgm:cxn modelId="{5D4473C8-A495-4660-927E-E3A55D13E5AB}" type="presParOf" srcId="{4D4A1E94-6DAC-42A5-98D0-EDC96C2D03D7}" destId="{F9C69E88-B841-4E14-B8E2-F8A404EB54F0}" srcOrd="4" destOrd="0" presId="urn:microsoft.com/office/officeart/2005/8/layout/vList2"/>
    <dgm:cxn modelId="{1DE5D2F4-9F89-4D09-B060-C8BDB3AE9B80}" type="presParOf" srcId="{4D4A1E94-6DAC-42A5-98D0-EDC96C2D03D7}" destId="{35B2FAD0-8428-49C1-9450-F531BEA90D27}" srcOrd="5" destOrd="0" presId="urn:microsoft.com/office/officeart/2005/8/layout/vList2"/>
    <dgm:cxn modelId="{827EC792-C399-45B0-8DC9-E3B3D9998915}" type="presParOf" srcId="{4D4A1E94-6DAC-42A5-98D0-EDC96C2D03D7}" destId="{FA658804-F22B-4876-ADEC-14C5D063E6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D28C1-77A3-476A-A0BC-775A63DF2A7F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6DD9A9BD-D569-4D20-9FB8-B43C9708A1DE}">
      <dgm:prSet custT="1"/>
      <dgm:spPr/>
      <dgm:t>
        <a:bodyPr/>
        <a:lstStyle/>
        <a:p>
          <a:pPr rtl="0"/>
          <a:r>
            <a:rPr lang="es-MX" sz="2000" b="1" dirty="0" smtClean="0"/>
            <a:t>Las personas con VIH son más proclives a desarrollar una serie de enfermedades no transmisibles derivadas de su infección o vinculadas con los efectos secundarios de su tratamiento o su envejecimiento</a:t>
          </a:r>
          <a:endParaRPr lang="es-MX" sz="2000" b="1" dirty="0"/>
        </a:p>
      </dgm:t>
    </dgm:pt>
    <dgm:pt modelId="{7EDF3D63-819C-47DE-857C-A7D8EBBFBE9E}" type="parTrans" cxnId="{E9CF7D5D-E7C4-4829-94E9-B4E44C973882}">
      <dgm:prSet/>
      <dgm:spPr/>
      <dgm:t>
        <a:bodyPr/>
        <a:lstStyle/>
        <a:p>
          <a:endParaRPr lang="es-MX"/>
        </a:p>
      </dgm:t>
    </dgm:pt>
    <dgm:pt modelId="{811104F5-5E13-4F49-AE6A-A185D21A194E}" type="sibTrans" cxnId="{E9CF7D5D-E7C4-4829-94E9-B4E44C973882}">
      <dgm:prSet/>
      <dgm:spPr/>
      <dgm:t>
        <a:bodyPr/>
        <a:lstStyle/>
        <a:p>
          <a:endParaRPr lang="es-MX"/>
        </a:p>
      </dgm:t>
    </dgm:pt>
    <dgm:pt modelId="{CE68B469-1B5D-4D68-A55D-5BF63FAF19D0}">
      <dgm:prSet/>
      <dgm:spPr/>
      <dgm:t>
        <a:bodyPr/>
        <a:lstStyle/>
        <a:p>
          <a:pPr rtl="0"/>
          <a:r>
            <a:rPr lang="es-ES_tradnl" noProof="0" dirty="0" smtClean="0"/>
            <a:t>Atención materno-infantil</a:t>
          </a:r>
        </a:p>
        <a:p>
          <a:pPr rtl="0"/>
          <a:r>
            <a:rPr lang="es-ES_tradnl" noProof="0" dirty="0" smtClean="0"/>
            <a:t>ITS</a:t>
          </a:r>
          <a:r>
            <a:rPr lang="es-ES_tradnl" baseline="0" noProof="0" dirty="0" smtClean="0"/>
            <a:t> y Servicios de salud sexual reproductiva </a:t>
          </a:r>
          <a:r>
            <a:rPr lang="es-ES_tradnl" noProof="0" dirty="0" smtClean="0"/>
            <a:t>(OMS 2015)</a:t>
          </a:r>
        </a:p>
        <a:p>
          <a:pPr rtl="0"/>
          <a:r>
            <a:rPr lang="es-ES_tradnl" noProof="0" dirty="0" smtClean="0"/>
            <a:t>Tuberculosis</a:t>
          </a:r>
          <a:r>
            <a:rPr lang="es-ES_tradnl" baseline="0" noProof="0" dirty="0" smtClean="0"/>
            <a:t> y VIH</a:t>
          </a:r>
          <a:endParaRPr lang="es-ES_tradnl" noProof="0" dirty="0" smtClean="0"/>
        </a:p>
        <a:p>
          <a:r>
            <a:rPr lang="es-ES_tradnl" noProof="0" dirty="0" smtClean="0"/>
            <a:t>Adicciones, Reducción de daño</a:t>
          </a:r>
        </a:p>
      </dgm:t>
    </dgm:pt>
    <dgm:pt modelId="{879311B1-8E16-491F-9709-83AD8E684F27}" type="parTrans" cxnId="{508C5557-F076-4C25-8110-13E8212867B1}">
      <dgm:prSet/>
      <dgm:spPr/>
      <dgm:t>
        <a:bodyPr/>
        <a:lstStyle/>
        <a:p>
          <a:endParaRPr lang="es-MX"/>
        </a:p>
      </dgm:t>
    </dgm:pt>
    <dgm:pt modelId="{DC81AE3E-A496-4F80-ACC5-1F9BD8BCC1FA}" type="sibTrans" cxnId="{508C5557-F076-4C25-8110-13E8212867B1}">
      <dgm:prSet/>
      <dgm:spPr/>
      <dgm:t>
        <a:bodyPr/>
        <a:lstStyle/>
        <a:p>
          <a:endParaRPr lang="es-MX"/>
        </a:p>
      </dgm:t>
    </dgm:pt>
    <dgm:pt modelId="{8C6AEBF9-D565-4AC2-9841-5839094E42FA}">
      <dgm:prSet/>
      <dgm:spPr/>
      <dgm:t>
        <a:bodyPr/>
        <a:lstStyle/>
        <a:p>
          <a:pPr rtl="0"/>
          <a:r>
            <a:rPr lang="es-MX" dirty="0" smtClean="0"/>
            <a:t>Diabetes, Afecciones cardiovasculares, </a:t>
          </a:r>
          <a:r>
            <a:rPr lang="es-MX" dirty="0" err="1" smtClean="0"/>
            <a:t>neumopatía</a:t>
          </a:r>
          <a:r>
            <a:rPr lang="es-MX" dirty="0" smtClean="0"/>
            <a:t> crónica (OMS 2015) </a:t>
          </a:r>
        </a:p>
        <a:p>
          <a:pPr rtl="0"/>
          <a:r>
            <a:rPr lang="es-MX" dirty="0" smtClean="0"/>
            <a:t>Cáncer, como los asociados al VPH en hombres y mujeres con VIH</a:t>
          </a:r>
          <a:endParaRPr lang="es-MX" dirty="0"/>
        </a:p>
      </dgm:t>
    </dgm:pt>
    <dgm:pt modelId="{27F94519-923B-4763-9464-32F0158C9F19}" type="parTrans" cxnId="{8EEB6D35-5416-46DF-A86B-91C915C51625}">
      <dgm:prSet/>
      <dgm:spPr/>
      <dgm:t>
        <a:bodyPr/>
        <a:lstStyle/>
        <a:p>
          <a:endParaRPr lang="es-MX"/>
        </a:p>
      </dgm:t>
    </dgm:pt>
    <dgm:pt modelId="{C2B1FDFE-1875-4117-8FA9-B2C20635E849}" type="sibTrans" cxnId="{8EEB6D35-5416-46DF-A86B-91C915C51625}">
      <dgm:prSet/>
      <dgm:spPr/>
      <dgm:t>
        <a:bodyPr/>
        <a:lstStyle/>
        <a:p>
          <a:endParaRPr lang="es-MX"/>
        </a:p>
      </dgm:t>
    </dgm:pt>
    <dgm:pt modelId="{9B999ED4-0964-48C6-AE0F-5469E67C4577}">
      <dgm:prSet/>
      <dgm:spPr/>
      <dgm:t>
        <a:bodyPr/>
        <a:lstStyle/>
        <a:p>
          <a:pPr rtl="0"/>
          <a:r>
            <a:rPr lang="es-MX" dirty="0" smtClean="0"/>
            <a:t>Salud mental (OMS 2015): depresión, ansiedad, demencia y otros desórdenes cognitivos</a:t>
          </a:r>
        </a:p>
        <a:p>
          <a:pPr rtl="0"/>
          <a:r>
            <a:rPr lang="es-MX" dirty="0" smtClean="0"/>
            <a:t>Violencia</a:t>
          </a:r>
          <a:endParaRPr lang="es-MX" dirty="0"/>
        </a:p>
      </dgm:t>
    </dgm:pt>
    <dgm:pt modelId="{2CD7F0B0-E435-4755-953C-F9443EBE9A25}" type="parTrans" cxnId="{7B4A8796-47CB-4536-A617-3BD6D3A97470}">
      <dgm:prSet/>
      <dgm:spPr/>
      <dgm:t>
        <a:bodyPr/>
        <a:lstStyle/>
        <a:p>
          <a:endParaRPr lang="es-MX"/>
        </a:p>
      </dgm:t>
    </dgm:pt>
    <dgm:pt modelId="{0E3934A0-DD07-4DCA-BC18-40836F8B58F7}" type="sibTrans" cxnId="{7B4A8796-47CB-4536-A617-3BD6D3A97470}">
      <dgm:prSet/>
      <dgm:spPr/>
      <dgm:t>
        <a:bodyPr/>
        <a:lstStyle/>
        <a:p>
          <a:endParaRPr lang="es-MX"/>
        </a:p>
      </dgm:t>
    </dgm:pt>
    <dgm:pt modelId="{96A0AF19-09BB-44D3-B417-B00F2DCAC192}">
      <dgm:prSet/>
      <dgm:spPr/>
      <dgm:t>
        <a:bodyPr/>
        <a:lstStyle/>
        <a:p>
          <a:pPr rtl="0"/>
          <a:r>
            <a:rPr lang="es-MX" dirty="0" smtClean="0"/>
            <a:t>Tratamiento eficaz del dolor, cuidados paliativos y la atención de enfermos terminales</a:t>
          </a:r>
        </a:p>
        <a:p>
          <a:pPr rtl="0"/>
          <a:r>
            <a:rPr lang="es-MX" dirty="0" smtClean="0"/>
            <a:t>Osteoporosis</a:t>
          </a:r>
        </a:p>
      </dgm:t>
    </dgm:pt>
    <dgm:pt modelId="{D709AB30-8FA5-4189-A3DC-2E751563D554}" type="parTrans" cxnId="{0A7C5C68-2106-4E4F-8048-A26932B39E54}">
      <dgm:prSet/>
      <dgm:spPr/>
      <dgm:t>
        <a:bodyPr/>
        <a:lstStyle/>
        <a:p>
          <a:endParaRPr lang="es-MX"/>
        </a:p>
      </dgm:t>
    </dgm:pt>
    <dgm:pt modelId="{73C476A1-57F2-42BD-A875-CA905753C4A6}" type="sibTrans" cxnId="{0A7C5C68-2106-4E4F-8048-A26932B39E54}">
      <dgm:prSet/>
      <dgm:spPr/>
      <dgm:t>
        <a:bodyPr/>
        <a:lstStyle/>
        <a:p>
          <a:endParaRPr lang="es-MX"/>
        </a:p>
      </dgm:t>
    </dgm:pt>
    <dgm:pt modelId="{7001307B-1651-4860-B7FB-026F543CCA71}" type="pres">
      <dgm:prSet presAssocID="{8FAD28C1-77A3-476A-A0BC-775A63DF2A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AC2E0E-6C7B-4606-822A-A831975E7F26}" type="pres">
      <dgm:prSet presAssocID="{6DD9A9BD-D569-4D20-9FB8-B43C9708A1DE}" presName="roof" presStyleLbl="dkBgShp" presStyleIdx="0" presStyleCnt="2"/>
      <dgm:spPr/>
      <dgm:t>
        <a:bodyPr/>
        <a:lstStyle/>
        <a:p>
          <a:endParaRPr lang="es-MX"/>
        </a:p>
      </dgm:t>
    </dgm:pt>
    <dgm:pt modelId="{591EC7E7-CCAE-402D-B31C-F9A03C3EDDF9}" type="pres">
      <dgm:prSet presAssocID="{6DD9A9BD-D569-4D20-9FB8-B43C9708A1DE}" presName="pillars" presStyleCnt="0"/>
      <dgm:spPr/>
    </dgm:pt>
    <dgm:pt modelId="{CD6BC96F-C930-40EB-AE83-82951A920B7E}" type="pres">
      <dgm:prSet presAssocID="{6DD9A9BD-D569-4D20-9FB8-B43C9708A1D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04B115-D5CE-4D44-83EC-53AFEA05D670}" type="pres">
      <dgm:prSet presAssocID="{8C6AEBF9-D565-4AC2-9841-5839094E42F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02A234-AA64-4C22-838D-249272FDC74B}" type="pres">
      <dgm:prSet presAssocID="{9B999ED4-0964-48C6-AE0F-5469E67C457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83CF85-7BC0-4C39-AEEA-0FA2F2793684}" type="pres">
      <dgm:prSet presAssocID="{96A0AF19-09BB-44D3-B417-B00F2DCAC19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B4E35E-1FB9-4166-B3EB-EA6E5AFA4F38}" type="pres">
      <dgm:prSet presAssocID="{6DD9A9BD-D569-4D20-9FB8-B43C9708A1DE}" presName="base" presStyleLbl="dkBgShp" presStyleIdx="1" presStyleCnt="2"/>
      <dgm:spPr/>
    </dgm:pt>
  </dgm:ptLst>
  <dgm:cxnLst>
    <dgm:cxn modelId="{4BBB81F0-927A-45B3-BF6B-B4C42E81E8AA}" type="presOf" srcId="{96A0AF19-09BB-44D3-B417-B00F2DCAC192}" destId="{3283CF85-7BC0-4C39-AEEA-0FA2F2793684}" srcOrd="0" destOrd="0" presId="urn:microsoft.com/office/officeart/2005/8/layout/hList3"/>
    <dgm:cxn modelId="{3061070E-2CBB-4FC2-B5F6-086FE75BE5E8}" type="presOf" srcId="{6DD9A9BD-D569-4D20-9FB8-B43C9708A1DE}" destId="{4DAC2E0E-6C7B-4606-822A-A831975E7F26}" srcOrd="0" destOrd="0" presId="urn:microsoft.com/office/officeart/2005/8/layout/hList3"/>
    <dgm:cxn modelId="{508C5557-F076-4C25-8110-13E8212867B1}" srcId="{6DD9A9BD-D569-4D20-9FB8-B43C9708A1DE}" destId="{CE68B469-1B5D-4D68-A55D-5BF63FAF19D0}" srcOrd="0" destOrd="0" parTransId="{879311B1-8E16-491F-9709-83AD8E684F27}" sibTransId="{DC81AE3E-A496-4F80-ACC5-1F9BD8BCC1FA}"/>
    <dgm:cxn modelId="{7B4A8796-47CB-4536-A617-3BD6D3A97470}" srcId="{6DD9A9BD-D569-4D20-9FB8-B43C9708A1DE}" destId="{9B999ED4-0964-48C6-AE0F-5469E67C4577}" srcOrd="2" destOrd="0" parTransId="{2CD7F0B0-E435-4755-953C-F9443EBE9A25}" sibTransId="{0E3934A0-DD07-4DCA-BC18-40836F8B58F7}"/>
    <dgm:cxn modelId="{E9CF7D5D-E7C4-4829-94E9-B4E44C973882}" srcId="{8FAD28C1-77A3-476A-A0BC-775A63DF2A7F}" destId="{6DD9A9BD-D569-4D20-9FB8-B43C9708A1DE}" srcOrd="0" destOrd="0" parTransId="{7EDF3D63-819C-47DE-857C-A7D8EBBFBE9E}" sibTransId="{811104F5-5E13-4F49-AE6A-A185D21A194E}"/>
    <dgm:cxn modelId="{FA55C384-70B6-4EB2-9C1F-269A9E7FC534}" type="presOf" srcId="{8C6AEBF9-D565-4AC2-9841-5839094E42FA}" destId="{4E04B115-D5CE-4D44-83EC-53AFEA05D670}" srcOrd="0" destOrd="0" presId="urn:microsoft.com/office/officeart/2005/8/layout/hList3"/>
    <dgm:cxn modelId="{D6ACAE10-337B-45D8-84F6-AAA71323D9A4}" type="presOf" srcId="{9B999ED4-0964-48C6-AE0F-5469E67C4577}" destId="{2602A234-AA64-4C22-838D-249272FDC74B}" srcOrd="0" destOrd="0" presId="urn:microsoft.com/office/officeart/2005/8/layout/hList3"/>
    <dgm:cxn modelId="{8EEB6D35-5416-46DF-A86B-91C915C51625}" srcId="{6DD9A9BD-D569-4D20-9FB8-B43C9708A1DE}" destId="{8C6AEBF9-D565-4AC2-9841-5839094E42FA}" srcOrd="1" destOrd="0" parTransId="{27F94519-923B-4763-9464-32F0158C9F19}" sibTransId="{C2B1FDFE-1875-4117-8FA9-B2C20635E849}"/>
    <dgm:cxn modelId="{8A281DAF-D555-4385-9BD4-3B8C6CE2DA42}" type="presOf" srcId="{8FAD28C1-77A3-476A-A0BC-775A63DF2A7F}" destId="{7001307B-1651-4860-B7FB-026F543CCA71}" srcOrd="0" destOrd="0" presId="urn:microsoft.com/office/officeart/2005/8/layout/hList3"/>
    <dgm:cxn modelId="{6EE559B0-78D5-4AE2-9EBE-50689E0DC26E}" type="presOf" srcId="{CE68B469-1B5D-4D68-A55D-5BF63FAF19D0}" destId="{CD6BC96F-C930-40EB-AE83-82951A920B7E}" srcOrd="0" destOrd="0" presId="urn:microsoft.com/office/officeart/2005/8/layout/hList3"/>
    <dgm:cxn modelId="{0A7C5C68-2106-4E4F-8048-A26932B39E54}" srcId="{6DD9A9BD-D569-4D20-9FB8-B43C9708A1DE}" destId="{96A0AF19-09BB-44D3-B417-B00F2DCAC192}" srcOrd="3" destOrd="0" parTransId="{D709AB30-8FA5-4189-A3DC-2E751563D554}" sibTransId="{73C476A1-57F2-42BD-A875-CA905753C4A6}"/>
    <dgm:cxn modelId="{DE9AA769-5C35-4427-83FF-21F83C5FA355}" type="presParOf" srcId="{7001307B-1651-4860-B7FB-026F543CCA71}" destId="{4DAC2E0E-6C7B-4606-822A-A831975E7F26}" srcOrd="0" destOrd="0" presId="urn:microsoft.com/office/officeart/2005/8/layout/hList3"/>
    <dgm:cxn modelId="{A7DBEC83-86A8-43E2-ADB6-78F842C33D60}" type="presParOf" srcId="{7001307B-1651-4860-B7FB-026F543CCA71}" destId="{591EC7E7-CCAE-402D-B31C-F9A03C3EDDF9}" srcOrd="1" destOrd="0" presId="urn:microsoft.com/office/officeart/2005/8/layout/hList3"/>
    <dgm:cxn modelId="{BAB56D13-7F42-4C67-B473-988458C9CBD5}" type="presParOf" srcId="{591EC7E7-CCAE-402D-B31C-F9A03C3EDDF9}" destId="{CD6BC96F-C930-40EB-AE83-82951A920B7E}" srcOrd="0" destOrd="0" presId="urn:microsoft.com/office/officeart/2005/8/layout/hList3"/>
    <dgm:cxn modelId="{5102C137-7C22-4710-A5D6-90C759A5E556}" type="presParOf" srcId="{591EC7E7-CCAE-402D-B31C-F9A03C3EDDF9}" destId="{4E04B115-D5CE-4D44-83EC-53AFEA05D670}" srcOrd="1" destOrd="0" presId="urn:microsoft.com/office/officeart/2005/8/layout/hList3"/>
    <dgm:cxn modelId="{E2127258-1C86-4226-9CFA-783DF96AFAA2}" type="presParOf" srcId="{591EC7E7-CCAE-402D-B31C-F9A03C3EDDF9}" destId="{2602A234-AA64-4C22-838D-249272FDC74B}" srcOrd="2" destOrd="0" presId="urn:microsoft.com/office/officeart/2005/8/layout/hList3"/>
    <dgm:cxn modelId="{C8015403-1E22-401C-9965-9B0AB6EBB8D8}" type="presParOf" srcId="{591EC7E7-CCAE-402D-B31C-F9A03C3EDDF9}" destId="{3283CF85-7BC0-4C39-AEEA-0FA2F2793684}" srcOrd="3" destOrd="0" presId="urn:microsoft.com/office/officeart/2005/8/layout/hList3"/>
    <dgm:cxn modelId="{ADD7A206-3A45-4F33-8A95-35D5B6189CE0}" type="presParOf" srcId="{7001307B-1651-4860-B7FB-026F543CCA71}" destId="{EFB4E35E-1FB9-4166-B3EB-EA6E5AFA4F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6857F-3585-448D-B7C8-CF45E7B88AD9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B2E4DB7-2280-41AA-8D1E-624CD1404D8B}">
      <dgm:prSet phldrT="[Texto]" custT="1"/>
      <dgm:spPr/>
      <dgm:t>
        <a:bodyPr/>
        <a:lstStyle/>
        <a:p>
          <a:r>
            <a:rPr lang="es-MX" sz="2800" dirty="0" smtClean="0"/>
            <a:t>0-9 años</a:t>
          </a:r>
          <a:endParaRPr lang="es-MX" sz="2800" dirty="0"/>
        </a:p>
      </dgm:t>
    </dgm:pt>
    <dgm:pt modelId="{908E1092-088A-49DA-A137-68D2E52BE364}" type="parTrans" cxnId="{4B09D81B-1707-48B3-BA93-91EFD8241B7D}">
      <dgm:prSet/>
      <dgm:spPr/>
      <dgm:t>
        <a:bodyPr/>
        <a:lstStyle/>
        <a:p>
          <a:endParaRPr lang="es-MX"/>
        </a:p>
      </dgm:t>
    </dgm:pt>
    <dgm:pt modelId="{AE74BBA2-219A-432F-8321-4FB67C57268D}" type="sibTrans" cxnId="{4B09D81B-1707-48B3-BA93-91EFD8241B7D}">
      <dgm:prSet/>
      <dgm:spPr/>
      <dgm:t>
        <a:bodyPr/>
        <a:lstStyle/>
        <a:p>
          <a:endParaRPr lang="es-MX"/>
        </a:p>
      </dgm:t>
    </dgm:pt>
    <dgm:pt modelId="{09CFCF93-0715-405B-9FC4-C19204234FD4}">
      <dgm:prSet phldrT="[Texto]" custT="1"/>
      <dgm:spPr/>
      <dgm:t>
        <a:bodyPr/>
        <a:lstStyle/>
        <a:p>
          <a:r>
            <a:rPr lang="es-MX" sz="2800" dirty="0" smtClean="0"/>
            <a:t>10-19 años</a:t>
          </a:r>
          <a:endParaRPr lang="es-MX" sz="2800" dirty="0"/>
        </a:p>
      </dgm:t>
    </dgm:pt>
    <dgm:pt modelId="{59F8F887-A06C-4FA9-9158-DF2B236416C5}" type="parTrans" cxnId="{BD2C2142-5732-4EF6-8242-473F4FF95533}">
      <dgm:prSet/>
      <dgm:spPr/>
      <dgm:t>
        <a:bodyPr/>
        <a:lstStyle/>
        <a:p>
          <a:endParaRPr lang="es-MX"/>
        </a:p>
      </dgm:t>
    </dgm:pt>
    <dgm:pt modelId="{FCF3CEA1-9553-4EDE-A698-91D6C728EA73}" type="sibTrans" cxnId="{BD2C2142-5732-4EF6-8242-473F4FF95533}">
      <dgm:prSet/>
      <dgm:spPr/>
      <dgm:t>
        <a:bodyPr/>
        <a:lstStyle/>
        <a:p>
          <a:endParaRPr lang="es-MX"/>
        </a:p>
      </dgm:t>
    </dgm:pt>
    <dgm:pt modelId="{97A0EDC2-C220-4645-B6C6-5CA8A01F6880}">
      <dgm:prSet phldrT="[Texto]" custT="1"/>
      <dgm:spPr/>
      <dgm:t>
        <a:bodyPr/>
        <a:lstStyle/>
        <a:p>
          <a:r>
            <a:rPr lang="es-MX" sz="2800" dirty="0" smtClean="0"/>
            <a:t>20 a 59 años</a:t>
          </a:r>
          <a:endParaRPr lang="es-MX" sz="2800" dirty="0"/>
        </a:p>
      </dgm:t>
    </dgm:pt>
    <dgm:pt modelId="{7E7A72BD-BC75-4E91-9C82-05C122CE16F5}" type="parTrans" cxnId="{7659D409-C853-4E72-BE5C-2462BA6B2BF2}">
      <dgm:prSet/>
      <dgm:spPr/>
      <dgm:t>
        <a:bodyPr/>
        <a:lstStyle/>
        <a:p>
          <a:endParaRPr lang="es-MX"/>
        </a:p>
      </dgm:t>
    </dgm:pt>
    <dgm:pt modelId="{363913E7-5EA0-4375-B089-04182564764C}" type="sibTrans" cxnId="{7659D409-C853-4E72-BE5C-2462BA6B2BF2}">
      <dgm:prSet/>
      <dgm:spPr/>
      <dgm:t>
        <a:bodyPr/>
        <a:lstStyle/>
        <a:p>
          <a:endParaRPr lang="es-MX"/>
        </a:p>
      </dgm:t>
    </dgm:pt>
    <dgm:pt modelId="{DD5FDF18-71DB-419D-AC05-C39EC1DE12C8}">
      <dgm:prSet custT="1"/>
      <dgm:spPr/>
      <dgm:t>
        <a:bodyPr/>
        <a:lstStyle/>
        <a:p>
          <a:r>
            <a:rPr lang="es-MX" sz="2800" dirty="0" smtClean="0"/>
            <a:t>60 y más</a:t>
          </a:r>
          <a:endParaRPr lang="es-MX" sz="2800" dirty="0"/>
        </a:p>
      </dgm:t>
    </dgm:pt>
    <dgm:pt modelId="{61BB6893-2B65-4D47-B8C6-1B35F2DD6A9A}" type="parTrans" cxnId="{F1341F79-8256-4986-9355-1766A76D6ADA}">
      <dgm:prSet/>
      <dgm:spPr/>
      <dgm:t>
        <a:bodyPr/>
        <a:lstStyle/>
        <a:p>
          <a:endParaRPr lang="es-MX"/>
        </a:p>
      </dgm:t>
    </dgm:pt>
    <dgm:pt modelId="{431F856C-BB55-4677-B889-B416EB1EAEEF}" type="sibTrans" cxnId="{F1341F79-8256-4986-9355-1766A76D6ADA}">
      <dgm:prSet/>
      <dgm:spPr/>
      <dgm:t>
        <a:bodyPr/>
        <a:lstStyle/>
        <a:p>
          <a:endParaRPr lang="es-MX"/>
        </a:p>
      </dgm:t>
    </dgm:pt>
    <dgm:pt modelId="{B72057F4-C51F-43A7-8ACC-56F87662DF06}" type="pres">
      <dgm:prSet presAssocID="{C056857F-3585-448D-B7C8-CF45E7B88A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F2A075D-94B2-4F6C-AA63-49079A4EAFC3}" type="pres">
      <dgm:prSet presAssocID="{8B2E4DB7-2280-41AA-8D1E-624CD1404D8B}" presName="composite" presStyleCnt="0"/>
      <dgm:spPr/>
    </dgm:pt>
    <dgm:pt modelId="{81F2F5B6-482C-4652-8FEA-B69C87199011}" type="pres">
      <dgm:prSet presAssocID="{8B2E4DB7-2280-41AA-8D1E-624CD1404D8B}" presName="LShape" presStyleLbl="alignNode1" presStyleIdx="0" presStyleCnt="7"/>
      <dgm:spPr/>
    </dgm:pt>
    <dgm:pt modelId="{FF5FC963-BF35-456E-8D5A-85DDA69C1969}" type="pres">
      <dgm:prSet presAssocID="{8B2E4DB7-2280-41AA-8D1E-624CD1404D8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A9AC9C-F7C9-4011-956C-D06418A4FFF7}" type="pres">
      <dgm:prSet presAssocID="{8B2E4DB7-2280-41AA-8D1E-624CD1404D8B}" presName="Triangle" presStyleLbl="alignNode1" presStyleIdx="1" presStyleCnt="7"/>
      <dgm:spPr/>
    </dgm:pt>
    <dgm:pt modelId="{BE6EF0C6-F3C0-419C-999B-11CCB21155C1}" type="pres">
      <dgm:prSet presAssocID="{AE74BBA2-219A-432F-8321-4FB67C57268D}" presName="sibTrans" presStyleCnt="0"/>
      <dgm:spPr/>
    </dgm:pt>
    <dgm:pt modelId="{E270ED4D-FE3B-485A-AD49-4D40215336BC}" type="pres">
      <dgm:prSet presAssocID="{AE74BBA2-219A-432F-8321-4FB67C57268D}" presName="space" presStyleCnt="0"/>
      <dgm:spPr/>
    </dgm:pt>
    <dgm:pt modelId="{F5468F78-DC0A-492F-9292-91F0669B669E}" type="pres">
      <dgm:prSet presAssocID="{09CFCF93-0715-405B-9FC4-C19204234FD4}" presName="composite" presStyleCnt="0"/>
      <dgm:spPr/>
    </dgm:pt>
    <dgm:pt modelId="{E3C566B9-78E0-47C0-BFBA-9EBB2EC62935}" type="pres">
      <dgm:prSet presAssocID="{09CFCF93-0715-405B-9FC4-C19204234FD4}" presName="LShape" presStyleLbl="alignNode1" presStyleIdx="2" presStyleCnt="7"/>
      <dgm:spPr/>
    </dgm:pt>
    <dgm:pt modelId="{F2B01BE0-5E62-4266-BE61-FD2A58A16A54}" type="pres">
      <dgm:prSet presAssocID="{09CFCF93-0715-405B-9FC4-C19204234FD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E6DAE-243B-4733-A9B3-0E98C1E3F913}" type="pres">
      <dgm:prSet presAssocID="{09CFCF93-0715-405B-9FC4-C19204234FD4}" presName="Triangle" presStyleLbl="alignNode1" presStyleIdx="3" presStyleCnt="7"/>
      <dgm:spPr/>
    </dgm:pt>
    <dgm:pt modelId="{7E0A2E04-769D-462D-BFF8-3EFC24083ED8}" type="pres">
      <dgm:prSet presAssocID="{FCF3CEA1-9553-4EDE-A698-91D6C728EA73}" presName="sibTrans" presStyleCnt="0"/>
      <dgm:spPr/>
    </dgm:pt>
    <dgm:pt modelId="{6727F72B-CC6D-441C-B26B-AD2338976FB2}" type="pres">
      <dgm:prSet presAssocID="{FCF3CEA1-9553-4EDE-A698-91D6C728EA73}" presName="space" presStyleCnt="0"/>
      <dgm:spPr/>
    </dgm:pt>
    <dgm:pt modelId="{E59A55BC-8018-4387-873F-34D358AD4852}" type="pres">
      <dgm:prSet presAssocID="{97A0EDC2-C220-4645-B6C6-5CA8A01F6880}" presName="composite" presStyleCnt="0"/>
      <dgm:spPr/>
    </dgm:pt>
    <dgm:pt modelId="{F897A8E7-9124-4A5A-9752-96D25172BE24}" type="pres">
      <dgm:prSet presAssocID="{97A0EDC2-C220-4645-B6C6-5CA8A01F6880}" presName="LShape" presStyleLbl="alignNode1" presStyleIdx="4" presStyleCnt="7" custLinFactNeighborY="0"/>
      <dgm:spPr/>
    </dgm:pt>
    <dgm:pt modelId="{CBF88C41-9BDB-4738-B44C-1E03C4C5EDF9}" type="pres">
      <dgm:prSet presAssocID="{97A0EDC2-C220-4645-B6C6-5CA8A01F688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A4D994-2466-4D3F-83B7-FE297810BD74}" type="pres">
      <dgm:prSet presAssocID="{97A0EDC2-C220-4645-B6C6-5CA8A01F6880}" presName="Triangle" presStyleLbl="alignNode1" presStyleIdx="5" presStyleCnt="7"/>
      <dgm:spPr/>
    </dgm:pt>
    <dgm:pt modelId="{D3EC945D-FD0C-4EFD-8E9D-58AA4BBC7CE8}" type="pres">
      <dgm:prSet presAssocID="{363913E7-5EA0-4375-B089-04182564764C}" presName="sibTrans" presStyleCnt="0"/>
      <dgm:spPr/>
    </dgm:pt>
    <dgm:pt modelId="{CCD64E70-BC6D-4D3A-827D-59170F06845D}" type="pres">
      <dgm:prSet presAssocID="{363913E7-5EA0-4375-B089-04182564764C}" presName="space" presStyleCnt="0"/>
      <dgm:spPr/>
    </dgm:pt>
    <dgm:pt modelId="{AE3AC470-4175-422C-96A3-7335E3D2F046}" type="pres">
      <dgm:prSet presAssocID="{DD5FDF18-71DB-419D-AC05-C39EC1DE12C8}" presName="composite" presStyleCnt="0"/>
      <dgm:spPr/>
    </dgm:pt>
    <dgm:pt modelId="{BE7A86DC-5175-4C20-9BF3-7E89C80EC11F}" type="pres">
      <dgm:prSet presAssocID="{DD5FDF18-71DB-419D-AC05-C39EC1DE12C8}" presName="LShape" presStyleLbl="alignNode1" presStyleIdx="6" presStyleCnt="7"/>
      <dgm:spPr/>
    </dgm:pt>
    <dgm:pt modelId="{FAEEECCB-4AD2-49EE-9176-9D2F8888012C}" type="pres">
      <dgm:prSet presAssocID="{DD5FDF18-71DB-419D-AC05-C39EC1DE12C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246B9F-CB02-40D6-A32C-9E11B055539A}" type="presOf" srcId="{DD5FDF18-71DB-419D-AC05-C39EC1DE12C8}" destId="{FAEEECCB-4AD2-49EE-9176-9D2F8888012C}" srcOrd="0" destOrd="0" presId="urn:microsoft.com/office/officeart/2009/3/layout/StepUpProcess"/>
    <dgm:cxn modelId="{B692F9F0-7505-4FE9-A97E-17D724910979}" type="presOf" srcId="{97A0EDC2-C220-4645-B6C6-5CA8A01F6880}" destId="{CBF88C41-9BDB-4738-B44C-1E03C4C5EDF9}" srcOrd="0" destOrd="0" presId="urn:microsoft.com/office/officeart/2009/3/layout/StepUpProcess"/>
    <dgm:cxn modelId="{7659D409-C853-4E72-BE5C-2462BA6B2BF2}" srcId="{C056857F-3585-448D-B7C8-CF45E7B88AD9}" destId="{97A0EDC2-C220-4645-B6C6-5CA8A01F6880}" srcOrd="2" destOrd="0" parTransId="{7E7A72BD-BC75-4E91-9C82-05C122CE16F5}" sibTransId="{363913E7-5EA0-4375-B089-04182564764C}"/>
    <dgm:cxn modelId="{BD2C2142-5732-4EF6-8242-473F4FF95533}" srcId="{C056857F-3585-448D-B7C8-CF45E7B88AD9}" destId="{09CFCF93-0715-405B-9FC4-C19204234FD4}" srcOrd="1" destOrd="0" parTransId="{59F8F887-A06C-4FA9-9158-DF2B236416C5}" sibTransId="{FCF3CEA1-9553-4EDE-A698-91D6C728EA73}"/>
    <dgm:cxn modelId="{4F23CD77-BB80-454A-BE06-620F6578E593}" type="presOf" srcId="{C056857F-3585-448D-B7C8-CF45E7B88AD9}" destId="{B72057F4-C51F-43A7-8ACC-56F87662DF06}" srcOrd="0" destOrd="0" presId="urn:microsoft.com/office/officeart/2009/3/layout/StepUpProcess"/>
    <dgm:cxn modelId="{022214EC-275E-4D05-B0AF-6BB8D268C725}" type="presOf" srcId="{09CFCF93-0715-405B-9FC4-C19204234FD4}" destId="{F2B01BE0-5E62-4266-BE61-FD2A58A16A54}" srcOrd="0" destOrd="0" presId="urn:microsoft.com/office/officeart/2009/3/layout/StepUpProcess"/>
    <dgm:cxn modelId="{F1341F79-8256-4986-9355-1766A76D6ADA}" srcId="{C056857F-3585-448D-B7C8-CF45E7B88AD9}" destId="{DD5FDF18-71DB-419D-AC05-C39EC1DE12C8}" srcOrd="3" destOrd="0" parTransId="{61BB6893-2B65-4D47-B8C6-1B35F2DD6A9A}" sibTransId="{431F856C-BB55-4677-B889-B416EB1EAEEF}"/>
    <dgm:cxn modelId="{E8207381-A8E9-4E97-9E1F-821F156B3316}" type="presOf" srcId="{8B2E4DB7-2280-41AA-8D1E-624CD1404D8B}" destId="{FF5FC963-BF35-456E-8D5A-85DDA69C1969}" srcOrd="0" destOrd="0" presId="urn:microsoft.com/office/officeart/2009/3/layout/StepUpProcess"/>
    <dgm:cxn modelId="{4B09D81B-1707-48B3-BA93-91EFD8241B7D}" srcId="{C056857F-3585-448D-B7C8-CF45E7B88AD9}" destId="{8B2E4DB7-2280-41AA-8D1E-624CD1404D8B}" srcOrd="0" destOrd="0" parTransId="{908E1092-088A-49DA-A137-68D2E52BE364}" sibTransId="{AE74BBA2-219A-432F-8321-4FB67C57268D}"/>
    <dgm:cxn modelId="{5FA99CCD-655E-490F-AA64-75569579B70C}" type="presParOf" srcId="{B72057F4-C51F-43A7-8ACC-56F87662DF06}" destId="{8F2A075D-94B2-4F6C-AA63-49079A4EAFC3}" srcOrd="0" destOrd="0" presId="urn:microsoft.com/office/officeart/2009/3/layout/StepUpProcess"/>
    <dgm:cxn modelId="{E564CE71-1CE7-4CD0-A3AC-2E1C7EFD5FA6}" type="presParOf" srcId="{8F2A075D-94B2-4F6C-AA63-49079A4EAFC3}" destId="{81F2F5B6-482C-4652-8FEA-B69C87199011}" srcOrd="0" destOrd="0" presId="urn:microsoft.com/office/officeart/2009/3/layout/StepUpProcess"/>
    <dgm:cxn modelId="{00AF09D9-5172-4B32-9B3D-D1D68EA6344E}" type="presParOf" srcId="{8F2A075D-94B2-4F6C-AA63-49079A4EAFC3}" destId="{FF5FC963-BF35-456E-8D5A-85DDA69C1969}" srcOrd="1" destOrd="0" presId="urn:microsoft.com/office/officeart/2009/3/layout/StepUpProcess"/>
    <dgm:cxn modelId="{5739A13D-38C4-449C-94B4-D993AC5A68A1}" type="presParOf" srcId="{8F2A075D-94B2-4F6C-AA63-49079A4EAFC3}" destId="{0CA9AC9C-F7C9-4011-956C-D06418A4FFF7}" srcOrd="2" destOrd="0" presId="urn:microsoft.com/office/officeart/2009/3/layout/StepUpProcess"/>
    <dgm:cxn modelId="{FB2FCD5E-3CFF-4306-B082-700174882983}" type="presParOf" srcId="{B72057F4-C51F-43A7-8ACC-56F87662DF06}" destId="{BE6EF0C6-F3C0-419C-999B-11CCB21155C1}" srcOrd="1" destOrd="0" presId="urn:microsoft.com/office/officeart/2009/3/layout/StepUpProcess"/>
    <dgm:cxn modelId="{F10E3A55-2A35-4464-9F97-781CD73D7AD5}" type="presParOf" srcId="{BE6EF0C6-F3C0-419C-999B-11CCB21155C1}" destId="{E270ED4D-FE3B-485A-AD49-4D40215336BC}" srcOrd="0" destOrd="0" presId="urn:microsoft.com/office/officeart/2009/3/layout/StepUpProcess"/>
    <dgm:cxn modelId="{ECF25408-22FA-4C50-900A-BF91DAD78B48}" type="presParOf" srcId="{B72057F4-C51F-43A7-8ACC-56F87662DF06}" destId="{F5468F78-DC0A-492F-9292-91F0669B669E}" srcOrd="2" destOrd="0" presId="urn:microsoft.com/office/officeart/2009/3/layout/StepUpProcess"/>
    <dgm:cxn modelId="{39DB73C8-28A4-475A-9897-A46CE7805288}" type="presParOf" srcId="{F5468F78-DC0A-492F-9292-91F0669B669E}" destId="{E3C566B9-78E0-47C0-BFBA-9EBB2EC62935}" srcOrd="0" destOrd="0" presId="urn:microsoft.com/office/officeart/2009/3/layout/StepUpProcess"/>
    <dgm:cxn modelId="{9BA26CA8-DF56-4E47-A170-0613609E16B1}" type="presParOf" srcId="{F5468F78-DC0A-492F-9292-91F0669B669E}" destId="{F2B01BE0-5E62-4266-BE61-FD2A58A16A54}" srcOrd="1" destOrd="0" presId="urn:microsoft.com/office/officeart/2009/3/layout/StepUpProcess"/>
    <dgm:cxn modelId="{54718A3C-EA06-4459-BB84-89058C0DED5D}" type="presParOf" srcId="{F5468F78-DC0A-492F-9292-91F0669B669E}" destId="{A0DE6DAE-243B-4733-A9B3-0E98C1E3F913}" srcOrd="2" destOrd="0" presId="urn:microsoft.com/office/officeart/2009/3/layout/StepUpProcess"/>
    <dgm:cxn modelId="{702FFDDA-3421-4B6C-92B8-077F54D72109}" type="presParOf" srcId="{B72057F4-C51F-43A7-8ACC-56F87662DF06}" destId="{7E0A2E04-769D-462D-BFF8-3EFC24083ED8}" srcOrd="3" destOrd="0" presId="urn:microsoft.com/office/officeart/2009/3/layout/StepUpProcess"/>
    <dgm:cxn modelId="{5A503CBF-4D44-44B1-A421-7253530F4086}" type="presParOf" srcId="{7E0A2E04-769D-462D-BFF8-3EFC24083ED8}" destId="{6727F72B-CC6D-441C-B26B-AD2338976FB2}" srcOrd="0" destOrd="0" presId="urn:microsoft.com/office/officeart/2009/3/layout/StepUpProcess"/>
    <dgm:cxn modelId="{67344E34-BDE9-4942-B5FE-AB958C94C1C8}" type="presParOf" srcId="{B72057F4-C51F-43A7-8ACC-56F87662DF06}" destId="{E59A55BC-8018-4387-873F-34D358AD4852}" srcOrd="4" destOrd="0" presId="urn:microsoft.com/office/officeart/2009/3/layout/StepUpProcess"/>
    <dgm:cxn modelId="{623F13FF-0D69-4E6F-B8F1-D11A7F5D720F}" type="presParOf" srcId="{E59A55BC-8018-4387-873F-34D358AD4852}" destId="{F897A8E7-9124-4A5A-9752-96D25172BE24}" srcOrd="0" destOrd="0" presId="urn:microsoft.com/office/officeart/2009/3/layout/StepUpProcess"/>
    <dgm:cxn modelId="{61DED942-0308-45A6-BA80-BAFF43D7D0FC}" type="presParOf" srcId="{E59A55BC-8018-4387-873F-34D358AD4852}" destId="{CBF88C41-9BDB-4738-B44C-1E03C4C5EDF9}" srcOrd="1" destOrd="0" presId="urn:microsoft.com/office/officeart/2009/3/layout/StepUpProcess"/>
    <dgm:cxn modelId="{BFFD33E2-FC1D-4659-AF4F-259E62E4B4B5}" type="presParOf" srcId="{E59A55BC-8018-4387-873F-34D358AD4852}" destId="{01A4D994-2466-4D3F-83B7-FE297810BD74}" srcOrd="2" destOrd="0" presId="urn:microsoft.com/office/officeart/2009/3/layout/StepUpProcess"/>
    <dgm:cxn modelId="{46AAF422-611C-486A-AB8E-99354B4E7B66}" type="presParOf" srcId="{B72057F4-C51F-43A7-8ACC-56F87662DF06}" destId="{D3EC945D-FD0C-4EFD-8E9D-58AA4BBC7CE8}" srcOrd="5" destOrd="0" presId="urn:microsoft.com/office/officeart/2009/3/layout/StepUpProcess"/>
    <dgm:cxn modelId="{9623D0C7-19EC-4BF5-A0AF-1A1A6A0DCEB5}" type="presParOf" srcId="{D3EC945D-FD0C-4EFD-8E9D-58AA4BBC7CE8}" destId="{CCD64E70-BC6D-4D3A-827D-59170F06845D}" srcOrd="0" destOrd="0" presId="urn:microsoft.com/office/officeart/2009/3/layout/StepUpProcess"/>
    <dgm:cxn modelId="{86A73078-F549-424A-ADE7-C7C4C2813706}" type="presParOf" srcId="{B72057F4-C51F-43A7-8ACC-56F87662DF06}" destId="{AE3AC470-4175-422C-96A3-7335E3D2F046}" srcOrd="6" destOrd="0" presId="urn:microsoft.com/office/officeart/2009/3/layout/StepUpProcess"/>
    <dgm:cxn modelId="{094B28DE-1777-477D-8BA1-CCC88CFAC06C}" type="presParOf" srcId="{AE3AC470-4175-422C-96A3-7335E3D2F046}" destId="{BE7A86DC-5175-4C20-9BF3-7E89C80EC11F}" srcOrd="0" destOrd="0" presId="urn:microsoft.com/office/officeart/2009/3/layout/StepUpProcess"/>
    <dgm:cxn modelId="{DD60235C-B39E-451C-BD0A-E718EFFADFD6}" type="presParOf" srcId="{AE3AC470-4175-422C-96A3-7335E3D2F046}" destId="{FAEEECCB-4AD2-49EE-9176-9D2F888801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A0F0A-E067-473E-8115-BD6C11855609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F8B21D9-2C9A-4796-8EEE-3883AE1FAA63}">
      <dgm:prSet phldrT="[Texto]" custT="1"/>
      <dgm:spPr/>
      <dgm:t>
        <a:bodyPr/>
        <a:lstStyle/>
        <a:p>
          <a:r>
            <a:rPr lang="es-MX" sz="1400" b="1" dirty="0" smtClean="0"/>
            <a:t>PREVENCIÓN</a:t>
          </a:r>
          <a:endParaRPr lang="es-MX" sz="1400" b="1" dirty="0"/>
        </a:p>
      </dgm:t>
    </dgm:pt>
    <dgm:pt modelId="{2FA28F19-EF1D-4688-B7E7-BE51DE245D31}" type="parTrans" cxnId="{5AD93B0B-7346-44A0-A905-D220FB49863B}">
      <dgm:prSet/>
      <dgm:spPr/>
      <dgm:t>
        <a:bodyPr/>
        <a:lstStyle/>
        <a:p>
          <a:endParaRPr lang="es-MX"/>
        </a:p>
      </dgm:t>
    </dgm:pt>
    <dgm:pt modelId="{26243ED2-CB77-4464-9531-A212EB4A10C2}" type="sibTrans" cxnId="{5AD93B0B-7346-44A0-A905-D220FB49863B}">
      <dgm:prSet/>
      <dgm:spPr/>
      <dgm:t>
        <a:bodyPr/>
        <a:lstStyle/>
        <a:p>
          <a:endParaRPr lang="es-MX"/>
        </a:p>
      </dgm:t>
    </dgm:pt>
    <dgm:pt modelId="{69D24F1A-8EAC-41B0-8E72-D303379E65B6}">
      <dgm:prSet phldrT="[Texto]" custT="1"/>
      <dgm:spPr/>
      <dgm:t>
        <a:bodyPr/>
        <a:lstStyle/>
        <a:p>
          <a:r>
            <a:rPr lang="es-MX" sz="1400" b="1" dirty="0" smtClean="0"/>
            <a:t>Estrategias cambio comportamiento</a:t>
          </a:r>
          <a:endParaRPr lang="es-MX" sz="1400" b="1" dirty="0"/>
        </a:p>
      </dgm:t>
    </dgm:pt>
    <dgm:pt modelId="{C2BAF8AF-D0F6-479E-BC93-0ADB90B6E35B}" type="parTrans" cxnId="{52C8548A-3618-4B35-AD65-8AB42B289815}">
      <dgm:prSet/>
      <dgm:spPr/>
      <dgm:t>
        <a:bodyPr/>
        <a:lstStyle/>
        <a:p>
          <a:endParaRPr lang="es-MX"/>
        </a:p>
      </dgm:t>
    </dgm:pt>
    <dgm:pt modelId="{D4FB6011-FC09-4E85-B527-3E1D9F5BBE3C}" type="sibTrans" cxnId="{52C8548A-3618-4B35-AD65-8AB42B289815}">
      <dgm:prSet/>
      <dgm:spPr/>
      <dgm:t>
        <a:bodyPr/>
        <a:lstStyle/>
        <a:p>
          <a:endParaRPr lang="es-MX"/>
        </a:p>
      </dgm:t>
    </dgm:pt>
    <dgm:pt modelId="{DD3B1C17-82EC-450F-AB7D-80107186FB74}">
      <dgm:prSet phldrT="[Texto]" custT="1"/>
      <dgm:spPr/>
      <dgm:t>
        <a:bodyPr/>
        <a:lstStyle/>
        <a:p>
          <a:r>
            <a:rPr lang="es-MX" sz="1400" b="1" dirty="0" smtClean="0"/>
            <a:t>Condones</a:t>
          </a:r>
          <a:endParaRPr lang="es-MX" sz="1400" b="1" dirty="0"/>
        </a:p>
      </dgm:t>
    </dgm:pt>
    <dgm:pt modelId="{48AF871C-CE2F-4972-A0C9-FDB001A51AFE}" type="parTrans" cxnId="{6C65FB21-A011-4C23-8AF8-16269F8C2209}">
      <dgm:prSet/>
      <dgm:spPr/>
      <dgm:t>
        <a:bodyPr/>
        <a:lstStyle/>
        <a:p>
          <a:endParaRPr lang="es-MX"/>
        </a:p>
      </dgm:t>
    </dgm:pt>
    <dgm:pt modelId="{B535B45E-8E67-41F3-94E5-8F21094348CE}" type="sibTrans" cxnId="{6C65FB21-A011-4C23-8AF8-16269F8C2209}">
      <dgm:prSet/>
      <dgm:spPr/>
      <dgm:t>
        <a:bodyPr/>
        <a:lstStyle/>
        <a:p>
          <a:endParaRPr lang="es-MX"/>
        </a:p>
      </dgm:t>
    </dgm:pt>
    <dgm:pt modelId="{6300366D-56DE-4B11-8F1A-4CCFA220558E}">
      <dgm:prSet phldrT="[Texto]" custT="1"/>
      <dgm:spPr/>
      <dgm:t>
        <a:bodyPr/>
        <a:lstStyle/>
        <a:p>
          <a:r>
            <a:rPr lang="es-MX" sz="1400" b="1" dirty="0" smtClean="0"/>
            <a:t>DIAGNÓSTICO </a:t>
          </a:r>
          <a:endParaRPr lang="es-MX" sz="1400" b="1" dirty="0"/>
        </a:p>
      </dgm:t>
    </dgm:pt>
    <dgm:pt modelId="{C6EB683D-4CB6-4B6C-8CD9-ECBDBA1B2854}" type="parTrans" cxnId="{687B4883-C74C-4E66-8465-D1D85EA9CF90}">
      <dgm:prSet/>
      <dgm:spPr/>
      <dgm:t>
        <a:bodyPr/>
        <a:lstStyle/>
        <a:p>
          <a:endParaRPr lang="es-MX"/>
        </a:p>
      </dgm:t>
    </dgm:pt>
    <dgm:pt modelId="{9C6FAB50-A2B4-4D63-8FDC-0C71DB2CD40B}" type="sibTrans" cxnId="{687B4883-C74C-4E66-8465-D1D85EA9CF90}">
      <dgm:prSet/>
      <dgm:spPr/>
      <dgm:t>
        <a:bodyPr/>
        <a:lstStyle/>
        <a:p>
          <a:endParaRPr lang="es-MX"/>
        </a:p>
      </dgm:t>
    </dgm:pt>
    <dgm:pt modelId="{FA7053CF-0575-4230-893A-49626AE27E9B}">
      <dgm:prSet phldrT="[Texto]" custT="1"/>
      <dgm:spPr/>
      <dgm:t>
        <a:bodyPr/>
        <a:lstStyle/>
        <a:p>
          <a:r>
            <a:rPr lang="es-MX" sz="1400" b="1" dirty="0" smtClean="0"/>
            <a:t>Tamizaje</a:t>
          </a:r>
          <a:endParaRPr lang="es-MX" sz="1400" b="1" dirty="0"/>
        </a:p>
      </dgm:t>
    </dgm:pt>
    <dgm:pt modelId="{76EDD206-7F02-43A9-B6D4-11AD81D2EC74}" type="parTrans" cxnId="{EB2394A5-BB17-4D87-8F96-B0DB798CBF61}">
      <dgm:prSet/>
      <dgm:spPr/>
      <dgm:t>
        <a:bodyPr/>
        <a:lstStyle/>
        <a:p>
          <a:endParaRPr lang="es-MX"/>
        </a:p>
      </dgm:t>
    </dgm:pt>
    <dgm:pt modelId="{191B01C2-94AF-4E2D-A9A9-8B648F011B13}" type="sibTrans" cxnId="{EB2394A5-BB17-4D87-8F96-B0DB798CBF61}">
      <dgm:prSet/>
      <dgm:spPr/>
      <dgm:t>
        <a:bodyPr/>
        <a:lstStyle/>
        <a:p>
          <a:endParaRPr lang="es-MX"/>
        </a:p>
      </dgm:t>
    </dgm:pt>
    <dgm:pt modelId="{FF858D5E-F62B-4326-A73E-EFAFCD635A08}">
      <dgm:prSet phldrT="[Texto]" custT="1"/>
      <dgm:spPr/>
      <dgm:t>
        <a:bodyPr/>
        <a:lstStyle/>
        <a:p>
          <a:r>
            <a:rPr lang="es-MX" sz="1400" b="1" dirty="0" smtClean="0"/>
            <a:t>Confirmación</a:t>
          </a:r>
          <a:endParaRPr lang="es-MX" sz="1400" b="1" dirty="0"/>
        </a:p>
      </dgm:t>
    </dgm:pt>
    <dgm:pt modelId="{C782AA54-9660-47B9-9FF0-8B36B1E086EB}" type="parTrans" cxnId="{63FC44ED-05FD-470F-94A7-CF96E483C3A6}">
      <dgm:prSet/>
      <dgm:spPr/>
      <dgm:t>
        <a:bodyPr/>
        <a:lstStyle/>
        <a:p>
          <a:endParaRPr lang="es-MX"/>
        </a:p>
      </dgm:t>
    </dgm:pt>
    <dgm:pt modelId="{F30F2D51-3287-41EA-8DF4-622CD89F5000}" type="sibTrans" cxnId="{63FC44ED-05FD-470F-94A7-CF96E483C3A6}">
      <dgm:prSet/>
      <dgm:spPr/>
      <dgm:t>
        <a:bodyPr/>
        <a:lstStyle/>
        <a:p>
          <a:endParaRPr lang="es-MX"/>
        </a:p>
      </dgm:t>
    </dgm:pt>
    <dgm:pt modelId="{3D5224AA-902D-49CE-B3B1-7FFB191FF828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TRATAMIENTO</a:t>
          </a:r>
          <a:endParaRPr lang="es-MX" sz="1400" b="1" dirty="0"/>
        </a:p>
      </dgm:t>
    </dgm:pt>
    <dgm:pt modelId="{6388F0D9-30D0-4E94-A797-C23D68E1745A}" type="parTrans" cxnId="{42EEDC11-F0A1-46AA-A850-EFA71859D367}">
      <dgm:prSet/>
      <dgm:spPr/>
      <dgm:t>
        <a:bodyPr/>
        <a:lstStyle/>
        <a:p>
          <a:endParaRPr lang="es-MX"/>
        </a:p>
      </dgm:t>
    </dgm:pt>
    <dgm:pt modelId="{40B84CCB-E6A4-4C83-99CC-43F2152C3FC7}" type="sibTrans" cxnId="{42EEDC11-F0A1-46AA-A850-EFA71859D367}">
      <dgm:prSet/>
      <dgm:spPr/>
      <dgm:t>
        <a:bodyPr/>
        <a:lstStyle/>
        <a:p>
          <a:endParaRPr lang="es-MX"/>
        </a:p>
      </dgm:t>
    </dgm:pt>
    <dgm:pt modelId="{33D1135F-C1B1-477D-B5B2-63E243458F3D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VIH, ITS</a:t>
          </a:r>
          <a:endParaRPr lang="es-MX" sz="1400" b="1" dirty="0"/>
        </a:p>
      </dgm:t>
    </dgm:pt>
    <dgm:pt modelId="{E1003623-DA07-41F5-BFAA-2516BAF917F6}" type="parTrans" cxnId="{BC122A3A-CCF4-4EA3-BA72-AC0ECA7D954C}">
      <dgm:prSet/>
      <dgm:spPr/>
      <dgm:t>
        <a:bodyPr/>
        <a:lstStyle/>
        <a:p>
          <a:endParaRPr lang="es-MX"/>
        </a:p>
      </dgm:t>
    </dgm:pt>
    <dgm:pt modelId="{7DFE7F93-C773-4BC3-8740-9C858B1E33B6}" type="sibTrans" cxnId="{BC122A3A-CCF4-4EA3-BA72-AC0ECA7D954C}">
      <dgm:prSet/>
      <dgm:spPr/>
      <dgm:t>
        <a:bodyPr/>
        <a:lstStyle/>
        <a:p>
          <a:endParaRPr lang="es-MX"/>
        </a:p>
      </dgm:t>
    </dgm:pt>
    <dgm:pt modelId="{4AC8D3B1-23CC-4755-940D-1D45EEDB5EE3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Tuberculosis</a:t>
          </a:r>
          <a:endParaRPr lang="es-MX" sz="1400" b="1" dirty="0"/>
        </a:p>
      </dgm:t>
    </dgm:pt>
    <dgm:pt modelId="{1CA2E070-803A-48D5-9E89-EB1514ECA623}" type="parTrans" cxnId="{D7F7891A-1BDF-4580-A851-31064AF28A8C}">
      <dgm:prSet/>
      <dgm:spPr/>
      <dgm:t>
        <a:bodyPr/>
        <a:lstStyle/>
        <a:p>
          <a:endParaRPr lang="es-MX"/>
        </a:p>
      </dgm:t>
    </dgm:pt>
    <dgm:pt modelId="{63AA7034-AB7A-4E7E-8B5E-6B9EB8AE5780}" type="sibTrans" cxnId="{D7F7891A-1BDF-4580-A851-31064AF28A8C}">
      <dgm:prSet/>
      <dgm:spPr/>
      <dgm:t>
        <a:bodyPr/>
        <a:lstStyle/>
        <a:p>
          <a:endParaRPr lang="es-MX"/>
        </a:p>
      </dgm:t>
    </dgm:pt>
    <dgm:pt modelId="{FCE6C723-FAF7-448A-990E-70CE81B36003}">
      <dgm:prSet custT="1"/>
      <dgm:spPr/>
      <dgm:t>
        <a:bodyPr/>
        <a:lstStyle/>
        <a:p>
          <a:r>
            <a:rPr lang="es-MX" sz="1400" b="1" dirty="0" smtClean="0"/>
            <a:t>SEGUIMIENTO</a:t>
          </a:r>
        </a:p>
        <a:p>
          <a:r>
            <a:rPr lang="es-MX" sz="1400" b="1" dirty="0" smtClean="0"/>
            <a:t>CV indetectable</a:t>
          </a:r>
        </a:p>
        <a:p>
          <a:r>
            <a:rPr lang="es-MX" sz="1400" b="1" dirty="0" smtClean="0"/>
            <a:t>Curación TB</a:t>
          </a:r>
        </a:p>
        <a:p>
          <a:r>
            <a:rPr lang="es-MX" sz="1400" b="1" dirty="0" smtClean="0"/>
            <a:t>Curación HVC</a:t>
          </a:r>
        </a:p>
        <a:p>
          <a:r>
            <a:rPr lang="es-MX" sz="1400" b="1" dirty="0" smtClean="0"/>
            <a:t>Osteoporosis</a:t>
          </a:r>
        </a:p>
        <a:p>
          <a:r>
            <a:rPr lang="es-MX" sz="1400" b="1" dirty="0" smtClean="0"/>
            <a:t>Deterioro Cognitivo</a:t>
          </a:r>
        </a:p>
        <a:p>
          <a:endParaRPr lang="es-MX" sz="1200" dirty="0"/>
        </a:p>
      </dgm:t>
    </dgm:pt>
    <dgm:pt modelId="{81D7C083-F24E-4495-B358-008C42EB1752}" type="parTrans" cxnId="{C0438B4E-EFA5-46C0-9526-CD80A75CC3AD}">
      <dgm:prSet/>
      <dgm:spPr/>
      <dgm:t>
        <a:bodyPr/>
        <a:lstStyle/>
        <a:p>
          <a:endParaRPr lang="es-MX"/>
        </a:p>
      </dgm:t>
    </dgm:pt>
    <dgm:pt modelId="{7B10EF3F-BDBA-4D33-BA8E-E0A0F0FB15DB}" type="sibTrans" cxnId="{C0438B4E-EFA5-46C0-9526-CD80A75CC3AD}">
      <dgm:prSet/>
      <dgm:spPr/>
      <dgm:t>
        <a:bodyPr/>
        <a:lstStyle/>
        <a:p>
          <a:endParaRPr lang="es-MX"/>
        </a:p>
      </dgm:t>
    </dgm:pt>
    <dgm:pt modelId="{3BD8DCDB-E212-4ED1-A461-3520262B231D}">
      <dgm:prSet phldrT="[Texto]" custT="1"/>
      <dgm:spPr/>
      <dgm:t>
        <a:bodyPr/>
        <a:lstStyle/>
        <a:p>
          <a:r>
            <a:rPr lang="es-MX" sz="1400" b="1" dirty="0" smtClean="0"/>
            <a:t>Estructurales</a:t>
          </a:r>
          <a:endParaRPr lang="es-MX" sz="1400" b="1" dirty="0"/>
        </a:p>
      </dgm:t>
    </dgm:pt>
    <dgm:pt modelId="{96A6A5DF-56E3-458F-9EAE-C8F33267394F}" type="parTrans" cxnId="{08C6F2DF-3AFA-48A9-8BB3-DC70DECB3EC6}">
      <dgm:prSet/>
      <dgm:spPr/>
      <dgm:t>
        <a:bodyPr/>
        <a:lstStyle/>
        <a:p>
          <a:endParaRPr lang="es-MX"/>
        </a:p>
      </dgm:t>
    </dgm:pt>
    <dgm:pt modelId="{7023B925-A6FE-4C16-B2D6-1542D322389A}" type="sibTrans" cxnId="{08C6F2DF-3AFA-48A9-8BB3-DC70DECB3EC6}">
      <dgm:prSet/>
      <dgm:spPr/>
      <dgm:t>
        <a:bodyPr/>
        <a:lstStyle/>
        <a:p>
          <a:endParaRPr lang="es-MX"/>
        </a:p>
      </dgm:t>
    </dgm:pt>
    <dgm:pt modelId="{AAB86549-4FBB-4885-A928-B81AC47B3C12}">
      <dgm:prSet phldrT="[Texto]" custT="1"/>
      <dgm:spPr/>
      <dgm:t>
        <a:bodyPr/>
        <a:lstStyle/>
        <a:p>
          <a:r>
            <a:rPr lang="es-MX" sz="1400" b="1" dirty="0" smtClean="0"/>
            <a:t>Vinculación a servicios</a:t>
          </a:r>
          <a:endParaRPr lang="es-MX" sz="1400" b="1" dirty="0"/>
        </a:p>
      </dgm:t>
    </dgm:pt>
    <dgm:pt modelId="{107A9452-8C8F-4940-8DCB-E5448AF6339D}" type="parTrans" cxnId="{C2AF3A6B-9EEE-4E6B-8A97-E0430FB84575}">
      <dgm:prSet/>
      <dgm:spPr/>
      <dgm:t>
        <a:bodyPr/>
        <a:lstStyle/>
        <a:p>
          <a:endParaRPr lang="es-MX"/>
        </a:p>
      </dgm:t>
    </dgm:pt>
    <dgm:pt modelId="{78DA61DC-261D-4BDB-B285-A4EDD465B100}" type="sibTrans" cxnId="{C2AF3A6B-9EEE-4E6B-8A97-E0430FB84575}">
      <dgm:prSet/>
      <dgm:spPr/>
      <dgm:t>
        <a:bodyPr/>
        <a:lstStyle/>
        <a:p>
          <a:endParaRPr lang="es-MX"/>
        </a:p>
      </dgm:t>
    </dgm:pt>
    <dgm:pt modelId="{B16D7C0A-6C10-46B6-890E-075FCA0655B7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Salud mental</a:t>
          </a:r>
          <a:endParaRPr lang="es-MX" sz="1400" b="1" dirty="0"/>
        </a:p>
      </dgm:t>
    </dgm:pt>
    <dgm:pt modelId="{B29FECC0-2A8D-47D2-B2DD-E33A9F663990}" type="parTrans" cxnId="{60490F4F-C38A-4721-8CB6-A7E6B73562B2}">
      <dgm:prSet/>
      <dgm:spPr/>
      <dgm:t>
        <a:bodyPr/>
        <a:lstStyle/>
        <a:p>
          <a:endParaRPr lang="es-MX"/>
        </a:p>
      </dgm:t>
    </dgm:pt>
    <dgm:pt modelId="{527CC54E-C036-494D-875D-C6F98298B890}" type="sibTrans" cxnId="{60490F4F-C38A-4721-8CB6-A7E6B73562B2}">
      <dgm:prSet/>
      <dgm:spPr/>
      <dgm:t>
        <a:bodyPr/>
        <a:lstStyle/>
        <a:p>
          <a:endParaRPr lang="es-MX"/>
        </a:p>
      </dgm:t>
    </dgm:pt>
    <dgm:pt modelId="{3F0C7B30-5475-4DC3-BC63-22CBD9BB7447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Violencia</a:t>
          </a:r>
          <a:endParaRPr lang="es-MX" sz="1400" b="1" dirty="0"/>
        </a:p>
      </dgm:t>
    </dgm:pt>
    <dgm:pt modelId="{5E33D4D3-3FB2-469D-9A02-8A8D673C6326}" type="parTrans" cxnId="{A85835C0-29BC-45D6-B670-693C0ED745A7}">
      <dgm:prSet/>
      <dgm:spPr/>
      <dgm:t>
        <a:bodyPr/>
        <a:lstStyle/>
        <a:p>
          <a:endParaRPr lang="es-MX"/>
        </a:p>
      </dgm:t>
    </dgm:pt>
    <dgm:pt modelId="{F27D4BC5-975C-42B8-971B-690722E4BA65}" type="sibTrans" cxnId="{A85835C0-29BC-45D6-B670-693C0ED745A7}">
      <dgm:prSet/>
      <dgm:spPr/>
      <dgm:t>
        <a:bodyPr/>
        <a:lstStyle/>
        <a:p>
          <a:endParaRPr lang="es-MX"/>
        </a:p>
      </dgm:t>
    </dgm:pt>
    <dgm:pt modelId="{EAA4D5D0-DBB4-4958-88DD-95469C10AB6B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Adicciones</a:t>
          </a:r>
          <a:endParaRPr lang="es-MX" sz="1400" b="1" dirty="0"/>
        </a:p>
      </dgm:t>
    </dgm:pt>
    <dgm:pt modelId="{F9D0881E-6E2B-4D68-B71B-89CD56A61CD5}" type="parTrans" cxnId="{7A01985C-FEAF-4D38-8A1D-74056AC925CE}">
      <dgm:prSet/>
      <dgm:spPr/>
      <dgm:t>
        <a:bodyPr/>
        <a:lstStyle/>
        <a:p>
          <a:endParaRPr lang="es-MX"/>
        </a:p>
      </dgm:t>
    </dgm:pt>
    <dgm:pt modelId="{0553A85A-E0EF-4E7B-BF6E-C52C11C670EE}" type="sibTrans" cxnId="{7A01985C-FEAF-4D38-8A1D-74056AC925CE}">
      <dgm:prSet/>
      <dgm:spPr/>
      <dgm:t>
        <a:bodyPr/>
        <a:lstStyle/>
        <a:p>
          <a:endParaRPr lang="es-MX"/>
        </a:p>
      </dgm:t>
    </dgm:pt>
    <dgm:pt modelId="{C5F010B9-BE18-4969-A7BE-0EAE55C299F4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Salud materna</a:t>
          </a:r>
          <a:endParaRPr lang="es-MX" sz="1400" b="1" dirty="0"/>
        </a:p>
      </dgm:t>
    </dgm:pt>
    <dgm:pt modelId="{D8DB4A95-126D-4847-B03A-D181BFD04FC7}" type="parTrans" cxnId="{EBDE6CF7-1FC9-49DE-A861-7D64AB9C8A34}">
      <dgm:prSet/>
      <dgm:spPr/>
      <dgm:t>
        <a:bodyPr/>
        <a:lstStyle/>
        <a:p>
          <a:endParaRPr lang="es-MX"/>
        </a:p>
      </dgm:t>
    </dgm:pt>
    <dgm:pt modelId="{82F281D5-4465-45BE-9998-BC7FB2FA01AD}" type="sibTrans" cxnId="{EBDE6CF7-1FC9-49DE-A861-7D64AB9C8A34}">
      <dgm:prSet/>
      <dgm:spPr/>
      <dgm:t>
        <a:bodyPr/>
        <a:lstStyle/>
        <a:p>
          <a:endParaRPr lang="es-MX"/>
        </a:p>
      </dgm:t>
    </dgm:pt>
    <dgm:pt modelId="{8B9E3797-C75B-46AF-8032-018D6296BF56}">
      <dgm:prSet phldrT="[Texto]" custT="1"/>
      <dgm:spPr>
        <a:solidFill>
          <a:srgbClr val="290A42"/>
        </a:solidFill>
      </dgm:spPr>
      <dgm:t>
        <a:bodyPr/>
        <a:lstStyle/>
        <a:p>
          <a:r>
            <a:rPr lang="es-MX" sz="1400" b="1" dirty="0" smtClean="0"/>
            <a:t>Diabetes</a:t>
          </a:r>
          <a:endParaRPr lang="es-MX" sz="1400" b="1" dirty="0"/>
        </a:p>
      </dgm:t>
    </dgm:pt>
    <dgm:pt modelId="{D1BB903F-4E6B-453C-BE11-3201F665D83B}" type="parTrans" cxnId="{713D1324-C3D2-4B01-972C-EA1039280479}">
      <dgm:prSet/>
      <dgm:spPr/>
      <dgm:t>
        <a:bodyPr/>
        <a:lstStyle/>
        <a:p>
          <a:endParaRPr lang="es-MX"/>
        </a:p>
      </dgm:t>
    </dgm:pt>
    <dgm:pt modelId="{17895DE6-0A63-4EAB-ADCF-87B56978AB8A}" type="sibTrans" cxnId="{713D1324-C3D2-4B01-972C-EA1039280479}">
      <dgm:prSet/>
      <dgm:spPr/>
      <dgm:t>
        <a:bodyPr/>
        <a:lstStyle/>
        <a:p>
          <a:endParaRPr lang="es-MX"/>
        </a:p>
      </dgm:t>
    </dgm:pt>
    <dgm:pt modelId="{C1DEE6FF-7E04-4836-8DB7-D2846C9018CB}">
      <dgm:prSet phldrT="[Texto]" custT="1"/>
      <dgm:spPr/>
      <dgm:t>
        <a:bodyPr/>
        <a:lstStyle/>
        <a:p>
          <a:r>
            <a:rPr lang="es-MX" sz="1400" b="1" dirty="0" smtClean="0"/>
            <a:t>Educación sexual </a:t>
          </a:r>
          <a:endParaRPr lang="es-MX" sz="1400" b="1" dirty="0"/>
        </a:p>
      </dgm:t>
    </dgm:pt>
    <dgm:pt modelId="{87BC9C67-467B-4237-897D-8F6871FC9442}" type="parTrans" cxnId="{08F105CC-FC2E-4266-AAD6-ADCD8666527F}">
      <dgm:prSet/>
      <dgm:spPr/>
      <dgm:t>
        <a:bodyPr/>
        <a:lstStyle/>
        <a:p>
          <a:endParaRPr lang="es-MX"/>
        </a:p>
      </dgm:t>
    </dgm:pt>
    <dgm:pt modelId="{A89600A2-19C9-4A1D-8D9F-7ECB06B44992}" type="sibTrans" cxnId="{08F105CC-FC2E-4266-AAD6-ADCD8666527F}">
      <dgm:prSet/>
      <dgm:spPr/>
      <dgm:t>
        <a:bodyPr/>
        <a:lstStyle/>
        <a:p>
          <a:endParaRPr lang="es-MX"/>
        </a:p>
      </dgm:t>
    </dgm:pt>
    <dgm:pt modelId="{8B2F829F-2816-4B05-8983-65989DD23181}">
      <dgm:prSet phldrT="[Texto]" custT="1"/>
      <dgm:spPr/>
      <dgm:t>
        <a:bodyPr/>
        <a:lstStyle/>
        <a:p>
          <a:r>
            <a:rPr lang="es-MX" sz="1400" b="1" dirty="0" smtClean="0"/>
            <a:t>Acompañamiento</a:t>
          </a:r>
          <a:endParaRPr lang="es-MX" sz="1400" b="1" dirty="0"/>
        </a:p>
      </dgm:t>
    </dgm:pt>
    <dgm:pt modelId="{D383B600-EC98-4E6E-A513-DFFCFF8AB149}" type="parTrans" cxnId="{32A15C91-6E5A-4117-9BA0-82BFEFE66AF6}">
      <dgm:prSet/>
      <dgm:spPr/>
      <dgm:t>
        <a:bodyPr/>
        <a:lstStyle/>
        <a:p>
          <a:endParaRPr lang="es-MX"/>
        </a:p>
      </dgm:t>
    </dgm:pt>
    <dgm:pt modelId="{E30E7871-04A1-441F-8D7B-FF336EC20ED0}" type="sibTrans" cxnId="{32A15C91-6E5A-4117-9BA0-82BFEFE66AF6}">
      <dgm:prSet/>
      <dgm:spPr/>
      <dgm:t>
        <a:bodyPr/>
        <a:lstStyle/>
        <a:p>
          <a:endParaRPr lang="es-MX"/>
        </a:p>
      </dgm:t>
    </dgm:pt>
    <dgm:pt modelId="{86382317-6C2C-42E0-9972-00356741235C}">
      <dgm:prSet phldrT="[Texto]" custT="1"/>
      <dgm:spPr/>
      <dgm:t>
        <a:bodyPr/>
        <a:lstStyle/>
        <a:p>
          <a:r>
            <a:rPr lang="es-MX" sz="1400" b="1" dirty="0" smtClean="0"/>
            <a:t>Prevención combinada</a:t>
          </a:r>
          <a:endParaRPr lang="es-MX" sz="1400" b="1" dirty="0"/>
        </a:p>
      </dgm:t>
    </dgm:pt>
    <dgm:pt modelId="{FB023512-71F1-4492-BA79-246FAE599197}" type="parTrans" cxnId="{87CE0C01-A99B-4D1C-86DD-3CF2B9884528}">
      <dgm:prSet/>
      <dgm:spPr/>
      <dgm:t>
        <a:bodyPr/>
        <a:lstStyle/>
        <a:p>
          <a:endParaRPr lang="es-MX"/>
        </a:p>
      </dgm:t>
    </dgm:pt>
    <dgm:pt modelId="{15B553BA-DA55-4A87-A4E2-43E1FFE20A63}" type="sibTrans" cxnId="{87CE0C01-A99B-4D1C-86DD-3CF2B9884528}">
      <dgm:prSet/>
      <dgm:spPr/>
      <dgm:t>
        <a:bodyPr/>
        <a:lstStyle/>
        <a:p>
          <a:endParaRPr lang="es-MX"/>
        </a:p>
      </dgm:t>
    </dgm:pt>
    <dgm:pt modelId="{2198E6AC-D41D-4BE2-9BA0-A38F22057707}" type="pres">
      <dgm:prSet presAssocID="{18FA0F0A-E067-473E-8115-BD6C118556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68339F-0A73-47DA-B2FA-842C1AA2E09F}" type="pres">
      <dgm:prSet presAssocID="{AF8B21D9-2C9A-4796-8EEE-3883AE1FAA63}" presName="composite" presStyleCnt="0"/>
      <dgm:spPr/>
    </dgm:pt>
    <dgm:pt modelId="{D140BF45-ABF0-4BB5-BD71-4DC663AAC8B8}" type="pres">
      <dgm:prSet presAssocID="{AF8B21D9-2C9A-4796-8EEE-3883AE1FAA63}" presName="imagSh" presStyleLbl="bgImgPlace1" presStyleIdx="0" presStyleCnt="4" custLinFactNeighborX="13762" custLinFactNeighborY="-43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95543D9-155D-4723-8111-E92FA48F3B73}" type="pres">
      <dgm:prSet presAssocID="{AF8B21D9-2C9A-4796-8EEE-3883AE1FAA63}" presName="txNode" presStyleLbl="node1" presStyleIdx="0" presStyleCnt="4" custScaleX="141272" custScaleY="122720" custLinFactNeighborX="17456" custLinFactNeighborY="264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6FE228-97A1-46D5-81FB-E367BD470F8E}" type="pres">
      <dgm:prSet presAssocID="{26243ED2-CB77-4464-9531-A212EB4A10C2}" presName="sibTrans" presStyleLbl="sibTrans2D1" presStyleIdx="0" presStyleCnt="3"/>
      <dgm:spPr/>
      <dgm:t>
        <a:bodyPr/>
        <a:lstStyle/>
        <a:p>
          <a:endParaRPr lang="es-MX"/>
        </a:p>
      </dgm:t>
    </dgm:pt>
    <dgm:pt modelId="{13378845-601D-4444-803D-5D4EC5218977}" type="pres">
      <dgm:prSet presAssocID="{26243ED2-CB77-4464-9531-A212EB4A10C2}" presName="connTx" presStyleLbl="sibTrans2D1" presStyleIdx="0" presStyleCnt="3"/>
      <dgm:spPr/>
      <dgm:t>
        <a:bodyPr/>
        <a:lstStyle/>
        <a:p>
          <a:endParaRPr lang="es-MX"/>
        </a:p>
      </dgm:t>
    </dgm:pt>
    <dgm:pt modelId="{62F70163-C308-48CF-AF80-45B30C1AFB9C}" type="pres">
      <dgm:prSet presAssocID="{6300366D-56DE-4B11-8F1A-4CCFA220558E}" presName="composite" presStyleCnt="0"/>
      <dgm:spPr/>
    </dgm:pt>
    <dgm:pt modelId="{C72F5645-8CF5-4519-9631-FC2B403FF97F}" type="pres">
      <dgm:prSet presAssocID="{6300366D-56DE-4B11-8F1A-4CCFA220558E}" presName="imagSh" presStyleLbl="bgImgPlace1" presStyleIdx="1" presStyleCnt="4" custLinFactNeighborX="11172" custLinFactNeighborY="-294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2F673FC-7B55-498F-A9DF-98A0DA482A0F}" type="pres">
      <dgm:prSet presAssocID="{6300366D-56DE-4B11-8F1A-4CCFA220558E}" presName="txNode" presStyleLbl="node1" presStyleIdx="1" presStyleCnt="4" custScaleX="129901" custScaleY="150331" custLinFactNeighborX="14979" custLinFactNeighborY="255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5F0D70-DC46-4910-A900-03B6E75386B8}" type="pres">
      <dgm:prSet presAssocID="{9C6FAB50-A2B4-4D63-8FDC-0C71DB2CD40B}" presName="sibTrans" presStyleLbl="sibTrans2D1" presStyleIdx="1" presStyleCnt="3"/>
      <dgm:spPr/>
      <dgm:t>
        <a:bodyPr/>
        <a:lstStyle/>
        <a:p>
          <a:endParaRPr lang="es-MX"/>
        </a:p>
      </dgm:t>
    </dgm:pt>
    <dgm:pt modelId="{3619CB99-7CD2-4784-980B-84A8B7C60968}" type="pres">
      <dgm:prSet presAssocID="{9C6FAB50-A2B4-4D63-8FDC-0C71DB2CD40B}" presName="connTx" presStyleLbl="sibTrans2D1" presStyleIdx="1" presStyleCnt="3"/>
      <dgm:spPr/>
      <dgm:t>
        <a:bodyPr/>
        <a:lstStyle/>
        <a:p>
          <a:endParaRPr lang="es-MX"/>
        </a:p>
      </dgm:t>
    </dgm:pt>
    <dgm:pt modelId="{4DCB7B3F-39D3-4F3D-BEB3-2CF1E2B425A9}" type="pres">
      <dgm:prSet presAssocID="{3D5224AA-902D-49CE-B3B1-7FFB191FF828}" presName="composite" presStyleCnt="0"/>
      <dgm:spPr/>
    </dgm:pt>
    <dgm:pt modelId="{4226CBAD-BEAF-4B53-8110-F630BF026D71}" type="pres">
      <dgm:prSet presAssocID="{3D5224AA-902D-49CE-B3B1-7FFB191FF828}" presName="imagSh" presStyleLbl="bgImgPlace1" presStyleIdx="2" presStyleCnt="4" custLinFactNeighborX="11841" custLinFactNeighborY="-341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3013CB-4C8D-4EC1-B260-D2F6B9B8CB3B}" type="pres">
      <dgm:prSet presAssocID="{3D5224AA-902D-49CE-B3B1-7FFB191FF828}" presName="txNode" presStyleLbl="node1" presStyleIdx="2" presStyleCnt="4" custScaleX="121571" custScaleY="147174" custLinFactNeighborX="5860" custLinFactNeighborY="224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09B070-0EF9-49D8-BA9F-6D138C126EFC}" type="pres">
      <dgm:prSet presAssocID="{40B84CCB-E6A4-4C83-99CC-43F2152C3FC7}" presName="sibTrans" presStyleLbl="sibTrans2D1" presStyleIdx="2" presStyleCnt="3"/>
      <dgm:spPr/>
      <dgm:t>
        <a:bodyPr/>
        <a:lstStyle/>
        <a:p>
          <a:endParaRPr lang="es-MX"/>
        </a:p>
      </dgm:t>
    </dgm:pt>
    <dgm:pt modelId="{31343741-4C8D-47CA-82CB-344E9339F35D}" type="pres">
      <dgm:prSet presAssocID="{40B84CCB-E6A4-4C83-99CC-43F2152C3FC7}" presName="connTx" presStyleLbl="sibTrans2D1" presStyleIdx="2" presStyleCnt="3"/>
      <dgm:spPr/>
      <dgm:t>
        <a:bodyPr/>
        <a:lstStyle/>
        <a:p>
          <a:endParaRPr lang="es-MX"/>
        </a:p>
      </dgm:t>
    </dgm:pt>
    <dgm:pt modelId="{F4A8C8DA-DDA4-40BD-AEF9-5329F61CC944}" type="pres">
      <dgm:prSet presAssocID="{FCE6C723-FAF7-448A-990E-70CE81B36003}" presName="composite" presStyleCnt="0"/>
      <dgm:spPr/>
    </dgm:pt>
    <dgm:pt modelId="{FA146AD9-D8B4-4A3A-92B3-3CD7D97EAEFE}" type="pres">
      <dgm:prSet presAssocID="{FCE6C723-FAF7-448A-990E-70CE81B36003}" presName="imagSh" presStyleLbl="bgImgPlace1" presStyleIdx="3" presStyleCnt="4" custLinFactNeighborX="5382" custLinFactNeighborY="-684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B7EC78E-67CB-4A49-8134-E3DB02E82484}" type="pres">
      <dgm:prSet presAssocID="{FCE6C723-FAF7-448A-990E-70CE81B36003}" presName="txNode" presStyleLbl="node1" presStyleIdx="3" presStyleCnt="4" custScaleX="129198" custScaleY="157699" custLinFactNeighborX="287" custLinFactNeighborY="224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FC44ED-05FD-470F-94A7-CF96E483C3A6}" srcId="{6300366D-56DE-4B11-8F1A-4CCFA220558E}" destId="{FF858D5E-F62B-4326-A73E-EFAFCD635A08}" srcOrd="1" destOrd="0" parTransId="{C782AA54-9660-47B9-9FF0-8B36B1E086EB}" sibTransId="{F30F2D51-3287-41EA-8DF4-622CD89F5000}"/>
    <dgm:cxn modelId="{8A1A5698-554F-4810-8846-4FB7BACF744D}" type="presOf" srcId="{8B2F829F-2816-4B05-8983-65989DD23181}" destId="{62F673FC-7B55-498F-A9DF-98A0DA482A0F}" srcOrd="0" destOrd="4" presId="urn:microsoft.com/office/officeart/2005/8/layout/hProcess10"/>
    <dgm:cxn modelId="{7A01985C-FEAF-4D38-8A1D-74056AC925CE}" srcId="{3D5224AA-902D-49CE-B3B1-7FFB191FF828}" destId="{EAA4D5D0-DBB4-4958-88DD-95469C10AB6B}" srcOrd="4" destOrd="0" parTransId="{F9D0881E-6E2B-4D68-B71B-89CD56A61CD5}" sibTransId="{0553A85A-E0EF-4E7B-BF6E-C52C11C670EE}"/>
    <dgm:cxn modelId="{AFEDCB0E-2772-4F32-A75F-46DC30641293}" type="presOf" srcId="{69D24F1A-8EAC-41B0-8E72-D303379E65B6}" destId="{D95543D9-155D-4723-8111-E92FA48F3B73}" srcOrd="0" destOrd="1" presId="urn:microsoft.com/office/officeart/2005/8/layout/hProcess10"/>
    <dgm:cxn modelId="{EE7209AD-7484-4616-BC20-CED5EF53670F}" type="presOf" srcId="{C5F010B9-BE18-4969-A7BE-0EAE55C299F4}" destId="{863013CB-4C8D-4EC1-B260-D2F6B9B8CB3B}" srcOrd="0" destOrd="6" presId="urn:microsoft.com/office/officeart/2005/8/layout/hProcess10"/>
    <dgm:cxn modelId="{6F14E0D2-B2AC-4DD9-AA13-BB2FFBAF23B5}" type="presOf" srcId="{33D1135F-C1B1-477D-B5B2-63E243458F3D}" destId="{863013CB-4C8D-4EC1-B260-D2F6B9B8CB3B}" srcOrd="0" destOrd="1" presId="urn:microsoft.com/office/officeart/2005/8/layout/hProcess10"/>
    <dgm:cxn modelId="{867D0D6F-4646-4BCE-AA6F-916E77117190}" type="presOf" srcId="{AF8B21D9-2C9A-4796-8EEE-3883AE1FAA63}" destId="{D95543D9-155D-4723-8111-E92FA48F3B73}" srcOrd="0" destOrd="0" presId="urn:microsoft.com/office/officeart/2005/8/layout/hProcess10"/>
    <dgm:cxn modelId="{02554938-6398-4214-8B54-C040E7AD341E}" type="presOf" srcId="{9C6FAB50-A2B4-4D63-8FDC-0C71DB2CD40B}" destId="{8A5F0D70-DC46-4910-A900-03B6E75386B8}" srcOrd="0" destOrd="0" presId="urn:microsoft.com/office/officeart/2005/8/layout/hProcess10"/>
    <dgm:cxn modelId="{EBDE6CF7-1FC9-49DE-A861-7D64AB9C8A34}" srcId="{3D5224AA-902D-49CE-B3B1-7FFB191FF828}" destId="{C5F010B9-BE18-4969-A7BE-0EAE55C299F4}" srcOrd="5" destOrd="0" parTransId="{D8DB4A95-126D-4847-B03A-D181BFD04FC7}" sibTransId="{82F281D5-4465-45BE-9998-BC7FB2FA01AD}"/>
    <dgm:cxn modelId="{8F5D65A6-73ED-460A-828C-F18B10DCCE9D}" type="presOf" srcId="{3BD8DCDB-E212-4ED1-A461-3520262B231D}" destId="{D95543D9-155D-4723-8111-E92FA48F3B73}" srcOrd="0" destOrd="3" presId="urn:microsoft.com/office/officeart/2005/8/layout/hProcess10"/>
    <dgm:cxn modelId="{52C8548A-3618-4B35-AD65-8AB42B289815}" srcId="{AF8B21D9-2C9A-4796-8EEE-3883AE1FAA63}" destId="{69D24F1A-8EAC-41B0-8E72-D303379E65B6}" srcOrd="0" destOrd="0" parTransId="{C2BAF8AF-D0F6-479E-BC93-0ADB90B6E35B}" sibTransId="{D4FB6011-FC09-4E85-B527-3E1D9F5BBE3C}"/>
    <dgm:cxn modelId="{324973BE-6200-43C4-89F0-ACC93D04EC33}" type="presOf" srcId="{3F0C7B30-5475-4DC3-BC63-22CBD9BB7447}" destId="{863013CB-4C8D-4EC1-B260-D2F6B9B8CB3B}" srcOrd="0" destOrd="4" presId="urn:microsoft.com/office/officeart/2005/8/layout/hProcess10"/>
    <dgm:cxn modelId="{7BB855FB-4732-4F65-A6A1-7688783CE14F}" type="presOf" srcId="{B16D7C0A-6C10-46B6-890E-075FCA0655B7}" destId="{863013CB-4C8D-4EC1-B260-D2F6B9B8CB3B}" srcOrd="0" destOrd="3" presId="urn:microsoft.com/office/officeart/2005/8/layout/hProcess10"/>
    <dgm:cxn modelId="{87CE0C01-A99B-4D1C-86DD-3CF2B9884528}" srcId="{6300366D-56DE-4B11-8F1A-4CCFA220558E}" destId="{86382317-6C2C-42E0-9972-00356741235C}" srcOrd="4" destOrd="0" parTransId="{FB023512-71F1-4492-BA79-246FAE599197}" sibTransId="{15B553BA-DA55-4A87-A4E2-43E1FFE20A63}"/>
    <dgm:cxn modelId="{F9097CF5-91A3-45C7-A9EF-6F0EEAD2CBCA}" type="presOf" srcId="{40B84CCB-E6A4-4C83-99CC-43F2152C3FC7}" destId="{1B09B070-0EF9-49D8-BA9F-6D138C126EFC}" srcOrd="0" destOrd="0" presId="urn:microsoft.com/office/officeart/2005/8/layout/hProcess10"/>
    <dgm:cxn modelId="{519FBB9D-0032-417D-A5F0-05C61BC81E74}" type="presOf" srcId="{26243ED2-CB77-4464-9531-A212EB4A10C2}" destId="{13378845-601D-4444-803D-5D4EC5218977}" srcOrd="1" destOrd="0" presId="urn:microsoft.com/office/officeart/2005/8/layout/hProcess10"/>
    <dgm:cxn modelId="{27D7B1E4-4823-4F28-937F-EE394242B9DF}" type="presOf" srcId="{DD3B1C17-82EC-450F-AB7D-80107186FB74}" destId="{D95543D9-155D-4723-8111-E92FA48F3B73}" srcOrd="0" destOrd="2" presId="urn:microsoft.com/office/officeart/2005/8/layout/hProcess10"/>
    <dgm:cxn modelId="{D7F7891A-1BDF-4580-A851-31064AF28A8C}" srcId="{3D5224AA-902D-49CE-B3B1-7FFB191FF828}" destId="{4AC8D3B1-23CC-4755-940D-1D45EEDB5EE3}" srcOrd="1" destOrd="0" parTransId="{1CA2E070-803A-48D5-9E89-EB1514ECA623}" sibTransId="{63AA7034-AB7A-4E7E-8B5E-6B9EB8AE5780}"/>
    <dgm:cxn modelId="{32A15C91-6E5A-4117-9BA0-82BFEFE66AF6}" srcId="{6300366D-56DE-4B11-8F1A-4CCFA220558E}" destId="{8B2F829F-2816-4B05-8983-65989DD23181}" srcOrd="3" destOrd="0" parTransId="{D383B600-EC98-4E6E-A513-DFFCFF8AB149}" sibTransId="{E30E7871-04A1-441F-8D7B-FF336EC20ED0}"/>
    <dgm:cxn modelId="{EB2394A5-BB17-4D87-8F96-B0DB798CBF61}" srcId="{6300366D-56DE-4B11-8F1A-4CCFA220558E}" destId="{FA7053CF-0575-4230-893A-49626AE27E9B}" srcOrd="0" destOrd="0" parTransId="{76EDD206-7F02-43A9-B6D4-11AD81D2EC74}" sibTransId="{191B01C2-94AF-4E2D-A9A9-8B648F011B13}"/>
    <dgm:cxn modelId="{42EEDC11-F0A1-46AA-A850-EFA71859D367}" srcId="{18FA0F0A-E067-473E-8115-BD6C11855609}" destId="{3D5224AA-902D-49CE-B3B1-7FFB191FF828}" srcOrd="2" destOrd="0" parTransId="{6388F0D9-30D0-4E94-A797-C23D68E1745A}" sibTransId="{40B84CCB-E6A4-4C83-99CC-43F2152C3FC7}"/>
    <dgm:cxn modelId="{E07C0249-6755-4E40-B552-528AD834A9C2}" type="presOf" srcId="{3D5224AA-902D-49CE-B3B1-7FFB191FF828}" destId="{863013CB-4C8D-4EC1-B260-D2F6B9B8CB3B}" srcOrd="0" destOrd="0" presId="urn:microsoft.com/office/officeart/2005/8/layout/hProcess10"/>
    <dgm:cxn modelId="{C2AF3A6B-9EEE-4E6B-8A97-E0430FB84575}" srcId="{6300366D-56DE-4B11-8F1A-4CCFA220558E}" destId="{AAB86549-4FBB-4885-A928-B81AC47B3C12}" srcOrd="2" destOrd="0" parTransId="{107A9452-8C8F-4940-8DCB-E5448AF6339D}" sibTransId="{78DA61DC-261D-4BDB-B285-A4EDD465B100}"/>
    <dgm:cxn modelId="{BB8C4E74-5EA0-4813-B524-A324CE42DAB9}" type="presOf" srcId="{9C6FAB50-A2B4-4D63-8FDC-0C71DB2CD40B}" destId="{3619CB99-7CD2-4784-980B-84A8B7C60968}" srcOrd="1" destOrd="0" presId="urn:microsoft.com/office/officeart/2005/8/layout/hProcess10"/>
    <dgm:cxn modelId="{35379C21-5054-48BA-B195-6D9971FA242F}" type="presOf" srcId="{8B9E3797-C75B-46AF-8032-018D6296BF56}" destId="{863013CB-4C8D-4EC1-B260-D2F6B9B8CB3B}" srcOrd="0" destOrd="7" presId="urn:microsoft.com/office/officeart/2005/8/layout/hProcess10"/>
    <dgm:cxn modelId="{5AD93B0B-7346-44A0-A905-D220FB49863B}" srcId="{18FA0F0A-E067-473E-8115-BD6C11855609}" destId="{AF8B21D9-2C9A-4796-8EEE-3883AE1FAA63}" srcOrd="0" destOrd="0" parTransId="{2FA28F19-EF1D-4688-B7E7-BE51DE245D31}" sibTransId="{26243ED2-CB77-4464-9531-A212EB4A10C2}"/>
    <dgm:cxn modelId="{BC122A3A-CCF4-4EA3-BA72-AC0ECA7D954C}" srcId="{3D5224AA-902D-49CE-B3B1-7FFB191FF828}" destId="{33D1135F-C1B1-477D-B5B2-63E243458F3D}" srcOrd="0" destOrd="0" parTransId="{E1003623-DA07-41F5-BFAA-2516BAF917F6}" sibTransId="{7DFE7F93-C773-4BC3-8740-9C858B1E33B6}"/>
    <dgm:cxn modelId="{687B4883-C74C-4E66-8465-D1D85EA9CF90}" srcId="{18FA0F0A-E067-473E-8115-BD6C11855609}" destId="{6300366D-56DE-4B11-8F1A-4CCFA220558E}" srcOrd="1" destOrd="0" parTransId="{C6EB683D-4CB6-4B6C-8CD9-ECBDBA1B2854}" sibTransId="{9C6FAB50-A2B4-4D63-8FDC-0C71DB2CD40B}"/>
    <dgm:cxn modelId="{08C6F2DF-3AFA-48A9-8BB3-DC70DECB3EC6}" srcId="{AF8B21D9-2C9A-4796-8EEE-3883AE1FAA63}" destId="{3BD8DCDB-E212-4ED1-A461-3520262B231D}" srcOrd="2" destOrd="0" parTransId="{96A6A5DF-56E3-458F-9EAE-C8F33267394F}" sibTransId="{7023B925-A6FE-4C16-B2D6-1542D322389A}"/>
    <dgm:cxn modelId="{08F105CC-FC2E-4266-AAD6-ADCD8666527F}" srcId="{AF8B21D9-2C9A-4796-8EEE-3883AE1FAA63}" destId="{C1DEE6FF-7E04-4836-8DB7-D2846C9018CB}" srcOrd="3" destOrd="0" parTransId="{87BC9C67-467B-4237-897D-8F6871FC9442}" sibTransId="{A89600A2-19C9-4A1D-8D9F-7ECB06B44992}"/>
    <dgm:cxn modelId="{ECDF7261-524C-4FC4-8D7E-3C4B3E376745}" type="presOf" srcId="{AAB86549-4FBB-4885-A928-B81AC47B3C12}" destId="{62F673FC-7B55-498F-A9DF-98A0DA482A0F}" srcOrd="0" destOrd="3" presId="urn:microsoft.com/office/officeart/2005/8/layout/hProcess10"/>
    <dgm:cxn modelId="{D6779998-F3C0-408B-9D9F-02A289B8B946}" type="presOf" srcId="{4AC8D3B1-23CC-4755-940D-1D45EEDB5EE3}" destId="{863013CB-4C8D-4EC1-B260-D2F6B9B8CB3B}" srcOrd="0" destOrd="2" presId="urn:microsoft.com/office/officeart/2005/8/layout/hProcess10"/>
    <dgm:cxn modelId="{D6988967-7966-4389-B3E1-0E98CB37A1D0}" type="presOf" srcId="{18FA0F0A-E067-473E-8115-BD6C11855609}" destId="{2198E6AC-D41D-4BE2-9BA0-A38F22057707}" srcOrd="0" destOrd="0" presId="urn:microsoft.com/office/officeart/2005/8/layout/hProcess10"/>
    <dgm:cxn modelId="{60490F4F-C38A-4721-8CB6-A7E6B73562B2}" srcId="{3D5224AA-902D-49CE-B3B1-7FFB191FF828}" destId="{B16D7C0A-6C10-46B6-890E-075FCA0655B7}" srcOrd="2" destOrd="0" parTransId="{B29FECC0-2A8D-47D2-B2DD-E33A9F663990}" sibTransId="{527CC54E-C036-494D-875D-C6F98298B890}"/>
    <dgm:cxn modelId="{0F132C02-B107-4E60-812A-560A18F448E6}" type="presOf" srcId="{FA7053CF-0575-4230-893A-49626AE27E9B}" destId="{62F673FC-7B55-498F-A9DF-98A0DA482A0F}" srcOrd="0" destOrd="1" presId="urn:microsoft.com/office/officeart/2005/8/layout/hProcess10"/>
    <dgm:cxn modelId="{EBB6712E-A8D7-48D0-AC56-40FA722664D0}" type="presOf" srcId="{C1DEE6FF-7E04-4836-8DB7-D2846C9018CB}" destId="{D95543D9-155D-4723-8111-E92FA48F3B73}" srcOrd="0" destOrd="4" presId="urn:microsoft.com/office/officeart/2005/8/layout/hProcess10"/>
    <dgm:cxn modelId="{A85835C0-29BC-45D6-B670-693C0ED745A7}" srcId="{3D5224AA-902D-49CE-B3B1-7FFB191FF828}" destId="{3F0C7B30-5475-4DC3-BC63-22CBD9BB7447}" srcOrd="3" destOrd="0" parTransId="{5E33D4D3-3FB2-469D-9A02-8A8D673C6326}" sibTransId="{F27D4BC5-975C-42B8-971B-690722E4BA65}"/>
    <dgm:cxn modelId="{9C932F30-A2D4-4189-BCD0-EB5E3502558C}" type="presOf" srcId="{EAA4D5D0-DBB4-4958-88DD-95469C10AB6B}" destId="{863013CB-4C8D-4EC1-B260-D2F6B9B8CB3B}" srcOrd="0" destOrd="5" presId="urn:microsoft.com/office/officeart/2005/8/layout/hProcess10"/>
    <dgm:cxn modelId="{9A2A748C-162C-4ABE-BD93-CCEAC397D27B}" type="presOf" srcId="{6300366D-56DE-4B11-8F1A-4CCFA220558E}" destId="{62F673FC-7B55-498F-A9DF-98A0DA482A0F}" srcOrd="0" destOrd="0" presId="urn:microsoft.com/office/officeart/2005/8/layout/hProcess10"/>
    <dgm:cxn modelId="{A1A4DB7D-1A24-4761-9027-4330B515BBFB}" type="presOf" srcId="{FF858D5E-F62B-4326-A73E-EFAFCD635A08}" destId="{62F673FC-7B55-498F-A9DF-98A0DA482A0F}" srcOrd="0" destOrd="2" presId="urn:microsoft.com/office/officeart/2005/8/layout/hProcess10"/>
    <dgm:cxn modelId="{2E19A8F8-048D-44F5-952D-BCE1A373F614}" type="presOf" srcId="{26243ED2-CB77-4464-9531-A212EB4A10C2}" destId="{646FE228-97A1-46D5-81FB-E367BD470F8E}" srcOrd="0" destOrd="0" presId="urn:microsoft.com/office/officeart/2005/8/layout/hProcess10"/>
    <dgm:cxn modelId="{A83E05D5-D650-4CFE-A5FA-97BAF1DBD0F7}" type="presOf" srcId="{40B84CCB-E6A4-4C83-99CC-43F2152C3FC7}" destId="{31343741-4C8D-47CA-82CB-344E9339F35D}" srcOrd="1" destOrd="0" presId="urn:microsoft.com/office/officeart/2005/8/layout/hProcess10"/>
    <dgm:cxn modelId="{ECFEF0D6-87B9-47A6-924B-E96B9A902AF7}" type="presOf" srcId="{86382317-6C2C-42E0-9972-00356741235C}" destId="{62F673FC-7B55-498F-A9DF-98A0DA482A0F}" srcOrd="0" destOrd="5" presId="urn:microsoft.com/office/officeart/2005/8/layout/hProcess10"/>
    <dgm:cxn modelId="{713D1324-C3D2-4B01-972C-EA1039280479}" srcId="{3D5224AA-902D-49CE-B3B1-7FFB191FF828}" destId="{8B9E3797-C75B-46AF-8032-018D6296BF56}" srcOrd="6" destOrd="0" parTransId="{D1BB903F-4E6B-453C-BE11-3201F665D83B}" sibTransId="{17895DE6-0A63-4EAB-ADCF-87B56978AB8A}"/>
    <dgm:cxn modelId="{9B3F52D6-7F2A-4756-9AEE-D521AF6FFE49}" type="presOf" srcId="{FCE6C723-FAF7-448A-990E-70CE81B36003}" destId="{8B7EC78E-67CB-4A49-8134-E3DB02E82484}" srcOrd="0" destOrd="0" presId="urn:microsoft.com/office/officeart/2005/8/layout/hProcess10"/>
    <dgm:cxn modelId="{C0438B4E-EFA5-46C0-9526-CD80A75CC3AD}" srcId="{18FA0F0A-E067-473E-8115-BD6C11855609}" destId="{FCE6C723-FAF7-448A-990E-70CE81B36003}" srcOrd="3" destOrd="0" parTransId="{81D7C083-F24E-4495-B358-008C42EB1752}" sibTransId="{7B10EF3F-BDBA-4D33-BA8E-E0A0F0FB15DB}"/>
    <dgm:cxn modelId="{6C65FB21-A011-4C23-8AF8-16269F8C2209}" srcId="{AF8B21D9-2C9A-4796-8EEE-3883AE1FAA63}" destId="{DD3B1C17-82EC-450F-AB7D-80107186FB74}" srcOrd="1" destOrd="0" parTransId="{48AF871C-CE2F-4972-A0C9-FDB001A51AFE}" sibTransId="{B535B45E-8E67-41F3-94E5-8F21094348CE}"/>
    <dgm:cxn modelId="{039BB8D8-E742-4EE3-83AA-ECD177F1D37C}" type="presParOf" srcId="{2198E6AC-D41D-4BE2-9BA0-A38F22057707}" destId="{8068339F-0A73-47DA-B2FA-842C1AA2E09F}" srcOrd="0" destOrd="0" presId="urn:microsoft.com/office/officeart/2005/8/layout/hProcess10"/>
    <dgm:cxn modelId="{45EAD6CE-E1FB-4A19-AB0C-825E39BC8F50}" type="presParOf" srcId="{8068339F-0A73-47DA-B2FA-842C1AA2E09F}" destId="{D140BF45-ABF0-4BB5-BD71-4DC663AAC8B8}" srcOrd="0" destOrd="0" presId="urn:microsoft.com/office/officeart/2005/8/layout/hProcess10"/>
    <dgm:cxn modelId="{5EFED822-8B39-45A2-B9C7-F0E91E709017}" type="presParOf" srcId="{8068339F-0A73-47DA-B2FA-842C1AA2E09F}" destId="{D95543D9-155D-4723-8111-E92FA48F3B73}" srcOrd="1" destOrd="0" presId="urn:microsoft.com/office/officeart/2005/8/layout/hProcess10"/>
    <dgm:cxn modelId="{DC26733C-F056-469A-A8C3-FD4E11027B95}" type="presParOf" srcId="{2198E6AC-D41D-4BE2-9BA0-A38F22057707}" destId="{646FE228-97A1-46D5-81FB-E367BD470F8E}" srcOrd="1" destOrd="0" presId="urn:microsoft.com/office/officeart/2005/8/layout/hProcess10"/>
    <dgm:cxn modelId="{5651FB59-AF3F-4C89-87E5-949FCF93372F}" type="presParOf" srcId="{646FE228-97A1-46D5-81FB-E367BD470F8E}" destId="{13378845-601D-4444-803D-5D4EC5218977}" srcOrd="0" destOrd="0" presId="urn:microsoft.com/office/officeart/2005/8/layout/hProcess10"/>
    <dgm:cxn modelId="{CB3923F6-A4C0-4387-9CBE-243CAEC71318}" type="presParOf" srcId="{2198E6AC-D41D-4BE2-9BA0-A38F22057707}" destId="{62F70163-C308-48CF-AF80-45B30C1AFB9C}" srcOrd="2" destOrd="0" presId="urn:microsoft.com/office/officeart/2005/8/layout/hProcess10"/>
    <dgm:cxn modelId="{42CEDC71-98FC-468C-9E55-EF07A6CB4558}" type="presParOf" srcId="{62F70163-C308-48CF-AF80-45B30C1AFB9C}" destId="{C72F5645-8CF5-4519-9631-FC2B403FF97F}" srcOrd="0" destOrd="0" presId="urn:microsoft.com/office/officeart/2005/8/layout/hProcess10"/>
    <dgm:cxn modelId="{E46AE23B-0EB1-46BF-8FDF-9BBC8A712148}" type="presParOf" srcId="{62F70163-C308-48CF-AF80-45B30C1AFB9C}" destId="{62F673FC-7B55-498F-A9DF-98A0DA482A0F}" srcOrd="1" destOrd="0" presId="urn:microsoft.com/office/officeart/2005/8/layout/hProcess10"/>
    <dgm:cxn modelId="{0E5C2F6E-4686-4115-8F22-7F32789F6693}" type="presParOf" srcId="{2198E6AC-D41D-4BE2-9BA0-A38F22057707}" destId="{8A5F0D70-DC46-4910-A900-03B6E75386B8}" srcOrd="3" destOrd="0" presId="urn:microsoft.com/office/officeart/2005/8/layout/hProcess10"/>
    <dgm:cxn modelId="{F43697F3-49D5-4899-82DB-C4863A107AE7}" type="presParOf" srcId="{8A5F0D70-DC46-4910-A900-03B6E75386B8}" destId="{3619CB99-7CD2-4784-980B-84A8B7C60968}" srcOrd="0" destOrd="0" presId="urn:microsoft.com/office/officeart/2005/8/layout/hProcess10"/>
    <dgm:cxn modelId="{A6A554AA-4BD4-4A80-9A15-55A134C70543}" type="presParOf" srcId="{2198E6AC-D41D-4BE2-9BA0-A38F22057707}" destId="{4DCB7B3F-39D3-4F3D-BEB3-2CF1E2B425A9}" srcOrd="4" destOrd="0" presId="urn:microsoft.com/office/officeart/2005/8/layout/hProcess10"/>
    <dgm:cxn modelId="{6DEFAAF1-858D-491A-9B38-5DA2C54F6309}" type="presParOf" srcId="{4DCB7B3F-39D3-4F3D-BEB3-2CF1E2B425A9}" destId="{4226CBAD-BEAF-4B53-8110-F630BF026D71}" srcOrd="0" destOrd="0" presId="urn:microsoft.com/office/officeart/2005/8/layout/hProcess10"/>
    <dgm:cxn modelId="{37C1FC2F-005C-4EA2-885F-78201BE0B619}" type="presParOf" srcId="{4DCB7B3F-39D3-4F3D-BEB3-2CF1E2B425A9}" destId="{863013CB-4C8D-4EC1-B260-D2F6B9B8CB3B}" srcOrd="1" destOrd="0" presId="urn:microsoft.com/office/officeart/2005/8/layout/hProcess10"/>
    <dgm:cxn modelId="{850BCAC4-3BFE-414E-96AF-40516F6DF5FA}" type="presParOf" srcId="{2198E6AC-D41D-4BE2-9BA0-A38F22057707}" destId="{1B09B070-0EF9-49D8-BA9F-6D138C126EFC}" srcOrd="5" destOrd="0" presId="urn:microsoft.com/office/officeart/2005/8/layout/hProcess10"/>
    <dgm:cxn modelId="{530D9D62-FF27-4FF5-8939-2BB910FBB940}" type="presParOf" srcId="{1B09B070-0EF9-49D8-BA9F-6D138C126EFC}" destId="{31343741-4C8D-47CA-82CB-344E9339F35D}" srcOrd="0" destOrd="0" presId="urn:microsoft.com/office/officeart/2005/8/layout/hProcess10"/>
    <dgm:cxn modelId="{ABED1FBE-705D-4CE1-A7FD-9347ED20579C}" type="presParOf" srcId="{2198E6AC-D41D-4BE2-9BA0-A38F22057707}" destId="{F4A8C8DA-DDA4-40BD-AEF9-5329F61CC944}" srcOrd="6" destOrd="0" presId="urn:microsoft.com/office/officeart/2005/8/layout/hProcess10"/>
    <dgm:cxn modelId="{0980C339-CEF2-4C3D-847A-8B53844A688C}" type="presParOf" srcId="{F4A8C8DA-DDA4-40BD-AEF9-5329F61CC944}" destId="{FA146AD9-D8B4-4A3A-92B3-3CD7D97EAEFE}" srcOrd="0" destOrd="0" presId="urn:microsoft.com/office/officeart/2005/8/layout/hProcess10"/>
    <dgm:cxn modelId="{3C8D2539-8D01-44FF-9E73-5CFF09B5A125}" type="presParOf" srcId="{F4A8C8DA-DDA4-40BD-AEF9-5329F61CC944}" destId="{8B7EC78E-67CB-4A49-8134-E3DB02E8248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E20D8-3E82-40A6-8337-E645A032B4BC}">
      <dsp:nvSpPr>
        <dsp:cNvPr id="0" name=""/>
        <dsp:cNvSpPr/>
      </dsp:nvSpPr>
      <dsp:spPr>
        <a:xfrm>
          <a:off x="0" y="820"/>
          <a:ext cx="8930742" cy="793377"/>
        </a:xfrm>
        <a:prstGeom prst="roundRect">
          <a:avLst/>
        </a:prstGeom>
        <a:solidFill>
          <a:srgbClr val="CBE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En 30 años la atención de personas con VIH se multiplicó por 1,000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38729" y="39549"/>
        <a:ext cx="8853284" cy="715919"/>
      </dsp:txXfrm>
    </dsp:sp>
    <dsp:sp modelId="{C30905CA-E0B7-4059-A260-3D66F56FD8E6}">
      <dsp:nvSpPr>
        <dsp:cNvPr id="0" name=""/>
        <dsp:cNvSpPr/>
      </dsp:nvSpPr>
      <dsp:spPr>
        <a:xfrm>
          <a:off x="0" y="808401"/>
          <a:ext cx="8930742" cy="793377"/>
        </a:xfrm>
        <a:prstGeom prst="roundRect">
          <a:avLst/>
        </a:prstGeom>
        <a:solidFill>
          <a:srgbClr val="A4BF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La </a:t>
          </a:r>
          <a:r>
            <a:rPr lang="es-MX" sz="2400" kern="1200" dirty="0" smtClean="0">
              <a:solidFill>
                <a:schemeClr val="tx1"/>
              </a:solidFill>
            </a:rPr>
            <a:t>sobrevida </a:t>
          </a:r>
          <a:r>
            <a:rPr lang="es-MX" sz="2400" kern="1200" dirty="0" smtClean="0">
              <a:solidFill>
                <a:schemeClr val="tx1"/>
              </a:solidFill>
            </a:rPr>
            <a:t>esperada creció 44 veces.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38729" y="847130"/>
        <a:ext cx="8853284" cy="715919"/>
      </dsp:txXfrm>
    </dsp:sp>
    <dsp:sp modelId="{F9C69E88-B841-4E14-B8E2-F8A404EB54F0}">
      <dsp:nvSpPr>
        <dsp:cNvPr id="0" name=""/>
        <dsp:cNvSpPr/>
      </dsp:nvSpPr>
      <dsp:spPr>
        <a:xfrm>
          <a:off x="0" y="1615982"/>
          <a:ext cx="8930742" cy="793377"/>
        </a:xfrm>
        <a:prstGeom prst="roundRect">
          <a:avLst/>
        </a:prstGeom>
        <a:solidFill>
          <a:srgbClr val="D2B0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Pasó de enfermedad mortal  y hospitalaria a </a:t>
          </a:r>
          <a:r>
            <a:rPr lang="es-MX" sz="2400" b="0" kern="1200" dirty="0" smtClean="0">
              <a:solidFill>
                <a:schemeClr val="tx1"/>
              </a:solidFill>
            </a:rPr>
            <a:t>atención ambulatoria, </a:t>
          </a:r>
          <a:r>
            <a:rPr lang="es-MX" sz="2400" kern="1200" dirty="0" smtClean="0">
              <a:solidFill>
                <a:schemeClr val="tx1"/>
              </a:solidFill>
            </a:rPr>
            <a:t>controlada, con cura “funcional” 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38729" y="1654711"/>
        <a:ext cx="8853284" cy="715919"/>
      </dsp:txXfrm>
    </dsp:sp>
    <dsp:sp modelId="{FA658804-F22B-4876-ADEC-14C5D063E603}">
      <dsp:nvSpPr>
        <dsp:cNvPr id="0" name=""/>
        <dsp:cNvSpPr/>
      </dsp:nvSpPr>
      <dsp:spPr>
        <a:xfrm>
          <a:off x="0" y="2423562"/>
          <a:ext cx="8930742" cy="793377"/>
        </a:xfrm>
        <a:prstGeom prst="roundRect">
          <a:avLst/>
        </a:prstGeom>
        <a:solidFill>
          <a:srgbClr val="FF96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37% de las personas que ya viven con VIH en México, no lo saben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38729" y="2462291"/>
        <a:ext cx="8853284" cy="715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0.96316</cdr:x>
      <cdr:y>0.25186</cdr:y>
    </cdr:from>
    <cdr:to>
      <cdr:x>0.98763</cdr:x>
      <cdr:y>0.31543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7221537" y="816446"/>
          <a:ext cx="183515" cy="20606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4743" y="1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64A76-DD4A-4F4A-A2FB-1055F0689DD8}" type="datetimeFigureOut">
              <a:rPr lang="es-MX" smtClean="0"/>
              <a:t>18/05/2016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4743" y="6658444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8B33-3A81-4BDD-AE3A-39F4BDFB8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72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0A6D2-0A3D-458B-B89C-4639A3234703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525463"/>
            <a:ext cx="34226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DF84A5-A4DD-447F-99FB-6985EFF42E8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2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9 a 11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084C-5E7E-4A87-932F-9B6C5A493C6A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431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84A5-A4DD-447F-99FB-6985EFF42E8F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23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84A5-A4DD-447F-99FB-6985EFF42E8F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Aumentar grafica</a:t>
            </a:r>
          </a:p>
          <a:p>
            <a:r>
              <a:rPr lang="es-MX" dirty="0" smtClean="0"/>
              <a:t>75785</a:t>
            </a:r>
          </a:p>
          <a:p>
            <a:r>
              <a:rPr lang="es-MX" dirty="0" smtClean="0"/>
              <a:t>108 registros incompletos</a:t>
            </a:r>
          </a:p>
          <a:p>
            <a:r>
              <a:rPr lang="es-MX" dirty="0" smtClean="0"/>
              <a:t>75677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84A5-A4DD-447F-99FB-6985EFF42E8F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58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 smtClean="0">
              <a:latin typeface="Times New Roman" panose="02020603050405020304" pitchFamily="18" charset="0"/>
            </a:endParaRP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1DC69E4-A0F1-424D-9F02-BFFBED6DD865}" type="slidenum">
              <a:rPr lang="es-MX" altLang="es-MX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s-MX" altLang="es-MX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6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84A5-A4DD-447F-99FB-6985EFF42E8F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45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9 a 11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084C-5E7E-4A87-932F-9B6C5A493C6A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48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404" y="2406099"/>
            <a:ext cx="8572580" cy="16602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08" y="4389068"/>
            <a:ext cx="7059772" cy="1979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270" y="1807263"/>
            <a:ext cx="9076849" cy="51116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4809" y="349620"/>
            <a:ext cx="2502087" cy="746392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798" y="349620"/>
            <a:ext cx="7339921" cy="7463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328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77"/>
            <a:ext cx="10085388" cy="523542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70" y="1229039"/>
            <a:ext cx="9076849" cy="51116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76" y="4977146"/>
            <a:ext cx="8572580" cy="153832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676" y="3282837"/>
            <a:ext cx="8572580" cy="16943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798" y="2040343"/>
            <a:ext cx="4920129" cy="57732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5016" y="2040343"/>
            <a:ext cx="4921880" cy="57732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69" y="1733754"/>
            <a:ext cx="4456131" cy="7225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269" y="2456300"/>
            <a:ext cx="4456131" cy="44625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237" y="1733754"/>
            <a:ext cx="4457882" cy="7225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3237" y="2456300"/>
            <a:ext cx="4457882" cy="44625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70" y="308382"/>
            <a:ext cx="3318023" cy="131241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107" y="308383"/>
            <a:ext cx="5638012" cy="661049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270" y="1620800"/>
            <a:ext cx="3318023" cy="5298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07" y="5421789"/>
            <a:ext cx="6051233" cy="640073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807" y="692067"/>
            <a:ext cx="6051233" cy="4647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807" y="6061862"/>
            <a:ext cx="6051233" cy="909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60A213DF-AE7D-9648-97EC-2CB607569FE0}" type="datetimeFigureOut">
              <a:rPr lang="es-MX"/>
              <a:pPr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/>
          <a:lstStyle/>
          <a:p>
            <a:fld id="{9D5AE62C-8E45-4E42-977E-54BA837CCE83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51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docid=s3KNlgpjBwQygM&amp;tbnid=JYrX1Iovs4nK-M:&amp;ved=0CAUQjRw&amp;url=http://noticiadesalud.blogspot.com/2011/01/los-increibles-efectos-restauradores-de.html&amp;ei=hDhYU63hJ8WwyASL8IJA&amp;psig=AFQjCNGiP4YICAvoUYoN6O9Zr_SSlIT5Bg&amp;ust=13983769415795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eproductivehealth/GHSS_HIV_SP_06012016.pdf?ua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/>
        </p:nvSpPr>
        <p:spPr>
          <a:xfrm>
            <a:off x="5666060" y="4352380"/>
            <a:ext cx="3983911" cy="585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49" rIns="99496" bIns="49749" anchor="ctr"/>
          <a:lstStyle/>
          <a:p>
            <a:r>
              <a:rPr lang="es-ES" sz="2344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Dra. Patricia Uribe Zúñiga</a:t>
            </a:r>
          </a:p>
          <a:p>
            <a:r>
              <a:rPr lang="es-ES" sz="2344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Dra. Marisol Valenzuela Lara</a:t>
            </a:r>
          </a:p>
          <a:p>
            <a:r>
              <a:rPr lang="es-ES" sz="2344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Dr. Carlos </a:t>
            </a:r>
            <a:r>
              <a:rPr lang="es-ES" sz="2344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s-ES" sz="2344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agis</a:t>
            </a:r>
            <a:r>
              <a:rPr lang="es-ES" sz="2344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 Rodríguez</a:t>
            </a:r>
            <a:endParaRPr lang="es-ES" sz="2344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367985" y="6154744"/>
            <a:ext cx="4025826" cy="370993"/>
          </a:xfrm>
          <a:prstGeom prst="rect">
            <a:avLst/>
          </a:prstGeom>
          <a:noFill/>
        </p:spPr>
        <p:txBody>
          <a:bodyPr wrap="square" lIns="99496" tIns="49749" rIns="99496" bIns="49749">
            <a:spAutoFit/>
          </a:bodyPr>
          <a:lstStyle/>
          <a:p>
            <a:pPr defTabSz="497489">
              <a:defRPr/>
            </a:pPr>
            <a:r>
              <a:rPr lang="es-MX" sz="1758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Gisha" pitchFamily="34" charset="-79"/>
              </a:rPr>
              <a:t>18 de mayo </a:t>
            </a:r>
            <a:r>
              <a:rPr lang="es-MX" sz="1758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Gisha" pitchFamily="34" charset="-79"/>
              </a:rPr>
              <a:t>de 2016, Ciudad de México</a:t>
            </a:r>
          </a:p>
        </p:txBody>
      </p:sp>
      <p:sp>
        <p:nvSpPr>
          <p:cNvPr id="11" name="AutoShape 14" descr="data:image/png;base64,iVBORw0KGgoAAAANSUhEUgAAAFgAAAB8CAMAAADadocmAAABs1BMVEX////lJSb81Ab3kC+TNzRHlNAKXZ380QAAAADhAADgAAD80AD/+/vlIiP4+Pju7u72gQD//fT98PD//vn1/P/jDg/1t7fi4uLkGhvkICH96+sAV5n73t73jirwmpr85eVNS0znQELqWFn5zc7Pzs/a2dq0s7OrqqvrcXLuhofqX2DwlJX3kjv4ycri7vg5js3oSUr/+Nj+9Mr0qqpnZmXDwsJ9e3ugn58/RlVUOR80MTL2iBv97uMASZKzxtqQLyzmMDGLODVZV1eHhIVEQUNubGwoJiYfGhw7NjgSCQ+Wk5Rkb4N5Zld4iptiSDAAACU4JhBKPTMkNkwsGgzPw7hbVU0WJzqyvMaXjYV5f4fb1880PErW3OQAABO1qpsTMU91XEmGem23q6FDVWiciXNKKABZaHscBwCeqbaMkJrEt617hY/qbWzykJLJAACix+f92kD+8rb80qz943z838b5vpDI3vH+6px5rdz94FkPfsj5rRH6tU1hotf7zKX4oFn5sHTGLSyqMTDCmZnXtLOwcnCIHxuEAACeU1CjMzKJc11Ug7E3b6n954X5mCSKp8j6uYRpLUPcAAAKxElEQVRoge2a+1saxxrHB7zA4rIrKwsLouzCXgBFMbBgQSNdLirVtlabaGLTo+nJMUYbk9ga2yYmbWJzmvTyJ593FtAFuRrznF/yzWV3Z2Y/++533hnmeXYQ+v+J8fuCwWgw6PNeJTQ6Gt4LCNmsKSvEIuF48GqwrpBgYlmW4zwgjuNYLhtwvTfVP2onWM5uqpGHJUzx97LEG88SnKmROCLwHoZEI02wIDtrGiUvhyVHPWwzrB40G2IuxY0QnlZcCJoQLkFmQkRrLBYR6boLyXBLG6piw93GHCfs7bHYjXh3XB/bNB1q5SG6y7pAR0boZmS74QY7MsKuqysz9toHbLebstmXMC+xsc77z5dtl8H27Mtfez8F9c79+rLzGSnepufs2V/ngKnr00/nXnUMbp3DdvvLuQpV1+lvnXK9LS22Z/9rxPb2zr2mOgT7Ys2tgHmpt5bbO/em03EdFJqCOfvY69PTerC/Y3CzpODYOEmvvfn99IrBHBvVG7x6czp3GbCviRWsEK02+e3NqQHcqcf+QEOwgQttXp8F3XlWMKFG6cbZo8ZG1Kuq053nMRptAGY5X/3zX8/hqE87dgJ67+JcUeNDVa9+ezM319v5iIbZrf73zhZrOJ+T/rW1+hdpKW/tesJDxDrNqHZycedkGMXhK8JiskDoKzY7R9hDV7G6PPzh+Yx+4ts3ESCbEA62+4WYuP7w6cMf23BHMpnxx/op6Q264i4f026BRj3tm8R62LJVJtPTMzL4QxuWUT8Csw/rp1Yxzwz29GDyYZP6oalroKlabl9Zk09bgA91cE+mpzH20ZODA7PZfPDkDO3sq3JBE23BPYOPG1Q+OrBYzFhwuFYpe2jg9rXw4nEFnDkZqq+aOh4wn8liqcT8zACe7ADcM1Ln8tCR2cAF8hOH7sRkhxFXrejJ1CaG47jiwrl0MyaM3FYezwyOVCI+mTEUPzoYqMOaLUf14JZZgcYzFbDBC8fRhXDN5oGjId2Kc+6zFgEj9PzMi+fVoppeO4/4kV7Zd57FLbnIcVIJOfOCrNpwMdwzj9HTCnjyobMlF1w+Kds8Mu6ohNuQW8mKah63mSjK5B/GM4AeyRw6pq49aeCuzj2o5PEEzrfJVolm0OHjX34GHR+bm2DNloHqyHPCCJl81hkXG1C+vTEVMuJsRCMneNGJD1UdNUqEM+6xYXrDs1vrfKhV02jBnj8dhoYTzyaftUsIo5r6MHDwqKYhgFuOuA7BA5Y/p2raUW/fdQduOCos5mNHXbu3s/2Tz94PbLEc1EULOfH3bH//T087XWxi1c8PlgHzUT0WuMP9/cP9XXXek1owYOtNAGEukPu6AdckssX8Z6M22AcMftdNHhvBloNrjZpcL3P7h992wUVTFkO8F8zVucPDZfDs9W7AjvMfo4HG8Va5w8PdcPE8VInZctyQO1vhdhkw6FqV/MvzwwsZYeC+7SYnyuTKbPxXpufF85maqjMfICU6novPNVVeo/zVg5e2LwwrGOfbSkJAwF3MxedyPLHoYPwTmBkc/Kca9ua7asddjouXl2DHz+OVpcbgeGVJMFEBDw//fTkuwj/+5oEKGJYEmX/KpfqYG559121CGDV1bB6pgs/W+hNvZ2dn+//uZlZroKOfM2fknkylD69fv0Q21OvayTm5asbVaOZFdREKK68G0+d76PlgZqTRuvn9dfhiPJMZGcmczLRv253Iw+cvTsavnovlmJn5INyP+qgPoSH6w2DX59PzO9Wrzx8YfoS3p/Ejtxahdmn+Zu1tu59VZ+etu43B29ZNat0KONoNTf/9mRPD4B/ppra/haPja+u9CYfVuuyEIrimaASHoe9ubOJboGBpuvGCYNsqS7TqpFMav+FGnzygtm6itYSTXs9vJG/r4Nu3N3e/WVh23kryCRGtJVN8YZNeXbyLdhN8QURbTcCOLWtRA9YNSfpyB32yPAP/b1udu1ZVXJ3WwfdWxK3ppWX0yQb93e2JbevyrZV7Q+s3RHpVoZfuTjQDUxStfG29ToqlxCrc/IBe0cF/3HOiO19h8MpndxLpnaXlGWshtX7jJtQNbX2l17mV5Mp0U/DWNEK3Vnd251PS58s44jL4u7sU3K+Dl9cWrZv/WnZYN2S5BBE7HTqYmlnd2PyjOXjXel9Z+oa+80Wq9J970HnUyjS8wcTaYq60Won41pdfDMFDl6aVVL4M/hbd+aa0bd1QVm5sLt1uspq79XV+Q0LQWTfV+847O3C9oRacaJe/r97HKbV+c2h9Z2j7JqK3eW0T3SpAh+8g91Z+c41/4M5t7t5vzP0oJCX4FJJyqKTiK6okGSvlREIrNborWW6Wk1TZWEwnz5ZfYjGnFhV5gVYoGkYmJbuRW6IRJUl4SPOaKot6Aa5ElFuCG/F/KTc+p9KyJNJutxvREkwEtFss0hQ+A6V4CkmizEsJKp/gE1RBFNOaRpUSiQTUaglVpkWtkKDgOkGrWi5JyWktiXhJSSSTVF5VZLmQ5yktqaUoLaHxdDIHDsCrQ0tEIQCnqcWUaqXzKp+iZUpOJa3w4EQ+V3CrxZxCLShUulQoKItyWoR6GOhKrijxaqlEuYsKKimaJmq0kqdlhU/gl5XTNFJKAF6g5mVpnubVvIxEms8piwDmc/BUt5osunkVLSS1nCyr8zQSqXk1V1DTGJxCCynkTis5TS0gNS/ySkkH04W0VpRUTcrTRVkqUryoFAtpdzpXsroRKhS1hZKcUBbcGp/I0wova+5cupCninIhV0qLvJpKJYqFpJxOFdLUQgL6JC1rmlvvSDkF402l4A9NqRAswgVSSlThuZIMIUKBSOdTioQoFaqQoriRSrtTokjDATpIlilVEVV8k4jElCR2sTKnYQb+MGoTBOmKX3KbSBtFv/9+rPETfdFg5atU9czv95J6jdfPeH3w11feg4Qv/eVzfFf5K4wQCrONvse4AkIkIIQA6AvFIoFYyI/LAvtAZvYDe754LAKKxfBHIlcgEglAEwb5oW0sgKPwEfEgO3ox3LAtTJKkPxtFUSLiJUkXlw3iPRyE3laII7RvCzMkGWftLii3hRgyGGKYWMBLeiP4g9QYIcSIyAVw3KaXkXEfIgTdhlHbHoPi2ay+OwNvZxq14ejhEPAjFxEmwQUcJnYXf5iLEhxHXDCZCRDlr4wMctnKO3X8BIQc3x8jsvCciA7WNwcxhCmIwTovSMRcvoqxAdbDXUgLr4mofg6ENy5XE1wUxUdRBEdoACMWyl1ELBwKBJFXsLGxiH4Dk+Xstgsf6QBc/UwZJipg1gMRw7tliQi5ZwCXI44Eo9ha737AZNOt3SM8Hk6o/zjLRIhqh8Zte3otQ8R8OtgvEGOhc7DPFvGWPfb5EQk2eMfsBNzGegTBUw3K0HmEqWIVg73VHwCNRnFvRLMEJEsVHCbgIToYBRkf7jt/zI53ObD7LrvHU79FhAnZ9Gx0+QAQIfGWE/xa+/vlZ3h0MHSYN6zjId3wPd5ggMH54EJhloNODrBs4MIYGc16soKgDwvBFAlksW9xIaZHOWpyIVIQYrGYoOcsPg/EBIHxCVloGsdbdbCX+LBfD0Zk0OXy1555GaYcAKQU6SUZr7dsIekn8QWuC7qicOBsnB1XRFiOuMqNh+SYYNO3DPlYU/iqPmOX5crqgZKhsSueOn3B2uNHGfU/YSXWk72c6FIAAAAASUVORK5CYII="/>
          <p:cNvSpPr>
            <a:spLocks noChangeAspect="1" noChangeArrowheads="1"/>
          </p:cNvSpPr>
          <p:nvPr/>
        </p:nvSpPr>
        <p:spPr bwMode="auto">
          <a:xfrm>
            <a:off x="270015" y="-50393"/>
            <a:ext cx="297662" cy="2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298" tIns="44650" rIns="89298" bIns="44650" numCol="1" anchor="t" anchorCtr="0" compatLnSpc="1">
            <a:prstTxWarp prst="textNoShape">
              <a:avLst/>
            </a:prstTxWarp>
          </a:bodyPr>
          <a:lstStyle/>
          <a:p>
            <a:endParaRPr lang="es-MX" sz="1758"/>
          </a:p>
        </p:txBody>
      </p:sp>
      <p:cxnSp>
        <p:nvCxnSpPr>
          <p:cNvPr id="7" name="Conector recto 6"/>
          <p:cNvCxnSpPr/>
          <p:nvPr/>
        </p:nvCxnSpPr>
        <p:spPr>
          <a:xfrm>
            <a:off x="809656" y="3830248"/>
            <a:ext cx="7032279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uadroTexto 22"/>
          <p:cNvSpPr txBox="1">
            <a:spLocks noChangeArrowheads="1"/>
          </p:cNvSpPr>
          <p:nvPr/>
        </p:nvSpPr>
        <p:spPr bwMode="auto">
          <a:xfrm>
            <a:off x="753065" y="2876141"/>
            <a:ext cx="8319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Problemas relevantes de la Salud Pública:</a:t>
            </a:r>
          </a:p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Retos para la atención del VIH como enfermedad crónica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7473" r="4536" b="25356"/>
          <a:stretch>
            <a:fillRect/>
          </a:stretch>
        </p:blipFill>
        <p:spPr bwMode="auto">
          <a:xfrm>
            <a:off x="2290870" y="937178"/>
            <a:ext cx="37629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64" y="937178"/>
            <a:ext cx="2948847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named.gob.mx/prensa/2008/imagenes/logo_a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7" y="93717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27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225" y="969166"/>
            <a:ext cx="9636650" cy="2976777"/>
          </a:xfrm>
        </p:spPr>
        <p:txBody>
          <a:bodyPr/>
          <a:lstStyle/>
          <a:p>
            <a:r>
              <a:rPr lang="es-MX" sz="2200" dirty="0" smtClean="0"/>
              <a:t>Abordar todas las necesidades de salud, disminuir traslados y </a:t>
            </a:r>
          </a:p>
          <a:p>
            <a:pPr marL="0" indent="0">
              <a:buNone/>
            </a:pPr>
            <a:r>
              <a:rPr lang="es-MX" sz="2200" dirty="0"/>
              <a:t>	</a:t>
            </a:r>
            <a:r>
              <a:rPr lang="es-MX" sz="2200" dirty="0" smtClean="0"/>
              <a:t>aprovechar oportunidades de atención. </a:t>
            </a:r>
          </a:p>
          <a:p>
            <a:r>
              <a:rPr lang="es-MX" sz="2200" dirty="0"/>
              <a:t>Proporcionar </a:t>
            </a:r>
            <a:r>
              <a:rPr lang="es-MX" sz="2200" dirty="0" smtClean="0"/>
              <a:t>atención a largo plazo e integrada</a:t>
            </a:r>
            <a:r>
              <a:rPr lang="es-MX" sz="2200" dirty="0"/>
              <a:t>.</a:t>
            </a:r>
          </a:p>
          <a:p>
            <a:r>
              <a:rPr lang="es-MX" sz="2200" dirty="0"/>
              <a:t>Mejorar la salud general y el bienestar de las personas </a:t>
            </a:r>
            <a:r>
              <a:rPr lang="es-MX" sz="2200" dirty="0" smtClean="0"/>
              <a:t>con </a:t>
            </a:r>
            <a:r>
              <a:rPr lang="es-MX" sz="2200" dirty="0"/>
              <a:t>VIH.</a:t>
            </a:r>
          </a:p>
          <a:p>
            <a:endParaRPr lang="es-MX" sz="2200" dirty="0" smtClean="0"/>
          </a:p>
        </p:txBody>
      </p:sp>
      <p:cxnSp>
        <p:nvCxnSpPr>
          <p:cNvPr id="5" name="Conector recto 4"/>
          <p:cNvCxnSpPr/>
          <p:nvPr/>
        </p:nvCxnSpPr>
        <p:spPr>
          <a:xfrm>
            <a:off x="276225" y="860927"/>
            <a:ext cx="9355455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96752" y="337707"/>
            <a:ext cx="87915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Integración y vinculación de los servicios de salud en VIH:</a:t>
            </a:r>
            <a:endParaRPr lang="es-MX" sz="2800" b="1" dirty="0">
              <a:latin typeface="+mj-lt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8045049"/>
              </p:ext>
            </p:extLst>
          </p:nvPr>
        </p:nvGraphicFramePr>
        <p:xfrm>
          <a:off x="153973" y="2757488"/>
          <a:ext cx="9758902" cy="381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86" y="824941"/>
            <a:ext cx="1291075" cy="18243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0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521" y="1058066"/>
            <a:ext cx="9883867" cy="5546806"/>
          </a:xfrm>
        </p:spPr>
        <p:txBody>
          <a:bodyPr/>
          <a:lstStyle/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Incorporar la innovación e investigación operativa </a:t>
            </a:r>
            <a:r>
              <a:rPr lang="es-MX" sz="2400" dirty="0" smtClean="0"/>
              <a:t>en la prestación de servicios.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dirty="0" smtClean="0"/>
              <a:t>Desarrollar estrategias para mejorar la vinculación, adherencia y retención – 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acompañamiento de pares, “navegadores” o apoyo a traslado-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Atención diferenciada</a:t>
            </a: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 smtClean="0"/>
              <a:t>por situación clínica en que se encuentran personas con VIH.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activa de la comunidad en redes de servicios (principio MIPA), </a:t>
            </a:r>
            <a:r>
              <a:rPr lang="es-MX" sz="2400" dirty="0" smtClean="0"/>
              <a:t>con apoyo institucional ( </a:t>
            </a:r>
            <a:r>
              <a:rPr lang="es-MX" sz="2400" dirty="0" err="1" smtClean="0"/>
              <a:t>ej</a:t>
            </a:r>
            <a:r>
              <a:rPr lang="es-MX" sz="2400" dirty="0" smtClean="0"/>
              <a:t>: detección en sitios de encuentro de poblaciones de difícil acceso, monitoreo estables, navegadores, atención domiciliaria).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dirty="0" smtClean="0"/>
              <a:t>Uso de </a:t>
            </a: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tecnologías </a:t>
            </a:r>
            <a:r>
              <a:rPr lang="es-MX" sz="2400" dirty="0" smtClean="0"/>
              <a:t>como pruebas rápidas de diagnóstico y monitoreo en el punto de atención.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 más efectivos</a:t>
            </a:r>
            <a:r>
              <a:rPr lang="es-MX" sz="2400" dirty="0" smtClean="0"/>
              <a:t>, menos tóxicos, en </a:t>
            </a:r>
            <a:r>
              <a:rPr lang="es-MX" sz="2400" dirty="0" err="1" smtClean="0"/>
              <a:t>coformulaciones</a:t>
            </a:r>
            <a:r>
              <a:rPr lang="es-MX" sz="2400" dirty="0" smtClean="0"/>
              <a:t>, inyectados o de depósito.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76225" y="860926"/>
            <a:ext cx="8456606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01521" y="333049"/>
            <a:ext cx="85313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Facilitadores en la atención a largo plazo del VIH crónico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9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2685" y="346538"/>
            <a:ext cx="10085388" cy="523542"/>
          </a:xfrm>
        </p:spPr>
        <p:txBody>
          <a:bodyPr/>
          <a:lstStyle/>
          <a:p>
            <a:r>
              <a:rPr lang="es-MX" sz="2800" dirty="0">
                <a:ea typeface="+mn-ea"/>
                <a:cs typeface="+mn-cs"/>
              </a:rPr>
              <a:t>Atención en Línea de vida, </a:t>
            </a:r>
            <a:r>
              <a:rPr lang="es-MX" sz="2800" dirty="0" smtClean="0">
                <a:ea typeface="+mn-ea"/>
                <a:cs typeface="+mn-cs"/>
              </a:rPr>
              <a:t>a largo plazo, continúa </a:t>
            </a:r>
            <a:r>
              <a:rPr lang="es-MX" sz="2800" dirty="0">
                <a:ea typeface="+mn-ea"/>
                <a:cs typeface="+mn-cs"/>
              </a:rPr>
              <a:t>e integral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7371483"/>
              </p:ext>
            </p:extLst>
          </p:nvPr>
        </p:nvGraphicFramePr>
        <p:xfrm>
          <a:off x="553138" y="842274"/>
          <a:ext cx="9124262" cy="448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834434"/>
              </p:ext>
            </p:extLst>
          </p:nvPr>
        </p:nvGraphicFramePr>
        <p:xfrm>
          <a:off x="805656" y="2087880"/>
          <a:ext cx="9075738" cy="57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recto 7"/>
          <p:cNvCxnSpPr/>
          <p:nvPr/>
        </p:nvCxnSpPr>
        <p:spPr>
          <a:xfrm flipV="1">
            <a:off x="553138" y="842274"/>
            <a:ext cx="8773742" cy="1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49144" y="1104548"/>
            <a:ext cx="599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/>
              <a:t>R</a:t>
            </a:r>
            <a:r>
              <a:rPr lang="es-MX" b="1" dirty="0" smtClean="0"/>
              <a:t>edes de atención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smtClean="0"/>
              <a:t>Participación personas afectadas y comunidad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34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1930" y="1049129"/>
            <a:ext cx="9355455" cy="559153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600" dirty="0" smtClean="0"/>
              <a:t>Sistemas </a:t>
            </a:r>
            <a:r>
              <a:rPr lang="es-MX" sz="2600" dirty="0"/>
              <a:t>de salud diseñados para atender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enfermedad y aguda, </a:t>
            </a:r>
            <a:r>
              <a:rPr lang="es-MX" sz="2600" dirty="0"/>
              <a:t>no para </a:t>
            </a:r>
            <a:r>
              <a:rPr lang="es-MX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multienfermedades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crónicas*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600" dirty="0"/>
              <a:t>El enfoque debe de cambiar de </a:t>
            </a:r>
            <a:r>
              <a:rPr lang="es-MX" sz="2600" dirty="0" smtClean="0"/>
              <a:t>enfermedad </a:t>
            </a:r>
            <a:r>
              <a:rPr lang="es-MX" sz="2600" dirty="0"/>
              <a:t>o riesgo a personas clasificadas por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niveles de riesgo*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600" dirty="0" smtClean="0"/>
              <a:t>Para mejorar la integración institucional,  hacerlo en</a:t>
            </a:r>
            <a:r>
              <a:rPr lang="es-MX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servicios, más que en las estructuras**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600" dirty="0"/>
              <a:t>Las áreas </a:t>
            </a:r>
            <a:r>
              <a:rPr lang="es-MX" sz="2600" dirty="0" smtClean="0"/>
              <a:t>rectoras tienen </a:t>
            </a:r>
            <a:r>
              <a:rPr lang="es-MX" sz="2600" dirty="0"/>
              <a:t>mayores capacidades para el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y la regulación y no se adaptan fácil y rápido </a:t>
            </a:r>
            <a:r>
              <a:rPr lang="es-MX" sz="2600" dirty="0" smtClean="0"/>
              <a:t>a los cambios. Su función es </a:t>
            </a:r>
            <a:r>
              <a:rPr lang="es-MX" sz="2600" dirty="0"/>
              <a:t>proveer la visión y conexión de los diversos </a:t>
            </a:r>
            <a:r>
              <a:rPr lang="es-MX" sz="2600" dirty="0" smtClean="0"/>
              <a:t>subsistemas **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600" dirty="0" smtClean="0"/>
              <a:t>Hay </a:t>
            </a:r>
            <a:r>
              <a:rPr lang="es-MX" sz="2600" dirty="0"/>
              <a:t>que cambiar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y cultura **  y lo más difícil de cambiar es la cultura*.</a:t>
            </a:r>
            <a:r>
              <a:rPr lang="es-MX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600" dirty="0" smtClean="0"/>
              <a:t>Los </a:t>
            </a:r>
            <a:r>
              <a:rPr lang="es-MX" sz="2600" dirty="0"/>
              <a:t>cambios y la innovación surgen más fácil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el </a:t>
            </a:r>
            <a:r>
              <a:rPr lang="es-MX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s-MX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</a:t>
            </a:r>
            <a:r>
              <a:rPr lang="es-MX" sz="2600" dirty="0" smtClean="0"/>
              <a:t>** </a:t>
            </a:r>
            <a:endParaRPr lang="es-MX" sz="2600" dirty="0"/>
          </a:p>
          <a:p>
            <a:endParaRPr lang="es-MX" sz="2647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sz="2647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831" y="6789082"/>
            <a:ext cx="9355455" cy="703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324" i="1" dirty="0" smtClean="0"/>
              <a:t>Fuente: *Dr</a:t>
            </a:r>
            <a:r>
              <a:rPr lang="es-MX" sz="1324" i="1" dirty="0"/>
              <a:t>. </a:t>
            </a:r>
            <a:r>
              <a:rPr lang="es-MX" sz="1324" i="1" dirty="0" err="1"/>
              <a:t>Rifat</a:t>
            </a:r>
            <a:r>
              <a:rPr lang="es-MX" sz="1324" i="1" dirty="0"/>
              <a:t> </a:t>
            </a:r>
            <a:r>
              <a:rPr lang="es-MX" sz="1324" i="1" dirty="0" err="1"/>
              <a:t>Atun</a:t>
            </a:r>
            <a:r>
              <a:rPr lang="es-MX" sz="1324" i="1" dirty="0"/>
              <a:t>, Profesor de Administración Internacional de la Salud, </a:t>
            </a:r>
            <a:r>
              <a:rPr lang="es-MX" sz="1324" i="1" dirty="0" smtClean="0"/>
              <a:t>Imperial </a:t>
            </a:r>
            <a:r>
              <a:rPr lang="es-MX" sz="1324" i="1" dirty="0" err="1" smtClean="0"/>
              <a:t>College</a:t>
            </a:r>
            <a:r>
              <a:rPr lang="es-MX" sz="1324" i="1" dirty="0" smtClean="0"/>
              <a:t> London** </a:t>
            </a:r>
            <a:r>
              <a:rPr lang="es-MX" sz="1324" i="1" dirty="0" err="1">
                <a:solidFill>
                  <a:schemeClr val="tx2">
                    <a:lumMod val="50000"/>
                  </a:schemeClr>
                </a:solidFill>
              </a:rPr>
              <a:t>Dr.Rafael</a:t>
            </a:r>
            <a:r>
              <a:rPr lang="es-MX" sz="1324" i="1" dirty="0">
                <a:solidFill>
                  <a:schemeClr val="tx2">
                    <a:lumMod val="50000"/>
                  </a:schemeClr>
                </a:solidFill>
              </a:rPr>
              <a:t> Bengoa. Consejero del Departamento de Sanidad y Consumo del país </a:t>
            </a:r>
            <a:r>
              <a:rPr lang="es-MX" sz="1324" i="1" dirty="0" smtClean="0">
                <a:solidFill>
                  <a:schemeClr val="tx2">
                    <a:lumMod val="50000"/>
                  </a:schemeClr>
                </a:solidFill>
              </a:rPr>
              <a:t>Vasco</a:t>
            </a:r>
            <a:r>
              <a:rPr lang="es-MX" sz="1324" i="1" dirty="0" smtClean="0"/>
              <a:t>. Seminario </a:t>
            </a:r>
            <a:r>
              <a:rPr lang="es-MX" sz="1324" i="1" dirty="0"/>
              <a:t>Internacional “ Hacia un Sistema Universal de Salud en México, México, 8 Octubre 2012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76225" y="891406"/>
            <a:ext cx="8241230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76225" y="308462"/>
            <a:ext cx="82412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¿Cómo realizar mejoras al modelo actual de atención?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240" y="310177"/>
            <a:ext cx="5181600" cy="523542"/>
          </a:xfrm>
        </p:spPr>
        <p:txBody>
          <a:bodyPr/>
          <a:lstStyle/>
          <a:p>
            <a:pPr algn="l">
              <a:defRPr/>
            </a:pPr>
            <a:r>
              <a:rPr lang="es-MX" sz="3200" dirty="0">
                <a:ea typeface="+mn-ea"/>
                <a:cs typeface="+mn-cs"/>
              </a:rPr>
              <a:t>Algunas </a:t>
            </a:r>
            <a:r>
              <a:rPr lang="es-MX" sz="3200" dirty="0" smtClean="0">
                <a:ea typeface="+mn-ea"/>
                <a:cs typeface="+mn-cs"/>
              </a:rPr>
              <a:t>Reflexiones finales</a:t>
            </a:r>
            <a:endParaRPr lang="es-MX" sz="3200" dirty="0"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148" y="986119"/>
            <a:ext cx="9921240" cy="5491801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El modelo de enfermedades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crónicas </a:t>
            </a:r>
            <a:r>
              <a:rPr lang="es-MX" sz="2300" dirty="0" smtClean="0"/>
              <a:t>debe ser promovido no solo en enfermedades NO transmisibles, también en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transmisibles</a:t>
            </a:r>
            <a:r>
              <a:rPr lang="es-MX" sz="2300" b="1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Es recomendable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 las experiencias exitosas </a:t>
            </a:r>
            <a:r>
              <a:rPr lang="es-MX" sz="2300" dirty="0" smtClean="0"/>
              <a:t>desarrolladas en la atención del VIH </a:t>
            </a:r>
            <a:r>
              <a:rPr lang="es-MX" sz="2300" dirty="0"/>
              <a:t>en otras enfermedades </a:t>
            </a:r>
            <a:r>
              <a:rPr lang="es-MX" sz="2300" dirty="0" smtClean="0"/>
              <a:t>crónicas, para aumentar la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vinculación, retención en servicios y adherencia al tratamiento</a:t>
            </a:r>
            <a:r>
              <a:rPr lang="es-MX" sz="2300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Para lograr la transición hacia un modelo de atención de procesos crónicos es necesario considerar la</a:t>
            </a:r>
            <a:r>
              <a:rPr lang="es-MX" sz="2300" b="1" dirty="0" smtClean="0"/>
              <a:t>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continuidad, atención a largo plazo e integralidad </a:t>
            </a:r>
            <a:r>
              <a:rPr lang="es-MX" sz="2300" dirty="0" smtClean="0"/>
              <a:t>de la atención, con funcionamiento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efectivo</a:t>
            </a:r>
            <a:r>
              <a:rPr lang="es-MX" sz="2300" dirty="0" smtClean="0"/>
              <a:t> en redes de atención.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Es indispensable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 la atención del </a:t>
            </a:r>
            <a:r>
              <a:rPr lang="es-MX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VIH </a:t>
            </a:r>
            <a:r>
              <a:rPr lang="es-MX" sz="2300" dirty="0" smtClean="0"/>
              <a:t>de manera diferenciada y por niveles de complejidad</a:t>
            </a:r>
            <a:r>
              <a:rPr lang="es-MX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Se requiere que además del cambio de enfoque, revisión de procesos, capacitación del personal y mejora de infraestructura, se desarrollen estrategias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proactivas</a:t>
            </a:r>
            <a:r>
              <a:rPr lang="es-MX" sz="2300" dirty="0" smtClean="0"/>
              <a:t> para el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CULTURA institucional </a:t>
            </a:r>
            <a:r>
              <a:rPr lang="es-MX" sz="2300" b="1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300" dirty="0" smtClean="0"/>
              <a:t>Incidir en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facilitadores críticos  y sinergias con otros sectores </a:t>
            </a:r>
            <a:r>
              <a:rPr lang="es-MX" sz="2300" dirty="0" smtClean="0"/>
              <a:t>requiere de esfuerzo, acciones concretas y presupuesto específico. 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158240" y="842274"/>
            <a:ext cx="4770120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/>
        </p:nvSpPr>
        <p:spPr>
          <a:xfrm>
            <a:off x="774020" y="4904392"/>
            <a:ext cx="3983911" cy="43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49" rIns="99496" bIns="49749" anchor="ctr"/>
          <a:lstStyle/>
          <a:p>
            <a:r>
              <a:rPr lang="es-ES" sz="2344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Dra. Patricia Uribe Zúñiga</a:t>
            </a:r>
            <a:endParaRPr lang="es-ES" sz="2344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753063" y="5255584"/>
            <a:ext cx="4025826" cy="370993"/>
          </a:xfrm>
          <a:prstGeom prst="rect">
            <a:avLst/>
          </a:prstGeom>
          <a:noFill/>
        </p:spPr>
        <p:txBody>
          <a:bodyPr wrap="square" lIns="99496" tIns="49749" rIns="99496" bIns="49749">
            <a:spAutoFit/>
          </a:bodyPr>
          <a:lstStyle/>
          <a:p>
            <a:pPr defTabSz="497489">
              <a:defRPr/>
            </a:pPr>
            <a:r>
              <a:rPr lang="es-MX" sz="1758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Gisha" pitchFamily="34" charset="-79"/>
              </a:rPr>
              <a:t>18 de mayo </a:t>
            </a:r>
            <a:r>
              <a:rPr lang="es-MX" sz="1758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Gisha" pitchFamily="34" charset="-79"/>
              </a:rPr>
              <a:t>de 2016, Ciudad de México</a:t>
            </a:r>
          </a:p>
        </p:txBody>
      </p:sp>
      <p:sp>
        <p:nvSpPr>
          <p:cNvPr id="11" name="AutoShape 14" descr="data:image/png;base64,iVBORw0KGgoAAAANSUhEUgAAAFgAAAB8CAMAAADadocmAAABs1BMVEX////lJSb81Ab3kC+TNzRHlNAKXZ380QAAAADhAADgAAD80AD/+/vlIiP4+Pju7u72gQD//fT98PD//vn1/P/jDg/1t7fi4uLkGhvkICH96+sAV5n73t73jirwmpr85eVNS0znQELqWFn5zc7Pzs/a2dq0s7OrqqvrcXLuhofqX2DwlJX3kjv4ycri7vg5js3oSUr/+Nj+9Mr0qqpnZmXDwsJ9e3ugn58/RlVUOR80MTL2iBv97uMASZKzxtqQLyzmMDGLODVZV1eHhIVEQUNubGwoJiYfGhw7NjgSCQ+Wk5Rkb4N5Zld4iptiSDAAACU4JhBKPTMkNkwsGgzPw7hbVU0WJzqyvMaXjYV5f4fb1880PErW3OQAABO1qpsTMU91XEmGem23q6FDVWiciXNKKABZaHscBwCeqbaMkJrEt617hY/qbWzykJLJAACix+f92kD+8rb80qz943z838b5vpDI3vH+6px5rdz94FkPfsj5rRH6tU1hotf7zKX4oFn5sHTGLSyqMTDCmZnXtLOwcnCIHxuEAACeU1CjMzKJc11Ug7E3b6n954X5mCSKp8j6uYRpLUPcAAAKxElEQVRoge2a+1saxxrHB7zA4rIrKwsLouzCXgBFMbBgQSNdLirVtlabaGLTo+nJMUYbk9ga2yYmbWJzmvTyJ593FtAFuRrznF/yzWV3Z2Y/++533hnmeXYQ+v+J8fuCwWgw6PNeJTQ6Gt4LCNmsKSvEIuF48GqwrpBgYlmW4zwgjuNYLhtwvTfVP2onWM5uqpGHJUzx97LEG88SnKmROCLwHoZEI02wIDtrGiUvhyVHPWwzrB40G2IuxY0QnlZcCJoQLkFmQkRrLBYR6boLyXBLG6piw93GHCfs7bHYjXh3XB/bNB1q5SG6y7pAR0boZmS74QY7MsKuqysz9toHbLebstmXMC+xsc77z5dtl8H27Mtfez8F9c79+rLzGSnepufs2V/ngKnr00/nXnUMbp3DdvvLuQpV1+lvnXK9LS22Z/9rxPb2zr2mOgT7Ys2tgHmpt5bbO/em03EdFJqCOfvY69PTerC/Y3CzpODYOEmvvfn99IrBHBvVG7x6czp3GbCviRWsEK02+e3NqQHcqcf+QEOwgQttXp8F3XlWMKFG6cbZo8ZG1Kuq053nMRptAGY5X/3zX8/hqE87dgJ67+JcUeNDVa9+ezM319v5iIbZrf73zhZrOJ+T/rW1+hdpKW/tesJDxDrNqHZycedkGMXhK8JiskDoKzY7R9hDV7G6PPzh+Yx+4ts3ESCbEA62+4WYuP7w6cMf23BHMpnxx/op6Q264i4f026BRj3tm8R62LJVJtPTMzL4QxuWUT8Csw/rp1Yxzwz29GDyYZP6oalroKlabl9Zk09bgA91cE+mpzH20ZODA7PZfPDkDO3sq3JBE23BPYOPG1Q+OrBYzFhwuFYpe2jg9rXw4nEFnDkZqq+aOh4wn8liqcT8zACe7ADcM1Ln8tCR2cAF8hOH7sRkhxFXrejJ1CaG47jiwrl0MyaM3FYezwyOVCI+mTEUPzoYqMOaLUf14JZZgcYzFbDBC8fRhXDN5oGjId2Kc+6zFgEj9PzMi+fVoppeO4/4kV7Zd57FLbnIcVIJOfOCrNpwMdwzj9HTCnjyobMlF1w+Kds8Mu6ohNuQW8mKah63mSjK5B/GM4AeyRw6pq49aeCuzj2o5PEEzrfJVolm0OHjX34GHR+bm2DNloHqyHPCCJl81hkXG1C+vTEVMuJsRCMneNGJD1UdNUqEM+6xYXrDs1vrfKhV02jBnj8dhoYTzyaftUsIo5r6MHDwqKYhgFuOuA7BA5Y/p2raUW/fdQduOCos5mNHXbu3s/2Tz94PbLEc1EULOfH3bH//T087XWxi1c8PlgHzUT0WuMP9/cP9XXXek1owYOtNAGEukPu6AdckssX8Z6M22AcMftdNHhvBloNrjZpcL3P7h992wUVTFkO8F8zVucPDZfDs9W7AjvMfo4HG8Va5w8PdcPE8VInZctyQO1vhdhkw6FqV/MvzwwsZYeC+7SYnyuTKbPxXpufF85maqjMfICU6novPNVVeo/zVg5e2LwwrGOfbSkJAwF3MxedyPLHoYPwTmBkc/Kca9ua7asddjouXl2DHz+OVpcbgeGVJMFEBDw//fTkuwj/+5oEKGJYEmX/KpfqYG559121CGDV1bB6pgs/W+hNvZ2dn+//uZlZroKOfM2fknkylD69fv0Q21OvayTm5asbVaOZFdREKK68G0+d76PlgZqTRuvn9dfhiPJMZGcmczLRv253Iw+cvTsavnovlmJn5INyP+qgPoSH6w2DX59PzO9Wrzx8YfoS3p/Ejtxahdmn+Zu1tu59VZ+etu43B29ZNat0KONoNTf/9mRPD4B/ppra/haPja+u9CYfVuuyEIrimaASHoe9ubOJboGBpuvGCYNsqS7TqpFMav+FGnzygtm6itYSTXs9vJG/r4Nu3N3e/WVh23kryCRGtJVN8YZNeXbyLdhN8QURbTcCOLWtRA9YNSfpyB32yPAP/b1udu1ZVXJ3WwfdWxK3ppWX0yQb93e2JbevyrZV7Q+s3RHpVoZfuTjQDUxStfG29ToqlxCrc/IBe0cF/3HOiO19h8MpndxLpnaXlGWshtX7jJtQNbX2l17mV5Mp0U/DWNEK3Vnd251PS58s44jL4u7sU3K+Dl9cWrZv/WnZYN2S5BBE7HTqYmlnd2PyjOXjXel9Z+oa+80Wq9J970HnUyjS8wcTaYq60Won41pdfDMFDl6aVVL4M/hbd+aa0bd1QVm5sLt1uspq79XV+Q0LQWTfV+847O3C9oRacaJe/r97HKbV+c2h9Z2j7JqK3eW0T3SpAh+8g91Z+c41/4M5t7t5vzP0oJCX4FJJyqKTiK6okGSvlREIrNborWW6Wk1TZWEwnz5ZfYjGnFhV5gVYoGkYmJbuRW6IRJUl4SPOaKot6Aa5ElFuCG/F/KTc+p9KyJNJutxvREkwEtFss0hQ+A6V4CkmizEsJKp/gE1RBFNOaRpUSiQTUaglVpkWtkKDgOkGrWi5JyWktiXhJSSSTVF5VZLmQ5yktqaUoLaHxdDIHDsCrQ0tEIQCnqcWUaqXzKp+iZUpOJa3w4EQ+V3CrxZxCLShUulQoKItyWoR6GOhKrijxaqlEuYsKKimaJmq0kqdlhU/gl5XTNFJKAF6g5mVpnubVvIxEms8piwDmc/BUt5osunkVLSS1nCyr8zQSqXk1V1DTGJxCCynkTis5TS0gNS/ySkkH04W0VpRUTcrTRVkqUryoFAtpdzpXsroRKhS1hZKcUBbcGp/I0wova+5cupCninIhV0qLvJpKJYqFpJxOFdLUQgL6JC1rmlvvSDkF402l4A9NqRAswgVSSlThuZIMIUKBSOdTioQoFaqQoriRSrtTokjDATpIlilVEVV8k4jElCR2sTKnYQb+MGoTBOmKX3KbSBtFv/9+rPETfdFg5atU9czv95J6jdfPeH3w11feg4Qv/eVzfFf5K4wQCrONvse4AkIkIIQA6AvFIoFYyI/LAvtAZvYDe754LAKKxfBHIlcgEglAEwb5oW0sgKPwEfEgO3ox3LAtTJKkPxtFUSLiJUkXlw3iPRyE3laII7RvCzMkGWftLii3hRgyGGKYWMBLeiP4g9QYIcSIyAVw3KaXkXEfIgTdhlHbHoPi2ay+OwNvZxq14ejhEPAjFxEmwQUcJnYXf5iLEhxHXDCZCRDlr4wMctnKO3X8BIQc3x8jsvCciA7WNwcxhCmIwTovSMRcvoqxAdbDXUgLr4mofg6ENy5XE1wUxUdRBEdoACMWyl1ELBwKBJFXsLGxiH4Dk+Xstgsf6QBc/UwZJipg1gMRw7tliQi5ZwCXI44Eo9ha737AZNOt3SM8Hk6o/zjLRIhqh8Zte3otQ8R8OtgvEGOhc7DPFvGWPfb5EQk2eMfsBNzGegTBUw3K0HmEqWIVg73VHwCNRnFvRLMEJEsVHCbgIToYBRkf7jt/zI53ObD7LrvHU79FhAnZ9Gx0+QAQIfGWE/xa+/vlZ3h0MHSYN6zjId3wPd5ggMH54EJhloNODrBs4MIYGc16soKgDwvBFAlksW9xIaZHOWpyIVIQYrGYoOcsPg/EBIHxCVloGsdbdbCX+LBfD0Zk0OXy1555GaYcAKQU6SUZr7dsIekn8QWuC7qicOBsnB1XRFiOuMqNh+SYYNO3DPlYU/iqPmOX5crqgZKhsSueOn3B2uNHGfU/YSXWk72c6FIAAAAASUVORK5CYII="/>
          <p:cNvSpPr>
            <a:spLocks noChangeAspect="1" noChangeArrowheads="1"/>
          </p:cNvSpPr>
          <p:nvPr/>
        </p:nvSpPr>
        <p:spPr bwMode="auto">
          <a:xfrm>
            <a:off x="270015" y="-50393"/>
            <a:ext cx="297662" cy="2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298" tIns="44650" rIns="89298" bIns="44650" numCol="1" anchor="t" anchorCtr="0" compatLnSpc="1">
            <a:prstTxWarp prst="textNoShape">
              <a:avLst/>
            </a:prstTxWarp>
          </a:bodyPr>
          <a:lstStyle/>
          <a:p>
            <a:endParaRPr lang="es-MX" sz="1758"/>
          </a:p>
        </p:txBody>
      </p:sp>
      <p:cxnSp>
        <p:nvCxnSpPr>
          <p:cNvPr id="7" name="Conector recto 6"/>
          <p:cNvCxnSpPr/>
          <p:nvPr/>
        </p:nvCxnSpPr>
        <p:spPr>
          <a:xfrm>
            <a:off x="809656" y="3830248"/>
            <a:ext cx="7032279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uadroTexto 22"/>
          <p:cNvSpPr txBox="1">
            <a:spLocks noChangeArrowheads="1"/>
          </p:cNvSpPr>
          <p:nvPr/>
        </p:nvSpPr>
        <p:spPr bwMode="auto">
          <a:xfrm>
            <a:off x="753065" y="2876141"/>
            <a:ext cx="8319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Problemas relevantes de la Salud Pública:</a:t>
            </a:r>
          </a:p>
          <a:p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Retos para la atención del VIH como enfermedad crónica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7473" r="4536" b="25356"/>
          <a:stretch>
            <a:fillRect/>
          </a:stretch>
        </p:blipFill>
        <p:spPr bwMode="auto">
          <a:xfrm>
            <a:off x="2290870" y="937178"/>
            <a:ext cx="37629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64" y="937178"/>
            <a:ext cx="2948847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named.gob.mx/prensa/2008/imagenes/logo_a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7" y="93717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8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276225" y="1062038"/>
            <a:ext cx="7200900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88948" y="456184"/>
            <a:ext cx="65754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 smtClean="0">
                <a:latin typeface="+mj-lt"/>
              </a:rPr>
              <a:t>1985-2015: 30 años de VIH en México</a:t>
            </a:r>
            <a:endParaRPr lang="es-MX" sz="3200" b="1" dirty="0">
              <a:latin typeface="+mj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07644"/>
              </p:ext>
            </p:extLst>
          </p:nvPr>
        </p:nvGraphicFramePr>
        <p:xfrm>
          <a:off x="627601" y="1307419"/>
          <a:ext cx="8673563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66"/>
                <a:gridCol w="1643013"/>
                <a:gridCol w="2586362"/>
                <a:gridCol w="1853405"/>
                <a:gridCol w="14847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Casos vivos</a:t>
                      </a:r>
                    </a:p>
                    <a:p>
                      <a:pPr algn="ctr"/>
                      <a:r>
                        <a:rPr lang="es-MX" b="1" dirty="0" smtClean="0"/>
                        <a:t>registrados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Medicamentos antirretrovirales</a:t>
                      </a:r>
                      <a:endParaRPr lang="es-MX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Sobrevida</a:t>
                      </a:r>
                      <a:endParaRPr lang="es-MX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Unidades</a:t>
                      </a:r>
                      <a:r>
                        <a:rPr lang="es-MX" b="1" baseline="0" dirty="0" smtClean="0"/>
                        <a:t> de atención</a:t>
                      </a:r>
                      <a:endParaRPr lang="es-MX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EA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1985</a:t>
                      </a:r>
                      <a:endParaRPr lang="es-MX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100±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 año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2015</a:t>
                      </a:r>
                      <a:endParaRPr lang="es-MX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126,000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 en 32 presentaciones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44 años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&gt;400</a:t>
                      </a: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38172657"/>
              </p:ext>
            </p:extLst>
          </p:nvPr>
        </p:nvGraphicFramePr>
        <p:xfrm>
          <a:off x="627602" y="3275636"/>
          <a:ext cx="8930742" cy="32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45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6225" y="918023"/>
            <a:ext cx="6695893" cy="5421597"/>
          </a:xfrm>
        </p:spPr>
        <p:txBody>
          <a:bodyPr lIns="99496" tIns="49749" rIns="99496" bIns="49749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defRPr/>
            </a:pPr>
            <a:r>
              <a:rPr lang="es-ES" sz="2400" dirty="0" smtClean="0"/>
              <a:t>La  infección por VIH es una </a:t>
            </a:r>
            <a:r>
              <a:rPr lang="es-ES" sz="2400" b="1" i="1" dirty="0" smtClean="0"/>
              <a:t>enfermedad crónica inflamatoria causada por el VIH</a:t>
            </a:r>
            <a:r>
              <a:rPr lang="es-ES" sz="2400" dirty="0" smtClean="0"/>
              <a:t>, tratable con ARV, y el </a:t>
            </a:r>
            <a:r>
              <a:rPr lang="es-ES" sz="2400" dirty="0" err="1" smtClean="0"/>
              <a:t>Tx</a:t>
            </a:r>
            <a:r>
              <a:rPr lang="es-ES" sz="2400" dirty="0" smtClean="0"/>
              <a:t> disminuye su transmisión en 96% 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s-ES" sz="2400" dirty="0" smtClean="0"/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r>
              <a:rPr lang="es-ES" sz="2400" dirty="0" smtClean="0"/>
              <a:t>El tratamiento iniciado </a:t>
            </a:r>
            <a:r>
              <a:rPr lang="es-ES" sz="2400" dirty="0"/>
              <a:t>de manera </a:t>
            </a:r>
            <a:r>
              <a:rPr lang="es-ES" sz="2400" dirty="0" smtClean="0"/>
              <a:t>temprana disminuye la morbimortalidad y aumenta la sobrevida en un promedio </a:t>
            </a:r>
            <a:r>
              <a:rPr lang="es-ES" sz="2400" dirty="0"/>
              <a:t>de 44 años</a:t>
            </a:r>
            <a:r>
              <a:rPr lang="es-ES" sz="2400" dirty="0" smtClean="0"/>
              <a:t>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s-ES" sz="2400" dirty="0"/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r>
              <a:rPr lang="es-MX" sz="2400" dirty="0" smtClean="0"/>
              <a:t>En </a:t>
            </a:r>
            <a:r>
              <a:rPr lang="es-MX" sz="2400" dirty="0"/>
              <a:t>vista de la eficacia de los tratamientos ARV y del envejecimiento de las personas </a:t>
            </a:r>
            <a:r>
              <a:rPr lang="es-MX" sz="2400" dirty="0" smtClean="0"/>
              <a:t>con </a:t>
            </a:r>
            <a:r>
              <a:rPr lang="es-MX" sz="2400" dirty="0"/>
              <a:t>VIH, </a:t>
            </a:r>
            <a:r>
              <a:rPr lang="es-MX" sz="2400" b="1" dirty="0"/>
              <a:t>los servicios deberán evolucionar de modo tal de brindar una </a:t>
            </a:r>
            <a:r>
              <a:rPr lang="es-MX" sz="2400" b="1" dirty="0" smtClean="0"/>
              <a:t>atención integral, a largo plazo </a:t>
            </a:r>
            <a:r>
              <a:rPr lang="es-MX" sz="2400" b="1" dirty="0"/>
              <a:t>que incluya el manejo de las enfermedades no transmisibles</a:t>
            </a:r>
            <a:r>
              <a:rPr lang="es-MX" sz="2400" dirty="0"/>
              <a:t>. 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466908" y="903057"/>
            <a:ext cx="9384123" cy="370993"/>
          </a:xfrm>
          <a:prstGeom prst="rect">
            <a:avLst/>
          </a:prstGeom>
        </p:spPr>
        <p:txBody>
          <a:bodyPr lIns="99496" tIns="49749" rIns="99496" bIns="49749">
            <a:spAutoFit/>
          </a:bodyPr>
          <a:lstStyle/>
          <a:p>
            <a:pPr>
              <a:defRPr/>
            </a:pPr>
            <a:r>
              <a:rPr lang="es-ES" sz="1758" dirty="0"/>
              <a:t> </a:t>
            </a:r>
            <a:endParaRPr lang="es-MX" sz="2734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6225" y="238731"/>
            <a:ext cx="31087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 smtClean="0">
                <a:latin typeface="+mj-lt"/>
              </a:rPr>
              <a:t>Infección por VIH</a:t>
            </a:r>
            <a:endParaRPr lang="es-MX" sz="3200" b="1" dirty="0">
              <a:latin typeface="+mj-lt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6434138"/>
            <a:ext cx="10090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MX" sz="1000" dirty="0">
                <a:latin typeface="Arial" panose="020B0604020202020204" pitchFamily="34" charset="0"/>
              </a:rPr>
              <a:t>Fuente: </a:t>
            </a:r>
            <a:r>
              <a:rPr lang="en-US" altLang="es-MX" sz="1000" dirty="0" err="1">
                <a:latin typeface="Arial" panose="020B0604020202020204" pitchFamily="34" charset="0"/>
              </a:rPr>
              <a:t>UNAIDS</a:t>
            </a:r>
            <a:r>
              <a:rPr lang="en-US" altLang="es-MX" sz="1000" dirty="0">
                <a:latin typeface="Arial" panose="020B0604020202020204" pitchFamily="34" charset="0"/>
              </a:rPr>
              <a:t> (2014). 90-90-90 : An ambitious treatment target to help end the AIDS epidemic. </a:t>
            </a:r>
            <a:r>
              <a:rPr lang="en-US" altLang="es-MX" sz="1000" dirty="0" err="1">
                <a:latin typeface="Arial" panose="020B0604020202020204" pitchFamily="34" charset="0"/>
              </a:rPr>
              <a:t>Geneve</a:t>
            </a:r>
            <a:r>
              <a:rPr lang="en-US" altLang="es-MX" sz="1000" dirty="0">
                <a:latin typeface="Arial" panose="020B0604020202020204" pitchFamily="34" charset="0"/>
              </a:rPr>
              <a:t>, Joint United Nations </a:t>
            </a:r>
            <a:r>
              <a:rPr lang="en-US" altLang="es-MX" sz="1000" dirty="0" err="1">
                <a:latin typeface="Arial" panose="020B0604020202020204" pitchFamily="34" charset="0"/>
              </a:rPr>
              <a:t>Programme</a:t>
            </a:r>
            <a:r>
              <a:rPr lang="en-US" altLang="es-MX" sz="1000" dirty="0">
                <a:latin typeface="Arial" panose="020B0604020202020204" pitchFamily="34" charset="0"/>
              </a:rPr>
              <a:t> on HIV/AIDS. 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276225" y="743954"/>
            <a:ext cx="7200900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7276728" y="1125170"/>
            <a:ext cx="1877047" cy="2351248"/>
            <a:chOff x="7276728" y="1125170"/>
            <a:chExt cx="1877047" cy="2351248"/>
          </a:xfrm>
        </p:grpSpPr>
        <p:pic>
          <p:nvPicPr>
            <p:cNvPr id="12" name="Picture 4" descr="https://encrypted-tbn3.gstatic.com/images?q=tbn:ANd9GcRfq8frBV44sRh6Gag6rHcCTpBYQRsW75l4bX6GQy8ggTJa7nH3ZA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31"/>
            <a:stretch/>
          </p:blipFill>
          <p:spPr bwMode="auto">
            <a:xfrm>
              <a:off x="7276728" y="1125170"/>
              <a:ext cx="1877047" cy="235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7849491" y="113973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1985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271933" y="3654039"/>
            <a:ext cx="1886639" cy="2395740"/>
            <a:chOff x="7271933" y="3654039"/>
            <a:chExt cx="1886639" cy="2395740"/>
          </a:xfrm>
        </p:grpSpPr>
        <p:pic>
          <p:nvPicPr>
            <p:cNvPr id="13" name="Picture 4" descr="https://encrypted-tbn3.gstatic.com/images?q=tbn:ANd9GcRfq8frBV44sRh6Gag6rHcCTpBYQRsW75l4bX6GQy8ggTJa7nH3ZA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5"/>
            <a:stretch/>
          </p:blipFill>
          <p:spPr bwMode="auto">
            <a:xfrm>
              <a:off x="7271933" y="3698531"/>
              <a:ext cx="1886639" cy="235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10"/>
            <p:cNvSpPr txBox="1"/>
            <p:nvPr/>
          </p:nvSpPr>
          <p:spPr>
            <a:xfrm>
              <a:off x="7878174" y="3654039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2015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adroTexto 42"/>
          <p:cNvSpPr txBox="1">
            <a:spLocks noChangeArrowheads="1"/>
          </p:cNvSpPr>
          <p:nvPr/>
        </p:nvSpPr>
        <p:spPr bwMode="auto">
          <a:xfrm>
            <a:off x="153222" y="7042008"/>
            <a:ext cx="5898011" cy="329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 sz="772" dirty="0"/>
              <a:t>Fuente: INEGI. </a:t>
            </a:r>
            <a:r>
              <a:rPr lang="es-MX" altLang="es-MX" sz="772" b="1" dirty="0"/>
              <a:t>Bases de datos de mortalidad </a:t>
            </a:r>
            <a:r>
              <a:rPr lang="es-MX" altLang="es-MX" sz="772" dirty="0"/>
              <a:t>[Procesamiento y análisis de la Dirección de Atención Integral, Censida].</a:t>
            </a:r>
          </a:p>
          <a:p>
            <a:pPr eaLnBrk="1" hangingPunct="1"/>
            <a:r>
              <a:rPr lang="es-MX" altLang="es-MX" sz="772" dirty="0"/>
              <a:t>*TARAA: Tratamiento Antirretroviral Altamente Activo </a:t>
            </a:r>
          </a:p>
        </p:txBody>
      </p:sp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661854" y="1270816"/>
            <a:ext cx="8443010" cy="8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sz="2206" dirty="0"/>
              <a:t>La tasa de mortalidad </a:t>
            </a:r>
            <a:r>
              <a:rPr lang="es-MX" altLang="es-MX" sz="2647" b="1" dirty="0">
                <a:solidFill>
                  <a:srgbClr val="FF0000"/>
                </a:solidFill>
              </a:rPr>
              <a:t>disminuyó un 15% </a:t>
            </a:r>
            <a:r>
              <a:rPr lang="es-MX" altLang="es-MX" sz="2206" dirty="0"/>
              <a:t>en los últimos </a:t>
            </a:r>
            <a:r>
              <a:rPr lang="es-MX" altLang="es-MX" sz="2206" b="1" dirty="0"/>
              <a:t>6 años</a:t>
            </a:r>
            <a:r>
              <a:rPr lang="es-MX" altLang="es-MX" sz="2206" dirty="0"/>
              <a:t>, de 4.7 a 4.0 muertes por cada 100 mil habitantes (2008-2014)</a:t>
            </a:r>
          </a:p>
        </p:txBody>
      </p:sp>
      <p:sp>
        <p:nvSpPr>
          <p:cNvPr id="5124" name="Rectángulo 6"/>
          <p:cNvSpPr>
            <a:spLocks noChangeArrowheads="1"/>
          </p:cNvSpPr>
          <p:nvPr/>
        </p:nvSpPr>
        <p:spPr bwMode="auto">
          <a:xfrm>
            <a:off x="328612" y="250114"/>
            <a:ext cx="9756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 sz="2800" b="1" dirty="0"/>
              <a:t>Con el acceso a TAR, se ha disminuido mortalidad, aumentado sobrevida y disminuido </a:t>
            </a:r>
            <a:r>
              <a:rPr lang="es-MX" altLang="es-MX" sz="2800" b="1" dirty="0" smtClean="0"/>
              <a:t>en 38% nuevas infecciones</a:t>
            </a:r>
            <a:endParaRPr lang="es-MX" altLang="es-MX" sz="2800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5799099" y="2610205"/>
            <a:ext cx="12257" cy="307464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6994988" y="2578688"/>
            <a:ext cx="8754" cy="2300729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531400"/>
              </p:ext>
            </p:extLst>
          </p:nvPr>
        </p:nvGraphicFramePr>
        <p:xfrm>
          <a:off x="478006" y="2109438"/>
          <a:ext cx="8269667" cy="357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8" name="CuadroTexto 2"/>
          <p:cNvSpPr txBox="1">
            <a:spLocks noChangeArrowheads="1"/>
          </p:cNvSpPr>
          <p:nvPr/>
        </p:nvSpPr>
        <p:spPr bwMode="auto">
          <a:xfrm>
            <a:off x="2017426" y="5675649"/>
            <a:ext cx="1288688" cy="703654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1324" dirty="0"/>
              <a:t>Descubrimiento de TARAA</a:t>
            </a:r>
            <a:r>
              <a:rPr lang="es-MX" altLang="es-MX" sz="1324" dirty="0" smtClean="0"/>
              <a:t>*</a:t>
            </a:r>
          </a:p>
          <a:p>
            <a:pPr algn="ctr"/>
            <a:r>
              <a:rPr lang="es-MX" altLang="es-MX" sz="1324" b="1" dirty="0" smtClean="0"/>
              <a:t>Inicia IMSS</a:t>
            </a:r>
            <a:endParaRPr lang="es-MX" altLang="es-MX" sz="1324" b="1" dirty="0"/>
          </a:p>
        </p:txBody>
      </p:sp>
      <p:sp>
        <p:nvSpPr>
          <p:cNvPr id="5129" name="CuadroTexto 7"/>
          <p:cNvSpPr txBox="1">
            <a:spLocks noChangeArrowheads="1"/>
          </p:cNvSpPr>
          <p:nvPr/>
        </p:nvSpPr>
        <p:spPr bwMode="auto">
          <a:xfrm>
            <a:off x="3510099" y="5677458"/>
            <a:ext cx="1155617" cy="907428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1324" dirty="0"/>
              <a:t>Tratamiento a </a:t>
            </a:r>
            <a:r>
              <a:rPr lang="es-MX" altLang="es-MX" sz="1324" dirty="0" smtClean="0"/>
              <a:t>SSA &lt; </a:t>
            </a:r>
            <a:r>
              <a:rPr lang="es-MX" altLang="es-MX" sz="1324" dirty="0"/>
              <a:t>18 años y </a:t>
            </a:r>
            <a:r>
              <a:rPr lang="es-MX" altLang="es-MX" sz="1324" dirty="0" smtClean="0"/>
              <a:t>Mujeres embarazadas </a:t>
            </a:r>
            <a:endParaRPr lang="es-MX" altLang="es-MX" sz="1324" dirty="0"/>
          </a:p>
        </p:txBody>
      </p:sp>
      <p:sp>
        <p:nvSpPr>
          <p:cNvPr id="5131" name="CuadroTexto 10"/>
          <p:cNvSpPr txBox="1">
            <a:spLocks noChangeArrowheads="1"/>
          </p:cNvSpPr>
          <p:nvPr/>
        </p:nvSpPr>
        <p:spPr bwMode="auto">
          <a:xfrm>
            <a:off x="6051233" y="4574484"/>
            <a:ext cx="2062602" cy="49988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1324" dirty="0"/>
              <a:t>Guía de manejo ARV de uso obligatorio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23718" y="3257753"/>
            <a:ext cx="1409503" cy="4998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324" dirty="0" smtClean="0">
                <a:solidFill>
                  <a:schemeClr val="bg1"/>
                </a:solidFill>
              </a:rPr>
              <a:t>SSA: UNEMES </a:t>
            </a:r>
            <a:endParaRPr lang="es-MX" sz="1324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1324" dirty="0">
                <a:solidFill>
                  <a:schemeClr val="bg1"/>
                </a:solidFill>
              </a:rPr>
              <a:t>CAPASITS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3325793" y="2610205"/>
            <a:ext cx="0" cy="2675121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587231" y="2681993"/>
            <a:ext cx="11816" cy="2580047"/>
          </a:xfrm>
          <a:prstGeom prst="line">
            <a:avLst/>
          </a:prstGeom>
          <a:ln w="38100">
            <a:solidFill>
              <a:srgbClr val="99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5015553" y="2610205"/>
            <a:ext cx="1752" cy="267512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488752" y="5655082"/>
            <a:ext cx="1626618" cy="907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324" dirty="0"/>
              <a:t>Guía de Manejo Antirretroviral </a:t>
            </a:r>
            <a:r>
              <a:rPr lang="es-MX" sz="1324" dirty="0" smtClean="0"/>
              <a:t>(2014</a:t>
            </a:r>
            <a:r>
              <a:rPr lang="es-MX" sz="1324" dirty="0"/>
              <a:t>) </a:t>
            </a:r>
            <a:r>
              <a:rPr lang="es-MX" sz="1324" b="1" dirty="0"/>
              <a:t>Diagnosticar y Tratar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8066560" y="2767789"/>
            <a:ext cx="47275" cy="2401630"/>
          </a:xfrm>
          <a:prstGeom prst="line">
            <a:avLst/>
          </a:prstGeom>
          <a:ln w="38100">
            <a:solidFill>
              <a:srgbClr val="99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>
            <a:off x="8196130" y="2727518"/>
            <a:ext cx="253885" cy="3449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CuadroTexto 1"/>
          <p:cNvSpPr txBox="1">
            <a:spLocks noChangeArrowheads="1"/>
          </p:cNvSpPr>
          <p:nvPr/>
        </p:nvSpPr>
        <p:spPr bwMode="auto">
          <a:xfrm>
            <a:off x="8148034" y="3314081"/>
            <a:ext cx="1486433" cy="7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2206" b="1"/>
              <a:t>Meta ODM</a:t>
            </a:r>
          </a:p>
          <a:p>
            <a:pPr algn="ctr"/>
            <a:r>
              <a:rPr lang="es-MX" altLang="es-MX" sz="2206" b="1"/>
              <a:t>3.5    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287852" y="1180409"/>
            <a:ext cx="8162163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380841" y="4147526"/>
            <a:ext cx="1202893" cy="703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324" dirty="0"/>
              <a:t>Acceso universal al </a:t>
            </a:r>
            <a:r>
              <a:rPr lang="es-MX" sz="1324" dirty="0" smtClean="0"/>
              <a:t>TARAA en SSA</a:t>
            </a:r>
            <a:endParaRPr lang="es-MX" sz="1324" dirty="0"/>
          </a:p>
        </p:txBody>
      </p:sp>
    </p:spTree>
    <p:extLst>
      <p:ext uri="{BB962C8B-B14F-4D97-AF65-F5344CB8AC3E}">
        <p14:creationId xmlns:p14="http://schemas.microsoft.com/office/powerpoint/2010/main" val="326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307239682"/>
              </p:ext>
            </p:extLst>
          </p:nvPr>
        </p:nvGraphicFramePr>
        <p:xfrm>
          <a:off x="71439" y="1166611"/>
          <a:ext cx="9915819" cy="211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765" y="3016636"/>
            <a:ext cx="9809163" cy="2774974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rgbClr val="FF0000"/>
                </a:solidFill>
                <a:latin typeface="+mj-lt"/>
              </a:rPr>
              <a:t>Existen miles de personas con VIH que están en tratamiento de por vida</a:t>
            </a:r>
          </a:p>
          <a:p>
            <a:r>
              <a:rPr lang="es-MX" sz="2800" dirty="0" smtClean="0">
                <a:latin typeface="+mj-lt"/>
              </a:rPr>
              <a:t>13% con más de 10 años en TAR</a:t>
            </a:r>
          </a:p>
          <a:p>
            <a:r>
              <a:rPr lang="es-MX" sz="2800" dirty="0" smtClean="0">
                <a:latin typeface="+mj-lt"/>
              </a:rPr>
              <a:t>900 personas con más de 15 años en tratamiento</a:t>
            </a:r>
          </a:p>
          <a:p>
            <a:r>
              <a:rPr lang="es-MX" sz="2800" dirty="0" smtClean="0">
                <a:latin typeface="+mj-lt"/>
              </a:rPr>
              <a:t>El 18% tienen más de 50 años de edad</a:t>
            </a:r>
          </a:p>
          <a:p>
            <a:r>
              <a:rPr lang="es-MX" sz="2800" dirty="0" smtClean="0">
                <a:latin typeface="+mj-lt"/>
              </a:rPr>
              <a:t>Existen 127 casos de transmisión vertical que tienen </a:t>
            </a:r>
            <a:r>
              <a:rPr lang="es-MX" sz="2800" b="1" dirty="0" smtClean="0">
                <a:latin typeface="+mj-lt"/>
              </a:rPr>
              <a:t>más de 20 años en tratamiento.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-13347" y="1166611"/>
            <a:ext cx="1008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En tratamiento ARV</a:t>
            </a:r>
            <a:endParaRPr lang="en-US" sz="2800" b="1" dirty="0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276225" y="826374"/>
            <a:ext cx="7846695" cy="34552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76225" y="242238"/>
            <a:ext cx="79826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600" b="1" dirty="0" smtClean="0">
                <a:latin typeface="+mj-lt"/>
              </a:rPr>
              <a:t>Atención a largo plazo del VIH en México</a:t>
            </a:r>
            <a:endParaRPr lang="es-MX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5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76225" y="212001"/>
            <a:ext cx="90851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600" b="1" dirty="0" smtClean="0">
                <a:latin typeface="+mj-lt"/>
              </a:rPr>
              <a:t>Conjunto continuo de servicios relativos al VIH</a:t>
            </a:r>
            <a:endParaRPr lang="es-MX" sz="3600" b="1" dirty="0">
              <a:latin typeface="+mj-lt"/>
            </a:endParaRPr>
          </a:p>
        </p:txBody>
      </p:sp>
      <p:pic>
        <p:nvPicPr>
          <p:cNvPr id="9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46" r="11916"/>
          <a:stretch/>
        </p:blipFill>
        <p:spPr>
          <a:xfrm>
            <a:off x="3276264" y="1234405"/>
            <a:ext cx="6737684" cy="51051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444108"/>
            <a:ext cx="9018816" cy="35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58" dirty="0"/>
              <a:t>Fuente: Traducido de Proyecto de estrategia mundial del sector salud contra el VIH para 2016-2021. OMS, 2015. Disponible en: </a:t>
            </a:r>
            <a:r>
              <a:rPr lang="es-MX" sz="858" dirty="0">
                <a:hlinkClick r:id="rId3"/>
              </a:rPr>
              <a:t>www.who.int/reproductivehealth/GHSS_HIV_SP_06012016.pdf?ua=1</a:t>
            </a:r>
            <a:endParaRPr lang="es-MX" sz="858" dirty="0"/>
          </a:p>
          <a:p>
            <a:endParaRPr lang="es-MX" sz="858" dirty="0"/>
          </a:p>
        </p:txBody>
      </p:sp>
      <p:sp>
        <p:nvSpPr>
          <p:cNvPr id="8" name="Rectángulo 7"/>
          <p:cNvSpPr/>
          <p:nvPr/>
        </p:nvSpPr>
        <p:spPr>
          <a:xfrm>
            <a:off x="142876" y="1603350"/>
            <a:ext cx="32191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Se </a:t>
            </a:r>
            <a:r>
              <a:rPr lang="es-MX" dirty="0"/>
              <a:t>deben implementar intervenciones de alto </a:t>
            </a:r>
            <a:r>
              <a:rPr lang="es-MX" dirty="0" smtClean="0"/>
              <a:t>impacto en </a:t>
            </a:r>
            <a:r>
              <a:rPr lang="es-MX" dirty="0"/>
              <a:t>todo el </a:t>
            </a:r>
            <a:r>
              <a:rPr lang="es-MX" dirty="0" smtClean="0"/>
              <a:t>continuo:</a:t>
            </a:r>
            <a:endParaRPr lang="es-MX" dirty="0"/>
          </a:p>
          <a:p>
            <a:pPr marL="795162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E5002B"/>
                </a:solidFill>
              </a:rPr>
              <a:t>Reducción </a:t>
            </a:r>
            <a:r>
              <a:rPr lang="es-MX" b="1" dirty="0">
                <a:solidFill>
                  <a:srgbClr val="E5002B"/>
                </a:solidFill>
              </a:rPr>
              <a:t>de la vulnerabilidad y los </a:t>
            </a:r>
            <a:r>
              <a:rPr lang="es-MX" b="1" dirty="0" smtClean="0">
                <a:solidFill>
                  <a:srgbClr val="E5002B"/>
                </a:solidFill>
              </a:rPr>
              <a:t>riesgos</a:t>
            </a:r>
          </a:p>
          <a:p>
            <a:pPr marL="795162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E5002B"/>
                </a:solidFill>
              </a:rPr>
              <a:t>Prevención</a:t>
            </a:r>
          </a:p>
          <a:p>
            <a:pPr marL="795162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E5002B"/>
                </a:solidFill>
              </a:rPr>
              <a:t>Diagnóstico</a:t>
            </a:r>
          </a:p>
          <a:p>
            <a:pPr marL="795162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E5002B"/>
                </a:solidFill>
              </a:rPr>
              <a:t>Tratamiento</a:t>
            </a:r>
          </a:p>
          <a:p>
            <a:pPr marL="795162" lvl="1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E5002B"/>
                </a:solidFill>
              </a:rPr>
              <a:t>Atención crónica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276225" y="789486"/>
            <a:ext cx="8959215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5"/>
          <p:cNvGrpSpPr>
            <a:grpSpLocks/>
          </p:cNvGrpSpPr>
          <p:nvPr/>
        </p:nvGrpSpPr>
        <p:grpSpPr bwMode="auto">
          <a:xfrm>
            <a:off x="505137" y="789486"/>
            <a:ext cx="4452145" cy="1756416"/>
            <a:chOff x="252134" y="1280418"/>
            <a:chExt cx="4405844" cy="1790925"/>
          </a:xfrm>
        </p:grpSpPr>
        <p:pic>
          <p:nvPicPr>
            <p:cNvPr id="14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31422" r="32211" b="45058"/>
            <a:stretch>
              <a:fillRect/>
            </a:stretch>
          </p:blipFill>
          <p:spPr bwMode="auto">
            <a:xfrm>
              <a:off x="252134" y="1280418"/>
              <a:ext cx="4405844" cy="152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329639" y="2731954"/>
              <a:ext cx="1112056" cy="2323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563" b="1" dirty="0">
                  <a:solidFill>
                    <a:srgbClr val="E51836"/>
                  </a:solidFill>
                  <a:latin typeface="+mj-lt"/>
                  <a:cs typeface="Arial" panose="020B0604020202020204" pitchFamily="34" charset="0"/>
                </a:rPr>
                <a:t>diagnosticados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854389" y="2731955"/>
              <a:ext cx="1312782" cy="3393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563" b="1" dirty="0" smtClean="0">
                  <a:solidFill>
                    <a:srgbClr val="E51836"/>
                  </a:solidFill>
                  <a:latin typeface="+mj-lt"/>
                  <a:cs typeface="Arial" panose="020B0604020202020204" pitchFamily="34" charset="0"/>
                </a:rPr>
                <a:t>tratamiento</a:t>
              </a:r>
              <a:endParaRPr lang="es-MX" sz="1563" b="1" dirty="0">
                <a:solidFill>
                  <a:srgbClr val="E51836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379306" y="2731955"/>
              <a:ext cx="1091970" cy="232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563" b="1" dirty="0">
                  <a:solidFill>
                    <a:srgbClr val="E51836"/>
                  </a:solidFill>
                  <a:latin typeface="+mj-lt"/>
                  <a:cs typeface="Arial" panose="020B0604020202020204" pitchFamily="34" charset="0"/>
                </a:rPr>
                <a:t>supresión viral</a:t>
              </a: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73060" y="8287007"/>
            <a:ext cx="4969635" cy="2160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797" dirty="0">
                <a:cs typeface="Arial" panose="020B0604020202020204" pitchFamily="34" charset="0"/>
              </a:rPr>
              <a:t>FUENTE: SS/Censida. </a:t>
            </a:r>
            <a:r>
              <a:rPr lang="es-MX" sz="797" u="sng" dirty="0">
                <a:cs typeface="Arial" panose="020B0604020202020204" pitchFamily="34" charset="0"/>
              </a:rPr>
              <a:t>La cascada de México 2015 (versión definitiva)</a:t>
            </a:r>
            <a:r>
              <a:rPr lang="es-MX" sz="797" dirty="0">
                <a:cs typeface="Arial" panose="020B0604020202020204" pitchFamily="34" charset="0"/>
              </a:rPr>
              <a:t>. México, mayo 2016.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6225" y="296310"/>
            <a:ext cx="94287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latin typeface="+mj-lt"/>
              </a:rPr>
              <a:t>Continuo de la atención de las personas con VIH, México-2015</a:t>
            </a:r>
            <a:endParaRPr lang="es-MX" sz="2800" b="1" dirty="0">
              <a:latin typeface="+mj-lt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276225" y="789486"/>
            <a:ext cx="9187815" cy="0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3" r="15456" b="5786"/>
          <a:stretch/>
        </p:blipFill>
        <p:spPr>
          <a:xfrm>
            <a:off x="787309" y="2551371"/>
            <a:ext cx="8236695" cy="408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5042695" y="939178"/>
            <a:ext cx="465504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dirty="0"/>
              <a:t>La </a:t>
            </a:r>
            <a:r>
              <a:rPr lang="es-MX" b="1" dirty="0"/>
              <a:t>cascada </a:t>
            </a:r>
            <a:r>
              <a:rPr lang="es-MX" dirty="0"/>
              <a:t>permite analizar las </a:t>
            </a:r>
            <a:r>
              <a:rPr lang="es-MX" b="1" dirty="0"/>
              <a:t>brechas de efectividad e impacto</a:t>
            </a:r>
            <a:r>
              <a:rPr lang="es-MX" dirty="0"/>
              <a:t> de las políticas de diagnóstico, atención y tratamiento y generar información estratégica y valiosa para apoyar la expansión y sostenibilidad del tratamiento ARV.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dirty="0"/>
              <a:t>Ha permitido impulsar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continuidad y articulación</a:t>
            </a:r>
            <a:r>
              <a:rPr lang="es-MX" dirty="0"/>
              <a:t> de los servicios.</a:t>
            </a:r>
          </a:p>
        </p:txBody>
      </p:sp>
    </p:spTree>
    <p:extLst>
      <p:ext uri="{BB962C8B-B14F-4D97-AF65-F5344CB8AC3E}">
        <p14:creationId xmlns:p14="http://schemas.microsoft.com/office/powerpoint/2010/main" val="288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052" y="964328"/>
            <a:ext cx="5152908" cy="4991918"/>
          </a:xfrm>
        </p:spPr>
        <p:txBody>
          <a:bodyPr/>
          <a:lstStyle/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Integración o </a:t>
            </a:r>
            <a:r>
              <a:rPr lang="es-MX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articulación </a:t>
            </a:r>
            <a:r>
              <a:rPr lang="es-MX" sz="2300" dirty="0"/>
              <a:t>de los servicios de salud  existentes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dirty="0"/>
              <a:t>Modelo de Atención centrado en enfermedades </a:t>
            </a:r>
            <a:r>
              <a:rPr lang="es-MX" sz="2300" dirty="0" smtClean="0"/>
              <a:t>agudas, </a:t>
            </a:r>
            <a:r>
              <a:rPr lang="es-MX" sz="2300" dirty="0"/>
              <a:t>se requieren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sistémicos 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Primaria de la Salud debilitada </a:t>
            </a:r>
            <a:r>
              <a:rPr lang="es-MX" sz="2300" dirty="0"/>
              <a:t>y el trabajo comunitario requiere ser </a:t>
            </a:r>
            <a:r>
              <a:rPr lang="es-MX" sz="2300" dirty="0" smtClean="0"/>
              <a:t>reforzado</a:t>
            </a:r>
            <a:endParaRPr lang="es-MX" sz="2300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276225" y="852295"/>
            <a:ext cx="8853065" cy="39111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76225" y="260955"/>
            <a:ext cx="88530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 smtClean="0">
                <a:latin typeface="+mj-lt"/>
              </a:rPr>
              <a:t>Retos para la atención a largo plazo del VIH crónico</a:t>
            </a:r>
            <a:endParaRPr lang="es-MX" sz="3200" b="1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53" y="1343047"/>
            <a:ext cx="4783904" cy="261705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994458" y="945438"/>
            <a:ext cx="3707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Atención de las personas con VIH</a:t>
            </a:r>
            <a:endParaRPr lang="es-MX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2052" y="3894443"/>
            <a:ext cx="9759081" cy="2513444"/>
          </a:xfrm>
          <a:prstGeom prst="rect">
            <a:avLst/>
          </a:prstGeom>
        </p:spPr>
        <p:txBody>
          <a:bodyPr/>
          <a:lstStyle>
            <a:lvl1pPr marL="382059" indent="-382059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Desvinculación de atención médica y salud pública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dirty="0" smtClean="0"/>
              <a:t>Algunos </a:t>
            </a:r>
            <a:r>
              <a:rPr lang="es-MX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especializados de VIH </a:t>
            </a:r>
            <a:r>
              <a:rPr lang="es-MX" sz="2300" dirty="0" smtClean="0"/>
              <a:t>se han convertido en “</a:t>
            </a:r>
            <a:r>
              <a:rPr lang="es-MX" sz="2300" i="1" dirty="0" smtClean="0"/>
              <a:t>islas</a:t>
            </a:r>
            <a:r>
              <a:rPr lang="es-MX" sz="2300" dirty="0" smtClean="0"/>
              <a:t>” 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Fatiga terapéutica</a:t>
            </a:r>
            <a:r>
              <a:rPr lang="es-MX" sz="2300" dirty="0" smtClean="0"/>
              <a:t>, tratamientos intermitentes, fallas y resistencia o “ </a:t>
            </a:r>
            <a:r>
              <a:rPr lang="es-MX" sz="2300" dirty="0" err="1" smtClean="0"/>
              <a:t>burn</a:t>
            </a:r>
            <a:r>
              <a:rPr lang="es-MX" sz="2300" dirty="0" smtClean="0"/>
              <a:t> </a:t>
            </a:r>
            <a:r>
              <a:rPr lang="es-MX" sz="2300" dirty="0" err="1" smtClean="0"/>
              <a:t>out</a:t>
            </a:r>
            <a:r>
              <a:rPr lang="es-MX" sz="2300" dirty="0" smtClean="0"/>
              <a:t>”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dirty="0" smtClean="0"/>
              <a:t>No se explicitan en la mayor parte de recomendaciones, las  estrategias de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vinculación, integración  y  retención de las personas</a:t>
            </a:r>
          </a:p>
          <a:p>
            <a:pPr>
              <a:buClr>
                <a:srgbClr val="C10202"/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300" dirty="0" smtClean="0"/>
              <a:t>Esquemas </a:t>
            </a:r>
            <a:r>
              <a:rPr lang="es-MX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corresponsables de atención comunitaria </a:t>
            </a:r>
            <a:r>
              <a:rPr lang="es-MX" sz="2300" dirty="0" smtClean="0"/>
              <a:t>o domiciliaria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26029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12241"/>
              </p:ext>
            </p:extLst>
          </p:nvPr>
        </p:nvGraphicFramePr>
        <p:xfrm>
          <a:off x="322173" y="1042189"/>
          <a:ext cx="9450477" cy="39579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92390"/>
                <a:gridCol w="3286125"/>
                <a:gridCol w="4271962"/>
              </a:tblGrid>
              <a:tr h="33799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Características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Modelo</a:t>
                      </a:r>
                      <a:r>
                        <a:rPr lang="es-MX" sz="2000" baseline="0" dirty="0" smtClean="0"/>
                        <a:t> procesos AGUDOS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Modelo procesos</a:t>
                      </a:r>
                      <a:r>
                        <a:rPr lang="es-MX" sz="2000" baseline="0" dirty="0" smtClean="0"/>
                        <a:t> CRÓNICOS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</a:tr>
              <a:tr h="28780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Enfoque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Centrado en Enfermedad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Centrada </a:t>
                      </a:r>
                      <a:r>
                        <a:rPr lang="es-MX" sz="2000" b="1" dirty="0" smtClean="0"/>
                        <a:t>en la persona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</a:tr>
              <a:tr h="28780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Atención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 demanda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Programada</a:t>
                      </a:r>
                      <a:r>
                        <a:rPr lang="es-MX" sz="2000" baseline="0" dirty="0" smtClean="0"/>
                        <a:t> y planificada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</a:tr>
              <a:tr h="28780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Equipo de salud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Reactivo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Proactivo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</a:tr>
              <a:tr h="504059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Persona usuaria </a:t>
                      </a:r>
                      <a:endParaRPr lang="es-MX" sz="2000" b="1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Pasivo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Activa</a:t>
                      </a:r>
                      <a:r>
                        <a:rPr lang="es-MX" sz="2000" dirty="0" smtClean="0"/>
                        <a:t>,</a:t>
                      </a:r>
                      <a:r>
                        <a:rPr lang="es-MX" sz="2000" baseline="0" dirty="0" smtClean="0"/>
                        <a:t> informada e involucrada</a:t>
                      </a:r>
                    </a:p>
                    <a:p>
                      <a:r>
                        <a:rPr lang="es-MX" sz="2000" baseline="0" dirty="0" smtClean="0"/>
                        <a:t>Automanejo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</a:tr>
              <a:tr h="115281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Sistema</a:t>
                      </a:r>
                      <a:r>
                        <a:rPr lang="es-MX" sz="2000" baseline="0" dirty="0" smtClean="0"/>
                        <a:t> servicios</a:t>
                      </a:r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Excelencia institucional, curativo, personal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smtClean="0"/>
                        <a:t>médico capacitado y especializado</a:t>
                      </a:r>
                      <a:endParaRPr lang="es-MX" sz="2000" dirty="0" smtClean="0"/>
                    </a:p>
                    <a:p>
                      <a:endParaRPr lang="es-MX" sz="2000" dirty="0"/>
                    </a:p>
                  </a:txBody>
                  <a:tcPr marL="100854" marR="100854" marT="50427" marB="50427"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Red</a:t>
                      </a:r>
                      <a:r>
                        <a:rPr lang="es-MX" sz="2000" b="1" baseline="0" dirty="0" smtClean="0"/>
                        <a:t> servicios </a:t>
                      </a:r>
                      <a:r>
                        <a:rPr lang="es-MX" sz="2000" baseline="0" dirty="0" smtClean="0"/>
                        <a:t>incluyendo amplia participación comunitaria, equipos multidisciplinarios, con estrategias acompañamiento, adherencia, retención</a:t>
                      </a:r>
                      <a:endParaRPr lang="es-MX" sz="2000" dirty="0"/>
                    </a:p>
                  </a:txBody>
                  <a:tcPr marL="100854" marR="100854" marT="50427" marB="50427"/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 flipV="1">
            <a:off x="276225" y="854807"/>
            <a:ext cx="6479338" cy="6119"/>
          </a:xfrm>
          <a:prstGeom prst="line">
            <a:avLst/>
          </a:prstGeom>
          <a:ln w="19050">
            <a:solidFill>
              <a:srgbClr val="E81A8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76225" y="208476"/>
            <a:ext cx="43216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600" b="1" dirty="0" smtClean="0">
                <a:latin typeface="+mj-lt"/>
              </a:rPr>
              <a:t>Modelos de atención </a:t>
            </a:r>
            <a:endParaRPr lang="es-MX" sz="3600" b="1" dirty="0"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9056" y="5181375"/>
            <a:ext cx="980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servicios </a:t>
            </a:r>
            <a:r>
              <a:rPr lang="es-MX" sz="2400" dirty="0" smtClean="0"/>
              <a:t>deben abarcar </a:t>
            </a:r>
            <a:r>
              <a:rPr lang="es-MX" sz="2400" dirty="0"/>
              <a:t>intervenciones a lo largo de toda la secuencia asistencial, incluidos la </a:t>
            </a:r>
            <a:r>
              <a:rPr lang="es-MX" sz="2400" b="1" dirty="0">
                <a:solidFill>
                  <a:srgbClr val="FF0000"/>
                </a:solidFill>
              </a:rPr>
              <a:t>detección, el seguimiento y el manejo de </a:t>
            </a:r>
            <a:r>
              <a:rPr lang="es-MX" sz="2400" b="1" dirty="0" smtClean="0">
                <a:solidFill>
                  <a:srgbClr val="FF0000"/>
                </a:solidFill>
              </a:rPr>
              <a:t>las comorbilidades</a:t>
            </a:r>
            <a:r>
              <a:rPr lang="es-MX" sz="2400" b="1" dirty="0" smtClean="0"/>
              <a:t> </a:t>
            </a:r>
            <a:r>
              <a:rPr lang="es-MX" sz="2400" dirty="0"/>
              <a:t>más comunes entre las personas </a:t>
            </a:r>
            <a:r>
              <a:rPr lang="es-MX" sz="2400" dirty="0" smtClean="0"/>
              <a:t>con </a:t>
            </a:r>
            <a:r>
              <a:rPr lang="es-MX" sz="2400" dirty="0"/>
              <a:t>VIH.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66358" y="7343289"/>
            <a:ext cx="3131563" cy="3928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953" i="1" dirty="0" smtClean="0"/>
              <a:t>Fuente: Modelo </a:t>
            </a:r>
            <a:r>
              <a:rPr lang="es-MX" sz="1953" i="1" dirty="0"/>
              <a:t>MAPEC, OPS</a:t>
            </a:r>
          </a:p>
        </p:txBody>
      </p:sp>
    </p:spTree>
    <p:extLst>
      <p:ext uri="{BB962C8B-B14F-4D97-AF65-F5344CB8AC3E}">
        <p14:creationId xmlns:p14="http://schemas.microsoft.com/office/powerpoint/2010/main" val="39084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7030A0"/>
          </a:solidFill>
          <a:miter lim="800000"/>
          <a:headEnd/>
          <a:tailEnd type="triangle" w="med" len="med"/>
        </a:ln>
        <a:effectLst>
          <a:outerShdw blurRad="63500" dist="38100" dir="2700000" algn="tl" rotWithShape="0">
            <a:srgbClr val="000000">
              <a:alpha val="39998"/>
            </a:srgbClr>
          </a:outerShdw>
        </a:effectLst>
      </a:spPr>
      <a:bodyPr lIns="101882" tIns="50941" rIns="101882" bIns="50941" anchor="ctr"/>
      <a:lstStyle>
        <a:defPPr>
          <a:defRPr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8693</TotalTime>
  <Words>1510</Words>
  <Application>Microsoft Office PowerPoint</Application>
  <PresentationFormat>Personalizado</PresentationFormat>
  <Paragraphs>191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Gisha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en Línea de vida, a largo plazo, continúa e integral</vt:lpstr>
      <vt:lpstr>Presentación de PowerPoint</vt:lpstr>
      <vt:lpstr>Algunas Reflexiones finales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Bullock</dc:creator>
  <cp:lastModifiedBy>Patricia Estela Uribe Zuñiga</cp:lastModifiedBy>
  <cp:revision>695</cp:revision>
  <cp:lastPrinted>2016-05-18T17:18:33Z</cp:lastPrinted>
  <dcterms:created xsi:type="dcterms:W3CDTF">2014-03-06T20:53:01Z</dcterms:created>
  <dcterms:modified xsi:type="dcterms:W3CDTF">2016-05-18T22:15:37Z</dcterms:modified>
</cp:coreProperties>
</file>