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16" r:id="rId3"/>
    <p:sldId id="348" r:id="rId4"/>
    <p:sldId id="322" r:id="rId5"/>
    <p:sldId id="334" r:id="rId6"/>
    <p:sldId id="417" r:id="rId7"/>
    <p:sldId id="361" r:id="rId8"/>
    <p:sldId id="420" r:id="rId9"/>
    <p:sldId id="419" r:id="rId10"/>
    <p:sldId id="363" r:id="rId11"/>
    <p:sldId id="428" r:id="rId12"/>
    <p:sldId id="425" r:id="rId13"/>
    <p:sldId id="422" r:id="rId14"/>
    <p:sldId id="423" r:id="rId15"/>
    <p:sldId id="426" r:id="rId16"/>
    <p:sldId id="356" r:id="rId17"/>
    <p:sldId id="430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5C06B6E-B6D1-4C33-87AE-B8E319365D55}">
          <p14:sldIdLst>
            <p14:sldId id="256"/>
            <p14:sldId id="416"/>
            <p14:sldId id="348"/>
            <p14:sldId id="322"/>
            <p14:sldId id="334"/>
            <p14:sldId id="417"/>
            <p14:sldId id="361"/>
            <p14:sldId id="420"/>
            <p14:sldId id="419"/>
            <p14:sldId id="363"/>
            <p14:sldId id="428"/>
            <p14:sldId id="425"/>
            <p14:sldId id="422"/>
            <p14:sldId id="423"/>
            <p14:sldId id="426"/>
            <p14:sldId id="356"/>
            <p14:sldId id="4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91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3430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3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ía Jesús" initials="MJR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DB8513"/>
    <a:srgbClr val="49DAE1"/>
    <a:srgbClr val="FDFBCB"/>
    <a:srgbClr val="006C31"/>
    <a:srgbClr val="D0DEB0"/>
    <a:srgbClr val="5D7430"/>
    <a:srgbClr val="EBF1DE"/>
    <a:srgbClr val="0066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7" autoAdjust="0"/>
    <p:restoredTop sz="94660"/>
  </p:normalViewPr>
  <p:slideViewPr>
    <p:cSldViewPr>
      <p:cViewPr>
        <p:scale>
          <a:sx n="70" d="100"/>
          <a:sy n="70" d="100"/>
        </p:scale>
        <p:origin x="-1336" y="-48"/>
      </p:cViewPr>
      <p:guideLst>
        <p:guide orient="horz" pos="391"/>
        <p:guide orient="horz" pos="754"/>
        <p:guide orient="horz" pos="890"/>
        <p:guide orient="horz" pos="572"/>
        <p:guide orient="horz" pos="3430"/>
        <p:guide orient="horz" pos="1071"/>
        <p:guide pos="2880"/>
        <p:guide pos="476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lozano\Documents\egresos%2010-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RLA%20meetings%202016\05%20May\18%20Academia%20de%20Medicina\datos\para%20tabla%203-5%20y%20figura%202-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RLA%20meetings%202015\11%20Nov\6%2045%20aniversario%20I.N.Pediatria\APMP%20y%20AVD%20%20R%20Mex%20edades%20y%20sexo%20201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rlozano\Downloads\primeras%20causas%20de%20AVISA%20hombres%20y%20mujeres%2010-19%20a&#241;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rlozano\Downloads\primeras%20causas%20de%20AVISA%20hombres%20y%20mujeres%2010-19%20a&#241;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noProof="0" dirty="0" smtClean="0">
                <a:solidFill>
                  <a:srgbClr val="002060"/>
                </a:solidFill>
              </a:rPr>
              <a:t>Egresos en Adolescentes 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noProof="0" dirty="0" smtClean="0">
                <a:solidFill>
                  <a:srgbClr val="002060"/>
                </a:solidFill>
              </a:rPr>
              <a:t>10-19 años, 2014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noProof="0" dirty="0" smtClean="0">
                <a:solidFill>
                  <a:srgbClr val="002060"/>
                </a:solidFill>
              </a:rPr>
              <a:t>(743</a:t>
            </a:r>
            <a:r>
              <a:rPr lang="es-MX" sz="1800" b="1" baseline="0" noProof="0" dirty="0" smtClean="0">
                <a:solidFill>
                  <a:srgbClr val="002060"/>
                </a:solidFill>
              </a:rPr>
              <a:t> mil, sector público)</a:t>
            </a:r>
            <a:endParaRPr lang="es-MX" sz="1800" b="1" noProof="0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Sheet11!$A$15:$A$18</c:f>
              <c:strCache>
                <c:ptCount val="3"/>
                <c:pt idx="0">
                  <c:v>Obstetricos</c:v>
                </c:pt>
                <c:pt idx="1">
                  <c:v>Hombres</c:v>
                </c:pt>
                <c:pt idx="2">
                  <c:v>Mujeres No Obste</c:v>
                </c:pt>
              </c:strCache>
            </c:strRef>
          </c:cat>
          <c:val>
            <c:numRef>
              <c:f>Sheet11!$C$15:$C$18</c:f>
              <c:numCache>
                <c:formatCode>General</c:formatCode>
                <c:ptCount val="4"/>
                <c:pt idx="0">
                  <c:v>0.57719773454814083</c:v>
                </c:pt>
                <c:pt idx="1">
                  <c:v>0.22234691447232977</c:v>
                </c:pt>
                <c:pt idx="2">
                  <c:v>0.20045535097952938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Hombres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'[para tabla 3-5 y figura 2-.xlsx]Sheet2'!$C$28:$C$43</c:f>
              <c:strCache>
                <c:ptCount val="16"/>
                <c:pt idx="0">
                  <c:v>Enfermedades del sistema circulatorio</c:v>
                </c:pt>
                <c:pt idx="1">
                  <c:v>Trastornos mentales y del comportamiento</c:v>
                </c:pt>
                <c:pt idx="2">
                  <c:v>Enfermedades del ojo y sus anexos, del oído y de la apófisis mastoides</c:v>
                </c:pt>
                <c:pt idx="3">
                  <c:v>Enfermedades endocrinas, nutricionales y metabólicas</c:v>
                </c:pt>
                <c:pt idx="4">
                  <c:v>Enfermedades del sistema nervioso</c:v>
                </c:pt>
                <c:pt idx="5">
                  <c:v>Síntomas, signos y hallazgos anormales clínicos y de laboratorio, no clasificados en otra parte</c:v>
                </c:pt>
                <c:pt idx="6">
                  <c:v>Malformaciones congénitas, deformidades y anomalías cromosómicas</c:v>
                </c:pt>
                <c:pt idx="7">
                  <c:v>Enfermedades de la piel y el tejido subcutáneo</c:v>
                </c:pt>
                <c:pt idx="8">
                  <c:v>Enfermedades del sistema osteomuscular y del tejido conectivo</c:v>
                </c:pt>
                <c:pt idx="9">
                  <c:v>Ciertas enfermedades infecciosas y parasitarias</c:v>
                </c:pt>
                <c:pt idx="10">
                  <c:v>Factores que influyen en el estado de salud y contacto con los servicios de salud</c:v>
                </c:pt>
                <c:pt idx="11">
                  <c:v>Enfermedades del sistema respiratorio</c:v>
                </c:pt>
                <c:pt idx="12">
                  <c:v>Neoplasias</c:v>
                </c:pt>
                <c:pt idx="13">
                  <c:v>Enfermedades del aparato genitourinario</c:v>
                </c:pt>
                <c:pt idx="14">
                  <c:v>Traumatismos, envenenamientos y algunas otras consecuencias de causa externa</c:v>
                </c:pt>
                <c:pt idx="15">
                  <c:v>Enfermedades del aparato digestivo</c:v>
                </c:pt>
              </c:strCache>
            </c:strRef>
          </c:cat>
          <c:val>
            <c:numRef>
              <c:f>'[para tabla 3-5 y figura 2-.xlsx]Sheet2'!$I$28:$I$43</c:f>
              <c:numCache>
                <c:formatCode>0.0</c:formatCode>
                <c:ptCount val="16"/>
                <c:pt idx="0">
                  <c:v>1.7634955216654564</c:v>
                </c:pt>
                <c:pt idx="1">
                  <c:v>1.5214233841684821</c:v>
                </c:pt>
                <c:pt idx="2">
                  <c:v>1.4832970225127089</c:v>
                </c:pt>
                <c:pt idx="3">
                  <c:v>1.8524570321955942</c:v>
                </c:pt>
                <c:pt idx="4">
                  <c:v>2.5465988864681677</c:v>
                </c:pt>
                <c:pt idx="5">
                  <c:v>2.4860808520939242</c:v>
                </c:pt>
                <c:pt idx="6">
                  <c:v>3.3097312999273787</c:v>
                </c:pt>
                <c:pt idx="7">
                  <c:v>3.1529895908980881</c:v>
                </c:pt>
                <c:pt idx="8">
                  <c:v>3.1681190994916486</c:v>
                </c:pt>
                <c:pt idx="9">
                  <c:v>3.8301863955458724</c:v>
                </c:pt>
                <c:pt idx="10">
                  <c:v>4.0087145969498907</c:v>
                </c:pt>
                <c:pt idx="11">
                  <c:v>6.9668361171629138</c:v>
                </c:pt>
                <c:pt idx="12">
                  <c:v>9.401476640038732</c:v>
                </c:pt>
                <c:pt idx="13">
                  <c:v>9.2465504720406688</c:v>
                </c:pt>
                <c:pt idx="14">
                  <c:v>25.144032921810698</c:v>
                </c:pt>
                <c:pt idx="15">
                  <c:v>18.808399903171143</c:v>
                </c:pt>
              </c:numCache>
            </c:numRef>
          </c:val>
        </c:ser>
        <c:ser>
          <c:idx val="1"/>
          <c:order val="1"/>
          <c:tx>
            <c:v>Mujeres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'[para tabla 3-5 y figura 2-.xlsx]Sheet2'!$C$28:$C$43</c:f>
              <c:strCache>
                <c:ptCount val="16"/>
                <c:pt idx="0">
                  <c:v>Enfermedades del sistema circulatorio</c:v>
                </c:pt>
                <c:pt idx="1">
                  <c:v>Trastornos mentales y del comportamiento</c:v>
                </c:pt>
                <c:pt idx="2">
                  <c:v>Enfermedades del ojo y sus anexos, del oído y de la apófisis mastoides</c:v>
                </c:pt>
                <c:pt idx="3">
                  <c:v>Enfermedades endocrinas, nutricionales y metabólicas</c:v>
                </c:pt>
                <c:pt idx="4">
                  <c:v>Enfermedades del sistema nervioso</c:v>
                </c:pt>
                <c:pt idx="5">
                  <c:v>Síntomas, signos y hallazgos anormales clínicos y de laboratorio, no clasificados en otra parte</c:v>
                </c:pt>
                <c:pt idx="6">
                  <c:v>Malformaciones congénitas, deformidades y anomalías cromosómicas</c:v>
                </c:pt>
                <c:pt idx="7">
                  <c:v>Enfermedades de la piel y el tejido subcutáneo</c:v>
                </c:pt>
                <c:pt idx="8">
                  <c:v>Enfermedades del sistema osteomuscular y del tejido conectivo</c:v>
                </c:pt>
                <c:pt idx="9">
                  <c:v>Ciertas enfermedades infecciosas y parasitarias</c:v>
                </c:pt>
                <c:pt idx="10">
                  <c:v>Factores que influyen en el estado de salud y contacto con los servicios de salud</c:v>
                </c:pt>
                <c:pt idx="11">
                  <c:v>Enfermedades del sistema respiratorio</c:v>
                </c:pt>
                <c:pt idx="12">
                  <c:v>Neoplasias</c:v>
                </c:pt>
                <c:pt idx="13">
                  <c:v>Enfermedades del aparato genitourinario</c:v>
                </c:pt>
                <c:pt idx="14">
                  <c:v>Traumatismos, envenenamientos y algunas otras consecuencias de causa externa</c:v>
                </c:pt>
                <c:pt idx="15">
                  <c:v>Enfermedades del aparato digestivo</c:v>
                </c:pt>
              </c:strCache>
            </c:strRef>
          </c:cat>
          <c:val>
            <c:numRef>
              <c:f>'[para tabla 3-5 y figura 2-.xlsx]Sheet2'!$J$28:$J$43</c:f>
              <c:numCache>
                <c:formatCode>0.0</c:formatCode>
                <c:ptCount val="16"/>
                <c:pt idx="0">
                  <c:v>1.2371618446667114</c:v>
                </c:pt>
                <c:pt idx="1">
                  <c:v>1.7822380345035911</c:v>
                </c:pt>
                <c:pt idx="2">
                  <c:v>1.9198496341545277</c:v>
                </c:pt>
                <c:pt idx="3">
                  <c:v>2.4333758474860709</c:v>
                </c:pt>
                <c:pt idx="4">
                  <c:v>2.6441565415855539</c:v>
                </c:pt>
                <c:pt idx="5">
                  <c:v>3.3208028462106465</c:v>
                </c:pt>
                <c:pt idx="6">
                  <c:v>2.8247298113714172</c:v>
                </c:pt>
                <c:pt idx="7">
                  <c:v>3.6410015439350207</c:v>
                </c:pt>
                <c:pt idx="8">
                  <c:v>3.8517822380345033</c:v>
                </c:pt>
                <c:pt idx="9">
                  <c:v>4.2948244613009328</c:v>
                </c:pt>
                <c:pt idx="10">
                  <c:v>7.193394643216755</c:v>
                </c:pt>
                <c:pt idx="11">
                  <c:v>6.4858696381821845</c:v>
                </c:pt>
                <c:pt idx="12">
                  <c:v>10.21547962677049</c:v>
                </c:pt>
                <c:pt idx="13">
                  <c:v>13.215412499160905</c:v>
                </c:pt>
                <c:pt idx="14">
                  <c:v>11.237161844666712</c:v>
                </c:pt>
                <c:pt idx="15">
                  <c:v>22.289051486876552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53632"/>
        <c:axId val="36855168"/>
      </c:barChart>
      <c:catAx>
        <c:axId val="3685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855168"/>
        <c:crosses val="autoZero"/>
        <c:auto val="1"/>
        <c:lblAlgn val="ctr"/>
        <c:lblOffset val="100"/>
        <c:noMultiLvlLbl val="0"/>
      </c:catAx>
      <c:valAx>
        <c:axId val="36855168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85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748643919510062"/>
          <c:y val="0.66390388072560447"/>
          <c:w val="0.27502712160979875"/>
          <c:h val="8.5635665692331539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'edades '!$M$1</c:f>
              <c:strCache>
                <c:ptCount val="1"/>
                <c:pt idx="0">
                  <c:v>APMP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'edades '!$I$4:$I$21</c:f>
              <c:strCache>
                <c:ptCount val="18"/>
                <c:pt idx="0">
                  <c:v>0-1</c:v>
                </c:pt>
                <c:pt idx="1">
                  <c:v>1-4 </c:v>
                </c:pt>
                <c:pt idx="2">
                  <c:v>5-9 </c:v>
                </c:pt>
                <c:pt idx="3">
                  <c:v>10-14 </c:v>
                </c:pt>
                <c:pt idx="4">
                  <c:v>15-19 </c:v>
                </c:pt>
                <c:pt idx="5">
                  <c:v>20-24 </c:v>
                </c:pt>
                <c:pt idx="6">
                  <c:v>25-29 </c:v>
                </c:pt>
                <c:pt idx="7">
                  <c:v>30-34 </c:v>
                </c:pt>
                <c:pt idx="8">
                  <c:v>35-39 </c:v>
                </c:pt>
                <c:pt idx="9">
                  <c:v>40-44 </c:v>
                </c:pt>
                <c:pt idx="10">
                  <c:v>45-49 </c:v>
                </c:pt>
                <c:pt idx="11">
                  <c:v>50-54 </c:v>
                </c:pt>
                <c:pt idx="12">
                  <c:v>55-59 </c:v>
                </c:pt>
                <c:pt idx="13">
                  <c:v>60-64 </c:v>
                </c:pt>
                <c:pt idx="14">
                  <c:v>65-69 </c:v>
                </c:pt>
                <c:pt idx="15">
                  <c:v>70-74 </c:v>
                </c:pt>
                <c:pt idx="16">
                  <c:v>75-79 </c:v>
                </c:pt>
                <c:pt idx="17">
                  <c:v>80+ </c:v>
                </c:pt>
              </c:strCache>
            </c:strRef>
          </c:cat>
          <c:val>
            <c:numRef>
              <c:f>'edades '!$M$4:$M$21</c:f>
              <c:numCache>
                <c:formatCode>General</c:formatCode>
                <c:ptCount val="18"/>
                <c:pt idx="0">
                  <c:v>0.93881994823953285</c:v>
                </c:pt>
                <c:pt idx="1">
                  <c:v>0.72820476312295379</c:v>
                </c:pt>
                <c:pt idx="2">
                  <c:v>0.31508880931568173</c:v>
                </c:pt>
                <c:pt idx="3">
                  <c:v>0.28993026635211688</c:v>
                </c:pt>
                <c:pt idx="4">
                  <c:v>0.45343484520449534</c:v>
                </c:pt>
                <c:pt idx="5">
                  <c:v>0.47238372854724925</c:v>
                </c:pt>
                <c:pt idx="6">
                  <c:v>0.46720811515262434</c:v>
                </c:pt>
                <c:pt idx="7">
                  <c:v>0.4628175571182116</c:v>
                </c:pt>
                <c:pt idx="8">
                  <c:v>0.48096751056990683</c:v>
                </c:pt>
                <c:pt idx="9">
                  <c:v>0.50998245249648866</c:v>
                </c:pt>
                <c:pt idx="10">
                  <c:v>0.54664088152043255</c:v>
                </c:pt>
                <c:pt idx="11">
                  <c:v>0.58383321649465159</c:v>
                </c:pt>
                <c:pt idx="12">
                  <c:v>0.62068688711611519</c:v>
                </c:pt>
                <c:pt idx="13">
                  <c:v>0.65729475918402158</c:v>
                </c:pt>
                <c:pt idx="14">
                  <c:v>0.67958898116056188</c:v>
                </c:pt>
                <c:pt idx="15">
                  <c:v>0.69481747701987762</c:v>
                </c:pt>
                <c:pt idx="16">
                  <c:v>0.69637058390953011</c:v>
                </c:pt>
                <c:pt idx="17">
                  <c:v>0.71327800568233779</c:v>
                </c:pt>
              </c:numCache>
            </c:numRef>
          </c:val>
        </c:ser>
        <c:ser>
          <c:idx val="1"/>
          <c:order val="1"/>
          <c:tx>
            <c:strRef>
              <c:f>'edades '!$N$1</c:f>
              <c:strCache>
                <c:ptCount val="1"/>
                <c:pt idx="0">
                  <c:v>AVD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'edades '!$I$4:$I$21</c:f>
              <c:strCache>
                <c:ptCount val="18"/>
                <c:pt idx="0">
                  <c:v>0-1</c:v>
                </c:pt>
                <c:pt idx="1">
                  <c:v>1-4 </c:v>
                </c:pt>
                <c:pt idx="2">
                  <c:v>5-9 </c:v>
                </c:pt>
                <c:pt idx="3">
                  <c:v>10-14 </c:v>
                </c:pt>
                <c:pt idx="4">
                  <c:v>15-19 </c:v>
                </c:pt>
                <c:pt idx="5">
                  <c:v>20-24 </c:v>
                </c:pt>
                <c:pt idx="6">
                  <c:v>25-29 </c:v>
                </c:pt>
                <c:pt idx="7">
                  <c:v>30-34 </c:v>
                </c:pt>
                <c:pt idx="8">
                  <c:v>35-39 </c:v>
                </c:pt>
                <c:pt idx="9">
                  <c:v>40-44 </c:v>
                </c:pt>
                <c:pt idx="10">
                  <c:v>45-49 </c:v>
                </c:pt>
                <c:pt idx="11">
                  <c:v>50-54 </c:v>
                </c:pt>
                <c:pt idx="12">
                  <c:v>55-59 </c:v>
                </c:pt>
                <c:pt idx="13">
                  <c:v>60-64 </c:v>
                </c:pt>
                <c:pt idx="14">
                  <c:v>65-69 </c:v>
                </c:pt>
                <c:pt idx="15">
                  <c:v>70-74 </c:v>
                </c:pt>
                <c:pt idx="16">
                  <c:v>75-79 </c:v>
                </c:pt>
                <c:pt idx="17">
                  <c:v>80+ </c:v>
                </c:pt>
              </c:strCache>
            </c:strRef>
          </c:cat>
          <c:val>
            <c:numRef>
              <c:f>'edades '!$N$4:$N$21</c:f>
              <c:numCache>
                <c:formatCode>General</c:formatCode>
                <c:ptCount val="18"/>
                <c:pt idx="0">
                  <c:v>6.1180051760467091E-2</c:v>
                </c:pt>
                <c:pt idx="1">
                  <c:v>0.27179523687704615</c:v>
                </c:pt>
                <c:pt idx="2">
                  <c:v>0.68491119068431827</c:v>
                </c:pt>
                <c:pt idx="3">
                  <c:v>0.71006973364788306</c:v>
                </c:pt>
                <c:pt idx="4">
                  <c:v>0.5465651547955046</c:v>
                </c:pt>
                <c:pt idx="5">
                  <c:v>0.5276162714527507</c:v>
                </c:pt>
                <c:pt idx="6">
                  <c:v>0.53279188484737572</c:v>
                </c:pt>
                <c:pt idx="7">
                  <c:v>0.53718244288178851</c:v>
                </c:pt>
                <c:pt idx="8">
                  <c:v>0.51903248943009317</c:v>
                </c:pt>
                <c:pt idx="9">
                  <c:v>0.4900175475035114</c:v>
                </c:pt>
                <c:pt idx="10">
                  <c:v>0.45335911847956739</c:v>
                </c:pt>
                <c:pt idx="11">
                  <c:v>0.4161667835053483</c:v>
                </c:pt>
                <c:pt idx="12">
                  <c:v>0.37931311288388475</c:v>
                </c:pt>
                <c:pt idx="13">
                  <c:v>0.34270524081597842</c:v>
                </c:pt>
                <c:pt idx="14">
                  <c:v>0.32041101883943812</c:v>
                </c:pt>
                <c:pt idx="15">
                  <c:v>0.30518252298012233</c:v>
                </c:pt>
                <c:pt idx="16">
                  <c:v>0.30362941609046984</c:v>
                </c:pt>
                <c:pt idx="17">
                  <c:v>0.28672199431766215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897920"/>
        <c:axId val="36899456"/>
      </c:barChart>
      <c:catAx>
        <c:axId val="3689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899456"/>
        <c:crosses val="autoZero"/>
        <c:auto val="1"/>
        <c:lblAlgn val="ctr"/>
        <c:lblOffset val="100"/>
        <c:noMultiLvlLbl val="0"/>
      </c:catAx>
      <c:valAx>
        <c:axId val="36899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de AVD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8979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Hoja3!$F$22:$F$24</c:f>
              <c:strCache>
                <c:ptCount val="3"/>
                <c:pt idx="0">
                  <c:v>Trans, Nut Repro</c:v>
                </c:pt>
                <c:pt idx="1">
                  <c:v>ECNT</c:v>
                </c:pt>
                <c:pt idx="2">
                  <c:v>Lesiones</c:v>
                </c:pt>
              </c:strCache>
            </c:strRef>
          </c:cat>
          <c:val>
            <c:numRef>
              <c:f>Hoja3!$G$22:$G$24</c:f>
              <c:numCache>
                <c:formatCode>General</c:formatCode>
                <c:ptCount val="3"/>
                <c:pt idx="0">
                  <c:v>0.12</c:v>
                </c:pt>
                <c:pt idx="1">
                  <c:v>0.56000000000000005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Hoja3!$F$27:$F$29</c:f>
              <c:strCache>
                <c:ptCount val="3"/>
                <c:pt idx="0">
                  <c:v>Trans, Nut Repro</c:v>
                </c:pt>
                <c:pt idx="1">
                  <c:v>ECNT</c:v>
                </c:pt>
                <c:pt idx="2">
                  <c:v>Lesiones</c:v>
                </c:pt>
              </c:strCache>
            </c:strRef>
          </c:cat>
          <c:val>
            <c:numRef>
              <c:f>Hoja3!$G$27:$G$29</c:f>
              <c:numCache>
                <c:formatCode>General</c:formatCode>
                <c:ptCount val="3"/>
                <c:pt idx="0">
                  <c:v>0.18</c:v>
                </c:pt>
                <c:pt idx="1">
                  <c:v>0.71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5699-5509-45E7-A2C7-387E59759C17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EF98-3BED-4CF9-BB0B-E379A4DF844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88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94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01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41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24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9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515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51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41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EF98-3BED-4CF9-BB0B-E379A4DF8448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64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7030A0"/>
              </a:buClr>
              <a:buFont typeface="Arial" pitchFamily="34" charset="0"/>
              <a:buChar char="•"/>
              <a:defRPr/>
            </a:lvl1pPr>
            <a:lvl2pPr>
              <a:buClr>
                <a:srgbClr val="7030A0"/>
              </a:buClr>
              <a:defRPr/>
            </a:lvl2pPr>
            <a:lvl3pPr>
              <a:buClr>
                <a:srgbClr val="7030A0"/>
              </a:buClr>
              <a:defRPr/>
            </a:lvl3pPr>
            <a:lvl4pPr>
              <a:buClr>
                <a:srgbClr val="7030A0"/>
              </a:buClr>
              <a:defRPr/>
            </a:lvl4pPr>
            <a:lvl5pPr>
              <a:buClr>
                <a:srgbClr val="7030A0"/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FFDEB9-008E-4B73-B529-BDB4CCA785B4}" type="datetimeFigureOut">
              <a:rPr lang="es-MX" smtClean="0"/>
              <a:pPr/>
              <a:t>18/05/2016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4248" y="6351764"/>
            <a:ext cx="2133600" cy="365125"/>
          </a:xfrm>
          <a:prstGeom prst="rect">
            <a:avLst/>
          </a:prstGeom>
        </p:spPr>
        <p:txBody>
          <a:bodyPr/>
          <a:lstStyle/>
          <a:p>
            <a:fld id="{DDE02C84-56FB-4EF6-B1DA-DE315F9269D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Marcador de contenido" descr="fondo2.jpg"/>
          <p:cNvPicPr>
            <a:picLocks noChangeAspect="1"/>
          </p:cNvPicPr>
          <p:nvPr userDrawn="1"/>
        </p:nvPicPr>
        <p:blipFill rotWithShape="1">
          <a:blip r:embed="rId13" cstate="print"/>
          <a:srcRect t="76875"/>
          <a:stretch/>
        </p:blipFill>
        <p:spPr>
          <a:xfrm>
            <a:off x="-952" y="5270682"/>
            <a:ext cx="9144000" cy="1587318"/>
          </a:xfrm>
          <a:prstGeom prst="rect">
            <a:avLst/>
          </a:prstGeom>
        </p:spPr>
      </p:pic>
      <p:pic>
        <p:nvPicPr>
          <p:cNvPr id="7" name="3 Marcador de contenido" descr="fondo2.jpg"/>
          <p:cNvPicPr>
            <a:picLocks noChangeAspect="1"/>
          </p:cNvPicPr>
          <p:nvPr userDrawn="1"/>
        </p:nvPicPr>
        <p:blipFill rotWithShape="1">
          <a:blip r:embed="rId13" cstate="print"/>
          <a:srcRect t="38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80548" y="15596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511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387741"/>
            <a:ext cx="389604" cy="389604"/>
          </a:xfrm>
          <a:prstGeom prst="rect">
            <a:avLst/>
          </a:prstGeom>
        </p:spPr>
      </p:pic>
      <p:sp>
        <p:nvSpPr>
          <p:cNvPr id="10" name="9 CuadroTexto"/>
          <p:cNvSpPr txBox="1"/>
          <p:nvPr userDrawn="1"/>
        </p:nvSpPr>
        <p:spPr>
          <a:xfrm>
            <a:off x="-36512" y="6413266"/>
            <a:ext cx="104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b="1" dirty="0" smtClean="0">
                <a:solidFill>
                  <a:schemeClr val="tx2">
                    <a:lumMod val="75000"/>
                  </a:schemeClr>
                </a:solidFill>
              </a:rPr>
              <a:t>Instituto Nacional de Salud Pública</a:t>
            </a:r>
            <a:endParaRPr lang="es-MX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1331640" y="635171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s-MX" sz="800" b="1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Centro de Investigaciones en Sistemas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»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9.emf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data.org/" TargetMode="External"/><Relationship Id="rId2" Type="http://schemas.openxmlformats.org/officeDocument/2006/relationships/hyperlink" Target="http://www.healthdata.org/results/data-visualization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nsp.m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134672" cy="1470025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La carga de la enfermedad</a:t>
            </a:r>
            <a:r>
              <a:rPr lang="es-MX" dirty="0">
                <a:solidFill>
                  <a:srgbClr val="002060"/>
                </a:solidFill>
              </a:rPr>
              <a:t> </a:t>
            </a:r>
            <a:r>
              <a:rPr lang="es-MX" dirty="0" smtClean="0">
                <a:solidFill>
                  <a:srgbClr val="002060"/>
                </a:solidFill>
              </a:rPr>
              <a:t>en adolescentes en México 1990-2015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098825"/>
            <a:ext cx="7632848" cy="3426519"/>
          </a:xfrm>
        </p:spPr>
        <p:txBody>
          <a:bodyPr>
            <a:normAutofit fontScale="55000" lnSpcReduction="20000"/>
          </a:bodyPr>
          <a:lstStyle/>
          <a:p>
            <a:r>
              <a:rPr lang="es-ES" sz="5900" b="1" dirty="0" smtClean="0">
                <a:solidFill>
                  <a:srgbClr val="002060"/>
                </a:solidFill>
              </a:rPr>
              <a:t>Dr Rafael Lozano </a:t>
            </a:r>
          </a:p>
          <a:p>
            <a:r>
              <a:rPr lang="es-ES" sz="4200" i="1" dirty="0" smtClean="0">
                <a:solidFill>
                  <a:srgbClr val="002060"/>
                </a:solidFill>
              </a:rPr>
              <a:t>Director del Centro de Investigación en Sistemas de Salud</a:t>
            </a:r>
          </a:p>
          <a:p>
            <a:r>
              <a:rPr lang="es-ES" sz="4200" i="1" dirty="0" smtClean="0">
                <a:solidFill>
                  <a:srgbClr val="002060"/>
                </a:solidFill>
              </a:rPr>
              <a:t>Profesor de Salud Global, IHME, Universidad de Washington</a:t>
            </a:r>
          </a:p>
          <a:p>
            <a:endParaRPr lang="es-ES" sz="3200" i="1" dirty="0" smtClean="0">
              <a:solidFill>
                <a:srgbClr val="002060"/>
              </a:solidFill>
            </a:endParaRPr>
          </a:p>
          <a:p>
            <a:endParaRPr lang="es-ES" sz="3200" i="1" dirty="0" smtClean="0">
              <a:solidFill>
                <a:srgbClr val="002060"/>
              </a:solidFill>
            </a:endParaRPr>
          </a:p>
          <a:p>
            <a:r>
              <a:rPr lang="es-ES" sz="4200" b="1" dirty="0" smtClean="0">
                <a:solidFill>
                  <a:srgbClr val="002060"/>
                </a:solidFill>
              </a:rPr>
              <a:t>Mayo 19, 2016 </a:t>
            </a:r>
          </a:p>
          <a:p>
            <a:r>
              <a:rPr lang="es-ES" sz="4200" b="1" dirty="0" smtClean="0">
                <a:solidFill>
                  <a:srgbClr val="002060"/>
                </a:solidFill>
              </a:rPr>
              <a:t>Academia Nacional de Medicina</a:t>
            </a:r>
          </a:p>
          <a:p>
            <a:r>
              <a:rPr lang="es-ES" sz="4200" b="1" dirty="0" smtClean="0">
                <a:solidFill>
                  <a:srgbClr val="002060"/>
                </a:solidFill>
              </a:rPr>
              <a:t>Sesión Conjunta con la SMSP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3" y="-27385"/>
            <a:ext cx="2889126" cy="18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85485"/>
            <a:ext cx="1182816" cy="128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0"/>
            <a:ext cx="1619672" cy="1630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96"/>
            <a:ext cx="9144000" cy="864096"/>
          </a:xfrm>
        </p:spPr>
        <p:txBody>
          <a:bodyPr/>
          <a:lstStyle/>
          <a:p>
            <a:r>
              <a:rPr lang="es-MX" dirty="0" smtClean="0"/>
              <a:t>¿De qué mueren los adolescentes en México?</a:t>
            </a:r>
            <a:endParaRPr lang="es-MX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4022"/>
              </p:ext>
            </p:extLst>
          </p:nvPr>
        </p:nvGraphicFramePr>
        <p:xfrm>
          <a:off x="467544" y="2059688"/>
          <a:ext cx="3744417" cy="3601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177"/>
                <a:gridCol w="2655152"/>
                <a:gridCol w="792088"/>
              </a:tblGrid>
              <a:tr h="29445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Causa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effectLst/>
                        </a:rPr>
                        <a:t> Todas</a:t>
                      </a:r>
                      <a:endParaRPr lang="es-MX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u="none" strike="noStrike" noProof="0" dirty="0" smtClean="0">
                          <a:effectLst/>
                        </a:rPr>
                        <a:t>8,207</a:t>
                      </a:r>
                      <a:endParaRPr lang="es-MX" sz="1600" b="1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16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Accidentes de tránsito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21.0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Violencia interpersonal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Suicidio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Leucemia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5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Ahogamientos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Anomalías congénitas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Enfermedad renal crónica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54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Infecciones respiratorias bajas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9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Caídas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600" b="1" i="0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s-MX" sz="1600" b="1" i="0" u="none" strike="noStrike" baseline="0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cerebrovascular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8144" y="16903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Mujeres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874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Principales de muerte en los Adolescentes en México 2015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559460"/>
            <a:ext cx="4797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Fuente: http://vizhub.healthdata.org/gbd-compare/   </a:t>
            </a:r>
            <a:r>
              <a:rPr lang="es-MX" sz="1200" dirty="0" smtClean="0"/>
              <a:t>(preliminar)               </a:t>
            </a:r>
            <a:endParaRPr lang="en-US" sz="1200" dirty="0"/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69412"/>
              </p:ext>
            </p:extLst>
          </p:nvPr>
        </p:nvGraphicFramePr>
        <p:xfrm>
          <a:off x="4860031" y="2059688"/>
          <a:ext cx="3744417" cy="3601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177"/>
                <a:gridCol w="2655152"/>
                <a:gridCol w="792088"/>
              </a:tblGrid>
              <a:tr h="29445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Causa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effectLst/>
                        </a:rPr>
                        <a:t>Todas</a:t>
                      </a:r>
                      <a:endParaRPr lang="es-MX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16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Accidentes de tránsito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Violencia interpersonal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Suicidio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Leucemia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Anomalías congénitas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Enfermedad renal crónica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Infecciones respiratorias bajas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541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Ahogamientos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600" b="1" i="0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Enf</a:t>
                      </a:r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s-MX" sz="1600" b="1" i="0" u="none" strike="noStrike" baseline="0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Cerebrovascular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445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Epilepsia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7"/>
          <p:cNvSpPr txBox="1"/>
          <p:nvPr/>
        </p:nvSpPr>
        <p:spPr>
          <a:xfrm>
            <a:off x="1403648" y="16261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Hombres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517448"/>
            <a:ext cx="755575" cy="2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Incremento de los suicidios en Adolescentes </a:t>
            </a:r>
            <a:br>
              <a:rPr lang="es-MX" dirty="0" smtClean="0"/>
            </a:br>
            <a:r>
              <a:rPr lang="es-MX" dirty="0" smtClean="0"/>
              <a:t>México 1990 a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51" y="871595"/>
            <a:ext cx="9158351" cy="5986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45024"/>
            <a:ext cx="91805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0441" y="3687036"/>
            <a:ext cx="4797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Fuente: http://vizhub.healthdata.org/gbd-compare/   </a:t>
            </a:r>
            <a:r>
              <a:rPr lang="es-MX" sz="1200" dirty="0" smtClean="0"/>
              <a:t>(preliminar)              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937" y="3645024"/>
            <a:ext cx="755575" cy="26908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 rot="16200000">
            <a:off x="-854731" y="181433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Tasa por 100,000</a:t>
            </a:r>
            <a:endParaRPr lang="es-MX" sz="1200" dirty="0"/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-796539" y="4838673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Tasa por 100,000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6358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a tratar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374" y="1268760"/>
            <a:ext cx="7807126" cy="4525963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¿</a:t>
            </a:r>
            <a:r>
              <a:rPr lang="es-MX" dirty="0" smtClean="0">
                <a:solidFill>
                  <a:srgbClr val="002060"/>
                </a:solidFill>
              </a:rPr>
              <a:t>Cuántos </a:t>
            </a:r>
            <a:r>
              <a:rPr lang="es-MX" dirty="0">
                <a:solidFill>
                  <a:srgbClr val="002060"/>
                </a:solidFill>
              </a:rPr>
              <a:t>son?</a:t>
            </a:r>
          </a:p>
          <a:p>
            <a:r>
              <a:rPr lang="es-MX" dirty="0">
                <a:solidFill>
                  <a:srgbClr val="002060"/>
                </a:solidFill>
              </a:rPr>
              <a:t>¿De </a:t>
            </a:r>
            <a:r>
              <a:rPr lang="es-MX" dirty="0" smtClean="0">
                <a:solidFill>
                  <a:srgbClr val="002060"/>
                </a:solidFill>
              </a:rPr>
              <a:t>qué </a:t>
            </a:r>
            <a:r>
              <a:rPr lang="es-MX" dirty="0">
                <a:solidFill>
                  <a:srgbClr val="002060"/>
                </a:solidFill>
              </a:rPr>
              <a:t>enferman y de </a:t>
            </a:r>
            <a:r>
              <a:rPr lang="es-MX" dirty="0" smtClean="0">
                <a:solidFill>
                  <a:srgbClr val="002060"/>
                </a:solidFill>
              </a:rPr>
              <a:t>qué </a:t>
            </a:r>
            <a:r>
              <a:rPr lang="es-MX" dirty="0">
                <a:solidFill>
                  <a:srgbClr val="002060"/>
                </a:solidFill>
              </a:rPr>
              <a:t>mueren?</a:t>
            </a:r>
          </a:p>
          <a:p>
            <a:r>
              <a:rPr lang="es-MX" dirty="0">
                <a:solidFill>
                  <a:srgbClr val="002060"/>
                </a:solidFill>
              </a:rPr>
              <a:t>¿</a:t>
            </a:r>
            <a:r>
              <a:rPr lang="es-MX" dirty="0" smtClean="0">
                <a:solidFill>
                  <a:srgbClr val="002060"/>
                </a:solidFill>
              </a:rPr>
              <a:t>Cuál </a:t>
            </a:r>
            <a:r>
              <a:rPr lang="es-MX" dirty="0">
                <a:solidFill>
                  <a:srgbClr val="002060"/>
                </a:solidFill>
              </a:rPr>
              <a:t>es la Carga de la enfermedad de los adolescentes en México?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0548" y="2420888"/>
            <a:ext cx="5470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problema</a:t>
            </a:r>
            <a:r>
              <a:rPr lang="en-US" dirty="0" smtClean="0"/>
              <a:t> de la </a:t>
            </a:r>
            <a:r>
              <a:rPr lang="en-US" dirty="0" err="1" smtClean="0"/>
              <a:t>carga</a:t>
            </a:r>
            <a:r>
              <a:rPr lang="en-US" dirty="0" smtClean="0"/>
              <a:t> en los </a:t>
            </a:r>
            <a:r>
              <a:rPr lang="en-US" dirty="0" err="1" smtClean="0"/>
              <a:t>adolescentes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discapacidad</a:t>
            </a:r>
            <a:r>
              <a:rPr lang="en-US" dirty="0" smtClean="0"/>
              <a:t> no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muerte</a:t>
            </a:r>
            <a:r>
              <a:rPr lang="en-US" dirty="0" smtClean="0"/>
              <a:t> </a:t>
            </a:r>
            <a:r>
              <a:rPr lang="en-US" dirty="0" err="1" smtClean="0"/>
              <a:t>prematura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191786"/>
              </p:ext>
            </p:extLst>
          </p:nvPr>
        </p:nvGraphicFramePr>
        <p:xfrm>
          <a:off x="-36512" y="1412776"/>
          <a:ext cx="51125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628801"/>
            <a:ext cx="406794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7100" y="6525344"/>
            <a:ext cx="35793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http://vizhub.healthdata.org/gbd-compare/                  </a:t>
            </a: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408" y="6517448"/>
            <a:ext cx="755575" cy="26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58924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Edad Años      % AVD</a:t>
            </a:r>
          </a:p>
          <a:p>
            <a:r>
              <a:rPr lang="es-MX" sz="1600" dirty="0" smtClean="0"/>
              <a:t>10-14          =   71.0</a:t>
            </a:r>
          </a:p>
          <a:p>
            <a:r>
              <a:rPr lang="es-MX" sz="1600" dirty="0" smtClean="0"/>
              <a:t>15-19          =   54.7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38012" y="5733256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Edad       % </a:t>
            </a:r>
            <a:r>
              <a:rPr lang="es-MX" dirty="0"/>
              <a:t>AVD</a:t>
            </a:r>
          </a:p>
          <a:p>
            <a:r>
              <a:rPr lang="es-MX" dirty="0" smtClean="0"/>
              <a:t>10-19  =   61.3</a:t>
            </a:r>
          </a:p>
        </p:txBody>
      </p:sp>
    </p:spTree>
    <p:extLst>
      <p:ext uri="{BB962C8B-B14F-4D97-AF65-F5344CB8AC3E}">
        <p14:creationId xmlns:p14="http://schemas.microsoft.com/office/powerpoint/2010/main" val="42019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Principales Causas de AVISA en Adolescentes, </a:t>
            </a:r>
            <a:br>
              <a:rPr lang="es-MX" dirty="0" smtClean="0"/>
            </a:br>
            <a:r>
              <a:rPr lang="es-MX" dirty="0" smtClean="0"/>
              <a:t>México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47" y="3933056"/>
            <a:ext cx="10358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Tasa x 100,000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097100" y="6525344"/>
            <a:ext cx="35793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http://vizhub.healthdata.org/gbd-compare/                  </a:t>
            </a:r>
            <a:endParaRPr lang="en-US" sz="10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6517448"/>
            <a:ext cx="755575" cy="26908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5378" y="1046553"/>
            <a:ext cx="4282606" cy="5334775"/>
            <a:chOff x="0" y="992747"/>
            <a:chExt cx="4282606" cy="5334775"/>
          </a:xfrm>
          <a:solidFill>
            <a:schemeClr val="bg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2747"/>
              <a:ext cx="4282606" cy="2940308"/>
            </a:xfrm>
            <a:prstGeom prst="rect">
              <a:avLst/>
            </a:prstGeom>
            <a:grpFill/>
          </p:spPr>
        </p:pic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19526466"/>
                </p:ext>
              </p:extLst>
            </p:nvPr>
          </p:nvGraphicFramePr>
          <p:xfrm>
            <a:off x="0" y="4194666"/>
            <a:ext cx="3995936" cy="21328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4572000" y="1072651"/>
            <a:ext cx="4566894" cy="5524701"/>
            <a:chOff x="4282607" y="992748"/>
            <a:chExt cx="4566894" cy="5524701"/>
          </a:xfrm>
          <a:solidFill>
            <a:schemeClr val="bg1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5976" y="992748"/>
              <a:ext cx="4248472" cy="2940308"/>
            </a:xfrm>
            <a:prstGeom prst="rect">
              <a:avLst/>
            </a:prstGeom>
            <a:grpFill/>
          </p:spPr>
        </p:pic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9381409"/>
                </p:ext>
              </p:extLst>
            </p:nvPr>
          </p:nvGraphicFramePr>
          <p:xfrm>
            <a:off x="4282607" y="4149081"/>
            <a:ext cx="4566894" cy="2368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917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Carga Atribuible a los principales Factores de Riesgo, adolescentes de 10 a 19, México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7544" y="1871668"/>
            <a:ext cx="3528392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1"/>
          <a:stretch/>
        </p:blipFill>
        <p:spPr>
          <a:xfrm>
            <a:off x="4860032" y="1871668"/>
            <a:ext cx="3600400" cy="302433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299482"/>
              </p:ext>
            </p:extLst>
          </p:nvPr>
        </p:nvGraphicFramePr>
        <p:xfrm>
          <a:off x="3389370" y="1871668"/>
          <a:ext cx="606566" cy="3024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566"/>
              </a:tblGrid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11.0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2.7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1.6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1.3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0.6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0.5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0.5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0.4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52162"/>
              </p:ext>
            </p:extLst>
          </p:nvPr>
        </p:nvGraphicFramePr>
        <p:xfrm>
          <a:off x="7776674" y="1871664"/>
          <a:ext cx="683758" cy="3024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758"/>
              </a:tblGrid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9.8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2.7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2.2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2.0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1.9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0.9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0.8</a:t>
                      </a:r>
                      <a:endParaRPr lang="en-US" sz="1200" dirty="0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0.7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6122" y="1151592"/>
            <a:ext cx="164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10-14 años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96135" y="1151592"/>
            <a:ext cx="175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15-19 años</a:t>
            </a:r>
            <a:endParaRPr lang="en-US" sz="24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5040561" y="6544296"/>
            <a:ext cx="3851919" cy="269080"/>
            <a:chOff x="4860032" y="6226060"/>
            <a:chExt cx="3851919" cy="269080"/>
          </a:xfrm>
        </p:grpSpPr>
        <p:sp>
          <p:nvSpPr>
            <p:cNvPr id="10" name="TextBox 9"/>
            <p:cNvSpPr txBox="1"/>
            <p:nvPr/>
          </p:nvSpPr>
          <p:spPr>
            <a:xfrm>
              <a:off x="4860032" y="6237312"/>
              <a:ext cx="357935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dirty="0"/>
                <a:t>Fuente: http://vizhub.healthdata.org/gbd-compare/                  </a:t>
              </a:r>
              <a:endParaRPr lang="en-US" sz="105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6376" y="6226060"/>
              <a:ext cx="755575" cy="26908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67544" y="1511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Factor de Riesgo                             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15116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Factor de Riesgo                            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Consideraciones Finales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10" y="1196752"/>
            <a:ext cx="8559378" cy="5112568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Tomarse en serio los problemas de los adolescentes</a:t>
            </a:r>
          </a:p>
          <a:p>
            <a:pPr lvl="1"/>
            <a:r>
              <a:rPr lang="es-MX" dirty="0" smtClean="0"/>
              <a:t>Sistema de monitoreo de la salud de los adolescentes</a:t>
            </a:r>
          </a:p>
          <a:p>
            <a:r>
              <a:rPr lang="es-MX" dirty="0" smtClean="0"/>
              <a:t>Las mayor parte de las pérdidas de la salud de los adolescentes en México se deben a ECNT y lesiones; más de dos tercios están asociados con discapacidad</a:t>
            </a:r>
          </a:p>
          <a:p>
            <a:pPr lvl="1"/>
            <a:r>
              <a:rPr lang="es-MX" dirty="0" smtClean="0"/>
              <a:t>La demanda de atención no esta alineada con las necesidades observadas en la carga de la enfermedad</a:t>
            </a:r>
          </a:p>
          <a:p>
            <a:pPr lvl="1"/>
            <a:r>
              <a:rPr lang="es-MX" dirty="0" smtClean="0"/>
              <a:t>Con excepción del suicido, todas las demás enfermedades esta disminuyendo su contribución a la carga</a:t>
            </a:r>
          </a:p>
          <a:p>
            <a:pPr lvl="1"/>
            <a:r>
              <a:rPr lang="es-MX" dirty="0" smtClean="0"/>
              <a:t>Priorizar acciones de prevención de consumo de drogas, alcohol, violencia de pareja, violencia en general, depresión, etc.</a:t>
            </a:r>
          </a:p>
          <a:p>
            <a:r>
              <a:rPr lang="es-MX" dirty="0" smtClean="0"/>
              <a:t>Tomar en cuenta la opinión de los adolescentes en la formulación de acciones en salud</a:t>
            </a:r>
          </a:p>
          <a:p>
            <a:r>
              <a:rPr lang="es-MX" dirty="0" smtClean="0"/>
              <a:t>Promover políticas públicas intersectoriales y evitar duplicidades</a:t>
            </a:r>
          </a:p>
          <a:p>
            <a:endParaRPr lang="es-MX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196752"/>
            <a:ext cx="878497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3200" dirty="0" smtClean="0">
                <a:solidFill>
                  <a:srgbClr val="002060"/>
                </a:solidFill>
                <a:hlinkClick r:id="rId2"/>
              </a:rPr>
              <a:t>www.healthdata.org/results/data-visualizations</a:t>
            </a:r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 mayor información consultar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4992" y="3691213"/>
            <a:ext cx="8574746" cy="24740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030A0"/>
              </a:buClr>
              <a:buFont typeface="Arial" pitchFamily="34" charset="0"/>
              <a:buChar char="»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smtClean="0"/>
              <a:t>El estudio de la Carga Global de la Enfermedad fue desarrollado por el Instituto de la Métrica y Evaluación para la Salud de la Universidad de Washington : </a:t>
            </a:r>
            <a:r>
              <a:rPr lang="es-MX" sz="2000" dirty="0" smtClean="0">
                <a:hlinkClick r:id="rId3"/>
              </a:rPr>
              <a:t>http://www.healthdata.org/</a:t>
            </a:r>
            <a:endParaRPr lang="es-MX" sz="2000" dirty="0" smtClean="0"/>
          </a:p>
          <a:p>
            <a:r>
              <a:rPr lang="es-MX" sz="2000" dirty="0" smtClean="0"/>
              <a:t>El Instituto Nacional de Salud Publica de México ha acompañado este ejercicio con la participación de mas de 40 investigadores: </a:t>
            </a:r>
            <a:r>
              <a:rPr lang="es-MX" sz="2000" dirty="0" smtClean="0">
                <a:hlinkClick r:id="rId4"/>
              </a:rPr>
              <a:t>     http://www.insp.mx/</a:t>
            </a:r>
            <a:endParaRPr lang="es-MX" sz="2000" dirty="0" smtClean="0"/>
          </a:p>
          <a:p>
            <a:pPr algn="just"/>
            <a:endParaRPr lang="es-MX" sz="2000" dirty="0" smtClean="0"/>
          </a:p>
          <a:p>
            <a:pPr algn="just"/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2780928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solidFill>
                  <a:srgbClr val="002060"/>
                </a:solidFill>
              </a:rPr>
              <a:t>Agradecimientos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6379684" cy="5112568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Los adolescentes están de moda en el mundo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ONU: ODS 2016-2030. </a:t>
            </a:r>
            <a:r>
              <a:rPr lang="es-MX" i="1" dirty="0" smtClean="0">
                <a:solidFill>
                  <a:srgbClr val="002060"/>
                </a:solidFill>
              </a:rPr>
              <a:t>Estrategia Mundial Sobre Mujeres, niños y adolescentes (2016-2030)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Comisión Lancet 2016 </a:t>
            </a:r>
            <a:r>
              <a:rPr lang="es-MX" i="1" dirty="0" err="1" smtClean="0">
                <a:solidFill>
                  <a:srgbClr val="002060"/>
                </a:solidFill>
              </a:rPr>
              <a:t>Our</a:t>
            </a:r>
            <a:r>
              <a:rPr lang="es-MX" i="1" dirty="0" smtClean="0">
                <a:solidFill>
                  <a:srgbClr val="002060"/>
                </a:solidFill>
              </a:rPr>
              <a:t> </a:t>
            </a:r>
            <a:r>
              <a:rPr lang="es-MX" i="1" dirty="0" err="1" smtClean="0">
                <a:solidFill>
                  <a:srgbClr val="002060"/>
                </a:solidFill>
              </a:rPr>
              <a:t>Future</a:t>
            </a:r>
            <a:r>
              <a:rPr lang="es-MX" i="1" dirty="0" smtClean="0">
                <a:solidFill>
                  <a:srgbClr val="002060"/>
                </a:solidFill>
              </a:rPr>
              <a:t>: A Lancet </a:t>
            </a:r>
            <a:r>
              <a:rPr lang="es-MX" i="1" dirty="0" err="1" smtClean="0">
                <a:solidFill>
                  <a:srgbClr val="002060"/>
                </a:solidFill>
              </a:rPr>
              <a:t>Commision</a:t>
            </a:r>
            <a:r>
              <a:rPr lang="es-MX" i="1" dirty="0" smtClean="0">
                <a:solidFill>
                  <a:srgbClr val="002060"/>
                </a:solidFill>
              </a:rPr>
              <a:t> </a:t>
            </a:r>
            <a:r>
              <a:rPr lang="es-MX" i="1" dirty="0" err="1" smtClean="0">
                <a:solidFill>
                  <a:srgbClr val="002060"/>
                </a:solidFill>
              </a:rPr>
              <a:t>on</a:t>
            </a:r>
            <a:r>
              <a:rPr lang="es-MX" i="1" dirty="0" smtClean="0">
                <a:solidFill>
                  <a:srgbClr val="002060"/>
                </a:solidFill>
              </a:rPr>
              <a:t> </a:t>
            </a:r>
            <a:r>
              <a:rPr lang="es-MX" i="1" dirty="0" err="1" smtClean="0">
                <a:solidFill>
                  <a:srgbClr val="002060"/>
                </a:solidFill>
              </a:rPr>
              <a:t>adolescent</a:t>
            </a:r>
            <a:r>
              <a:rPr lang="es-MX" i="1" dirty="0" smtClean="0">
                <a:solidFill>
                  <a:srgbClr val="002060"/>
                </a:solidFill>
              </a:rPr>
              <a:t> Health and </a:t>
            </a:r>
            <a:r>
              <a:rPr lang="es-MX" i="1" dirty="0" err="1" smtClean="0">
                <a:solidFill>
                  <a:srgbClr val="002060"/>
                </a:solidFill>
              </a:rPr>
              <a:t>wellbeing</a:t>
            </a:r>
            <a:endParaRPr lang="es-MX" i="1" dirty="0" smtClean="0">
              <a:solidFill>
                <a:srgbClr val="002060"/>
              </a:solidFill>
            </a:endParaRP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Informe 2015 UNFPA </a:t>
            </a:r>
            <a:r>
              <a:rPr lang="es-MX" b="1" dirty="0" smtClean="0">
                <a:solidFill>
                  <a:srgbClr val="002060"/>
                </a:solidFill>
              </a:rPr>
              <a:t>Niñez, No Maternidad 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Los adolescentes de hoy serán los tomadores de decisiones de 2030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Retorno social en la inversión de hoy</a:t>
            </a:r>
          </a:p>
          <a:p>
            <a:pPr lvl="1"/>
            <a:r>
              <a:rPr lang="es-MX" dirty="0" smtClean="0">
                <a:solidFill>
                  <a:srgbClr val="002060"/>
                </a:solidFill>
              </a:rPr>
              <a:t>Menos padecimientos crónicos y muertes prematuras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Compromiso intergeneracional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9" y="1"/>
            <a:ext cx="1979712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782" y="2492896"/>
            <a:ext cx="2483768" cy="1789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9" y="4371520"/>
            <a:ext cx="1944216" cy="2486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5661248"/>
            <a:ext cx="3897605" cy="120032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Adolecentes: Población de 10 a 19 años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10-14 adolescencia temprana</a:t>
            </a:r>
          </a:p>
          <a:p>
            <a:pPr lvl="1"/>
            <a:r>
              <a:rPr lang="es-MX" dirty="0">
                <a:solidFill>
                  <a:schemeClr val="bg1"/>
                </a:solidFill>
              </a:rPr>
              <a:t>15-19 adolescencia tardía</a:t>
            </a:r>
          </a:p>
          <a:p>
            <a:r>
              <a:rPr lang="es-MX" dirty="0">
                <a:solidFill>
                  <a:schemeClr val="bg1"/>
                </a:solidFill>
              </a:rPr>
              <a:t>Jóvenes: Población entre 10 y 24 años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a tratar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7735118" cy="4525963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¿Cuántos son?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¿De qué enferman y de qué mueren?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¿Cuál es la Carga de la enfermedad de los adolescentes en México?</a:t>
            </a:r>
          </a:p>
          <a:p>
            <a:endParaRPr lang="es-MX" dirty="0" smtClean="0">
              <a:solidFill>
                <a:srgbClr val="00206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7504" y="1340768"/>
            <a:ext cx="5470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Algunos números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48" y="1110133"/>
            <a:ext cx="5323419" cy="4983163"/>
          </a:xfrm>
        </p:spPr>
        <p:txBody>
          <a:bodyPr>
            <a:normAutofit fontScale="77500" lnSpcReduction="2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En el mundo hay mil millones de </a:t>
            </a:r>
            <a:r>
              <a:rPr lang="es-MX" dirty="0" smtClean="0">
                <a:solidFill>
                  <a:srgbClr val="002060"/>
                </a:solidFill>
              </a:rPr>
              <a:t>adolescentes (10 a 19 años) que representan 15% del total de la población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Entre 1990 y 2016 su </a:t>
            </a:r>
            <a:r>
              <a:rPr lang="es-MX" dirty="0">
                <a:solidFill>
                  <a:srgbClr val="002060"/>
                </a:solidFill>
              </a:rPr>
              <a:t>crecimiento anual </a:t>
            </a:r>
            <a:r>
              <a:rPr lang="es-MX" dirty="0" smtClean="0">
                <a:solidFill>
                  <a:srgbClr val="002060"/>
                </a:solidFill>
              </a:rPr>
              <a:t>fue de 0.53%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Del total de adolescentes </a:t>
            </a:r>
            <a:r>
              <a:rPr lang="es-MX" dirty="0">
                <a:solidFill>
                  <a:srgbClr val="002060"/>
                </a:solidFill>
              </a:rPr>
              <a:t>en el </a:t>
            </a:r>
            <a:r>
              <a:rPr lang="es-MX" dirty="0" smtClean="0">
                <a:solidFill>
                  <a:srgbClr val="002060"/>
                </a:solidFill>
              </a:rPr>
              <a:t>mundo, el 87% </a:t>
            </a:r>
            <a:r>
              <a:rPr lang="es-MX" dirty="0">
                <a:solidFill>
                  <a:srgbClr val="002060"/>
                </a:solidFill>
              </a:rPr>
              <a:t>viven en países de ingresos medios y bajos</a:t>
            </a:r>
          </a:p>
          <a:p>
            <a:r>
              <a:rPr lang="es-MX" dirty="0">
                <a:solidFill>
                  <a:srgbClr val="002060"/>
                </a:solidFill>
              </a:rPr>
              <a:t>Mas de </a:t>
            </a:r>
            <a:r>
              <a:rPr lang="es-MX" dirty="0" smtClean="0">
                <a:solidFill>
                  <a:srgbClr val="002060"/>
                </a:solidFill>
              </a:rPr>
              <a:t>15 </a:t>
            </a:r>
            <a:r>
              <a:rPr lang="es-MX" dirty="0">
                <a:solidFill>
                  <a:srgbClr val="002060"/>
                </a:solidFill>
              </a:rPr>
              <a:t>millones de niñas y adolescentes se embarazan cada año</a:t>
            </a:r>
          </a:p>
          <a:p>
            <a:r>
              <a:rPr lang="es-MX" dirty="0">
                <a:solidFill>
                  <a:srgbClr val="002060"/>
                </a:solidFill>
              </a:rPr>
              <a:t>50% de los delitos sexuales en el mundo son cometidos contra niñas menores de 16 </a:t>
            </a:r>
            <a:r>
              <a:rPr lang="es-MX" dirty="0" smtClean="0">
                <a:solidFill>
                  <a:srgbClr val="002060"/>
                </a:solidFill>
              </a:rPr>
              <a:t>años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Alrededor de 5 millones de menores de 18 años están presos o detenidos, 80% son hombres</a:t>
            </a:r>
            <a:endParaRPr lang="es-MX" dirty="0">
              <a:solidFill>
                <a:srgbClr val="002060"/>
              </a:solidFill>
            </a:endParaRPr>
          </a:p>
          <a:p>
            <a:endParaRPr lang="es-MX" dirty="0" smtClean="0"/>
          </a:p>
        </p:txBody>
      </p:sp>
      <p:pic>
        <p:nvPicPr>
          <p:cNvPr id="6" name="Picture 2" descr="http://www.greenphillyblog.com/wp-content/uploads/2013/07/adolescent-pregnancy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64" y="4523537"/>
            <a:ext cx="3044056" cy="23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74" y="23885"/>
            <a:ext cx="3178336" cy="212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64" y="2159673"/>
            <a:ext cx="3191646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Números de México</a:t>
            </a:r>
            <a:endParaRPr lang="es-MX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0548" y="980728"/>
            <a:ext cx="5299564" cy="5637754"/>
          </a:xfrm>
        </p:spPr>
        <p:txBody>
          <a:bodyPr>
            <a:normAutofit fontScale="62500" lnSpcReduction="20000"/>
          </a:bodyPr>
          <a:lstStyle/>
          <a:p>
            <a:r>
              <a:rPr lang="es-MX" sz="3400" dirty="0" smtClean="0">
                <a:solidFill>
                  <a:srgbClr val="002060"/>
                </a:solidFill>
              </a:rPr>
              <a:t>INEGI estima que en 2015 había 22 millones de adolescentes (10-19), que representaban 18.4% de la población del país. Con una tasa de crecimiento anual de 1990 a 2015 de 0.62%</a:t>
            </a:r>
          </a:p>
          <a:p>
            <a:pPr lvl="1"/>
            <a:r>
              <a:rPr lang="es-MX" sz="3000" dirty="0" smtClean="0">
                <a:solidFill>
                  <a:srgbClr val="002060"/>
                </a:solidFill>
              </a:rPr>
              <a:t>De los 22 millones de adolescentes 25% viven en el medio rural y 15% en municipios de alta y muy alta marginación, solo 43% habita en áreas urbanas de más de 100 mil habitantes</a:t>
            </a:r>
          </a:p>
          <a:p>
            <a:r>
              <a:rPr lang="es-MX" sz="3400" dirty="0" smtClean="0">
                <a:solidFill>
                  <a:srgbClr val="002060"/>
                </a:solidFill>
              </a:rPr>
              <a:t>De acuerdo a la ECOPRED (12-29) 62% estudia, 28% trabaja y 10% No estudia, ni trabaja</a:t>
            </a:r>
          </a:p>
          <a:p>
            <a:r>
              <a:rPr lang="es-MX" sz="3400" dirty="0" smtClean="0">
                <a:solidFill>
                  <a:srgbClr val="002060"/>
                </a:solidFill>
              </a:rPr>
              <a:t>Según CONEVAL y UNICEF 54% de los menores de 17 años están por debajo de la línea de pobreza</a:t>
            </a:r>
          </a:p>
          <a:p>
            <a:r>
              <a:rPr lang="es-MX" sz="3400" dirty="0" smtClean="0">
                <a:solidFill>
                  <a:srgbClr val="002060"/>
                </a:solidFill>
              </a:rPr>
              <a:t>Según ICPR 14% de la población en la cárcel son jóvenes (40 mil). La mayor parte por delitos vs la salud, hombres y más de 70% sin sentencia</a:t>
            </a:r>
          </a:p>
          <a:p>
            <a:endParaRPr lang="es-MX" sz="3400" dirty="0" smtClean="0">
              <a:solidFill>
                <a:srgbClr val="002060"/>
              </a:solidFill>
            </a:endParaRPr>
          </a:p>
          <a:p>
            <a:endParaRPr lang="es-MX" sz="3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es-MX" dirty="0">
              <a:solidFill>
                <a:srgbClr val="002060"/>
              </a:solidFill>
            </a:endParaRPr>
          </a:p>
          <a:p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73" y="1052736"/>
            <a:ext cx="28575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14" y="3132198"/>
            <a:ext cx="2939018" cy="1760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29" y="514768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a tratar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7807126" cy="4525963"/>
          </a:xfrm>
        </p:spPr>
        <p:txBody>
          <a:bodyPr/>
          <a:lstStyle/>
          <a:p>
            <a:r>
              <a:rPr lang="es-MX" dirty="0">
                <a:solidFill>
                  <a:srgbClr val="002060"/>
                </a:solidFill>
              </a:rPr>
              <a:t>¿Cuántos son?</a:t>
            </a:r>
          </a:p>
          <a:p>
            <a:r>
              <a:rPr lang="es-MX" dirty="0">
                <a:solidFill>
                  <a:srgbClr val="002060"/>
                </a:solidFill>
              </a:rPr>
              <a:t>¿De qué enferman y de qué mueren?</a:t>
            </a:r>
          </a:p>
          <a:p>
            <a:r>
              <a:rPr lang="es-MX" dirty="0">
                <a:solidFill>
                  <a:srgbClr val="002060"/>
                </a:solidFill>
              </a:rPr>
              <a:t>¿Cuál es la Carga de la enfermedad de los adolescentes en México?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9512" y="1844824"/>
            <a:ext cx="5470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96"/>
            <a:ext cx="9144000" cy="864096"/>
          </a:xfrm>
        </p:spPr>
        <p:txBody>
          <a:bodyPr/>
          <a:lstStyle/>
          <a:p>
            <a:r>
              <a:rPr lang="es-MX" dirty="0" smtClean="0"/>
              <a:t>¿De qué enferman los adolescentes en México?</a:t>
            </a:r>
            <a:endParaRPr lang="es-MX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0984"/>
              </p:ext>
            </p:extLst>
          </p:nvPr>
        </p:nvGraphicFramePr>
        <p:xfrm>
          <a:off x="179512" y="2346206"/>
          <a:ext cx="3888432" cy="35310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033"/>
                <a:gridCol w="2528279"/>
                <a:gridCol w="1072120"/>
              </a:tblGrid>
              <a:tr h="573477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No 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Causa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92232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Caries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Dolor de cabeza tensional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MX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Anemia ferropriva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Acné </a:t>
                      </a:r>
                      <a:r>
                        <a:rPr lang="es-MX" sz="1600" b="1" i="0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vulgaris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s-MX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600" b="1" i="0" u="none" strike="noStrike" noProof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Ascariasis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Micosis de la piel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Asma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Trastornos de la conducta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Dermatitis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6151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Migraña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18421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Hombres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193" y="1124744"/>
            <a:ext cx="507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Principales causas de enfermedad en Adolescentes </a:t>
            </a:r>
          </a:p>
          <a:p>
            <a:pPr algn="ctr"/>
            <a:r>
              <a:rPr lang="es-MX" b="1" dirty="0" smtClean="0">
                <a:solidFill>
                  <a:srgbClr val="002060"/>
                </a:solidFill>
              </a:rPr>
              <a:t> de 10 a 19 años en México 2013</a:t>
            </a:r>
            <a:endParaRPr lang="es-MX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84158"/>
              </p:ext>
            </p:extLst>
          </p:nvPr>
        </p:nvGraphicFramePr>
        <p:xfrm>
          <a:off x="4572000" y="2348880"/>
          <a:ext cx="4176464" cy="34126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3744"/>
                <a:gridCol w="2720592"/>
                <a:gridCol w="1152128"/>
              </a:tblGrid>
              <a:tr h="576064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No 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Causa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MX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2335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Caries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Dolor de cabeza tensional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s-MX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Anemia ferropriva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s-MX" sz="16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Ascariasis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Acné </a:t>
                      </a:r>
                      <a:r>
                        <a:rPr lang="es-MX" sz="1600" b="1" i="0" u="none" strike="noStrike" noProof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vulgaris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Asma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Migraña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Micosis de la piel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9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Trastornos de Ansiedad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79245">
                <a:tc>
                  <a:txBody>
                    <a:bodyPr/>
                    <a:lstStyle/>
                    <a:p>
                      <a:pPr lvl="0" algn="ctr" fontAlgn="b"/>
                      <a:r>
                        <a:rPr lang="es-MX" sz="1600" b="0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s-MX" sz="1600" b="0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noProof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Herpes Genital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6"/>
          <p:cNvSpPr txBox="1"/>
          <p:nvPr/>
        </p:nvSpPr>
        <p:spPr>
          <a:xfrm>
            <a:off x="5868144" y="18421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Mujeres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6525344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002060"/>
                </a:solidFill>
              </a:rPr>
              <a:t>Fuente: http://vizhub.healthdata.org/gbd-compare/ </a:t>
            </a:r>
            <a:r>
              <a:rPr lang="es-MX" sz="1400" dirty="0" smtClean="0">
                <a:solidFill>
                  <a:srgbClr val="002060"/>
                </a:solidFill>
              </a:rPr>
              <a:t>                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517448"/>
            <a:ext cx="755575" cy="2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Atención Obstétrica: ¿es una maternidad el sistema hospitalario público?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17703"/>
              </p:ext>
            </p:extLst>
          </p:nvPr>
        </p:nvGraphicFramePr>
        <p:xfrm>
          <a:off x="4355976" y="1700809"/>
          <a:ext cx="4248471" cy="41044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42749"/>
                <a:gridCol w="802861"/>
                <a:gridCol w="802861"/>
              </a:tblGrid>
              <a:tr h="3731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noProof="0" dirty="0" smtClean="0">
                          <a:solidFill>
                            <a:schemeClr val="bg1"/>
                          </a:solidFill>
                          <a:effectLst/>
                        </a:rPr>
                        <a:t>Causas</a:t>
                      </a:r>
                      <a:endParaRPr lang="es-MX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Atención del Parto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224,265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52.3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Complicaciones Parto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96,862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22.6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Abortos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35,911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8.4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s-MX" sz="1400" b="1" u="none" strike="noStrike" noProof="0" dirty="0" err="1" smtClean="0">
                          <a:solidFill>
                            <a:srgbClr val="002060"/>
                          </a:solidFill>
                          <a:effectLst/>
                        </a:rPr>
                        <a:t>Enf</a:t>
                      </a:r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. Hipertensiva del Embarazo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17,732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Complicaciones del Embarazo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14,192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Sepsis Materna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13,545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3.2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Parto Obstruido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8,684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2.0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Hemorragia Materna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8,223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1.9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Obstétricas Indirectas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8,113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1.9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3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noProof="0" dirty="0" smtClean="0">
                          <a:solidFill>
                            <a:srgbClr val="002060"/>
                          </a:solidFill>
                          <a:effectLst/>
                        </a:rPr>
                        <a:t> Complicaciones del Puerperio</a:t>
                      </a:r>
                      <a:endParaRPr lang="es-MX" sz="1400" b="1" i="0" u="none" strike="noStrike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1,425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703343"/>
              </p:ext>
            </p:extLst>
          </p:nvPr>
        </p:nvGraphicFramePr>
        <p:xfrm>
          <a:off x="7975" y="1700808"/>
          <a:ext cx="4139952" cy="391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Arrow 6"/>
          <p:cNvSpPr/>
          <p:nvPr/>
        </p:nvSpPr>
        <p:spPr>
          <a:xfrm>
            <a:off x="3419872" y="371703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2041" y="6309320"/>
            <a:ext cx="41044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</a:t>
            </a:r>
            <a:r>
              <a:rPr lang="es-MX" sz="1050" dirty="0" smtClean="0"/>
              <a:t> http</a:t>
            </a:r>
            <a:r>
              <a:rPr lang="es-MX" sz="1050" dirty="0"/>
              <a:t>://www.dgis.salud.gob.mx/contenidos/basesdedatos/eh_sectorial_morbi.html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481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96"/>
            <a:ext cx="8597980" cy="749108"/>
          </a:xfrm>
        </p:spPr>
        <p:txBody>
          <a:bodyPr/>
          <a:lstStyle/>
          <a:p>
            <a:r>
              <a:rPr lang="es-MX" dirty="0" smtClean="0"/>
              <a:t>¿Por qué van al hospital los adolescentes </a:t>
            </a:r>
            <a:r>
              <a:rPr lang="es-MX" dirty="0"/>
              <a:t>en México?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4865"/>
              </p:ext>
            </p:extLst>
          </p:nvPr>
        </p:nvGraphicFramePr>
        <p:xfrm>
          <a:off x="0" y="890020"/>
          <a:ext cx="4932040" cy="596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85543"/>
              </p:ext>
            </p:extLst>
          </p:nvPr>
        </p:nvGraphicFramePr>
        <p:xfrm>
          <a:off x="4932039" y="2179638"/>
          <a:ext cx="4104457" cy="36192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3049"/>
                <a:gridCol w="1184243"/>
                <a:gridCol w="1137165"/>
              </a:tblGrid>
              <a:tr h="304058">
                <a:tc>
                  <a:txBody>
                    <a:bodyPr/>
                    <a:lstStyle/>
                    <a:p>
                      <a:pPr algn="l" fontAlgn="b"/>
                      <a:endParaRPr lang="es-MX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noProof="0" dirty="0" smtClean="0">
                          <a:effectLst/>
                        </a:rPr>
                        <a:t>Hombres</a:t>
                      </a:r>
                      <a:endParaRPr lang="es-MX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u="none" strike="noStrike" noProof="0" dirty="0" smtClean="0">
                          <a:effectLst/>
                        </a:rPr>
                        <a:t>Mujeres</a:t>
                      </a:r>
                      <a:endParaRPr lang="es-MX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noProof="0" dirty="0" smtClean="0">
                          <a:effectLst/>
                        </a:rPr>
                        <a:t>Total</a:t>
                      </a:r>
                      <a:endParaRPr lang="es-MX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noProof="0" dirty="0" smtClean="0">
                          <a:effectLst/>
                        </a:rPr>
                        <a:t>165,240</a:t>
                      </a:r>
                      <a:endParaRPr lang="es-MX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u="none" strike="noStrike" noProof="0" dirty="0" smtClean="0">
                          <a:effectLst/>
                        </a:rPr>
                        <a:t>148,971</a:t>
                      </a:r>
                      <a:endParaRPr lang="es-MX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8120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Traumatismos y Fracturas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15.7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5.2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Apendicitis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12.4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11.2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277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Leucemia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3.5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2.7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err="1" smtClean="0">
                          <a:solidFill>
                            <a:srgbClr val="0070C0"/>
                          </a:solidFill>
                          <a:effectLst/>
                        </a:rPr>
                        <a:t>Enf</a:t>
                      </a:r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. Renal Crónica 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3.5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3.5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Hernia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2.1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1.3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Traumatismo</a:t>
                      </a:r>
                      <a:r>
                        <a:rPr lang="es-MX" sz="1600" b="1" u="none" strike="noStrike" baseline="0" noProof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Cráneo-encefálico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2.0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B050"/>
                          </a:solidFill>
                          <a:effectLst/>
                        </a:rPr>
                        <a:t>0.9</a:t>
                      </a:r>
                      <a:endParaRPr lang="es-MX" sz="1600" b="1" i="0" u="none" strike="noStrike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Infección Respiratoria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2.0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FF0000"/>
                          </a:solidFill>
                          <a:effectLst/>
                        </a:rPr>
                        <a:t>1.9</a:t>
                      </a:r>
                      <a:endParaRPr lang="es-MX" sz="1600" b="1" i="0" u="none" strike="noStrike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0405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Colecistitis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0.6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noProof="0" dirty="0" smtClean="0">
                          <a:solidFill>
                            <a:srgbClr val="0070C0"/>
                          </a:solidFill>
                          <a:effectLst/>
                        </a:rPr>
                        <a:t>5.1</a:t>
                      </a:r>
                      <a:endParaRPr lang="es-MX" sz="1600" b="1" i="0" u="none" strike="noStrike" noProof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041" y="6309320"/>
            <a:ext cx="41044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Fuente: </a:t>
            </a:r>
            <a:r>
              <a:rPr lang="es-MX" sz="1050" dirty="0" smtClean="0"/>
              <a:t> http</a:t>
            </a:r>
            <a:r>
              <a:rPr lang="es-MX" sz="1050" dirty="0"/>
              <a:t>://www.dgis.salud.gob.mx/contenidos/basesdedatos/eh_sectorial_morbi.html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392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13984</TotalTime>
  <Words>1233</Words>
  <Application>Microsoft Office PowerPoint</Application>
  <PresentationFormat>Presentación en pantalla (4:3)</PresentationFormat>
  <Paragraphs>331</Paragraphs>
  <Slides>17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La carga de la enfermedad en adolescentes en México 1990-2015</vt:lpstr>
      <vt:lpstr>Motivación</vt:lpstr>
      <vt:lpstr>Temas a tratar</vt:lpstr>
      <vt:lpstr>Algunos números</vt:lpstr>
      <vt:lpstr>Números de México</vt:lpstr>
      <vt:lpstr>Temas a tratar</vt:lpstr>
      <vt:lpstr>¿De qué enferman los adolescentes en México?</vt:lpstr>
      <vt:lpstr>Atención Obstétrica: ¿es una maternidad el sistema hospitalario público?</vt:lpstr>
      <vt:lpstr>¿Por qué van al hospital los adolescentes en México?</vt:lpstr>
      <vt:lpstr>¿De qué mueren los adolescentes en México?</vt:lpstr>
      <vt:lpstr>Incremento de los suicidios en Adolescentes  México 1990 a 2015</vt:lpstr>
      <vt:lpstr>Temas a tratar</vt:lpstr>
      <vt:lpstr>EL problema de la carga en los adolescentes es por discapacidad no por muerte prematura</vt:lpstr>
      <vt:lpstr>Principales Causas de AVISA en Adolescentes,  México 2013</vt:lpstr>
      <vt:lpstr>Carga Atribuible a los principales Factores de Riesgo, adolescentes de 10 a 19, México 2013</vt:lpstr>
      <vt:lpstr>Consideraciones Finales</vt:lpstr>
      <vt:lpstr>Para mayor información consultar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paola.navarrete</dc:creator>
  <cp:lastModifiedBy>FCS</cp:lastModifiedBy>
  <cp:revision>689</cp:revision>
  <dcterms:created xsi:type="dcterms:W3CDTF">2010-12-03T14:13:51Z</dcterms:created>
  <dcterms:modified xsi:type="dcterms:W3CDTF">2016-05-18T23:58:43Z</dcterms:modified>
</cp:coreProperties>
</file>