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handoutMasterIdLst>
    <p:handoutMasterId r:id="rId21"/>
  </p:handoutMasterIdLst>
  <p:sldIdLst>
    <p:sldId id="257" r:id="rId3"/>
    <p:sldId id="665" r:id="rId4"/>
    <p:sldId id="507" r:id="rId5"/>
    <p:sldId id="673" r:id="rId6"/>
    <p:sldId id="666" r:id="rId7"/>
    <p:sldId id="675" r:id="rId8"/>
    <p:sldId id="676" r:id="rId9"/>
    <p:sldId id="677" r:id="rId10"/>
    <p:sldId id="678" r:id="rId11"/>
    <p:sldId id="629" r:id="rId12"/>
    <p:sldId id="630" r:id="rId13"/>
    <p:sldId id="631" r:id="rId14"/>
    <p:sldId id="632" r:id="rId15"/>
    <p:sldId id="633" r:id="rId16"/>
    <p:sldId id="614" r:id="rId17"/>
    <p:sldId id="679" r:id="rId18"/>
    <p:sldId id="532" r:id="rId1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156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1DA60A"/>
    <a:srgbClr val="FF3300"/>
    <a:srgbClr val="2D9B25"/>
    <a:srgbClr val="0033CC"/>
    <a:srgbClr val="CC0000"/>
    <a:srgbClr val="B2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4" autoAdjust="0"/>
    <p:restoredTop sz="94660"/>
  </p:normalViewPr>
  <p:slideViewPr>
    <p:cSldViewPr>
      <p:cViewPr>
        <p:scale>
          <a:sx n="70" d="100"/>
          <a:sy n="70" d="100"/>
        </p:scale>
        <p:origin x="198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48"/>
    </p:cViewPr>
  </p:sorterViewPr>
  <p:notesViewPr>
    <p:cSldViewPr>
      <p:cViewPr varScale="1">
        <p:scale>
          <a:sx n="70" d="100"/>
          <a:sy n="70" d="100"/>
        </p:scale>
        <p:origin x="-3234" y="-102"/>
      </p:cViewPr>
      <p:guideLst>
        <p:guide orient="horz" pos="2943"/>
        <p:guide pos="2156"/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TGF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Hoja1!$O$37</c:f>
              <c:strCache>
                <c:ptCount val="1"/>
                <c:pt idx="0">
                  <c:v>TGF</c:v>
                </c:pt>
              </c:strCache>
            </c:strRef>
          </c:tx>
          <c:invertIfNegative val="0"/>
          <c:cat>
            <c:numRef>
              <c:f>Hoja1!$N$38:$N$40</c:f>
              <c:numCache>
                <c:formatCode>General</c:formatCode>
                <c:ptCount val="3"/>
                <c:pt idx="0">
                  <c:v>1997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Hoja1!$O$38:$O$40</c:f>
              <c:numCache>
                <c:formatCode>General</c:formatCode>
                <c:ptCount val="3"/>
                <c:pt idx="0">
                  <c:v>2.6</c:v>
                </c:pt>
                <c:pt idx="1">
                  <c:v>2.25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278216"/>
        <c:axId val="279278608"/>
      </c:barChart>
      <c:catAx>
        <c:axId val="27927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279278608"/>
        <c:crosses val="autoZero"/>
        <c:auto val="1"/>
        <c:lblAlgn val="ctr"/>
        <c:lblOffset val="100"/>
        <c:noMultiLvlLbl val="0"/>
      </c:catAx>
      <c:valAx>
        <c:axId val="27927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9278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Atención prenatal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BASICOS'!$G$52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BASICOS'!$H$51:$K$51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BASICOS'!$H$52:$K$52</c:f>
              <c:numCache>
                <c:formatCode>General</c:formatCode>
                <c:ptCount val="4"/>
                <c:pt idx="0">
                  <c:v>39.4</c:v>
                </c:pt>
                <c:pt idx="1">
                  <c:v>35.799999999999997</c:v>
                </c:pt>
                <c:pt idx="2">
                  <c:v>33.200000000000003</c:v>
                </c:pt>
                <c:pt idx="3">
                  <c:v>28.7</c:v>
                </c:pt>
              </c:numCache>
            </c:numRef>
          </c:val>
        </c:ser>
        <c:ser>
          <c:idx val="1"/>
          <c:order val="1"/>
          <c:tx>
            <c:strRef>
              <c:f>'CUADROS BASICOS'!$G$53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BASICOS'!$H$51:$K$51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BASICOS'!$H$53:$K$53</c:f>
              <c:numCache>
                <c:formatCode>General</c:formatCode>
                <c:ptCount val="4"/>
                <c:pt idx="0">
                  <c:v>60.6</c:v>
                </c:pt>
                <c:pt idx="1">
                  <c:v>64.2</c:v>
                </c:pt>
                <c:pt idx="2">
                  <c:v>66.8</c:v>
                </c:pt>
                <c:pt idx="3">
                  <c:v>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446768"/>
        <c:axId val="284447160"/>
      </c:barChart>
      <c:catAx>
        <c:axId val="28444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4447160"/>
        <c:crosses val="autoZero"/>
        <c:auto val="1"/>
        <c:lblAlgn val="ctr"/>
        <c:lblOffset val="100"/>
        <c:noMultiLvlLbl val="0"/>
      </c:catAx>
      <c:valAx>
        <c:axId val="284447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444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Tipo de parto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'CUADROS BASICOS'!$G$70</c:f>
              <c:strCache>
                <c:ptCount val="1"/>
                <c:pt idx="0">
                  <c:v>Parto Normal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BASICOS'!$H$69:$K$69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BASICOS'!$H$70:$K$70</c:f>
              <c:numCache>
                <c:formatCode>General</c:formatCode>
                <c:ptCount val="4"/>
                <c:pt idx="0">
                  <c:v>58.2</c:v>
                </c:pt>
                <c:pt idx="1">
                  <c:v>62.2</c:v>
                </c:pt>
                <c:pt idx="2">
                  <c:v>60.9</c:v>
                </c:pt>
                <c:pt idx="3">
                  <c:v>57.1</c:v>
                </c:pt>
              </c:numCache>
            </c:numRef>
          </c:val>
        </c:ser>
        <c:ser>
          <c:idx val="1"/>
          <c:order val="1"/>
          <c:tx>
            <c:strRef>
              <c:f>'CUADROS BASICOS'!$G$71</c:f>
              <c:strCache>
                <c:ptCount val="1"/>
                <c:pt idx="0">
                  <c:v>Cesárea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BASICOS'!$H$69:$K$69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BASICOS'!$H$71:$K$71</c:f>
              <c:numCache>
                <c:formatCode>General</c:formatCode>
                <c:ptCount val="4"/>
                <c:pt idx="0">
                  <c:v>40.5</c:v>
                </c:pt>
                <c:pt idx="1">
                  <c:v>36.299999999999997</c:v>
                </c:pt>
                <c:pt idx="2">
                  <c:v>37.6</c:v>
                </c:pt>
                <c:pt idx="3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135504"/>
        <c:axId val="392135112"/>
      </c:barChart>
      <c:catAx>
        <c:axId val="3921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2135112"/>
        <c:crosses val="autoZero"/>
        <c:auto val="1"/>
        <c:lblAlgn val="ctr"/>
        <c:lblOffset val="100"/>
        <c:noMultiLvlLbl val="0"/>
      </c:catAx>
      <c:valAx>
        <c:axId val="39213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213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Peso al</a:t>
            </a:r>
            <a:r>
              <a:rPr lang="es-MX" sz="1600" b="1" baseline="0" dirty="0">
                <a:solidFill>
                  <a:srgbClr val="002060"/>
                </a:solidFill>
              </a:rPr>
              <a:t> nacer</a:t>
            </a:r>
            <a:endParaRPr lang="es-MX" sz="16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8251739076528996"/>
          <c:y val="8.95941350409364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BASICOS'!$G$82</c:f>
              <c:strCache>
                <c:ptCount val="1"/>
                <c:pt idx="0">
                  <c:v>Muy bajo peso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BASICOS'!$H$81:$K$81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BASICOS'!$H$82:$K$82</c:f>
              <c:numCache>
                <c:formatCode>General</c:formatCode>
                <c:ptCount val="4"/>
                <c:pt idx="0">
                  <c:v>2.4</c:v>
                </c:pt>
                <c:pt idx="1">
                  <c:v>1.9</c:v>
                </c:pt>
                <c:pt idx="2">
                  <c:v>1.7</c:v>
                </c:pt>
                <c:pt idx="3">
                  <c:v>1.6</c:v>
                </c:pt>
              </c:numCache>
            </c:numRef>
          </c:val>
        </c:ser>
        <c:ser>
          <c:idx val="1"/>
          <c:order val="1"/>
          <c:tx>
            <c:strRef>
              <c:f>'CUADROS BASICOS'!$G$83</c:f>
              <c:strCache>
                <c:ptCount val="1"/>
                <c:pt idx="0">
                  <c:v>Bajo peso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BASICOS'!$H$81:$K$81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BASICOS'!$H$83:$K$83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4.7</c:v>
                </c:pt>
                <c:pt idx="3">
                  <c:v>4.3</c:v>
                </c:pt>
              </c:numCache>
            </c:numRef>
          </c:val>
        </c:ser>
        <c:ser>
          <c:idx val="2"/>
          <c:order val="2"/>
          <c:tx>
            <c:strRef>
              <c:f>'CUADROS BASICOS'!$G$84</c:f>
              <c:strCache>
                <c:ptCount val="1"/>
                <c:pt idx="0">
                  <c:v>Sin bajo peso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BASICOS'!$H$81:$K$81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BASICOS'!$H$84:$K$84</c:f>
              <c:numCache>
                <c:formatCode>General</c:formatCode>
                <c:ptCount val="4"/>
                <c:pt idx="0">
                  <c:v>91.6</c:v>
                </c:pt>
                <c:pt idx="1">
                  <c:v>93.1</c:v>
                </c:pt>
                <c:pt idx="2">
                  <c:v>93.6</c:v>
                </c:pt>
                <c:pt idx="3">
                  <c:v>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47232"/>
        <c:axId val="399247624"/>
      </c:barChart>
      <c:catAx>
        <c:axId val="3992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9247624"/>
        <c:crosses val="autoZero"/>
        <c:auto val="1"/>
        <c:lblAlgn val="ctr"/>
        <c:lblOffset val="100"/>
        <c:noMultiLvlLbl val="0"/>
      </c:catAx>
      <c:valAx>
        <c:axId val="399247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92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1600" b="1">
                <a:solidFill>
                  <a:srgbClr val="002060"/>
                </a:solidFill>
              </a:rPr>
              <a:t>Edad Gestacional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BASICOS'!$G$92</c:f>
              <c:strCache>
                <c:ptCount val="1"/>
                <c:pt idx="0">
                  <c:v>Muy Pretérmino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BASICOS'!$H$91:$K$91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BASICOS'!$H$92:$K$92</c:f>
              <c:numCache>
                <c:formatCode>General</c:formatCode>
                <c:ptCount val="4"/>
                <c:pt idx="0">
                  <c:v>1.3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'CUADROS BASICOS'!$G$93</c:f>
              <c:strCache>
                <c:ptCount val="1"/>
                <c:pt idx="0">
                  <c:v>Pretérmino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BASICOS'!$H$91:$K$91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BASICOS'!$H$93:$K$93</c:f>
              <c:numCache>
                <c:formatCode>General</c:formatCode>
                <c:ptCount val="4"/>
                <c:pt idx="0">
                  <c:v>6.8</c:v>
                </c:pt>
                <c:pt idx="1">
                  <c:v>5.7</c:v>
                </c:pt>
                <c:pt idx="2">
                  <c:v>5.3</c:v>
                </c:pt>
                <c:pt idx="3">
                  <c:v>5.2</c:v>
                </c:pt>
              </c:numCache>
            </c:numRef>
          </c:val>
        </c:ser>
        <c:ser>
          <c:idx val="2"/>
          <c:order val="2"/>
          <c:tx>
            <c:strRef>
              <c:f>'CUADROS BASICOS'!$G$94</c:f>
              <c:strCache>
                <c:ptCount val="1"/>
                <c:pt idx="0">
                  <c:v>No Pretérmino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BASICOS'!$H$91:$K$91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BASICOS'!$H$94:$K$94</c:f>
              <c:numCache>
                <c:formatCode>General</c:formatCode>
                <c:ptCount val="4"/>
                <c:pt idx="0">
                  <c:v>92</c:v>
                </c:pt>
                <c:pt idx="1">
                  <c:v>93.4</c:v>
                </c:pt>
                <c:pt idx="2">
                  <c:v>93.9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523048"/>
        <c:axId val="234897368"/>
      </c:barChart>
      <c:catAx>
        <c:axId val="29152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4897368"/>
        <c:crosses val="autoZero"/>
        <c:auto val="1"/>
        <c:lblAlgn val="ctr"/>
        <c:lblOffset val="100"/>
        <c:noMultiLvlLbl val="0"/>
      </c:catAx>
      <c:valAx>
        <c:axId val="234897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152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23400"/>
        <c:axId val="281423792"/>
      </c:barChart>
      <c:catAx>
        <c:axId val="281423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281423792"/>
        <c:crosses val="autoZero"/>
        <c:auto val="1"/>
        <c:lblAlgn val="ctr"/>
        <c:lblOffset val="100"/>
        <c:noMultiLvlLbl val="0"/>
      </c:catAx>
      <c:valAx>
        <c:axId val="28142379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81423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rel sex'!$D$122</c:f>
              <c:strCache>
                <c:ptCount val="1"/>
                <c:pt idx="0">
                  <c:v>IVSA &lt; 12 años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3451586006859155E-3"/>
                  <c:y val="2.1604938271604923E-2"/>
                </c:manualLayout>
              </c:layout>
              <c:tx>
                <c:rich>
                  <a:bodyPr/>
                  <a:lstStyle/>
                  <a:p>
                    <a:fld id="{5875230E-E20D-4328-B403-A8C899253B00}" type="VALUE">
                      <a:rPr lang="en-US" sz="18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265439844440623E-16"/>
                  <c:y val="-6.172839506172851E-2"/>
                </c:manualLayout>
              </c:layout>
              <c:tx>
                <c:rich>
                  <a:bodyPr/>
                  <a:lstStyle/>
                  <a:p>
                    <a:fld id="{5E58468E-742E-4961-AB02-D7452577C7FD}" type="VALUE">
                      <a:rPr lang="en-US" sz="18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rel sex'!$E$121:$I$121</c:f>
              <c:strCache>
                <c:ptCount val="5"/>
                <c:pt idx="0">
                  <c:v>10-14 años</c:v>
                </c:pt>
                <c:pt idx="1">
                  <c:v>15-19 años</c:v>
                </c:pt>
                <c:pt idx="2">
                  <c:v>20-24 años</c:v>
                </c:pt>
                <c:pt idx="3">
                  <c:v>25-29 años</c:v>
                </c:pt>
                <c:pt idx="4">
                  <c:v>&gt;30 años</c:v>
                </c:pt>
              </c:strCache>
            </c:strRef>
          </c:cat>
          <c:val>
            <c:numRef>
              <c:f>'1 rel sex'!$E$122:$I$122</c:f>
              <c:numCache>
                <c:formatCode>0.00</c:formatCode>
                <c:ptCount val="5"/>
                <c:pt idx="0">
                  <c:v>4.4972543078962319</c:v>
                </c:pt>
                <c:pt idx="1">
                  <c:v>92.226850975194097</c:v>
                </c:pt>
                <c:pt idx="2" formatCode="0">
                  <c:v>0</c:v>
                </c:pt>
                <c:pt idx="3" formatCode="0">
                  <c:v>0</c:v>
                </c:pt>
                <c:pt idx="4">
                  <c:v>3.2758947169096762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24576"/>
        <c:axId val="281424968"/>
      </c:barChart>
      <c:catAx>
        <c:axId val="28142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281424968"/>
        <c:crosses val="autoZero"/>
        <c:auto val="1"/>
        <c:lblAlgn val="ctr"/>
        <c:lblOffset val="100"/>
        <c:noMultiLvlLbl val="0"/>
      </c:catAx>
      <c:valAx>
        <c:axId val="2814249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81424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rel sex'!$D$135</c:f>
              <c:strCache>
                <c:ptCount val="1"/>
                <c:pt idx="0">
                  <c:v>IVSA 12-14 años</c:v>
                </c:pt>
              </c:strCache>
            </c:strRef>
          </c:tx>
          <c:invertIfNegative val="0"/>
          <c:cat>
            <c:strRef>
              <c:f>'1 rel sex'!$E$134:$I$134</c:f>
              <c:strCache>
                <c:ptCount val="5"/>
                <c:pt idx="0">
                  <c:v>10-14 años</c:v>
                </c:pt>
                <c:pt idx="1">
                  <c:v>15-19 años</c:v>
                </c:pt>
                <c:pt idx="2">
                  <c:v>20-24 años</c:v>
                </c:pt>
                <c:pt idx="3">
                  <c:v>25-29 años</c:v>
                </c:pt>
                <c:pt idx="4">
                  <c:v>&gt;30 años</c:v>
                </c:pt>
              </c:strCache>
            </c:strRef>
          </c:cat>
          <c:val>
            <c:numRef>
              <c:f>'1 rel sex'!$E$135:$I$135</c:f>
              <c:numCache>
                <c:formatCode>0.00</c:formatCode>
                <c:ptCount val="5"/>
                <c:pt idx="0">
                  <c:v>10.853573134894923</c:v>
                </c:pt>
                <c:pt idx="1">
                  <c:v>65.294548834043439</c:v>
                </c:pt>
                <c:pt idx="2">
                  <c:v>20.646561033555201</c:v>
                </c:pt>
                <c:pt idx="3">
                  <c:v>2.3492568376823546</c:v>
                </c:pt>
                <c:pt idx="4">
                  <c:v>0.85606015982407568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25752"/>
        <c:axId val="281426144"/>
      </c:barChart>
      <c:catAx>
        <c:axId val="28142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426144"/>
        <c:crosses val="autoZero"/>
        <c:auto val="1"/>
        <c:lblAlgn val="ctr"/>
        <c:lblOffset val="100"/>
        <c:noMultiLvlLbl val="0"/>
      </c:catAx>
      <c:valAx>
        <c:axId val="28142614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81425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TFA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Hoja1!$O$42</c:f>
              <c:strCache>
                <c:ptCount val="1"/>
                <c:pt idx="0">
                  <c:v>TFA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Hoja1!$N$43:$N$45</c:f>
              <c:numCache>
                <c:formatCode>General</c:formatCode>
                <c:ptCount val="3"/>
                <c:pt idx="0">
                  <c:v>1997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Hoja1!$O$43:$O$45</c:f>
              <c:numCache>
                <c:formatCode>General</c:formatCode>
                <c:ptCount val="3"/>
                <c:pt idx="0">
                  <c:v>77</c:v>
                </c:pt>
                <c:pt idx="1">
                  <c:v>69.2</c:v>
                </c:pt>
                <c:pt idx="2">
                  <c:v>77.02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279392"/>
        <c:axId val="279279784"/>
      </c:barChart>
      <c:catAx>
        <c:axId val="2792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s-MX"/>
          </a:p>
        </c:txPr>
        <c:crossAx val="279279784"/>
        <c:crosses val="autoZero"/>
        <c:auto val="1"/>
        <c:lblAlgn val="ctr"/>
        <c:lblOffset val="100"/>
        <c:noMultiLvlLbl val="0"/>
      </c:catAx>
      <c:valAx>
        <c:axId val="279279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s-MX"/>
          </a:p>
        </c:txPr>
        <c:crossAx val="279279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 Primeros Resultados 10-14.xlsx]GRAFICA POR ESTADO'!$B$39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cat>
            <c:strRef>
              <c:f>'[1 Primeros Resultados 10-14.xlsx]GRAFICA POR ESTADO'!$A$40:$A$71</c:f>
              <c:strCache>
                <c:ptCount val="32"/>
                <c:pt idx="0">
                  <c:v>MEXICO</c:v>
                </c:pt>
                <c:pt idx="1">
                  <c:v>VERACRUZ</c:v>
                </c:pt>
                <c:pt idx="2">
                  <c:v>CHIAPAS</c:v>
                </c:pt>
                <c:pt idx="3">
                  <c:v>JALISCO</c:v>
                </c:pt>
                <c:pt idx="4">
                  <c:v>PUEBLA</c:v>
                </c:pt>
                <c:pt idx="5">
                  <c:v>MEXICO CITY </c:v>
                </c:pt>
                <c:pt idx="6">
                  <c:v>MICHOACAN</c:v>
                </c:pt>
                <c:pt idx="7">
                  <c:v>GUERRERO</c:v>
                </c:pt>
                <c:pt idx="8">
                  <c:v>GUANAJUATO</c:v>
                </c:pt>
                <c:pt idx="9">
                  <c:v>OAXACA</c:v>
                </c:pt>
                <c:pt idx="10">
                  <c:v>TABASCO</c:v>
                </c:pt>
                <c:pt idx="11">
                  <c:v>CHIHUAHUA</c:v>
                </c:pt>
                <c:pt idx="12">
                  <c:v>NUEVO LEON</c:v>
                </c:pt>
                <c:pt idx="13">
                  <c:v>TAMAULIPAS</c:v>
                </c:pt>
                <c:pt idx="14">
                  <c:v>COAHUILA</c:v>
                </c:pt>
                <c:pt idx="15">
                  <c:v>SINALOA</c:v>
                </c:pt>
                <c:pt idx="16">
                  <c:v>SAN LUIS POTOSI</c:v>
                </c:pt>
                <c:pt idx="17">
                  <c:v>BAJA CALIFORNIA</c:v>
                </c:pt>
                <c:pt idx="18">
                  <c:v>HIDALGO</c:v>
                </c:pt>
                <c:pt idx="19">
                  <c:v>MORELOS</c:v>
                </c:pt>
                <c:pt idx="20">
                  <c:v>SONORA</c:v>
                </c:pt>
                <c:pt idx="21">
                  <c:v>YUCATAN</c:v>
                </c:pt>
                <c:pt idx="22">
                  <c:v>QUERETARO ARTEAGA</c:v>
                </c:pt>
                <c:pt idx="23">
                  <c:v>DURANGO</c:v>
                </c:pt>
                <c:pt idx="24">
                  <c:v>QUINTANA ROO</c:v>
                </c:pt>
                <c:pt idx="25">
                  <c:v>CAMPECHE</c:v>
                </c:pt>
                <c:pt idx="26">
                  <c:v>TLAXCALA</c:v>
                </c:pt>
                <c:pt idx="27">
                  <c:v>ZACATECAS</c:v>
                </c:pt>
                <c:pt idx="28">
                  <c:v>NAYARIT</c:v>
                </c:pt>
                <c:pt idx="29">
                  <c:v>AGUASCALIENTES</c:v>
                </c:pt>
                <c:pt idx="30">
                  <c:v>COLIMA</c:v>
                </c:pt>
                <c:pt idx="31">
                  <c:v>BCS</c:v>
                </c:pt>
              </c:strCache>
            </c:strRef>
          </c:cat>
          <c:val>
            <c:numRef>
              <c:f>'[1 Primeros Resultados 10-14.xlsx]GRAFICA POR ESTADO'!$B$40:$B$71</c:f>
              <c:numCache>
                <c:formatCode>0.0</c:formatCode>
                <c:ptCount val="32"/>
                <c:pt idx="0">
                  <c:v>11.5</c:v>
                </c:pt>
                <c:pt idx="1">
                  <c:v>7.7</c:v>
                </c:pt>
                <c:pt idx="2">
                  <c:v>5.9</c:v>
                </c:pt>
                <c:pt idx="3">
                  <c:v>5.7</c:v>
                </c:pt>
                <c:pt idx="4">
                  <c:v>5.7</c:v>
                </c:pt>
                <c:pt idx="5">
                  <c:v>5.6</c:v>
                </c:pt>
                <c:pt idx="6">
                  <c:v>4.5999999999999996</c:v>
                </c:pt>
                <c:pt idx="7">
                  <c:v>4.3</c:v>
                </c:pt>
                <c:pt idx="8">
                  <c:v>4.2</c:v>
                </c:pt>
                <c:pt idx="9">
                  <c:v>4.2</c:v>
                </c:pt>
                <c:pt idx="10">
                  <c:v>3.8</c:v>
                </c:pt>
                <c:pt idx="11">
                  <c:v>3.3</c:v>
                </c:pt>
                <c:pt idx="12">
                  <c:v>3</c:v>
                </c:pt>
                <c:pt idx="13">
                  <c:v>3</c:v>
                </c:pt>
                <c:pt idx="14">
                  <c:v>2.8</c:v>
                </c:pt>
                <c:pt idx="15">
                  <c:v>2.5</c:v>
                </c:pt>
                <c:pt idx="16">
                  <c:v>2.2999999999999998</c:v>
                </c:pt>
                <c:pt idx="17">
                  <c:v>2.1</c:v>
                </c:pt>
                <c:pt idx="18">
                  <c:v>2</c:v>
                </c:pt>
                <c:pt idx="19">
                  <c:v>2</c:v>
                </c:pt>
                <c:pt idx="20">
                  <c:v>1.9</c:v>
                </c:pt>
                <c:pt idx="21">
                  <c:v>1.7</c:v>
                </c:pt>
                <c:pt idx="22">
                  <c:v>1.4</c:v>
                </c:pt>
                <c:pt idx="23">
                  <c:v>1.3</c:v>
                </c:pt>
                <c:pt idx="24">
                  <c:v>1.3</c:v>
                </c:pt>
                <c:pt idx="25">
                  <c:v>1.2</c:v>
                </c:pt>
                <c:pt idx="26">
                  <c:v>1.1000000000000001</c:v>
                </c:pt>
                <c:pt idx="27">
                  <c:v>1.1000000000000001</c:v>
                </c:pt>
                <c:pt idx="28">
                  <c:v>1</c:v>
                </c:pt>
                <c:pt idx="29">
                  <c:v>0.7</c:v>
                </c:pt>
                <c:pt idx="30">
                  <c:v>0.7</c:v>
                </c:pt>
                <c:pt idx="3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71984"/>
        <c:axId val="318072376"/>
      </c:barChart>
      <c:catAx>
        <c:axId val="3180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318072376"/>
        <c:crosses val="autoZero"/>
        <c:auto val="1"/>
        <c:lblAlgn val="ctr"/>
        <c:lblOffset val="100"/>
        <c:noMultiLvlLbl val="0"/>
      </c:catAx>
      <c:valAx>
        <c:axId val="31807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3180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>
                <a:solidFill>
                  <a:srgbClr val="002060"/>
                </a:solidFill>
              </a:rPr>
              <a:t>Escolaridad</a:t>
            </a:r>
            <a:r>
              <a:rPr lang="es-MX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BASICOS'!$H$5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BASICOS'!$I$4:$L$4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BASICOS'!$I$5:$L$5</c:f>
              <c:numCache>
                <c:formatCode>General</c:formatCode>
                <c:ptCount val="4"/>
                <c:pt idx="0">
                  <c:v>3.5</c:v>
                </c:pt>
                <c:pt idx="1">
                  <c:v>1.9</c:v>
                </c:pt>
                <c:pt idx="2">
                  <c:v>1.7</c:v>
                </c:pt>
                <c:pt idx="3">
                  <c:v>1.9</c:v>
                </c:pt>
              </c:numCache>
            </c:numRef>
          </c:val>
        </c:ser>
        <c:ser>
          <c:idx val="1"/>
          <c:order val="1"/>
          <c:tx>
            <c:strRef>
              <c:f>'CUADROS BASICOS'!$H$6</c:f>
              <c:strCache>
                <c:ptCount val="1"/>
                <c:pt idx="0">
                  <c:v>&lt; Sec. Completa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BASICOS'!$I$4:$L$4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BASICOS'!$I$6:$L$6</c:f>
              <c:numCache>
                <c:formatCode>General</c:formatCode>
                <c:ptCount val="4"/>
                <c:pt idx="0">
                  <c:v>70.3</c:v>
                </c:pt>
                <c:pt idx="1">
                  <c:v>40.5</c:v>
                </c:pt>
                <c:pt idx="2">
                  <c:v>25.2</c:v>
                </c:pt>
                <c:pt idx="3">
                  <c:v>21.8</c:v>
                </c:pt>
              </c:numCache>
            </c:numRef>
          </c:val>
        </c:ser>
        <c:ser>
          <c:idx val="2"/>
          <c:order val="2"/>
          <c:tx>
            <c:strRef>
              <c:f>'CUADROS BASICOS'!$H$7</c:f>
              <c:strCache>
                <c:ptCount val="1"/>
                <c:pt idx="0">
                  <c:v>Sec. completa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BASICOS'!$I$4:$L$4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BASICOS'!$I$7:$L$7</c:f>
              <c:numCache>
                <c:formatCode>General</c:formatCode>
                <c:ptCount val="4"/>
                <c:pt idx="0">
                  <c:v>13.6</c:v>
                </c:pt>
                <c:pt idx="1">
                  <c:v>35.5</c:v>
                </c:pt>
                <c:pt idx="2">
                  <c:v>36.4</c:v>
                </c:pt>
                <c:pt idx="3">
                  <c:v>33.799999999999997</c:v>
                </c:pt>
              </c:numCache>
            </c:numRef>
          </c:val>
        </c:ser>
        <c:ser>
          <c:idx val="3"/>
          <c:order val="3"/>
          <c:tx>
            <c:strRef>
              <c:f>'CUADROS BASICOS'!$H$8</c:f>
              <c:strCache>
                <c:ptCount val="1"/>
                <c:pt idx="0">
                  <c:v>Preparatoria y más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'CUADROS BASICOS'!$I$4:$L$4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BASICOS'!$I$8:$L$8</c:f>
              <c:numCache>
                <c:formatCode>General</c:formatCode>
                <c:ptCount val="4"/>
                <c:pt idx="0">
                  <c:v>10.8</c:v>
                </c:pt>
                <c:pt idx="1">
                  <c:v>20.7</c:v>
                </c:pt>
                <c:pt idx="2">
                  <c:v>35.299999999999997</c:v>
                </c:pt>
                <c:pt idx="3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353128"/>
        <c:axId val="234352736"/>
      </c:barChart>
      <c:catAx>
        <c:axId val="23435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4352736"/>
        <c:crosses val="autoZero"/>
        <c:auto val="1"/>
        <c:lblAlgn val="ctr"/>
        <c:lblOffset val="100"/>
        <c:noMultiLvlLbl val="0"/>
      </c:catAx>
      <c:valAx>
        <c:axId val="234352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435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68192095535185E-2"/>
          <c:y val="0.82335913139062744"/>
          <c:w val="0.93280803663288969"/>
          <c:h val="0.17664086860937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>
                <a:solidFill>
                  <a:srgbClr val="002060"/>
                </a:solidFill>
              </a:rPr>
              <a:t>Estado Civil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'CUADROS BASICOS'!$H$14</c:f>
              <c:strCache>
                <c:ptCount val="1"/>
                <c:pt idx="0">
                  <c:v>Soltera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BASICOS'!$I$12:$L$12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BASICOS'!$I$14:$L$14</c:f>
              <c:numCache>
                <c:formatCode>General</c:formatCode>
                <c:ptCount val="4"/>
                <c:pt idx="0">
                  <c:v>24</c:v>
                </c:pt>
                <c:pt idx="1">
                  <c:v>19.5</c:v>
                </c:pt>
                <c:pt idx="2">
                  <c:v>14.8</c:v>
                </c:pt>
                <c:pt idx="3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'CUADROS BASICOS'!$H$15</c:f>
              <c:strCache>
                <c:ptCount val="1"/>
                <c:pt idx="0">
                  <c:v>Unión Libre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BASICOS'!$I$12:$L$12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BASICOS'!$I$15:$L$15</c:f>
              <c:numCache>
                <c:formatCode>General</c:formatCode>
                <c:ptCount val="4"/>
                <c:pt idx="0">
                  <c:v>59.4</c:v>
                </c:pt>
                <c:pt idx="1">
                  <c:v>63.3</c:v>
                </c:pt>
                <c:pt idx="2">
                  <c:v>59.3</c:v>
                </c:pt>
                <c:pt idx="3">
                  <c:v>50.9</c:v>
                </c:pt>
              </c:numCache>
            </c:numRef>
          </c:val>
        </c:ser>
        <c:ser>
          <c:idx val="3"/>
          <c:order val="3"/>
          <c:tx>
            <c:strRef>
              <c:f>'CUADROS BASICOS'!$H$16</c:f>
              <c:strCache>
                <c:ptCount val="1"/>
                <c:pt idx="0">
                  <c:v>Casada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'CUADROS BASICOS'!$I$12:$L$12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BASICOS'!$I$16:$L$16</c:f>
              <c:numCache>
                <c:formatCode>General</c:formatCode>
                <c:ptCount val="4"/>
                <c:pt idx="0">
                  <c:v>14.2</c:v>
                </c:pt>
                <c:pt idx="1">
                  <c:v>15.2</c:v>
                </c:pt>
                <c:pt idx="2">
                  <c:v>24.1</c:v>
                </c:pt>
                <c:pt idx="3">
                  <c:v>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998264"/>
        <c:axId val="318999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'CUADROS BASICOS'!$H$13</c15:sqref>
                        </c15:formulaRef>
                      </c:ext>
                    </c:extLst>
                    <c:strCache>
                      <c:ptCount val="1"/>
                      <c:pt idx="0">
                        <c:v>ESTADO CIVIL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'CUADROS BASICOS'!$I$12:$L$12</c15:sqref>
                        </c15:formulaRef>
                      </c:ext>
                    </c:extLst>
                    <c:strCache>
                      <c:ptCount val="4"/>
                      <c:pt idx="0">
                        <c:v>10-14</c:v>
                      </c:pt>
                      <c:pt idx="1">
                        <c:v>15-17</c:v>
                      </c:pt>
                      <c:pt idx="2">
                        <c:v>18-19</c:v>
                      </c:pt>
                      <c:pt idx="3">
                        <c:v>20-24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'CUADROS BASICOS'!$I$13:$L$13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31899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8999048"/>
        <c:crosses val="autoZero"/>
        <c:auto val="1"/>
        <c:lblAlgn val="ctr"/>
        <c:lblOffset val="100"/>
        <c:noMultiLvlLbl val="0"/>
      </c:catAx>
      <c:valAx>
        <c:axId val="3189990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899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>
                <a:solidFill>
                  <a:srgbClr val="002060"/>
                </a:solidFill>
              </a:rPr>
              <a:t>Ocupación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'CUADROS BASICOS'!$H$20</c:f>
              <c:strCache>
                <c:ptCount val="1"/>
                <c:pt idx="0">
                  <c:v>Ama de casa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BASICOS'!$I$18:$L$18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BASICOS'!$I$20:$L$20</c:f>
              <c:numCache>
                <c:formatCode>0.0</c:formatCode>
                <c:ptCount val="4"/>
                <c:pt idx="0">
                  <c:v>83</c:v>
                </c:pt>
                <c:pt idx="1">
                  <c:v>84.2</c:v>
                </c:pt>
                <c:pt idx="2">
                  <c:v>83.2</c:v>
                </c:pt>
                <c:pt idx="3">
                  <c:v>77</c:v>
                </c:pt>
              </c:numCache>
            </c:numRef>
          </c:val>
        </c:ser>
        <c:ser>
          <c:idx val="2"/>
          <c:order val="2"/>
          <c:tx>
            <c:strRef>
              <c:f>'CUADROS BASICOS'!$H$21</c:f>
              <c:strCache>
                <c:ptCount val="1"/>
                <c:pt idx="0">
                  <c:v>Estudiante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BASICOS'!$I$18:$L$18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BASICOS'!$I$21:$L$21</c:f>
              <c:numCache>
                <c:formatCode>0.0</c:formatCode>
                <c:ptCount val="4"/>
                <c:pt idx="0">
                  <c:v>6.9</c:v>
                </c:pt>
                <c:pt idx="1">
                  <c:v>7.9</c:v>
                </c:pt>
                <c:pt idx="2">
                  <c:v>5.5</c:v>
                </c:pt>
                <c:pt idx="3">
                  <c:v>3.6</c:v>
                </c:pt>
              </c:numCache>
            </c:numRef>
          </c:val>
        </c:ser>
        <c:ser>
          <c:idx val="3"/>
          <c:order val="3"/>
          <c:tx>
            <c:strRef>
              <c:f>'CUADROS BASICOS'!$H$22</c:f>
              <c:strCache>
                <c:ptCount val="1"/>
                <c:pt idx="0">
                  <c:v>Ocupada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'CUADROS BASICOS'!$I$18:$L$18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BASICOS'!$I$22:$L$22</c:f>
              <c:numCache>
                <c:formatCode>0.0</c:formatCode>
                <c:ptCount val="4"/>
                <c:pt idx="0">
                  <c:v>3.6</c:v>
                </c:pt>
                <c:pt idx="1">
                  <c:v>2.4</c:v>
                </c:pt>
                <c:pt idx="2">
                  <c:v>5.3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398640"/>
        <c:axId val="281399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'CUADROS BASICOS'!$H$19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'CUADROS BASICOS'!$I$18:$L$18</c15:sqref>
                        </c15:formulaRef>
                      </c:ext>
                    </c:extLst>
                    <c:strCache>
                      <c:ptCount val="4"/>
                      <c:pt idx="0">
                        <c:v>10-14</c:v>
                      </c:pt>
                      <c:pt idx="1">
                        <c:v>15-17</c:v>
                      </c:pt>
                      <c:pt idx="2">
                        <c:v>18-19</c:v>
                      </c:pt>
                      <c:pt idx="3">
                        <c:v>20-24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'CUADROS BASICOS'!$I$19:$L$19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28139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1399032"/>
        <c:crossesAt val="0"/>
        <c:auto val="1"/>
        <c:lblAlgn val="ctr"/>
        <c:lblOffset val="100"/>
        <c:noMultiLvlLbl val="0"/>
      </c:catAx>
      <c:valAx>
        <c:axId val="28139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139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Hijos previos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BASICOS'!$G$56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BASICOS'!$H$55:$K$55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BASICOS'!$H$56:$K$56</c:f>
              <c:numCache>
                <c:formatCode>General</c:formatCode>
                <c:ptCount val="4"/>
                <c:pt idx="0">
                  <c:v>86.1</c:v>
                </c:pt>
                <c:pt idx="1">
                  <c:v>87.6</c:v>
                </c:pt>
                <c:pt idx="2">
                  <c:v>72.400000000000006</c:v>
                </c:pt>
                <c:pt idx="3">
                  <c:v>45.8</c:v>
                </c:pt>
              </c:numCache>
            </c:numRef>
          </c:val>
        </c:ser>
        <c:ser>
          <c:idx val="1"/>
          <c:order val="1"/>
          <c:tx>
            <c:strRef>
              <c:f>'CUADROS BASICOS'!$G$57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BASICOS'!$H$55:$K$55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BASICOS'!$H$57:$K$57</c:f>
              <c:numCache>
                <c:formatCode>General</c:formatCode>
                <c:ptCount val="4"/>
                <c:pt idx="0">
                  <c:v>13.9</c:v>
                </c:pt>
                <c:pt idx="1">
                  <c:v>12.4</c:v>
                </c:pt>
                <c:pt idx="2">
                  <c:v>27.6</c:v>
                </c:pt>
                <c:pt idx="3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240760"/>
        <c:axId val="237243504"/>
      </c:barChart>
      <c:catAx>
        <c:axId val="23724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7243504"/>
        <c:crosses val="autoZero"/>
        <c:auto val="1"/>
        <c:lblAlgn val="ctr"/>
        <c:lblOffset val="100"/>
        <c:noMultiLvlLbl val="0"/>
      </c:catAx>
      <c:valAx>
        <c:axId val="237243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724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Derecho </a:t>
            </a:r>
            <a:r>
              <a:rPr lang="es-MX" sz="1600" b="1" dirty="0" err="1">
                <a:solidFill>
                  <a:srgbClr val="002060"/>
                </a:solidFill>
              </a:rPr>
              <a:t>Habiencia</a:t>
            </a:r>
            <a:endParaRPr lang="es-MX" sz="16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BASICOS'!$H$25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BASICOS'!$I$24:$L$24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BASICOS'!$I$25:$L$25</c:f>
              <c:numCache>
                <c:formatCode>General</c:formatCode>
                <c:ptCount val="4"/>
                <c:pt idx="0">
                  <c:v>22.3</c:v>
                </c:pt>
                <c:pt idx="1">
                  <c:v>21.6</c:v>
                </c:pt>
                <c:pt idx="2">
                  <c:v>21.9</c:v>
                </c:pt>
                <c:pt idx="3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'CUADROS BASICOS'!$H$26</c:f>
              <c:strCache>
                <c:ptCount val="1"/>
                <c:pt idx="0">
                  <c:v>IMSS, ISSSTE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BASICOS'!$I$24:$L$24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BASICOS'!$I$26:$L$26</c:f>
              <c:numCache>
                <c:formatCode>General</c:formatCode>
                <c:ptCount val="4"/>
                <c:pt idx="0">
                  <c:v>10.5</c:v>
                </c:pt>
                <c:pt idx="1">
                  <c:v>10.199999999999999</c:v>
                </c:pt>
                <c:pt idx="2">
                  <c:v>14.7</c:v>
                </c:pt>
                <c:pt idx="3">
                  <c:v>24.5</c:v>
                </c:pt>
              </c:numCache>
            </c:numRef>
          </c:val>
        </c:ser>
        <c:ser>
          <c:idx val="2"/>
          <c:order val="2"/>
          <c:tx>
            <c:strRef>
              <c:f>'CUADROS BASICOS'!$H$27</c:f>
              <c:strCache>
                <c:ptCount val="1"/>
                <c:pt idx="0">
                  <c:v>Otra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BASICOS'!$I$24:$L$24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BASICOS'!$I$27:$L$27</c:f>
              <c:numCache>
                <c:formatCode>General</c:formatCode>
                <c:ptCount val="4"/>
                <c:pt idx="0">
                  <c:v>1.2</c:v>
                </c:pt>
                <c:pt idx="1">
                  <c:v>1.3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'CUADROS BASICOS'!$H$28</c:f>
              <c:strCache>
                <c:ptCount val="1"/>
                <c:pt idx="0">
                  <c:v>Seg Pop /IMSS 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'CUADROS BASICOS'!$I$24:$L$24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BASICOS'!$I$28:$L$28</c:f>
              <c:numCache>
                <c:formatCode>General</c:formatCode>
                <c:ptCount val="4"/>
                <c:pt idx="0">
                  <c:v>62.1</c:v>
                </c:pt>
                <c:pt idx="1">
                  <c:v>63.2</c:v>
                </c:pt>
                <c:pt idx="2">
                  <c:v>58.7</c:v>
                </c:pt>
                <c:pt idx="3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240368"/>
        <c:axId val="237241544"/>
      </c:barChart>
      <c:catAx>
        <c:axId val="23724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7241544"/>
        <c:crosses val="autoZero"/>
        <c:auto val="1"/>
        <c:lblAlgn val="ctr"/>
        <c:lblOffset val="100"/>
        <c:noMultiLvlLbl val="0"/>
      </c:catAx>
      <c:valAx>
        <c:axId val="237241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724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rgbClr val="002060"/>
                </a:solidFill>
              </a:rPr>
              <a:t>Institución</a:t>
            </a:r>
            <a:r>
              <a:rPr lang="es-MX" sz="1600" b="1" baseline="0" dirty="0">
                <a:solidFill>
                  <a:srgbClr val="002060"/>
                </a:solidFill>
              </a:rPr>
              <a:t> de Nacimiento</a:t>
            </a:r>
            <a:endParaRPr lang="es-MX" sz="16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'CUADROS BASICOS'!$H$31</c:f>
              <c:strCache>
                <c:ptCount val="1"/>
                <c:pt idx="0">
                  <c:v>SSA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BASICOS'!$I$31:$L$31</c:f>
              <c:numCache>
                <c:formatCode>General</c:formatCode>
                <c:ptCount val="4"/>
                <c:pt idx="0">
                  <c:v>68.2</c:v>
                </c:pt>
                <c:pt idx="1">
                  <c:v>67.2</c:v>
                </c:pt>
                <c:pt idx="2">
                  <c:v>62.2</c:v>
                </c:pt>
                <c:pt idx="3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'CUADROS BASICOS'!$H$32</c:f>
              <c:strCache>
                <c:ptCount val="1"/>
                <c:pt idx="0">
                  <c:v>IMSS 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BASICOS'!$I$32:$L$32</c:f>
              <c:numCache>
                <c:formatCode>General</c:formatCode>
                <c:ptCount val="4"/>
                <c:pt idx="0">
                  <c:v>6.1</c:v>
                </c:pt>
                <c:pt idx="1">
                  <c:v>5.4</c:v>
                </c:pt>
                <c:pt idx="2">
                  <c:v>4.8</c:v>
                </c:pt>
                <c:pt idx="3">
                  <c:v>4.3</c:v>
                </c:pt>
              </c:numCache>
            </c:numRef>
          </c:val>
        </c:ser>
        <c:ser>
          <c:idx val="2"/>
          <c:order val="2"/>
          <c:tx>
            <c:strRef>
              <c:f>'CUADROS BASICOS'!$H$33</c:f>
              <c:strCache>
                <c:ptCount val="1"/>
                <c:pt idx="0">
                  <c:v>IMSS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BASICOS'!$I$33:$L$33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8.8000000000000007</c:v>
                </c:pt>
                <c:pt idx="2">
                  <c:v>13.6</c:v>
                </c:pt>
                <c:pt idx="3">
                  <c:v>21.5</c:v>
                </c:pt>
              </c:numCache>
            </c:numRef>
          </c:val>
        </c:ser>
        <c:ser>
          <c:idx val="3"/>
          <c:order val="3"/>
          <c:tx>
            <c:strRef>
              <c:f>'CUADROS BASICOS'!$H$34</c:f>
              <c:strCache>
                <c:ptCount val="1"/>
                <c:pt idx="0">
                  <c:v>Otra pública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BASICOS'!$I$34:$L$34</c:f>
              <c:numCache>
                <c:formatCode>General</c:formatCode>
                <c:ptCount val="4"/>
                <c:pt idx="0">
                  <c:v>2.9</c:v>
                </c:pt>
                <c:pt idx="1">
                  <c:v>3.7</c:v>
                </c:pt>
                <c:pt idx="2">
                  <c:v>3.3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'CUADROS BASICOS'!$H$35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BASICOS'!$I$35:$L$35</c:f>
              <c:numCache>
                <c:formatCode>General</c:formatCode>
                <c:ptCount val="4"/>
                <c:pt idx="0">
                  <c:v>11.4</c:v>
                </c:pt>
                <c:pt idx="1">
                  <c:v>13</c:v>
                </c:pt>
                <c:pt idx="2">
                  <c:v>14.4</c:v>
                </c:pt>
                <c:pt idx="3">
                  <c:v>16.3</c:v>
                </c:pt>
              </c:numCache>
            </c:numRef>
          </c:val>
        </c:ser>
        <c:ser>
          <c:idx val="5"/>
          <c:order val="5"/>
          <c:tx>
            <c:strRef>
              <c:f>'CUADROS BASICOS'!$H$36</c:f>
              <c:strCache>
                <c:ptCount val="1"/>
                <c:pt idx="0">
                  <c:v>Hogar, via publica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'CUADROS BASICOS'!$I$30:$L$30</c:f>
              <c:strCache>
                <c:ptCount val="4"/>
                <c:pt idx="0">
                  <c:v>10-14</c:v>
                </c:pt>
                <c:pt idx="1">
                  <c:v>15-17</c:v>
                </c:pt>
                <c:pt idx="2">
                  <c:v>18-19</c:v>
                </c:pt>
                <c:pt idx="3">
                  <c:v>20-24</c:v>
                </c:pt>
              </c:strCache>
            </c:strRef>
          </c:cat>
          <c:val>
            <c:numRef>
              <c:f>'CUADROS BASICOS'!$I$36:$L$36</c:f>
              <c:numCache>
                <c:formatCode>General</c:formatCode>
                <c:ptCount val="4"/>
                <c:pt idx="0">
                  <c:v>2.1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028528"/>
        <c:axId val="312949848"/>
      </c:barChart>
      <c:catAx>
        <c:axId val="3920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2949848"/>
        <c:crosses val="autoZero"/>
        <c:auto val="1"/>
        <c:lblAlgn val="ctr"/>
        <c:lblOffset val="100"/>
        <c:noMultiLvlLbl val="0"/>
      </c:catAx>
      <c:valAx>
        <c:axId val="312949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202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0.08105</cdr:x>
      <cdr:y>0.10502</cdr:y>
    </cdr:from>
    <cdr:to>
      <cdr:x>0.22408</cdr:x>
      <cdr:y>0.15452</cdr:y>
    </cdr:to>
    <cdr:sp macro="" textlink="">
      <cdr:nvSpPr>
        <cdr:cNvPr id="3" name="Cerrar llave 2"/>
        <cdr:cNvSpPr/>
      </cdr:nvSpPr>
      <cdr:spPr>
        <a:xfrm xmlns:a="http://schemas.openxmlformats.org/drawingml/2006/main" rot="16200000">
          <a:off x="1167145" y="89490"/>
          <a:ext cx="266700" cy="12192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965E821C-C68E-443F-8EAD-EE4AC5DDA2A4}" type="datetimeFigureOut">
              <a:rPr lang="es-MX" smtClean="0"/>
              <a:t>18/05/2016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5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F7B18030-DCB9-4BBD-8CE9-310CC4678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62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F4AE0B32-E5A8-4B5B-841B-E726502C4F13}" type="datetimeFigureOut">
              <a:rPr lang="es-MX" smtClean="0"/>
              <a:t>18/05/2016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5"/>
            <a:ext cx="3032337" cy="464185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B3654940-0A30-45A4-94E4-583D27802E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6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54940-0A30-45A4-94E4-583D27802EA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04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91" indent="-2826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756" indent="-2261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3059" indent="-2261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362" indent="-2261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664" indent="-226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966" indent="-226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2269" indent="-226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572" indent="-226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405959-8CB5-49F6-8F75-E3CAB840E94A}" type="slidenum">
              <a:rPr 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964099" y="8818091"/>
            <a:ext cx="3032020" cy="46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6" tIns="46129" rIns="92256" bIns="4612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B12F4CC-CDCD-45FE-B05F-600E2D889AAF}" type="slidenum">
              <a:rPr lang="en-US" sz="1200">
                <a:solidFill>
                  <a:prstClr val="black"/>
                </a:solidFill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97473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¿Podemos hablar de “salud materna de las adolescentes” cuando muchas de ellas se</a:t>
            </a:r>
            <a:r>
              <a:rPr lang="es-MX" baseline="0" dirty="0" smtClean="0"/>
              <a:t> embarazan como resultado de relaciones desiguales en donde predomina el abuso, el control y en varios casos la violencia? Los hombres (parejas, padres y otros familiares) pueden ser un serio obstáculo para los derechos y la salud de las mujeres, especialmente las adolescentes y niñas. Resulta fundamental diseñar estrategias específicas para lograr que los hombres, jóvenes y adultos, se involucren en un marco de igualdad y derechos para que sean aliados en el mejoramiento de la salud materna y la salud sexual y reproductiva en general.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E410-8E66-497B-8D97-BE6528E79748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0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0069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5105400"/>
            <a:ext cx="2841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0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8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1941-5046-4E22-8B67-9690AB6E08E7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7A48-0457-476A-8ECD-716E66BA364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3D8F0FD-6E51-4B79-97F0-11D35A1CBFA5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C240-E378-49BE-B8D4-BECD78A159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70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342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9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1AF9E167-4C87-4122-8152-E157857A006C}" type="datetimeFigureOut">
              <a:rPr lang="en-US" smtClean="0">
                <a:solidFill>
                  <a:srgbClr val="000000"/>
                </a:solidFill>
              </a:rPr>
              <a:pPr/>
              <a:t>5/18/2016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D783D6D7-BBDC-4814-BA40-1CA13F45F887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740B39-E4BB-4457-8F93-36A8E52C4F3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A492D8-DB40-4205-8542-69BC9EC463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32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://www.conapo.gob.mx/es/CONAPO/Principales_resultados_de_la_Encuesta_Nacional_de_la_Dinamica_Demografica_2014" TargetMode="Externa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14" y="3382780"/>
            <a:ext cx="8948991" cy="76200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</a:rPr>
              <a:t>Fecundidad en niñas y adolescentes                   muy jóvenes </a:t>
            </a:r>
            <a:endParaRPr lang="es-ES" sz="3600" dirty="0" smtClean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18568" y="4724400"/>
            <a:ext cx="4724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 baseline="0">
                <a:solidFill>
                  <a:srgbClr val="0069A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8971D"/>
              </a:buClr>
            </a:pPr>
            <a:r>
              <a:rPr lang="en-US" b="1" i="1" dirty="0" smtClean="0">
                <a:solidFill>
                  <a:srgbClr val="002060"/>
                </a:solidFill>
              </a:rPr>
              <a:t>Dra Raffaela Schiavon </a:t>
            </a:r>
            <a:r>
              <a:rPr lang="en-US" b="1" i="1" dirty="0" err="1" smtClean="0">
                <a:solidFill>
                  <a:srgbClr val="002060"/>
                </a:solidFill>
              </a:rPr>
              <a:t>Ermani</a:t>
            </a:r>
            <a:endParaRPr lang="es-MX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schiavonr\My Documents\Raffaela personal y CNEGSR\Fotos\lavoro\Raffa Trabajo\Pareja adolescente 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64281"/>
            <a:ext cx="2415489" cy="17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adre niñ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"/>
          <a:stretch>
            <a:fillRect/>
          </a:stretch>
        </p:blipFill>
        <p:spPr bwMode="auto">
          <a:xfrm>
            <a:off x="3298087" y="762000"/>
            <a:ext cx="2565363" cy="18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dolescentes embaraz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" y="1332685"/>
            <a:ext cx="2397776" cy="181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8" y="5410200"/>
            <a:ext cx="5668441" cy="1219200"/>
          </a:xfrm>
          <a:prstGeom prst="rect">
            <a:avLst/>
          </a:prstGeom>
          <a:effectLst>
            <a:reflection stA="38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79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799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C00000"/>
                </a:solidFill>
              </a:rPr>
              <a:t>Análisis de Certificados de Nacimientos SINAC </a:t>
            </a:r>
            <a:r>
              <a:rPr lang="es-ES_tradnl" sz="3600" dirty="0" smtClean="0">
                <a:solidFill>
                  <a:srgbClr val="C00000"/>
                </a:solidFill>
              </a:rPr>
              <a:t>2010-2014</a:t>
            </a:r>
            <a:endParaRPr lang="es-ES_tradnl" sz="3600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Nuestros resultados indican que el embarazo adolescente, en México como en la literatura internacional, está asociado a: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Menores niveles educativos</a:t>
            </a: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Menores niveles ocupacionales</a:t>
            </a: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Menor grado de derecho-</a:t>
            </a:r>
            <a:r>
              <a:rPr lang="es-ES_tradnl" dirty="0" err="1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habiencia</a:t>
            </a:r>
            <a:endParaRPr lang="es-ES_tradnl" dirty="0" smtClean="0">
              <a:solidFill>
                <a:srgbClr val="00558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Mayor </a:t>
            </a:r>
            <a:r>
              <a:rPr lang="es-ES_tradnl" dirty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grado de vulnerabilidad 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en el 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nucleo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familiar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          Y 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en general a un mayor grado de marginación.</a:t>
            </a: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Vulnerabilidad Social</a:t>
            </a:r>
          </a:p>
          <a:p>
            <a:pPr marL="0" indent="0">
              <a:buNone/>
            </a:pPr>
            <a:endParaRPr lang="es-ES_tradnl" dirty="0">
              <a:solidFill>
                <a:srgbClr val="00558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  <p:pic>
        <p:nvPicPr>
          <p:cNvPr id="6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0493"/>
            <a:ext cx="2459328" cy="22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3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799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C00000"/>
                </a:solidFill>
              </a:rPr>
              <a:t>Análisis de Certificados de Nacimientos SINAC </a:t>
            </a:r>
            <a:r>
              <a:rPr lang="es-ES_tradnl" sz="3600" dirty="0" smtClean="0">
                <a:solidFill>
                  <a:srgbClr val="C00000"/>
                </a:solidFill>
              </a:rPr>
              <a:t>2010-2014</a:t>
            </a:r>
            <a:endParaRPr lang="es-ES_tradnl" sz="3600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Nuestros resultados indican que el embarazo adolescente, en México como en la literatura internacional, está asociado a mayores riesgos de: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embarazo muy </a:t>
            </a:r>
            <a:r>
              <a:rPr lang="es-ES_tradnl" dirty="0" err="1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pretérmino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pretérmino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muy bajo/bajo peso al nacer </a:t>
            </a:r>
          </a:p>
          <a:p>
            <a:r>
              <a:rPr lang="es-ES_tradnl" dirty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usencia de atención prenatal, </a:t>
            </a:r>
          </a:p>
          <a:p>
            <a:endParaRPr lang="es-ES_tradnl" dirty="0">
              <a:solidFill>
                <a:srgbClr val="00558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y en general con resultados del embarazo muy pobres entre las adolescentes más jóvenes.</a:t>
            </a:r>
          </a:p>
          <a:p>
            <a:pPr marL="0" indent="0" algn="ctr">
              <a:buNone/>
            </a:pPr>
            <a:r>
              <a:rPr lang="es-ES_tradnl" sz="3000" b="1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rPr>
              <a:t>Vulnerabilidad Biológica</a:t>
            </a:r>
          </a:p>
          <a:p>
            <a:endParaRPr lang="es-ES_tradnl" dirty="0"/>
          </a:p>
        </p:txBody>
      </p:sp>
      <p:pic>
        <p:nvPicPr>
          <p:cNvPr id="6" name="Imagen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48000"/>
            <a:ext cx="2446626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8" y="990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00000"/>
                </a:solidFill>
              </a:rPr>
              <a:t>¿Quiénes son los </a:t>
            </a:r>
            <a:r>
              <a:rPr lang="es-MX" sz="3600" dirty="0" err="1" smtClean="0">
                <a:solidFill>
                  <a:srgbClr val="C00000"/>
                </a:solidFill>
              </a:rPr>
              <a:t>co</a:t>
            </a:r>
            <a:r>
              <a:rPr lang="es-MX" sz="3600" dirty="0" smtClean="0">
                <a:solidFill>
                  <a:srgbClr val="C00000"/>
                </a:solidFill>
              </a:rPr>
              <a:t>-responsables de estos embarazos?</a:t>
            </a:r>
            <a:endParaRPr lang="es-MX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56" y="2590800"/>
            <a:ext cx="8157072" cy="297180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SINAC no registra la edad del padre.</a:t>
            </a:r>
          </a:p>
          <a:p>
            <a:endParaRPr lang="es-MX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buscaron indicadores “proxi” en la ENSANUT 2012:</a:t>
            </a:r>
          </a:p>
          <a:p>
            <a:pPr lvl="2"/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de IVSA</a:t>
            </a:r>
          </a:p>
          <a:p>
            <a:pPr lvl="2"/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de la pareja </a:t>
            </a:r>
            <a:endParaRPr lang="es-MX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2266" y="457200"/>
            <a:ext cx="5686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Niñas con IVSA  &lt;12 años </a:t>
            </a:r>
          </a:p>
          <a:p>
            <a:pPr algn="ctr"/>
            <a:r>
              <a:rPr lang="es-MX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de la pareja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426345"/>
              </p:ext>
            </p:extLst>
          </p:nvPr>
        </p:nvGraphicFramePr>
        <p:xfrm>
          <a:off x="838200" y="1828800"/>
          <a:ext cx="713019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6368534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rgbClr val="C00000"/>
                </a:solidFill>
              </a:rPr>
              <a:t>Fuente: Análisis de </a:t>
            </a:r>
            <a:r>
              <a:rPr lang="es-MX" i="1" dirty="0" err="1" smtClean="0">
                <a:solidFill>
                  <a:srgbClr val="C00000"/>
                </a:solidFill>
              </a:rPr>
              <a:t>Ipas</a:t>
            </a:r>
            <a:r>
              <a:rPr lang="es-MX" i="1" dirty="0" smtClean="0">
                <a:solidFill>
                  <a:srgbClr val="C00000"/>
                </a:solidFill>
              </a:rPr>
              <a:t> México, ENSANUT 2012</a:t>
            </a:r>
            <a:endParaRPr lang="es-MX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734822"/>
              </p:ext>
            </p:extLst>
          </p:nvPr>
        </p:nvGraphicFramePr>
        <p:xfrm>
          <a:off x="788937" y="1981200"/>
          <a:ext cx="75930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7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02" y="457200"/>
            <a:ext cx="8853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Niñas/adolescentes con IVSA 12-14 años </a:t>
            </a:r>
          </a:p>
          <a:p>
            <a:pPr algn="ctr"/>
            <a:r>
              <a:rPr lang="es-MX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de la pareja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368534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rgbClr val="C00000"/>
                </a:solidFill>
              </a:rPr>
              <a:t>Fuente: Análisis de </a:t>
            </a:r>
            <a:r>
              <a:rPr lang="es-MX" i="1" dirty="0" err="1" smtClean="0">
                <a:solidFill>
                  <a:srgbClr val="C00000"/>
                </a:solidFill>
              </a:rPr>
              <a:t>Ipas</a:t>
            </a:r>
            <a:r>
              <a:rPr lang="es-MX" i="1" dirty="0" smtClean="0">
                <a:solidFill>
                  <a:srgbClr val="C00000"/>
                </a:solidFill>
              </a:rPr>
              <a:t> México, ENSANUT 2012</a:t>
            </a:r>
            <a:endParaRPr lang="es-MX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79249"/>
              </p:ext>
            </p:extLst>
          </p:nvPr>
        </p:nvGraphicFramePr>
        <p:xfrm>
          <a:off x="914400" y="1828800"/>
          <a:ext cx="73152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527330" y="3657600"/>
            <a:ext cx="1884535" cy="685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1" dirty="0" smtClean="0">
                <a:solidFill>
                  <a:srgbClr val="C00000"/>
                </a:solidFill>
              </a:rPr>
              <a:t>Pareja = &gt; 20 años: 24% </a:t>
            </a:r>
            <a:endParaRPr lang="es-MX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ENAPEA 2015</a:t>
            </a:r>
            <a:br>
              <a:rPr lang="es-MX" dirty="0" smtClean="0">
                <a:solidFill>
                  <a:srgbClr val="C00000"/>
                </a:solidFill>
              </a:rPr>
            </a:br>
            <a:r>
              <a:rPr lang="es-MX" sz="3100" dirty="0" smtClean="0">
                <a:solidFill>
                  <a:srgbClr val="C00000"/>
                </a:solidFill>
              </a:rPr>
              <a:t>Política pública: </a:t>
            </a:r>
            <a:br>
              <a:rPr lang="es-MX" sz="3100" dirty="0" smtClean="0">
                <a:solidFill>
                  <a:srgbClr val="C00000"/>
                </a:solidFill>
              </a:rPr>
            </a:br>
            <a:r>
              <a:rPr lang="es-MX" sz="3100" dirty="0" smtClean="0">
                <a:solidFill>
                  <a:srgbClr val="C00000"/>
                </a:solidFill>
              </a:rPr>
              <a:t>- intersectorial</a:t>
            </a:r>
            <a:br>
              <a:rPr lang="es-MX" sz="3100" dirty="0" smtClean="0">
                <a:solidFill>
                  <a:srgbClr val="C00000"/>
                </a:solidFill>
              </a:rPr>
            </a:br>
            <a:r>
              <a:rPr lang="es-MX" sz="3100" dirty="0" smtClean="0">
                <a:solidFill>
                  <a:srgbClr val="C00000"/>
                </a:solidFill>
              </a:rPr>
              <a:t>- transexenal</a:t>
            </a:r>
            <a:br>
              <a:rPr lang="es-MX" sz="3100" dirty="0" smtClean="0">
                <a:solidFill>
                  <a:srgbClr val="C00000"/>
                </a:solidFill>
              </a:rPr>
            </a:br>
            <a:r>
              <a:rPr lang="es-MX" sz="3100" dirty="0" smtClean="0">
                <a:solidFill>
                  <a:srgbClr val="C00000"/>
                </a:solidFill>
              </a:rPr>
              <a:t>- con metas a mediano </a:t>
            </a:r>
            <a:br>
              <a:rPr lang="es-MX" sz="3100" dirty="0" smtClean="0">
                <a:solidFill>
                  <a:srgbClr val="C00000"/>
                </a:solidFill>
              </a:rPr>
            </a:br>
            <a:r>
              <a:rPr lang="es-MX" sz="3100" dirty="0">
                <a:solidFill>
                  <a:srgbClr val="C00000"/>
                </a:solidFill>
              </a:rPr>
              <a:t> </a:t>
            </a:r>
            <a:r>
              <a:rPr lang="es-MX" sz="3100" dirty="0" smtClean="0">
                <a:solidFill>
                  <a:srgbClr val="C00000"/>
                </a:solidFill>
              </a:rPr>
              <a:t> y largo plazo</a:t>
            </a:r>
            <a:br>
              <a:rPr lang="es-MX" sz="3100" dirty="0" smtClean="0">
                <a:solidFill>
                  <a:srgbClr val="C00000"/>
                </a:solidFill>
              </a:rPr>
            </a:br>
            <a:endParaRPr lang="es-MX" sz="31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666343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C:\Users\Manuel\AppData\Local\Microsoft\Windows\Temporary Internet Files\Content.IE5\6ZU1TVKS\estrategia-nacional-de-prevencion-del-embarazo-de-adolescent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18288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81" y="3897086"/>
            <a:ext cx="7848600" cy="2971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800" dirty="0" smtClean="0">
                <a:solidFill>
                  <a:srgbClr val="0070C0"/>
                </a:solidFill>
                <a:latin typeface="Arial "/>
              </a:rPr>
              <a:t>El Embarazo en Adolescente es la </a:t>
            </a:r>
            <a:r>
              <a:rPr lang="es-ES_tradnl" sz="2800" i="1" dirty="0" smtClean="0">
                <a:solidFill>
                  <a:srgbClr val="0070C0"/>
                </a:solidFill>
                <a:latin typeface="Arial "/>
              </a:rPr>
              <a:t>punta del iceberg</a:t>
            </a:r>
            <a:r>
              <a:rPr lang="es-ES_tradnl" sz="2800" dirty="0" smtClean="0">
                <a:solidFill>
                  <a:srgbClr val="0070C0"/>
                </a:solidFill>
                <a:latin typeface="Arial "/>
              </a:rPr>
              <a:t> de una suma de determinantes sociales y económicos, de factores educativos, comunitarios y familiares, así como de conductas individuales que expresan riesgos y vulnerabilidades </a:t>
            </a:r>
            <a:r>
              <a:rPr lang="es-ES_tradnl" sz="2800" dirty="0" smtClean="0">
                <a:solidFill>
                  <a:srgbClr val="0070C0"/>
                </a:solidFill>
                <a:latin typeface="Arial "/>
              </a:rPr>
              <a:t>en </a:t>
            </a:r>
            <a:r>
              <a:rPr lang="es-ES_tradnl" sz="2800" dirty="0" err="1" smtClean="0">
                <a:solidFill>
                  <a:srgbClr val="0070C0"/>
                </a:solidFill>
                <a:latin typeface="Arial "/>
              </a:rPr>
              <a:t>nuestr@s</a:t>
            </a:r>
            <a:r>
              <a:rPr lang="es-ES_tradnl" sz="2800" dirty="0" smtClean="0">
                <a:solidFill>
                  <a:srgbClr val="0070C0"/>
                </a:solidFill>
                <a:latin typeface="Arial "/>
              </a:rPr>
              <a:t> </a:t>
            </a:r>
            <a:r>
              <a:rPr lang="es-ES_tradnl" sz="2800" dirty="0" smtClean="0">
                <a:solidFill>
                  <a:srgbClr val="0070C0"/>
                </a:solidFill>
                <a:latin typeface="Arial "/>
              </a:rPr>
              <a:t>adolescentes.</a:t>
            </a:r>
            <a:endParaRPr lang="es-ES_tradnl" dirty="0" smtClean="0">
              <a:solidFill>
                <a:srgbClr val="0070C0"/>
              </a:solidFill>
              <a:latin typeface="Arial "/>
            </a:endParaRPr>
          </a:p>
        </p:txBody>
      </p:sp>
      <p:pic>
        <p:nvPicPr>
          <p:cNvPr id="6" name="Picture 2" descr="C:\Documents and Settings\schiavonr\My Documents\Raffaela personal y CNEGSR\Fotos\lavoro\Raffa Trabajo\Pareja adolescente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" y="152565"/>
            <a:ext cx="2667000" cy="19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dre niñ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"/>
          <a:stretch>
            <a:fillRect/>
          </a:stretch>
        </p:blipFill>
        <p:spPr bwMode="auto">
          <a:xfrm>
            <a:off x="2978838" y="1676400"/>
            <a:ext cx="2565363" cy="18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dolescentes embaraz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53" y="228600"/>
            <a:ext cx="3463847" cy="26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96886"/>
            <a:ext cx="1878992" cy="110303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3810001"/>
            <a:ext cx="708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s-MX" sz="4800" b="1" kern="0" dirty="0">
                <a:solidFill>
                  <a:srgbClr val="C00000"/>
                </a:solidFill>
                <a:latin typeface="Trebuchet MS"/>
              </a:rPr>
              <a:t>Muchas </a:t>
            </a:r>
            <a:r>
              <a:rPr lang="es-MX" sz="4800" b="1" kern="0" dirty="0" smtClean="0">
                <a:solidFill>
                  <a:srgbClr val="C00000"/>
                </a:solidFill>
                <a:latin typeface="Trebuchet MS"/>
              </a:rPr>
              <a:t>gracias</a:t>
            </a:r>
          </a:p>
          <a:p>
            <a:pPr algn="ctr" eaLnBrk="0" hangingPunct="0">
              <a:defRPr/>
            </a:pPr>
            <a:r>
              <a:rPr lang="es-MX" sz="3200" kern="0" dirty="0" smtClean="0">
                <a:solidFill>
                  <a:srgbClr val="0070C0"/>
                </a:solidFill>
                <a:latin typeface="Trebuchet MS"/>
              </a:rPr>
              <a:t>Dra</a:t>
            </a:r>
            <a:r>
              <a:rPr lang="es-MX" sz="3200" kern="0" dirty="0">
                <a:solidFill>
                  <a:srgbClr val="0070C0"/>
                </a:solidFill>
                <a:latin typeface="Trebuchet MS"/>
              </a:rPr>
              <a:t>. Raffaela Schiavon Ermani</a:t>
            </a:r>
            <a:br>
              <a:rPr lang="es-MX" sz="3200" kern="0" dirty="0">
                <a:solidFill>
                  <a:srgbClr val="0070C0"/>
                </a:solidFill>
                <a:latin typeface="Trebuchet MS"/>
              </a:rPr>
            </a:br>
            <a:r>
              <a:rPr lang="es-MX" sz="3200" kern="0" dirty="0">
                <a:solidFill>
                  <a:srgbClr val="0070C0"/>
                </a:solidFill>
                <a:latin typeface="Trebuchet MS"/>
              </a:rPr>
              <a:t>schiavonr@ipas.org</a:t>
            </a:r>
            <a:r>
              <a:rPr lang="es-MX" sz="3200" b="1" kern="0" dirty="0">
                <a:solidFill>
                  <a:srgbClr val="C00000"/>
                </a:solidFill>
                <a:latin typeface="Trebuchet MS"/>
              </a:rPr>
              <a:t/>
            </a:r>
            <a:br>
              <a:rPr lang="es-MX" sz="3200" b="1" kern="0" dirty="0">
                <a:solidFill>
                  <a:srgbClr val="C00000"/>
                </a:solidFill>
                <a:latin typeface="Trebuchet MS"/>
              </a:rPr>
            </a:br>
            <a:endParaRPr lang="es-MX" sz="3200" b="1" kern="0" dirty="0">
              <a:solidFill>
                <a:srgbClr val="F47B20"/>
              </a:solidFill>
              <a:latin typeface="Trebuchet M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9496" y="3810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soluciones deben de ser multifactoriales 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multisectoriales, desde la educación escolar,  las oportunidades de desarrollo, la educación sexual y el acceso a servicios, la prevención, detección y atención de la violencia familiar, sexual y de género, incluyendo la interrupción del embarazo en caso de violación.  </a:t>
            </a:r>
            <a:endParaRPr lang="es-MX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26" y="228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Tasa de Fecundidad Adolescente 2015 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71353"/>
            <a:ext cx="8239125" cy="500084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8200" y="63246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C00000"/>
                </a:solidFill>
                <a:latin typeface="+mj-lt"/>
              </a:rPr>
              <a:t>http://gamapserver.who.int/mapLibrary/Files/Maps/Global_maternal_health_adolescent_fertiltiy.png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52600"/>
            <a:ext cx="886326" cy="5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8291512" cy="1174749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3400" dirty="0" smtClean="0">
                <a:solidFill>
                  <a:srgbClr val="C00000"/>
                </a:solidFill>
                <a:cs typeface="Tahoma" pitchFamily="34" charset="0"/>
              </a:rPr>
              <a:t>Tasa de Fecundidad Global y Adolescente</a:t>
            </a:r>
            <a:br>
              <a:rPr lang="es-ES" sz="3400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es-ES" sz="3400" dirty="0" smtClean="0">
                <a:solidFill>
                  <a:srgbClr val="C00000"/>
                </a:solidFill>
                <a:cs typeface="Tahoma" pitchFamily="34" charset="0"/>
              </a:rPr>
              <a:t>ENADID 1997-2014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52415"/>
              </p:ext>
            </p:extLst>
          </p:nvPr>
        </p:nvGraphicFramePr>
        <p:xfrm>
          <a:off x="457200" y="2057400"/>
          <a:ext cx="38099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593802"/>
              </p:ext>
            </p:extLst>
          </p:nvPr>
        </p:nvGraphicFramePr>
        <p:xfrm>
          <a:off x="4724400" y="2057400"/>
          <a:ext cx="425291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6427" y="6477000"/>
            <a:ext cx="967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s-MX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http://www.conapo.gob.mx/es/CONAPO/Principales_resultados_de_la_Encuesta_Nacional_de_la_Dinamica_Demografica_2014</a:t>
            </a:r>
            <a:r>
              <a:rPr lang="es-MX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11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937" y="5761946"/>
            <a:ext cx="3128926" cy="6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88" y="1752600"/>
            <a:ext cx="4432038" cy="45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121"/>
          <p:cNvSpPr txBox="1">
            <a:spLocks noChangeArrowheads="1"/>
          </p:cNvSpPr>
          <p:nvPr/>
        </p:nvSpPr>
        <p:spPr bwMode="auto">
          <a:xfrm>
            <a:off x="700088" y="4976813"/>
            <a:ext cx="18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MX" altLang="en-US" sz="1800" b="1">
              <a:solidFill>
                <a:srgbClr val="00ADC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MX" altLang="en-US" sz="1800" b="1">
              <a:solidFill>
                <a:srgbClr val="00ADC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658" y="404941"/>
            <a:ext cx="65771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400" dirty="0" smtClean="0">
                <a:solidFill>
                  <a:srgbClr val="C00000"/>
                </a:solidFill>
                <a:latin typeface="+mj-lt"/>
              </a:rPr>
              <a:t>Tasa de </a:t>
            </a:r>
            <a:r>
              <a:rPr lang="es-MX" sz="3400" dirty="0" smtClean="0">
                <a:solidFill>
                  <a:srgbClr val="C00000"/>
                </a:solidFill>
                <a:latin typeface="+mj-lt"/>
              </a:rPr>
              <a:t>Fecundidad </a:t>
            </a:r>
            <a:r>
              <a:rPr lang="es-MX" sz="34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s-MX" sz="3400" dirty="0" smtClean="0">
                <a:solidFill>
                  <a:srgbClr val="C00000"/>
                </a:solidFill>
                <a:latin typeface="+mj-lt"/>
              </a:rPr>
              <a:t>dolescente</a:t>
            </a:r>
            <a:endParaRPr lang="es-MX" sz="34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s-MX" sz="3400" dirty="0" smtClean="0">
                <a:solidFill>
                  <a:srgbClr val="C00000"/>
                </a:solidFill>
                <a:latin typeface="+mj-lt"/>
              </a:rPr>
              <a:t>ENADID 2009-2014</a:t>
            </a:r>
            <a:endParaRPr lang="en-US" sz="3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2093"/>
            <a:ext cx="4191000" cy="454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36" y="838200"/>
            <a:ext cx="89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SINAC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2010-2014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Nacimientos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niñas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adolescents y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jóvenes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502"/>
              </p:ext>
            </p:extLst>
          </p:nvPr>
        </p:nvGraphicFramePr>
        <p:xfrm>
          <a:off x="1284260" y="2590800"/>
          <a:ext cx="6400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520700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Edad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N°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% 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smtClean="0">
                          <a:solidFill>
                            <a:srgbClr val="C00000"/>
                          </a:solidFill>
                          <a:latin typeface="+mj-lt"/>
                        </a:rPr>
                        <a:t>10-14</a:t>
                      </a:r>
                      <a:endParaRPr lang="es-MX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72,104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1.3</a:t>
                      </a:r>
                      <a:endParaRPr lang="es-MX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15-17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864,330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16.0 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18-19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1,205,926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smtClean="0">
                          <a:solidFill>
                            <a:srgbClr val="002060"/>
                          </a:solidFill>
                          <a:latin typeface="+mj-lt"/>
                        </a:rPr>
                        <a:t>22.4</a:t>
                      </a:r>
                      <a:endParaRPr lang="es-MX" sz="28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20-24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3,243,626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60.2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Total 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5,385,986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</a:t>
                      </a:r>
                      <a:endParaRPr lang="es-MX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14" y="393619"/>
            <a:ext cx="89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SINAC 2010-2014: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Distribución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(%) de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Nacimientos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niñas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10-14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años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entidad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federativa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36629"/>
              </p:ext>
            </p:extLst>
          </p:nvPr>
        </p:nvGraphicFramePr>
        <p:xfrm>
          <a:off x="375905" y="1431851"/>
          <a:ext cx="8524210" cy="538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886200" y="2743200"/>
            <a:ext cx="241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+mj-lt"/>
              </a:rPr>
              <a:t>TOTAL</a:t>
            </a:r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s-ES" sz="2400" b="1" dirty="0">
                <a:solidFill>
                  <a:srgbClr val="002060"/>
                </a:solidFill>
                <a:latin typeface="+mj-lt"/>
              </a:rPr>
              <a:t>72.104</a:t>
            </a:r>
            <a:r>
              <a:rPr lang="es-ES" sz="24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71600" y="1589348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42%</a:t>
            </a:r>
            <a:endParaRPr lang="es-E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8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14" y="393619"/>
            <a:ext cx="89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SINAC 2010-2014: </a:t>
            </a:r>
            <a:endParaRPr lang="en-US" sz="3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Nacimientos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niñas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10-14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años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51511"/>
              </p:ext>
            </p:extLst>
          </p:nvPr>
        </p:nvGraphicFramePr>
        <p:xfrm>
          <a:off x="427959" y="1600199"/>
          <a:ext cx="4210051" cy="24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360211"/>
              </p:ext>
            </p:extLst>
          </p:nvPr>
        </p:nvGraphicFramePr>
        <p:xfrm>
          <a:off x="432549" y="4042328"/>
          <a:ext cx="4174246" cy="24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16615"/>
              </p:ext>
            </p:extLst>
          </p:nvPr>
        </p:nvGraphicFramePr>
        <p:xfrm>
          <a:off x="4642600" y="1600199"/>
          <a:ext cx="3968000" cy="241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46141"/>
              </p:ext>
            </p:extLst>
          </p:nvPr>
        </p:nvGraphicFramePr>
        <p:xfrm>
          <a:off x="4764462" y="4014786"/>
          <a:ext cx="3724275" cy="251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74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14" y="393619"/>
            <a:ext cx="89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SINAC 2010-2014: </a:t>
            </a:r>
            <a:endParaRPr lang="en-US" sz="3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Nacimientos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niñas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10-14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años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244140"/>
              </p:ext>
            </p:extLst>
          </p:nvPr>
        </p:nvGraphicFramePr>
        <p:xfrm>
          <a:off x="304800" y="1676400"/>
          <a:ext cx="4302914" cy="243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248247"/>
              </p:ext>
            </p:extLst>
          </p:nvPr>
        </p:nvGraphicFramePr>
        <p:xfrm>
          <a:off x="4724400" y="1676400"/>
          <a:ext cx="3905250" cy="240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88759"/>
              </p:ext>
            </p:extLst>
          </p:nvPr>
        </p:nvGraphicFramePr>
        <p:xfrm>
          <a:off x="304800" y="4110037"/>
          <a:ext cx="4191000" cy="259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796969"/>
              </p:ext>
            </p:extLst>
          </p:nvPr>
        </p:nvGraphicFramePr>
        <p:xfrm>
          <a:off x="4724400" y="4110038"/>
          <a:ext cx="3905250" cy="259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44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14" y="393619"/>
            <a:ext cx="897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SINAC 2010-2014: </a:t>
            </a:r>
            <a:endParaRPr lang="en-US" sz="3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Nacimientos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niñas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10-14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años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19010"/>
              </p:ext>
            </p:extLst>
          </p:nvPr>
        </p:nvGraphicFramePr>
        <p:xfrm>
          <a:off x="372098" y="1600200"/>
          <a:ext cx="4153785" cy="283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345967"/>
              </p:ext>
            </p:extLst>
          </p:nvPr>
        </p:nvGraphicFramePr>
        <p:xfrm>
          <a:off x="4525883" y="37338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00600" y="1817374"/>
            <a:ext cx="354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2060"/>
                </a:solidFill>
                <a:latin typeface="+mj-lt"/>
              </a:rPr>
              <a:t>8.4% de los productos de niñas de 10-14 años tenia peso bajo o muy bajo, comparado con 5.9% de los productos en mujeres de 20-24 años.</a:t>
            </a:r>
            <a:endParaRPr lang="es-MX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8200" y="4936729"/>
            <a:ext cx="354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2060"/>
                </a:solidFill>
                <a:latin typeface="+mj-lt"/>
              </a:rPr>
              <a:t>8.1% de los productos de niñas de 10-14 años nacieron antes del término, comparado con 5.9% en mujeres de 20-24 años.</a:t>
            </a:r>
            <a:endParaRPr lang="es-MX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0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larity">
  <a:themeElements>
    <a:clrScheme name="Orange + Blue Clarity">
      <a:dk1>
        <a:srgbClr val="000000"/>
      </a:dk1>
      <a:lt1>
        <a:sysClr val="window" lastClr="FFFFFF"/>
      </a:lt1>
      <a:dk2>
        <a:srgbClr val="0069AA"/>
      </a:dk2>
      <a:lt2>
        <a:srgbClr val="E2D6B5"/>
      </a:lt2>
      <a:accent1>
        <a:srgbClr val="F8971D"/>
      </a:accent1>
      <a:accent2>
        <a:srgbClr val="000000"/>
      </a:accent2>
      <a:accent3>
        <a:srgbClr val="000000"/>
      </a:accent3>
      <a:accent4>
        <a:srgbClr val="C3B8B2"/>
      </a:accent4>
      <a:accent5>
        <a:srgbClr val="F96B07"/>
      </a:accent5>
      <a:accent6>
        <a:srgbClr val="F47B20"/>
      </a:accent6>
      <a:hlink>
        <a:srgbClr val="D62828"/>
      </a:hlink>
      <a:folHlink>
        <a:srgbClr val="7C6D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">
  <a:themeElements>
    <a:clrScheme name="Urban - Orange + Bright Blue">
      <a:dk1>
        <a:srgbClr val="000000"/>
      </a:dk1>
      <a:lt1>
        <a:sysClr val="window" lastClr="FFFFFF"/>
      </a:lt1>
      <a:dk2>
        <a:srgbClr val="F47B20"/>
      </a:dk2>
      <a:lt2>
        <a:srgbClr val="E2D6B5"/>
      </a:lt2>
      <a:accent1>
        <a:srgbClr val="00ADC6"/>
      </a:accent1>
      <a:accent2>
        <a:srgbClr val="00ADC6"/>
      </a:accent2>
      <a:accent3>
        <a:srgbClr val="00ADC6"/>
      </a:accent3>
      <a:accent4>
        <a:srgbClr val="560C70"/>
      </a:accent4>
      <a:accent5>
        <a:srgbClr val="F96B07"/>
      </a:accent5>
      <a:accent6>
        <a:srgbClr val="DD5900"/>
      </a:accent6>
      <a:hlink>
        <a:srgbClr val="D62828"/>
      </a:hlink>
      <a:folHlink>
        <a:srgbClr val="7C6D6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621</Words>
  <Application>Microsoft Office PowerPoint</Application>
  <PresentationFormat>Presentación en pantalla (4:3)</PresentationFormat>
  <Paragraphs>99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</vt:lpstr>
      <vt:lpstr>Calibri</vt:lpstr>
      <vt:lpstr>Georgia</vt:lpstr>
      <vt:lpstr>Tahoma</vt:lpstr>
      <vt:lpstr>Trebuchet MS</vt:lpstr>
      <vt:lpstr>Wingdings 2</vt:lpstr>
      <vt:lpstr>1_Clarity</vt:lpstr>
      <vt:lpstr>2_Urban</vt:lpstr>
      <vt:lpstr>Presentación de PowerPoint</vt:lpstr>
      <vt:lpstr>Tasa de Fecundidad Adolescente 2015 </vt:lpstr>
      <vt:lpstr>Tasa de Fecundidad Global y Adolescente ENADID 1997-2014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Certificados de Nacimientos SINAC 2010-2014</vt:lpstr>
      <vt:lpstr>Análisis de Certificados de Nacimientos SINAC 2010-2014</vt:lpstr>
      <vt:lpstr>¿Quiénes son los co-responsables de estos embarazos?</vt:lpstr>
      <vt:lpstr>Presentación de PowerPoint</vt:lpstr>
      <vt:lpstr>Presentación de PowerPoint</vt:lpstr>
      <vt:lpstr>ENAPEA 2015 Política pública:  - intersectorial - transexenal - con metas a mediano    y largo plazo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Raffaela Schiavon</dc:creator>
  <cp:lastModifiedBy>Raffaela Schiavon</cp:lastModifiedBy>
  <cp:revision>280</cp:revision>
  <cp:lastPrinted>2016-03-10T02:56:40Z</cp:lastPrinted>
  <dcterms:created xsi:type="dcterms:W3CDTF">2006-08-16T00:00:00Z</dcterms:created>
  <dcterms:modified xsi:type="dcterms:W3CDTF">2016-05-18T22:04:21Z</dcterms:modified>
</cp:coreProperties>
</file>