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326" r:id="rId3"/>
    <p:sldId id="320" r:id="rId4"/>
    <p:sldId id="295" r:id="rId5"/>
    <p:sldId id="297" r:id="rId6"/>
    <p:sldId id="298" r:id="rId7"/>
    <p:sldId id="299" r:id="rId8"/>
    <p:sldId id="300" r:id="rId9"/>
    <p:sldId id="301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321" r:id="rId19"/>
    <p:sldId id="264" r:id="rId20"/>
    <p:sldId id="258" r:id="rId21"/>
    <p:sldId id="259" r:id="rId22"/>
    <p:sldId id="260" r:id="rId23"/>
    <p:sldId id="322" r:id="rId24"/>
    <p:sldId id="305" r:id="rId25"/>
    <p:sldId id="303" r:id="rId26"/>
    <p:sldId id="304" r:id="rId27"/>
    <p:sldId id="306" r:id="rId28"/>
    <p:sldId id="314" r:id="rId29"/>
    <p:sldId id="315" r:id="rId30"/>
    <p:sldId id="316" r:id="rId31"/>
    <p:sldId id="266" r:id="rId32"/>
    <p:sldId id="268" r:id="rId33"/>
    <p:sldId id="270" r:id="rId34"/>
    <p:sldId id="313" r:id="rId35"/>
    <p:sldId id="327" r:id="rId36"/>
    <p:sldId id="307" r:id="rId37"/>
    <p:sldId id="323" r:id="rId38"/>
    <p:sldId id="311" r:id="rId3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410A"/>
    <a:srgbClr val="395A25"/>
    <a:srgbClr val="203162"/>
    <a:srgbClr val="0B3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 snapToGrid="0">
      <p:cViewPr>
        <p:scale>
          <a:sx n="60" d="100"/>
          <a:sy n="60" d="100"/>
        </p:scale>
        <p:origin x="2262" y="15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aola:Downloads:Karla%20gr&#225;fica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aola:Desktop:INNSZ:Screening%20AAA:Tablas%20preliminar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aola:Desktop:INNSZ:Screening%20AAA:Tablas%20preliminar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aola:Desktop:INNSZ:Screening%20AAA:Tablas%20prelimina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/>
              <a:t>Prevalencia</a:t>
            </a:r>
            <a:r>
              <a:rPr lang="es-ES" baseline="0"/>
              <a:t> Aneurismas</a:t>
            </a:r>
            <a:endParaRPr lang="es-ES"/>
          </a:p>
        </c:rich>
      </c:tx>
      <c:layout/>
      <c:overlay val="0"/>
    </c:title>
    <c:autoTitleDeleted val="0"/>
    <c:plotArea>
      <c:layout/>
      <c:ofPieChart>
        <c:ofPieType val="pie"/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Hoja1!$C$9:$C$12</c:f>
              <c:strCache>
                <c:ptCount val="4"/>
                <c:pt idx="0">
                  <c:v>Hombres sanos</c:v>
                </c:pt>
                <c:pt idx="1">
                  <c:v>Mujeres sanas</c:v>
                </c:pt>
                <c:pt idx="2">
                  <c:v>Hombres aneurisma</c:v>
                </c:pt>
                <c:pt idx="3">
                  <c:v>Mujeres aneurisma</c:v>
                </c:pt>
              </c:strCache>
            </c:strRef>
          </c:cat>
          <c:val>
            <c:numRef>
              <c:f>Hoja1!$D$9:$D$12</c:f>
              <c:numCache>
                <c:formatCode>0.0%</c:formatCode>
                <c:ptCount val="4"/>
                <c:pt idx="0">
                  <c:v>0.40699999999999997</c:v>
                </c:pt>
                <c:pt idx="1">
                  <c:v>0.53700000000000003</c:v>
                </c:pt>
                <c:pt idx="2">
                  <c:v>3.9E-2</c:v>
                </c:pt>
                <c:pt idx="3">
                  <c:v>1.7000000000000001E-2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/>
      </c:ofPie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Hoja1!$A$18</c:f>
              <c:strCache>
                <c:ptCount val="1"/>
                <c:pt idx="0">
                  <c:v>Hombres</c:v>
                </c:pt>
              </c:strCache>
            </c:strRef>
          </c:tx>
          <c:invertIfNegative val="0"/>
          <c:cat>
            <c:strRef>
              <c:f>Hoja1!$B$17:$C$17</c:f>
              <c:strCache>
                <c:ptCount val="2"/>
                <c:pt idx="0">
                  <c:v>No aneurisma</c:v>
                </c:pt>
                <c:pt idx="1">
                  <c:v>Aneurisma</c:v>
                </c:pt>
              </c:strCache>
            </c:strRef>
          </c:cat>
          <c:val>
            <c:numRef>
              <c:f>Hoja1!$B$18:$C$18</c:f>
              <c:numCache>
                <c:formatCode>General</c:formatCode>
                <c:ptCount val="2"/>
                <c:pt idx="0">
                  <c:v>1626</c:v>
                </c:pt>
                <c:pt idx="1">
                  <c:v>155</c:v>
                </c:pt>
              </c:numCache>
            </c:numRef>
          </c:val>
        </c:ser>
        <c:ser>
          <c:idx val="1"/>
          <c:order val="1"/>
          <c:tx>
            <c:strRef>
              <c:f>Hoja1!$A$19</c:f>
              <c:strCache>
                <c:ptCount val="1"/>
                <c:pt idx="0">
                  <c:v>Mujeres</c:v>
                </c:pt>
              </c:strCache>
            </c:strRef>
          </c:tx>
          <c:invertIfNegative val="0"/>
          <c:cat>
            <c:strRef>
              <c:f>Hoja1!$B$17:$C$17</c:f>
              <c:strCache>
                <c:ptCount val="2"/>
                <c:pt idx="0">
                  <c:v>No aneurisma</c:v>
                </c:pt>
                <c:pt idx="1">
                  <c:v>Aneurisma</c:v>
                </c:pt>
              </c:strCache>
            </c:strRef>
          </c:cat>
          <c:val>
            <c:numRef>
              <c:f>Hoja1!$B$19:$C$19</c:f>
              <c:numCache>
                <c:formatCode>General</c:formatCode>
                <c:ptCount val="2"/>
                <c:pt idx="0">
                  <c:v>2149</c:v>
                </c:pt>
                <c:pt idx="1">
                  <c:v>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484705040"/>
        <c:axId val="484700688"/>
      </c:barChart>
      <c:catAx>
        <c:axId val="4847050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484700688"/>
        <c:crosses val="autoZero"/>
        <c:auto val="1"/>
        <c:lblAlgn val="ctr"/>
        <c:lblOffset val="100"/>
        <c:noMultiLvlLbl val="0"/>
      </c:catAx>
      <c:valAx>
        <c:axId val="484700688"/>
        <c:scaling>
          <c:orientation val="minMax"/>
        </c:scaling>
        <c:delete val="0"/>
        <c:axPos val="l"/>
        <c:majorGridlines/>
        <c:title>
          <c:layout/>
          <c:overlay val="0"/>
        </c:title>
        <c:numFmt formatCode="General" sourceLinked="1"/>
        <c:majorTickMark val="none"/>
        <c:minorTickMark val="none"/>
        <c:tickLblPos val="nextTo"/>
        <c:crossAx val="48470504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/>
              <a:t>Prevalencia En</a:t>
            </a:r>
            <a:r>
              <a:rPr lang="es-ES" baseline="0"/>
              <a:t> Sexo Masculino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Hoja1!$H$10</c:f>
              <c:strCache>
                <c:ptCount val="1"/>
                <c:pt idx="0">
                  <c:v>Hombre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Hoja1!$F$11:$F$12</c:f>
              <c:strCache>
                <c:ptCount val="2"/>
                <c:pt idx="0">
                  <c:v>Sin Aneurisma</c:v>
                </c:pt>
                <c:pt idx="1">
                  <c:v>Con Aneurisma</c:v>
                </c:pt>
              </c:strCache>
            </c:strRef>
          </c:cat>
          <c:val>
            <c:numRef>
              <c:f>Hoja1!$H$11:$H$12</c:f>
              <c:numCache>
                <c:formatCode>0.00%</c:formatCode>
                <c:ptCount val="2"/>
                <c:pt idx="0">
                  <c:v>0.91300000000000003</c:v>
                </c:pt>
                <c:pt idx="1">
                  <c:v>8.6999999999999994E-2</c:v>
                </c:pt>
              </c:numCache>
            </c:numRef>
          </c:val>
        </c:ser>
        <c:dLbls>
          <c:dLblPos val="ctr"/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/>
              <a:t>Prevalencia en Sexo Femenino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Hoja1!$G$10</c:f>
              <c:strCache>
                <c:ptCount val="1"/>
                <c:pt idx="0">
                  <c:v>Mujer</c:v>
                </c:pt>
              </c:strCache>
            </c:strRef>
          </c:tx>
          <c:dLbls>
            <c:dLbl>
              <c:idx val="1"/>
              <c:layout>
                <c:manualLayout>
                  <c:x val="0.218883202099737"/>
                  <c:y val="4.311388159813350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Hoja1!$F$11:$F$12</c:f>
              <c:strCache>
                <c:ptCount val="2"/>
                <c:pt idx="0">
                  <c:v>Sin Aneurisma</c:v>
                </c:pt>
                <c:pt idx="1">
                  <c:v>Con Aneurisma</c:v>
                </c:pt>
              </c:strCache>
            </c:strRef>
          </c:cat>
          <c:val>
            <c:numRef>
              <c:f>Hoja1!$G$11:$G$12</c:f>
              <c:numCache>
                <c:formatCode>0.00%</c:formatCode>
                <c:ptCount val="2"/>
                <c:pt idx="0">
                  <c:v>0.97019999999999995</c:v>
                </c:pt>
                <c:pt idx="1">
                  <c:v>2.9000000000000001E-2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21611-711A-4767-8DD5-7328F3B4BECF}" type="datetimeFigureOut">
              <a:rPr lang="es-ES" smtClean="0"/>
              <a:t>19/10/2016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9B56D-5577-4713-B5E1-1EF8D05B58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2909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Dr. Flores Zertuche</a:t>
            </a:r>
          </a:p>
          <a:p>
            <a:r>
              <a:rPr lang="es-MX" dirty="0" smtClean="0"/>
              <a:t>Dr. David </a:t>
            </a:r>
            <a:r>
              <a:rPr lang="es-MX" dirty="0" err="1" smtClean="0"/>
              <a:t>Piñon</a:t>
            </a:r>
            <a:r>
              <a:rPr lang="es-MX" dirty="0" smtClean="0"/>
              <a:t> Lozano</a:t>
            </a:r>
          </a:p>
          <a:p>
            <a:r>
              <a:rPr lang="es-MX" dirty="0" smtClean="0"/>
              <a:t>Dr. Lorenzo de La Garza Villaseñor</a:t>
            </a:r>
          </a:p>
          <a:p>
            <a:r>
              <a:rPr lang="es-MX" dirty="0" smtClean="0"/>
              <a:t>Dr. Ernesto Anaya</a:t>
            </a:r>
            <a:r>
              <a:rPr lang="es-MX" baseline="0" dirty="0" smtClean="0"/>
              <a:t> Santacruz</a:t>
            </a:r>
          </a:p>
          <a:p>
            <a:r>
              <a:rPr lang="es-MX" baseline="0" dirty="0" smtClean="0"/>
              <a:t>Dr. Carlos </a:t>
            </a:r>
            <a:r>
              <a:rPr lang="es-MX" baseline="0" dirty="0" err="1" smtClean="0"/>
              <a:t>Artuto</a:t>
            </a:r>
            <a:r>
              <a:rPr lang="es-MX" baseline="0" dirty="0" smtClean="0"/>
              <a:t> Hinojosa Becerril.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9B56D-5577-4713-B5E1-1EF8D05B5862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9724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F721A23-5719-4615-92EC-F6F12E4EDF1B}" type="slidenum">
              <a:rPr lang="en-US" altLang="es-ES"/>
              <a:pPr/>
              <a:t>19</a:t>
            </a:fld>
            <a:endParaRPr lang="en-US" altLang="es-ES"/>
          </a:p>
        </p:txBody>
      </p:sp>
      <p:sp>
        <p:nvSpPr>
          <p:cNvPr id="51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64558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5F95-BC1A-4BD2-8368-ABDC30D569F9}" type="datetimeFigureOut">
              <a:rPr lang="es-ES" smtClean="0"/>
              <a:t>19/10/2016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F4DE-337E-4504-81F5-CB26FE7453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7450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5F95-BC1A-4BD2-8368-ABDC30D569F9}" type="datetimeFigureOut">
              <a:rPr lang="es-ES" smtClean="0"/>
              <a:t>19/10/2016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F4DE-337E-4504-81F5-CB26FE7453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694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5F95-BC1A-4BD2-8368-ABDC30D569F9}" type="datetimeFigureOut">
              <a:rPr lang="es-ES" smtClean="0"/>
              <a:t>19/10/2016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F4DE-337E-4504-81F5-CB26FE7453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8808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10970684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2404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5F95-BC1A-4BD2-8368-ABDC30D569F9}" type="datetimeFigureOut">
              <a:rPr lang="es-ES" smtClean="0"/>
              <a:t>19/10/2016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F4DE-337E-4504-81F5-CB26FE7453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8195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5F95-BC1A-4BD2-8368-ABDC30D569F9}" type="datetimeFigureOut">
              <a:rPr lang="es-ES" smtClean="0"/>
              <a:t>19/10/2016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F4DE-337E-4504-81F5-CB26FE7453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2315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5F95-BC1A-4BD2-8368-ABDC30D569F9}" type="datetimeFigureOut">
              <a:rPr lang="es-ES" smtClean="0"/>
              <a:t>19/10/2016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F4DE-337E-4504-81F5-CB26FE7453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1874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5F95-BC1A-4BD2-8368-ABDC30D569F9}" type="datetimeFigureOut">
              <a:rPr lang="es-ES" smtClean="0"/>
              <a:t>19/10/2016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F4DE-337E-4504-81F5-CB26FE7453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8021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5F95-BC1A-4BD2-8368-ABDC30D569F9}" type="datetimeFigureOut">
              <a:rPr lang="es-ES" smtClean="0"/>
              <a:t>19/10/2016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F4DE-337E-4504-81F5-CB26FE7453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582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5F95-BC1A-4BD2-8368-ABDC30D569F9}" type="datetimeFigureOut">
              <a:rPr lang="es-ES" smtClean="0"/>
              <a:t>19/10/2016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F4DE-337E-4504-81F5-CB26FE7453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6526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5F95-BC1A-4BD2-8368-ABDC30D569F9}" type="datetimeFigureOut">
              <a:rPr lang="es-ES" smtClean="0"/>
              <a:t>19/10/2016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F4DE-337E-4504-81F5-CB26FE7453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9829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5F95-BC1A-4BD2-8368-ABDC30D569F9}" type="datetimeFigureOut">
              <a:rPr lang="es-ES" smtClean="0"/>
              <a:t>19/10/2016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F4DE-337E-4504-81F5-CB26FE7453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5394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75F95-BC1A-4BD2-8368-ABDC30D569F9}" type="datetimeFigureOut">
              <a:rPr lang="es-ES" smtClean="0"/>
              <a:t>19/10/2016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6F4DE-337E-4504-81F5-CB26FE7453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210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hyperlink" Target="http://www.elsevier.com/termsandconditions" TargetMode="External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vascsurg.org/issue/S0741-5214(14)X0026-1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?term=Lizola%20R%5bAuthor%5d&amp;cauthor=true&amp;cauthor_uid=27709306" TargetMode="External"/><Relationship Id="rId3" Type="http://schemas.openxmlformats.org/officeDocument/2006/relationships/hyperlink" Target="https://www.ncbi.nlm.nih.gov/pubmed/?term=Anaya-Ayala%20JE%5bAuthor%5d&amp;cauthor=true&amp;cauthor_uid=27709306" TargetMode="External"/><Relationship Id="rId7" Type="http://schemas.openxmlformats.org/officeDocument/2006/relationships/hyperlink" Target="https://www.ncbi.nlm.nih.gov/pubmed/?term=Cuen-Ojeda%20C%5bAuthor%5d&amp;cauthor=true&amp;cauthor_uid=27709306" TargetMode="External"/><Relationship Id="rId2" Type="http://schemas.openxmlformats.org/officeDocument/2006/relationships/hyperlink" Target="https://www.ncbi.nlm.nih.gov/pubmed/?term=Hinojosa%20CA%5bAuthor%5d&amp;cauthor=true&amp;cauthor_uid=2770930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ubmed/?term=Laparra-Escareno%20H%5bAuthor%5d&amp;cauthor=true&amp;cauthor_uid=27709306" TargetMode="External"/><Relationship Id="rId11" Type="http://schemas.openxmlformats.org/officeDocument/2006/relationships/hyperlink" Target="https://www.ncbi.nlm.nih.gov/pubmed/27709306" TargetMode="External"/><Relationship Id="rId5" Type="http://schemas.openxmlformats.org/officeDocument/2006/relationships/hyperlink" Target="https://www.ncbi.nlm.nih.gov/pubmed/?term=Gomez-Arcive%20Z%5bAuthor%5d&amp;cauthor=true&amp;cauthor_uid=27709306" TargetMode="External"/><Relationship Id="rId10" Type="http://schemas.openxmlformats.org/officeDocument/2006/relationships/image" Target="../media/image25.jpeg"/><Relationship Id="rId4" Type="http://schemas.openxmlformats.org/officeDocument/2006/relationships/hyperlink" Target="https://www.ncbi.nlm.nih.gov/pubmed/?term=Lopez-Mendez%20A%5bAuthor%5d&amp;cauthor=true&amp;cauthor_uid=27709306" TargetMode="External"/><Relationship Id="rId9" Type="http://schemas.openxmlformats.org/officeDocument/2006/relationships/hyperlink" Target="https://www.ncbi.nlm.nih.gov/pubmed/?term=Torres-Machorro%20A%5bAuthor%5d&amp;cauthor=true&amp;cauthor_uid=27709306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onlinelibrary.wiley.com/doi/10.1111/wrr.12462/full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4422274"/>
            <a:ext cx="9144000" cy="1655762"/>
          </a:xfrm>
        </p:spPr>
        <p:txBody>
          <a:bodyPr>
            <a:noAutofit/>
          </a:bodyPr>
          <a:lstStyle/>
          <a:p>
            <a:r>
              <a:rPr lang="es-MX" sz="4000" dirty="0" smtClean="0">
                <a:solidFill>
                  <a:srgbClr val="203162"/>
                </a:solidFill>
              </a:rPr>
              <a:t>Angiología y Cirugía Vascular</a:t>
            </a:r>
          </a:p>
          <a:p>
            <a:endParaRPr lang="es-MX" sz="4000" dirty="0" smtClean="0">
              <a:solidFill>
                <a:srgbClr val="203162"/>
              </a:solidFill>
            </a:endParaRPr>
          </a:p>
          <a:p>
            <a:pPr algn="r"/>
            <a:r>
              <a:rPr lang="es-MX" sz="4000" dirty="0" smtClean="0">
                <a:solidFill>
                  <a:srgbClr val="203162"/>
                </a:solidFill>
              </a:rPr>
              <a:t>Carlos A. Hinojosa</a:t>
            </a:r>
            <a:endParaRPr lang="es-ES" sz="4000" dirty="0">
              <a:solidFill>
                <a:srgbClr val="203162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41403" t="28281" r="22895" b="55018"/>
          <a:stretch/>
        </p:blipFill>
        <p:spPr>
          <a:xfrm>
            <a:off x="2420211" y="2034674"/>
            <a:ext cx="7462487" cy="2181907"/>
          </a:xfrm>
          <a:prstGeom prst="rect">
            <a:avLst/>
          </a:prstGeom>
        </p:spPr>
      </p:pic>
      <p:pic>
        <p:nvPicPr>
          <p:cNvPr id="6" name="Marcador de contenido 5" descr="70 aniversari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285" r="-53285"/>
          <a:stretch>
            <a:fillRect/>
          </a:stretch>
        </p:blipFill>
        <p:spPr>
          <a:xfrm>
            <a:off x="9077010" y="324612"/>
            <a:ext cx="3855748" cy="159550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21053" t="7228" r="34035" b="80702"/>
          <a:stretch/>
        </p:blipFill>
        <p:spPr>
          <a:xfrm>
            <a:off x="1331495" y="210052"/>
            <a:ext cx="8213558" cy="137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43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6645" y="496584"/>
            <a:ext cx="6875918" cy="1604211"/>
          </a:xfrm>
        </p:spPr>
        <p:txBody>
          <a:bodyPr/>
          <a:lstStyle/>
          <a:p>
            <a:r>
              <a:rPr lang="es-MX" b="1" dirty="0" smtClean="0">
                <a:solidFill>
                  <a:srgbClr val="203162"/>
                </a:solidFill>
              </a:rPr>
              <a:t>Cirugía Vascular </a:t>
            </a:r>
            <a:endParaRPr lang="es-MX" b="1" dirty="0">
              <a:solidFill>
                <a:srgbClr val="203162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22836" y="2095333"/>
            <a:ext cx="10018713" cy="3075709"/>
          </a:xfrm>
        </p:spPr>
        <p:txBody>
          <a:bodyPr>
            <a:normAutofit/>
          </a:bodyPr>
          <a:lstStyle/>
          <a:p>
            <a:r>
              <a:rPr lang="es-MX" sz="3200" dirty="0" smtClean="0">
                <a:solidFill>
                  <a:srgbClr val="00B0F0"/>
                </a:solidFill>
              </a:rPr>
              <a:t>DF y área metropolitana</a:t>
            </a:r>
          </a:p>
          <a:p>
            <a:pPr lvl="1"/>
            <a:r>
              <a:rPr lang="es-MX" sz="3200" dirty="0" smtClean="0">
                <a:solidFill>
                  <a:srgbClr val="00B0F0"/>
                </a:solidFill>
              </a:rPr>
              <a:t>13 Institutos Nacionales de Salud </a:t>
            </a:r>
          </a:p>
          <a:p>
            <a:pPr lvl="1"/>
            <a:r>
              <a:rPr lang="es-MX" sz="3200" dirty="0" smtClean="0">
                <a:solidFill>
                  <a:srgbClr val="00B0F0"/>
                </a:solidFill>
              </a:rPr>
              <a:t>1 Hospital de Alta Especialidad </a:t>
            </a:r>
          </a:p>
          <a:p>
            <a:pPr lvl="1"/>
            <a:r>
              <a:rPr lang="es-MX" sz="3200" dirty="0" smtClean="0">
                <a:solidFill>
                  <a:srgbClr val="00B0F0"/>
                </a:solidFill>
              </a:rPr>
              <a:t>6 Hospitales Federales de Referencia </a:t>
            </a:r>
            <a:endParaRPr lang="es-MX" sz="3200" dirty="0">
              <a:solidFill>
                <a:srgbClr val="00B0F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684816" y="4817099"/>
            <a:ext cx="4773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00B0F0"/>
                </a:solidFill>
              </a:rPr>
              <a:t>1 servicio dentro de los Institutos </a:t>
            </a:r>
          </a:p>
          <a:p>
            <a:pPr algn="ctr"/>
            <a:r>
              <a:rPr lang="es-MX" sz="2000" b="1" dirty="0" smtClean="0">
                <a:solidFill>
                  <a:srgbClr val="00B0F0"/>
                </a:solidFill>
              </a:rPr>
              <a:t>2 programas de Residencia en Especialidad </a:t>
            </a:r>
            <a:endParaRPr lang="es-MX" sz="2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5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60560" y="2060683"/>
            <a:ext cx="10018713" cy="3831771"/>
          </a:xfrm>
        </p:spPr>
        <p:txBody>
          <a:bodyPr>
            <a:noAutofit/>
          </a:bodyPr>
          <a:lstStyle/>
          <a:p>
            <a:r>
              <a:rPr lang="es-MX" sz="3600" dirty="0" smtClean="0">
                <a:solidFill>
                  <a:srgbClr val="00B0F0"/>
                </a:solidFill>
              </a:rPr>
              <a:t>Múltiples Interconsultas </a:t>
            </a:r>
          </a:p>
          <a:p>
            <a:pPr lvl="1"/>
            <a:r>
              <a:rPr lang="es-MX" sz="3600" dirty="0" smtClean="0">
                <a:solidFill>
                  <a:srgbClr val="00B0F0"/>
                </a:solidFill>
              </a:rPr>
              <a:t>Complicaciones vasculares</a:t>
            </a:r>
          </a:p>
          <a:p>
            <a:pPr lvl="2"/>
            <a:r>
              <a:rPr lang="es-MX" sz="3600" dirty="0" smtClean="0">
                <a:solidFill>
                  <a:srgbClr val="00B0F0"/>
                </a:solidFill>
              </a:rPr>
              <a:t>Procedimientos diagnósticos y terapéuticos </a:t>
            </a:r>
          </a:p>
          <a:p>
            <a:pPr lvl="2"/>
            <a:r>
              <a:rPr lang="es-MX" sz="3600" dirty="0" smtClean="0">
                <a:solidFill>
                  <a:srgbClr val="00B0F0"/>
                </a:solidFill>
              </a:rPr>
              <a:t>Cirugía abierta </a:t>
            </a:r>
          </a:p>
          <a:p>
            <a:pPr lvl="1"/>
            <a:r>
              <a:rPr lang="es-MX" sz="3600" dirty="0" smtClean="0">
                <a:solidFill>
                  <a:srgbClr val="00B0F0"/>
                </a:solidFill>
              </a:rPr>
              <a:t>Colocación de accesos venosos </a:t>
            </a:r>
          </a:p>
          <a:p>
            <a:pPr lvl="1"/>
            <a:r>
              <a:rPr lang="es-MX" sz="3600" dirty="0" smtClean="0">
                <a:solidFill>
                  <a:srgbClr val="00B0F0"/>
                </a:solidFill>
              </a:rPr>
              <a:t>Valoración de padecimientos arteriales y venosos encontrados de forma incidental </a:t>
            </a:r>
          </a:p>
          <a:p>
            <a:pPr lvl="1"/>
            <a:endParaRPr lang="es-MX" sz="3600" dirty="0">
              <a:solidFill>
                <a:srgbClr val="00B0F0"/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1316181" y="500589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4400" b="1" dirty="0">
                <a:solidFill>
                  <a:srgbClr val="203162"/>
                </a:solidFill>
              </a:rPr>
              <a:t>Servicio de Cirugía Vascular </a:t>
            </a:r>
          </a:p>
        </p:txBody>
      </p:sp>
    </p:spTree>
    <p:extLst>
      <p:ext uri="{BB962C8B-B14F-4D97-AF65-F5344CB8AC3E}">
        <p14:creationId xmlns:p14="http://schemas.microsoft.com/office/powerpoint/2010/main" val="323636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 txBox="1">
            <a:spLocks/>
          </p:cNvSpPr>
          <p:nvPr/>
        </p:nvSpPr>
        <p:spPr>
          <a:xfrm>
            <a:off x="1748589" y="2574664"/>
            <a:ext cx="10074443" cy="38317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s-MX" sz="2800" dirty="0" smtClean="0">
                <a:solidFill>
                  <a:srgbClr val="00B0F0"/>
                </a:solidFill>
              </a:rPr>
              <a:t>Servicio de Cirugía Vascular INNSZ</a:t>
            </a:r>
          </a:p>
          <a:p>
            <a:r>
              <a:rPr lang="es-MX" sz="2800" dirty="0" smtClean="0">
                <a:solidFill>
                  <a:srgbClr val="00B0F0"/>
                </a:solidFill>
              </a:rPr>
              <a:t> 	359 procedimientos anuales </a:t>
            </a:r>
          </a:p>
          <a:p>
            <a:pPr lvl="1"/>
            <a:r>
              <a:rPr lang="es-MX" sz="2800" dirty="0" smtClean="0">
                <a:solidFill>
                  <a:srgbClr val="00B0F0"/>
                </a:solidFill>
              </a:rPr>
              <a:t>28 % endovascular </a:t>
            </a:r>
          </a:p>
          <a:p>
            <a:pPr lvl="1"/>
            <a:r>
              <a:rPr lang="es-MX" sz="2800" dirty="0" smtClean="0">
                <a:solidFill>
                  <a:srgbClr val="00B0F0"/>
                </a:solidFill>
              </a:rPr>
              <a:t>72 % abierto </a:t>
            </a:r>
          </a:p>
          <a:p>
            <a:pPr lvl="1"/>
            <a:r>
              <a:rPr lang="es-MX" sz="2800" dirty="0" smtClean="0">
                <a:solidFill>
                  <a:srgbClr val="00B0F0"/>
                </a:solidFill>
              </a:rPr>
              <a:t>Actualmente 2 adscritos + 5 residentes y 2 en Cirugía General</a:t>
            </a:r>
          </a:p>
          <a:p>
            <a:pPr lvl="1"/>
            <a:r>
              <a:rPr lang="es-MX" sz="2800" dirty="0" smtClean="0">
                <a:solidFill>
                  <a:srgbClr val="00B0F0"/>
                </a:solidFill>
              </a:rPr>
              <a:t>1 Radiólogo Intervencionista </a:t>
            </a:r>
          </a:p>
          <a:p>
            <a:pPr lvl="1"/>
            <a:r>
              <a:rPr lang="es-MX" sz="2800" dirty="0" smtClean="0">
                <a:solidFill>
                  <a:srgbClr val="00B0F0"/>
                </a:solidFill>
              </a:rPr>
              <a:t>1 </a:t>
            </a:r>
            <a:r>
              <a:rPr lang="es-MX" sz="2800" dirty="0" err="1" smtClean="0">
                <a:solidFill>
                  <a:srgbClr val="00B0F0"/>
                </a:solidFill>
              </a:rPr>
              <a:t>Neuro-radiologo</a:t>
            </a:r>
            <a:r>
              <a:rPr lang="es-MX" sz="2800" dirty="0" smtClean="0">
                <a:solidFill>
                  <a:srgbClr val="00B0F0"/>
                </a:solidFill>
              </a:rPr>
              <a:t> Intervencionista</a:t>
            </a:r>
          </a:p>
          <a:p>
            <a:pPr lvl="1"/>
            <a:r>
              <a:rPr lang="es-MX" sz="2800" dirty="0" smtClean="0">
                <a:solidFill>
                  <a:srgbClr val="00B0F0"/>
                </a:solidFill>
              </a:rPr>
              <a:t>1 Cirujano Cardiovascular</a:t>
            </a:r>
          </a:p>
          <a:p>
            <a:pPr lvl="1"/>
            <a:endParaRPr lang="es-MX" sz="2800" dirty="0" smtClean="0">
              <a:solidFill>
                <a:srgbClr val="00B0F0"/>
              </a:solidFill>
            </a:endParaRPr>
          </a:p>
          <a:p>
            <a:pPr lvl="1"/>
            <a:endParaRPr lang="es-MX" sz="2800" dirty="0">
              <a:solidFill>
                <a:srgbClr val="00B0F0"/>
              </a:solidFill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1316179" y="-141095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4400" b="1" dirty="0">
                <a:solidFill>
                  <a:srgbClr val="203162"/>
                </a:solidFill>
              </a:rPr>
              <a:t>Servicio de Cirugía Vascular </a:t>
            </a:r>
          </a:p>
        </p:txBody>
      </p:sp>
    </p:spTree>
    <p:extLst>
      <p:ext uri="{BB962C8B-B14F-4D97-AF65-F5344CB8AC3E}">
        <p14:creationId xmlns:p14="http://schemas.microsoft.com/office/powerpoint/2010/main" val="384944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764" y="356519"/>
            <a:ext cx="9463903" cy="6005014"/>
          </a:xfrm>
        </p:spPr>
      </p:pic>
    </p:spTree>
    <p:extLst>
      <p:ext uri="{BB962C8B-B14F-4D97-AF65-F5344CB8AC3E}">
        <p14:creationId xmlns:p14="http://schemas.microsoft.com/office/powerpoint/2010/main" val="32694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84310" y="1510875"/>
            <a:ext cx="10018713" cy="3879273"/>
          </a:xfrm>
        </p:spPr>
        <p:txBody>
          <a:bodyPr>
            <a:normAutofit lnSpcReduction="10000"/>
          </a:bodyPr>
          <a:lstStyle/>
          <a:p>
            <a:r>
              <a:rPr lang="es-MX" sz="4400" dirty="0" smtClean="0">
                <a:solidFill>
                  <a:srgbClr val="FF0000"/>
                </a:solidFill>
              </a:rPr>
              <a:t>Objetivo</a:t>
            </a:r>
            <a:r>
              <a:rPr lang="es-MX" sz="4400" dirty="0" smtClean="0"/>
              <a:t> </a:t>
            </a:r>
          </a:p>
          <a:p>
            <a:pPr lvl="1"/>
            <a:r>
              <a:rPr lang="es-MX" dirty="0" smtClean="0">
                <a:solidFill>
                  <a:srgbClr val="00B0F0"/>
                </a:solidFill>
              </a:rPr>
              <a:t>Mejorar la atención de pacientes con padecimientos y complicaciones vasculares</a:t>
            </a:r>
          </a:p>
          <a:p>
            <a:pPr lvl="2"/>
            <a:r>
              <a:rPr lang="es-MX" sz="2400" dirty="0" smtClean="0">
                <a:solidFill>
                  <a:srgbClr val="00B0F0"/>
                </a:solidFill>
              </a:rPr>
              <a:t>Valoración expedita</a:t>
            </a:r>
          </a:p>
          <a:p>
            <a:pPr lvl="2"/>
            <a:r>
              <a:rPr lang="es-MX" sz="2400" dirty="0" smtClean="0">
                <a:solidFill>
                  <a:srgbClr val="00B0F0"/>
                </a:solidFill>
              </a:rPr>
              <a:t>Atención del padecimiento </a:t>
            </a:r>
          </a:p>
          <a:p>
            <a:pPr lvl="1"/>
            <a:r>
              <a:rPr lang="es-MX" dirty="0" smtClean="0">
                <a:solidFill>
                  <a:srgbClr val="00B0F0"/>
                </a:solidFill>
              </a:rPr>
              <a:t>Implementación de políticas de escrutinio y prevención de enfermedades vasculares </a:t>
            </a:r>
          </a:p>
          <a:p>
            <a:pPr lvl="1"/>
            <a:r>
              <a:rPr lang="es-MX" dirty="0" smtClean="0">
                <a:solidFill>
                  <a:srgbClr val="00B0F0"/>
                </a:solidFill>
              </a:rPr>
              <a:t>Participación en la Enseñanza e Investigación</a:t>
            </a:r>
          </a:p>
          <a:p>
            <a:pPr lvl="1"/>
            <a:r>
              <a:rPr lang="es-MX" dirty="0" smtClean="0">
                <a:solidFill>
                  <a:srgbClr val="00B0F0"/>
                </a:solidFill>
              </a:rPr>
              <a:t>Creación de más servicios de Cirugía Vascular de acuerdo a necesidades específicas de los Hospitales </a:t>
            </a:r>
          </a:p>
          <a:p>
            <a:pPr lvl="1"/>
            <a:endParaRPr lang="es-MX" dirty="0" smtClean="0"/>
          </a:p>
          <a:p>
            <a:pPr lvl="2"/>
            <a:endParaRPr lang="es-MX" dirty="0" smtClean="0"/>
          </a:p>
          <a:p>
            <a:pPr lvl="1"/>
            <a:endParaRPr lang="es-MX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332223" y="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4400" b="1" dirty="0">
                <a:solidFill>
                  <a:srgbClr val="203162"/>
                </a:solidFill>
              </a:rPr>
              <a:t>Servicio de Cirugía </a:t>
            </a:r>
            <a:r>
              <a:rPr lang="es-MX" sz="4400" b="1" dirty="0" smtClean="0">
                <a:solidFill>
                  <a:srgbClr val="203162"/>
                </a:solidFill>
              </a:rPr>
              <a:t>Vascular  </a:t>
            </a:r>
            <a:endParaRPr lang="es-MX" sz="4400" b="1" dirty="0">
              <a:solidFill>
                <a:srgbClr val="2031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9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281084" y="2092784"/>
            <a:ext cx="9038584" cy="4166108"/>
          </a:xfrm>
        </p:spPr>
        <p:txBody>
          <a:bodyPr>
            <a:normAutofit/>
          </a:bodyPr>
          <a:lstStyle/>
          <a:p>
            <a:r>
              <a:rPr lang="es-MX" sz="2400" b="1" dirty="0" smtClean="0">
                <a:solidFill>
                  <a:srgbClr val="00B0F0"/>
                </a:solidFill>
              </a:rPr>
              <a:t>Personal con alto nivel de entrenamiento en padecimientos vasculares </a:t>
            </a:r>
          </a:p>
          <a:p>
            <a:r>
              <a:rPr lang="es-MX" sz="2400" b="1" dirty="0" smtClean="0">
                <a:solidFill>
                  <a:srgbClr val="00B0F0"/>
                </a:solidFill>
              </a:rPr>
              <a:t>Disponibilidad </a:t>
            </a:r>
            <a:r>
              <a:rPr lang="es-MX" sz="2400" b="1" dirty="0">
                <a:solidFill>
                  <a:srgbClr val="00B0F0"/>
                </a:solidFill>
              </a:rPr>
              <a:t>para valoración de pacientes en distintos hospitales </a:t>
            </a:r>
          </a:p>
          <a:p>
            <a:r>
              <a:rPr lang="es-MX" sz="2400" b="1" dirty="0">
                <a:solidFill>
                  <a:srgbClr val="00B0F0"/>
                </a:solidFill>
              </a:rPr>
              <a:t>Presencia de adscrito durante los procedimientos abiertos y </a:t>
            </a:r>
            <a:r>
              <a:rPr lang="es-MX" sz="2400" b="1" dirty="0" smtClean="0">
                <a:solidFill>
                  <a:srgbClr val="00B0F0"/>
                </a:solidFill>
              </a:rPr>
              <a:t>endovasculares</a:t>
            </a:r>
          </a:p>
          <a:p>
            <a:r>
              <a:rPr lang="es-MX" sz="2400" b="1" dirty="0" smtClean="0">
                <a:solidFill>
                  <a:srgbClr val="00B0F0"/>
                </a:solidFill>
              </a:rPr>
              <a:t>Disminuir número de traslados y duplicación de la atención médica </a:t>
            </a:r>
          </a:p>
          <a:p>
            <a:r>
              <a:rPr lang="es-MX" sz="2400" b="1" dirty="0" smtClean="0">
                <a:solidFill>
                  <a:srgbClr val="00B0F0"/>
                </a:solidFill>
              </a:rPr>
              <a:t>Residentes</a:t>
            </a:r>
          </a:p>
          <a:p>
            <a:pPr lvl="1"/>
            <a:r>
              <a:rPr lang="es-MX" dirty="0" smtClean="0">
                <a:solidFill>
                  <a:srgbClr val="00B0F0"/>
                </a:solidFill>
              </a:rPr>
              <a:t>Exposición a diversas poblaciones de pacientes </a:t>
            </a:r>
          </a:p>
          <a:p>
            <a:pPr lvl="1"/>
            <a:r>
              <a:rPr lang="es-MX" dirty="0" smtClean="0">
                <a:solidFill>
                  <a:srgbClr val="00B0F0"/>
                </a:solidFill>
              </a:rPr>
              <a:t>Incremento en número de procedimientos </a:t>
            </a:r>
            <a:endParaRPr lang="es-MX" dirty="0">
              <a:solidFill>
                <a:srgbClr val="00B0F0"/>
              </a:soli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1460560" y="189192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b="1" dirty="0" smtClean="0">
                <a:solidFill>
                  <a:srgbClr val="0B3777"/>
                </a:solidFill>
              </a:rPr>
              <a:t>Servicio de Cirugía </a:t>
            </a:r>
            <a:r>
              <a:rPr lang="es-MX" b="1" dirty="0" smtClean="0">
                <a:solidFill>
                  <a:srgbClr val="0B3777"/>
                </a:solidFill>
              </a:rPr>
              <a:t>Vascular</a:t>
            </a:r>
            <a:endParaRPr lang="es-MX" b="1" dirty="0">
              <a:solidFill>
                <a:srgbClr val="0B3777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763802" y="1432512"/>
            <a:ext cx="3783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Ventajas</a:t>
            </a:r>
            <a:endParaRPr lang="es-MX" sz="40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7598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41594" y="2788574"/>
            <a:ext cx="10018713" cy="3808021"/>
          </a:xfrm>
        </p:spPr>
        <p:txBody>
          <a:bodyPr>
            <a:normAutofit fontScale="92500" lnSpcReduction="10000"/>
          </a:bodyPr>
          <a:lstStyle/>
          <a:p>
            <a:r>
              <a:rPr lang="es-MX" b="1" dirty="0" smtClean="0">
                <a:solidFill>
                  <a:srgbClr val="00B0F0"/>
                </a:solidFill>
              </a:rPr>
              <a:t>Participación en políticas de escrutinio y prevención </a:t>
            </a:r>
          </a:p>
          <a:p>
            <a:pPr lvl="1"/>
            <a:r>
              <a:rPr lang="es-MX" dirty="0" smtClean="0">
                <a:solidFill>
                  <a:srgbClr val="00B0F0"/>
                </a:solidFill>
              </a:rPr>
              <a:t>Sesiones educativas sobre padecimientos más comunes de acuerdo a población específica de los hospitales </a:t>
            </a:r>
          </a:p>
          <a:p>
            <a:pPr marL="457200" lvl="1" indent="0">
              <a:buNone/>
            </a:pPr>
            <a:endParaRPr lang="es-MX" dirty="0" smtClean="0">
              <a:solidFill>
                <a:srgbClr val="00B0F0"/>
              </a:solidFill>
            </a:endParaRPr>
          </a:p>
          <a:p>
            <a:pPr lvl="1"/>
            <a:r>
              <a:rPr lang="es-MX" dirty="0" smtClean="0">
                <a:solidFill>
                  <a:srgbClr val="00B0F0"/>
                </a:solidFill>
              </a:rPr>
              <a:t>Implementación de programas de prevención </a:t>
            </a:r>
          </a:p>
          <a:p>
            <a:pPr lvl="2"/>
            <a:r>
              <a:rPr lang="es-MX" dirty="0" smtClean="0">
                <a:solidFill>
                  <a:srgbClr val="00B0F0"/>
                </a:solidFill>
              </a:rPr>
              <a:t>Valoración integral de pie diabético </a:t>
            </a:r>
          </a:p>
          <a:p>
            <a:pPr lvl="2"/>
            <a:r>
              <a:rPr lang="es-MX" dirty="0" smtClean="0">
                <a:solidFill>
                  <a:srgbClr val="00B0F0"/>
                </a:solidFill>
              </a:rPr>
              <a:t>Accesos vasculares en pacientes con IRCT</a:t>
            </a:r>
          </a:p>
          <a:p>
            <a:pPr marL="914400" lvl="2" indent="0">
              <a:buNone/>
            </a:pPr>
            <a:endParaRPr lang="es-MX" dirty="0" smtClean="0">
              <a:solidFill>
                <a:srgbClr val="00B0F0"/>
              </a:solidFill>
            </a:endParaRPr>
          </a:p>
          <a:p>
            <a:pPr lvl="1"/>
            <a:r>
              <a:rPr lang="es-MX" dirty="0" smtClean="0">
                <a:solidFill>
                  <a:srgbClr val="00B0F0"/>
                </a:solidFill>
              </a:rPr>
              <a:t>Escrutinio </a:t>
            </a:r>
          </a:p>
          <a:p>
            <a:pPr lvl="2"/>
            <a:r>
              <a:rPr lang="es-MX" dirty="0" smtClean="0">
                <a:solidFill>
                  <a:srgbClr val="00B0F0"/>
                </a:solidFill>
              </a:rPr>
              <a:t>AAA </a:t>
            </a:r>
          </a:p>
          <a:p>
            <a:pPr lvl="2"/>
            <a:r>
              <a:rPr lang="es-MX" dirty="0" smtClean="0">
                <a:solidFill>
                  <a:srgbClr val="00B0F0"/>
                </a:solidFill>
              </a:rPr>
              <a:t>Insuficiencia arterial en población de riesgo </a:t>
            </a:r>
          </a:p>
          <a:p>
            <a:pPr lvl="1"/>
            <a:endParaRPr lang="es-MX" dirty="0">
              <a:solidFill>
                <a:srgbClr val="00B0F0"/>
              </a:solidFill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1460560" y="189192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b="1" dirty="0" smtClean="0">
                <a:solidFill>
                  <a:srgbClr val="002060"/>
                </a:solidFill>
              </a:rPr>
              <a:t>Servicio </a:t>
            </a:r>
            <a:r>
              <a:rPr lang="es-MX" b="1" dirty="0" smtClean="0">
                <a:solidFill>
                  <a:srgbClr val="002060"/>
                </a:solidFill>
              </a:rPr>
              <a:t>de </a:t>
            </a:r>
            <a:r>
              <a:rPr lang="es-MX" b="1" dirty="0" smtClean="0">
                <a:solidFill>
                  <a:srgbClr val="002060"/>
                </a:solidFill>
              </a:rPr>
              <a:t>Angiología y </a:t>
            </a:r>
            <a:r>
              <a:rPr lang="es-MX" b="1" dirty="0" smtClean="0">
                <a:solidFill>
                  <a:srgbClr val="002060"/>
                </a:solidFill>
              </a:rPr>
              <a:t>Cirugía </a:t>
            </a:r>
            <a:r>
              <a:rPr lang="es-MX" b="1" dirty="0" smtClean="0">
                <a:solidFill>
                  <a:srgbClr val="002060"/>
                </a:solidFill>
              </a:rPr>
              <a:t>Vascular </a:t>
            </a:r>
            <a:endParaRPr lang="es-MX" b="1" dirty="0">
              <a:solidFill>
                <a:srgbClr val="00206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876097" y="1941791"/>
            <a:ext cx="3783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Ventajas</a:t>
            </a:r>
            <a:endParaRPr lang="es-MX" sz="40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03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876097" y="2870629"/>
            <a:ext cx="10018713" cy="4152405"/>
          </a:xfrm>
        </p:spPr>
        <p:txBody>
          <a:bodyPr>
            <a:normAutofit/>
          </a:bodyPr>
          <a:lstStyle/>
          <a:p>
            <a:r>
              <a:rPr lang="es-MX" sz="2000" b="1" dirty="0" smtClean="0">
                <a:solidFill>
                  <a:srgbClr val="00B0F0"/>
                </a:solidFill>
              </a:rPr>
              <a:t>Participación en Guías de Práctica Clínica </a:t>
            </a:r>
          </a:p>
          <a:p>
            <a:pPr marL="0" indent="0">
              <a:buNone/>
            </a:pPr>
            <a:endParaRPr lang="es-MX" sz="2000" b="1" dirty="0" smtClean="0">
              <a:solidFill>
                <a:srgbClr val="00B0F0"/>
              </a:solidFill>
            </a:endParaRPr>
          </a:p>
          <a:p>
            <a:pPr lvl="1"/>
            <a:r>
              <a:rPr lang="es-MX" sz="1800" dirty="0" smtClean="0">
                <a:solidFill>
                  <a:srgbClr val="00B0F0"/>
                </a:solidFill>
              </a:rPr>
              <a:t>Identificar factores de riesgo en patologías vasculares en población mexicana </a:t>
            </a:r>
          </a:p>
          <a:p>
            <a:pPr lvl="1"/>
            <a:endParaRPr lang="es-MX" sz="1800" dirty="0" smtClean="0">
              <a:solidFill>
                <a:srgbClr val="00B0F0"/>
              </a:solidFill>
            </a:endParaRPr>
          </a:p>
          <a:p>
            <a:pPr lvl="1"/>
            <a:r>
              <a:rPr lang="es-MX" sz="1800" dirty="0" smtClean="0">
                <a:solidFill>
                  <a:srgbClr val="00B0F0"/>
                </a:solidFill>
              </a:rPr>
              <a:t>Desarrollo de rutas críticas para el abordaje y atención de los padecimientos más prevalentes </a:t>
            </a:r>
          </a:p>
          <a:p>
            <a:pPr marL="457200" lvl="1" indent="0">
              <a:buNone/>
            </a:pPr>
            <a:endParaRPr lang="es-MX" sz="1800" dirty="0" smtClean="0">
              <a:solidFill>
                <a:srgbClr val="00B0F0"/>
              </a:solidFill>
            </a:endParaRPr>
          </a:p>
          <a:p>
            <a:pPr lvl="1"/>
            <a:r>
              <a:rPr lang="es-MX" sz="1800" dirty="0" smtClean="0">
                <a:solidFill>
                  <a:srgbClr val="00B0F0"/>
                </a:solidFill>
              </a:rPr>
              <a:t>Creación de guías de práctica clínica de acuerdo a literatura mundial enfocadas a nuestra población y </a:t>
            </a:r>
            <a:r>
              <a:rPr lang="es-MX" sz="1800" dirty="0">
                <a:solidFill>
                  <a:srgbClr val="00B0F0"/>
                </a:solidFill>
              </a:rPr>
              <a:t>S</a:t>
            </a:r>
            <a:r>
              <a:rPr lang="es-MX" sz="1800" dirty="0" smtClean="0">
                <a:solidFill>
                  <a:srgbClr val="00B0F0"/>
                </a:solidFill>
              </a:rPr>
              <a:t>istema </a:t>
            </a:r>
            <a:r>
              <a:rPr lang="es-MX" sz="1800" dirty="0">
                <a:solidFill>
                  <a:srgbClr val="00B0F0"/>
                </a:solidFill>
              </a:rPr>
              <a:t>N</a:t>
            </a:r>
            <a:r>
              <a:rPr lang="es-MX" sz="1800" dirty="0" smtClean="0">
                <a:solidFill>
                  <a:srgbClr val="00B0F0"/>
                </a:solidFill>
              </a:rPr>
              <a:t>acional de Salud </a:t>
            </a:r>
            <a:endParaRPr lang="es-MX" sz="1800" dirty="0">
              <a:solidFill>
                <a:srgbClr val="00B0F0"/>
              </a:soli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1460560" y="189192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b="1" dirty="0" smtClean="0">
                <a:solidFill>
                  <a:srgbClr val="203162"/>
                </a:solidFill>
              </a:rPr>
              <a:t>Servicio Interinstitucional de </a:t>
            </a:r>
            <a:br>
              <a:rPr lang="es-MX" b="1" dirty="0" smtClean="0">
                <a:solidFill>
                  <a:srgbClr val="203162"/>
                </a:solidFill>
              </a:rPr>
            </a:br>
            <a:r>
              <a:rPr lang="es-MX" b="1" dirty="0" smtClean="0">
                <a:solidFill>
                  <a:srgbClr val="203162"/>
                </a:solidFill>
              </a:rPr>
              <a:t>Cirugía Vascular </a:t>
            </a:r>
            <a:endParaRPr lang="es-MX" b="1" dirty="0">
              <a:solidFill>
                <a:srgbClr val="203162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876097" y="1941791"/>
            <a:ext cx="3783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Ventajas</a:t>
            </a:r>
            <a:endParaRPr lang="es-MX" sz="40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5385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6277845" cy="4351338"/>
          </a:xfrm>
        </p:spPr>
        <p:txBody>
          <a:bodyPr/>
          <a:lstStyle/>
          <a:p>
            <a:r>
              <a:rPr lang="es-ES" dirty="0" smtClean="0">
                <a:solidFill>
                  <a:srgbClr val="2E75B6"/>
                </a:solidFill>
              </a:rPr>
              <a:t>Ocho años que invitamos a Profesores extranjeros.</a:t>
            </a:r>
          </a:p>
          <a:p>
            <a:pPr lvl="2"/>
            <a:r>
              <a:rPr lang="es-ES" dirty="0" smtClean="0">
                <a:solidFill>
                  <a:srgbClr val="2E75B6"/>
                </a:solidFill>
              </a:rPr>
              <a:t> </a:t>
            </a:r>
            <a:r>
              <a:rPr lang="es-ES" dirty="0">
                <a:solidFill>
                  <a:srgbClr val="2E75B6"/>
                </a:solidFill>
              </a:rPr>
              <a:t>I</a:t>
            </a:r>
            <a:r>
              <a:rPr lang="es-ES" dirty="0" smtClean="0">
                <a:solidFill>
                  <a:srgbClr val="2E75B6"/>
                </a:solidFill>
              </a:rPr>
              <a:t>ntercambio académico </a:t>
            </a:r>
          </a:p>
          <a:p>
            <a:pPr lvl="2"/>
            <a:r>
              <a:rPr lang="es-ES" dirty="0" smtClean="0">
                <a:solidFill>
                  <a:srgbClr val="2E75B6"/>
                </a:solidFill>
              </a:rPr>
              <a:t>Asistencia en los últimos 5 años al Simposio de cirugía vascular y </a:t>
            </a:r>
            <a:r>
              <a:rPr lang="es-ES" dirty="0" err="1" smtClean="0">
                <a:solidFill>
                  <a:srgbClr val="2E75B6"/>
                </a:solidFill>
              </a:rPr>
              <a:t>endovascular</a:t>
            </a:r>
            <a:r>
              <a:rPr lang="es-ES" dirty="0" smtClean="0">
                <a:solidFill>
                  <a:srgbClr val="2E75B6"/>
                </a:solidFill>
              </a:rPr>
              <a:t> en los LA con el Dr. Wesley Moore.</a:t>
            </a:r>
          </a:p>
          <a:p>
            <a:pPr lvl="2"/>
            <a:r>
              <a:rPr lang="es-ES" dirty="0" smtClean="0">
                <a:solidFill>
                  <a:srgbClr val="2E75B6"/>
                </a:solidFill>
              </a:rPr>
              <a:t>Invitación a un residente al Simposio de la Universidad de North Western, Chicago IL</a:t>
            </a:r>
          </a:p>
          <a:p>
            <a:pPr lvl="2"/>
            <a:r>
              <a:rPr lang="es-ES" dirty="0" smtClean="0">
                <a:solidFill>
                  <a:srgbClr val="2E75B6"/>
                </a:solidFill>
              </a:rPr>
              <a:t>Creación del Capítulo Mexicano de la Sociedad Americana de Cirugía Vascular</a:t>
            </a:r>
          </a:p>
          <a:p>
            <a:pPr lvl="2"/>
            <a:r>
              <a:rPr lang="es-ES" dirty="0" smtClean="0">
                <a:solidFill>
                  <a:srgbClr val="2E75B6"/>
                </a:solidFill>
              </a:rPr>
              <a:t>Integración del capítulo mexicano de Accesos Vasculares de la SMACV a VASA.</a:t>
            </a:r>
          </a:p>
          <a:p>
            <a:pPr lvl="2"/>
            <a:r>
              <a:rPr lang="es-ES" dirty="0" smtClean="0">
                <a:solidFill>
                  <a:srgbClr val="2E75B6"/>
                </a:solidFill>
              </a:rPr>
              <a:t>Integración y consensos en accesos vasculares </a:t>
            </a:r>
          </a:p>
          <a:p>
            <a:pPr lvl="2"/>
            <a:endParaRPr lang="es-ES" dirty="0">
              <a:solidFill>
                <a:srgbClr val="2E75B6"/>
              </a:solidFill>
            </a:endParaRPr>
          </a:p>
        </p:txBody>
      </p:sp>
      <p:sp>
        <p:nvSpPr>
          <p:cNvPr id="4" name="1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4400" b="1" dirty="0">
                <a:solidFill>
                  <a:srgbClr val="203162"/>
                </a:solidFill>
              </a:rPr>
              <a:t>Servicio de Cirugía </a:t>
            </a:r>
            <a:r>
              <a:rPr lang="es-MX" sz="4400" b="1" dirty="0" smtClean="0">
                <a:solidFill>
                  <a:srgbClr val="203162"/>
                </a:solidFill>
              </a:rPr>
              <a:t>Vascular  </a:t>
            </a:r>
            <a:endParaRPr lang="es-MX" sz="4400" b="1" dirty="0">
              <a:solidFill>
                <a:srgbClr val="203162"/>
              </a:solidFill>
            </a:endParaRPr>
          </a:p>
        </p:txBody>
      </p:sp>
      <p:pic>
        <p:nvPicPr>
          <p:cNvPr id="5" name="Marcador de contenid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961" y="1311308"/>
            <a:ext cx="197156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05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2055591" y="441769"/>
            <a:ext cx="8640762" cy="221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Aft>
                <a:spcPts val="3188"/>
              </a:spcAft>
            </a:pPr>
            <a:r>
              <a:rPr lang="en-US" altLang="es-ES" sz="2400" i="1" dirty="0">
                <a:solidFill>
                  <a:schemeClr val="accent1">
                    <a:lumMod val="50000"/>
                  </a:schemeClr>
                </a:solidFill>
              </a:rPr>
              <a:t>Comparison of </a:t>
            </a:r>
            <a:r>
              <a:rPr lang="en-US" altLang="es-ES" sz="2400" i="1" dirty="0" err="1">
                <a:solidFill>
                  <a:schemeClr val="accent1">
                    <a:lumMod val="50000"/>
                  </a:schemeClr>
                </a:solidFill>
              </a:rPr>
              <a:t>retrocarotid</a:t>
            </a:r>
            <a:r>
              <a:rPr lang="en-US" altLang="es-ES" sz="2400" i="1" dirty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en-US" altLang="es-ES" sz="2400" i="1" dirty="0" err="1">
                <a:solidFill>
                  <a:schemeClr val="accent1">
                    <a:lumMod val="50000"/>
                  </a:schemeClr>
                </a:solidFill>
              </a:rPr>
              <a:t>caudocranial</a:t>
            </a:r>
            <a:r>
              <a:rPr lang="en-US" altLang="es-ES" sz="2400" i="1" dirty="0">
                <a:solidFill>
                  <a:schemeClr val="accent1">
                    <a:lumMod val="50000"/>
                  </a:schemeClr>
                </a:solidFill>
              </a:rPr>
              <a:t> dissection techniques for the surgical treatment of carotid body tumors</a:t>
            </a:r>
            <a:r>
              <a:rPr lang="en-US" altLang="es-ES" sz="2400" dirty="0">
                <a:solidFill>
                  <a:schemeClr val="accent1">
                    <a:lumMod val="50000"/>
                  </a:schemeClr>
                </a:solidFill>
              </a:rPr>
              <a:t> </a:t>
            </a:r>
          </a:p>
          <a:p>
            <a:pPr algn="ctr">
              <a:spcAft>
                <a:spcPts val="2750"/>
              </a:spcAft>
            </a:pPr>
            <a:r>
              <a:rPr lang="en-US" altLang="es-ES" i="1" dirty="0">
                <a:solidFill>
                  <a:schemeClr val="accent1">
                    <a:lumMod val="50000"/>
                  </a:schemeClr>
                </a:solidFill>
              </a:rPr>
              <a:t>Carlos A. Hinojosa, MD, MS, Laura J. Ortiz-Lopez, MD, Javier E. Anaya-Ayala, MD, Vicente Orozco-</a:t>
            </a:r>
            <a:r>
              <a:rPr lang="en-US" altLang="es-ES" i="1" dirty="0" err="1">
                <a:solidFill>
                  <a:schemeClr val="accent1">
                    <a:lumMod val="50000"/>
                  </a:schemeClr>
                </a:solidFill>
              </a:rPr>
              <a:t>Sevilla</a:t>
            </a:r>
            <a:r>
              <a:rPr lang="en-US" altLang="es-ES" i="1" dirty="0">
                <a:solidFill>
                  <a:schemeClr val="accent1">
                    <a:lumMod val="50000"/>
                  </a:schemeClr>
                </a:solidFill>
              </a:rPr>
              <a:t>, MD, Ana E. Nunez-Salgado, MD</a:t>
            </a:r>
            <a:r>
              <a:rPr lang="en-US" altLang="es-ES" dirty="0">
                <a:solidFill>
                  <a:schemeClr val="accent1">
                    <a:lumMod val="50000"/>
                  </a:schemeClr>
                </a:solidFill>
              </a:rPr>
              <a:t> </a:t>
            </a:r>
          </a:p>
          <a:p>
            <a:pPr algn="ctr"/>
            <a:r>
              <a:rPr lang="en-US" altLang="es-ES" i="1" dirty="0">
                <a:solidFill>
                  <a:schemeClr val="accent1">
                    <a:lumMod val="50000"/>
                  </a:schemeClr>
                </a:solidFill>
              </a:rPr>
              <a:t>Journal of Vascular Surgery</a:t>
            </a:r>
            <a:r>
              <a:rPr lang="en-US" altLang="es-ES" dirty="0">
                <a:solidFill>
                  <a:schemeClr val="accent1">
                    <a:lumMod val="50000"/>
                  </a:schemeClr>
                </a:solidFill>
              </a:rPr>
              <a:t> </a:t>
            </a:r>
          </a:p>
          <a:p>
            <a:pPr algn="ctr"/>
            <a:r>
              <a:rPr lang="en-US" altLang="es-ES" dirty="0">
                <a:solidFill>
                  <a:schemeClr val="accent1">
                    <a:lumMod val="50000"/>
                  </a:schemeClr>
                </a:solidFill>
              </a:rPr>
              <a:t>Volume 62, Issue 4, Pages 958-964 (October 2015) </a:t>
            </a:r>
          </a:p>
          <a:p>
            <a:pPr algn="ctr"/>
            <a:r>
              <a:rPr lang="en-US" altLang="es-ES" dirty="0">
                <a:solidFill>
                  <a:schemeClr val="accent1">
                    <a:lumMod val="50000"/>
                  </a:schemeClr>
                </a:solidFill>
              </a:rPr>
              <a:t>DOI: 10.1016/j.jvs.2015.05.001</a:t>
            </a: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476499" y="6634716"/>
            <a:ext cx="8219854" cy="14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s-ES" dirty="0">
                <a:solidFill>
                  <a:schemeClr val="accent1">
                    <a:lumMod val="50000"/>
                  </a:schemeClr>
                </a:solidFill>
              </a:rPr>
              <a:t>Copyright © 2015 Society for Vascular Surgery</a:t>
            </a:r>
            <a:r>
              <a:rPr lang="en-US" altLang="es-ES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 Terms and Conditions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8" y="5989822"/>
            <a:ext cx="7080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6" descr="http://www.jvascsurg.org/cms/attachment/2036848531/2051600708/cover.ti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95" y="2020513"/>
            <a:ext cx="2899807" cy="387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867" y="3146103"/>
            <a:ext cx="3203944" cy="137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867" y="4677221"/>
            <a:ext cx="3300994" cy="113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861" y="3113072"/>
            <a:ext cx="3505511" cy="1361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82" y="4677221"/>
            <a:ext cx="3231190" cy="113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941484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6" name="Picture 2" descr="Resultado de imagen para RUBEN LISK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403" y="1199983"/>
            <a:ext cx="777119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092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arge image of Fig 2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479" y="2188477"/>
            <a:ext cx="5294279" cy="256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046205" y="571148"/>
            <a:ext cx="101407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0" i="0" dirty="0" err="1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Multiple</a:t>
            </a:r>
            <a:r>
              <a:rPr lang="es-ES" b="0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Arterial </a:t>
            </a:r>
            <a:r>
              <a:rPr lang="es-ES" b="0" i="0" dirty="0" err="1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Aneurysms</a:t>
            </a:r>
            <a:r>
              <a:rPr lang="es-ES" b="0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in a Young </a:t>
            </a:r>
            <a:r>
              <a:rPr lang="es-ES" b="0" i="0" dirty="0" err="1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Mexican</a:t>
            </a:r>
            <a:r>
              <a:rPr lang="es-ES" b="0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s-ES" b="0" i="0" dirty="0" err="1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Female</a:t>
            </a:r>
            <a:r>
              <a:rPr lang="es-ES" b="0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s-ES" b="0" i="0" dirty="0" err="1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With</a:t>
            </a:r>
            <a:r>
              <a:rPr lang="es-ES" b="0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s-ES" b="0" i="0" dirty="0" err="1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Possible</a:t>
            </a:r>
            <a:r>
              <a:rPr lang="es-ES" b="0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s-ES" b="0" i="0" dirty="0" err="1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Loeys-Dietz</a:t>
            </a:r>
            <a:r>
              <a:rPr lang="es-ES" b="0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s-ES" b="0" i="0" dirty="0" err="1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Syndrome</a:t>
            </a:r>
            <a:endParaRPr lang="es-ES" b="0" i="0" dirty="0" smtClean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r>
              <a:rPr lang="es-ES" b="0" i="0" dirty="0" smtClean="0">
                <a:solidFill>
                  <a:srgbClr val="336699"/>
                </a:solidFill>
                <a:effectLst/>
                <a:latin typeface="Helvetica Neue"/>
              </a:rPr>
              <a:t>Carlos A. Hinojosa</a:t>
            </a:r>
            <a:r>
              <a:rPr lang="es-ES" b="0" i="0" dirty="0" smtClean="0">
                <a:solidFill>
                  <a:srgbClr val="333333"/>
                </a:solidFill>
                <a:effectLst/>
                <a:latin typeface="Helvetica Neue"/>
              </a:rPr>
              <a:t>, </a:t>
            </a:r>
            <a:r>
              <a:rPr lang="es-ES" b="0" i="0" dirty="0" smtClean="0">
                <a:solidFill>
                  <a:srgbClr val="336699"/>
                </a:solidFill>
                <a:effectLst/>
                <a:latin typeface="Helvetica Neue"/>
              </a:rPr>
              <a:t>Javier E. Anaya-Ayala</a:t>
            </a:r>
            <a:r>
              <a:rPr lang="es-ES" b="0" i="0" dirty="0" smtClean="0">
                <a:solidFill>
                  <a:srgbClr val="333333"/>
                </a:solidFill>
                <a:effectLst/>
                <a:latin typeface="Helvetica Neue"/>
              </a:rPr>
              <a:t>, </a:t>
            </a:r>
            <a:r>
              <a:rPr lang="es-ES" b="0" i="0" dirty="0" smtClean="0">
                <a:solidFill>
                  <a:srgbClr val="336699"/>
                </a:solidFill>
                <a:effectLst/>
                <a:latin typeface="Helvetica Neue"/>
              </a:rPr>
              <a:t>Hugo </a:t>
            </a:r>
            <a:r>
              <a:rPr lang="es-ES" b="0" i="0" dirty="0" err="1" smtClean="0">
                <a:solidFill>
                  <a:srgbClr val="336699"/>
                </a:solidFill>
                <a:effectLst/>
                <a:latin typeface="Helvetica Neue"/>
              </a:rPr>
              <a:t>Laparra-Escareno</a:t>
            </a:r>
            <a:r>
              <a:rPr lang="es-ES" b="0" i="0" dirty="0" smtClean="0">
                <a:solidFill>
                  <a:srgbClr val="333333"/>
                </a:solidFill>
                <a:effectLst/>
                <a:latin typeface="Helvetica Neue"/>
              </a:rPr>
              <a:t>, </a:t>
            </a:r>
            <a:r>
              <a:rPr lang="es-ES" b="0" i="0" dirty="0" smtClean="0">
                <a:solidFill>
                  <a:srgbClr val="336699"/>
                </a:solidFill>
                <a:effectLst/>
                <a:latin typeface="Helvetica Neue"/>
              </a:rPr>
              <a:t>Adriana Torres-Machorro</a:t>
            </a:r>
            <a:endParaRPr lang="es-ES" dirty="0">
              <a:solidFill>
                <a:srgbClr val="333333"/>
              </a:solidFill>
              <a:latin typeface="Helvetica Neue"/>
            </a:endParaRPr>
          </a:p>
          <a:p>
            <a:r>
              <a:rPr lang="es-ES" b="0" i="0" dirty="0" smtClean="0">
                <a:solidFill>
                  <a:srgbClr val="336699"/>
                </a:solidFill>
                <a:effectLst/>
                <a:latin typeface="Helvetica Neue"/>
              </a:rPr>
              <a:t>Rene </a:t>
            </a:r>
            <a:r>
              <a:rPr lang="es-ES" b="0" i="0" dirty="0" err="1" smtClean="0">
                <a:solidFill>
                  <a:srgbClr val="336699"/>
                </a:solidFill>
                <a:effectLst/>
                <a:latin typeface="Helvetica Neue"/>
              </a:rPr>
              <a:t>Lizola</a:t>
            </a:r>
            <a:r>
              <a:rPr lang="es-ES" dirty="0" smtClean="0">
                <a:solidFill>
                  <a:srgbClr val="333333"/>
                </a:solidFill>
                <a:latin typeface="Helvetica Neue"/>
              </a:rPr>
              <a:t>, </a:t>
            </a:r>
            <a:r>
              <a:rPr lang="es-ES" b="0" i="0" dirty="0" smtClean="0">
                <a:solidFill>
                  <a:srgbClr val="999999"/>
                </a:solidFill>
                <a:effectLst/>
                <a:latin typeface="Helvetica Neue"/>
              </a:rPr>
              <a:t>Instituto Nacional de Ciencias Medicas y </a:t>
            </a:r>
            <a:r>
              <a:rPr lang="es-ES" b="0" i="0" dirty="0" err="1" smtClean="0">
                <a:solidFill>
                  <a:srgbClr val="999999"/>
                </a:solidFill>
                <a:effectLst/>
                <a:latin typeface="Helvetica Neue"/>
              </a:rPr>
              <a:t>Nutricion</a:t>
            </a:r>
            <a:r>
              <a:rPr lang="es-ES" b="0" i="0" dirty="0" smtClean="0">
                <a:solidFill>
                  <a:srgbClr val="999999"/>
                </a:solidFill>
                <a:effectLst/>
                <a:latin typeface="Helvetica Neue"/>
              </a:rPr>
              <a:t>, </a:t>
            </a:r>
            <a:r>
              <a:rPr lang="es-ES" b="0" i="0" dirty="0" err="1" smtClean="0">
                <a:solidFill>
                  <a:srgbClr val="999999"/>
                </a:solidFill>
                <a:effectLst/>
                <a:latin typeface="Helvetica Neue"/>
              </a:rPr>
              <a:t>Mexico</a:t>
            </a:r>
            <a:r>
              <a:rPr lang="es-ES" b="0" i="0" dirty="0" smtClean="0">
                <a:solidFill>
                  <a:srgbClr val="999999"/>
                </a:solidFill>
                <a:effectLst/>
                <a:latin typeface="Helvetica Neue"/>
              </a:rPr>
              <a:t> City, </a:t>
            </a:r>
            <a:r>
              <a:rPr lang="es-ES" b="0" i="0" dirty="0" err="1" smtClean="0">
                <a:solidFill>
                  <a:srgbClr val="999999"/>
                </a:solidFill>
                <a:effectLst/>
                <a:latin typeface="Helvetica Neue"/>
              </a:rPr>
              <a:t>Mexico</a:t>
            </a:r>
            <a:endParaRPr lang="es-ES" b="0" i="0" dirty="0">
              <a:solidFill>
                <a:srgbClr val="999999"/>
              </a:solidFill>
              <a:effectLst/>
              <a:latin typeface="Helvetica Neue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558211" y="5832559"/>
            <a:ext cx="5352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u="sng" dirty="0" smtClean="0">
                <a:solidFill>
                  <a:srgbClr val="336699"/>
                </a:solidFill>
                <a:effectLst/>
                <a:latin typeface="Helvetica Neue"/>
                <a:hlinkClick r:id="rId3"/>
              </a:rPr>
              <a:t>January 2016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Helvetica Neue"/>
              </a:rPr>
              <a:t>Volume 63, Issue 1, Pages 295–296</a:t>
            </a:r>
            <a:endParaRPr lang="es-ES" dirty="0"/>
          </a:p>
        </p:txBody>
      </p:sp>
      <p:pic>
        <p:nvPicPr>
          <p:cNvPr id="3076" name="Picture 4" descr="Journal of Vascular Surgery 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5725641"/>
            <a:ext cx="476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Large image of Fig 1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78" y="1988288"/>
            <a:ext cx="3771589" cy="288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243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33648" y="477108"/>
            <a:ext cx="111003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AXILLO-ILIAC ARTERIOVENOUS HEMODIALYSIS GRAFT CREATION WITH AN EARLY CANNULATION DEVICE.</a:t>
            </a:r>
          </a:p>
          <a:p>
            <a:r>
              <a:rPr lang="es-ES" b="0" i="0" u="sng" dirty="0" smtClean="0">
                <a:solidFill>
                  <a:srgbClr val="660066"/>
                </a:solidFill>
                <a:effectLst/>
                <a:latin typeface="arial" panose="020B0604020202020204" pitchFamily="34" charset="0"/>
                <a:hlinkClick r:id="rId2"/>
              </a:rPr>
              <a:t>Hinojosa CA</a:t>
            </a:r>
            <a:r>
              <a:rPr lang="es-ES" b="0" i="0" baseline="30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s-E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s-ES" b="0" i="0" u="sng" dirty="0" smtClean="0">
                <a:solidFill>
                  <a:srgbClr val="660066"/>
                </a:solidFill>
                <a:effectLst/>
                <a:latin typeface="arial" panose="020B0604020202020204" pitchFamily="34" charset="0"/>
                <a:hlinkClick r:id="rId3"/>
              </a:rPr>
              <a:t>Anaya-Ayala JE</a:t>
            </a:r>
            <a:r>
              <a:rPr lang="es-ES" b="0" i="0" baseline="30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s-E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s-ES" b="0" i="0" u="sng" dirty="0" err="1" smtClean="0">
                <a:solidFill>
                  <a:srgbClr val="660066"/>
                </a:solidFill>
                <a:effectLst/>
                <a:latin typeface="arial" panose="020B0604020202020204" pitchFamily="34" charset="0"/>
                <a:hlinkClick r:id="rId4"/>
              </a:rPr>
              <a:t>Lopez-Mendez</a:t>
            </a:r>
            <a:r>
              <a:rPr lang="es-ES" b="0" i="0" u="sng" dirty="0" smtClean="0">
                <a:solidFill>
                  <a:srgbClr val="660066"/>
                </a:solidFill>
                <a:effectLst/>
                <a:latin typeface="arial" panose="020B0604020202020204" pitchFamily="34" charset="0"/>
                <a:hlinkClick r:id="rId4"/>
              </a:rPr>
              <a:t> A</a:t>
            </a:r>
            <a:r>
              <a:rPr lang="es-ES" b="0" i="0" baseline="30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s-E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s-ES" b="0" i="0" u="sng" dirty="0" err="1" smtClean="0">
                <a:solidFill>
                  <a:srgbClr val="660066"/>
                </a:solidFill>
                <a:effectLst/>
                <a:latin typeface="arial" panose="020B0604020202020204" pitchFamily="34" charset="0"/>
                <a:hlinkClick r:id="rId5"/>
              </a:rPr>
              <a:t>Gomez-Arcive</a:t>
            </a:r>
            <a:r>
              <a:rPr lang="es-ES" b="0" i="0" u="sng" dirty="0" smtClean="0">
                <a:solidFill>
                  <a:srgbClr val="660066"/>
                </a:solidFill>
                <a:effectLst/>
                <a:latin typeface="arial" panose="020B0604020202020204" pitchFamily="34" charset="0"/>
                <a:hlinkClick r:id="rId5"/>
              </a:rPr>
              <a:t> Z</a:t>
            </a:r>
            <a:r>
              <a:rPr lang="es-ES" b="0" i="0" baseline="30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s-E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s-ES" b="0" i="0" u="sng" dirty="0" err="1" smtClean="0">
                <a:solidFill>
                  <a:srgbClr val="660066"/>
                </a:solidFill>
                <a:effectLst/>
                <a:latin typeface="arial" panose="020B0604020202020204" pitchFamily="34" charset="0"/>
                <a:hlinkClick r:id="rId6"/>
              </a:rPr>
              <a:t>Laparra-Escareno</a:t>
            </a:r>
            <a:r>
              <a:rPr lang="es-ES" b="0" i="0" u="sng" dirty="0" smtClean="0">
                <a:solidFill>
                  <a:srgbClr val="660066"/>
                </a:solidFill>
                <a:effectLst/>
                <a:latin typeface="arial" panose="020B0604020202020204" pitchFamily="34" charset="0"/>
                <a:hlinkClick r:id="rId6"/>
              </a:rPr>
              <a:t> H</a:t>
            </a:r>
            <a:r>
              <a:rPr lang="es-ES" b="0" i="0" baseline="30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s-E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s-ES" b="0" i="0" u="sng" dirty="0" err="1" smtClean="0">
                <a:solidFill>
                  <a:srgbClr val="660066"/>
                </a:solidFill>
                <a:effectLst/>
                <a:latin typeface="arial" panose="020B0604020202020204" pitchFamily="34" charset="0"/>
                <a:hlinkClick r:id="rId7"/>
              </a:rPr>
              <a:t>Cuen</a:t>
            </a:r>
            <a:r>
              <a:rPr lang="es-ES" b="0" i="0" u="sng" dirty="0" smtClean="0">
                <a:solidFill>
                  <a:srgbClr val="660066"/>
                </a:solidFill>
                <a:effectLst/>
                <a:latin typeface="arial" panose="020B0604020202020204" pitchFamily="34" charset="0"/>
                <a:hlinkClick r:id="rId7"/>
              </a:rPr>
              <a:t>-Ojeda C</a:t>
            </a:r>
            <a:r>
              <a:rPr lang="es-ES" b="0" i="0" baseline="30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s-E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s-ES" b="0" i="0" u="sng" dirty="0" err="1" smtClean="0">
                <a:solidFill>
                  <a:srgbClr val="660066"/>
                </a:solidFill>
                <a:effectLst/>
                <a:latin typeface="arial" panose="020B0604020202020204" pitchFamily="34" charset="0"/>
                <a:hlinkClick r:id="rId8"/>
              </a:rPr>
              <a:t>Lizola</a:t>
            </a:r>
            <a:r>
              <a:rPr lang="es-ES" b="0" i="0" u="sng" dirty="0" smtClean="0">
                <a:solidFill>
                  <a:srgbClr val="660066"/>
                </a:solidFill>
                <a:effectLst/>
                <a:latin typeface="arial" panose="020B0604020202020204" pitchFamily="34" charset="0"/>
                <a:hlinkClick r:id="rId8"/>
              </a:rPr>
              <a:t> R</a:t>
            </a:r>
            <a:r>
              <a:rPr lang="es-ES" b="0" i="0" baseline="30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s-E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s-ES" b="0" i="0" u="sng" dirty="0" smtClean="0">
                <a:solidFill>
                  <a:srgbClr val="660066"/>
                </a:solidFill>
                <a:effectLst/>
                <a:latin typeface="arial" panose="020B0604020202020204" pitchFamily="34" charset="0"/>
                <a:hlinkClick r:id="rId9"/>
              </a:rPr>
              <a:t>Torres-Machorro A</a:t>
            </a:r>
            <a:r>
              <a:rPr lang="es-ES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ES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es-ES" b="1" i="0" dirty="0" smtClean="0">
              <a:solidFill>
                <a:srgbClr val="724128"/>
              </a:solidFill>
              <a:effectLst/>
              <a:latin typeface="arial" panose="020B0604020202020204" pitchFamily="34" charset="0"/>
            </a:endParaRPr>
          </a:p>
          <a:p>
            <a:r>
              <a:rPr lang="es-ES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Instituto Nacional de Ciencias Médicas y Nutrición "Salvador </a:t>
            </a:r>
            <a:r>
              <a:rPr lang="es-ES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Zubirán</a:t>
            </a:r>
            <a:r>
              <a:rPr lang="es-ES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".</a:t>
            </a:r>
            <a:endParaRPr lang="es-E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2" name="Picture 2" descr="Journal of Artificial Organs"/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344" y="2497550"/>
            <a:ext cx="2157837" cy="289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8631660" y="6093860"/>
            <a:ext cx="2839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u="sng" dirty="0" smtClean="0">
                <a:solidFill>
                  <a:srgbClr val="660066"/>
                </a:solidFill>
                <a:effectLst/>
                <a:latin typeface="arial" panose="020B0604020202020204" pitchFamily="34" charset="0"/>
                <a:hlinkClick r:id="rId11" tooltip="Journal of artificial organs : the official journal of the Japanese Society for Artificial Organs."/>
              </a:rPr>
              <a:t>J </a:t>
            </a:r>
            <a:r>
              <a:rPr lang="en-US" b="0" i="0" u="sng" dirty="0" err="1" smtClean="0">
                <a:solidFill>
                  <a:srgbClr val="660066"/>
                </a:solidFill>
                <a:effectLst/>
                <a:latin typeface="arial" panose="020B0604020202020204" pitchFamily="34" charset="0"/>
                <a:hlinkClick r:id="rId11" tooltip="Journal of artificial organs : the official journal of the Japanese Society for Artificial Organs."/>
              </a:rPr>
              <a:t>Artif</a:t>
            </a:r>
            <a:r>
              <a:rPr lang="en-US" b="0" i="0" u="sng" dirty="0" smtClean="0">
                <a:solidFill>
                  <a:srgbClr val="660066"/>
                </a:solidFill>
                <a:effectLst/>
                <a:latin typeface="arial" panose="020B0604020202020204" pitchFamily="34" charset="0"/>
                <a:hlinkClick r:id="rId11" tooltip="Journal of artificial organs : the official journal of the Japanese Society for Artificial Organs."/>
              </a:rPr>
              <a:t> Organs.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2016 Oct 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54642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80730" y="525974"/>
            <a:ext cx="1047307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ES" sz="2800" b="1" i="0" u="none" strike="noStrike" dirty="0" err="1" smtClean="0">
                <a:solidFill>
                  <a:srgbClr val="007E8A"/>
                </a:solidFill>
                <a:effectLst/>
                <a:latin typeface="Arial" panose="020B0604020202020204" pitchFamily="34" charset="0"/>
                <a:hlinkClick r:id="rId2"/>
              </a:rPr>
              <a:t>Impact</a:t>
            </a:r>
            <a:r>
              <a:rPr lang="es-ES" sz="2800" b="1" i="0" u="none" strike="noStrike" dirty="0" smtClean="0">
                <a:solidFill>
                  <a:srgbClr val="007E8A"/>
                </a:solidFill>
                <a:effectLst/>
                <a:latin typeface="Arial" panose="020B0604020202020204" pitchFamily="34" charset="0"/>
                <a:hlinkClick r:id="rId2"/>
              </a:rPr>
              <a:t> of </a:t>
            </a:r>
            <a:r>
              <a:rPr lang="es-ES" sz="2800" b="1" i="0" u="none" strike="noStrike" dirty="0" err="1" smtClean="0">
                <a:solidFill>
                  <a:srgbClr val="007E8A"/>
                </a:solidFill>
                <a:effectLst/>
                <a:latin typeface="Arial" panose="020B0604020202020204" pitchFamily="34" charset="0"/>
                <a:hlinkClick r:id="rId2"/>
              </a:rPr>
              <a:t>the</a:t>
            </a:r>
            <a:r>
              <a:rPr lang="es-ES" sz="2800" b="1" i="0" u="none" strike="noStrike" dirty="0" smtClean="0">
                <a:solidFill>
                  <a:srgbClr val="007E8A"/>
                </a:solidFill>
                <a:effectLst/>
                <a:latin typeface="Arial" panose="020B0604020202020204" pitchFamily="34" charset="0"/>
                <a:hlinkClick r:id="rId2"/>
              </a:rPr>
              <a:t> </a:t>
            </a:r>
            <a:r>
              <a:rPr lang="es-ES" sz="2800" b="1" i="0" u="none" strike="noStrike" dirty="0" err="1" smtClean="0">
                <a:solidFill>
                  <a:srgbClr val="007E8A"/>
                </a:solidFill>
                <a:effectLst/>
                <a:latin typeface="Arial" panose="020B0604020202020204" pitchFamily="34" charset="0"/>
                <a:hlinkClick r:id="rId2"/>
              </a:rPr>
              <a:t>bacteriology</a:t>
            </a:r>
            <a:r>
              <a:rPr lang="es-ES" sz="2800" b="1" i="0" u="none" strike="noStrike" dirty="0" smtClean="0">
                <a:solidFill>
                  <a:srgbClr val="007E8A"/>
                </a:solidFill>
                <a:effectLst/>
                <a:latin typeface="Arial" panose="020B0604020202020204" pitchFamily="34" charset="0"/>
                <a:hlinkClick r:id="rId2"/>
              </a:rPr>
              <a:t> of </a:t>
            </a:r>
            <a:r>
              <a:rPr lang="es-ES" sz="2800" b="1" i="0" u="none" strike="noStrike" dirty="0" err="1" smtClean="0">
                <a:solidFill>
                  <a:srgbClr val="007E8A"/>
                </a:solidFill>
                <a:effectLst/>
                <a:latin typeface="Arial" panose="020B0604020202020204" pitchFamily="34" charset="0"/>
                <a:hlinkClick r:id="rId2"/>
              </a:rPr>
              <a:t>diabetic</a:t>
            </a:r>
            <a:r>
              <a:rPr lang="es-ES" sz="2800" b="1" i="0" u="none" strike="noStrike" dirty="0" smtClean="0">
                <a:solidFill>
                  <a:srgbClr val="007E8A"/>
                </a:solidFill>
                <a:effectLst/>
                <a:latin typeface="Arial" panose="020B0604020202020204" pitchFamily="34" charset="0"/>
                <a:hlinkClick r:id="rId2"/>
              </a:rPr>
              <a:t> </a:t>
            </a:r>
            <a:r>
              <a:rPr lang="es-ES" sz="2800" b="1" i="0" u="none" strike="noStrike" dirty="0" err="1" smtClean="0">
                <a:solidFill>
                  <a:srgbClr val="007E8A"/>
                </a:solidFill>
                <a:effectLst/>
                <a:latin typeface="Arial" panose="020B0604020202020204" pitchFamily="34" charset="0"/>
                <a:hlinkClick r:id="rId2"/>
              </a:rPr>
              <a:t>foot</a:t>
            </a:r>
            <a:r>
              <a:rPr lang="es-ES" sz="2800" b="1" i="0" u="none" strike="noStrike" dirty="0" smtClean="0">
                <a:solidFill>
                  <a:srgbClr val="007E8A"/>
                </a:solidFill>
                <a:effectLst/>
                <a:latin typeface="Arial" panose="020B0604020202020204" pitchFamily="34" charset="0"/>
                <a:hlinkClick r:id="rId2"/>
              </a:rPr>
              <a:t> </a:t>
            </a:r>
            <a:r>
              <a:rPr lang="es-ES" sz="2800" b="1" i="0" u="none" strike="noStrike" dirty="0" err="1" smtClean="0">
                <a:solidFill>
                  <a:srgbClr val="007E8A"/>
                </a:solidFill>
                <a:effectLst/>
                <a:latin typeface="Arial" panose="020B0604020202020204" pitchFamily="34" charset="0"/>
                <a:hlinkClick r:id="rId2"/>
              </a:rPr>
              <a:t>ulcers</a:t>
            </a:r>
            <a:r>
              <a:rPr lang="es-ES" sz="2800" b="1" i="0" u="none" strike="noStrike" dirty="0" smtClean="0">
                <a:solidFill>
                  <a:srgbClr val="007E8A"/>
                </a:solidFill>
                <a:effectLst/>
                <a:latin typeface="Arial" panose="020B0604020202020204" pitchFamily="34" charset="0"/>
                <a:hlinkClick r:id="rId2"/>
              </a:rPr>
              <a:t> in </a:t>
            </a:r>
            <a:r>
              <a:rPr lang="es-ES" sz="2800" b="1" i="0" u="none" strike="noStrike" dirty="0" err="1" smtClean="0">
                <a:solidFill>
                  <a:srgbClr val="007E8A"/>
                </a:solidFill>
                <a:effectLst/>
                <a:latin typeface="Arial" panose="020B0604020202020204" pitchFamily="34" charset="0"/>
                <a:hlinkClick r:id="rId2"/>
              </a:rPr>
              <a:t>limb</a:t>
            </a:r>
            <a:r>
              <a:rPr lang="es-ES" sz="2800" b="1" i="0" u="none" strike="noStrike" dirty="0" smtClean="0">
                <a:solidFill>
                  <a:srgbClr val="007E8A"/>
                </a:solidFill>
                <a:effectLst/>
                <a:latin typeface="Arial" panose="020B0604020202020204" pitchFamily="34" charset="0"/>
                <a:hlinkClick r:id="rId2"/>
              </a:rPr>
              <a:t> </a:t>
            </a:r>
            <a:r>
              <a:rPr lang="es-ES" sz="2800" b="1" i="0" u="none" strike="noStrike" dirty="0" err="1" smtClean="0">
                <a:solidFill>
                  <a:srgbClr val="007E8A"/>
                </a:solidFill>
                <a:effectLst/>
                <a:latin typeface="Arial" panose="020B0604020202020204" pitchFamily="34" charset="0"/>
                <a:hlinkClick r:id="rId2"/>
              </a:rPr>
              <a:t>loss</a:t>
            </a:r>
            <a:r>
              <a:rPr lang="es-ES" sz="2800" b="1" i="0" u="none" strike="noStrike" dirty="0" smtClean="0">
                <a:solidFill>
                  <a:srgbClr val="007E8A"/>
                </a:solidFill>
                <a:effectLst/>
                <a:latin typeface="Arial" panose="020B0604020202020204" pitchFamily="34" charset="0"/>
                <a:hlinkClick r:id="rId2"/>
              </a:rPr>
              <a:t> (</a:t>
            </a:r>
            <a:r>
              <a:rPr lang="es-ES" sz="2800" b="1" i="0" u="none" strike="noStrike" dirty="0" err="1" smtClean="0">
                <a:solidFill>
                  <a:srgbClr val="007E8A"/>
                </a:solidFill>
                <a:effectLst/>
                <a:latin typeface="Arial" panose="020B0604020202020204" pitchFamily="34" charset="0"/>
                <a:hlinkClick r:id="rId2"/>
              </a:rPr>
              <a:t>pages</a:t>
            </a:r>
            <a:r>
              <a:rPr lang="es-ES" sz="2800" b="1" i="0" u="none" strike="noStrike" dirty="0" smtClean="0">
                <a:solidFill>
                  <a:srgbClr val="007E8A"/>
                </a:solidFill>
                <a:effectLst/>
                <a:latin typeface="Arial" panose="020B0604020202020204" pitchFamily="34" charset="0"/>
                <a:hlinkClick r:id="rId2"/>
              </a:rPr>
              <a:t> 923–927)</a:t>
            </a:r>
            <a:endParaRPr lang="es-ES" sz="2800" b="1" i="0" u="none" strike="noStrike" dirty="0" smtClean="0">
              <a:solidFill>
                <a:srgbClr val="007E8A"/>
              </a:solidFill>
              <a:effectLst/>
              <a:latin typeface="Arial" panose="020B0604020202020204" pitchFamily="34" charset="0"/>
            </a:endParaRPr>
          </a:p>
          <a:p>
            <a:pPr fontAlgn="base"/>
            <a:r>
              <a:rPr lang="es-ES" sz="2800" b="0" i="0" dirty="0" smtClean="0">
                <a:solidFill>
                  <a:srgbClr val="757373"/>
                </a:solidFill>
                <a:effectLst/>
                <a:latin typeface="Arial" panose="020B0604020202020204" pitchFamily="34" charset="0"/>
              </a:rPr>
              <a:t>Carlos A. Hinojosa, </a:t>
            </a:r>
            <a:r>
              <a:rPr lang="es-ES" sz="2800" b="0" i="0" dirty="0" err="1" smtClean="0">
                <a:solidFill>
                  <a:srgbClr val="757373"/>
                </a:solidFill>
                <a:effectLst/>
                <a:latin typeface="Arial" panose="020B0604020202020204" pitchFamily="34" charset="0"/>
              </a:rPr>
              <a:t>Estefania</a:t>
            </a:r>
            <a:r>
              <a:rPr lang="es-ES" sz="2800" b="0" i="0" dirty="0" smtClean="0">
                <a:solidFill>
                  <a:srgbClr val="75737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2800" b="0" i="0" dirty="0" err="1" smtClean="0">
                <a:solidFill>
                  <a:srgbClr val="757373"/>
                </a:solidFill>
                <a:effectLst/>
                <a:latin typeface="Arial" panose="020B0604020202020204" pitchFamily="34" charset="0"/>
              </a:rPr>
              <a:t>Boyer-Duck</a:t>
            </a:r>
            <a:r>
              <a:rPr lang="es-ES" sz="2800" b="0" i="0" dirty="0" smtClean="0">
                <a:solidFill>
                  <a:srgbClr val="757373"/>
                </a:solidFill>
                <a:effectLst/>
                <a:latin typeface="Arial" panose="020B0604020202020204" pitchFamily="34" charset="0"/>
              </a:rPr>
              <a:t>, Javier E. Anaya-Ayala, Ana </a:t>
            </a:r>
            <a:r>
              <a:rPr lang="es-ES" sz="2800" b="0" i="0" dirty="0" err="1" smtClean="0">
                <a:solidFill>
                  <a:srgbClr val="757373"/>
                </a:solidFill>
                <a:effectLst/>
                <a:latin typeface="Arial" panose="020B0604020202020204" pitchFamily="34" charset="0"/>
              </a:rPr>
              <a:t>Nunez</a:t>
            </a:r>
            <a:r>
              <a:rPr lang="es-ES" sz="2800" b="0" i="0" dirty="0" smtClean="0">
                <a:solidFill>
                  <a:srgbClr val="757373"/>
                </a:solidFill>
                <a:effectLst/>
                <a:latin typeface="Arial" panose="020B0604020202020204" pitchFamily="34" charset="0"/>
              </a:rPr>
              <a:t>-Salgado, Hugo </a:t>
            </a:r>
            <a:r>
              <a:rPr lang="es-ES" sz="2800" b="0" i="0" dirty="0" err="1" smtClean="0">
                <a:solidFill>
                  <a:srgbClr val="757373"/>
                </a:solidFill>
                <a:effectLst/>
                <a:latin typeface="Arial" panose="020B0604020202020204" pitchFamily="34" charset="0"/>
              </a:rPr>
              <a:t>Laparra-Escareno</a:t>
            </a:r>
            <a:r>
              <a:rPr lang="es-ES" sz="2800" b="0" i="0" dirty="0" smtClean="0">
                <a:solidFill>
                  <a:srgbClr val="757373"/>
                </a:solidFill>
                <a:effectLst/>
                <a:latin typeface="Arial" panose="020B0604020202020204" pitchFamily="34" charset="0"/>
              </a:rPr>
              <a:t>, Adriana Torres-Machorro and Rene </a:t>
            </a:r>
            <a:r>
              <a:rPr lang="es-ES" sz="2800" b="0" i="0" dirty="0" err="1" smtClean="0">
                <a:solidFill>
                  <a:srgbClr val="757373"/>
                </a:solidFill>
                <a:effectLst/>
                <a:latin typeface="Arial" panose="020B0604020202020204" pitchFamily="34" charset="0"/>
              </a:rPr>
              <a:t>Lizola</a:t>
            </a:r>
            <a:endParaRPr lang="es-ES" sz="2800" b="0" i="0" dirty="0" smtClean="0">
              <a:solidFill>
                <a:srgbClr val="75737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4622" t="27731" r="59666" b="60504"/>
          <a:stretch/>
        </p:blipFill>
        <p:spPr>
          <a:xfrm>
            <a:off x="4427620" y="3070913"/>
            <a:ext cx="2245895" cy="289116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673515" y="6260250"/>
            <a:ext cx="5027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Wound Repair Regen. 2016 Sep;24(5):923-927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62692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7" name="Marcador de contenido 6" descr="Captura de pantalla 2016-10-13 a la(s) 19.59.10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2" t="6310" r="38603" b="50738"/>
          <a:stretch/>
        </p:blipFill>
        <p:spPr>
          <a:xfrm>
            <a:off x="20168" y="561474"/>
            <a:ext cx="6273685" cy="5309937"/>
          </a:xfrm>
        </p:spPr>
      </p:pic>
      <p:pic>
        <p:nvPicPr>
          <p:cNvPr id="8" name="Marcador de contenido 6" descr="Captura de pantalla 2016-10-13 a la(s) 19.59.1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4" t="48780" r="38603" b="13218"/>
          <a:stretch/>
        </p:blipFill>
        <p:spPr>
          <a:xfrm>
            <a:off x="5829836" y="770021"/>
            <a:ext cx="6224072" cy="482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27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Análisis de Certificados de Defunción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775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Aneurismas de Aorta en México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-8467" r="-8467"/>
          <a:stretch>
            <a:fillRect/>
          </a:stretch>
        </p:blipFill>
        <p:spPr/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7620001" y="1600201"/>
            <a:ext cx="2590799" cy="122368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Edad promedio de Muerte: 69.19 (SD: 16.75) Años (n = 6,612).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3163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-43542" r="-43542"/>
          <a:stretch>
            <a:fillRect/>
          </a:stretch>
        </p:blipFill>
        <p:spPr>
          <a:xfrm>
            <a:off x="-429082" y="274638"/>
            <a:ext cx="11970588" cy="6583362"/>
          </a:xfrm>
        </p:spPr>
      </p:pic>
    </p:spTree>
    <p:extLst>
      <p:ext uri="{BB962C8B-B14F-4D97-AF65-F5344CB8AC3E}">
        <p14:creationId xmlns:p14="http://schemas.microsoft.com/office/powerpoint/2010/main" val="332703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-13326" r="-133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0402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-269" t="5106" r="792" b="3560"/>
          <a:stretch/>
        </p:blipFill>
        <p:spPr>
          <a:xfrm>
            <a:off x="-33538" y="-9180"/>
            <a:ext cx="12225538" cy="686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30" t="5602" r="430" b="3455"/>
          <a:stretch/>
        </p:blipFill>
        <p:spPr>
          <a:xfrm>
            <a:off x="-34268" y="-10653"/>
            <a:ext cx="12226268" cy="687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 descr="70 aniversari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285" r="-53285"/>
          <a:stretch>
            <a:fillRect/>
          </a:stretch>
        </p:blipFill>
        <p:spPr>
          <a:xfrm>
            <a:off x="-1793048" y="281155"/>
            <a:ext cx="15161764" cy="6273913"/>
          </a:xfrm>
        </p:spPr>
      </p:pic>
    </p:spTree>
    <p:extLst>
      <p:ext uri="{BB962C8B-B14F-4D97-AF65-F5344CB8AC3E}">
        <p14:creationId xmlns:p14="http://schemas.microsoft.com/office/powerpoint/2010/main" val="2239171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15" t="4292" r="643" b="3442"/>
          <a:stretch/>
        </p:blipFill>
        <p:spPr>
          <a:xfrm>
            <a:off x="0" y="926"/>
            <a:ext cx="12192000" cy="685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9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3772300899"/>
              </p:ext>
            </p:extLst>
          </p:nvPr>
        </p:nvGraphicFramePr>
        <p:xfrm>
          <a:off x="409330" y="2057400"/>
          <a:ext cx="5490711" cy="3537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ángulo 2"/>
          <p:cNvSpPr/>
          <p:nvPr/>
        </p:nvSpPr>
        <p:spPr>
          <a:xfrm>
            <a:off x="1519273" y="1062608"/>
            <a:ext cx="4029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dirty="0" smtClean="0">
                <a:effectLst/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Porcentaje de Población general revisada</a:t>
            </a:r>
            <a:endParaRPr lang="es-ES" dirty="0"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3358347797"/>
              </p:ext>
            </p:extLst>
          </p:nvPr>
        </p:nvGraphicFramePr>
        <p:xfrm>
          <a:off x="6335501" y="2057400"/>
          <a:ext cx="5545565" cy="3925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ángulo 4"/>
          <p:cNvSpPr/>
          <p:nvPr/>
        </p:nvSpPr>
        <p:spPr>
          <a:xfrm>
            <a:off x="7771709" y="1247274"/>
            <a:ext cx="2103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dirty="0" smtClean="0">
                <a:effectLst/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Prevalencia por sexo</a:t>
            </a:r>
            <a:endParaRPr lang="es-ES" dirty="0"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22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2503737040"/>
              </p:ext>
            </p:extLst>
          </p:nvPr>
        </p:nvGraphicFramePr>
        <p:xfrm>
          <a:off x="640234" y="1822269"/>
          <a:ext cx="5460121" cy="3341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1730687819"/>
              </p:ext>
            </p:extLst>
          </p:nvPr>
        </p:nvGraphicFramePr>
        <p:xfrm>
          <a:off x="6004559" y="1891936"/>
          <a:ext cx="5572133" cy="3943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7551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005558"/>
              </p:ext>
            </p:extLst>
          </p:nvPr>
        </p:nvGraphicFramePr>
        <p:xfrm>
          <a:off x="986589" y="1333025"/>
          <a:ext cx="4915274" cy="17625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7637"/>
                <a:gridCol w="2457637"/>
              </a:tblGrid>
              <a:tr h="4406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Sexo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Diámetro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064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Hombre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20.11 cm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064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Mujer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17.50 cm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064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General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18.66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1564976" y="786802"/>
            <a:ext cx="3811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dirty="0" smtClean="0">
                <a:effectLst/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Diámetro Aórtico </a:t>
            </a:r>
            <a:r>
              <a:rPr lang="es-ES_tradnl" dirty="0" err="1" smtClean="0">
                <a:effectLst/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Infrarrenal</a:t>
            </a:r>
            <a:r>
              <a:rPr lang="es-ES_tradnl" dirty="0" smtClean="0">
                <a:effectLst/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 Promedio</a:t>
            </a:r>
            <a:endParaRPr lang="es-ES" dirty="0"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403903"/>
              </p:ext>
            </p:extLst>
          </p:nvPr>
        </p:nvGraphicFramePr>
        <p:xfrm>
          <a:off x="3956858" y="4072552"/>
          <a:ext cx="6874644" cy="20362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92001"/>
                <a:gridCol w="1602355"/>
                <a:gridCol w="1602355"/>
                <a:gridCol w="1877933"/>
              </a:tblGrid>
              <a:tr h="5090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Sexo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Edad Aneurismas 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Edad AAA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Edad Iliacos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906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Hombre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75.45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75.1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74.2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906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Mujer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75.74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76.5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74.86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906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General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74.84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75.62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74.35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4921863" y="3577457"/>
            <a:ext cx="4558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dirty="0" smtClean="0">
                <a:effectLst/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Edad de Pacientes con Hallazgo de Aneurismas</a:t>
            </a:r>
            <a:endParaRPr lang="es-ES" dirty="0"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36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032" y="0"/>
            <a:ext cx="2159000" cy="67437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787509" y="768192"/>
            <a:ext cx="1785422" cy="369332"/>
          </a:xfrm>
          <a:prstGeom prst="rect">
            <a:avLst/>
          </a:prstGeom>
          <a:ln w="38100" cmpd="sng"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/>
              <a:t>Aneurismas:221</a:t>
            </a:r>
          </a:p>
        </p:txBody>
      </p:sp>
      <p:sp>
        <p:nvSpPr>
          <p:cNvPr id="6" name="Cerrar llave 5"/>
          <p:cNvSpPr/>
          <p:nvPr/>
        </p:nvSpPr>
        <p:spPr>
          <a:xfrm>
            <a:off x="4803731" y="951732"/>
            <a:ext cx="239376" cy="234287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errar llave 6"/>
          <p:cNvSpPr/>
          <p:nvPr/>
        </p:nvSpPr>
        <p:spPr>
          <a:xfrm>
            <a:off x="4780029" y="3835325"/>
            <a:ext cx="376721" cy="147125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uadroTexto 7"/>
          <p:cNvSpPr txBox="1"/>
          <p:nvPr/>
        </p:nvSpPr>
        <p:spPr>
          <a:xfrm>
            <a:off x="5043108" y="1861075"/>
            <a:ext cx="1295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AAT puro: </a:t>
            </a:r>
            <a:r>
              <a:rPr lang="es-MX" sz="1400" dirty="0"/>
              <a:t>95 </a:t>
            </a:r>
          </a:p>
          <a:p>
            <a:r>
              <a:rPr lang="es-MX" sz="1400" dirty="0"/>
              <a:t>43%</a:t>
            </a:r>
          </a:p>
        </p:txBody>
      </p:sp>
      <p:sp>
        <p:nvSpPr>
          <p:cNvPr id="9" name="Cerrar llave 8"/>
          <p:cNvSpPr/>
          <p:nvPr/>
        </p:nvSpPr>
        <p:spPr>
          <a:xfrm>
            <a:off x="5415226" y="5292880"/>
            <a:ext cx="358102" cy="145082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/>
          <p:cNvSpPr txBox="1"/>
          <p:nvPr/>
        </p:nvSpPr>
        <p:spPr>
          <a:xfrm>
            <a:off x="5193991" y="4300593"/>
            <a:ext cx="1263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AAA puro</a:t>
            </a:r>
            <a:r>
              <a:rPr lang="es-MX" sz="1400" dirty="0"/>
              <a:t>: 42</a:t>
            </a:r>
          </a:p>
          <a:p>
            <a:r>
              <a:rPr lang="es-MX" sz="1400" dirty="0"/>
              <a:t>19%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792666" y="5706246"/>
            <a:ext cx="1037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AI puro</a:t>
            </a:r>
            <a:r>
              <a:rPr lang="es-MX" sz="1400" dirty="0"/>
              <a:t>: 12</a:t>
            </a:r>
          </a:p>
          <a:p>
            <a:r>
              <a:rPr lang="es-MX" sz="1400" dirty="0"/>
              <a:t>5%</a:t>
            </a:r>
          </a:p>
        </p:txBody>
      </p:sp>
      <p:sp>
        <p:nvSpPr>
          <p:cNvPr id="12" name="Cerrar llave 11"/>
          <p:cNvSpPr/>
          <p:nvPr/>
        </p:nvSpPr>
        <p:spPr>
          <a:xfrm>
            <a:off x="6338167" y="768193"/>
            <a:ext cx="414921" cy="453838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4" name="Conector recto 13"/>
          <p:cNvCxnSpPr/>
          <p:nvPr/>
        </p:nvCxnSpPr>
        <p:spPr>
          <a:xfrm flipH="1">
            <a:off x="2793914" y="2276045"/>
            <a:ext cx="1056164" cy="20245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2793913" y="4300593"/>
            <a:ext cx="600620" cy="1898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uadroTexto 16"/>
          <p:cNvSpPr txBox="1"/>
          <p:nvPr/>
        </p:nvSpPr>
        <p:spPr>
          <a:xfrm>
            <a:off x="1775469" y="4038983"/>
            <a:ext cx="1018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AAT + AI: </a:t>
            </a:r>
            <a:r>
              <a:rPr lang="es-MX" sz="1400" dirty="0"/>
              <a:t>2 1%</a:t>
            </a:r>
          </a:p>
        </p:txBody>
      </p:sp>
      <p:sp>
        <p:nvSpPr>
          <p:cNvPr id="18" name="Cerrar llave 17"/>
          <p:cNvSpPr/>
          <p:nvPr/>
        </p:nvSpPr>
        <p:spPr>
          <a:xfrm>
            <a:off x="6905412" y="3835326"/>
            <a:ext cx="389776" cy="290837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CuadroTexto 18"/>
          <p:cNvSpPr txBox="1"/>
          <p:nvPr/>
        </p:nvSpPr>
        <p:spPr>
          <a:xfrm>
            <a:off x="6826572" y="2771386"/>
            <a:ext cx="1194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AAT+AAA</a:t>
            </a:r>
            <a:r>
              <a:rPr lang="es-MX" sz="1400" dirty="0"/>
              <a:t>: 27</a:t>
            </a:r>
          </a:p>
          <a:p>
            <a:r>
              <a:rPr lang="es-MX" sz="1400" dirty="0"/>
              <a:t>12%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7423809" y="5031269"/>
            <a:ext cx="1097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AAA+AI: </a:t>
            </a:r>
            <a:r>
              <a:rPr lang="es-MX" sz="1400" dirty="0"/>
              <a:t>28 13%</a:t>
            </a:r>
          </a:p>
        </p:txBody>
      </p:sp>
      <p:sp>
        <p:nvSpPr>
          <p:cNvPr id="21" name="Cerrar llave 20"/>
          <p:cNvSpPr/>
          <p:nvPr/>
        </p:nvSpPr>
        <p:spPr>
          <a:xfrm>
            <a:off x="8521094" y="582400"/>
            <a:ext cx="465215" cy="616130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CuadroTexto 21"/>
          <p:cNvSpPr txBox="1"/>
          <p:nvPr/>
        </p:nvSpPr>
        <p:spPr>
          <a:xfrm>
            <a:off x="8986309" y="3448757"/>
            <a:ext cx="1477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AAT+AAA+AI</a:t>
            </a:r>
            <a:r>
              <a:rPr lang="es-MX" sz="1400" dirty="0"/>
              <a:t>: 15 7% </a:t>
            </a:r>
          </a:p>
        </p:txBody>
      </p:sp>
    </p:spTree>
    <p:extLst>
      <p:ext uri="{BB962C8B-B14F-4D97-AF65-F5344CB8AC3E}">
        <p14:creationId xmlns:p14="http://schemas.microsoft.com/office/powerpoint/2010/main" val="304409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43" y="549084"/>
            <a:ext cx="4185552" cy="5580737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889" y="1186077"/>
            <a:ext cx="5659239" cy="424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118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025" y="0"/>
            <a:ext cx="9189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9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7" name="Marcador de contenido 6" descr="Captura de pantalla 2016-10-13 a la(s) 20.30.01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6" t="19087" r="39901" b="21290"/>
          <a:stretch/>
        </p:blipFill>
        <p:spPr>
          <a:xfrm>
            <a:off x="2705376" y="0"/>
            <a:ext cx="7184143" cy="6858000"/>
          </a:xfrm>
        </p:spPr>
      </p:pic>
    </p:spTree>
    <p:extLst>
      <p:ext uri="{BB962C8B-B14F-4D97-AF65-F5344CB8AC3E}">
        <p14:creationId xmlns:p14="http://schemas.microsoft.com/office/powerpoint/2010/main" val="9688805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0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13" r="-20813"/>
          <a:stretch>
            <a:fillRect/>
          </a:stretch>
        </p:blipFill>
        <p:spPr>
          <a:xfrm>
            <a:off x="-113428" y="4075"/>
            <a:ext cx="12462555" cy="6853925"/>
          </a:xfrm>
        </p:spPr>
      </p:pic>
    </p:spTree>
    <p:extLst>
      <p:ext uri="{BB962C8B-B14F-4D97-AF65-F5344CB8AC3E}">
        <p14:creationId xmlns:p14="http://schemas.microsoft.com/office/powerpoint/2010/main" val="3172598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456" y="224589"/>
            <a:ext cx="8234949" cy="6176211"/>
          </a:xfrm>
        </p:spPr>
      </p:pic>
    </p:spTree>
    <p:extLst>
      <p:ext uri="{BB962C8B-B14F-4D97-AF65-F5344CB8AC3E}">
        <p14:creationId xmlns:p14="http://schemas.microsoft.com/office/powerpoint/2010/main" val="2425992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977" y="1312278"/>
            <a:ext cx="5801784" cy="4351338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967" y="1221999"/>
            <a:ext cx="6042527" cy="453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16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8" r="-965" b="14315"/>
          <a:stretch/>
        </p:blipFill>
        <p:spPr>
          <a:xfrm>
            <a:off x="2229851" y="1027906"/>
            <a:ext cx="7084314" cy="4957011"/>
          </a:xfrm>
        </p:spPr>
      </p:pic>
    </p:spTree>
    <p:extLst>
      <p:ext uri="{BB962C8B-B14F-4D97-AF65-F5344CB8AC3E}">
        <p14:creationId xmlns:p14="http://schemas.microsoft.com/office/powerpoint/2010/main" val="1897825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57944"/>
            <a:ext cx="9066741" cy="6800056"/>
          </a:xfrm>
        </p:spPr>
      </p:pic>
    </p:spTree>
    <p:extLst>
      <p:ext uri="{BB962C8B-B14F-4D97-AF65-F5344CB8AC3E}">
        <p14:creationId xmlns:p14="http://schemas.microsoft.com/office/powerpoint/2010/main" val="4168572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7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29" y="1279740"/>
            <a:ext cx="4360846" cy="4897223"/>
          </a:xfrm>
        </p:spPr>
      </p:pic>
      <p:pic>
        <p:nvPicPr>
          <p:cNvPr id="5" name="Marcador de contenido 5" descr="70 aniversari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285" r="-53285"/>
          <a:stretch>
            <a:fillRect/>
          </a:stretch>
        </p:blipFill>
        <p:spPr>
          <a:xfrm>
            <a:off x="0" y="598287"/>
            <a:ext cx="2622874" cy="99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38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42" name="Picture 2" descr="incmns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382" y="1360404"/>
            <a:ext cx="792523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9750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623</Words>
  <Application>Microsoft Office PowerPoint</Application>
  <PresentationFormat>Panorámica</PresentationFormat>
  <Paragraphs>146</Paragraphs>
  <Slides>38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9" baseType="lpstr">
      <vt:lpstr>MS PGothic</vt:lpstr>
      <vt:lpstr>Aharoni</vt:lpstr>
      <vt:lpstr>Arial</vt:lpstr>
      <vt:lpstr>Arial</vt:lpstr>
      <vt:lpstr>Calibri</vt:lpstr>
      <vt:lpstr>Calibri Light</vt:lpstr>
      <vt:lpstr>Georgia</vt:lpstr>
      <vt:lpstr>Helvetica Neue</vt:lpstr>
      <vt:lpstr>MS Mincho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Cirugía Vascular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Servicio de Cirugía Vascular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Análisis de Certificados de Defunción</vt:lpstr>
      <vt:lpstr>Aneurismas de Aorta en México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Dr. Carlos Arturo Hinojosa Becerril</dc:creator>
  <cp:lastModifiedBy>Dr. Carlos Arturo Hinojosa Becerril</cp:lastModifiedBy>
  <cp:revision>25</cp:revision>
  <dcterms:created xsi:type="dcterms:W3CDTF">2016-10-13T15:54:13Z</dcterms:created>
  <dcterms:modified xsi:type="dcterms:W3CDTF">2016-10-19T19:01:27Z</dcterms:modified>
</cp:coreProperties>
</file>