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29" r:id="rId2"/>
    <p:sldId id="311" r:id="rId3"/>
    <p:sldId id="326" r:id="rId4"/>
    <p:sldId id="312" r:id="rId5"/>
    <p:sldId id="314" r:id="rId6"/>
    <p:sldId id="268" r:id="rId7"/>
    <p:sldId id="330" r:id="rId8"/>
    <p:sldId id="269" r:id="rId9"/>
    <p:sldId id="331" r:id="rId10"/>
    <p:sldId id="276" r:id="rId11"/>
    <p:sldId id="275" r:id="rId12"/>
    <p:sldId id="278" r:id="rId13"/>
    <p:sldId id="283" r:id="rId14"/>
    <p:sldId id="282" r:id="rId15"/>
    <p:sldId id="285" r:id="rId16"/>
    <p:sldId id="287" r:id="rId17"/>
    <p:sldId id="328" r:id="rId18"/>
    <p:sldId id="301" r:id="rId19"/>
    <p:sldId id="296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FFFFCC"/>
    <a:srgbClr val="FFCC99"/>
    <a:srgbClr val="BDECFB"/>
    <a:srgbClr val="FF6600"/>
    <a:srgbClr val="FF9933"/>
    <a:srgbClr val="A8C6EA"/>
    <a:srgbClr val="1C4576"/>
    <a:srgbClr val="29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6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B3B48-C894-114B-88CE-1985E488EA47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32AE8AB-FB04-7345-A398-561AF57B39BE}">
      <dgm:prSet phldrT="[Texto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s-ES_tradnl" b="1" cap="none" spc="0" dirty="0" smtClean="0">
              <a:ln/>
              <a:solidFill>
                <a:schemeClr val="tx1"/>
              </a:solidFill>
              <a:effectLst/>
            </a:rPr>
            <a:t>LVB</a:t>
          </a:r>
          <a:endParaRPr lang="es-ES_tradnl" b="1" cap="none" spc="0" dirty="0">
            <a:ln/>
            <a:solidFill>
              <a:schemeClr val="tx1"/>
            </a:solidFill>
            <a:effectLst/>
          </a:endParaRPr>
        </a:p>
      </dgm:t>
    </dgm:pt>
    <dgm:pt modelId="{E4C8E4B1-DDC0-7D41-8E12-10A6AF31E85F}" type="parTrans" cxnId="{195324D3-2E4B-444F-92B3-77F23CDF1CD8}">
      <dgm:prSet/>
      <dgm:spPr/>
      <dgm:t>
        <a:bodyPr/>
        <a:lstStyle/>
        <a:p>
          <a:endParaRPr lang="es-ES_tradnl"/>
        </a:p>
      </dgm:t>
    </dgm:pt>
    <dgm:pt modelId="{1BB1A5A0-B98C-1A4A-9160-A56DB1BF6DDF}" type="sibTrans" cxnId="{195324D3-2E4B-444F-92B3-77F23CDF1CD8}">
      <dgm:prSet/>
      <dgm:spPr/>
      <dgm:t>
        <a:bodyPr/>
        <a:lstStyle/>
        <a:p>
          <a:endParaRPr lang="es-ES_tradnl"/>
        </a:p>
      </dgm:t>
    </dgm:pt>
    <dgm:pt modelId="{57B52363-EA78-844E-AE75-916A6B7AB7D6}">
      <dgm:prSet phldrT="[Texto]"/>
      <dgm:spPr/>
      <dgm:t>
        <a:bodyPr/>
        <a:lstStyle/>
        <a:p>
          <a:r>
            <a:rPr lang="es-ES_tradnl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Factores de la Enfermedad</a:t>
          </a:r>
          <a:endParaRPr lang="es-ES_tradnl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043980-DAC7-AB4F-891D-E6C94B5281E2}" type="parTrans" cxnId="{65084D2F-50A7-7C46-9C1C-F3C043AFE687}">
      <dgm:prSet/>
      <dgm:spPr/>
      <dgm:t>
        <a:bodyPr/>
        <a:lstStyle/>
        <a:p>
          <a:endParaRPr lang="es-ES_tradnl"/>
        </a:p>
      </dgm:t>
    </dgm:pt>
    <dgm:pt modelId="{F7711D6A-750B-174A-BA2C-232C8A9694D0}" type="sibTrans" cxnId="{65084D2F-50A7-7C46-9C1C-F3C043AFE687}">
      <dgm:prSet/>
      <dgm:spPr/>
      <dgm:t>
        <a:bodyPr/>
        <a:lstStyle/>
        <a:p>
          <a:endParaRPr lang="es-ES_tradnl"/>
        </a:p>
      </dgm:t>
    </dgm:pt>
    <dgm:pt modelId="{5A9A1672-B3B5-E54F-A366-41B2FBE80826}">
      <dgm:prSet phldrT="[Texto]"/>
      <dgm:spPr/>
      <dgm:t>
        <a:bodyPr/>
        <a:lstStyle/>
        <a:p>
          <a:r>
            <a:rPr lang="es-ES_tradnl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Factores </a:t>
          </a:r>
        </a:p>
        <a:p>
          <a:r>
            <a:rPr lang="es-ES_tradnl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Paciente</a:t>
          </a:r>
          <a:endParaRPr lang="es-ES_tradnl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AE50891-787D-764A-A9D2-8D0EDD85A7A9}" type="parTrans" cxnId="{DF317714-E87B-8B4F-8C38-30789F5A6057}">
      <dgm:prSet/>
      <dgm:spPr/>
      <dgm:t>
        <a:bodyPr/>
        <a:lstStyle/>
        <a:p>
          <a:endParaRPr lang="es-ES_tradnl"/>
        </a:p>
      </dgm:t>
    </dgm:pt>
    <dgm:pt modelId="{C5667137-9094-B644-BC46-2A39F18728E8}" type="sibTrans" cxnId="{DF317714-E87B-8B4F-8C38-30789F5A6057}">
      <dgm:prSet/>
      <dgm:spPr/>
      <dgm:t>
        <a:bodyPr/>
        <a:lstStyle/>
        <a:p>
          <a:endParaRPr lang="es-ES_tradnl"/>
        </a:p>
      </dgm:t>
    </dgm:pt>
    <dgm:pt modelId="{3C4C8AB6-CB68-FC46-83D6-604B1A93C9A8}">
      <dgm:prSet phldrT="[Texto]"/>
      <dgm:spPr/>
      <dgm:t>
        <a:bodyPr/>
        <a:lstStyle/>
        <a:p>
          <a:endParaRPr lang="es-ES_tradnl" dirty="0"/>
        </a:p>
      </dgm:t>
    </dgm:pt>
    <dgm:pt modelId="{E971F6DD-3EB9-C247-B4B1-208211F0DBFF}" type="sibTrans" cxnId="{8D9BE989-41CA-4C46-BDBE-BB547A71A7C4}">
      <dgm:prSet/>
      <dgm:spPr/>
      <dgm:t>
        <a:bodyPr/>
        <a:lstStyle/>
        <a:p>
          <a:endParaRPr lang="es-ES_tradnl"/>
        </a:p>
      </dgm:t>
    </dgm:pt>
    <dgm:pt modelId="{0FAA91E9-4BA6-C54E-ABD7-759216EECB39}" type="parTrans" cxnId="{8D9BE989-41CA-4C46-BDBE-BB547A71A7C4}">
      <dgm:prSet/>
      <dgm:spPr/>
      <dgm:t>
        <a:bodyPr/>
        <a:lstStyle/>
        <a:p>
          <a:endParaRPr lang="es-ES_tradnl"/>
        </a:p>
      </dgm:t>
    </dgm:pt>
    <dgm:pt modelId="{49C968C1-606B-7840-9406-B0E66E298C9B}" type="pres">
      <dgm:prSet presAssocID="{00CB3B48-C894-114B-88CE-1985E488EA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4204DD1-9AD1-414D-AB88-C7AFB5C61B5D}" type="pres">
      <dgm:prSet presAssocID="{532AE8AB-FB04-7345-A398-561AF57B39BE}" presName="centerShape" presStyleLbl="node0" presStyleIdx="0" presStyleCnt="1"/>
      <dgm:spPr/>
      <dgm:t>
        <a:bodyPr/>
        <a:lstStyle/>
        <a:p>
          <a:endParaRPr lang="es-ES_tradnl"/>
        </a:p>
      </dgm:t>
    </dgm:pt>
    <dgm:pt modelId="{017E9F15-EA3A-E04D-8F26-881D38477FD6}" type="pres">
      <dgm:prSet presAssocID="{F1043980-DAC7-AB4F-891D-E6C94B5281E2}" presName="parTrans" presStyleLbl="bgSibTrans2D1" presStyleIdx="0" presStyleCnt="3"/>
      <dgm:spPr/>
      <dgm:t>
        <a:bodyPr/>
        <a:lstStyle/>
        <a:p>
          <a:endParaRPr lang="es-ES_tradnl"/>
        </a:p>
      </dgm:t>
    </dgm:pt>
    <dgm:pt modelId="{0D292421-B556-A64A-8635-B7FC53D849E7}" type="pres">
      <dgm:prSet presAssocID="{57B52363-EA78-844E-AE75-916A6B7AB7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C5481F9-C21C-1A47-9E8E-627A8834D11F}" type="pres">
      <dgm:prSet presAssocID="{9AE50891-787D-764A-A9D2-8D0EDD85A7A9}" presName="parTrans" presStyleLbl="bgSibTrans2D1" presStyleIdx="1" presStyleCnt="3"/>
      <dgm:spPr/>
      <dgm:t>
        <a:bodyPr/>
        <a:lstStyle/>
        <a:p>
          <a:endParaRPr lang="es-ES_tradnl"/>
        </a:p>
      </dgm:t>
    </dgm:pt>
    <dgm:pt modelId="{151262B6-6418-494E-93F7-6CCD74DB46AF}" type="pres">
      <dgm:prSet presAssocID="{5A9A1672-B3B5-E54F-A366-41B2FBE808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A31BC80-1967-D741-A88A-BE5EEF76B1A7}" type="pres">
      <dgm:prSet presAssocID="{0FAA91E9-4BA6-C54E-ABD7-759216EECB39}" presName="parTrans" presStyleLbl="bgSibTrans2D1" presStyleIdx="2" presStyleCnt="3"/>
      <dgm:spPr/>
      <dgm:t>
        <a:bodyPr/>
        <a:lstStyle/>
        <a:p>
          <a:endParaRPr lang="es-ES_tradnl"/>
        </a:p>
      </dgm:t>
    </dgm:pt>
    <dgm:pt modelId="{BC4CCA3B-FB56-7D45-A2CA-A43E1BDA95B1}" type="pres">
      <dgm:prSet presAssocID="{3C4C8AB6-CB68-FC46-83D6-604B1A93C9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443B188-C084-4D39-8D3D-3DC0B2907003}" type="presOf" srcId="{5A9A1672-B3B5-E54F-A366-41B2FBE80826}" destId="{151262B6-6418-494E-93F7-6CCD74DB46AF}" srcOrd="0" destOrd="0" presId="urn:microsoft.com/office/officeart/2005/8/layout/radial4"/>
    <dgm:cxn modelId="{DF317714-E87B-8B4F-8C38-30789F5A6057}" srcId="{532AE8AB-FB04-7345-A398-561AF57B39BE}" destId="{5A9A1672-B3B5-E54F-A366-41B2FBE80826}" srcOrd="1" destOrd="0" parTransId="{9AE50891-787D-764A-A9D2-8D0EDD85A7A9}" sibTransId="{C5667137-9094-B644-BC46-2A39F18728E8}"/>
    <dgm:cxn modelId="{8D9BE989-41CA-4C46-BDBE-BB547A71A7C4}" srcId="{532AE8AB-FB04-7345-A398-561AF57B39BE}" destId="{3C4C8AB6-CB68-FC46-83D6-604B1A93C9A8}" srcOrd="2" destOrd="0" parTransId="{0FAA91E9-4BA6-C54E-ABD7-759216EECB39}" sibTransId="{E971F6DD-3EB9-C247-B4B1-208211F0DBFF}"/>
    <dgm:cxn modelId="{C4D253FE-7FE8-447C-A389-78F579228B6C}" type="presOf" srcId="{9AE50891-787D-764A-A9D2-8D0EDD85A7A9}" destId="{DC5481F9-C21C-1A47-9E8E-627A8834D11F}" srcOrd="0" destOrd="0" presId="urn:microsoft.com/office/officeart/2005/8/layout/radial4"/>
    <dgm:cxn modelId="{CEE9D06B-F2C9-499F-B556-9F8BB22B2268}" type="presOf" srcId="{0FAA91E9-4BA6-C54E-ABD7-759216EECB39}" destId="{DA31BC80-1967-D741-A88A-BE5EEF76B1A7}" srcOrd="0" destOrd="0" presId="urn:microsoft.com/office/officeart/2005/8/layout/radial4"/>
    <dgm:cxn modelId="{9E267B42-9CE4-4AAA-B46E-0CB48EB25913}" type="presOf" srcId="{00CB3B48-C894-114B-88CE-1985E488EA47}" destId="{49C968C1-606B-7840-9406-B0E66E298C9B}" srcOrd="0" destOrd="0" presId="urn:microsoft.com/office/officeart/2005/8/layout/radial4"/>
    <dgm:cxn modelId="{01ACF267-FEE4-43A5-AB62-A9411FD48ECD}" type="presOf" srcId="{F1043980-DAC7-AB4F-891D-E6C94B5281E2}" destId="{017E9F15-EA3A-E04D-8F26-881D38477FD6}" srcOrd="0" destOrd="0" presId="urn:microsoft.com/office/officeart/2005/8/layout/radial4"/>
    <dgm:cxn modelId="{4E874EB1-093A-41FC-A08F-23A651C3457E}" type="presOf" srcId="{532AE8AB-FB04-7345-A398-561AF57B39BE}" destId="{24204DD1-9AD1-414D-AB88-C7AFB5C61B5D}" srcOrd="0" destOrd="0" presId="urn:microsoft.com/office/officeart/2005/8/layout/radial4"/>
    <dgm:cxn modelId="{195324D3-2E4B-444F-92B3-77F23CDF1CD8}" srcId="{00CB3B48-C894-114B-88CE-1985E488EA47}" destId="{532AE8AB-FB04-7345-A398-561AF57B39BE}" srcOrd="0" destOrd="0" parTransId="{E4C8E4B1-DDC0-7D41-8E12-10A6AF31E85F}" sibTransId="{1BB1A5A0-B98C-1A4A-9160-A56DB1BF6DDF}"/>
    <dgm:cxn modelId="{65084D2F-50A7-7C46-9C1C-F3C043AFE687}" srcId="{532AE8AB-FB04-7345-A398-561AF57B39BE}" destId="{57B52363-EA78-844E-AE75-916A6B7AB7D6}" srcOrd="0" destOrd="0" parTransId="{F1043980-DAC7-AB4F-891D-E6C94B5281E2}" sibTransId="{F7711D6A-750B-174A-BA2C-232C8A9694D0}"/>
    <dgm:cxn modelId="{4AD33042-DE98-4E98-BFC5-F73B63C29919}" type="presOf" srcId="{57B52363-EA78-844E-AE75-916A6B7AB7D6}" destId="{0D292421-B556-A64A-8635-B7FC53D849E7}" srcOrd="0" destOrd="0" presId="urn:microsoft.com/office/officeart/2005/8/layout/radial4"/>
    <dgm:cxn modelId="{13CBCF0F-D689-45C9-9EEF-3788C20D535C}" type="presOf" srcId="{3C4C8AB6-CB68-FC46-83D6-604B1A93C9A8}" destId="{BC4CCA3B-FB56-7D45-A2CA-A43E1BDA95B1}" srcOrd="0" destOrd="0" presId="urn:microsoft.com/office/officeart/2005/8/layout/radial4"/>
    <dgm:cxn modelId="{47C68D6A-AC99-4410-80C1-6431770C5CC1}" type="presParOf" srcId="{49C968C1-606B-7840-9406-B0E66E298C9B}" destId="{24204DD1-9AD1-414D-AB88-C7AFB5C61B5D}" srcOrd="0" destOrd="0" presId="urn:microsoft.com/office/officeart/2005/8/layout/radial4"/>
    <dgm:cxn modelId="{4577900B-FF6F-416A-81B2-7BF3AACD964A}" type="presParOf" srcId="{49C968C1-606B-7840-9406-B0E66E298C9B}" destId="{017E9F15-EA3A-E04D-8F26-881D38477FD6}" srcOrd="1" destOrd="0" presId="urn:microsoft.com/office/officeart/2005/8/layout/radial4"/>
    <dgm:cxn modelId="{96D94855-5295-4877-971D-B585B4DB3B4C}" type="presParOf" srcId="{49C968C1-606B-7840-9406-B0E66E298C9B}" destId="{0D292421-B556-A64A-8635-B7FC53D849E7}" srcOrd="2" destOrd="0" presId="urn:microsoft.com/office/officeart/2005/8/layout/radial4"/>
    <dgm:cxn modelId="{D633EBEB-974F-4AD3-84E4-AF7F1ECD877B}" type="presParOf" srcId="{49C968C1-606B-7840-9406-B0E66E298C9B}" destId="{DC5481F9-C21C-1A47-9E8E-627A8834D11F}" srcOrd="3" destOrd="0" presId="urn:microsoft.com/office/officeart/2005/8/layout/radial4"/>
    <dgm:cxn modelId="{36D150AA-528D-4854-94CC-648446A79232}" type="presParOf" srcId="{49C968C1-606B-7840-9406-B0E66E298C9B}" destId="{151262B6-6418-494E-93F7-6CCD74DB46AF}" srcOrd="4" destOrd="0" presId="urn:microsoft.com/office/officeart/2005/8/layout/radial4"/>
    <dgm:cxn modelId="{3FCEB1C5-DF9E-473A-9DF7-B0795EDC54ED}" type="presParOf" srcId="{49C968C1-606B-7840-9406-B0E66E298C9B}" destId="{DA31BC80-1967-D741-A88A-BE5EEF76B1A7}" srcOrd="5" destOrd="0" presId="urn:microsoft.com/office/officeart/2005/8/layout/radial4"/>
    <dgm:cxn modelId="{FA8CC0B6-5B5F-4A54-A396-D5CE91D818E6}" type="presParOf" srcId="{49C968C1-606B-7840-9406-B0E66E298C9B}" destId="{BC4CCA3B-FB56-7D45-A2CA-A43E1BDA95B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04DD1-9AD1-414D-AB88-C7AFB5C61B5D}">
      <dsp:nvSpPr>
        <dsp:cNvPr id="0" name=""/>
        <dsp:cNvSpPr/>
      </dsp:nvSpPr>
      <dsp:spPr>
        <a:xfrm>
          <a:off x="1903452" y="2695305"/>
          <a:ext cx="1755695" cy="1755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800" b="1" kern="1200" cap="none" spc="0" dirty="0" smtClean="0">
              <a:ln/>
              <a:solidFill>
                <a:schemeClr val="tx1"/>
              </a:solidFill>
              <a:effectLst/>
            </a:rPr>
            <a:t>LVB</a:t>
          </a:r>
          <a:endParaRPr lang="es-ES_tradnl" sz="4800" b="1" kern="1200" cap="none" spc="0" dirty="0">
            <a:ln/>
            <a:solidFill>
              <a:schemeClr val="tx1"/>
            </a:solidFill>
            <a:effectLst/>
          </a:endParaRPr>
        </a:p>
      </dsp:txBody>
      <dsp:txXfrm>
        <a:off x="2160568" y="2952421"/>
        <a:ext cx="1241463" cy="1241463"/>
      </dsp:txXfrm>
    </dsp:sp>
    <dsp:sp modelId="{017E9F15-EA3A-E04D-8F26-881D38477FD6}">
      <dsp:nvSpPr>
        <dsp:cNvPr id="0" name=""/>
        <dsp:cNvSpPr/>
      </dsp:nvSpPr>
      <dsp:spPr>
        <a:xfrm rot="12900000">
          <a:off x="708942" y="2366827"/>
          <a:ext cx="1413699" cy="5003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292421-B556-A64A-8635-B7FC53D849E7}">
      <dsp:nvSpPr>
        <dsp:cNvPr id="0" name=""/>
        <dsp:cNvSpPr/>
      </dsp:nvSpPr>
      <dsp:spPr>
        <a:xfrm>
          <a:off x="2819" y="1544417"/>
          <a:ext cx="1667910" cy="1334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Factores de la Enfermedad</a:t>
          </a:r>
          <a:endParaRPr lang="es-ES_tradnl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1900" y="1583498"/>
        <a:ext cx="1589748" cy="1256166"/>
      </dsp:txXfrm>
    </dsp:sp>
    <dsp:sp modelId="{DC5481F9-C21C-1A47-9E8E-627A8834D11F}">
      <dsp:nvSpPr>
        <dsp:cNvPr id="0" name=""/>
        <dsp:cNvSpPr/>
      </dsp:nvSpPr>
      <dsp:spPr>
        <a:xfrm rot="16200000">
          <a:off x="2074450" y="1655989"/>
          <a:ext cx="1413699" cy="5003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1262B6-6418-494E-93F7-6CCD74DB46AF}">
      <dsp:nvSpPr>
        <dsp:cNvPr id="0" name=""/>
        <dsp:cNvSpPr/>
      </dsp:nvSpPr>
      <dsp:spPr>
        <a:xfrm>
          <a:off x="1947344" y="532162"/>
          <a:ext cx="1667910" cy="1334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Factores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Paciente</a:t>
          </a:r>
          <a:endParaRPr lang="es-ES_tradnl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986425" y="571243"/>
        <a:ext cx="1589748" cy="1256166"/>
      </dsp:txXfrm>
    </dsp:sp>
    <dsp:sp modelId="{DA31BC80-1967-D741-A88A-BE5EEF76B1A7}">
      <dsp:nvSpPr>
        <dsp:cNvPr id="0" name=""/>
        <dsp:cNvSpPr/>
      </dsp:nvSpPr>
      <dsp:spPr>
        <a:xfrm rot="19500000">
          <a:off x="3439957" y="2366827"/>
          <a:ext cx="1413699" cy="5003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CCA3B-FB56-7D45-A2CA-A43E1BDA95B1}">
      <dsp:nvSpPr>
        <dsp:cNvPr id="0" name=""/>
        <dsp:cNvSpPr/>
      </dsp:nvSpPr>
      <dsp:spPr>
        <a:xfrm>
          <a:off x="3891869" y="1544417"/>
          <a:ext cx="1667910" cy="1334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000" kern="1200" dirty="0"/>
        </a:p>
      </dsp:txBody>
      <dsp:txXfrm>
        <a:off x="3930950" y="1583498"/>
        <a:ext cx="1589748" cy="125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895E0-15D7-4657-A339-097DD49A8906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A449-08B6-4BDA-80E1-105FBB7311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77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78F52-5F18-4165-A3DD-74D50B358C69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0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4870A-76CC-418A-9C1C-6C0101634855}" type="slidenum">
              <a:rPr lang="es-ES" smtClean="0">
                <a:ea typeface="ＭＳ Ｐゴシック"/>
                <a:cs typeface="ＭＳ Ｐゴシック"/>
              </a:rPr>
              <a:pPr/>
              <a:t>3</a:t>
            </a:fld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3212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4870A-76CC-418A-9C1C-6C0101634855}" type="slidenum">
              <a:rPr lang="es-ES" smtClean="0">
                <a:ea typeface="ＭＳ Ｐゴシック"/>
                <a:cs typeface="ＭＳ Ｐゴシック"/>
              </a:rPr>
              <a:pPr/>
              <a:t>5</a:t>
            </a:fld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713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4870A-76CC-418A-9C1C-6C0101634855}" type="slidenum">
              <a:rPr lang="es-ES" smtClean="0">
                <a:ea typeface="ＭＳ Ｐゴシック"/>
                <a:cs typeface="ＭＳ Ｐゴシック"/>
              </a:rPr>
              <a:pPr/>
              <a:t>17</a:t>
            </a:fld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1518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5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6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2" y="1826709"/>
            <a:ext cx="19899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4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2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100"/>
            <a:ext cx="9753600" cy="109843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8"/>
            <a:ext cx="97536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3"/>
            <a:ext cx="475488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7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8"/>
            <a:ext cx="97536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1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9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5"/>
            <a:ext cx="3934581" cy="2173015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8"/>
            <a:ext cx="3934581" cy="224538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2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6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E1B20"/>
            </a:gs>
            <a:gs pos="28000">
              <a:schemeClr val="bg2">
                <a:tint val="100000"/>
                <a:shade val="95000"/>
                <a:satMod val="100000"/>
                <a:lumMod val="95000"/>
                <a:lumOff val="5000"/>
              </a:schemeClr>
            </a:gs>
            <a:gs pos="0">
              <a:srgbClr val="41596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8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6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5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2D8EB08-5EEF-45B6-8CD9-3358BB0248A9}" type="datetimeFigureOut">
              <a:rPr lang="es-ES" smtClean="0">
                <a:solidFill>
                  <a:prstClr val="white">
                    <a:alpha val="50000"/>
                  </a:prstClr>
                </a:solidFill>
              </a:rPr>
              <a:pPr/>
              <a:t>19/10/2016</a:t>
            </a:fld>
            <a:endParaRPr lang="es-E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6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94CCD84-770B-4379-9641-E6AE3EFD1744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6" y="855959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0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847528" y="508254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/>
            <a:r>
              <a:rPr lang="es-MX" altLang="es-MX" sz="2400" b="1" spc="113" dirty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INSTITUTO NACIONAL DE CIENCIAS MÉDICAS Y </a:t>
            </a:r>
            <a:endParaRPr lang="es-MX" altLang="es-MX" sz="2400" b="1" spc="113" dirty="0" smtClean="0">
              <a:ln w="11430"/>
              <a:solidFill>
                <a:prstClr val="whit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eaLnBrk="0" hangingPunct="0"/>
            <a:r>
              <a:rPr lang="es-MX" altLang="es-MX" sz="2400" b="1" spc="113" dirty="0" smtClean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NUTRICIÓN </a:t>
            </a:r>
            <a:r>
              <a:rPr lang="es-MX" altLang="es-MX" sz="2400" b="1" spc="113" dirty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SALVADOR ZUBIRÁN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31226" y="5896726"/>
            <a:ext cx="914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/>
            <a:r>
              <a:rPr lang="es-ES" altLang="es-MX" sz="2000" b="1" spc="113" dirty="0">
                <a:ln w="11430"/>
                <a:solidFill>
                  <a:srgbClr val="FF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MIGUEL ÁNGEL MERCADO</a:t>
            </a:r>
          </a:p>
          <a:p>
            <a:pPr algn="ctr"/>
            <a:r>
              <a:rPr lang="en-US" sz="1200" b="1" spc="38" dirty="0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DIRECTOR DE CIRUGIA</a:t>
            </a:r>
            <a:endParaRPr lang="es-MX" sz="1200" b="1" spc="38" dirty="0">
              <a:ln w="13500">
                <a:solidFill>
                  <a:srgbClr val="0F6FC6">
                    <a:shade val="2500"/>
                    <a:alpha val="6500"/>
                  </a:srgbClr>
                </a:solidFill>
                <a:prstDash val="solid"/>
              </a:ln>
              <a:solidFill>
                <a:srgbClr val="FFFF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514273" y="430941"/>
            <a:ext cx="1370365" cy="1080120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  <p:sp>
        <p:nvSpPr>
          <p:cNvPr id="2" name="Rectángulo redondeado 1"/>
          <p:cNvSpPr/>
          <p:nvPr/>
        </p:nvSpPr>
        <p:spPr>
          <a:xfrm>
            <a:off x="1271464" y="2132856"/>
            <a:ext cx="9649072" cy="2736304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47428" y="2603770"/>
            <a:ext cx="10297143" cy="1804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4000" b="1" spc="150" dirty="0" smtClean="0">
                <a:ln w="11430"/>
                <a:solidFill>
                  <a:srgbClr val="FFCC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TRATAMIENTO QUIRÚRGICO </a:t>
            </a:r>
          </a:p>
          <a:p>
            <a:pPr algn="ctr"/>
            <a:r>
              <a:rPr lang="es-ES_tradnl" sz="4000" b="1" spc="150" dirty="0" smtClean="0">
                <a:ln w="11430"/>
                <a:solidFill>
                  <a:srgbClr val="FFCC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 LESIÓN </a:t>
            </a:r>
            <a:br>
              <a:rPr lang="es-ES_tradnl" sz="4000" b="1" spc="150" dirty="0" smtClean="0">
                <a:ln w="11430"/>
                <a:solidFill>
                  <a:srgbClr val="FFCC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4000" b="1" spc="150" dirty="0" smtClean="0">
                <a:ln w="11430"/>
                <a:solidFill>
                  <a:srgbClr val="FFCC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 LAS VÍAS BILIARES</a:t>
            </a:r>
            <a:endParaRPr lang="es-ES" sz="4000" b="1" spc="150" dirty="0">
              <a:ln w="11430"/>
              <a:solidFill>
                <a:srgbClr val="FFCC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834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plorar0001"/>
          <p:cNvPicPr>
            <a:picLocks noChangeAspect="1" noChangeArrowheads="1"/>
          </p:cNvPicPr>
          <p:nvPr/>
        </p:nvPicPr>
        <p:blipFill>
          <a:blip r:embed="rId2" cstate="print"/>
          <a:srcRect t="3368"/>
          <a:stretch>
            <a:fillRect/>
          </a:stretch>
        </p:blipFill>
        <p:spPr bwMode="auto">
          <a:xfrm>
            <a:off x="2376336" y="2204864"/>
            <a:ext cx="7439327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76672"/>
            <a:ext cx="1219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/>
            <a:r>
              <a:rPr lang="es-ES" sz="32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LESIÓN DE VÍA BILIAR</a:t>
            </a:r>
          </a:p>
          <a:p>
            <a:pPr algn="ctr" eaLnBrk="0" hangingPunct="0"/>
            <a:endParaRPr lang="es-ES" sz="20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s-ES" sz="28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FACTORES PRONÓSTICO</a:t>
            </a:r>
            <a:endParaRPr lang="en-US" sz="2800" b="1" spc="150" dirty="0">
              <a:ln w="11430"/>
              <a:solidFill>
                <a:srgbClr val="FFFF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7 Imagen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2344" y="1212768"/>
            <a:ext cx="9144000" cy="70430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algn="ctr"/>
            <a:r>
              <a:rPr lang="es-MX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4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PRINCIPIOS DE REPARACIÓN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7409" y="5806020"/>
            <a:ext cx="100811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Mercado MA.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Acute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bile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duct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injury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: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The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need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for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a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high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repair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. </a:t>
            </a:r>
            <a:r>
              <a:rPr lang="es-MX" sz="1100" b="1" i="1" dirty="0" err="1" smtClean="0">
                <a:ln/>
                <a:latin typeface="Arial" pitchFamily="34" charset="0"/>
                <a:cs typeface="Arial" pitchFamily="34" charset="0"/>
              </a:rPr>
              <a:t>Surg</a:t>
            </a:r>
            <a:r>
              <a:rPr lang="es-MX" sz="1100" b="1" i="1" dirty="0" smtClean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Endosc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(2003) 17: 1351-1355.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Mercado MA. Long-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term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Evaluation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of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Biliary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Reconstruction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After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Partial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Resection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of 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Segments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IV and V in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Iatrogenic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Injuries. J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Gastrointest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i="1" dirty="0" err="1">
                <a:ln/>
                <a:latin typeface="Arial" pitchFamily="34" charset="0"/>
                <a:cs typeface="Arial" pitchFamily="34" charset="0"/>
              </a:rPr>
              <a:t>Surg</a:t>
            </a:r>
            <a:r>
              <a:rPr lang="es-MX" sz="1100" b="1" i="1" dirty="0">
                <a:ln/>
                <a:latin typeface="Arial" pitchFamily="34" charset="0"/>
                <a:cs typeface="Arial" pitchFamily="34" charset="0"/>
              </a:rPr>
              <a:t> (2006) 10: 77-82.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100" b="1" i="1" dirty="0">
                <a:ln/>
                <a:latin typeface="Arial" pitchFamily="34" charset="0"/>
                <a:cs typeface="Arial" pitchFamily="34" charset="0"/>
              </a:rPr>
              <a:t>Mercado MA et al. Iatrogenic intestinal injury concomitant  to iatrogenic bile duct injury: The Second Component. Current Surgery (2004) 4:380-385 </a:t>
            </a:r>
            <a:endParaRPr lang="es-MX" sz="1100" b="1" i="1" dirty="0">
              <a:ln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495600" y="1809434"/>
            <a:ext cx="7400948" cy="3543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ANASTOMOSIS DE ALTA CALIDAD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s-MX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CONDUCTOS SANOS.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NO DEVASCULARIZADOS / NO ISQUÉMICOS.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AMPLIA.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SIN TENSIÓN.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TÉCNICA DE SUTURA.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HEPATOYEYUNO ANASTOMOSIS EN “Y” DE ROUX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s-ES" sz="2200" dirty="0">
              <a:solidFill>
                <a:schemeClr val="bg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344" y="265211"/>
            <a:ext cx="12192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LESIONES COMPLEJAS DE VÍAS BILIARES</a:t>
            </a:r>
          </a:p>
        </p:txBody>
      </p:sp>
      <p:pic>
        <p:nvPicPr>
          <p:cNvPr id="12" name="7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060100" y="2564904"/>
            <a:ext cx="8057471" cy="3229530"/>
            <a:chOff x="538665" y="571480"/>
            <a:chExt cx="8057471" cy="285752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8665" y="571480"/>
              <a:ext cx="8057471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5206" y="1857364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322" y="3143248"/>
              <a:ext cx="25336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70778" y="404664"/>
            <a:ext cx="813690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/>
            <a:r>
              <a:rPr lang="es-ES" sz="32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LESIÓN DE VÍA BILIAR</a:t>
            </a:r>
          </a:p>
          <a:p>
            <a:pPr algn="ctr" eaLnBrk="0" hangingPunct="0"/>
            <a:endParaRPr lang="es-ES" sz="20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s-ES" sz="28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USO DE FÉRULAS</a:t>
            </a:r>
            <a:endParaRPr lang="en-US" sz="2800" b="1" spc="150" dirty="0">
              <a:ln w="11430"/>
              <a:solidFill>
                <a:srgbClr val="FFFF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7 Imagen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12192000" cy="230425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algn="ctr"/>
            <a:r>
              <a:rPr lang="es-MX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LESIONES COMPLEJAS DE VÍAS BILIARES</a:t>
            </a:r>
            <a:br>
              <a:rPr lang="es-MX" sz="32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8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RECONSTRUCCIÓN INTRAHEPÁTICA </a:t>
            </a:r>
            <a:br>
              <a:rPr lang="es-MX" sz="28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sz="2800" b="1" spc="150" dirty="0">
              <a:ln w="11430"/>
              <a:solidFill>
                <a:srgbClr val="FFFF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3456" r="33418" b="66014"/>
          <a:stretch>
            <a:fillRect/>
          </a:stretch>
        </p:blipFill>
        <p:spPr bwMode="auto">
          <a:xfrm>
            <a:off x="2711624" y="2564904"/>
            <a:ext cx="6408712" cy="390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7 Imagen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paticoplast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576" y="476672"/>
            <a:ext cx="7848872" cy="5888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7 Imagen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5262"/>
            <a:ext cx="12192000" cy="184997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/>
            <a:r>
              <a:rPr lang="es-MX" sz="32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LESIONES COMPLEJAS DE VÍAS BILIARES</a:t>
            </a:r>
            <a:br>
              <a:rPr lang="es-MX" sz="32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32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8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CASOS ESPECIALES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567608" y="2326331"/>
            <a:ext cx="7920880" cy="427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PÉRDIDA DE LA CONFLUENCIA BILIAR</a:t>
            </a: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1074738" lvl="1" indent="-617538">
              <a:spcBef>
                <a:spcPts val="1800"/>
              </a:spcBef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MX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NEO-CONFLUENCIA</a:t>
            </a:r>
            <a:endParaRPr lang="es-MX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1074738" lvl="1" indent="-617538">
              <a:spcBef>
                <a:spcPts val="1800"/>
              </a:spcBef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DOBLE HEPATOYEYUNO ANASTOMOSIS</a:t>
            </a:r>
          </a:p>
          <a:p>
            <a:pPr marL="1074738" lvl="1" indent="-617538">
              <a:spcBef>
                <a:spcPts val="1800"/>
              </a:spcBef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PORTOENTERO-ANASTOMOSIS</a:t>
            </a:r>
          </a:p>
          <a:p>
            <a:pPr marL="1074738" lvl="1" indent="-617538">
              <a:spcBef>
                <a:spcPts val="1800"/>
              </a:spcBef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HEPATECTOMÍA</a:t>
            </a:r>
          </a:p>
          <a:p>
            <a:pPr marL="1074738" lvl="1" indent="-617538">
              <a:spcBef>
                <a:spcPts val="1800"/>
              </a:spcBef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TRANSPLANTE</a:t>
            </a:r>
          </a:p>
        </p:txBody>
      </p:sp>
      <p:pic>
        <p:nvPicPr>
          <p:cNvPr id="10" name="7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RIA COLANGIO JUN 05"/>
          <p:cNvPicPr>
            <a:picLocks noChangeAspect="1" noChangeArrowheads="1"/>
          </p:cNvPicPr>
          <p:nvPr/>
        </p:nvPicPr>
        <p:blipFill>
          <a:blip r:embed="rId2" cstate="print">
            <a:lum bright="-30000" contrast="-42000"/>
            <a:grayscl/>
          </a:blip>
          <a:srcRect l="17603" t="8694" r="4846" b="11543"/>
          <a:stretch>
            <a:fillRect/>
          </a:stretch>
        </p:blipFill>
        <p:spPr bwMode="auto">
          <a:xfrm>
            <a:off x="911424" y="476672"/>
            <a:ext cx="3657600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MARIA TC MAYO 05"/>
          <p:cNvPicPr>
            <a:picLocks noChangeAspect="1" noChangeArrowheads="1"/>
          </p:cNvPicPr>
          <p:nvPr/>
        </p:nvPicPr>
        <p:blipFill>
          <a:blip r:embed="rId3" cstate="print"/>
          <a:srcRect l="9631" t="22653" r="10933" b="21352"/>
          <a:stretch>
            <a:fillRect/>
          </a:stretch>
        </p:blipFill>
        <p:spPr bwMode="auto">
          <a:xfrm>
            <a:off x="1581624" y="3933056"/>
            <a:ext cx="3674688" cy="2589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OTILIA TC POSTQX OCT 04"/>
          <p:cNvPicPr>
            <a:picLocks noChangeAspect="1" noChangeArrowheads="1"/>
          </p:cNvPicPr>
          <p:nvPr/>
        </p:nvPicPr>
        <p:blipFill>
          <a:blip r:embed="rId4" cstate="print"/>
          <a:srcRect l="9630" t="26559" r="8328" b="13538"/>
          <a:stretch>
            <a:fillRect/>
          </a:stretch>
        </p:blipFill>
        <p:spPr bwMode="auto">
          <a:xfrm>
            <a:off x="6096000" y="3100231"/>
            <a:ext cx="443939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88890" y="2216144"/>
            <a:ext cx="4439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32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Postquirúrgica</a:t>
            </a:r>
            <a:endParaRPr lang="es-ES" sz="3200" b="1" spc="150" dirty="0">
              <a:ln w="11430"/>
              <a:solidFill>
                <a:srgbClr val="FFFF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5865434" y="773833"/>
            <a:ext cx="46863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32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HEPATECTOMÍA DERECHA</a:t>
            </a:r>
            <a:r>
              <a:rPr lang="es-MX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7 Imagen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11"/>
          <p:cNvSpPr txBox="1">
            <a:spLocks noChangeArrowheads="1"/>
          </p:cNvSpPr>
          <p:nvPr/>
        </p:nvSpPr>
        <p:spPr bwMode="auto">
          <a:xfrm>
            <a:off x="2711451" y="6308726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sp>
        <p:nvSpPr>
          <p:cNvPr id="32773" name="Text Box 12"/>
          <p:cNvSpPr txBox="1">
            <a:spLocks noChangeArrowheads="1"/>
          </p:cNvSpPr>
          <p:nvPr/>
        </p:nvSpPr>
        <p:spPr bwMode="auto">
          <a:xfrm>
            <a:off x="2908300" y="6329363"/>
            <a:ext cx="642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2" y="1678446"/>
            <a:ext cx="10436743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7 Imagen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47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99456" y="850413"/>
            <a:ext cx="9687431" cy="5544616"/>
            <a:chOff x="1415480" y="404664"/>
            <a:chExt cx="8424936" cy="4822025"/>
          </a:xfrm>
        </p:grpSpPr>
        <p:pic>
          <p:nvPicPr>
            <p:cNvPr id="4" name="Picture 2" descr="S:\articulo_000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5" t="1547" r="9511" b="68817"/>
            <a:stretch/>
          </p:blipFill>
          <p:spPr bwMode="auto">
            <a:xfrm>
              <a:off x="1415480" y="404664"/>
              <a:ext cx="8424936" cy="43949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S:\articulo_000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3" t="92082" r="8840" b="5002"/>
            <a:stretch/>
          </p:blipFill>
          <p:spPr bwMode="auto">
            <a:xfrm>
              <a:off x="1415480" y="4797152"/>
              <a:ext cx="8424936" cy="4295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7 Imagen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39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1423" y="1547905"/>
            <a:ext cx="10318791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ju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es-MX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8775" indent="-358775" algn="just">
              <a:spcBef>
                <a:spcPts val="24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LA TRANSICIÓN A UN CENTRO DE ALTO VOLUMEN IMPACTA EN EL RESULTADO.</a:t>
            </a:r>
          </a:p>
          <a:p>
            <a:pPr marL="358775" indent="-358775" algn="just">
              <a:spcBef>
                <a:spcPts val="24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REFINAMIENTO EN LA TÉCNICA DE RECONSTRUCCIÓN.</a:t>
            </a:r>
          </a:p>
          <a:p>
            <a:pPr marL="358775" indent="-358775" algn="just">
              <a:spcBef>
                <a:spcPts val="24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DISMINUCIÓN EN FRECUENCIA DE COLANGITIS, ESTENOSIS DE ANASTOMOSIS Y REOPERACIONES.</a:t>
            </a:r>
          </a:p>
          <a:p>
            <a:pPr marL="358775" indent="-358775" algn="just">
              <a:spcBef>
                <a:spcPts val="24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SELECCIÓN DEL PACIENTE EN TIEMPO ÓPTIMO PARA REPARACIÓN (</a:t>
            </a:r>
            <a:r>
              <a:rPr lang="es-MX" sz="2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MULTIDISCIPLINARIO</a:t>
            </a:r>
            <a:r>
              <a:rPr lang="es-MX" sz="24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s-MX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83671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s-MX" sz="32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CONCLUSIONES:</a:t>
            </a:r>
          </a:p>
          <a:p>
            <a:endParaRPr lang="es-MX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7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3" y="0"/>
            <a:ext cx="10198515" cy="177281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s-MX" sz="36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  <a:t>LESIÓN DE LAS VÍAS BILIARES</a:t>
            </a:r>
            <a:r>
              <a:rPr lang="es-MX" sz="4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  <a:t/>
            </a:r>
            <a:br>
              <a:rPr lang="es-MX" sz="4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</a:br>
            <a:r>
              <a:rPr lang="es-MX" sz="2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  <a:t/>
            </a:r>
            <a:br>
              <a:rPr lang="es-MX" sz="2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</a:br>
            <a:r>
              <a:rPr lang="es-MX" sz="28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  <a:t>MULTIFACTORIAL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4207877"/>
              </p:ext>
            </p:extLst>
          </p:nvPr>
        </p:nvGraphicFramePr>
        <p:xfrm>
          <a:off x="2564372" y="1843580"/>
          <a:ext cx="5562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7" name="Picture 1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456040" y="1524744"/>
            <a:ext cx="466248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2189164" y="1600201"/>
            <a:ext cx="3330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s-MX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s-MX" sz="2800" dirty="0">
                <a:solidFill>
                  <a:schemeClr val="bg1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endParaRPr lang="es-MX" sz="28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s-MX" sz="28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263352" y="5969129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Hugh T. New Strategies to prevent laparoscopic BDI- Surgeons can learn from pilots. </a:t>
            </a:r>
          </a:p>
          <a:p>
            <a:r>
              <a:rPr lang="en-US" sz="1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Surgery 2002;132:826-35</a:t>
            </a:r>
            <a:endParaRPr lang="es-ES" sz="12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11" name="7 Imagen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37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11"/>
          <p:cNvSpPr txBox="1">
            <a:spLocks noChangeArrowheads="1"/>
          </p:cNvSpPr>
          <p:nvPr/>
        </p:nvSpPr>
        <p:spPr bwMode="auto">
          <a:xfrm>
            <a:off x="2711451" y="6308726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sp>
        <p:nvSpPr>
          <p:cNvPr id="32773" name="Text Box 12"/>
          <p:cNvSpPr txBox="1">
            <a:spLocks noChangeArrowheads="1"/>
          </p:cNvSpPr>
          <p:nvPr/>
        </p:nvSpPr>
        <p:spPr bwMode="auto">
          <a:xfrm>
            <a:off x="2908300" y="6329363"/>
            <a:ext cx="642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12776"/>
            <a:ext cx="10016539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7 Imagen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53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33970"/>
            <a:ext cx="12192000" cy="80548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/>
            <a:r>
              <a:rPr lang="es-MX" sz="36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Arial" charset="0"/>
              </a:rPr>
              <a:t>LESIÓN DE VÍA BILIAR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idx="1"/>
          </p:nvPr>
        </p:nvSpPr>
        <p:spPr>
          <a:xfrm>
            <a:off x="1378967" y="2204864"/>
            <a:ext cx="9851247" cy="3233750"/>
          </a:xfrm>
        </p:spPr>
        <p:txBody>
          <a:bodyPr>
            <a:noAutofit/>
          </a:bodyPr>
          <a:lstStyle/>
          <a:p>
            <a:pPr marL="536575" indent="-501650" eaLnBrk="1" hangingPunct="1">
              <a:buClr>
                <a:srgbClr val="FFFF99"/>
              </a:buClr>
            </a:pPr>
            <a:r>
              <a:rPr lang="es-MX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ＭＳ Ｐゴシック"/>
                <a:cs typeface="Arial" charset="0"/>
              </a:rPr>
              <a:t>LESIÓN DE CONDUCTOS</a:t>
            </a:r>
          </a:p>
          <a:p>
            <a:pPr marL="536575" indent="-501650" eaLnBrk="1" hangingPunct="1">
              <a:buClr>
                <a:srgbClr val="FFFF99"/>
              </a:buClr>
            </a:pPr>
            <a:endParaRPr lang="es-MX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ＭＳ Ｐゴシック"/>
              <a:cs typeface="Arial" charset="0"/>
            </a:endParaRPr>
          </a:p>
          <a:p>
            <a:pPr marL="536575" indent="-501650" eaLnBrk="1" hangingPunct="1">
              <a:buClr>
                <a:srgbClr val="FFFF99"/>
              </a:buClr>
            </a:pPr>
            <a:r>
              <a:rPr lang="es-MX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ＭＳ Ｐゴシック"/>
                <a:cs typeface="Arial" charset="0"/>
              </a:rPr>
              <a:t>LESIÓN VASCULAR</a:t>
            </a:r>
          </a:p>
          <a:p>
            <a:pPr marL="536575" indent="-501650" eaLnBrk="1" hangingPunct="1">
              <a:buClr>
                <a:srgbClr val="FFFF99"/>
              </a:buClr>
            </a:pPr>
            <a:endParaRPr lang="es-MX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ＭＳ Ｐゴシック"/>
              <a:cs typeface="Arial" charset="0"/>
            </a:endParaRPr>
          </a:p>
          <a:p>
            <a:pPr marL="536575" indent="-501650" eaLnBrk="1" hangingPunct="1">
              <a:buClr>
                <a:srgbClr val="FFFF99"/>
              </a:buClr>
            </a:pPr>
            <a:r>
              <a:rPr lang="es-MX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ＭＳ Ｐゴシック"/>
                <a:cs typeface="Arial" charset="0"/>
              </a:rPr>
              <a:t>LESIÓN DE CONDUCTOS + LESIÓN VASCULAR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04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" y="-315416"/>
            <a:ext cx="12192000" cy="200223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1800"/>
              </a:spcBef>
            </a:pPr>
            <a:r>
              <a:rPr lang="es-MX" sz="36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  <a:t>MECANISMO DE </a:t>
            </a:r>
            <a:r>
              <a:rPr lang="es-MX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  <a:t>LESIONES</a:t>
            </a:r>
            <a:br>
              <a:rPr lang="es-MX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</a:br>
            <a:r>
              <a:rPr lang="es-MX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  <a:t/>
            </a:r>
            <a:br>
              <a:rPr lang="es-MX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</a:br>
            <a:r>
              <a:rPr lang="es-MX" sz="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  <a:t/>
            </a:r>
            <a:br>
              <a:rPr lang="es-MX" sz="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</a:br>
            <a:r>
              <a:rPr lang="es-MX" sz="28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ＭＳ Ｐゴシック"/>
                <a:cs typeface="ＭＳ Ｐゴシック"/>
              </a:rPr>
              <a:t>IDENTIFICACIÓN ERRÓNEA</a:t>
            </a:r>
          </a:p>
        </p:txBody>
      </p:sp>
      <p:graphicFrame>
        <p:nvGraphicFramePr>
          <p:cNvPr id="32770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598919"/>
              </p:ext>
            </p:extLst>
          </p:nvPr>
        </p:nvGraphicFramePr>
        <p:xfrm>
          <a:off x="3301541" y="2121608"/>
          <a:ext cx="5641305" cy="399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Image" r:id="rId4" imgW="8171429" imgH="5792008" progId="">
                  <p:embed/>
                </p:oleObj>
              </mc:Choice>
              <mc:Fallback>
                <p:oleObj name="Image" r:id="rId4" imgW="8171429" imgH="57920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541" y="2121608"/>
                        <a:ext cx="5641305" cy="3998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11"/>
          <p:cNvSpPr txBox="1">
            <a:spLocks noChangeArrowheads="1"/>
          </p:cNvSpPr>
          <p:nvPr/>
        </p:nvSpPr>
        <p:spPr bwMode="auto">
          <a:xfrm>
            <a:off x="2711451" y="6308726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sp>
        <p:nvSpPr>
          <p:cNvPr id="32773" name="Text Box 12"/>
          <p:cNvSpPr txBox="1">
            <a:spLocks noChangeArrowheads="1"/>
          </p:cNvSpPr>
          <p:nvPr/>
        </p:nvSpPr>
        <p:spPr bwMode="auto">
          <a:xfrm>
            <a:off x="2908300" y="6329363"/>
            <a:ext cx="642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sp>
        <p:nvSpPr>
          <p:cNvPr id="32774" name="Text Box 13"/>
          <p:cNvSpPr txBox="1">
            <a:spLocks noChangeArrowheads="1"/>
          </p:cNvSpPr>
          <p:nvPr/>
        </p:nvSpPr>
        <p:spPr bwMode="auto">
          <a:xfrm>
            <a:off x="3998941" y="6397059"/>
            <a:ext cx="41389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Stewart L et al. Ann </a:t>
            </a:r>
            <a:r>
              <a:rPr lang="en-US" sz="14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Surg</a:t>
            </a:r>
            <a:r>
              <a:rPr lang="en-US" sz="1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2003;237:460-469</a:t>
            </a:r>
            <a:r>
              <a:rPr lang="en-US" sz="1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.</a:t>
            </a:r>
            <a:endParaRPr lang="en-US" sz="1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11" name="7 Imagen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7626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5262"/>
            <a:ext cx="121920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/>
            <a:r>
              <a:rPr lang="es-MX" sz="32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LESIONES COMPLEJAS DE VÍAS BILIARES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79576" y="5689694"/>
            <a:ext cx="84894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1200" b="1" i="1" dirty="0">
                <a:ln/>
                <a:latin typeface="Arial" pitchFamily="34" charset="0"/>
                <a:cs typeface="Arial" pitchFamily="34" charset="0"/>
              </a:rPr>
              <a:t>Walsh et al. J AM </a:t>
            </a:r>
            <a:r>
              <a:rPr lang="en-US" sz="1200" b="1" i="1" dirty="0" err="1">
                <a:ln/>
                <a:latin typeface="Arial" pitchFamily="34" charset="0"/>
                <a:cs typeface="Arial" pitchFamily="34" charset="0"/>
              </a:rPr>
              <a:t>Coll</a:t>
            </a:r>
            <a:r>
              <a:rPr lang="en-US" sz="12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n/>
                <a:latin typeface="Arial" pitchFamily="34" charset="0"/>
                <a:cs typeface="Arial" pitchFamily="34" charset="0"/>
              </a:rPr>
              <a:t>Surg</a:t>
            </a:r>
            <a:r>
              <a:rPr lang="en-US" sz="1200" b="1" i="1" dirty="0">
                <a:ln/>
                <a:latin typeface="Arial" pitchFamily="34" charset="0"/>
                <a:cs typeface="Arial" pitchFamily="34" charset="0"/>
              </a:rPr>
              <a:t> 2004;199:192</a:t>
            </a:r>
          </a:p>
          <a:p>
            <a:pPr algn="r"/>
            <a:r>
              <a:rPr lang="en-US" sz="1200" b="1" i="1" dirty="0" err="1">
                <a:ln/>
                <a:latin typeface="Arial" pitchFamily="34" charset="0"/>
                <a:cs typeface="Arial" pitchFamily="34" charset="0"/>
              </a:rPr>
              <a:t>Callery</a:t>
            </a:r>
            <a:r>
              <a:rPr lang="en-US" sz="1200" b="1" i="1" dirty="0">
                <a:ln/>
                <a:latin typeface="Arial" pitchFamily="34" charset="0"/>
                <a:cs typeface="Arial" pitchFamily="34" charset="0"/>
              </a:rPr>
              <a:t> MP. Avoiding </a:t>
            </a:r>
            <a:r>
              <a:rPr lang="en-US" sz="1200" b="1" i="1" dirty="0" err="1">
                <a:ln/>
                <a:latin typeface="Arial" pitchFamily="34" charset="0"/>
                <a:cs typeface="Arial" pitchFamily="34" charset="0"/>
              </a:rPr>
              <a:t>biliary</a:t>
            </a:r>
            <a:r>
              <a:rPr lang="en-US" sz="1200" b="1" i="1" dirty="0">
                <a:ln/>
                <a:latin typeface="Arial" pitchFamily="34" charset="0"/>
                <a:cs typeface="Arial" pitchFamily="34" charset="0"/>
              </a:rPr>
              <a:t> injury during laparoscopic </a:t>
            </a:r>
            <a:r>
              <a:rPr lang="en-US" sz="1200" b="1" i="1" dirty="0" err="1">
                <a:ln/>
                <a:latin typeface="Arial" pitchFamily="34" charset="0"/>
                <a:cs typeface="Arial" pitchFamily="34" charset="0"/>
              </a:rPr>
              <a:t>cholecystectomy</a:t>
            </a:r>
            <a:r>
              <a:rPr lang="en-US" sz="1200" b="1" i="1" dirty="0">
                <a:ln/>
                <a:latin typeface="Arial" pitchFamily="34" charset="0"/>
                <a:cs typeface="Arial" pitchFamily="34" charset="0"/>
              </a:rPr>
              <a:t>: technical considerations. </a:t>
            </a:r>
            <a:r>
              <a:rPr lang="en-US" sz="1200" b="1" i="1" dirty="0" err="1">
                <a:ln/>
                <a:latin typeface="Arial" pitchFamily="34" charset="0"/>
                <a:cs typeface="Arial" pitchFamily="34" charset="0"/>
              </a:rPr>
              <a:t>Surg</a:t>
            </a:r>
            <a:r>
              <a:rPr lang="en-US" sz="1200" b="1" i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n/>
                <a:latin typeface="Arial" pitchFamily="34" charset="0"/>
                <a:cs typeface="Arial" pitchFamily="34" charset="0"/>
              </a:rPr>
              <a:t>Endosc</a:t>
            </a:r>
            <a:r>
              <a:rPr lang="en-US" sz="1200" b="1" i="1" dirty="0">
                <a:ln/>
                <a:latin typeface="Arial" pitchFamily="34" charset="0"/>
                <a:cs typeface="Arial" pitchFamily="34" charset="0"/>
              </a:rPr>
              <a:t> (2006) 20: pp 1654-1658.</a:t>
            </a:r>
          </a:p>
          <a:p>
            <a:endParaRPr lang="en-US" sz="1400" b="1" i="1" dirty="0">
              <a:ln/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1199455" y="2132856"/>
            <a:ext cx="10030759" cy="2643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MX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Lesiones circunferenciales con pérdida de la continuidad biliar entre el parénquima hepático y el tracto digestivo bajo.</a:t>
            </a:r>
          </a:p>
          <a:p>
            <a:pPr marL="514350" indent="-51435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endParaRPr lang="es-MX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MX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Reconstrucción quirúrgica.</a:t>
            </a:r>
            <a:endParaRPr lang="es-E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522" y="260648"/>
            <a:ext cx="12174478" cy="136815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algn="ctr">
              <a:defRPr lang="es-MX" sz="1800" b="1" i="0" u="none" strike="noStrike" kern="1200" cap="all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anastomosis </a:t>
            </a:r>
            <a:r>
              <a:rPr lang="en-US" sz="3600" b="1" spc="150" dirty="0" err="1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bilio-enterica</a:t>
            </a:r>
            <a:r>
              <a:rPr lang="en-US" sz="36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en-US" sz="36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INCMNSZ 1989-2015</a:t>
            </a:r>
            <a:endParaRPr lang="es-MX" sz="36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44" y="1937261"/>
            <a:ext cx="9881634" cy="4176464"/>
          </a:xfrm>
          <a:prstGeom prst="rect">
            <a:avLst/>
          </a:prstGeom>
        </p:spPr>
      </p:pic>
      <p:pic>
        <p:nvPicPr>
          <p:cNvPr id="7" name="7 Imagen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603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" y="260648"/>
            <a:ext cx="12192000" cy="223224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/>
            <a:r>
              <a:rPr lang="es-MX" sz="32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LESIONES COMPLEJAS DE VÍAS </a:t>
            </a:r>
            <a:r>
              <a:rPr lang="es-MX" sz="32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BILIARES</a:t>
            </a:r>
            <a:br>
              <a:rPr lang="es-MX" sz="3200" b="1" spc="150" dirty="0" smtClean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13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13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16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16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7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PRINCIPIOS DE RECONSTRUCCIÓN QUIRÚRGICA </a:t>
            </a:r>
            <a:br>
              <a:rPr lang="es-MX" sz="2700" b="1" spc="150" dirty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1600" b="1" spc="150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1600" b="1" spc="150" dirty="0" smtClean="0">
                <a:ln w="11430"/>
                <a:solidFill>
                  <a:srgbClr val="FFFF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TEMPORALIDAD</a:t>
            </a:r>
            <a:endParaRPr lang="es-MX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2999656" y="2780928"/>
            <a:ext cx="6647245" cy="358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7 Imagen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2" y="1556792"/>
            <a:ext cx="10355257" cy="3600400"/>
          </a:xfrm>
          <a:prstGeom prst="rect">
            <a:avLst/>
          </a:prstGeom>
        </p:spPr>
      </p:pic>
      <p:pic>
        <p:nvPicPr>
          <p:cNvPr id="7" name="7 Imagen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74"/>
          <a:stretch/>
        </p:blipFill>
        <p:spPr>
          <a:xfrm>
            <a:off x="11230215" y="260648"/>
            <a:ext cx="730860" cy="576063"/>
          </a:xfrm>
          <a:prstGeom prst="rect">
            <a:avLst/>
          </a:prstGeom>
          <a:effectLst>
            <a:glow rad="25400">
              <a:schemeClr val="accent6">
                <a:satMod val="175000"/>
                <a:alpha val="1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142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337</Words>
  <Application>Microsoft Office PowerPoint</Application>
  <PresentationFormat>Panorámica</PresentationFormat>
  <Paragraphs>75</Paragraphs>
  <Slides>19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ＭＳ Ｐゴシック</vt:lpstr>
      <vt:lpstr>Aharoni</vt:lpstr>
      <vt:lpstr>Arial</vt:lpstr>
      <vt:lpstr>Calibri</vt:lpstr>
      <vt:lpstr>Times New Roman</vt:lpstr>
      <vt:lpstr>Wingdings</vt:lpstr>
      <vt:lpstr>Perspectiva</vt:lpstr>
      <vt:lpstr>Image</vt:lpstr>
      <vt:lpstr>Presentación de PowerPoint</vt:lpstr>
      <vt:lpstr>LESIÓN DE LAS VÍAS BILIARES  MULTIFACTORIAL</vt:lpstr>
      <vt:lpstr>Presentación de PowerPoint</vt:lpstr>
      <vt:lpstr>LESIÓN DE VÍA BILIAR</vt:lpstr>
      <vt:lpstr>MECANISMO DE LESIONES   IDENTIFICACIÓN ERRÓNEA</vt:lpstr>
      <vt:lpstr>LESIONES COMPLEJAS DE VÍAS BILIARES</vt:lpstr>
      <vt:lpstr> anastomosis bilio-enterica  INCMNSZ 1989-2015</vt:lpstr>
      <vt:lpstr>LESIONES COMPLEJAS DE VÍAS BILIARES   PRINCIPIOS DE RECONSTRUCCIÓN QUIRÚRGICA   TEMPORALIDAD</vt:lpstr>
      <vt:lpstr>Presentación de PowerPoint</vt:lpstr>
      <vt:lpstr>Presentación de PowerPoint</vt:lpstr>
      <vt:lpstr> PRINCIPIOS DE REPARACIÓN</vt:lpstr>
      <vt:lpstr>Presentación de PowerPoint</vt:lpstr>
      <vt:lpstr> LESIONES COMPLEJAS DE VÍAS BILIARES  RECONSTRUCCIÓN INTRAHEPÁTICA  </vt:lpstr>
      <vt:lpstr>Presentación de PowerPoint</vt:lpstr>
      <vt:lpstr>LESIONES COMPLEJAS DE VÍAS BILIARES  CASOS ESPECIALES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INCMNSZ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QUIRÚRGICO DE LESIÓN DE LAS VÍAS BILIARES</dc:title>
  <dc:creator>NEHernandez</dc:creator>
  <cp:lastModifiedBy>Gloria Olivares Roldán</cp:lastModifiedBy>
  <cp:revision>121</cp:revision>
  <dcterms:created xsi:type="dcterms:W3CDTF">2011-02-03T18:36:25Z</dcterms:created>
  <dcterms:modified xsi:type="dcterms:W3CDTF">2016-10-19T14:53:35Z</dcterms:modified>
</cp:coreProperties>
</file>