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44"/>
  </p:notesMasterIdLst>
  <p:sldIdLst>
    <p:sldId id="256" r:id="rId2"/>
    <p:sldId id="891" r:id="rId3"/>
    <p:sldId id="768" r:id="rId4"/>
    <p:sldId id="918" r:id="rId5"/>
    <p:sldId id="895" r:id="rId6"/>
    <p:sldId id="896" r:id="rId7"/>
    <p:sldId id="887" r:id="rId8"/>
    <p:sldId id="925" r:id="rId9"/>
    <p:sldId id="907" r:id="rId10"/>
    <p:sldId id="915" r:id="rId11"/>
    <p:sldId id="881" r:id="rId12"/>
    <p:sldId id="893" r:id="rId13"/>
    <p:sldId id="844" r:id="rId14"/>
    <p:sldId id="931" r:id="rId15"/>
    <p:sldId id="928" r:id="rId16"/>
    <p:sldId id="901" r:id="rId17"/>
    <p:sldId id="902" r:id="rId18"/>
    <p:sldId id="905" r:id="rId19"/>
    <p:sldId id="923" r:id="rId20"/>
    <p:sldId id="746" r:id="rId21"/>
    <p:sldId id="747" r:id="rId22"/>
    <p:sldId id="890" r:id="rId23"/>
    <p:sldId id="766" r:id="rId24"/>
    <p:sldId id="813" r:id="rId25"/>
    <p:sldId id="865" r:id="rId26"/>
    <p:sldId id="935" r:id="rId27"/>
    <p:sldId id="806" r:id="rId28"/>
    <p:sldId id="825" r:id="rId29"/>
    <p:sldId id="866" r:id="rId30"/>
    <p:sldId id="869" r:id="rId31"/>
    <p:sldId id="932" r:id="rId32"/>
    <p:sldId id="826" r:id="rId33"/>
    <p:sldId id="820" r:id="rId34"/>
    <p:sldId id="763" r:id="rId35"/>
    <p:sldId id="786" r:id="rId36"/>
    <p:sldId id="756" r:id="rId37"/>
    <p:sldId id="851" r:id="rId38"/>
    <p:sldId id="860" r:id="rId39"/>
    <p:sldId id="909" r:id="rId40"/>
    <p:sldId id="926" r:id="rId41"/>
    <p:sldId id="927" r:id="rId42"/>
    <p:sldId id="894" r:id="rId4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FF6666"/>
    <a:srgbClr val="FFFFFF"/>
    <a:srgbClr val="000068"/>
    <a:srgbClr val="3366FF"/>
    <a:srgbClr val="6CC7FF"/>
    <a:srgbClr val="508FDA"/>
    <a:srgbClr val="0080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D083AE6-46FA-4A59-8FB0-9F97EB10719F}" styleName="Estilo claro 3 - Énfasi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82" autoAdjust="0"/>
  </p:normalViewPr>
  <p:slideViewPr>
    <p:cSldViewPr>
      <p:cViewPr>
        <p:scale>
          <a:sx n="85" d="100"/>
          <a:sy n="85" d="100"/>
        </p:scale>
        <p:origin x="-18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noProof="0"/>
              <a:t>Click to edit Master text styles</a:t>
            </a:r>
          </a:p>
          <a:p>
            <a:pPr lvl="1"/>
            <a:r>
              <a:rPr lang="es-MX" noProof="0"/>
              <a:t>Second level</a:t>
            </a:r>
          </a:p>
          <a:p>
            <a:pPr lvl="2"/>
            <a:r>
              <a:rPr lang="es-MX" noProof="0"/>
              <a:t>Third level</a:t>
            </a:r>
          </a:p>
          <a:p>
            <a:pPr lvl="3"/>
            <a:r>
              <a:rPr lang="es-MX" noProof="0"/>
              <a:t>Fourth level</a:t>
            </a:r>
          </a:p>
          <a:p>
            <a:pPr lvl="4"/>
            <a:r>
              <a:rPr lang="es-MX" noProof="0"/>
              <a:t>Fifth level</a:t>
            </a:r>
          </a:p>
        </p:txBody>
      </p:sp>
      <p:sp>
        <p:nvSpPr>
          <p:cNvPr id="458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58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861F3C-9C72-6E4E-A2C5-E1F5DF2ED9F2}" type="slidenum">
              <a:rPr lang="es-MX"/>
              <a:pPr>
                <a:defRPr/>
              </a:pPr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3711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C00D71C-286C-6348-8C6C-C2FFFBFD441C}" type="slidenum">
              <a:rPr lang="es-MX" sz="1200">
                <a:latin typeface="Arial" charset="0"/>
              </a:rPr>
              <a:pPr eaLnBrk="1" hangingPunct="1"/>
              <a:t>1</a:t>
            </a:fld>
            <a:endParaRPr lang="es-MX" sz="1200"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F225D8E-2E44-E648-B232-524A6AA31D89}" type="slidenum">
              <a:rPr lang="es-MX" sz="1200">
                <a:latin typeface="Arial" charset="0"/>
              </a:rPr>
              <a:pPr eaLnBrk="1" hangingPunct="1"/>
              <a:t>31</a:t>
            </a:fld>
            <a:endParaRPr lang="es-MX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/>
              <a:t>Narrow infrared, verde de indocianina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Elimina </a:t>
            </a:r>
            <a:r>
              <a:rPr lang="es-ES" dirty="0" err="1" smtClean="0"/>
              <a:t>multiples</a:t>
            </a:r>
            <a:r>
              <a:rPr lang="es-ES" dirty="0" smtClean="0"/>
              <a:t> disparos</a:t>
            </a:r>
          </a:p>
          <a:p>
            <a:r>
              <a:rPr lang="es-ES" dirty="0" smtClean="0"/>
              <a:t>Mayor preservación del esfínter</a:t>
            </a:r>
          </a:p>
          <a:p>
            <a:r>
              <a:rPr lang="es-ES" dirty="0" smtClean="0"/>
              <a:t>Dos equipos</a:t>
            </a:r>
          </a:p>
          <a:p>
            <a:r>
              <a:rPr lang="es-ES" dirty="0" smtClean="0"/>
              <a:t>POP inmediatos y hernias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861F3C-9C72-6E4E-A2C5-E1F5DF2ED9F2}" type="slidenum">
              <a:rPr lang="es-MX" smtClean="0"/>
              <a:pPr>
                <a:defRPr/>
              </a:pPr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6461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EE18905-5F83-4147-BC2B-21281F9CC9F1}" type="slidenum">
              <a:rPr lang="es-MX" sz="1200">
                <a:latin typeface="Arial" charset="0"/>
              </a:rPr>
              <a:pPr eaLnBrk="1" hangingPunct="1"/>
              <a:t>34</a:t>
            </a:fld>
            <a:endParaRPr lang="es-MX" sz="1200"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92E93FC-1D58-1C40-8345-A96C508E08DD}" type="slidenum">
              <a:rPr lang="es-MX" sz="1200">
                <a:latin typeface="Arial" charset="0"/>
              </a:rPr>
              <a:pPr eaLnBrk="1" hangingPunct="1"/>
              <a:t>35</a:t>
            </a:fld>
            <a:endParaRPr lang="es-MX" sz="1200"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723A4E8-35FB-1045-96A4-8E24483168AD}" type="slidenum">
              <a:rPr lang="es-MX" sz="1200">
                <a:latin typeface="Arial" charset="0"/>
              </a:rPr>
              <a:pPr eaLnBrk="1" hangingPunct="1"/>
              <a:t>36</a:t>
            </a:fld>
            <a:endParaRPr lang="es-MX" sz="1200">
              <a:latin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2DFDDDB-BDB4-6241-AA99-521FC1401D46}" type="slidenum">
              <a:rPr lang="es-MX" sz="1200">
                <a:latin typeface="Arial" charset="0"/>
              </a:rPr>
              <a:pPr eaLnBrk="1" hangingPunct="1"/>
              <a:t>37</a:t>
            </a:fld>
            <a:endParaRPr lang="es-MX" sz="1200">
              <a:latin typeface="Arial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>
                <a:latin typeface="Verdana" charset="0"/>
              </a:rPr>
              <a:t>Todos con ileostomía </a:t>
            </a:r>
          </a:p>
          <a:p>
            <a:r>
              <a:rPr lang="es-ES">
                <a:latin typeface="Verdana" charset="0"/>
              </a:rPr>
              <a:t>SV global del 96%</a:t>
            </a:r>
          </a:p>
          <a:p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11878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D3BDEAC-F86D-DA4E-B46F-E3B7F42D8029}" type="slidenum">
              <a:rPr kumimoji="1" lang="es-ES" sz="1200">
                <a:latin typeface="Times New Roman" charset="0"/>
              </a:rPr>
              <a:pPr eaLnBrk="1" hangingPunct="1"/>
              <a:t>42</a:t>
            </a:fld>
            <a:endParaRPr kumimoji="1" lang="es-E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2787AA69-51FC-C24C-AEA0-F7B8EBC7934F}" type="slidenum">
              <a:rPr lang="es-MX" sz="1200">
                <a:latin typeface="Arial" charset="0"/>
                <a:ea typeface="MS PGothic" charset="0"/>
                <a:cs typeface="MS PGothic" charset="0"/>
              </a:rPr>
              <a:pPr eaLnBrk="1" hangingPunct="1"/>
              <a:t>2</a:t>
            </a:fld>
            <a:endParaRPr lang="es-MX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150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6FCB4D5-56CE-4A44-8D21-2CE139FE46FB}" type="slidenum">
              <a:rPr lang="es-MX" sz="1200">
                <a:latin typeface="Arial" charset="0"/>
              </a:rPr>
              <a:pPr eaLnBrk="1" hangingPunct="1"/>
              <a:t>3</a:t>
            </a:fld>
            <a:endParaRPr lang="es-MX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33D8EEB8-3CCF-4B4F-8602-BC6EA58EF01F}" type="slidenum">
              <a:rPr lang="es-MX" sz="1200">
                <a:latin typeface="Arial" charset="0"/>
              </a:rPr>
              <a:pPr eaLnBrk="1" hangingPunct="1"/>
              <a:t>8</a:t>
            </a:fld>
            <a:endParaRPr lang="es-MX" sz="1200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2D85730-700D-284E-BF10-CB23B25732E1}" type="slidenum">
              <a:rPr lang="es-MX" sz="1200">
                <a:latin typeface="Arial" charset="0"/>
              </a:rPr>
              <a:pPr eaLnBrk="1" hangingPunct="1"/>
              <a:t>13</a:t>
            </a:fld>
            <a:endParaRPr lang="es-MX" sz="120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06F1223-0F4B-6241-8CFD-FE3221E9729E}" type="slidenum">
              <a:rPr lang="es-MX" sz="1200">
                <a:latin typeface="Arial" charset="0"/>
              </a:rPr>
              <a:pPr eaLnBrk="1" hangingPunct="1"/>
              <a:t>23</a:t>
            </a:fld>
            <a:endParaRPr lang="es-MX" sz="1200"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>
                <a:latin typeface="Verdana" charset="0"/>
              </a:rPr>
              <a:t>3</a:t>
            </a:r>
            <a:r>
              <a:rPr lang="es-ES_tradnl">
                <a:latin typeface="Verdana" charset="0"/>
              </a:rPr>
              <a:t>0</a:t>
            </a:r>
            <a:r>
              <a:rPr lang="es-ES">
                <a:latin typeface="Verdana" charset="0"/>
              </a:rPr>
              <a:t> hospitales en 8 países</a:t>
            </a:r>
          </a:p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29CE6B4A-DA75-374D-B6DA-681DCF416DD6}" type="slidenum">
              <a:rPr lang="es-MX" sz="1200">
                <a:latin typeface="Arial" charset="0"/>
              </a:rPr>
              <a:pPr eaLnBrk="1" hangingPunct="1"/>
              <a:t>27</a:t>
            </a:fld>
            <a:endParaRPr lang="es-MX" sz="1200">
              <a:latin typeface="Arial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F225D8E-2E44-E648-B232-524A6AA31D89}" type="slidenum">
              <a:rPr lang="es-MX" sz="1200">
                <a:latin typeface="Arial" charset="0"/>
              </a:rPr>
              <a:pPr eaLnBrk="1" hangingPunct="1"/>
              <a:t>30</a:t>
            </a:fld>
            <a:endParaRPr lang="es-MX" sz="1200"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/>
              <a:t>Narrow infrared, verde de indocianina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029 w 2780"/>
                <a:gd name="T1" fmla="*/ 18 h 953"/>
                <a:gd name="T2" fmla="*/ 2930 w 2780"/>
                <a:gd name="T3" fmla="*/ 24 h 953"/>
                <a:gd name="T4" fmla="*/ 2863 w 2780"/>
                <a:gd name="T5" fmla="*/ 102 h 953"/>
                <a:gd name="T6" fmla="*/ 2748 w 2780"/>
                <a:gd name="T7" fmla="*/ 156 h 953"/>
                <a:gd name="T8" fmla="*/ 2741 w 2780"/>
                <a:gd name="T9" fmla="*/ 222 h 953"/>
                <a:gd name="T10" fmla="*/ 2721 w 2780"/>
                <a:gd name="T11" fmla="*/ 246 h 953"/>
                <a:gd name="T12" fmla="*/ 2701 w 2780"/>
                <a:gd name="T13" fmla="*/ 252 h 953"/>
                <a:gd name="T14" fmla="*/ 2621 w 2780"/>
                <a:gd name="T15" fmla="*/ 210 h 953"/>
                <a:gd name="T16" fmla="*/ 2475 w 2780"/>
                <a:gd name="T17" fmla="*/ 192 h 953"/>
                <a:gd name="T18" fmla="*/ 2448 w 2780"/>
                <a:gd name="T19" fmla="*/ 186 h 953"/>
                <a:gd name="T20" fmla="*/ 2427 w 2780"/>
                <a:gd name="T21" fmla="*/ 192 h 953"/>
                <a:gd name="T22" fmla="*/ 2345 w 2780"/>
                <a:gd name="T23" fmla="*/ 228 h 953"/>
                <a:gd name="T24" fmla="*/ 2306 w 2780"/>
                <a:gd name="T25" fmla="*/ 240 h 953"/>
                <a:gd name="T26" fmla="*/ 2282 w 2780"/>
                <a:gd name="T27" fmla="*/ 246 h 953"/>
                <a:gd name="T28" fmla="*/ 2270 w 2780"/>
                <a:gd name="T29" fmla="*/ 258 h 953"/>
                <a:gd name="T30" fmla="*/ 2270 w 2780"/>
                <a:gd name="T31" fmla="*/ 276 h 953"/>
                <a:gd name="T32" fmla="*/ 2247 w 2780"/>
                <a:gd name="T33" fmla="*/ 300 h 953"/>
                <a:gd name="T34" fmla="*/ 2229 w 2780"/>
                <a:gd name="T35" fmla="*/ 312 h 953"/>
                <a:gd name="T36" fmla="*/ 2217 w 2780"/>
                <a:gd name="T37" fmla="*/ 324 h 953"/>
                <a:gd name="T38" fmla="*/ 2205 w 2780"/>
                <a:gd name="T39" fmla="*/ 336 h 953"/>
                <a:gd name="T40" fmla="*/ 2170 w 2780"/>
                <a:gd name="T41" fmla="*/ 342 h 953"/>
                <a:gd name="T42" fmla="*/ 2093 w 2780"/>
                <a:gd name="T43" fmla="*/ 336 h 953"/>
                <a:gd name="T44" fmla="*/ 2051 w 2780"/>
                <a:gd name="T45" fmla="*/ 330 h 953"/>
                <a:gd name="T46" fmla="*/ 2037 w 2780"/>
                <a:gd name="T47" fmla="*/ 342 h 953"/>
                <a:gd name="T48" fmla="*/ 2023 w 2780"/>
                <a:gd name="T49" fmla="*/ 354 h 953"/>
                <a:gd name="T50" fmla="*/ 1991 w 2780"/>
                <a:gd name="T51" fmla="*/ 360 h 953"/>
                <a:gd name="T52" fmla="*/ 1932 w 2780"/>
                <a:gd name="T53" fmla="*/ 342 h 953"/>
                <a:gd name="T54" fmla="*/ 1908 w 2780"/>
                <a:gd name="T55" fmla="*/ 342 h 953"/>
                <a:gd name="T56" fmla="*/ 1884 w 2780"/>
                <a:gd name="T57" fmla="*/ 354 h 953"/>
                <a:gd name="T58" fmla="*/ 1815 w 2780"/>
                <a:gd name="T59" fmla="*/ 425 h 953"/>
                <a:gd name="T60" fmla="*/ 1765 w 2780"/>
                <a:gd name="T61" fmla="*/ 569 h 953"/>
                <a:gd name="T62" fmla="*/ 1765 w 2780"/>
                <a:gd name="T63" fmla="*/ 593 h 953"/>
                <a:gd name="T64" fmla="*/ 1772 w 2780"/>
                <a:gd name="T65" fmla="*/ 641 h 953"/>
                <a:gd name="T66" fmla="*/ 1793 w 2780"/>
                <a:gd name="T67" fmla="*/ 659 h 953"/>
                <a:gd name="T68" fmla="*/ 1786 w 2780"/>
                <a:gd name="T69" fmla="*/ 671 h 953"/>
                <a:gd name="T70" fmla="*/ 1772 w 2780"/>
                <a:gd name="T71" fmla="*/ 683 h 953"/>
                <a:gd name="T72" fmla="*/ 1682 w 2780"/>
                <a:gd name="T73" fmla="*/ 689 h 953"/>
                <a:gd name="T74" fmla="*/ 1605 w 2780"/>
                <a:gd name="T75" fmla="*/ 629 h 953"/>
                <a:gd name="T76" fmla="*/ 1458 w 2780"/>
                <a:gd name="T77" fmla="*/ 587 h 953"/>
                <a:gd name="T78" fmla="*/ 1296 w 2780"/>
                <a:gd name="T79" fmla="*/ 671 h 953"/>
                <a:gd name="T80" fmla="*/ 1106 w 2780"/>
                <a:gd name="T81" fmla="*/ 731 h 953"/>
                <a:gd name="T82" fmla="*/ 897 w 2780"/>
                <a:gd name="T83" fmla="*/ 743 h 953"/>
                <a:gd name="T84" fmla="*/ 684 w 2780"/>
                <a:gd name="T85" fmla="*/ 701 h 953"/>
                <a:gd name="T86" fmla="*/ 624 w 2780"/>
                <a:gd name="T87" fmla="*/ 695 h 953"/>
                <a:gd name="T88" fmla="*/ 612 w 2780"/>
                <a:gd name="T89" fmla="*/ 701 h 953"/>
                <a:gd name="T90" fmla="*/ 576 w 2780"/>
                <a:gd name="T91" fmla="*/ 731 h 953"/>
                <a:gd name="T92" fmla="*/ 464 w 2780"/>
                <a:gd name="T93" fmla="*/ 809 h 953"/>
                <a:gd name="T94" fmla="*/ 434 w 2780"/>
                <a:gd name="T95" fmla="*/ 821 h 953"/>
                <a:gd name="T96" fmla="*/ 410 w 2780"/>
                <a:gd name="T97" fmla="*/ 821 h 953"/>
                <a:gd name="T98" fmla="*/ 363 w 2780"/>
                <a:gd name="T99" fmla="*/ 827 h 953"/>
                <a:gd name="T100" fmla="*/ 237 w 2780"/>
                <a:gd name="T101" fmla="*/ 851 h 953"/>
                <a:gd name="T102" fmla="*/ 201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04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34613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s-ES"/>
              <a:t>Click to edit Master title style</a:t>
            </a:r>
          </a:p>
        </p:txBody>
      </p:sp>
      <p:sp>
        <p:nvSpPr>
          <p:cNvPr id="34613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s-E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42BC9-FF22-434A-A393-00197B2D3E6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336440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96628-F339-A84C-B402-A3A285CF919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6764393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023D6-EABE-6E49-BEDE-F06FAAA9C03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761222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80FC-58EE-294E-BA87-ECEBB9217DB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130005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225D2-9902-964C-9E71-68F60546200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8428949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DE849-B2B1-0540-B17C-E81AFCE6A7F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377486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53ECE-DFFB-7940-8703-0EB31EDF12F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063613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charset="0"/>
                <a:ea typeface="ＭＳ Ｐゴシック" charset="0"/>
              </a:defRPr>
            </a:lvl1pPr>
          </a:lstStyle>
          <a:p>
            <a:fld id="{A10718D8-7BB2-9E40-8CF7-F0737887E8C1}" type="datetimeFigureOut">
              <a:rPr lang="en-US"/>
              <a:pPr/>
              <a:t>19/10/16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88C0F-2389-9442-9D75-2D95D5E6B4E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8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1F823-1D44-CE48-9048-92577A8DDB1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989864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5EAE7-1AB0-D54B-A95E-F3E1BB20A9C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661156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779C4-2E94-6248-B341-C32A5A37EE5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053373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5C5A9-4DB2-804A-90E1-E53B57FD0D6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367434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C1A84-F754-304F-9731-9CB78248AF6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376841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C6616-CBE6-E04E-8C74-C8540557C4A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961723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CC95F-1806-7541-9763-FEB94C216AF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687452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BA8C-4874-3A41-BA3A-8B852C9F09E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746907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029 w 2780"/>
                <a:gd name="T1" fmla="*/ 18 h 953"/>
                <a:gd name="T2" fmla="*/ 2930 w 2780"/>
                <a:gd name="T3" fmla="*/ 24 h 953"/>
                <a:gd name="T4" fmla="*/ 2863 w 2780"/>
                <a:gd name="T5" fmla="*/ 102 h 953"/>
                <a:gd name="T6" fmla="*/ 2748 w 2780"/>
                <a:gd name="T7" fmla="*/ 156 h 953"/>
                <a:gd name="T8" fmla="*/ 2741 w 2780"/>
                <a:gd name="T9" fmla="*/ 222 h 953"/>
                <a:gd name="T10" fmla="*/ 2721 w 2780"/>
                <a:gd name="T11" fmla="*/ 246 h 953"/>
                <a:gd name="T12" fmla="*/ 2701 w 2780"/>
                <a:gd name="T13" fmla="*/ 252 h 953"/>
                <a:gd name="T14" fmla="*/ 2621 w 2780"/>
                <a:gd name="T15" fmla="*/ 210 h 953"/>
                <a:gd name="T16" fmla="*/ 2475 w 2780"/>
                <a:gd name="T17" fmla="*/ 192 h 953"/>
                <a:gd name="T18" fmla="*/ 2448 w 2780"/>
                <a:gd name="T19" fmla="*/ 186 h 953"/>
                <a:gd name="T20" fmla="*/ 2427 w 2780"/>
                <a:gd name="T21" fmla="*/ 192 h 953"/>
                <a:gd name="T22" fmla="*/ 2345 w 2780"/>
                <a:gd name="T23" fmla="*/ 228 h 953"/>
                <a:gd name="T24" fmla="*/ 2306 w 2780"/>
                <a:gd name="T25" fmla="*/ 240 h 953"/>
                <a:gd name="T26" fmla="*/ 2282 w 2780"/>
                <a:gd name="T27" fmla="*/ 246 h 953"/>
                <a:gd name="T28" fmla="*/ 2270 w 2780"/>
                <a:gd name="T29" fmla="*/ 258 h 953"/>
                <a:gd name="T30" fmla="*/ 2270 w 2780"/>
                <a:gd name="T31" fmla="*/ 276 h 953"/>
                <a:gd name="T32" fmla="*/ 2247 w 2780"/>
                <a:gd name="T33" fmla="*/ 300 h 953"/>
                <a:gd name="T34" fmla="*/ 2229 w 2780"/>
                <a:gd name="T35" fmla="*/ 312 h 953"/>
                <a:gd name="T36" fmla="*/ 2217 w 2780"/>
                <a:gd name="T37" fmla="*/ 324 h 953"/>
                <a:gd name="T38" fmla="*/ 2205 w 2780"/>
                <a:gd name="T39" fmla="*/ 336 h 953"/>
                <a:gd name="T40" fmla="*/ 2170 w 2780"/>
                <a:gd name="T41" fmla="*/ 342 h 953"/>
                <a:gd name="T42" fmla="*/ 2093 w 2780"/>
                <a:gd name="T43" fmla="*/ 336 h 953"/>
                <a:gd name="T44" fmla="*/ 2051 w 2780"/>
                <a:gd name="T45" fmla="*/ 330 h 953"/>
                <a:gd name="T46" fmla="*/ 2037 w 2780"/>
                <a:gd name="T47" fmla="*/ 342 h 953"/>
                <a:gd name="T48" fmla="*/ 2023 w 2780"/>
                <a:gd name="T49" fmla="*/ 354 h 953"/>
                <a:gd name="T50" fmla="*/ 1991 w 2780"/>
                <a:gd name="T51" fmla="*/ 360 h 953"/>
                <a:gd name="T52" fmla="*/ 1932 w 2780"/>
                <a:gd name="T53" fmla="*/ 342 h 953"/>
                <a:gd name="T54" fmla="*/ 1908 w 2780"/>
                <a:gd name="T55" fmla="*/ 342 h 953"/>
                <a:gd name="T56" fmla="*/ 1884 w 2780"/>
                <a:gd name="T57" fmla="*/ 354 h 953"/>
                <a:gd name="T58" fmla="*/ 1815 w 2780"/>
                <a:gd name="T59" fmla="*/ 425 h 953"/>
                <a:gd name="T60" fmla="*/ 1765 w 2780"/>
                <a:gd name="T61" fmla="*/ 569 h 953"/>
                <a:gd name="T62" fmla="*/ 1765 w 2780"/>
                <a:gd name="T63" fmla="*/ 593 h 953"/>
                <a:gd name="T64" fmla="*/ 1772 w 2780"/>
                <a:gd name="T65" fmla="*/ 641 h 953"/>
                <a:gd name="T66" fmla="*/ 1793 w 2780"/>
                <a:gd name="T67" fmla="*/ 659 h 953"/>
                <a:gd name="T68" fmla="*/ 1786 w 2780"/>
                <a:gd name="T69" fmla="*/ 671 h 953"/>
                <a:gd name="T70" fmla="*/ 1772 w 2780"/>
                <a:gd name="T71" fmla="*/ 683 h 953"/>
                <a:gd name="T72" fmla="*/ 1682 w 2780"/>
                <a:gd name="T73" fmla="*/ 689 h 953"/>
                <a:gd name="T74" fmla="*/ 1605 w 2780"/>
                <a:gd name="T75" fmla="*/ 629 h 953"/>
                <a:gd name="T76" fmla="*/ 1458 w 2780"/>
                <a:gd name="T77" fmla="*/ 587 h 953"/>
                <a:gd name="T78" fmla="*/ 1296 w 2780"/>
                <a:gd name="T79" fmla="*/ 671 h 953"/>
                <a:gd name="T80" fmla="*/ 1106 w 2780"/>
                <a:gd name="T81" fmla="*/ 731 h 953"/>
                <a:gd name="T82" fmla="*/ 897 w 2780"/>
                <a:gd name="T83" fmla="*/ 743 h 953"/>
                <a:gd name="T84" fmla="*/ 684 w 2780"/>
                <a:gd name="T85" fmla="*/ 701 h 953"/>
                <a:gd name="T86" fmla="*/ 624 w 2780"/>
                <a:gd name="T87" fmla="*/ 695 h 953"/>
                <a:gd name="T88" fmla="*/ 612 w 2780"/>
                <a:gd name="T89" fmla="*/ 701 h 953"/>
                <a:gd name="T90" fmla="*/ 576 w 2780"/>
                <a:gd name="T91" fmla="*/ 731 h 953"/>
                <a:gd name="T92" fmla="*/ 464 w 2780"/>
                <a:gd name="T93" fmla="*/ 809 h 953"/>
                <a:gd name="T94" fmla="*/ 434 w 2780"/>
                <a:gd name="T95" fmla="*/ 821 h 953"/>
                <a:gd name="T96" fmla="*/ 410 w 2780"/>
                <a:gd name="T97" fmla="*/ 821 h 953"/>
                <a:gd name="T98" fmla="*/ 363 w 2780"/>
                <a:gd name="T99" fmla="*/ 827 h 953"/>
                <a:gd name="T100" fmla="*/ 237 w 2780"/>
                <a:gd name="T101" fmla="*/ 851 h 953"/>
                <a:gd name="T102" fmla="*/ 201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04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509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09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09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09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09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09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09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09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10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10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10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10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10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510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34510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title style</a:t>
            </a:r>
          </a:p>
        </p:txBody>
      </p:sp>
      <p:sp>
        <p:nvSpPr>
          <p:cNvPr id="34510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510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51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24BFF78-AADC-CA48-8BFD-A5694AC072C1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  <p:sp>
        <p:nvSpPr>
          <p:cNvPr id="3451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27" r:id="rId1"/>
    <p:sldLayoutId id="2147485628" r:id="rId2"/>
    <p:sldLayoutId id="2147485629" r:id="rId3"/>
    <p:sldLayoutId id="2147485630" r:id="rId4"/>
    <p:sldLayoutId id="2147485631" r:id="rId5"/>
    <p:sldLayoutId id="2147485632" r:id="rId6"/>
    <p:sldLayoutId id="2147485633" r:id="rId7"/>
    <p:sldLayoutId id="2147485634" r:id="rId8"/>
    <p:sldLayoutId id="2147485635" r:id="rId9"/>
    <p:sldLayoutId id="2147485636" r:id="rId10"/>
    <p:sldLayoutId id="2147485637" r:id="rId11"/>
    <p:sldLayoutId id="2147485638" r:id="rId12"/>
    <p:sldLayoutId id="2147485639" r:id="rId13"/>
    <p:sldLayoutId id="2147485640" r:id="rId14"/>
    <p:sldLayoutId id="2147485641" r:id="rId15"/>
    <p:sldLayoutId id="2147485642" r:id="rId16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6" Type="http://schemas.openxmlformats.org/officeDocument/2006/relationships/image" Target="../media/image1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hyperlink" Target="http://www.ideasforsurgery.com/wp-content/uploads/2008/05/quadport.jpg" TargetMode="External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3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7" name="Rectangle 11"/>
          <p:cNvSpPr>
            <a:spLocks noGrp="1" noChangeArrowheads="1"/>
          </p:cNvSpPr>
          <p:nvPr>
            <p:ph type="title"/>
          </p:nvPr>
        </p:nvSpPr>
        <p:spPr>
          <a:xfrm>
            <a:off x="365806" y="2982913"/>
            <a:ext cx="8562975" cy="15430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9E"/>
                </a:solidFill>
                <a:latin typeface="Verdana" charset="0"/>
              </a:rPr>
              <a:t/>
            </a:r>
            <a:br>
              <a:rPr lang="en-US" sz="2800" b="1" dirty="0">
                <a:solidFill>
                  <a:srgbClr val="FFFF9E"/>
                </a:solidFill>
                <a:latin typeface="Verdana" charset="0"/>
              </a:rPr>
            </a:br>
            <a:r>
              <a:rPr lang="en-US" sz="2800" b="1" dirty="0" smtClean="0">
                <a:solidFill>
                  <a:srgbClr val="FFFF9E"/>
                </a:solidFill>
                <a:latin typeface="Verdana" charset="0"/>
              </a:rPr>
              <a:t/>
            </a:r>
            <a:br>
              <a:rPr lang="en-US" sz="2800" b="1" dirty="0" smtClean="0">
                <a:solidFill>
                  <a:srgbClr val="FFFF9E"/>
                </a:solidFill>
                <a:latin typeface="Verdana" charset="0"/>
              </a:rPr>
            </a:br>
            <a:r>
              <a:rPr lang="en-US" sz="4000" b="1" dirty="0" smtClean="0">
                <a:solidFill>
                  <a:srgbClr val="FFFF9E"/>
                </a:solidFill>
                <a:latin typeface="Verdana" charset="0"/>
              </a:rPr>
              <a:t> </a:t>
            </a:r>
            <a:r>
              <a:rPr lang="en-US" sz="4000" i="1" dirty="0">
                <a:solidFill>
                  <a:srgbClr val="6CC7FF"/>
                </a:solidFill>
                <a:latin typeface="Comic Sans MS"/>
                <a:cs typeface="Comic Sans MS"/>
              </a:rPr>
              <a:t>N</a:t>
            </a:r>
            <a:r>
              <a:rPr lang="en-US" sz="40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>ueva Cirugía Colorrectal </a:t>
            </a:r>
            <a:br>
              <a:rPr lang="en-US" sz="4000" i="1" dirty="0" smtClean="0">
                <a:solidFill>
                  <a:srgbClr val="6CC7FF"/>
                </a:solidFill>
                <a:latin typeface="Comic Sans MS"/>
                <a:cs typeface="Comic Sans MS"/>
              </a:rPr>
            </a:br>
            <a:r>
              <a:rPr lang="en-US" sz="40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>“</a:t>
            </a:r>
            <a:r>
              <a:rPr lang="en-US" sz="40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> </a:t>
            </a:r>
            <a:r>
              <a:rPr lang="en-US" sz="4000" i="1" dirty="0" err="1" smtClean="0">
                <a:solidFill>
                  <a:srgbClr val="6CC7FF"/>
                </a:solidFill>
                <a:latin typeface="Comic Sans MS"/>
                <a:cs typeface="Comic Sans MS"/>
              </a:rPr>
              <a:t>Cáncer</a:t>
            </a:r>
            <a:r>
              <a:rPr lang="en-US" sz="40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> </a:t>
            </a:r>
            <a:r>
              <a:rPr lang="en-US" sz="40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>de Recto “</a:t>
            </a:r>
            <a:r>
              <a:rPr lang="en-US" sz="32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/>
            </a:r>
            <a:br>
              <a:rPr lang="en-US" sz="3200" i="1" dirty="0" smtClean="0">
                <a:solidFill>
                  <a:srgbClr val="6CC7FF"/>
                </a:solidFill>
                <a:latin typeface="Comic Sans MS"/>
                <a:cs typeface="Comic Sans MS"/>
              </a:rPr>
            </a:br>
            <a:r>
              <a:rPr lang="en-US" sz="32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/>
            </a:r>
            <a:br>
              <a:rPr lang="en-US" sz="3200" i="1" dirty="0" smtClean="0">
                <a:solidFill>
                  <a:srgbClr val="6CC7FF"/>
                </a:solidFill>
                <a:latin typeface="Comic Sans MS"/>
                <a:cs typeface="Comic Sans MS"/>
              </a:rPr>
            </a:br>
            <a:r>
              <a:rPr lang="en-US" sz="3200" i="1" dirty="0" smtClean="0">
                <a:solidFill>
                  <a:srgbClr val="6CC7FF"/>
                </a:solidFill>
                <a:latin typeface="Comic Sans MS"/>
                <a:cs typeface="Comic Sans MS"/>
              </a:rPr>
              <a:t/>
            </a:r>
            <a:br>
              <a:rPr lang="en-US" sz="3200" i="1" dirty="0" smtClean="0">
                <a:solidFill>
                  <a:srgbClr val="6CC7FF"/>
                </a:solidFill>
                <a:latin typeface="Comic Sans MS"/>
                <a:cs typeface="Comic Sans MS"/>
              </a:rPr>
            </a:br>
            <a:r>
              <a:rPr lang="en-US" sz="3200" b="1" dirty="0">
                <a:solidFill>
                  <a:srgbClr val="FF3300"/>
                </a:solidFill>
                <a:latin typeface="Comic Sans MS"/>
                <a:cs typeface="Comic Sans MS"/>
              </a:rPr>
              <a:t/>
            </a:r>
            <a:br>
              <a:rPr lang="en-US" sz="3200" b="1" dirty="0">
                <a:solidFill>
                  <a:srgbClr val="FF3300"/>
                </a:solidFill>
                <a:latin typeface="Comic Sans MS"/>
                <a:cs typeface="Comic Sans MS"/>
              </a:rPr>
            </a:br>
            <a:endParaRPr lang="en-US" sz="3200" b="1" dirty="0">
              <a:solidFill>
                <a:srgbClr val="FF3300"/>
              </a:solidFill>
              <a:latin typeface="Comic Sans MS"/>
              <a:cs typeface="Comic Sans MS"/>
            </a:endParaRP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14440" y="4800585"/>
            <a:ext cx="7467600" cy="1933575"/>
          </a:xfrm>
        </p:spPr>
        <p:txBody>
          <a:bodyPr/>
          <a:lstStyle/>
          <a:p>
            <a:pPr marL="0" indent="0" algn="ctr">
              <a:spcBef>
                <a:spcPct val="50000"/>
              </a:spcBef>
              <a:buFont typeface="Wingdings" charset="0"/>
              <a:buNone/>
              <a:defRPr/>
            </a:pPr>
            <a:r>
              <a:rPr lang="es-ES" sz="1800" i="1" dirty="0" smtClean="0"/>
              <a:t>Dr.  Omar Vergara Fernández</a:t>
            </a:r>
          </a:p>
          <a:p>
            <a:pPr marL="0" indent="0" algn="ctr">
              <a:spcBef>
                <a:spcPct val="50000"/>
              </a:spcBef>
              <a:buFont typeface="Wingdings" charset="0"/>
              <a:buNone/>
              <a:defRPr/>
            </a:pPr>
            <a:r>
              <a:rPr lang="es-ES" sz="1800" dirty="0" smtClean="0"/>
              <a:t>Servicio de Cirugía de Colon y Recto - INCMNSZ</a:t>
            </a:r>
          </a:p>
          <a:p>
            <a:pPr marL="0" indent="0" algn="ctr">
              <a:spcBef>
                <a:spcPct val="50000"/>
              </a:spcBef>
              <a:buNone/>
              <a:defRPr/>
            </a:pPr>
            <a:r>
              <a:rPr lang="es-ES" sz="1800" dirty="0"/>
              <a:t>Profesor titular del curso de </a:t>
            </a:r>
            <a:r>
              <a:rPr lang="es-ES" sz="1800" dirty="0" smtClean="0"/>
              <a:t>Coloproctología - UNAM</a:t>
            </a:r>
            <a:endParaRPr lang="es-ES" sz="1800" dirty="0"/>
          </a:p>
          <a:p>
            <a:pPr marL="0" indent="0" algn="ctr">
              <a:spcBef>
                <a:spcPct val="50000"/>
              </a:spcBef>
              <a:buFont typeface="Wingdings" charset="0"/>
              <a:buNone/>
              <a:defRPr/>
            </a:pPr>
            <a:endParaRPr lang="es-ES" sz="1800" dirty="0" smtClean="0"/>
          </a:p>
          <a:p>
            <a:pPr algn="ctr" eaLnBrk="1" hangingPunct="1">
              <a:buFont typeface="Wingdings" charset="0"/>
              <a:buNone/>
              <a:defRPr/>
            </a:pPr>
            <a:endParaRPr lang="en-US" sz="1600" dirty="0">
              <a:solidFill>
                <a:schemeClr val="tx2"/>
              </a:solidFill>
              <a:latin typeface="Verdana" charset="0"/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en-US" sz="2400" dirty="0">
                <a:solidFill>
                  <a:srgbClr val="FFFF66"/>
                </a:solidFill>
                <a:latin typeface="Verdana" charset="0"/>
              </a:rPr>
              <a:t>  </a:t>
            </a:r>
          </a:p>
          <a:p>
            <a:pPr algn="ctr" eaLnBrk="1" hangingPunct="1">
              <a:buFont typeface="Wingdings" charset="0"/>
              <a:buNone/>
              <a:defRPr/>
            </a:pPr>
            <a:endParaRPr lang="en-US" sz="2400" b="1" dirty="0">
              <a:latin typeface="Verdana" charset="0"/>
            </a:endParaRPr>
          </a:p>
          <a:p>
            <a:pPr algn="ctr" eaLnBrk="1" hangingPunct="1">
              <a:buFont typeface="Wingdings" charset="0"/>
              <a:buNone/>
              <a:defRPr/>
            </a:pPr>
            <a:endParaRPr lang="en-US" sz="2400" b="1" dirty="0">
              <a:solidFill>
                <a:srgbClr val="FFFF66"/>
              </a:solidFill>
              <a:latin typeface="Verdana" charset="0"/>
            </a:endParaRPr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914400" y="490538"/>
            <a:ext cx="75501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tx2"/>
                </a:solidFill>
                <a:latin typeface="Comic Sans MS" charset="0"/>
                <a:cs typeface="Comic Sans MS" charset="0"/>
              </a:rPr>
              <a:t>INSTITUTO NACIONAL DE CIENCIAS MEDICAS Y NUTRICION</a:t>
            </a:r>
          </a:p>
          <a:p>
            <a:pPr eaLnBrk="1" hangingPunct="1"/>
            <a:r>
              <a:rPr lang="en-US" sz="2800" dirty="0">
                <a:solidFill>
                  <a:schemeClr val="tx2"/>
                </a:solidFill>
                <a:latin typeface="Comic Sans MS" charset="0"/>
                <a:cs typeface="Comic Sans MS" charset="0"/>
              </a:rPr>
              <a:t> </a:t>
            </a:r>
            <a:r>
              <a:rPr lang="ja-JP" altLang="en-US" sz="2800" dirty="0" smtClean="0">
                <a:solidFill>
                  <a:schemeClr val="tx2"/>
                </a:solidFill>
                <a:latin typeface="Comic Sans MS" charset="0"/>
                <a:cs typeface="Comic Sans MS" charset="0"/>
              </a:rPr>
              <a:t>“</a:t>
            </a:r>
            <a:r>
              <a:rPr lang="en-US" altLang="ja-JP" sz="2800" dirty="0" smtClean="0">
                <a:solidFill>
                  <a:schemeClr val="tx2"/>
                </a:solidFill>
                <a:latin typeface="Comic Sans MS" charset="0"/>
                <a:cs typeface="Comic Sans MS" charset="0"/>
              </a:rPr>
              <a:t> SALVADOR ZUBIRAN </a:t>
            </a:r>
            <a:r>
              <a:rPr lang="ja-JP" altLang="en-US" sz="2800" dirty="0" smtClean="0">
                <a:solidFill>
                  <a:schemeClr val="tx2"/>
                </a:solidFill>
                <a:latin typeface="Comic Sans MS" charset="0"/>
                <a:cs typeface="Comic Sans MS" charset="0"/>
              </a:rPr>
              <a:t>”</a:t>
            </a:r>
            <a:endParaRPr lang="en-US" sz="2800" dirty="0">
              <a:solidFill>
                <a:schemeClr val="tx2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1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2" name="Picture 7" descr="U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2638" y="6072188"/>
            <a:ext cx="741362" cy="78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0" y="5929313"/>
            <a:ext cx="71437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loginns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0"/>
            <a:ext cx="6207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7600" y="182903"/>
            <a:ext cx="69088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FFCC"/>
                </a:solidFill>
                <a:latin typeface="Comic Sans MS"/>
                <a:ea typeface="MS PGothic" charset="0"/>
                <a:cs typeface="Comic Sans MS"/>
              </a:rPr>
              <a:t>Margen</a:t>
            </a:r>
            <a:r>
              <a:rPr lang="en-US" dirty="0" smtClean="0">
                <a:solidFill>
                  <a:srgbClr val="FFFFCC"/>
                </a:solidFill>
                <a:latin typeface="Comic Sans MS"/>
                <a:ea typeface="MS PGothic" charset="0"/>
                <a:cs typeface="Comic Sans MS"/>
              </a:rPr>
              <a:t> Distal</a:t>
            </a:r>
            <a:endParaRPr lang="en-US" dirty="0">
              <a:solidFill>
                <a:srgbClr val="FFFFCC"/>
              </a:solidFill>
              <a:latin typeface="Comic Sans MS"/>
              <a:ea typeface="MS PGothic" charset="0"/>
              <a:cs typeface="Comic Sans MS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953417" y="1347789"/>
            <a:ext cx="729338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200" dirty="0" smtClean="0">
                <a:solidFill>
                  <a:srgbClr val="6CC7FF"/>
                </a:solidFill>
                <a:latin typeface="Comic Sans MS"/>
                <a:cs typeface="Comic Sans MS"/>
              </a:rPr>
              <a:t>334 </a:t>
            </a:r>
            <a:r>
              <a:rPr lang="en-US" altLang="en-US" sz="3200" dirty="0" err="1" smtClean="0">
                <a:solidFill>
                  <a:srgbClr val="6CC7FF"/>
                </a:solidFill>
                <a:latin typeface="Comic Sans MS"/>
                <a:cs typeface="Comic Sans MS"/>
              </a:rPr>
              <a:t>resecciones</a:t>
            </a:r>
            <a:r>
              <a:rPr lang="en-US" altLang="en-US" sz="3200" dirty="0" smtClean="0">
                <a:solidFill>
                  <a:srgbClr val="6CC7FF"/>
                </a:solidFill>
                <a:latin typeface="Comic Sans MS"/>
                <a:cs typeface="Comic Sans MS"/>
              </a:rPr>
              <a:t> </a:t>
            </a:r>
            <a:r>
              <a:rPr lang="en-US" altLang="en-US" sz="3200" dirty="0" err="1" smtClean="0">
                <a:solidFill>
                  <a:srgbClr val="6CC7FF"/>
                </a:solidFill>
                <a:latin typeface="Comic Sans MS"/>
                <a:cs typeface="Comic Sans MS"/>
              </a:rPr>
              <a:t>por</a:t>
            </a:r>
            <a:r>
              <a:rPr lang="en-US" altLang="en-US" sz="3200" dirty="0" smtClean="0">
                <a:solidFill>
                  <a:srgbClr val="6CC7FF"/>
                </a:solidFill>
                <a:latin typeface="Comic Sans MS"/>
                <a:cs typeface="Comic Sans MS"/>
              </a:rPr>
              <a:t> </a:t>
            </a:r>
            <a:r>
              <a:rPr lang="en-US" altLang="en-US" sz="3200" dirty="0" err="1">
                <a:solidFill>
                  <a:srgbClr val="6CC7FF"/>
                </a:solidFill>
                <a:latin typeface="Comic Sans MS"/>
                <a:cs typeface="Comic Sans MS"/>
              </a:rPr>
              <a:t>C</a:t>
            </a:r>
            <a:r>
              <a:rPr lang="en-US" altLang="en-US" sz="3200" dirty="0" err="1" smtClean="0">
                <a:solidFill>
                  <a:srgbClr val="6CC7FF"/>
                </a:solidFill>
                <a:latin typeface="Comic Sans MS"/>
                <a:cs typeface="Comic Sans MS"/>
              </a:rPr>
              <a:t>áncer</a:t>
            </a:r>
            <a:r>
              <a:rPr lang="en-US" altLang="en-US" sz="3200" dirty="0" smtClean="0">
                <a:solidFill>
                  <a:srgbClr val="6CC7FF"/>
                </a:solidFill>
                <a:latin typeface="Comic Sans MS"/>
                <a:cs typeface="Comic Sans MS"/>
              </a:rPr>
              <a:t> de Recto</a:t>
            </a:r>
          </a:p>
        </p:txBody>
      </p:sp>
      <p:graphicFrame>
        <p:nvGraphicFramePr>
          <p:cNvPr id="817156" name="Group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83813186"/>
              </p:ext>
            </p:extLst>
          </p:nvPr>
        </p:nvGraphicFramePr>
        <p:xfrm>
          <a:off x="914400" y="2133600"/>
          <a:ext cx="7382933" cy="36877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27389"/>
                <a:gridCol w="1828800"/>
                <a:gridCol w="1827388"/>
                <a:gridCol w="1899356"/>
              </a:tblGrid>
              <a:tr h="9448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Margen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SV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</a:tr>
              <a:tr h="914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&lt; 2 cm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</a:rPr>
                        <a:t>7%</a:t>
                      </a:r>
                      <a:endParaRPr kumimoji="0" 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83%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</a:tr>
              <a:tr h="914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2-5 cm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177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</a:rPr>
                        <a:t>6%</a:t>
                      </a:r>
                      <a:endParaRPr kumimoji="0" 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83%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</a:tr>
              <a:tr h="914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 5 cm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</a:rPr>
                        <a:t>8%</a:t>
                      </a:r>
                      <a:endParaRPr kumimoji="0" 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83%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1280" marR="81280" marT="45715" marB="45715" anchor="ctr" horzOverflow="overflow"/>
                </a:tc>
              </a:tr>
            </a:tbl>
          </a:graphicData>
        </a:graphic>
      </p:graphicFrame>
      <p:sp>
        <p:nvSpPr>
          <p:cNvPr id="28703" name="Text Box 31"/>
          <p:cNvSpPr txBox="1">
            <a:spLocks noChangeArrowheads="1"/>
          </p:cNvSpPr>
          <p:nvPr/>
        </p:nvSpPr>
        <p:spPr bwMode="auto">
          <a:xfrm>
            <a:off x="5760707" y="6355048"/>
            <a:ext cx="30408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i="1" dirty="0" err="1" smtClean="0">
                <a:solidFill>
                  <a:srgbClr val="FFFFCC"/>
                </a:solidFill>
              </a:rPr>
              <a:t>Pollett</a:t>
            </a:r>
            <a:r>
              <a:rPr lang="en-US" altLang="en-US" i="1" dirty="0" smtClean="0">
                <a:solidFill>
                  <a:srgbClr val="FFFFCC"/>
                </a:solidFill>
              </a:rPr>
              <a:t> et al. Ann </a:t>
            </a:r>
            <a:r>
              <a:rPr lang="en-US" altLang="en-US" i="1" dirty="0" err="1" smtClean="0">
                <a:solidFill>
                  <a:srgbClr val="FFFFCC"/>
                </a:solidFill>
              </a:rPr>
              <a:t>Surg</a:t>
            </a:r>
            <a:r>
              <a:rPr lang="en-US" altLang="en-US" i="1" dirty="0" smtClean="0">
                <a:solidFill>
                  <a:srgbClr val="FFFFCC"/>
                </a:solidFill>
              </a:rPr>
              <a:t> 1983</a:t>
            </a:r>
          </a:p>
        </p:txBody>
      </p:sp>
      <p:pic>
        <p:nvPicPr>
          <p:cNvPr id="6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85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139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0-12 a las 11.00.36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69" y="0"/>
            <a:ext cx="9230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63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90525"/>
            <a:ext cx="8183562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CC"/>
                </a:solidFill>
                <a:latin typeface="Comic Sans MS" charset="0"/>
                <a:cs typeface="Comic Sans MS" charset="0"/>
              </a:rPr>
              <a:t>Margen</a:t>
            </a:r>
            <a:r>
              <a:rPr lang="en-US" dirty="0">
                <a:solidFill>
                  <a:srgbClr val="FFFFCC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FFFFCC"/>
                </a:solidFill>
                <a:latin typeface="Comic Sans MS" charset="0"/>
                <a:cs typeface="Comic Sans MS" charset="0"/>
              </a:rPr>
              <a:t>Radial</a:t>
            </a:r>
            <a:endParaRPr lang="en-US" dirty="0">
              <a:solidFill>
                <a:srgbClr val="FFFFCC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679575"/>
            <a:ext cx="313372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9575"/>
            <a:ext cx="31305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7407" r="8109" b="7407"/>
          <a:stretch>
            <a:fillRect/>
          </a:stretch>
        </p:blipFill>
        <p:spPr bwMode="auto">
          <a:xfrm>
            <a:off x="1441450" y="3889375"/>
            <a:ext cx="31305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4488" r="5350" b="2563"/>
          <a:stretch>
            <a:fillRect/>
          </a:stretch>
        </p:blipFill>
        <p:spPr bwMode="auto">
          <a:xfrm>
            <a:off x="4572000" y="3889375"/>
            <a:ext cx="31305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6985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645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6634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475" y="1549400"/>
            <a:ext cx="8839200" cy="1143000"/>
          </a:xfrm>
        </p:spPr>
        <p:txBody>
          <a:bodyPr/>
          <a:lstStyle/>
          <a:p>
            <a:pPr algn="l">
              <a:defRPr/>
            </a:pPr>
            <a:r>
              <a:rPr lang="en-GB" sz="2400">
                <a:latin typeface="Arial" charset="0"/>
              </a:rPr>
              <a:t>Rates of Circumferential Resection Margin Involvement Vary Between Surgeons and Predict Outcome in Rectal Cancer Surgery. Ann Surg 2002; 235:449-457</a:t>
            </a:r>
            <a:br>
              <a:rPr lang="en-GB" sz="2400">
                <a:latin typeface="Arial" charset="0"/>
              </a:rPr>
            </a:br>
            <a:r>
              <a:rPr lang="en-GB" sz="2400">
                <a:latin typeface="Arial" charset="0"/>
              </a:rPr>
              <a:t>Birbeck K, Macklin C, Tiffin N, Quirke P</a:t>
            </a:r>
            <a:r>
              <a:rPr lang="en-US" sz="2400">
                <a:latin typeface="Arial" charset="0"/>
              </a:rPr>
              <a:t/>
            </a:r>
            <a:br>
              <a:rPr lang="en-US" sz="2400">
                <a:latin typeface="Arial" charset="0"/>
              </a:rPr>
            </a:br>
            <a:r>
              <a:rPr lang="en-US" sz="3600">
                <a:latin typeface="Arial" charset="0"/>
              </a:rPr>
              <a:t/>
            </a:r>
            <a:br>
              <a:rPr lang="en-US" sz="3600">
                <a:latin typeface="Arial" charset="0"/>
              </a:rPr>
            </a:br>
            <a:r>
              <a:rPr lang="en-US" sz="3600">
                <a:latin typeface="Arial" charset="0"/>
              </a:rPr>
              <a:t/>
            </a:r>
            <a:br>
              <a:rPr lang="en-US" sz="3600">
                <a:latin typeface="Arial" charset="0"/>
              </a:rPr>
            </a:br>
            <a:endParaRPr lang="en-US" sz="3600">
              <a:solidFill>
                <a:srgbClr val="FFFF9E"/>
              </a:solidFill>
              <a:latin typeface="Verdana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308650"/>
              </p:ext>
            </p:extLst>
          </p:nvPr>
        </p:nvGraphicFramePr>
        <p:xfrm>
          <a:off x="548684" y="3429000"/>
          <a:ext cx="7615238" cy="2121292"/>
        </p:xfrm>
        <a:graphic>
          <a:graphicData uri="http://schemas.openxmlformats.org/drawingml/2006/table">
            <a:tbl>
              <a:tblPr/>
              <a:tblGrid>
                <a:gridCol w="3866062"/>
                <a:gridCol w="3749176"/>
              </a:tblGrid>
              <a:tr h="640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charset="0"/>
                          <a:cs typeface="Comic Sans MS"/>
                        </a:rPr>
                        <a:t>Margen </a:t>
                      </a:r>
                      <a:r>
                        <a:rPr kumimoji="0" lang="es-MX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charset="0"/>
                          <a:cs typeface="Comic Sans MS"/>
                        </a:rPr>
                        <a:t>radial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ＭＳ Ｐゴシック" charset="0"/>
                        <a:cs typeface="Comic Sans MS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charset="0"/>
                          <a:cs typeface="Comic Sans MS"/>
                        </a:rPr>
                        <a:t>RL (</a:t>
                      </a:r>
                      <a:r>
                        <a:rPr kumimoji="0" lang="es-MX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ＭＳ Ｐゴシック" charset="0"/>
                          <a:cs typeface="Comic Sans MS"/>
                        </a:rPr>
                        <a:t>%)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ＭＳ Ｐゴシック" charset="0"/>
                        <a:cs typeface="Comic Sans MS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 mm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0-1 mm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&gt;</a:t>
                      </a: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s-MX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 mm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59" name="TextBox 5"/>
          <p:cNvSpPr txBox="1">
            <a:spLocks noChangeArrowheads="1"/>
          </p:cNvSpPr>
          <p:nvPr/>
        </p:nvSpPr>
        <p:spPr bwMode="auto">
          <a:xfrm>
            <a:off x="1371635" y="2600325"/>
            <a:ext cx="635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2800" dirty="0">
                <a:solidFill>
                  <a:srgbClr val="00B0F0"/>
                </a:solidFill>
                <a:latin typeface="Comic Sans MS" charset="0"/>
                <a:cs typeface="Comic Sans MS" charset="0"/>
              </a:rPr>
              <a:t>Margen radial </a:t>
            </a:r>
            <a:r>
              <a:rPr lang="es-MX" sz="2800" dirty="0" smtClean="0">
                <a:solidFill>
                  <a:srgbClr val="00B0F0"/>
                </a:solidFill>
                <a:latin typeface="Comic Sans MS" charset="0"/>
                <a:cs typeface="Comic Sans MS" charset="0"/>
              </a:rPr>
              <a:t>y </a:t>
            </a:r>
            <a:r>
              <a:rPr lang="es-MX" sz="2800" dirty="0">
                <a:solidFill>
                  <a:srgbClr val="00B0F0"/>
                </a:solidFill>
                <a:latin typeface="Comic Sans MS" charset="0"/>
                <a:cs typeface="Comic Sans MS" charset="0"/>
              </a:rPr>
              <a:t>RL a 5 años </a:t>
            </a:r>
            <a:endParaRPr lang="en-US" sz="2800" dirty="0">
              <a:solidFill>
                <a:srgbClr val="00B0F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0"/>
            <a:ext cx="8183562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latin typeface="Comic Sans MS"/>
                <a:cs typeface="Comic Sans MS"/>
              </a:rPr>
              <a:t>Resección</a:t>
            </a:r>
            <a:r>
              <a:rPr lang="en-US" sz="3600" dirty="0" smtClean="0">
                <a:latin typeface="Comic Sans MS"/>
                <a:cs typeface="Comic Sans MS"/>
              </a:rPr>
              <a:t> en </a:t>
            </a:r>
            <a:r>
              <a:rPr lang="en-US" sz="3600" dirty="0" err="1">
                <a:latin typeface="Comic Sans MS"/>
                <a:cs typeface="Comic Sans MS"/>
              </a:rPr>
              <a:t>B</a:t>
            </a:r>
            <a:r>
              <a:rPr lang="en-US" sz="3600" dirty="0" err="1" smtClean="0">
                <a:latin typeface="Comic Sans MS"/>
                <a:cs typeface="Comic Sans MS"/>
              </a:rPr>
              <a:t>loque</a:t>
            </a: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85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26627" name="Imagen 1" descr="2013-01-10_14-15-07_5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9705" r="13570" b="9393"/>
          <a:stretch>
            <a:fillRect/>
          </a:stretch>
        </p:blipFill>
        <p:spPr bwMode="auto">
          <a:xfrm rot="5400000">
            <a:off x="62746" y="1903280"/>
            <a:ext cx="538480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n 1" descr="2012-09-27_15-43-43_2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r="2921"/>
          <a:stretch>
            <a:fillRect/>
          </a:stretch>
        </p:blipFill>
        <p:spPr bwMode="auto">
          <a:xfrm rot="5400000">
            <a:off x="3890484" y="1915980"/>
            <a:ext cx="54117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7999" r="33000" b="21001"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5185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4"/>
          <p:cNvGrpSpPr>
            <a:grpSpLocks/>
          </p:cNvGrpSpPr>
          <p:nvPr/>
        </p:nvGrpSpPr>
        <p:grpSpPr bwMode="auto">
          <a:xfrm>
            <a:off x="731562" y="1234464"/>
            <a:ext cx="7709811" cy="5074261"/>
            <a:chOff x="612" y="618"/>
            <a:chExt cx="4491" cy="3266"/>
          </a:xfrm>
        </p:grpSpPr>
        <p:pic>
          <p:nvPicPr>
            <p:cNvPr id="55299" name="Picture 2" descr="PET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" t="68169" r="1819"/>
            <a:stretch>
              <a:fillRect/>
            </a:stretch>
          </p:blipFill>
          <p:spPr bwMode="auto">
            <a:xfrm>
              <a:off x="612" y="618"/>
              <a:ext cx="4490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0" name="Picture 3" descr="PET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" t="76561" r="2034"/>
            <a:stretch>
              <a:fillRect/>
            </a:stretch>
          </p:blipFill>
          <p:spPr bwMode="auto">
            <a:xfrm>
              <a:off x="612" y="2296"/>
              <a:ext cx="4491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1918481" y="320074"/>
            <a:ext cx="576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2"/>
                </a:solidFill>
                <a:latin typeface="Comic Sans MS"/>
                <a:cs typeface="Comic Sans MS"/>
              </a:rPr>
              <a:t>Resección</a:t>
            </a:r>
            <a:r>
              <a:rPr lang="en-US" sz="3600" dirty="0">
                <a:solidFill>
                  <a:schemeClr val="tx2"/>
                </a:solidFill>
                <a:latin typeface="Comic Sans MS"/>
                <a:cs typeface="Comic Sans MS"/>
              </a:rPr>
              <a:t> en </a:t>
            </a:r>
            <a:r>
              <a:rPr lang="en-US" sz="3600" dirty="0" err="1" smtClean="0">
                <a:solidFill>
                  <a:schemeClr val="tx2"/>
                </a:solidFill>
                <a:latin typeface="Comic Sans MS"/>
                <a:cs typeface="Comic Sans MS"/>
              </a:rPr>
              <a:t>Bloque</a:t>
            </a:r>
            <a:endParaRPr lang="es-ES" sz="3600" dirty="0">
              <a:solidFill>
                <a:schemeClr val="tx2"/>
              </a:solidFill>
            </a:endParaRPr>
          </a:p>
        </p:txBody>
      </p:sp>
      <p:pic>
        <p:nvPicPr>
          <p:cNvPr id="6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4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Users\Omar Vergara\Desktop\2009-09-01 RAP\RAP 088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16054" r="9735" b="19728"/>
          <a:stretch>
            <a:fillRect/>
          </a:stretch>
        </p:blipFill>
        <p:spPr bwMode="auto">
          <a:xfrm>
            <a:off x="738188" y="1143000"/>
            <a:ext cx="7691437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5 Rectángulo"/>
          <p:cNvSpPr>
            <a:spLocks noChangeArrowheads="1"/>
          </p:cNvSpPr>
          <p:nvPr/>
        </p:nvSpPr>
        <p:spPr bwMode="auto">
          <a:xfrm>
            <a:off x="2105025" y="230188"/>
            <a:ext cx="5597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Exenteración Pélvica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54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1463074" y="320074"/>
            <a:ext cx="630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CC"/>
                </a:solidFill>
                <a:latin typeface="Comic Sans MS"/>
                <a:cs typeface="Comic Sans MS"/>
              </a:rPr>
              <a:t>Colgajo de Recto Abdominal</a:t>
            </a:r>
            <a:endParaRPr lang="es-ES" sz="3600" dirty="0">
              <a:solidFill>
                <a:srgbClr val="FFFFCC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2" descr="C:\Users\HOMERO RODRIGUEZ\Pictures\fotos\abdominoperineal con flap para neo vagina\P104054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35" y="1417342"/>
            <a:ext cx="6309291" cy="42524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707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:\Users\Omar Vergara\Desktop\2009-09-01 RAP\RAP 128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20000" r="22000" b="22665"/>
          <a:stretch>
            <a:fillRect/>
          </a:stretch>
        </p:blipFill>
        <p:spPr bwMode="auto">
          <a:xfrm>
            <a:off x="1349375" y="1234464"/>
            <a:ext cx="67151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2 CuadroTexto"/>
          <p:cNvSpPr txBox="1">
            <a:spLocks noChangeArrowheads="1"/>
          </p:cNvSpPr>
          <p:nvPr/>
        </p:nvSpPr>
        <p:spPr bwMode="auto">
          <a:xfrm>
            <a:off x="1005879" y="190706"/>
            <a:ext cx="7143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s-MX" sz="4400" dirty="0" smtClean="0">
                <a:solidFill>
                  <a:srgbClr val="FFFFCC"/>
                </a:solidFill>
                <a:latin typeface="Comic Sans MS"/>
                <a:cs typeface="Comic Sans MS"/>
              </a:rPr>
              <a:t>Reconstrucción del Periné</a:t>
            </a:r>
            <a:endParaRPr lang="es-MX" sz="4400" dirty="0">
              <a:solidFill>
                <a:srgbClr val="FFFFCC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49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C:\Users\Omar Vergara\Desktop\2009-09-01 RAP\RAP 155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13" y="1325903"/>
            <a:ext cx="6016625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5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67" y="502952"/>
            <a:ext cx="8578850" cy="1143000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dirty="0" err="1">
                <a:solidFill>
                  <a:srgbClr val="FFFFCC"/>
                </a:solidFill>
                <a:latin typeface="Comic Sans MS"/>
                <a:ea typeface="MS PGothic" charset="0"/>
                <a:cs typeface="Comic Sans MS"/>
              </a:rPr>
              <a:t>Introducción</a:t>
            </a:r>
            <a:r>
              <a:rPr lang="en-US" sz="3600" b="1" dirty="0">
                <a:solidFill>
                  <a:srgbClr val="FFFFCC"/>
                </a:solidFill>
                <a:latin typeface="Verdana" charset="0"/>
                <a:ea typeface="MS PGothic" charset="0"/>
                <a:cs typeface="MS PGothic" charset="0"/>
              </a:rPr>
              <a:t> 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idx="1"/>
          </p:nvPr>
        </p:nvSpPr>
        <p:spPr>
          <a:xfrm>
            <a:off x="457245" y="1783098"/>
            <a:ext cx="8183838" cy="4525963"/>
          </a:xfrm>
        </p:spPr>
        <p:txBody>
          <a:bodyPr/>
          <a:lstStyle/>
          <a:p>
            <a:pPr algn="just">
              <a:lnSpc>
                <a:spcPct val="120000"/>
              </a:lnSpc>
              <a:buClr>
                <a:srgbClr val="FF8000"/>
              </a:buClr>
              <a:defRPr/>
            </a:pPr>
            <a:r>
              <a:rPr lang="en-US" sz="2800" dirty="0">
                <a:latin typeface="Verdana" charset="0"/>
              </a:rPr>
              <a:t>E</a:t>
            </a:r>
            <a:r>
              <a:rPr lang="en-US" sz="2800" dirty="0" smtClean="0">
                <a:latin typeface="Verdana" charset="0"/>
              </a:rPr>
              <a:t>l CCR </a:t>
            </a:r>
            <a:r>
              <a:rPr lang="en-US" sz="2800" dirty="0" err="1">
                <a:latin typeface="Verdana" charset="0"/>
              </a:rPr>
              <a:t>es</a:t>
            </a:r>
            <a:r>
              <a:rPr lang="en-US" sz="2800" dirty="0">
                <a:latin typeface="Verdana" charset="0"/>
              </a:rPr>
              <a:t> la 7</a:t>
            </a:r>
            <a:r>
              <a:rPr lang="en-US" sz="2800" baseline="30000" dirty="0">
                <a:latin typeface="Verdana" charset="0"/>
              </a:rPr>
              <a:t>a</a:t>
            </a:r>
            <a:r>
              <a:rPr lang="en-US" sz="2800" dirty="0">
                <a:latin typeface="Verdana" charset="0"/>
              </a:rPr>
              <a:t> </a:t>
            </a:r>
            <a:r>
              <a:rPr lang="en-US" sz="2800" dirty="0" err="1">
                <a:latin typeface="Verdana" charset="0"/>
              </a:rPr>
              <a:t>causa</a:t>
            </a:r>
            <a:r>
              <a:rPr lang="en-US" sz="2800" dirty="0">
                <a:latin typeface="Verdana" charset="0"/>
              </a:rPr>
              <a:t> de </a:t>
            </a:r>
            <a:r>
              <a:rPr lang="en-US" sz="2800" dirty="0" err="1">
                <a:latin typeface="Verdana" charset="0"/>
              </a:rPr>
              <a:t>muerte</a:t>
            </a:r>
            <a:r>
              <a:rPr lang="en-US" sz="2800" dirty="0">
                <a:latin typeface="Verdana" charset="0"/>
              </a:rPr>
              <a:t> </a:t>
            </a:r>
            <a:r>
              <a:rPr lang="en-US" sz="2800" dirty="0" err="1">
                <a:latin typeface="Verdana" charset="0"/>
              </a:rPr>
              <a:t>relacionada</a:t>
            </a:r>
            <a:r>
              <a:rPr lang="en-US" sz="2800" dirty="0">
                <a:latin typeface="Verdana" charset="0"/>
              </a:rPr>
              <a:t> al </a:t>
            </a:r>
            <a:r>
              <a:rPr lang="en-US" sz="2800" dirty="0" err="1">
                <a:latin typeface="Verdana" charset="0"/>
              </a:rPr>
              <a:t>cáncer</a:t>
            </a:r>
            <a:r>
              <a:rPr lang="en-US" sz="2800" dirty="0">
                <a:latin typeface="Verdana" charset="0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FF8000"/>
              </a:buClr>
              <a:defRPr/>
            </a:pPr>
            <a:r>
              <a:rPr lang="en-US" sz="2800" dirty="0" smtClean="0">
                <a:latin typeface="Verdana" charset="0"/>
              </a:rPr>
              <a:t>En </a:t>
            </a:r>
            <a:r>
              <a:rPr lang="en-US" sz="2800" dirty="0">
                <a:latin typeface="Verdana" charset="0"/>
              </a:rPr>
              <a:t>2008 </a:t>
            </a:r>
            <a:r>
              <a:rPr lang="en-US" sz="2800" dirty="0" smtClean="0">
                <a:latin typeface="Verdana" charset="0"/>
              </a:rPr>
              <a:t>- </a:t>
            </a:r>
            <a:r>
              <a:rPr lang="en-US" sz="2800" dirty="0">
                <a:latin typeface="Verdana" charset="0"/>
              </a:rPr>
              <a:t>4,031 </a:t>
            </a:r>
            <a:r>
              <a:rPr lang="en-US" sz="2800" dirty="0" err="1" smtClean="0">
                <a:latin typeface="Verdana" charset="0"/>
              </a:rPr>
              <a:t>defunciones</a:t>
            </a:r>
            <a:r>
              <a:rPr lang="en-US" sz="2800" dirty="0" smtClean="0">
                <a:latin typeface="Verdana" charset="0"/>
              </a:rPr>
              <a:t> </a:t>
            </a:r>
            <a:r>
              <a:rPr lang="en-US" sz="2800" dirty="0" err="1" smtClean="0">
                <a:latin typeface="Verdana" charset="0"/>
              </a:rPr>
              <a:t>por</a:t>
            </a:r>
            <a:r>
              <a:rPr lang="en-US" sz="2800" dirty="0" smtClean="0">
                <a:latin typeface="Verdana" charset="0"/>
              </a:rPr>
              <a:t>  CCR</a:t>
            </a:r>
            <a:endParaRPr lang="en-US" sz="2800" dirty="0">
              <a:latin typeface="Verdana" charset="0"/>
            </a:endParaRPr>
          </a:p>
          <a:p>
            <a:pPr algn="just">
              <a:lnSpc>
                <a:spcPct val="120000"/>
              </a:lnSpc>
              <a:buClr>
                <a:srgbClr val="FF8000"/>
              </a:buClr>
              <a:defRPr/>
            </a:pPr>
            <a:r>
              <a:rPr lang="en-US" sz="2800" dirty="0" err="1" smtClean="0">
                <a:latin typeface="Verdana" charset="0"/>
              </a:rPr>
              <a:t>Aunque</a:t>
            </a:r>
            <a:r>
              <a:rPr lang="en-US" sz="2800" dirty="0" smtClean="0">
                <a:latin typeface="Verdana" charset="0"/>
              </a:rPr>
              <a:t> </a:t>
            </a:r>
            <a:r>
              <a:rPr lang="en-US" sz="2800" dirty="0" err="1">
                <a:latin typeface="Verdana" charset="0"/>
              </a:rPr>
              <a:t>sabemos</a:t>
            </a:r>
            <a:r>
              <a:rPr lang="en-US" sz="2800" dirty="0">
                <a:latin typeface="Verdana" charset="0"/>
              </a:rPr>
              <a:t> </a:t>
            </a:r>
            <a:r>
              <a:rPr lang="en-US" sz="2800" dirty="0" err="1">
                <a:latin typeface="Verdana" charset="0"/>
              </a:rPr>
              <a:t>que</a:t>
            </a:r>
            <a:r>
              <a:rPr lang="en-US" sz="2800" dirty="0">
                <a:latin typeface="Verdana" charset="0"/>
              </a:rPr>
              <a:t> la cirugía </a:t>
            </a:r>
            <a:r>
              <a:rPr lang="en-US" sz="2800" dirty="0" err="1">
                <a:latin typeface="Verdana" charset="0"/>
              </a:rPr>
              <a:t>es</a:t>
            </a:r>
            <a:r>
              <a:rPr lang="en-US" sz="2800" dirty="0">
                <a:latin typeface="Verdana" charset="0"/>
              </a:rPr>
              <a:t> el </a:t>
            </a:r>
            <a:r>
              <a:rPr lang="en-US" sz="2800" dirty="0" err="1">
                <a:latin typeface="Verdana" charset="0"/>
              </a:rPr>
              <a:t>tratamiento</a:t>
            </a:r>
            <a:r>
              <a:rPr lang="en-US" sz="2800" dirty="0">
                <a:latin typeface="Verdana" charset="0"/>
              </a:rPr>
              <a:t> </a:t>
            </a:r>
            <a:r>
              <a:rPr lang="en-US" sz="2800" dirty="0" err="1">
                <a:latin typeface="Verdana" charset="0"/>
              </a:rPr>
              <a:t>más</a:t>
            </a:r>
            <a:r>
              <a:rPr lang="en-US" sz="2800" dirty="0">
                <a:latin typeface="Verdana" charset="0"/>
              </a:rPr>
              <a:t> </a:t>
            </a:r>
            <a:r>
              <a:rPr lang="en-US" sz="2800" dirty="0" err="1">
                <a:latin typeface="Verdana" charset="0"/>
              </a:rPr>
              <a:t>efectivo</a:t>
            </a:r>
            <a:r>
              <a:rPr lang="en-US" sz="2800" dirty="0">
                <a:latin typeface="Verdana" charset="0"/>
              </a:rPr>
              <a:t>, </a:t>
            </a:r>
            <a:r>
              <a:rPr lang="en-US" sz="2800" dirty="0" err="1">
                <a:latin typeface="Verdana" charset="0"/>
              </a:rPr>
              <a:t>existe</a:t>
            </a:r>
            <a:r>
              <a:rPr lang="en-US" sz="2800" dirty="0">
                <a:latin typeface="Verdana" charset="0"/>
              </a:rPr>
              <a:t> gran </a:t>
            </a:r>
            <a:r>
              <a:rPr lang="en-US" sz="2800" dirty="0" err="1">
                <a:latin typeface="Verdana" charset="0"/>
              </a:rPr>
              <a:t>variabilidad</a:t>
            </a:r>
            <a:r>
              <a:rPr lang="en-US" sz="2800" dirty="0">
                <a:latin typeface="Verdana" charset="0"/>
              </a:rPr>
              <a:t> de los </a:t>
            </a:r>
            <a:r>
              <a:rPr lang="en-US" sz="2800" dirty="0" err="1">
                <a:latin typeface="Verdana" charset="0"/>
              </a:rPr>
              <a:t>resultados</a:t>
            </a:r>
            <a:r>
              <a:rPr lang="en-US" sz="2800" dirty="0">
                <a:latin typeface="Verdana" charset="0"/>
              </a:rPr>
              <a:t> entre </a:t>
            </a:r>
            <a:r>
              <a:rPr lang="en-US" sz="2800" dirty="0" smtClean="0">
                <a:latin typeface="Verdana" charset="0"/>
              </a:rPr>
              <a:t>los </a:t>
            </a:r>
            <a:r>
              <a:rPr lang="en-US" sz="2800" dirty="0" err="1" smtClean="0">
                <a:latin typeface="Verdana" charset="0"/>
              </a:rPr>
              <a:t>cirujanos</a:t>
            </a:r>
            <a:r>
              <a:rPr lang="en-US" sz="2800" dirty="0" smtClean="0">
                <a:latin typeface="Verdana" charset="0"/>
              </a:rPr>
              <a:t> </a:t>
            </a:r>
            <a:r>
              <a:rPr lang="en-US" sz="2800" dirty="0">
                <a:latin typeface="Verdana" charset="0"/>
              </a:rPr>
              <a:t>e </a:t>
            </a:r>
            <a:r>
              <a:rPr lang="en-US" sz="2800" dirty="0" err="1">
                <a:latin typeface="Verdana" charset="0"/>
              </a:rPr>
              <a:t>instituciones</a:t>
            </a:r>
            <a:r>
              <a:rPr lang="en-US" sz="2800" dirty="0">
                <a:latin typeface="Verdana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None/>
              <a:defRPr/>
            </a:pPr>
            <a:endParaRPr lang="en-CA" sz="2800" dirty="0">
              <a:latin typeface="Verdana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293675" y="6080731"/>
            <a:ext cx="68437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s-MX" sz="1400" dirty="0">
                <a:solidFill>
                  <a:srgbClr val="FFFFFF"/>
                </a:solidFill>
                <a:ea typeface="MS PGothic" charset="0"/>
                <a:cs typeface="MS PGothic" charset="0"/>
              </a:rPr>
              <a:t>Dirección General de Salud. SINAIS </a:t>
            </a:r>
            <a:r>
              <a:rPr lang="es-MX" sz="1400" dirty="0" smtClean="0">
                <a:solidFill>
                  <a:srgbClr val="FFFFFF"/>
                </a:solidFill>
                <a:ea typeface="MS PGothic" charset="0"/>
                <a:cs typeface="MS PGothic" charset="0"/>
              </a:rPr>
              <a:t>2008</a:t>
            </a:r>
          </a:p>
          <a:p>
            <a:pPr algn="r" eaLnBrk="1" hangingPunct="1">
              <a:spcBef>
                <a:spcPct val="50000"/>
              </a:spcBef>
            </a:pPr>
            <a:r>
              <a:rPr lang="es-MX" sz="1400" dirty="0" smtClean="0">
                <a:solidFill>
                  <a:srgbClr val="FFFFFF"/>
                </a:solidFill>
                <a:ea typeface="MS PGothic" charset="0"/>
                <a:cs typeface="MS PGothic" charset="0"/>
              </a:rPr>
              <a:t>Vergara-Fernández O. Rev Gastroenterol Mex 2010;75:315-23    </a:t>
            </a:r>
            <a:endParaRPr lang="es-MX" sz="1400" dirty="0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1719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1874838"/>
            <a:ext cx="4297999" cy="18284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874537"/>
            <a:ext cx="4389122" cy="18284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b="68333"/>
          <a:stretch>
            <a:fillRect/>
          </a:stretch>
        </p:blipFill>
        <p:spPr bwMode="auto">
          <a:xfrm>
            <a:off x="1828829" y="3886195"/>
            <a:ext cx="6075357" cy="23774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857225" cy="869471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48684" y="594391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s-MX" sz="4000" dirty="0" smtClean="0">
                <a:latin typeface="Comic Sans MS"/>
                <a:cs typeface="Comic Sans MS"/>
              </a:rPr>
              <a:t>Cirugía </a:t>
            </a:r>
            <a:r>
              <a:rPr lang="es-MX" sz="4000" dirty="0">
                <a:latin typeface="Comic Sans MS"/>
                <a:cs typeface="Comic Sans MS"/>
              </a:rPr>
              <a:t>L</a:t>
            </a:r>
            <a:r>
              <a:rPr lang="es-MX" sz="4000" dirty="0" smtClean="0">
                <a:latin typeface="Comic Sans MS"/>
                <a:cs typeface="Comic Sans MS"/>
              </a:rPr>
              <a:t>aparoscópica </a:t>
            </a:r>
            <a:r>
              <a:rPr lang="es-MX" dirty="0" smtClean="0">
                <a:latin typeface="Comic Sans MS"/>
                <a:cs typeface="Comic Sans MS"/>
              </a:rPr>
              <a:t/>
            </a:r>
            <a:br>
              <a:rPr lang="es-MX" dirty="0" smtClean="0">
                <a:latin typeface="Comic Sans MS"/>
                <a:cs typeface="Comic Sans MS"/>
              </a:rPr>
            </a:br>
            <a:endParaRPr lang="es-MX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4327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600" dirty="0" err="1">
                <a:solidFill>
                  <a:srgbClr val="FFFFCC"/>
                </a:solidFill>
                <a:latin typeface="Comic Sans MS"/>
                <a:cs typeface="Comic Sans MS"/>
              </a:rPr>
              <a:t>Comparación</a:t>
            </a:r>
            <a:r>
              <a:rPr lang="en-US" sz="3600" dirty="0">
                <a:solidFill>
                  <a:srgbClr val="FFFFCC"/>
                </a:solidFill>
                <a:latin typeface="Comic Sans MS"/>
                <a:cs typeface="Comic Sans MS"/>
              </a:rPr>
              <a:t> de </a:t>
            </a:r>
            <a:r>
              <a:rPr lang="en-US" sz="3600" dirty="0" err="1">
                <a:solidFill>
                  <a:srgbClr val="FFFFCC"/>
                </a:solidFill>
                <a:latin typeface="Comic Sans MS"/>
                <a:cs typeface="Comic Sans MS"/>
              </a:rPr>
              <a:t>R</a:t>
            </a:r>
            <a:r>
              <a:rPr lang="en-US" sz="3600" dirty="0" err="1" smtClean="0">
                <a:solidFill>
                  <a:srgbClr val="FFFFCC"/>
                </a:solidFill>
                <a:latin typeface="Comic Sans MS"/>
                <a:cs typeface="Comic Sans MS"/>
              </a:rPr>
              <a:t>esultados</a:t>
            </a:r>
            <a:r>
              <a:rPr lang="en-US" sz="3600" dirty="0" smtClean="0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  <a:br>
              <a:rPr lang="en-US" sz="3600" dirty="0" smtClean="0">
                <a:solidFill>
                  <a:srgbClr val="FFFFCC"/>
                </a:solidFill>
                <a:latin typeface="Comic Sans MS"/>
                <a:cs typeface="Comic Sans MS"/>
              </a:rPr>
            </a:br>
            <a:endParaRPr lang="en-US" sz="3600" dirty="0">
              <a:solidFill>
                <a:srgbClr val="FFFFCC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819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672883"/>
              </p:ext>
            </p:extLst>
          </p:nvPr>
        </p:nvGraphicFramePr>
        <p:xfrm>
          <a:off x="468313" y="2208187"/>
          <a:ext cx="8229600" cy="3506788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371600"/>
                <a:gridCol w="950913"/>
                <a:gridCol w="1673225"/>
                <a:gridCol w="1490662"/>
                <a:gridCol w="1371600"/>
                <a:gridCol w="1371600"/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BARCELONA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/>
                        <a:ea typeface="ヒラギノ角ゴ ProN W3" charset="0"/>
                        <a:cs typeface="Comic Sans MS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COST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/>
                        <a:ea typeface="ヒラギノ角ゴ ProN W3" charset="0"/>
                        <a:cs typeface="Comic Sans MS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COLOR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/>
                        <a:ea typeface="ヒラギノ角ゴ ProN W3" charset="0"/>
                        <a:cs typeface="Comic Sans MS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CLASICC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/>
                        <a:ea typeface="ヒラギノ角ゴ ProN W3" charset="0"/>
                        <a:cs typeface="Comic Sans MS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n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Lap </a:t>
                      </a:r>
                      <a:endParaRPr kumimoji="0" lang="en-US" sz="1800" u="none" strike="noStrike" cap="none" normalizeH="0" baseline="0" dirty="0">
                        <a:ln>
                          <a:noFill/>
                        </a:ln>
                        <a:effectLst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" charset="0"/>
                        </a:rPr>
                        <a:t>Abierto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108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437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435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627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621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273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140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71717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Tiempo (min)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Lap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Abierto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142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118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95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135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180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Sangrado (ml)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Lap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Abierto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183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175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59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Morbilidad (%)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Lap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Abierto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31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21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32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Ganglios (n)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Lap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sym typeface="Arial" charset="0"/>
                        </a:rPr>
                        <a:t>Abierto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1" u="none" strike="noStrike" cap="none" normalizeH="0" baseline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12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3A299"/>
                        </a:buClr>
                        <a:buSzPct val="85000"/>
                        <a:buFont typeface="Arial" charset="0"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1800" i="1" u="none" strike="noStrike" cap="none" normalizeH="0" baseline="0" dirty="0">
                          <a:ln>
                            <a:noFill/>
                          </a:ln>
                          <a:solidFill>
                            <a:srgbClr val="6CC7FF"/>
                          </a:solidFill>
                          <a:effectLst/>
                          <a:sym typeface="Arial" charset="0"/>
                        </a:rPr>
                        <a:t>13.5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6CC7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/>
                </a:tc>
              </a:tr>
            </a:tbl>
          </a:graphicData>
        </a:graphic>
      </p:graphicFrame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666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85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Captura de pantalla 2016-10-12 a las 11.21.13 a.m.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9712" b="7460"/>
          <a:stretch/>
        </p:blipFill>
        <p:spPr>
          <a:xfrm rot="16200000">
            <a:off x="1995436" y="1250737"/>
            <a:ext cx="5212023" cy="46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53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uadroTexto 5"/>
          <p:cNvSpPr txBox="1">
            <a:spLocks noChangeArrowheads="1"/>
          </p:cNvSpPr>
          <p:nvPr/>
        </p:nvSpPr>
        <p:spPr bwMode="auto">
          <a:xfrm>
            <a:off x="5121275" y="6351588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/>
              <a:t>Lancet Oncol 2013;14:210-18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358935"/>
              </p:ext>
            </p:extLst>
          </p:nvPr>
        </p:nvGraphicFramePr>
        <p:xfrm>
          <a:off x="1005878" y="2148857"/>
          <a:ext cx="7315122" cy="3163796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{E929F9F4-4A8F-4326-A1B4-22849713DDAB}</a:tableStyleId>
              </a:tblPr>
              <a:tblGrid>
                <a:gridCol w="2332357"/>
                <a:gridCol w="1908293"/>
                <a:gridCol w="1908293"/>
                <a:gridCol w="1166179"/>
              </a:tblGrid>
              <a:tr h="585209"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/>
                        <a:t>Margen</a:t>
                      </a:r>
                      <a:r>
                        <a:rPr lang="es-ES" sz="2400" b="0" baseline="0" dirty="0" smtClean="0"/>
                        <a:t> radial </a:t>
                      </a:r>
                      <a:r>
                        <a:rPr lang="es-ES" sz="2400" b="0" dirty="0" smtClean="0"/>
                        <a:t> positivo</a:t>
                      </a:r>
                      <a:endParaRPr lang="es-ES" sz="2400" b="0" dirty="0"/>
                    </a:p>
                  </a:txBody>
                  <a:tcPr>
                    <a:solidFill>
                      <a:srgbClr val="0000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/>
                        <a:t>Lap</a:t>
                      </a:r>
                      <a:endParaRPr lang="es-ES" sz="2400" b="0" dirty="0"/>
                    </a:p>
                  </a:txBody>
                  <a:tcPr>
                    <a:solidFill>
                      <a:srgbClr val="0000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/>
                        <a:t>Abierto</a:t>
                      </a:r>
                      <a:endParaRPr lang="es-ES" sz="2400" b="0" dirty="0"/>
                    </a:p>
                  </a:txBody>
                  <a:tcPr>
                    <a:solidFill>
                      <a:srgbClr val="0000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i="1" dirty="0" smtClean="0"/>
                        <a:t>p</a:t>
                      </a:r>
                      <a:endParaRPr lang="es-ES" sz="2400" b="0" i="1" dirty="0"/>
                    </a:p>
                  </a:txBody>
                  <a:tcPr>
                    <a:solidFill>
                      <a:srgbClr val="000068"/>
                    </a:solidFill>
                  </a:tcPr>
                </a:tc>
              </a:tr>
              <a:tr h="585209">
                <a:tc>
                  <a:txBody>
                    <a:bodyPr/>
                    <a:lstStyle/>
                    <a:p>
                      <a:pPr algn="l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Total 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56/588 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30/300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rgbClr val="000059"/>
                          </a:solidFill>
                        </a:rPr>
                        <a:t>0.850</a:t>
                      </a:r>
                      <a:endParaRPr lang="es-ES" sz="2400" dirty="0">
                        <a:solidFill>
                          <a:srgbClr val="000059"/>
                        </a:solidFill>
                      </a:endParaRPr>
                    </a:p>
                  </a:txBody>
                  <a:tcPr/>
                </a:tc>
              </a:tr>
              <a:tr h="585209"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10%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10%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000059"/>
                        </a:solidFill>
                      </a:endParaRPr>
                    </a:p>
                  </a:txBody>
                  <a:tcPr/>
                </a:tc>
              </a:tr>
              <a:tr h="585209">
                <a:tc>
                  <a:txBody>
                    <a:bodyPr/>
                    <a:lstStyle/>
                    <a:p>
                      <a:pPr algn="l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Tercio inferior 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15/164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rgbClr val="000080"/>
                          </a:solidFill>
                        </a:rPr>
                        <a:t>17/79</a:t>
                      </a:r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i="1" dirty="0" smtClean="0">
                          <a:solidFill>
                            <a:srgbClr val="000059"/>
                          </a:solidFill>
                        </a:rPr>
                        <a:t>0.014</a:t>
                      </a:r>
                      <a:endParaRPr lang="es-ES" sz="2400" i="1" dirty="0">
                        <a:solidFill>
                          <a:srgbClr val="000059"/>
                        </a:solidFill>
                      </a:endParaRPr>
                    </a:p>
                  </a:txBody>
                  <a:tcPr/>
                </a:tc>
              </a:tr>
              <a:tr h="585209"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i="1" dirty="0" smtClean="0">
                          <a:solidFill>
                            <a:srgbClr val="000080"/>
                          </a:solidFill>
                        </a:rPr>
                        <a:t>9%</a:t>
                      </a:r>
                      <a:endParaRPr lang="es-ES" sz="2400" b="1" i="1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i="1" dirty="0" smtClean="0">
                          <a:solidFill>
                            <a:srgbClr val="000080"/>
                          </a:solidFill>
                        </a:rPr>
                        <a:t>22%</a:t>
                      </a:r>
                      <a:endParaRPr lang="es-ES" sz="2400" b="1" i="1" dirty="0">
                        <a:solidFill>
                          <a:srgbClr val="000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00005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549275" y="55245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FFCC"/>
                </a:solidFill>
                <a:latin typeface="Comic Sans MS"/>
                <a:cs typeface="Comic Sans MS"/>
              </a:rPr>
              <a:t>COLOR-II</a:t>
            </a:r>
            <a:endParaRPr lang="en-US" sz="3600" dirty="0">
              <a:solidFill>
                <a:srgbClr val="FFFFCC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747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7999" r="33000" b="21001"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55" y="181432"/>
            <a:ext cx="7772400" cy="729343"/>
          </a:xfrm>
        </p:spPr>
        <p:txBody>
          <a:bodyPr/>
          <a:lstStyle/>
          <a:p>
            <a:pPr defTabSz="833302">
              <a:defRPr/>
            </a:pPr>
            <a:r>
              <a:rPr lang="en-US" sz="4000" dirty="0" smtClean="0">
                <a:solidFill>
                  <a:srgbClr val="FFFFC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Cirugía </a:t>
            </a:r>
            <a:r>
              <a:rPr lang="en-US" sz="4000" dirty="0" err="1" smtClean="0">
                <a:solidFill>
                  <a:srgbClr val="FFFFC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Endoscópica</a:t>
            </a:r>
            <a:r>
              <a:rPr lang="en-US" sz="4000" dirty="0" smtClean="0">
                <a:solidFill>
                  <a:srgbClr val="FFFFC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 Transanal</a:t>
            </a:r>
            <a:endParaRPr lang="en-US" sz="4000" dirty="0">
              <a:solidFill>
                <a:srgbClr val="FFFFC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omic Sans MS"/>
              <a:cs typeface="Comic Sans MS"/>
            </a:endParaRPr>
          </a:p>
        </p:txBody>
      </p:sp>
      <p:pic>
        <p:nvPicPr>
          <p:cNvPr id="96258" name="Picture 4" descr="Storz TEO Rectosc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283368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" descr="TEM Syst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5146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5" descr="GelPOINT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3810000"/>
            <a:ext cx="1906587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quadport.jpg">
            <a:hlinkClick r:id="rId6" tooltip="quadport.jp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/>
                <a:cs typeface="Comic Sans MS"/>
              </a:rPr>
              <a:t>Escisión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Meso</a:t>
            </a:r>
            <a:r>
              <a:rPr lang="en-US" dirty="0" err="1">
                <a:latin typeface="Comic Sans MS"/>
                <a:cs typeface="Comic Sans MS"/>
              </a:rPr>
              <a:t>r</a:t>
            </a:r>
            <a:r>
              <a:rPr lang="en-US" dirty="0" err="1" smtClean="0">
                <a:latin typeface="Comic Sans MS"/>
                <a:cs typeface="Comic Sans MS"/>
              </a:rPr>
              <a:t>rectal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  <a:r>
              <a:rPr lang="en-US" dirty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ransanal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Content Placeholder 3" descr="Figure 4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47" y="1508781"/>
            <a:ext cx="4750816" cy="4800600"/>
          </a:xfrm>
        </p:spPr>
      </p:pic>
      <p:sp>
        <p:nvSpPr>
          <p:cNvPr id="6" name="Flecha abajo 5"/>
          <p:cNvSpPr/>
          <p:nvPr/>
        </p:nvSpPr>
        <p:spPr bwMode="auto">
          <a:xfrm rot="18569444">
            <a:off x="4047960" y="1930435"/>
            <a:ext cx="825411" cy="1442668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7999" r="33000" b="21001"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1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/>
                <a:cs typeface="Comic Sans MS"/>
              </a:rPr>
              <a:t>Escisión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Meso</a:t>
            </a:r>
            <a:r>
              <a:rPr lang="en-US" dirty="0" err="1">
                <a:latin typeface="Comic Sans MS"/>
                <a:cs typeface="Comic Sans MS"/>
              </a:rPr>
              <a:t>r</a:t>
            </a:r>
            <a:r>
              <a:rPr lang="en-US" dirty="0" err="1" smtClean="0">
                <a:latin typeface="Comic Sans MS"/>
                <a:cs typeface="Comic Sans MS"/>
              </a:rPr>
              <a:t>rectal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  <a:r>
              <a:rPr lang="en-US" dirty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ransanal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Content Placeholder 3" descr="Figure 4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47" y="1508781"/>
            <a:ext cx="4750816" cy="4800600"/>
          </a:xfrm>
        </p:spPr>
      </p:pic>
      <p:sp>
        <p:nvSpPr>
          <p:cNvPr id="6" name="Flecha abajo 5"/>
          <p:cNvSpPr/>
          <p:nvPr/>
        </p:nvSpPr>
        <p:spPr bwMode="auto">
          <a:xfrm rot="18569444">
            <a:off x="4047960" y="1930435"/>
            <a:ext cx="825411" cy="1442668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Flecha abajo 8"/>
          <p:cNvSpPr/>
          <p:nvPr/>
        </p:nvSpPr>
        <p:spPr bwMode="auto">
          <a:xfrm rot="12750159">
            <a:off x="4141328" y="4645064"/>
            <a:ext cx="838206" cy="1358648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7999" r="33000" b="21001"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3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74838"/>
            <a:ext cx="8596313" cy="1143000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rgbClr val="FFFF66"/>
                </a:solidFill>
                <a:latin typeface="Arial" charset="0"/>
              </a:rPr>
              <a:t/>
            </a:r>
            <a:br>
              <a:rPr lang="cs-CZ" sz="2400" dirty="0">
                <a:solidFill>
                  <a:srgbClr val="FFFF66"/>
                </a:solidFill>
                <a:latin typeface="Arial" charset="0"/>
              </a:rPr>
            </a:br>
            <a:r>
              <a:rPr lang="cs-CZ" sz="2400" u="sng" dirty="0">
                <a:solidFill>
                  <a:srgbClr val="FFFF66"/>
                </a:solidFill>
                <a:latin typeface="Arial" charset="0"/>
              </a:rPr>
              <a:t/>
            </a:r>
            <a:br>
              <a:rPr lang="cs-CZ" sz="2400" u="sng" dirty="0">
                <a:solidFill>
                  <a:srgbClr val="FFFF66"/>
                </a:solidFill>
                <a:latin typeface="Arial" charset="0"/>
              </a:rPr>
            </a:br>
            <a:r>
              <a:rPr lang="en-US" sz="2400" dirty="0">
                <a:solidFill>
                  <a:srgbClr val="FFFF66"/>
                </a:solidFill>
                <a:latin typeface="Arial" charset="0"/>
              </a:rPr>
              <a:t/>
            </a:r>
            <a:br>
              <a:rPr lang="en-US" sz="2400" dirty="0">
                <a:solidFill>
                  <a:srgbClr val="FFFF66"/>
                </a:solidFill>
                <a:latin typeface="Arial" charset="0"/>
              </a:rPr>
            </a:b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endParaRPr lang="en-US" sz="3600" dirty="0">
              <a:solidFill>
                <a:srgbClr val="FFFF9E"/>
              </a:solidFill>
              <a:latin typeface="Verdana" charset="0"/>
            </a:endParaRP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085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7999" r="33000" b="21001"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applied po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385888"/>
            <a:ext cx="71120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Imagen 1" descr="Captura de pantalla 2015-10-14 a la(s) 16.49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2403" r="972" b="3104"/>
          <a:stretch>
            <a:fillRect/>
          </a:stretch>
        </p:blipFill>
        <p:spPr bwMode="auto">
          <a:xfrm>
            <a:off x="0" y="1943100"/>
            <a:ext cx="9144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857225" cy="869471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828830" y="556462"/>
            <a:ext cx="55777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4000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MX" sz="4400" dirty="0" smtClean="0">
                <a:solidFill>
                  <a:srgbClr val="FFFFCC"/>
                </a:solidFill>
                <a:latin typeface="Comic Sans MS"/>
                <a:cs typeface="Comic Sans MS"/>
              </a:rPr>
              <a:t>Sala quirúrgica</a:t>
            </a:r>
            <a:endParaRPr lang="es-ES" sz="44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857225" cy="869471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3369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firerfly rectal 2016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001" y="868708"/>
            <a:ext cx="7497998" cy="5486340"/>
          </a:xfrm>
        </p:spPr>
      </p:pic>
    </p:spTree>
    <p:extLst>
      <p:ext uri="{BB962C8B-B14F-4D97-AF65-F5344CB8AC3E}">
        <p14:creationId xmlns:p14="http://schemas.microsoft.com/office/powerpoint/2010/main" val="9612801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8684" y="45757"/>
            <a:ext cx="8229600" cy="1139825"/>
          </a:xfrm>
        </p:spPr>
        <p:txBody>
          <a:bodyPr/>
          <a:lstStyle/>
          <a:p>
            <a:pPr defTabSz="833302">
              <a:defRPr/>
            </a:pPr>
            <a:r>
              <a:rPr lang="en-GB" sz="3600" dirty="0" err="1">
                <a:solidFill>
                  <a:srgbClr val="FFFF5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Evolución</a:t>
            </a:r>
            <a:r>
              <a:rPr lang="en-GB" sz="3600" dirty="0">
                <a:solidFill>
                  <a:srgbClr val="FFFF5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 de la </a:t>
            </a:r>
            <a:r>
              <a:rPr lang="en-GB" sz="3600" dirty="0" err="1">
                <a:solidFill>
                  <a:srgbClr val="FFFF5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Cirugía</a:t>
            </a:r>
            <a:r>
              <a:rPr lang="en-GB" sz="3600" dirty="0">
                <a:solidFill>
                  <a:srgbClr val="FFFF5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 en </a:t>
            </a:r>
            <a:br>
              <a:rPr lang="en-GB" sz="3600" dirty="0">
                <a:solidFill>
                  <a:srgbClr val="FFFF5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</a:br>
            <a:r>
              <a:rPr lang="en-GB" sz="3600" dirty="0" err="1">
                <a:solidFill>
                  <a:srgbClr val="FFFF5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Cáncer</a:t>
            </a:r>
            <a:r>
              <a:rPr lang="en-GB" sz="3600" dirty="0">
                <a:solidFill>
                  <a:srgbClr val="FFFF59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omic Sans MS"/>
                <a:cs typeface="Comic Sans MS"/>
              </a:rPr>
              <a:t> de Recto </a:t>
            </a:r>
          </a:p>
        </p:txBody>
      </p:sp>
      <p:grpSp>
        <p:nvGrpSpPr>
          <p:cNvPr id="20482" name="Agrupar 20490"/>
          <p:cNvGrpSpPr>
            <a:grpSpLocks/>
          </p:cNvGrpSpPr>
          <p:nvPr/>
        </p:nvGrpSpPr>
        <p:grpSpPr bwMode="auto">
          <a:xfrm>
            <a:off x="274638" y="4160838"/>
            <a:ext cx="8686800" cy="2109787"/>
            <a:chOff x="0" y="3977634"/>
            <a:chExt cx="8686755" cy="2109355"/>
          </a:xfrm>
        </p:grpSpPr>
        <p:cxnSp>
          <p:nvCxnSpPr>
            <p:cNvPr id="20493" name="Conector recto 4"/>
            <p:cNvCxnSpPr>
              <a:cxnSpLocks noChangeShapeType="1"/>
            </p:cNvCxnSpPr>
            <p:nvPr/>
          </p:nvCxnSpPr>
          <p:spPr bwMode="auto">
            <a:xfrm>
              <a:off x="0" y="4526268"/>
              <a:ext cx="850387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4" name="CuadroTexto 20"/>
            <p:cNvSpPr txBox="1">
              <a:spLocks noChangeArrowheads="1"/>
            </p:cNvSpPr>
            <p:nvPr/>
          </p:nvSpPr>
          <p:spPr bwMode="auto">
            <a:xfrm>
              <a:off x="7223731" y="3977634"/>
              <a:ext cx="13715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/>
                <a:t>2007</a:t>
              </a:r>
            </a:p>
          </p:txBody>
        </p:sp>
        <p:sp>
          <p:nvSpPr>
            <p:cNvPr id="20495" name="Rectángulo 20480"/>
            <p:cNvSpPr>
              <a:spLocks noChangeArrowheads="1"/>
            </p:cNvSpPr>
            <p:nvPr/>
          </p:nvSpPr>
          <p:spPr bwMode="auto">
            <a:xfrm>
              <a:off x="7315145" y="4709146"/>
              <a:ext cx="13716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FFFF9E"/>
                </a:buClr>
                <a:buSzPct val="75000"/>
              </a:pPr>
              <a:r>
                <a:rPr lang="es-MX"/>
                <a:t>NOTES</a:t>
              </a:r>
            </a:p>
          </p:txBody>
        </p:sp>
        <p:grpSp>
          <p:nvGrpSpPr>
            <p:cNvPr id="20496" name="Agrupar 20489"/>
            <p:cNvGrpSpPr>
              <a:grpSpLocks/>
            </p:cNvGrpSpPr>
            <p:nvPr/>
          </p:nvGrpSpPr>
          <p:grpSpPr bwMode="auto">
            <a:xfrm>
              <a:off x="0" y="3977634"/>
              <a:ext cx="8046319" cy="2109355"/>
              <a:chOff x="0" y="3977634"/>
              <a:chExt cx="8046319" cy="2109355"/>
            </a:xfrm>
          </p:grpSpPr>
          <p:sp>
            <p:nvSpPr>
              <p:cNvPr id="20497" name="CuadroTexto 9"/>
              <p:cNvSpPr txBox="1">
                <a:spLocks noChangeArrowheads="1"/>
              </p:cNvSpPr>
              <p:nvPr/>
            </p:nvSpPr>
            <p:spPr bwMode="auto">
              <a:xfrm>
                <a:off x="61051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1885</a:t>
                </a:r>
              </a:p>
            </p:txBody>
          </p:sp>
          <p:sp>
            <p:nvSpPr>
              <p:cNvPr id="20498" name="CuadroTexto 12"/>
              <p:cNvSpPr txBox="1">
                <a:spLocks noChangeArrowheads="1"/>
              </p:cNvSpPr>
              <p:nvPr/>
            </p:nvSpPr>
            <p:spPr bwMode="auto">
              <a:xfrm>
                <a:off x="975441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1908</a:t>
                </a:r>
              </a:p>
            </p:txBody>
          </p:sp>
          <p:sp>
            <p:nvSpPr>
              <p:cNvPr id="20499" name="CuadroTexto 13"/>
              <p:cNvSpPr txBox="1">
                <a:spLocks noChangeArrowheads="1"/>
              </p:cNvSpPr>
              <p:nvPr/>
            </p:nvSpPr>
            <p:spPr bwMode="auto">
              <a:xfrm>
                <a:off x="1798392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1940</a:t>
                </a:r>
              </a:p>
            </p:txBody>
          </p:sp>
          <p:sp>
            <p:nvSpPr>
              <p:cNvPr id="20500" name="CuadroTexto 14"/>
              <p:cNvSpPr txBox="1">
                <a:spLocks noChangeArrowheads="1"/>
              </p:cNvSpPr>
              <p:nvPr/>
            </p:nvSpPr>
            <p:spPr bwMode="auto">
              <a:xfrm>
                <a:off x="2712782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1982</a:t>
                </a:r>
              </a:p>
            </p:txBody>
          </p:sp>
          <p:sp>
            <p:nvSpPr>
              <p:cNvPr id="20501" name="CuadroTexto 15"/>
              <p:cNvSpPr txBox="1">
                <a:spLocks noChangeArrowheads="1"/>
              </p:cNvSpPr>
              <p:nvPr/>
            </p:nvSpPr>
            <p:spPr bwMode="auto">
              <a:xfrm>
                <a:off x="3627172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1983</a:t>
                </a:r>
              </a:p>
            </p:txBody>
          </p:sp>
          <p:sp>
            <p:nvSpPr>
              <p:cNvPr id="20502" name="CuadroTexto 16"/>
              <p:cNvSpPr txBox="1">
                <a:spLocks noChangeArrowheads="1"/>
              </p:cNvSpPr>
              <p:nvPr/>
            </p:nvSpPr>
            <p:spPr bwMode="auto">
              <a:xfrm>
                <a:off x="4450123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1984</a:t>
                </a:r>
              </a:p>
            </p:txBody>
          </p:sp>
          <p:sp>
            <p:nvSpPr>
              <p:cNvPr id="20503" name="CuadroTexto 18"/>
              <p:cNvSpPr txBox="1">
                <a:spLocks noChangeArrowheads="1"/>
              </p:cNvSpPr>
              <p:nvPr/>
            </p:nvSpPr>
            <p:spPr bwMode="auto">
              <a:xfrm>
                <a:off x="5486390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1990</a:t>
                </a:r>
              </a:p>
            </p:txBody>
          </p:sp>
          <p:sp>
            <p:nvSpPr>
              <p:cNvPr id="20504" name="CuadroTexto 19"/>
              <p:cNvSpPr txBox="1">
                <a:spLocks noChangeArrowheads="1"/>
              </p:cNvSpPr>
              <p:nvPr/>
            </p:nvSpPr>
            <p:spPr bwMode="auto">
              <a:xfrm>
                <a:off x="6309341" y="3977634"/>
                <a:ext cx="13715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/>
                  <a:t>1991</a:t>
                </a:r>
              </a:p>
            </p:txBody>
          </p:sp>
          <p:sp>
            <p:nvSpPr>
              <p:cNvPr id="20505" name="CuadroTexto 25"/>
              <p:cNvSpPr txBox="1">
                <a:spLocks noChangeArrowheads="1"/>
              </p:cNvSpPr>
              <p:nvPr/>
            </p:nvSpPr>
            <p:spPr bwMode="auto">
              <a:xfrm>
                <a:off x="0" y="4709146"/>
                <a:ext cx="155451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FFFF9E"/>
                  </a:buClr>
                  <a:buSzPct val="75000"/>
                </a:pPr>
                <a:r>
                  <a:rPr lang="es-MX" sz="1800"/>
                  <a:t>Kraske Trans-sacra</a:t>
                </a:r>
              </a:p>
            </p:txBody>
          </p:sp>
          <p:sp>
            <p:nvSpPr>
              <p:cNvPr id="20506" name="CuadroTexto 28"/>
              <p:cNvSpPr txBox="1">
                <a:spLocks noChangeArrowheads="1"/>
              </p:cNvSpPr>
              <p:nvPr/>
            </p:nvSpPr>
            <p:spPr bwMode="auto">
              <a:xfrm>
                <a:off x="914440" y="5440658"/>
                <a:ext cx="155451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FFFF9E"/>
                  </a:buClr>
                  <a:buSzPct val="75000"/>
                </a:pPr>
                <a:r>
                  <a:rPr lang="es-MX" sz="1800"/>
                  <a:t>Miles </a:t>
                </a:r>
              </a:p>
              <a:p>
                <a:pPr eaLnBrk="1" hangingPunct="1">
                  <a:buClr>
                    <a:srgbClr val="FFFF9E"/>
                  </a:buClr>
                  <a:buSzPct val="75000"/>
                </a:pPr>
                <a:r>
                  <a:rPr lang="es-MX" sz="1800"/>
                  <a:t>RAP</a:t>
                </a:r>
              </a:p>
            </p:txBody>
          </p:sp>
          <p:sp>
            <p:nvSpPr>
              <p:cNvPr id="20507" name="CuadroTexto 29"/>
              <p:cNvSpPr txBox="1">
                <a:spLocks noChangeArrowheads="1"/>
              </p:cNvSpPr>
              <p:nvPr/>
            </p:nvSpPr>
            <p:spPr bwMode="auto">
              <a:xfrm>
                <a:off x="1645952" y="4800585"/>
                <a:ext cx="15545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FFFF9E"/>
                  </a:buClr>
                  <a:buSzPct val="75000"/>
                </a:pPr>
                <a:r>
                  <a:rPr lang="es-MX" sz="1800"/>
                  <a:t>RAP</a:t>
                </a:r>
              </a:p>
            </p:txBody>
          </p:sp>
          <p:sp>
            <p:nvSpPr>
              <p:cNvPr id="20508" name="Rectángulo 26"/>
              <p:cNvSpPr>
                <a:spLocks noChangeArrowheads="1"/>
              </p:cNvSpPr>
              <p:nvPr/>
            </p:nvSpPr>
            <p:spPr bwMode="auto">
              <a:xfrm>
                <a:off x="2651781" y="5440658"/>
                <a:ext cx="155448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/>
                  <a:t>Heald </a:t>
                </a:r>
              </a:p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/>
                  <a:t>ETM</a:t>
                </a:r>
              </a:p>
            </p:txBody>
          </p:sp>
          <p:sp>
            <p:nvSpPr>
              <p:cNvPr id="20509" name="Rectángulo 30"/>
              <p:cNvSpPr>
                <a:spLocks noChangeArrowheads="1"/>
              </p:cNvSpPr>
              <p:nvPr/>
            </p:nvSpPr>
            <p:spPr bwMode="auto">
              <a:xfrm>
                <a:off x="3383293" y="4709146"/>
                <a:ext cx="192024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/>
                  <a:t>Buess </a:t>
                </a:r>
              </a:p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 smtClean="0"/>
                  <a:t>Cirugía Ta</a:t>
                </a:r>
                <a:endParaRPr lang="es-MX" dirty="0"/>
              </a:p>
            </p:txBody>
          </p:sp>
          <p:sp>
            <p:nvSpPr>
              <p:cNvPr id="20510" name="Rectángulo 20479"/>
              <p:cNvSpPr>
                <a:spLocks noChangeArrowheads="1"/>
              </p:cNvSpPr>
              <p:nvPr/>
            </p:nvSpPr>
            <p:spPr bwMode="auto">
              <a:xfrm>
                <a:off x="2834659" y="5440658"/>
                <a:ext cx="45720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/>
                  <a:t>Marks</a:t>
                </a:r>
              </a:p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 smtClean="0"/>
                  <a:t>Interesfintérica</a:t>
                </a:r>
                <a:endParaRPr lang="es-MX" dirty="0"/>
              </a:p>
            </p:txBody>
          </p:sp>
          <p:sp>
            <p:nvSpPr>
              <p:cNvPr id="20511" name="Rectángulo 20482"/>
              <p:cNvSpPr>
                <a:spLocks noChangeArrowheads="1"/>
              </p:cNvSpPr>
              <p:nvPr/>
            </p:nvSpPr>
            <p:spPr bwMode="auto">
              <a:xfrm>
                <a:off x="6309342" y="5440658"/>
                <a:ext cx="1736977" cy="646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/>
                  <a:t>Jacobs </a:t>
                </a:r>
              </a:p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 smtClean="0"/>
                  <a:t>Laparoscopia</a:t>
                </a:r>
                <a:endParaRPr lang="es-MX" dirty="0"/>
              </a:p>
            </p:txBody>
          </p:sp>
          <p:sp>
            <p:nvSpPr>
              <p:cNvPr id="20512" name="Rectángulo 20485"/>
              <p:cNvSpPr>
                <a:spLocks noChangeArrowheads="1"/>
              </p:cNvSpPr>
              <p:nvPr/>
            </p:nvSpPr>
            <p:spPr bwMode="auto">
              <a:xfrm>
                <a:off x="5120633" y="4709146"/>
                <a:ext cx="2285615" cy="646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/>
                  <a:t>Knight </a:t>
                </a:r>
              </a:p>
              <a:p>
                <a:pPr>
                  <a:buClr>
                    <a:srgbClr val="FFFF9E"/>
                  </a:buClr>
                  <a:buSzPct val="75000"/>
                </a:pPr>
                <a:r>
                  <a:rPr lang="es-MX" dirty="0" smtClean="0"/>
                  <a:t>Doble engrapado</a:t>
                </a:r>
                <a:endParaRPr lang="es-MX" dirty="0"/>
              </a:p>
            </p:txBody>
          </p:sp>
        </p:grpSp>
      </p:grpSp>
      <p:pic>
        <p:nvPicPr>
          <p:cNvPr id="4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857225" cy="869471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20484" name="Picture 3" descr="C:\Users\HOMERO RODRIGUEZ\Pictures\fotos\ETM\P103066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13461"/>
          <a:stretch>
            <a:fillRect/>
          </a:stretch>
        </p:blipFill>
        <p:spPr>
          <a:xfrm>
            <a:off x="5578475" y="1235075"/>
            <a:ext cx="2743200" cy="2651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3" t="2348" r="14008" b="10747"/>
          <a:stretch>
            <a:fillRect/>
          </a:stretch>
        </p:blipFill>
        <p:spPr>
          <a:xfrm>
            <a:off x="1279525" y="1235075"/>
            <a:ext cx="2565400" cy="2655888"/>
          </a:xfrm>
          <a:noFill/>
          <a:ln>
            <a:solidFill>
              <a:srgbClr val="BBBD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Flecha derecha 20491"/>
          <p:cNvSpPr>
            <a:spLocks noChangeArrowheads="1"/>
          </p:cNvSpPr>
          <p:nvPr/>
        </p:nvSpPr>
        <p:spPr bwMode="auto">
          <a:xfrm>
            <a:off x="4206875" y="2332038"/>
            <a:ext cx="1096963" cy="547687"/>
          </a:xfrm>
          <a:prstGeom prst="rightArrow">
            <a:avLst>
              <a:gd name="adj1" fmla="val 50000"/>
              <a:gd name="adj2" fmla="val 50073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cxnSp>
        <p:nvCxnSpPr>
          <p:cNvPr id="20487" name="Conector recto 20495"/>
          <p:cNvCxnSpPr>
            <a:cxnSpLocks noChangeShapeType="1"/>
          </p:cNvCxnSpPr>
          <p:nvPr/>
        </p:nvCxnSpPr>
        <p:spPr bwMode="auto">
          <a:xfrm>
            <a:off x="1006475" y="4708525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Conector recto 55"/>
          <p:cNvCxnSpPr>
            <a:cxnSpLocks noChangeShapeType="1"/>
          </p:cNvCxnSpPr>
          <p:nvPr/>
        </p:nvCxnSpPr>
        <p:spPr bwMode="auto">
          <a:xfrm>
            <a:off x="4572000" y="4708525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Conector recto 56"/>
          <p:cNvCxnSpPr>
            <a:cxnSpLocks noChangeShapeType="1"/>
          </p:cNvCxnSpPr>
          <p:nvPr/>
        </p:nvCxnSpPr>
        <p:spPr bwMode="auto">
          <a:xfrm>
            <a:off x="2651125" y="4708525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0" name="Conector recto 57"/>
          <p:cNvCxnSpPr>
            <a:cxnSpLocks noChangeShapeType="1"/>
          </p:cNvCxnSpPr>
          <p:nvPr/>
        </p:nvCxnSpPr>
        <p:spPr bwMode="auto">
          <a:xfrm>
            <a:off x="6492875" y="4708525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1" name="Conector recto 58"/>
          <p:cNvCxnSpPr>
            <a:cxnSpLocks noChangeShapeType="1"/>
          </p:cNvCxnSpPr>
          <p:nvPr/>
        </p:nvCxnSpPr>
        <p:spPr bwMode="auto">
          <a:xfrm>
            <a:off x="8229600" y="4708525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7" t="64728" r="8778" b="13150"/>
          <a:stretch>
            <a:fillRect/>
          </a:stretch>
        </p:blipFill>
        <p:spPr bwMode="auto">
          <a:xfrm>
            <a:off x="2339975" y="115888"/>
            <a:ext cx="4376738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7538" r="51698" b="70340"/>
          <a:stretch>
            <a:fillRect/>
          </a:stretch>
        </p:blipFill>
        <p:spPr bwMode="auto">
          <a:xfrm>
            <a:off x="2339975" y="3429000"/>
            <a:ext cx="43926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857225" cy="869471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3369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23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857225" cy="869471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3369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8" y="1783098"/>
            <a:ext cx="6946047" cy="429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188757" y="411513"/>
            <a:ext cx="6857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FFFFCC"/>
                </a:solidFill>
                <a:latin typeface="Comic Sans MS"/>
                <a:cs typeface="Comic Sans MS"/>
              </a:rPr>
              <a:t>Identificaci</a:t>
            </a:r>
            <a:r>
              <a:rPr lang="es-ES" sz="4400" dirty="0" smtClean="0">
                <a:solidFill>
                  <a:srgbClr val="FFFFCC"/>
                </a:solidFill>
                <a:latin typeface="Comic Sans MS"/>
                <a:cs typeface="Comic Sans MS"/>
              </a:rPr>
              <a:t>ón de nervios</a:t>
            </a:r>
            <a:endParaRPr lang="es-ES" sz="4400" dirty="0">
              <a:solidFill>
                <a:srgbClr val="FFFFCC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84985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Imagen 1" descr="Captura de pantalla 2015-10-14 a la(s) 16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277938"/>
            <a:ext cx="52197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30C3A45B-F2B1-9D46-8565-9524A7D7D754}" type="slidenum">
              <a:rPr lang="en-US" smtClean="0">
                <a:solidFill>
                  <a:srgbClr val="FFFFFF"/>
                </a:solidFill>
              </a:rPr>
              <a:pPr algn="ctr"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anterior dissection female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8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3" name="Rectangle 3"/>
          <p:cNvSpPr>
            <a:spLocks noGrp="1" noChangeArrowheads="1"/>
          </p:cNvSpPr>
          <p:nvPr>
            <p:ph idx="1"/>
          </p:nvPr>
        </p:nvSpPr>
        <p:spPr>
          <a:xfrm>
            <a:off x="1006475" y="1554163"/>
            <a:ext cx="8229600" cy="3978275"/>
          </a:xfrm>
        </p:spPr>
        <p:txBody>
          <a:bodyPr/>
          <a:lstStyle/>
          <a:p>
            <a:pPr>
              <a:buClr>
                <a:schemeClr val="tx2"/>
              </a:buClr>
              <a:buFont typeface="Wingdings" charset="0"/>
              <a:buNone/>
              <a:defRPr/>
            </a:pPr>
            <a:r>
              <a:rPr lang="en-US" sz="3600" dirty="0" smtClean="0">
                <a:latin typeface="Verdana" charset="0"/>
              </a:rPr>
              <a:t> </a:t>
            </a:r>
            <a:endParaRPr lang="en-US" sz="3600" dirty="0">
              <a:latin typeface="Verdana" charset="0"/>
            </a:endParaRPr>
          </a:p>
        </p:txBody>
      </p:sp>
      <p:pic>
        <p:nvPicPr>
          <p:cNvPr id="128002" name="Imagen 1" descr="Captura de pantalla 2015-09-10 a las 12.17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28600"/>
            <a:ext cx="8229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3" name="Rectangle 3"/>
          <p:cNvSpPr>
            <a:spLocks noGrp="1" noChangeArrowheads="1"/>
          </p:cNvSpPr>
          <p:nvPr>
            <p:ph idx="1"/>
          </p:nvPr>
        </p:nvSpPr>
        <p:spPr>
          <a:xfrm>
            <a:off x="1006475" y="1554163"/>
            <a:ext cx="8229600" cy="3978275"/>
          </a:xfrm>
        </p:spPr>
        <p:txBody>
          <a:bodyPr/>
          <a:lstStyle/>
          <a:p>
            <a:pPr>
              <a:buClr>
                <a:schemeClr val="tx2"/>
              </a:buClr>
              <a:buFont typeface="Wingdings" charset="0"/>
              <a:buNone/>
              <a:defRPr/>
            </a:pPr>
            <a:r>
              <a:rPr lang="en-US" sz="3600" dirty="0" smtClean="0">
                <a:latin typeface="Verdana" charset="0"/>
              </a:rPr>
              <a:t> </a:t>
            </a:r>
            <a:endParaRPr lang="en-US" sz="3600" dirty="0">
              <a:latin typeface="Verdana" charset="0"/>
            </a:endParaRPr>
          </a:p>
        </p:txBody>
      </p:sp>
      <p:pic>
        <p:nvPicPr>
          <p:cNvPr id="130050" name="Imagen 1" descr="Captura de pantalla 2015-09-10 a las 14.20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868363"/>
            <a:ext cx="60071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3" name="Rectangle 3"/>
          <p:cNvSpPr>
            <a:spLocks noGrp="1" noChangeArrowheads="1"/>
          </p:cNvSpPr>
          <p:nvPr>
            <p:ph idx="1"/>
          </p:nvPr>
        </p:nvSpPr>
        <p:spPr>
          <a:xfrm>
            <a:off x="1006475" y="1554163"/>
            <a:ext cx="8229600" cy="3978275"/>
          </a:xfrm>
        </p:spPr>
        <p:txBody>
          <a:bodyPr/>
          <a:lstStyle/>
          <a:p>
            <a:pPr>
              <a:buClr>
                <a:schemeClr val="tx2"/>
              </a:buClr>
              <a:buFont typeface="Wingdings" charset="0"/>
              <a:buNone/>
              <a:defRPr/>
            </a:pPr>
            <a:r>
              <a:rPr lang="en-US" sz="3600" dirty="0" smtClean="0">
                <a:latin typeface="Verdana" charset="0"/>
              </a:rPr>
              <a:t> </a:t>
            </a:r>
            <a:endParaRPr lang="en-US" sz="3600" dirty="0">
              <a:latin typeface="Verdana" charset="0"/>
            </a:endParaRP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331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7999" r="33000" b="21001"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Imagen 1" descr="Captura de pantalla 2015-09-07 a las 11.28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9144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Imagen 1" descr="coloan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394325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94654" cy="806005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392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779463" y="182903"/>
            <a:ext cx="7772400" cy="11430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 smtClean="0">
                <a:ea typeface="MS PGothic" charset="0"/>
              </a:rPr>
              <a:t/>
            </a:r>
            <a:br>
              <a:rPr lang="en-US" dirty="0" smtClean="0">
                <a:ea typeface="MS PGothic" charset="0"/>
              </a:rPr>
            </a:br>
            <a:r>
              <a:rPr lang="en-US" sz="3200" dirty="0" smtClean="0">
                <a:latin typeface="Comic Sans MS"/>
                <a:ea typeface="MS PGothic" charset="0"/>
                <a:cs typeface="Comic Sans MS"/>
              </a:rPr>
              <a:t>ETM </a:t>
            </a:r>
            <a:r>
              <a:rPr lang="es-ES" sz="3200" dirty="0" smtClean="0">
                <a:latin typeface="Comic Sans MS"/>
                <a:ea typeface="MS PGothic" charset="0"/>
                <a:cs typeface="Comic Sans MS"/>
              </a:rPr>
              <a:t>–</a:t>
            </a:r>
            <a:r>
              <a:rPr lang="en-US" sz="3200" dirty="0" smtClean="0">
                <a:latin typeface="Comic Sans MS"/>
                <a:ea typeface="MS PGothic" charset="0"/>
                <a:cs typeface="Comic Sans MS"/>
              </a:rPr>
              <a:t>Ta : </a:t>
            </a:r>
            <a:r>
              <a:rPr lang="en-US" sz="3200" dirty="0" err="1" smtClean="0">
                <a:latin typeface="Comic Sans MS"/>
                <a:ea typeface="MS PGothic" charset="0"/>
                <a:cs typeface="Comic Sans MS"/>
              </a:rPr>
              <a:t>Resultados</a:t>
            </a:r>
            <a:r>
              <a:rPr lang="en-US" sz="3200" dirty="0" smtClean="0">
                <a:latin typeface="Comic Sans MS"/>
                <a:ea typeface="MS PGothic" charset="0"/>
                <a:cs typeface="Comic Sans MS"/>
              </a:rPr>
              <a:t> </a:t>
            </a:r>
            <a:r>
              <a:rPr lang="en-US" sz="3200" dirty="0" err="1" smtClean="0">
                <a:latin typeface="Comic Sans MS"/>
                <a:ea typeface="MS PGothic" charset="0"/>
                <a:cs typeface="Comic Sans MS"/>
              </a:rPr>
              <a:t>i</a:t>
            </a:r>
            <a:r>
              <a:rPr lang="en-US" sz="3200" dirty="0" err="1" smtClean="0">
                <a:latin typeface="Comic Sans MS"/>
                <a:ea typeface="MS PGothic" charset="0"/>
                <a:cs typeface="Comic Sans MS"/>
              </a:rPr>
              <a:t>niciales</a:t>
            </a:r>
            <a:r>
              <a:rPr lang="en-US" dirty="0">
                <a:ea typeface="MS PGothic" charset="0"/>
              </a:rPr>
              <a:t/>
            </a:r>
            <a:br>
              <a:rPr lang="en-US" dirty="0">
                <a:ea typeface="MS PGothic" charset="0"/>
              </a:rPr>
            </a:br>
            <a:endParaRPr lang="en-US" dirty="0">
              <a:ea typeface="MS PGothic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05012"/>
              </p:ext>
            </p:extLst>
          </p:nvPr>
        </p:nvGraphicFramePr>
        <p:xfrm>
          <a:off x="365125" y="1325903"/>
          <a:ext cx="8467726" cy="49085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672"/>
                <a:gridCol w="812902"/>
                <a:gridCol w="1232849"/>
                <a:gridCol w="2063621"/>
                <a:gridCol w="1648682"/>
              </a:tblGrid>
              <a:tr h="70134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Autores</a:t>
                      </a:r>
                      <a:endParaRPr lang="en-US" sz="2000" dirty="0">
                        <a:solidFill>
                          <a:srgbClr val="6CC7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  <a:endParaRPr lang="en-US" sz="2000" dirty="0">
                        <a:solidFill>
                          <a:srgbClr val="6CC7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GL </a:t>
                      </a:r>
                      <a:endParaRPr lang="en-US" sz="2000" dirty="0">
                        <a:solidFill>
                          <a:srgbClr val="6CC7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ETM </a:t>
                      </a:r>
                    </a:p>
                    <a:p>
                      <a:pPr algn="ctr"/>
                      <a:r>
                        <a:rPr lang="en-US" sz="2000" dirty="0" err="1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completa</a:t>
                      </a:r>
                      <a:endParaRPr lang="en-US" sz="2000" dirty="0">
                        <a:solidFill>
                          <a:srgbClr val="6CC7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Márgenes</a:t>
                      </a:r>
                      <a:r>
                        <a:rPr lang="en-US" sz="2000" dirty="0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6CC7FF"/>
                          </a:solidFill>
                          <a:latin typeface="Comic Sans MS"/>
                          <a:cs typeface="Comic Sans MS"/>
                        </a:rPr>
                        <a:t>libres</a:t>
                      </a:r>
                      <a:endParaRPr lang="en-US" sz="2000" dirty="0">
                        <a:solidFill>
                          <a:srgbClr val="6CC7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81290" marR="81290" marT="45740" marB="45740"/>
                </a:tc>
              </a:tr>
              <a:tr h="39641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Lacy 2013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15.9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396412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Rouanet</a:t>
                      </a:r>
                      <a:r>
                        <a:rPr lang="en-US" sz="2000" dirty="0" smtClean="0"/>
                        <a:t> 2013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84.6%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396412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Atallah</a:t>
                      </a:r>
                      <a:r>
                        <a:rPr lang="en-US" sz="2000" dirty="0" smtClean="0"/>
                        <a:t> 2013 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22.5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89.5%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396378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Chouillard</a:t>
                      </a:r>
                      <a:r>
                        <a:rPr lang="en-US" sz="2000" dirty="0" smtClean="0"/>
                        <a:t> 2014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396412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Velthuis</a:t>
                      </a:r>
                      <a:r>
                        <a:rPr lang="en-US" sz="2000" dirty="0" smtClean="0"/>
                        <a:t> 2014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96%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96%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7011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Fernandez-</a:t>
                      </a:r>
                      <a:r>
                        <a:rPr lang="en-US" sz="2000" dirty="0" err="1" smtClean="0"/>
                        <a:t>Hevia</a:t>
                      </a:r>
                      <a:r>
                        <a:rPr lang="en-US" sz="2000" dirty="0" smtClean="0"/>
                        <a:t> 2015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14.3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91.9%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426552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Tuech</a:t>
                      </a:r>
                      <a:r>
                        <a:rPr lang="en-US" sz="2000" dirty="0" smtClean="0"/>
                        <a:t> 2014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56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84%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94.6%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701107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Veltcamp-Helbach</a:t>
                      </a:r>
                      <a:r>
                        <a:rPr lang="en-US" sz="2000" dirty="0" smtClean="0"/>
                        <a:t> 2015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88%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87.5%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  <a:tr h="39641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Lacy 2015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6CC7FF"/>
                          </a:solidFill>
                        </a:rPr>
                        <a:t>14.7</a:t>
                      </a:r>
                      <a:endParaRPr lang="en-US" sz="2000" dirty="0">
                        <a:solidFill>
                          <a:srgbClr val="6CC7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6CC7FF"/>
                          </a:solidFill>
                        </a:rPr>
                        <a:t>97.1%</a:t>
                      </a:r>
                      <a:endParaRPr lang="en-US" sz="2000" dirty="0">
                        <a:solidFill>
                          <a:srgbClr val="6CC7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6CC7FF"/>
                          </a:solidFill>
                        </a:rPr>
                        <a:t>93.7%</a:t>
                      </a:r>
                      <a:endParaRPr lang="en-US" sz="2000" dirty="0">
                        <a:solidFill>
                          <a:srgbClr val="6CC7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90" marR="81290" marT="45740" marB="45740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7335500" y="3297238"/>
            <a:ext cx="1090613" cy="690562"/>
          </a:xfrm>
          <a:prstGeom prst="ellipse">
            <a:avLst/>
          </a:prstGeom>
          <a:noFill/>
          <a:ln w="28575" cap="flat" cmpd="sng">
            <a:solidFill>
              <a:srgbClr val="660066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0800" tIns="50800" rIns="50800" bIns="50800" anchor="ctr">
            <a:spAutoFit/>
          </a:bodyPr>
          <a:lstStyle/>
          <a:p>
            <a:pPr defTabSz="825500" latinLnBrk="1" hangingPunct="0">
              <a:defRPr/>
            </a:pPr>
            <a:endParaRPr lang="es-ES" sz="5000">
              <a:solidFill>
                <a:srgbClr val="FFFFFF"/>
              </a:solidFill>
              <a:latin typeface="Arial" charset="0"/>
              <a:sym typeface="Baskerville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17487900" y="3449638"/>
            <a:ext cx="1090613" cy="690562"/>
          </a:xfrm>
          <a:prstGeom prst="ellipse">
            <a:avLst/>
          </a:prstGeom>
          <a:noFill/>
          <a:ln w="28575" cap="flat" cmpd="sng">
            <a:solidFill>
              <a:srgbClr val="660066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0800" tIns="50800" rIns="50800" bIns="50800" anchor="ctr">
            <a:spAutoFit/>
          </a:bodyPr>
          <a:lstStyle/>
          <a:p>
            <a:pPr defTabSz="825500" latinLnBrk="1" hangingPunct="0">
              <a:defRPr/>
            </a:pPr>
            <a:endParaRPr lang="es-ES" sz="5000">
              <a:solidFill>
                <a:srgbClr val="FFFFFF"/>
              </a:solidFill>
              <a:latin typeface="Arial" charset="0"/>
              <a:sym typeface="Baskerville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7640300" y="3602038"/>
            <a:ext cx="1090613" cy="690562"/>
          </a:xfrm>
          <a:prstGeom prst="ellipse">
            <a:avLst/>
          </a:prstGeom>
          <a:noFill/>
          <a:ln w="28575" cap="flat" cmpd="sng">
            <a:solidFill>
              <a:srgbClr val="660066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0800" tIns="50800" rIns="50800" bIns="50800" anchor="ctr">
            <a:spAutoFit/>
          </a:bodyPr>
          <a:lstStyle/>
          <a:p>
            <a:pPr defTabSz="825500" latinLnBrk="1" hangingPunct="0">
              <a:defRPr/>
            </a:pPr>
            <a:endParaRPr lang="es-ES" sz="5000">
              <a:solidFill>
                <a:srgbClr val="FFFFFF"/>
              </a:solidFill>
              <a:latin typeface="Arial" charset="0"/>
              <a:sym typeface="Baskerville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7792700" y="3754438"/>
            <a:ext cx="1090613" cy="690562"/>
          </a:xfrm>
          <a:prstGeom prst="ellipse">
            <a:avLst/>
          </a:prstGeom>
          <a:noFill/>
          <a:ln w="28575" cap="flat" cmpd="sng">
            <a:solidFill>
              <a:srgbClr val="660066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0800" tIns="50800" rIns="50800" bIns="50800" anchor="ctr">
            <a:spAutoFit/>
          </a:bodyPr>
          <a:lstStyle/>
          <a:p>
            <a:pPr defTabSz="825500" latinLnBrk="1" hangingPunct="0">
              <a:defRPr/>
            </a:pPr>
            <a:endParaRPr lang="es-ES" sz="5000">
              <a:solidFill>
                <a:srgbClr val="FFFFFF"/>
              </a:solidFill>
              <a:latin typeface="Arial" charset="0"/>
              <a:sym typeface="Baskerville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8578513" y="3316288"/>
            <a:ext cx="1092200" cy="690562"/>
          </a:xfrm>
          <a:prstGeom prst="ellipse">
            <a:avLst/>
          </a:prstGeom>
          <a:noFill/>
          <a:ln w="28575" cap="flat" cmpd="sng">
            <a:solidFill>
              <a:srgbClr val="660066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0800" tIns="50800" rIns="50800" bIns="50800" anchor="ctr">
            <a:spAutoFit/>
          </a:bodyPr>
          <a:lstStyle/>
          <a:p>
            <a:pPr defTabSz="825500" latinLnBrk="1" hangingPunct="0">
              <a:defRPr/>
            </a:pPr>
            <a:endParaRPr lang="es-ES" sz="5000">
              <a:solidFill>
                <a:srgbClr val="FFFFFF"/>
              </a:solidFill>
              <a:latin typeface="Arial" charset="0"/>
              <a:sym typeface="Baskerville" charset="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20539075" y="8307388"/>
            <a:ext cx="1092200" cy="690562"/>
          </a:xfrm>
          <a:prstGeom prst="ellipse">
            <a:avLst/>
          </a:prstGeom>
          <a:noFill/>
          <a:ln w="28575" cap="flat" cmpd="sng">
            <a:solidFill>
              <a:srgbClr val="660066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0800" tIns="50800" rIns="50800" bIns="50800" anchor="ctr">
            <a:spAutoFit/>
          </a:bodyPr>
          <a:lstStyle/>
          <a:p>
            <a:pPr defTabSz="825500" latinLnBrk="1" hangingPunct="0">
              <a:defRPr/>
            </a:pPr>
            <a:endParaRPr lang="es-ES" sz="5000">
              <a:solidFill>
                <a:srgbClr val="FFFFFF"/>
              </a:solidFill>
              <a:latin typeface="Arial" charset="0"/>
              <a:sym typeface="Baskerville" charset="0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21088350" y="8307388"/>
            <a:ext cx="1092200" cy="690562"/>
          </a:xfrm>
          <a:prstGeom prst="ellipse">
            <a:avLst/>
          </a:prstGeom>
          <a:noFill/>
          <a:ln w="28575" cap="flat" cmpd="sng">
            <a:solidFill>
              <a:srgbClr val="660066"/>
            </a:solidFill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0800" tIns="50800" rIns="50800" bIns="50800" anchor="ctr">
            <a:spAutoFit/>
          </a:bodyPr>
          <a:lstStyle/>
          <a:p>
            <a:pPr defTabSz="825500" latinLnBrk="1" hangingPunct="0">
              <a:defRPr/>
            </a:pPr>
            <a:endParaRPr lang="es-ES" sz="5000">
              <a:solidFill>
                <a:srgbClr val="FFFFFF"/>
              </a:solidFill>
              <a:latin typeface="Arial" charset="0"/>
              <a:sym typeface="Baskerville" charset="0"/>
            </a:endParaRPr>
          </a:p>
        </p:txBody>
      </p:sp>
      <p:pic>
        <p:nvPicPr>
          <p:cNvPr id="80904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275" y="12225338"/>
            <a:ext cx="50752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0905" name="pasted-imag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675" y="12377738"/>
            <a:ext cx="50752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0907" name="Imagen 1" descr="Captura de pantalla 2015-10-13 a las 13.2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91440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7" y="228635"/>
            <a:ext cx="28956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9" name="CuadroTexto 2"/>
          <p:cNvSpPr txBox="1">
            <a:spLocks noChangeArrowheads="1"/>
          </p:cNvSpPr>
          <p:nvPr/>
        </p:nvSpPr>
        <p:spPr bwMode="auto">
          <a:xfrm>
            <a:off x="3475038" y="6230938"/>
            <a:ext cx="55768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s-MX" sz="1400">
                <a:solidFill>
                  <a:srgbClr val="FFFFFF"/>
                </a:solidFill>
                <a:ea typeface="MS PGothic" charset="0"/>
                <a:cs typeface="MS PGothic" charset="0"/>
              </a:rPr>
              <a:t>Vergara-Fernández O. Can J Surg 2010; 53(4):232-240</a:t>
            </a:r>
          </a:p>
        </p:txBody>
      </p:sp>
    </p:spTree>
    <p:extLst>
      <p:ext uri="{BB962C8B-B14F-4D97-AF65-F5344CB8AC3E}">
        <p14:creationId xmlns:p14="http://schemas.microsoft.com/office/powerpoint/2010/main" val="22210984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40" y="594391"/>
            <a:ext cx="731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err="1" smtClean="0">
                <a:latin typeface="Arial" charset="0"/>
                <a:ea typeface="SimSun" charset="0"/>
                <a:cs typeface="SimSun" charset="0"/>
              </a:rPr>
              <a:t>Resultados</a:t>
            </a:r>
            <a:r>
              <a:rPr lang="en-US" altLang="zh-CN" dirty="0" smtClean="0">
                <a:latin typeface="Arial" charset="0"/>
                <a:ea typeface="SimSun" charset="0"/>
                <a:cs typeface="SimSun" charset="0"/>
              </a:rPr>
              <a:t> en Cirugía </a:t>
            </a:r>
            <a:r>
              <a:rPr lang="en-US" altLang="zh-CN" dirty="0" err="1" smtClean="0">
                <a:latin typeface="Arial" charset="0"/>
                <a:ea typeface="SimSun" charset="0"/>
                <a:cs typeface="SimSun" charset="0"/>
              </a:rPr>
              <a:t>para</a:t>
            </a:r>
            <a:r>
              <a:rPr lang="en-US" altLang="zh-CN" dirty="0" smtClean="0">
                <a:latin typeface="Arial" charset="0"/>
                <a:ea typeface="SimSun" charset="0"/>
                <a:cs typeface="SimSun" charset="0"/>
              </a:rPr>
              <a:t>  </a:t>
            </a:r>
            <a:br>
              <a:rPr lang="en-US" altLang="zh-CN" dirty="0" smtClean="0">
                <a:latin typeface="Arial" charset="0"/>
                <a:ea typeface="SimSun" charset="0"/>
                <a:cs typeface="SimSun" charset="0"/>
              </a:rPr>
            </a:br>
            <a:r>
              <a:rPr lang="en-US" altLang="zh-CN" dirty="0" err="1" smtClean="0">
                <a:latin typeface="Arial" charset="0"/>
                <a:ea typeface="SimSun" charset="0"/>
                <a:cs typeface="SimSun" charset="0"/>
              </a:rPr>
              <a:t>Cáncer</a:t>
            </a:r>
            <a:r>
              <a:rPr lang="en-US" altLang="zh-CN" dirty="0" smtClean="0">
                <a:latin typeface="Arial" charset="0"/>
                <a:ea typeface="SimSun" charset="0"/>
                <a:cs typeface="SimSun" charset="0"/>
              </a:rPr>
              <a:t> de Recto</a:t>
            </a:r>
            <a:endParaRPr lang="en-US" altLang="zh-CN" dirty="0"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01443" name="Rectangle 3"/>
          <p:cNvSpPr>
            <a:spLocks noGrp="1" noChangeArrowheads="1"/>
          </p:cNvSpPr>
          <p:nvPr>
            <p:ph idx="1"/>
          </p:nvPr>
        </p:nvSpPr>
        <p:spPr>
          <a:xfrm>
            <a:off x="1645952" y="2697488"/>
            <a:ext cx="6842125" cy="4114800"/>
          </a:xfrm>
        </p:spPr>
        <p:txBody>
          <a:bodyPr/>
          <a:lstStyle/>
          <a:p>
            <a:pPr marL="514350" indent="-514350" eaLnBrk="1" hangingPunct="1">
              <a:buClr>
                <a:srgbClr val="FF6600"/>
              </a:buClr>
              <a:buSzPct val="85000"/>
              <a:buFont typeface="+mj-lt"/>
              <a:buAutoNum type="arabicPeriod"/>
              <a:defRPr/>
            </a:pPr>
            <a:r>
              <a:rPr lang="en-US" altLang="zh-CN" dirty="0" smtClean="0">
                <a:ea typeface="宋体" pitchFamily="2" charset="-122"/>
              </a:rPr>
              <a:t>Tumor</a:t>
            </a:r>
          </a:p>
          <a:p>
            <a:pPr marL="514350" indent="-514350" eaLnBrk="1" hangingPunct="1">
              <a:buClr>
                <a:srgbClr val="FF6600"/>
              </a:buClr>
              <a:buSzPct val="85000"/>
              <a:buFont typeface="+mj-lt"/>
              <a:buAutoNum type="arabicPeriod"/>
              <a:defRPr/>
            </a:pPr>
            <a:r>
              <a:rPr lang="en-US" altLang="zh-CN" dirty="0" err="1" smtClean="0">
                <a:ea typeface="宋体" pitchFamily="2" charset="-122"/>
              </a:rPr>
              <a:t>Paciente</a:t>
            </a:r>
            <a:endParaRPr lang="en-US" altLang="zh-CN" dirty="0" smtClean="0">
              <a:ea typeface="宋体" pitchFamily="2" charset="-122"/>
            </a:endParaRPr>
          </a:p>
          <a:p>
            <a:pPr marL="514350" indent="-514350" eaLnBrk="1" hangingPunct="1">
              <a:buClr>
                <a:srgbClr val="FF6600"/>
              </a:buClr>
              <a:buSzPct val="85000"/>
              <a:buFont typeface="+mj-lt"/>
              <a:buAutoNum type="arabicPeriod"/>
              <a:defRPr/>
            </a:pPr>
            <a:r>
              <a:rPr lang="en-US" altLang="zh-CN" dirty="0" err="1" smtClean="0">
                <a:ea typeface="宋体" pitchFamily="2" charset="-122"/>
              </a:rPr>
              <a:t>Cirujano</a:t>
            </a:r>
            <a:r>
              <a:rPr lang="en-US" altLang="zh-CN" dirty="0" smtClean="0">
                <a:ea typeface="宋体" pitchFamily="2" charset="-122"/>
              </a:rPr>
              <a:t> </a:t>
            </a:r>
          </a:p>
          <a:p>
            <a:pPr marL="514350" indent="-514350" eaLnBrk="1" hangingPunct="1">
              <a:buClr>
                <a:srgbClr val="FF6600"/>
              </a:buClr>
              <a:buSzPct val="85000"/>
              <a:buFont typeface="+mj-lt"/>
              <a:buAutoNum type="arabicPeriod"/>
              <a:defRPr/>
            </a:pPr>
            <a:r>
              <a:rPr lang="en-US" altLang="zh-CN" dirty="0" err="1" smtClean="0">
                <a:ea typeface="宋体" pitchFamily="2" charset="-122"/>
              </a:rPr>
              <a:t>Otros</a:t>
            </a:r>
            <a:endParaRPr lang="en-US" altLang="zh-CN" dirty="0" smtClean="0">
              <a:ea typeface="宋体" pitchFamily="2" charset="-122"/>
            </a:endParaRP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7999" r="33000" b="21001"/>
          <a:stretch>
            <a:fillRect/>
          </a:stretch>
        </p:blipFill>
        <p:spPr bwMode="auto">
          <a:xfrm>
            <a:off x="8458200" y="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135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365806" y="426742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 </a:t>
            </a:r>
            <a:r>
              <a:rPr lang="es-MX" sz="4800" dirty="0">
                <a:solidFill>
                  <a:srgbClr val="6CC7FF"/>
                </a:solidFill>
                <a:latin typeface="Comic Sans MS"/>
                <a:cs typeface="Comic Sans MS"/>
              </a:rPr>
              <a:t>Conclusiones</a:t>
            </a:r>
            <a:endParaRPr lang="en-US" sz="4800" dirty="0">
              <a:solidFill>
                <a:srgbClr val="6CC7FF"/>
              </a:solidFill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2928" y="1325903"/>
            <a:ext cx="8595406" cy="4510088"/>
          </a:xfrm>
        </p:spPr>
        <p:txBody>
          <a:bodyPr/>
          <a:lstStyle/>
          <a:p>
            <a:pPr marL="0" indent="0" algn="ctr">
              <a:buFont typeface="Wingdings" charset="0"/>
              <a:buNone/>
              <a:defRPr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Mayores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cambios</a:t>
            </a:r>
            <a:r>
              <a:rPr lang="en-US" dirty="0" smtClean="0">
                <a:solidFill>
                  <a:srgbClr val="FFFFFF"/>
                </a:solidFill>
              </a:rPr>
              <a:t> en los </a:t>
            </a:r>
            <a:r>
              <a:rPr lang="en-US" dirty="0" err="1" smtClean="0">
                <a:solidFill>
                  <a:srgbClr val="FFFFFF"/>
                </a:solidFill>
              </a:rPr>
              <a:t>últimos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20 </a:t>
            </a:r>
            <a:r>
              <a:rPr lang="en-US" dirty="0" err="1" smtClean="0">
                <a:solidFill>
                  <a:srgbClr val="FFFFFF"/>
                </a:solidFill>
              </a:rPr>
              <a:t>años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R0 = </a:t>
            </a:r>
            <a:r>
              <a:rPr lang="en-US" dirty="0" err="1" smtClean="0">
                <a:solidFill>
                  <a:srgbClr val="FFFFFF"/>
                </a:solidFill>
              </a:rPr>
              <a:t>Márgenes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negativos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 err="1" smtClean="0">
                <a:solidFill>
                  <a:srgbClr val="FFFFFF"/>
                </a:solidFill>
              </a:rPr>
              <a:t>Cirugía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invasión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mínima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Mayor </a:t>
            </a:r>
            <a:r>
              <a:rPr lang="en-US" dirty="0" err="1" smtClean="0">
                <a:solidFill>
                  <a:srgbClr val="FFFFFF"/>
                </a:solidFill>
              </a:rPr>
              <a:t>preservación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del </a:t>
            </a:r>
            <a:r>
              <a:rPr lang="en-US" dirty="0" err="1" smtClean="0">
                <a:solidFill>
                  <a:srgbClr val="FFFFFF"/>
                </a:solidFill>
              </a:rPr>
              <a:t>esfínter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 err="1" smtClean="0">
                <a:solidFill>
                  <a:srgbClr val="FFFFFF"/>
                </a:solidFill>
              </a:rPr>
              <a:t>Medir</a:t>
            </a:r>
            <a:r>
              <a:rPr lang="en-US" dirty="0" smtClean="0">
                <a:solidFill>
                  <a:srgbClr val="FFFFFF"/>
                </a:solidFill>
              </a:rPr>
              <a:t> la </a:t>
            </a:r>
            <a:r>
              <a:rPr lang="en-US" dirty="0" err="1" smtClean="0">
                <a:solidFill>
                  <a:srgbClr val="FFFFFF"/>
                </a:solidFill>
              </a:rPr>
              <a:t>calidad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smtClean="0">
                <a:solidFill>
                  <a:srgbClr val="FFFFFF"/>
                </a:solidFill>
              </a:rPr>
              <a:t>CCR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4654" cy="806005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120997"/>
      </p:ext>
    </p:extLst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365806" y="426742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 </a:t>
            </a:r>
            <a:r>
              <a:rPr lang="es-MX" sz="4800" dirty="0">
                <a:solidFill>
                  <a:srgbClr val="6CC7FF"/>
                </a:solidFill>
                <a:latin typeface="Comic Sans MS"/>
                <a:cs typeface="Comic Sans MS"/>
              </a:rPr>
              <a:t>Conclusiones</a:t>
            </a:r>
            <a:endParaRPr lang="en-US" sz="4800" dirty="0">
              <a:solidFill>
                <a:srgbClr val="6CC7FF"/>
              </a:solidFill>
            </a:endParaRP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2928" y="1325903"/>
            <a:ext cx="8595406" cy="4510088"/>
          </a:xfrm>
        </p:spPr>
        <p:txBody>
          <a:bodyPr/>
          <a:lstStyle/>
          <a:p>
            <a:pPr marL="0" indent="0" algn="ctr">
              <a:buFont typeface="Wingdings" charset="0"/>
              <a:buNone/>
              <a:defRPr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Mayores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cambios</a:t>
            </a:r>
            <a:r>
              <a:rPr lang="en-US" dirty="0" smtClean="0">
                <a:solidFill>
                  <a:srgbClr val="FFFFFF"/>
                </a:solidFill>
              </a:rPr>
              <a:t> en los </a:t>
            </a:r>
            <a:r>
              <a:rPr lang="en-US" dirty="0" err="1" smtClean="0">
                <a:solidFill>
                  <a:srgbClr val="FFFFFF"/>
                </a:solidFill>
              </a:rPr>
              <a:t>últimos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20 </a:t>
            </a:r>
            <a:r>
              <a:rPr lang="en-US" dirty="0" err="1" smtClean="0">
                <a:solidFill>
                  <a:srgbClr val="FFFFFF"/>
                </a:solidFill>
              </a:rPr>
              <a:t>años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R0 = </a:t>
            </a:r>
            <a:r>
              <a:rPr lang="en-US" dirty="0" err="1" smtClean="0">
                <a:solidFill>
                  <a:srgbClr val="FFFFFF"/>
                </a:solidFill>
              </a:rPr>
              <a:t>Márgenes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negativos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 err="1" smtClean="0">
                <a:solidFill>
                  <a:srgbClr val="FFFFFF"/>
                </a:solidFill>
              </a:rPr>
              <a:t>Cirugía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invasión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mínima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Mayor </a:t>
            </a:r>
            <a:r>
              <a:rPr lang="en-US" dirty="0" err="1" smtClean="0">
                <a:solidFill>
                  <a:srgbClr val="FFFFFF"/>
                </a:solidFill>
              </a:rPr>
              <a:t>preservación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del </a:t>
            </a:r>
            <a:r>
              <a:rPr lang="en-US" dirty="0" err="1" smtClean="0">
                <a:solidFill>
                  <a:srgbClr val="FFFFFF"/>
                </a:solidFill>
              </a:rPr>
              <a:t>esfínter</a:t>
            </a: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r>
              <a:rPr lang="en-US" dirty="0" err="1" smtClean="0">
                <a:solidFill>
                  <a:srgbClr val="FFFFFF"/>
                </a:solidFill>
              </a:rPr>
              <a:t>Medir</a:t>
            </a:r>
            <a:r>
              <a:rPr lang="en-US" dirty="0" smtClean="0">
                <a:solidFill>
                  <a:srgbClr val="FFFFFF"/>
                </a:solidFill>
              </a:rPr>
              <a:t> la </a:t>
            </a:r>
            <a:r>
              <a:rPr lang="en-US" dirty="0" err="1" smtClean="0">
                <a:solidFill>
                  <a:srgbClr val="FFFFFF"/>
                </a:solidFill>
              </a:rPr>
              <a:t>calidad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smtClean="0">
                <a:solidFill>
                  <a:srgbClr val="FFFFFF"/>
                </a:solidFill>
              </a:rPr>
              <a:t>CCR</a:t>
            </a:r>
            <a:endParaRPr lang="en-US" dirty="0" smtClean="0">
              <a:solidFill>
                <a:srgbClr val="FFFFFF"/>
              </a:solidFill>
            </a:endParaRPr>
          </a:p>
          <a:p>
            <a:pPr marL="457200" lvl="1" indent="0" algn="ctr">
              <a:buClr>
                <a:srgbClr val="FF8000"/>
              </a:buClr>
              <a:buSzPct val="80000"/>
              <a:buNone/>
              <a:defRPr/>
            </a:pPr>
            <a:r>
              <a:rPr lang="en-US" dirty="0">
                <a:solidFill>
                  <a:srgbClr val="6CC7FF"/>
                </a:solidFill>
              </a:rPr>
              <a:t>“ </a:t>
            </a:r>
            <a:r>
              <a:rPr lang="en-US" i="1" dirty="0">
                <a:solidFill>
                  <a:srgbClr val="6CC7FF"/>
                </a:solidFill>
              </a:rPr>
              <a:t>La </a:t>
            </a:r>
            <a:r>
              <a:rPr lang="en-US" i="1" dirty="0" err="1">
                <a:solidFill>
                  <a:srgbClr val="6CC7FF"/>
                </a:solidFill>
              </a:rPr>
              <a:t>calidad</a:t>
            </a:r>
            <a:r>
              <a:rPr lang="en-US" i="1" dirty="0">
                <a:solidFill>
                  <a:srgbClr val="6CC7FF"/>
                </a:solidFill>
              </a:rPr>
              <a:t> de </a:t>
            </a:r>
            <a:r>
              <a:rPr lang="en-US" i="1" dirty="0" err="1">
                <a:solidFill>
                  <a:srgbClr val="6CC7FF"/>
                </a:solidFill>
              </a:rPr>
              <a:t>nuestra</a:t>
            </a:r>
            <a:r>
              <a:rPr lang="en-US" i="1" dirty="0">
                <a:solidFill>
                  <a:srgbClr val="6CC7FF"/>
                </a:solidFill>
              </a:rPr>
              <a:t> </a:t>
            </a:r>
            <a:r>
              <a:rPr lang="en-US" i="1" dirty="0" err="1">
                <a:solidFill>
                  <a:srgbClr val="6CC7FF"/>
                </a:solidFill>
              </a:rPr>
              <a:t>cirugía</a:t>
            </a:r>
            <a:r>
              <a:rPr lang="en-US" i="1" dirty="0">
                <a:solidFill>
                  <a:srgbClr val="6CC7FF"/>
                </a:solidFill>
              </a:rPr>
              <a:t>, </a:t>
            </a:r>
            <a:r>
              <a:rPr lang="en-US" i="1" dirty="0" err="1">
                <a:solidFill>
                  <a:srgbClr val="6CC7FF"/>
                </a:solidFill>
              </a:rPr>
              <a:t>impacta</a:t>
            </a:r>
            <a:r>
              <a:rPr lang="en-US" i="1" dirty="0">
                <a:solidFill>
                  <a:srgbClr val="6CC7FF"/>
                </a:solidFill>
              </a:rPr>
              <a:t> en la </a:t>
            </a:r>
            <a:r>
              <a:rPr lang="en-US" i="1" dirty="0" err="1">
                <a:solidFill>
                  <a:srgbClr val="6CC7FF"/>
                </a:solidFill>
              </a:rPr>
              <a:t>calidad</a:t>
            </a:r>
            <a:r>
              <a:rPr lang="en-US" i="1" dirty="0">
                <a:solidFill>
                  <a:srgbClr val="6CC7FF"/>
                </a:solidFill>
              </a:rPr>
              <a:t> de </a:t>
            </a:r>
            <a:r>
              <a:rPr lang="en-US" i="1" dirty="0" err="1">
                <a:solidFill>
                  <a:srgbClr val="6CC7FF"/>
                </a:solidFill>
              </a:rPr>
              <a:t>vida</a:t>
            </a:r>
            <a:r>
              <a:rPr lang="en-US" i="1" dirty="0">
                <a:solidFill>
                  <a:srgbClr val="6CC7FF"/>
                </a:solidFill>
              </a:rPr>
              <a:t> de </a:t>
            </a:r>
            <a:r>
              <a:rPr lang="en-US" i="1" dirty="0" err="1">
                <a:solidFill>
                  <a:srgbClr val="6CC7FF"/>
                </a:solidFill>
              </a:rPr>
              <a:t>nuestros</a:t>
            </a:r>
            <a:r>
              <a:rPr lang="en-US" i="1" dirty="0">
                <a:solidFill>
                  <a:srgbClr val="6CC7FF"/>
                </a:solidFill>
              </a:rPr>
              <a:t> </a:t>
            </a:r>
            <a:r>
              <a:rPr lang="en-US" i="1" dirty="0" err="1">
                <a:solidFill>
                  <a:srgbClr val="6CC7FF"/>
                </a:solidFill>
              </a:rPr>
              <a:t>pacientes</a:t>
            </a:r>
            <a:r>
              <a:rPr lang="en-US" i="1" dirty="0">
                <a:solidFill>
                  <a:srgbClr val="6CC7FF"/>
                </a:solidFill>
              </a:rPr>
              <a:t> ”  </a:t>
            </a:r>
          </a:p>
          <a:p>
            <a:pPr lvl="1" algn="ctr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endParaRPr lang="en-US" dirty="0" smtClean="0">
              <a:solidFill>
                <a:srgbClr val="6CC7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 lvl="1">
              <a:buClr>
                <a:srgbClr val="FF8000"/>
              </a:buClr>
              <a:buSzPct val="80000"/>
              <a:buFont typeface="Wingdings" charset="2"/>
              <a:buChar char="u"/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lvl="1" indent="0">
              <a:buClr>
                <a:srgbClr val="FF8000"/>
              </a:buClr>
              <a:buSzPct val="80000"/>
              <a:buNone/>
              <a:defRPr/>
            </a:pPr>
            <a:endParaRPr lang="en-US" dirty="0" smtClean="0">
              <a:solidFill>
                <a:srgbClr val="6CC7FF"/>
              </a:solidFill>
            </a:endParaRPr>
          </a:p>
          <a:p>
            <a:pPr marL="457200" lvl="1" indent="0">
              <a:buClr>
                <a:srgbClr val="FF8000"/>
              </a:buClr>
              <a:buNone/>
              <a:defRPr/>
            </a:pPr>
            <a:endParaRPr lang="en-US" dirty="0">
              <a:solidFill>
                <a:srgbClr val="6CC7FF"/>
              </a:solidFill>
            </a:endParaRP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4654" cy="806005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602190"/>
      </p:ext>
    </p:extLst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4" descr="Aere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6988"/>
            <a:ext cx="9182101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273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rc of rectal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022600"/>
            <a:ext cx="40862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01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FF99"/>
                </a:solidFill>
                <a:latin typeface="Comic Sans MS"/>
                <a:ea typeface="+mj-ea"/>
                <a:cs typeface="Comic Sans MS"/>
              </a:rPr>
              <a:t>Capas</a:t>
            </a:r>
            <a:r>
              <a:rPr lang="en-US" dirty="0" smtClean="0">
                <a:solidFill>
                  <a:srgbClr val="FFFF99"/>
                </a:solidFill>
                <a:latin typeface="Comic Sans MS"/>
                <a:ea typeface="+mj-ea"/>
                <a:cs typeface="Comic Sans MS"/>
              </a:rPr>
              <a:t> del Recto</a:t>
            </a:r>
            <a:endParaRPr lang="en-US" dirty="0" smtClean="0">
              <a:latin typeface="Comic Sans MS"/>
              <a:ea typeface="+mj-ea"/>
              <a:cs typeface="Comic Sans MS"/>
            </a:endParaRPr>
          </a:p>
        </p:txBody>
      </p:sp>
      <p:sp>
        <p:nvSpPr>
          <p:cNvPr id="186372" name="AutoShape 4"/>
          <p:cNvSpPr>
            <a:spLocks noChangeArrowheads="1"/>
          </p:cNvSpPr>
          <p:nvPr/>
        </p:nvSpPr>
        <p:spPr bwMode="auto">
          <a:xfrm>
            <a:off x="3375025" y="3581400"/>
            <a:ext cx="1839913" cy="204788"/>
          </a:xfrm>
          <a:prstGeom prst="leftArrow">
            <a:avLst>
              <a:gd name="adj1" fmla="val 50000"/>
              <a:gd name="adj2" fmla="val 13726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86373" name="Rectangle 5"/>
          <p:cNvSpPr>
            <a:spLocks noChangeArrowheads="1"/>
          </p:cNvSpPr>
          <p:nvPr/>
        </p:nvSpPr>
        <p:spPr bwMode="auto">
          <a:xfrm>
            <a:off x="5238750" y="3505200"/>
            <a:ext cx="32004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1)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Interfase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hiperecoica</a:t>
            </a:r>
            <a:endParaRPr lang="en-US" sz="2400" b="1" dirty="0">
              <a:latin typeface="Verdana" pitchFamily="34" charset="0"/>
              <a:ea typeface="+mn-ea"/>
            </a:endParaRPr>
          </a:p>
        </p:txBody>
      </p:sp>
      <p:sp>
        <p:nvSpPr>
          <p:cNvPr id="186374" name="Rectangle 6"/>
          <p:cNvSpPr>
            <a:spLocks noChangeArrowheads="1"/>
          </p:cNvSpPr>
          <p:nvPr/>
        </p:nvSpPr>
        <p:spPr bwMode="auto">
          <a:xfrm>
            <a:off x="5167313" y="3886200"/>
            <a:ext cx="308768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2) Mucosa,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hipoecoica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186375" name="Rectangle 7"/>
          <p:cNvSpPr>
            <a:spLocks noChangeArrowheads="1"/>
          </p:cNvSpPr>
          <p:nvPr/>
        </p:nvSpPr>
        <p:spPr bwMode="auto">
          <a:xfrm>
            <a:off x="5216525" y="4191000"/>
            <a:ext cx="3557588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3)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Submucosa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hiperecoica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186376" name="Rectangle 8"/>
          <p:cNvSpPr>
            <a:spLocks noChangeArrowheads="1"/>
          </p:cNvSpPr>
          <p:nvPr/>
        </p:nvSpPr>
        <p:spPr bwMode="auto">
          <a:xfrm>
            <a:off x="5492750" y="4643438"/>
            <a:ext cx="3325813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4) Muscular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propia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hipoecoica</a:t>
            </a:r>
            <a:endParaRPr lang="en-US" sz="2400" b="1" dirty="0">
              <a:latin typeface="Verdana" pitchFamily="34" charset="0"/>
              <a:ea typeface="+mn-ea"/>
            </a:endParaRPr>
          </a:p>
        </p:txBody>
      </p:sp>
      <p:sp>
        <p:nvSpPr>
          <p:cNvPr id="186377" name="Rectangle 9"/>
          <p:cNvSpPr>
            <a:spLocks noChangeArrowheads="1"/>
          </p:cNvSpPr>
          <p:nvPr/>
        </p:nvSpPr>
        <p:spPr bwMode="auto">
          <a:xfrm>
            <a:off x="5492750" y="5038725"/>
            <a:ext cx="3557588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5)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Grasa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perirrectal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rPr>
              <a:t>hiperecoica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928688" y="1000125"/>
            <a:ext cx="2878137" cy="212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Epitelio</a:t>
            </a:r>
          </a:p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Lámina propria</a:t>
            </a:r>
          </a:p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Muscularis Mucosae</a:t>
            </a:r>
          </a:p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Submucosa</a:t>
            </a:r>
          </a:p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Capa circular interna</a:t>
            </a:r>
          </a:p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Capa longitudinal externa</a:t>
            </a:r>
          </a:p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Grasa perirrectal </a:t>
            </a:r>
            <a:endParaRPr lang="en-US" sz="2400" b="1"/>
          </a:p>
        </p:txBody>
      </p:sp>
      <p:sp>
        <p:nvSpPr>
          <p:cNvPr id="186379" name="AutoShape 11"/>
          <p:cNvSpPr>
            <a:spLocks/>
          </p:cNvSpPr>
          <p:nvPr/>
        </p:nvSpPr>
        <p:spPr bwMode="auto">
          <a:xfrm>
            <a:off x="3505200" y="1333500"/>
            <a:ext cx="609600" cy="533400"/>
          </a:xfrm>
          <a:prstGeom prst="rightBrace">
            <a:avLst>
              <a:gd name="adj1" fmla="val 8333"/>
              <a:gd name="adj2" fmla="val 51912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2400" b="1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4389438" y="1362075"/>
            <a:ext cx="40560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Mucosa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profunda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26637" name="AutoShape 13"/>
          <p:cNvSpPr>
            <a:spLocks/>
          </p:cNvSpPr>
          <p:nvPr/>
        </p:nvSpPr>
        <p:spPr bwMode="auto">
          <a:xfrm>
            <a:off x="3657600" y="2197100"/>
            <a:ext cx="609600" cy="533400"/>
          </a:xfrm>
          <a:prstGeom prst="rightBrace">
            <a:avLst>
              <a:gd name="adj1" fmla="val 8333"/>
              <a:gd name="adj2" fmla="val 51912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186382" name="Text Box 14"/>
          <p:cNvSpPr txBox="1">
            <a:spLocks noChangeArrowheads="1"/>
          </p:cNvSpPr>
          <p:nvPr/>
        </p:nvSpPr>
        <p:spPr bwMode="auto">
          <a:xfrm>
            <a:off x="4406900" y="2197100"/>
            <a:ext cx="30035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Muscular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rPr>
              <a:t>propia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186384" name="AutoShape 16"/>
          <p:cNvSpPr>
            <a:spLocks noChangeArrowheads="1"/>
          </p:cNvSpPr>
          <p:nvPr/>
        </p:nvSpPr>
        <p:spPr bwMode="auto">
          <a:xfrm>
            <a:off x="2995613" y="3962400"/>
            <a:ext cx="2219325" cy="180975"/>
          </a:xfrm>
          <a:prstGeom prst="leftArrow">
            <a:avLst>
              <a:gd name="adj1" fmla="val 50000"/>
              <a:gd name="adj2" fmla="val 137279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86385" name="AutoShape 17"/>
          <p:cNvSpPr>
            <a:spLocks noChangeArrowheads="1"/>
          </p:cNvSpPr>
          <p:nvPr/>
        </p:nvSpPr>
        <p:spPr bwMode="auto">
          <a:xfrm>
            <a:off x="2779713" y="4318000"/>
            <a:ext cx="2435225" cy="182563"/>
          </a:xfrm>
          <a:prstGeom prst="leftArrow">
            <a:avLst>
              <a:gd name="adj1" fmla="val 50000"/>
              <a:gd name="adj2" fmla="val 137282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86386" name="AutoShape 18"/>
          <p:cNvSpPr>
            <a:spLocks noChangeArrowheads="1"/>
          </p:cNvSpPr>
          <p:nvPr/>
        </p:nvSpPr>
        <p:spPr bwMode="auto">
          <a:xfrm>
            <a:off x="2716213" y="4775200"/>
            <a:ext cx="2498725" cy="153988"/>
          </a:xfrm>
          <a:prstGeom prst="leftArrow">
            <a:avLst>
              <a:gd name="adj1" fmla="val 50000"/>
              <a:gd name="adj2" fmla="val 137251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86387" name="AutoShape 19"/>
          <p:cNvSpPr>
            <a:spLocks noChangeArrowheads="1"/>
          </p:cNvSpPr>
          <p:nvPr/>
        </p:nvSpPr>
        <p:spPr bwMode="auto">
          <a:xfrm>
            <a:off x="2703513" y="5143500"/>
            <a:ext cx="2511425" cy="204788"/>
          </a:xfrm>
          <a:prstGeom prst="leftArrow">
            <a:avLst>
              <a:gd name="adj1" fmla="val 50000"/>
              <a:gd name="adj2" fmla="val 137283"/>
            </a:avLst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pic>
        <p:nvPicPr>
          <p:cNvPr id="20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09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2" grpId="0" animBg="1"/>
      <p:bldP spid="186384" grpId="0" animBg="1"/>
      <p:bldP spid="186385" grpId="0" animBg="1"/>
      <p:bldP spid="186386" grpId="0" animBg="1"/>
      <p:bldP spid="1863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35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99"/>
                </a:solidFill>
                <a:latin typeface="Comic Sans MS"/>
                <a:ea typeface="+mj-ea"/>
                <a:cs typeface="Comic Sans MS"/>
              </a:rPr>
              <a:t>Tumor uT3</a:t>
            </a:r>
            <a:endParaRPr lang="en-US" dirty="0" smtClean="0">
              <a:latin typeface="Comic Sans MS"/>
              <a:ea typeface="+mj-ea"/>
              <a:cs typeface="Comic Sans MS"/>
            </a:endParaRPr>
          </a:p>
        </p:txBody>
      </p:sp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1535" r="2449" b="3275"/>
          <a:stretch>
            <a:fillRect/>
          </a:stretch>
        </p:blipFill>
        <p:spPr bwMode="auto">
          <a:xfrm>
            <a:off x="1428750" y="995363"/>
            <a:ext cx="6786563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31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n 1" descr="Captura de pantalla 2016-08-18 a las 1.46.26 p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781"/>
            <a:ext cx="9144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37391" y="320074"/>
            <a:ext cx="6583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2"/>
                </a:solidFill>
                <a:latin typeface="Comic Sans MS"/>
                <a:cs typeface="Comic Sans MS"/>
              </a:rPr>
              <a:t>Neoadyuvancia</a:t>
            </a:r>
            <a:r>
              <a:rPr lang="en-US" sz="4000" dirty="0" smtClean="0">
                <a:solidFill>
                  <a:schemeClr val="tx2"/>
                </a:solidFill>
                <a:latin typeface="Comic Sans MS"/>
                <a:cs typeface="Comic Sans MS"/>
              </a:rPr>
              <a:t> (2 y 3) </a:t>
            </a:r>
            <a:endParaRPr lang="es-ES" sz="40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0588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74838"/>
            <a:ext cx="8596313" cy="1143000"/>
          </a:xfrm>
        </p:spPr>
        <p:txBody>
          <a:bodyPr/>
          <a:lstStyle/>
          <a:p>
            <a:pPr>
              <a:defRPr/>
            </a:pPr>
            <a:r>
              <a:rPr lang="cs-CZ" sz="2400">
                <a:solidFill>
                  <a:srgbClr val="FFFF66"/>
                </a:solidFill>
                <a:latin typeface="Arial" charset="0"/>
              </a:rPr>
              <a:t/>
            </a:r>
            <a:br>
              <a:rPr lang="cs-CZ" sz="2400">
                <a:solidFill>
                  <a:srgbClr val="FFFF66"/>
                </a:solidFill>
                <a:latin typeface="Arial" charset="0"/>
              </a:rPr>
            </a:br>
            <a:r>
              <a:rPr lang="cs-CZ" sz="2400" u="sng">
                <a:solidFill>
                  <a:srgbClr val="FFFF66"/>
                </a:solidFill>
                <a:latin typeface="Arial" charset="0"/>
              </a:rPr>
              <a:t/>
            </a:r>
            <a:br>
              <a:rPr lang="cs-CZ" sz="2400" u="sng">
                <a:solidFill>
                  <a:srgbClr val="FFFF66"/>
                </a:solidFill>
                <a:latin typeface="Arial" charset="0"/>
              </a:rPr>
            </a:br>
            <a:r>
              <a:rPr lang="en-US" sz="2400">
                <a:solidFill>
                  <a:srgbClr val="FFFF66"/>
                </a:solidFill>
                <a:latin typeface="Arial" charset="0"/>
              </a:rPr>
              <a:t/>
            </a:r>
            <a:br>
              <a:rPr lang="en-US" sz="2400">
                <a:solidFill>
                  <a:srgbClr val="FFFF66"/>
                </a:solidFill>
                <a:latin typeface="Arial" charset="0"/>
              </a:rPr>
            </a:br>
            <a:r>
              <a:rPr lang="en-US" sz="3600">
                <a:latin typeface="Arial" charset="0"/>
              </a:rPr>
              <a:t/>
            </a:r>
            <a:br>
              <a:rPr lang="en-US" sz="3600">
                <a:latin typeface="Arial" charset="0"/>
              </a:rPr>
            </a:br>
            <a:r>
              <a:rPr lang="en-US" sz="3600">
                <a:latin typeface="Arial" charset="0"/>
              </a:rPr>
              <a:t/>
            </a:r>
            <a:br>
              <a:rPr lang="en-US" sz="3600">
                <a:latin typeface="Arial" charset="0"/>
              </a:rPr>
            </a:br>
            <a:endParaRPr lang="en-US" sz="3600">
              <a:solidFill>
                <a:srgbClr val="FFFF9E"/>
              </a:solidFill>
              <a:latin typeface="Verdana" charset="0"/>
            </a:endParaRPr>
          </a:p>
        </p:txBody>
      </p:sp>
      <p:sp>
        <p:nvSpPr>
          <p:cNvPr id="6041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143025"/>
            <a:ext cx="8229600" cy="3978275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 typeface="Wingdings" charset="0"/>
              <a:buNone/>
              <a:defRPr/>
            </a:pPr>
            <a:endParaRPr lang="en-US" dirty="0">
              <a:latin typeface="Verdana" charset="0"/>
            </a:endParaRPr>
          </a:p>
          <a:p>
            <a:pPr>
              <a:buFont typeface="Arial" charset="0"/>
              <a:buAutoNum type="arabicPeriod"/>
              <a:defRPr/>
            </a:pPr>
            <a:endParaRPr lang="en-US" sz="3600" dirty="0">
              <a:latin typeface="Verdana" charset="0"/>
            </a:endParaRPr>
          </a:p>
          <a:p>
            <a:pPr>
              <a:buClr>
                <a:srgbClr val="FF8000"/>
              </a:buClr>
              <a:buFont typeface="Arial" charset="0"/>
              <a:buAutoNum type="arabicPeriod"/>
              <a:defRPr/>
            </a:pPr>
            <a:r>
              <a:rPr lang="en-US" dirty="0" err="1" smtClean="0">
                <a:latin typeface="Verdana" charset="0"/>
              </a:rPr>
              <a:t>Escisión</a:t>
            </a:r>
            <a:r>
              <a:rPr lang="en-US" dirty="0" smtClean="0">
                <a:latin typeface="Verdana" charset="0"/>
              </a:rPr>
              <a:t> total </a:t>
            </a:r>
            <a:r>
              <a:rPr lang="en-US" dirty="0" err="1" smtClean="0">
                <a:latin typeface="Verdana" charset="0"/>
              </a:rPr>
              <a:t>meso</a:t>
            </a:r>
            <a:r>
              <a:rPr lang="en-US" dirty="0" smtClean="0">
                <a:latin typeface="Verdana" charset="0"/>
              </a:rPr>
              <a:t>-rectal </a:t>
            </a:r>
            <a:endParaRPr lang="en-US" dirty="0">
              <a:latin typeface="Verdana" charset="0"/>
            </a:endParaRPr>
          </a:p>
          <a:p>
            <a:pPr>
              <a:buClr>
                <a:srgbClr val="FF8000"/>
              </a:buClr>
              <a:buFont typeface="Arial" charset="0"/>
              <a:buAutoNum type="arabicPeriod"/>
              <a:defRPr/>
            </a:pPr>
            <a:r>
              <a:rPr lang="en-US" dirty="0" err="1" smtClean="0">
                <a:latin typeface="Verdana" charset="0"/>
              </a:rPr>
              <a:t>Margen</a:t>
            </a:r>
            <a:r>
              <a:rPr lang="en-US" dirty="0" smtClean="0">
                <a:latin typeface="Verdana" charset="0"/>
              </a:rPr>
              <a:t> </a:t>
            </a:r>
            <a:r>
              <a:rPr lang="en-US" dirty="0" smtClean="0">
                <a:latin typeface="Verdana" charset="0"/>
              </a:rPr>
              <a:t>distal</a:t>
            </a:r>
            <a:endParaRPr lang="en-US" dirty="0">
              <a:latin typeface="Verdana" charset="0"/>
            </a:endParaRPr>
          </a:p>
          <a:p>
            <a:pPr>
              <a:buClr>
                <a:srgbClr val="FF8000"/>
              </a:buClr>
              <a:buFont typeface="Arial" charset="0"/>
              <a:buAutoNum type="arabicPeriod"/>
              <a:defRPr/>
            </a:pPr>
            <a:r>
              <a:rPr lang="es-ES" dirty="0">
                <a:latin typeface="Verdana" charset="0"/>
              </a:rPr>
              <a:t>M</a:t>
            </a:r>
            <a:r>
              <a:rPr lang="en-US" dirty="0" err="1">
                <a:latin typeface="Verdana" charset="0"/>
              </a:rPr>
              <a:t>argen</a:t>
            </a:r>
            <a:r>
              <a:rPr lang="en-US" dirty="0">
                <a:latin typeface="Verdana" charset="0"/>
              </a:rPr>
              <a:t> </a:t>
            </a:r>
            <a:r>
              <a:rPr lang="en-US" dirty="0" smtClean="0">
                <a:latin typeface="Verdana" charset="0"/>
              </a:rPr>
              <a:t>radial</a:t>
            </a:r>
            <a:endParaRPr lang="en-US" dirty="0">
              <a:latin typeface="Verdana" charset="0"/>
            </a:endParaRPr>
          </a:p>
          <a:p>
            <a:pPr>
              <a:buClr>
                <a:srgbClr val="FF8000"/>
              </a:buClr>
              <a:buFont typeface="Arial" charset="0"/>
              <a:buAutoNum type="arabicPeriod"/>
              <a:defRPr/>
            </a:pPr>
            <a:r>
              <a:rPr lang="en-US" dirty="0" err="1">
                <a:latin typeface="Verdana" charset="0"/>
              </a:rPr>
              <a:t>Número</a:t>
            </a:r>
            <a:r>
              <a:rPr lang="en-US" dirty="0">
                <a:latin typeface="Verdana" charset="0"/>
              </a:rPr>
              <a:t> de </a:t>
            </a:r>
            <a:r>
              <a:rPr lang="en-US" dirty="0" err="1">
                <a:latin typeface="Verdana" charset="0"/>
              </a:rPr>
              <a:t>ganglios</a:t>
            </a:r>
            <a:r>
              <a:rPr lang="en-US" dirty="0">
                <a:latin typeface="Verdana" charset="0"/>
              </a:rPr>
              <a:t> </a:t>
            </a:r>
          </a:p>
          <a:p>
            <a:pPr>
              <a:buClr>
                <a:srgbClr val="FF8000"/>
              </a:buClr>
              <a:buFont typeface="Arial" charset="0"/>
              <a:buAutoNum type="arabicPeriod"/>
              <a:defRPr/>
            </a:pPr>
            <a:r>
              <a:rPr lang="en-US" dirty="0" err="1" smtClean="0">
                <a:latin typeface="Verdana" charset="0"/>
              </a:rPr>
              <a:t>Preservación</a:t>
            </a:r>
            <a:r>
              <a:rPr lang="en-US" dirty="0" smtClean="0">
                <a:latin typeface="Verdana" charset="0"/>
              </a:rPr>
              <a:t> </a:t>
            </a:r>
            <a:r>
              <a:rPr lang="en-US" dirty="0">
                <a:latin typeface="Verdana" charset="0"/>
              </a:rPr>
              <a:t>del </a:t>
            </a:r>
            <a:r>
              <a:rPr lang="en-US" dirty="0" err="1">
                <a:latin typeface="Verdana" charset="0"/>
              </a:rPr>
              <a:t>esfínter</a:t>
            </a:r>
            <a:endParaRPr lang="en-US" dirty="0">
              <a:latin typeface="Verdana" charset="0"/>
            </a:endParaRPr>
          </a:p>
          <a:p>
            <a:pPr>
              <a:buClr>
                <a:srgbClr val="FF8000"/>
              </a:buClr>
              <a:buFont typeface="Arial" charset="0"/>
              <a:buAutoNum type="arabicPeriod"/>
              <a:defRPr/>
            </a:pPr>
            <a:r>
              <a:rPr lang="en-US" dirty="0" err="1" smtClean="0">
                <a:latin typeface="Verdana" charset="0"/>
              </a:rPr>
              <a:t>Preservación</a:t>
            </a:r>
            <a:r>
              <a:rPr lang="en-US" dirty="0" smtClean="0">
                <a:latin typeface="Verdana" charset="0"/>
              </a:rPr>
              <a:t> </a:t>
            </a:r>
            <a:r>
              <a:rPr lang="en-US" dirty="0">
                <a:latin typeface="Verdana" charset="0"/>
              </a:rPr>
              <a:t>de </a:t>
            </a:r>
            <a:r>
              <a:rPr lang="en-US" dirty="0" err="1">
                <a:latin typeface="Verdana" charset="0"/>
              </a:rPr>
              <a:t>nervios</a:t>
            </a:r>
            <a:r>
              <a:rPr lang="en-US" dirty="0">
                <a:latin typeface="Verdana" charset="0"/>
              </a:rPr>
              <a:t> </a:t>
            </a:r>
          </a:p>
        </p:txBody>
      </p:sp>
      <p:pic>
        <p:nvPicPr>
          <p:cNvPr id="4" name="Picture 2" descr="C:\Users\HOMERO RODRIGUEZ\Pictures\fotos\animación\nutrición\nuevo logo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915" cy="850900"/>
          </a:xfrm>
          <a:prstGeom prst="ellipse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24580" name="Rectángulo 1"/>
          <p:cNvSpPr>
            <a:spLocks noChangeArrowheads="1"/>
          </p:cNvSpPr>
          <p:nvPr/>
        </p:nvSpPr>
        <p:spPr bwMode="auto">
          <a:xfrm>
            <a:off x="1371635" y="685830"/>
            <a:ext cx="64912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  <a:latin typeface="Comic Sans MS"/>
                <a:cs typeface="Comic Sans MS"/>
              </a:rPr>
              <a:t>Principios</a:t>
            </a:r>
            <a:r>
              <a:rPr lang="en-US" sz="36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/>
                <a:cs typeface="Comic Sans MS"/>
              </a:rPr>
              <a:t>de la </a:t>
            </a:r>
            <a:r>
              <a:rPr lang="en-US" sz="3600" dirty="0" err="1" smtClean="0">
                <a:solidFill>
                  <a:schemeClr val="tx2"/>
                </a:solidFill>
                <a:latin typeface="Comic Sans MS"/>
                <a:cs typeface="Comic Sans MS"/>
              </a:rPr>
              <a:t>Cirugía</a:t>
            </a:r>
            <a:r>
              <a:rPr lang="en-US" sz="3600" dirty="0" smtClean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Comic Sans MS"/>
                <a:cs typeface="Comic Sans MS"/>
              </a:rPr>
              <a:t>para</a:t>
            </a:r>
            <a:r>
              <a:rPr lang="en-US" sz="3600" dirty="0" smtClean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Comic Sans MS"/>
                <a:cs typeface="Comic Sans MS"/>
              </a:rPr>
              <a:t>Cáncer</a:t>
            </a:r>
            <a:r>
              <a:rPr lang="en-US" sz="3600" dirty="0" smtClean="0">
                <a:solidFill>
                  <a:schemeClr val="tx2"/>
                </a:solidFill>
                <a:latin typeface="Comic Sans MS"/>
                <a:cs typeface="Comic Sans MS"/>
              </a:rPr>
              <a:t> de Recto</a:t>
            </a:r>
            <a:endParaRPr lang="es-ES" sz="36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37999" r="33000" b="21001"/>
          <a:stretch>
            <a:fillRect/>
          </a:stretch>
        </p:blipFill>
        <p:spPr bwMode="auto">
          <a:xfrm>
            <a:off x="8429625" y="0"/>
            <a:ext cx="7143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9444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2386" r="41510" b="23622"/>
          <a:stretch>
            <a:fillRect/>
          </a:stretch>
        </p:blipFill>
        <p:spPr>
          <a:xfrm>
            <a:off x="609600" y="850900"/>
            <a:ext cx="3048000" cy="2362200"/>
          </a:xfrm>
          <a:noFill/>
          <a:ln>
            <a:solidFill>
              <a:srgbClr val="BBBD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43396" b="34679"/>
          <a:stretch>
            <a:fillRect/>
          </a:stretch>
        </p:blipFill>
        <p:spPr>
          <a:xfrm>
            <a:off x="609600" y="3825875"/>
            <a:ext cx="3124200" cy="2549525"/>
          </a:xfrm>
          <a:noFill/>
          <a:ln>
            <a:solidFill>
              <a:srgbClr val="BBBD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3" t="2348" r="13208" b="10747"/>
          <a:stretch>
            <a:fillRect/>
          </a:stretch>
        </p:blipFill>
        <p:spPr>
          <a:xfrm>
            <a:off x="5822950" y="498475"/>
            <a:ext cx="2432050" cy="2930525"/>
          </a:xfrm>
          <a:noFill/>
          <a:ln>
            <a:solidFill>
              <a:srgbClr val="BBBD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8" r="16982" b="21599"/>
          <a:stretch>
            <a:fillRect/>
          </a:stretch>
        </p:blipFill>
        <p:spPr>
          <a:xfrm>
            <a:off x="5876925" y="3694113"/>
            <a:ext cx="2378075" cy="3011487"/>
          </a:xfrm>
          <a:noFill/>
          <a:ln>
            <a:solidFill>
              <a:srgbClr val="BBBD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AutoShape 16"/>
          <p:cNvSpPr>
            <a:spLocks noChangeArrowheads="1"/>
          </p:cNvSpPr>
          <p:nvPr/>
        </p:nvSpPr>
        <p:spPr bwMode="auto">
          <a:xfrm>
            <a:off x="3927475" y="1955800"/>
            <a:ext cx="1330325" cy="374650"/>
          </a:xfrm>
          <a:prstGeom prst="rightArrow">
            <a:avLst>
              <a:gd name="adj1" fmla="val 50000"/>
              <a:gd name="adj2" fmla="val 106246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PA">
              <a:solidFill>
                <a:srgbClr val="EAEAEA"/>
              </a:solidFill>
            </a:endParaRPr>
          </a:p>
        </p:txBody>
      </p:sp>
      <p:sp>
        <p:nvSpPr>
          <p:cNvPr id="75783" name="AutoShape 17"/>
          <p:cNvSpPr>
            <a:spLocks noChangeArrowheads="1"/>
          </p:cNvSpPr>
          <p:nvPr/>
        </p:nvSpPr>
        <p:spPr bwMode="auto">
          <a:xfrm>
            <a:off x="4019550" y="4735513"/>
            <a:ext cx="1289050" cy="419100"/>
          </a:xfrm>
          <a:prstGeom prst="rightArrow">
            <a:avLst>
              <a:gd name="adj1" fmla="val 50000"/>
              <a:gd name="adj2" fmla="val 10592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PA"/>
          </a:p>
        </p:txBody>
      </p:sp>
      <p:sp>
        <p:nvSpPr>
          <p:cNvPr id="75784" name="Text Box 19"/>
          <p:cNvSpPr txBox="1">
            <a:spLocks noChangeArrowheads="1"/>
          </p:cNvSpPr>
          <p:nvPr/>
        </p:nvSpPr>
        <p:spPr bwMode="auto">
          <a:xfrm>
            <a:off x="76200" y="6500813"/>
            <a:ext cx="563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Holm T, et al. Br J Surg 2007;94:232-238 (Sweden)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749049" y="137196"/>
            <a:ext cx="19202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FFCC"/>
                </a:solidFill>
                <a:latin typeface="Comic Sans MS"/>
                <a:cs typeface="Comic Sans MS"/>
              </a:rPr>
              <a:t>ETM</a:t>
            </a:r>
            <a:endParaRPr lang="es-ES" sz="3200" dirty="0">
              <a:solidFill>
                <a:srgbClr val="FFFFCC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0168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11121</TotalTime>
  <Words>709</Words>
  <Application>Microsoft Macintosh PowerPoint</Application>
  <PresentationFormat>Presentación en pantalla (4:3)</PresentationFormat>
  <Paragraphs>281</Paragraphs>
  <Slides>42</Slides>
  <Notes>16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Cliff</vt:lpstr>
      <vt:lpstr>   Nueva Cirugía Colorrectal  “ Cáncer de Recto “    </vt:lpstr>
      <vt:lpstr>Introducción </vt:lpstr>
      <vt:lpstr>Evolución de la Cirugía en  Cáncer de Recto </vt:lpstr>
      <vt:lpstr>Resultados en Cirugía para   Cáncer de Recto</vt:lpstr>
      <vt:lpstr>Capas del Recto</vt:lpstr>
      <vt:lpstr>Tumor uT3</vt:lpstr>
      <vt:lpstr>Presentación de PowerPoint</vt:lpstr>
      <vt:lpstr>     </vt:lpstr>
      <vt:lpstr>Presentación de PowerPoint</vt:lpstr>
      <vt:lpstr>Margen Distal</vt:lpstr>
      <vt:lpstr>Presentación de PowerPoint</vt:lpstr>
      <vt:lpstr>Margen Radial</vt:lpstr>
      <vt:lpstr>Rates of Circumferential Resection Margin Involvement Vary Between Surgeons and Predict Outcome in Rectal Cancer Surgery. Ann Surg 2002; 235:449-457 Birbeck K, Macklin C, Tiffin N, Quirke P   </vt:lpstr>
      <vt:lpstr>Resección en Bloque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Cirugía Laparoscópica  </vt:lpstr>
      <vt:lpstr>Comparación de Resultados  </vt:lpstr>
      <vt:lpstr>Presentación de PowerPoint</vt:lpstr>
      <vt:lpstr>COLOR-II</vt:lpstr>
      <vt:lpstr>Cirugía Endoscópica Transanal</vt:lpstr>
      <vt:lpstr>Escisión Mesorrectal  Transanal</vt:lpstr>
      <vt:lpstr>Escisión Mesorrectal  Transanal</vt:lpstr>
      <vt:lpstr>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ETM –Ta : Resultados iniciales </vt:lpstr>
      <vt:lpstr>Presentación de PowerPoint</vt:lpstr>
      <vt:lpstr> Conclusiones</vt:lpstr>
      <vt:lpstr> Conclusiones</vt:lpstr>
      <vt:lpstr>Presentación de PowerPoint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Tratamiento quirurgico eii</dc:title>
  <dc:creator>Omar Vergara</dc:creator>
  <cp:lastModifiedBy>Omar Vergara</cp:lastModifiedBy>
  <cp:revision>651</cp:revision>
  <cp:lastPrinted>1601-01-01T00:00:00Z</cp:lastPrinted>
  <dcterms:created xsi:type="dcterms:W3CDTF">2012-04-22T14:37:05Z</dcterms:created>
  <dcterms:modified xsi:type="dcterms:W3CDTF">2016-10-19T20:47:44Z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