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88" r:id="rId3"/>
    <p:sldId id="289" r:id="rId4"/>
    <p:sldId id="290" r:id="rId5"/>
    <p:sldId id="291" r:id="rId6"/>
    <p:sldId id="280" r:id="rId7"/>
    <p:sldId id="281" r:id="rId8"/>
    <p:sldId id="279" r:id="rId9"/>
    <p:sldId id="286" r:id="rId10"/>
    <p:sldId id="285" r:id="rId11"/>
    <p:sldId id="284" r:id="rId12"/>
    <p:sldId id="272" r:id="rId13"/>
    <p:sldId id="273" r:id="rId14"/>
    <p:sldId id="275" r:id="rId15"/>
    <p:sldId id="282" r:id="rId16"/>
    <p:sldId id="262" r:id="rId17"/>
    <p:sldId id="263" r:id="rId18"/>
    <p:sldId id="287" r:id="rId19"/>
    <p:sldId id="292" r:id="rId20"/>
    <p:sldId id="293" r:id="rId21"/>
    <p:sldId id="295" r:id="rId22"/>
    <p:sldId id="294" r:id="rId23"/>
    <p:sldId id="264" r:id="rId24"/>
    <p:sldId id="265" r:id="rId25"/>
    <p:sldId id="266" r:id="rId26"/>
    <p:sldId id="267" r:id="rId27"/>
    <p:sldId id="268" r:id="rId28"/>
    <p:sldId id="269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9B4"/>
    <a:srgbClr val="FFBF31"/>
    <a:srgbClr val="7B4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6489B-ECFC-2844-BF70-1A0B4EB5483A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C70F6-88FE-0248-8717-47D6B3CAF5D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69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 </a:t>
            </a:r>
            <a:r>
              <a:rPr lang="es-ES" dirty="0" err="1" smtClean="0"/>
              <a:t>er</a:t>
            </a:r>
            <a:r>
              <a:rPr lang="es-ES" dirty="0" smtClean="0"/>
              <a:t> cuadro</a:t>
            </a:r>
            <a:r>
              <a:rPr lang="es-ES" baseline="0" dirty="0" smtClean="0"/>
              <a:t> de USG: de los 69% --- 87% se confirmaron con biopsia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EFC0-D644-1F4D-B3DF-41AACD990C86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8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45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83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8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63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15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05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4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12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36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21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60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D88A-F746-B641-9922-2D2BDDD168A1}" type="datetimeFigureOut">
              <a:rPr lang="es-ES" smtClean="0"/>
              <a:t>24/05/16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F0B3-CBD3-7B4D-8836-DFCBB82AF7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5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microsoft.com/office/2007/relationships/hdphoto" Target="../media/hdphoto5.wdp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png"/><Relationship Id="rId4" Type="http://schemas.microsoft.com/office/2007/relationships/hdphoto" Target="../media/hdphoto2.wdp"/><Relationship Id="rId5" Type="http://schemas.openxmlformats.org/officeDocument/2006/relationships/image" Target="../media/image16.png"/><Relationship Id="rId6" Type="http://schemas.microsoft.com/office/2007/relationships/hdphoto" Target="../media/hdphoto3.wdp"/><Relationship Id="rId7" Type="http://schemas.openxmlformats.org/officeDocument/2006/relationships/image" Target="../media/image17.png"/><Relationship Id="rId8" Type="http://schemas.openxmlformats.org/officeDocument/2006/relationships/image" Target="../media/image18.gif"/><Relationship Id="rId9" Type="http://schemas.openxmlformats.org/officeDocument/2006/relationships/image" Target="../media/image19.png"/><Relationship Id="rId10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H cuadr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6632"/>
            <a:ext cx="2736354" cy="2287534"/>
          </a:xfrm>
          <a:prstGeom prst="rect">
            <a:avLst/>
          </a:prstGeom>
        </p:spPr>
      </p:pic>
      <p:pic>
        <p:nvPicPr>
          <p:cNvPr id="3" name="2 Imagen" descr="logo sin bor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093400"/>
            <a:ext cx="1512168" cy="1359936"/>
          </a:xfrm>
          <a:prstGeom prst="rect">
            <a:avLst/>
          </a:prstGeom>
        </p:spPr>
      </p:pic>
      <p:pic>
        <p:nvPicPr>
          <p:cNvPr id="4" name="3 Imagen" descr="le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908720"/>
            <a:ext cx="3400900" cy="79068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895871" y="3281351"/>
            <a:ext cx="541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Diabetes    </a:t>
            </a:r>
            <a:r>
              <a:rPr lang="en-US" sz="4000" b="1" i="1" dirty="0" smtClean="0">
                <a:solidFill>
                  <a:srgbClr val="800000"/>
                </a:solidFill>
              </a:rPr>
              <a:t>e </a:t>
            </a:r>
            <a:r>
              <a:rPr lang="en-US" sz="4000" b="1" dirty="0" smtClean="0">
                <a:solidFill>
                  <a:srgbClr val="800000"/>
                </a:solidFill>
              </a:rPr>
              <a:t>    </a:t>
            </a:r>
            <a:r>
              <a:rPr lang="en-US" sz="4000" b="1" dirty="0" err="1" smtClean="0">
                <a:solidFill>
                  <a:srgbClr val="800000"/>
                </a:solidFill>
              </a:rPr>
              <a:t>H</a:t>
            </a:r>
            <a:r>
              <a:rPr lang="en-US" sz="4000" b="1" dirty="0" err="1" smtClean="0">
                <a:solidFill>
                  <a:srgbClr val="800000"/>
                </a:solidFill>
              </a:rPr>
              <a:t>ígado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87025" y="4458900"/>
            <a:ext cx="50195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Aguirre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Valadez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Jonathan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5 a la(s) 00.4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7" y="1185339"/>
            <a:ext cx="8559603" cy="52069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8867" y="192381"/>
            <a:ext cx="3957854" cy="92945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H</a:t>
            </a:r>
            <a:r>
              <a:rPr lang="es-ES" sz="2200" dirty="0" smtClean="0"/>
              <a:t>ígado graso en el 22.51% de los pacientes con DM2</a:t>
            </a:r>
            <a:endParaRPr lang="es-ES" sz="2200" dirty="0"/>
          </a:p>
        </p:txBody>
      </p:sp>
      <p:sp>
        <p:nvSpPr>
          <p:cNvPr id="4" name="Rectángulo 3"/>
          <p:cNvSpPr/>
          <p:nvPr/>
        </p:nvSpPr>
        <p:spPr>
          <a:xfrm>
            <a:off x="4961783" y="192381"/>
            <a:ext cx="3957854" cy="929457"/>
          </a:xfrm>
          <a:prstGeom prst="rect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 smtClean="0"/>
              <a:t>Esteatohepaitis</a:t>
            </a:r>
            <a:r>
              <a:rPr lang="es-ES" sz="2200" dirty="0" smtClean="0"/>
              <a:t> </a:t>
            </a:r>
            <a:r>
              <a:rPr lang="es-ES" sz="2200" dirty="0" smtClean="0"/>
              <a:t>en el 43.63 % de los pacientes con DM2</a:t>
            </a:r>
            <a:endParaRPr lang="es-ES" sz="2200" dirty="0"/>
          </a:p>
        </p:txBody>
      </p:sp>
      <p:sp>
        <p:nvSpPr>
          <p:cNvPr id="5" name="Rectángulo 4"/>
          <p:cNvSpPr/>
          <p:nvPr/>
        </p:nvSpPr>
        <p:spPr>
          <a:xfrm>
            <a:off x="4868337" y="6307668"/>
            <a:ext cx="4063998" cy="486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rgbClr val="000000"/>
                </a:solidFill>
              </a:rPr>
              <a:t>Younossi</a:t>
            </a:r>
            <a:r>
              <a:rPr lang="es-ES" dirty="0" smtClean="0">
                <a:solidFill>
                  <a:srgbClr val="000000"/>
                </a:solidFill>
              </a:rPr>
              <a:t> ZM, et al. </a:t>
            </a:r>
            <a:r>
              <a:rPr lang="es-ES" dirty="0" err="1" smtClean="0">
                <a:solidFill>
                  <a:srgbClr val="000000"/>
                </a:solidFill>
              </a:rPr>
              <a:t>Hepatology</a:t>
            </a:r>
            <a:r>
              <a:rPr lang="es-ES" dirty="0" smtClean="0">
                <a:solidFill>
                  <a:srgbClr val="000000"/>
                </a:solidFill>
              </a:rPr>
              <a:t> 2015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5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1113274"/>
          </a:xfrm>
          <a:prstGeom prst="rect">
            <a:avLst/>
          </a:prstGeom>
          <a:solidFill>
            <a:srgbClr val="403152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132" y="8647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DM2 </a:t>
            </a:r>
            <a:r>
              <a:rPr lang="es-ES" dirty="0" smtClean="0">
                <a:solidFill>
                  <a:schemeClr val="bg1"/>
                </a:solidFill>
              </a:rPr>
              <a:t>  e   H</a:t>
            </a:r>
            <a:r>
              <a:rPr lang="es-ES" dirty="0" smtClean="0">
                <a:solidFill>
                  <a:schemeClr val="bg1"/>
                </a:solidFill>
              </a:rPr>
              <a:t>ígado graso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 descr="Captura de pantalla 2013-08-18 a la(s) 15.0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274"/>
            <a:ext cx="4457700" cy="28194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0074" y="1442551"/>
            <a:ext cx="3590185" cy="21795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3200" dirty="0" smtClean="0">
                <a:solidFill>
                  <a:prstClr val="white"/>
                </a:solidFill>
              </a:rPr>
              <a:t>Por USG se puede detectar NAFLD en el </a:t>
            </a:r>
            <a:r>
              <a:rPr lang="es-ES" sz="4000" dirty="0" smtClean="0">
                <a:solidFill>
                  <a:prstClr val="white"/>
                </a:solidFill>
              </a:rPr>
              <a:t>62.3- 69%% </a:t>
            </a:r>
            <a:r>
              <a:rPr lang="es-ES" sz="3200" dirty="0" smtClean="0">
                <a:solidFill>
                  <a:prstClr val="white"/>
                </a:solidFill>
              </a:rPr>
              <a:t>de DM2 vs 32% población general</a:t>
            </a:r>
          </a:p>
        </p:txBody>
      </p:sp>
      <p:pic>
        <p:nvPicPr>
          <p:cNvPr id="6" name="Imagen 5" descr="Captura de pantalla 2013-08-18 a la(s) 15.07.3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" y="1140449"/>
            <a:ext cx="4457700" cy="2819400"/>
          </a:xfrm>
          <a:prstGeom prst="rect">
            <a:avLst/>
          </a:prstGeom>
        </p:spPr>
      </p:pic>
      <p:pic>
        <p:nvPicPr>
          <p:cNvPr id="21" name="Imagen 20" descr="Captura de pantalla 2013-08-18 a la(s) 15.45.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94" y="3877587"/>
            <a:ext cx="4633506" cy="3012163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619750" y="3943974"/>
            <a:ext cx="2814780" cy="22314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2400" b="1" dirty="0" smtClean="0">
                <a:solidFill>
                  <a:prstClr val="white"/>
                </a:solidFill>
              </a:rPr>
              <a:t>DM2, IMC y fibrosis:</a:t>
            </a:r>
            <a:r>
              <a:rPr lang="es-ES" sz="2400" b="1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s-ES" sz="2400" b="1" dirty="0" smtClean="0">
                <a:solidFill>
                  <a:prstClr val="white"/>
                </a:solidFill>
              </a:rPr>
              <a:t> riesgo de carcinoma </a:t>
            </a:r>
            <a:r>
              <a:rPr lang="es-ES" sz="2400" b="1" dirty="0" err="1" smtClean="0">
                <a:solidFill>
                  <a:prstClr val="white"/>
                </a:solidFill>
              </a:rPr>
              <a:t>hepatocelular</a:t>
            </a:r>
            <a:r>
              <a:rPr lang="es-ES" sz="2400" b="1" dirty="0" smtClean="0">
                <a:solidFill>
                  <a:prstClr val="white"/>
                </a:solidFill>
              </a:rPr>
              <a:t> </a:t>
            </a:r>
            <a:endParaRPr lang="es-ES" sz="2400" b="1" dirty="0">
              <a:solidFill>
                <a:prstClr val="white"/>
              </a:solidFill>
            </a:endParaRPr>
          </a:p>
        </p:txBody>
      </p:sp>
      <p:pic>
        <p:nvPicPr>
          <p:cNvPr id="22" name="Imagen 21" descr="Captura de pantalla 2013-08-18 a la(s) 15.45.0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8" y="3881613"/>
            <a:ext cx="4633506" cy="30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1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0.4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347 -0.41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echa circular 72"/>
          <p:cNvSpPr/>
          <p:nvPr/>
        </p:nvSpPr>
        <p:spPr>
          <a:xfrm rot="8530480">
            <a:off x="5086627" y="2752150"/>
            <a:ext cx="910280" cy="1060494"/>
          </a:xfrm>
          <a:prstGeom prst="circularArrow">
            <a:avLst/>
          </a:prstGeom>
          <a:solidFill>
            <a:srgbClr val="2C7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Flecha circular 73"/>
          <p:cNvSpPr/>
          <p:nvPr/>
        </p:nvSpPr>
        <p:spPr>
          <a:xfrm rot="18611569" flipH="1">
            <a:off x="4533275" y="1989563"/>
            <a:ext cx="952412" cy="1060494"/>
          </a:xfrm>
          <a:prstGeom prst="circular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7686847" y="3089825"/>
            <a:ext cx="1215853" cy="38514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s-ES" sz="12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Caspasas</a:t>
            </a:r>
            <a:endParaRPr lang="es-ES" sz="1200" dirty="0">
              <a:solidFill>
                <a:schemeClr val="bg1"/>
              </a:solidFill>
            </a:endParaRPr>
          </a:p>
        </p:txBody>
      </p:sp>
      <p:grpSp>
        <p:nvGrpSpPr>
          <p:cNvPr id="55" name="Agrupar 54"/>
          <p:cNvGrpSpPr/>
          <p:nvPr/>
        </p:nvGrpSpPr>
        <p:grpSpPr>
          <a:xfrm>
            <a:off x="-12801" y="210081"/>
            <a:ext cx="9109837" cy="6517112"/>
            <a:chOff x="-3937" y="218929"/>
            <a:chExt cx="9109837" cy="6517112"/>
          </a:xfrm>
        </p:grpSpPr>
        <p:sp>
          <p:nvSpPr>
            <p:cNvPr id="58" name="Elipse 57"/>
            <p:cNvSpPr/>
            <p:nvPr/>
          </p:nvSpPr>
          <p:spPr>
            <a:xfrm>
              <a:off x="6461542" y="3632451"/>
              <a:ext cx="2475990" cy="1785545"/>
            </a:xfrm>
            <a:prstGeom prst="ellipse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9" name="Agrupar 58"/>
            <p:cNvGrpSpPr/>
            <p:nvPr/>
          </p:nvGrpSpPr>
          <p:grpSpPr>
            <a:xfrm>
              <a:off x="-3937" y="218929"/>
              <a:ext cx="9109837" cy="6517112"/>
              <a:chOff x="-3937" y="218929"/>
              <a:chExt cx="9109837" cy="6517112"/>
            </a:xfrm>
          </p:grpSpPr>
          <p:pic>
            <p:nvPicPr>
              <p:cNvPr id="71" name="Imagen 70" descr="Captura-de-pantalla-2014-03-29-a-la(s)-08.41.12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937" y="2267571"/>
                <a:ext cx="2330314" cy="3052442"/>
              </a:xfrm>
              <a:prstGeom prst="rect">
                <a:avLst/>
              </a:prstGeom>
            </p:spPr>
          </p:pic>
          <p:pic>
            <p:nvPicPr>
              <p:cNvPr id="72" name="Imagen 71" descr="Captura de pantalla 2014-03-31 a la(s) 14.41.37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75" b="99710" l="3650" r="96168">
                            <a14:foregroundMark x1="20255" y1="39420" x2="20255" y2="39420"/>
                            <a14:foregroundMark x1="80292" y1="48696" x2="80292" y2="48696"/>
                            <a14:foregroundMark x1="78650" y1="31884" x2="78650" y2="31884"/>
                            <a14:backgroundMark x1="20255" y1="47246" x2="20255" y2="472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29"/>
              <a:stretch/>
            </p:blipFill>
            <p:spPr>
              <a:xfrm>
                <a:off x="3461576" y="3853567"/>
                <a:ext cx="3046555" cy="2275423"/>
              </a:xfrm>
              <a:prstGeom prst="rect">
                <a:avLst/>
              </a:prstGeom>
            </p:spPr>
          </p:pic>
          <p:grpSp>
            <p:nvGrpSpPr>
              <p:cNvPr id="76" name="Agrupar 75"/>
              <p:cNvGrpSpPr/>
              <p:nvPr/>
            </p:nvGrpSpPr>
            <p:grpSpPr>
              <a:xfrm>
                <a:off x="377846" y="218929"/>
                <a:ext cx="2250447" cy="1491833"/>
                <a:chOff x="377846" y="218929"/>
                <a:chExt cx="2250447" cy="1491833"/>
              </a:xfrm>
            </p:grpSpPr>
            <p:pic>
              <p:nvPicPr>
                <p:cNvPr id="115" name="Imagen 114" descr="Captura de pantalla 2014-03-31 a la(s) 14.39.38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399" b="100000" l="0" r="100000">
                              <a14:foregroundMark x1="19108" y1="39860" x2="19108" y2="39860"/>
                              <a14:foregroundMark x1="57962" y1="19580" x2="57962" y2="1958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693" y="627567"/>
                  <a:ext cx="1189242" cy="1083195"/>
                </a:xfrm>
                <a:prstGeom prst="rect">
                  <a:avLst/>
                </a:prstGeom>
              </p:spPr>
            </p:pic>
            <p:sp>
              <p:nvSpPr>
                <p:cNvPr id="116" name="Rectángulo 115"/>
                <p:cNvSpPr/>
                <p:nvPr/>
              </p:nvSpPr>
              <p:spPr>
                <a:xfrm>
                  <a:off x="377846" y="218929"/>
                  <a:ext cx="2250447" cy="6130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Gen PNLAP3 (Variante:I148M)</a:t>
                  </a:r>
                </a:p>
                <a:p>
                  <a:pPr algn="ctr"/>
                  <a:r>
                    <a:rPr lang="es-ES" sz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Predisposición genética</a:t>
                  </a:r>
                  <a:endParaRPr lang="es-E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grpSp>
            <p:nvGrpSpPr>
              <p:cNvPr id="77" name="Agrupar 76"/>
              <p:cNvGrpSpPr/>
              <p:nvPr/>
            </p:nvGrpSpPr>
            <p:grpSpPr>
              <a:xfrm>
                <a:off x="3799607" y="2695468"/>
                <a:ext cx="1764767" cy="1318817"/>
                <a:chOff x="3799607" y="2695468"/>
                <a:chExt cx="1764767" cy="1318817"/>
              </a:xfrm>
            </p:grpSpPr>
            <p:pic>
              <p:nvPicPr>
                <p:cNvPr id="113" name="Imagen 112" descr="Captura de pantalla 2014-03-31 a la(s) 14.45.18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4104" y="2960185"/>
                  <a:ext cx="850900" cy="1054100"/>
                </a:xfrm>
                <a:prstGeom prst="rect">
                  <a:avLst/>
                </a:prstGeom>
              </p:spPr>
            </p:pic>
            <p:sp>
              <p:nvSpPr>
                <p:cNvPr id="114" name="Rectángulo 113"/>
                <p:cNvSpPr/>
                <p:nvPr/>
              </p:nvSpPr>
              <p:spPr>
                <a:xfrm>
                  <a:off x="3799607" y="2695468"/>
                  <a:ext cx="1764767" cy="3065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200" dirty="0" smtClean="0">
                      <a:solidFill>
                        <a:srgbClr val="001A4F"/>
                      </a:solidFill>
                    </a:rPr>
                    <a:t>Tejido graso visceral</a:t>
                  </a:r>
                  <a:endParaRPr lang="es-ES" sz="1200" dirty="0">
                    <a:solidFill>
                      <a:srgbClr val="001A4F"/>
                    </a:solidFill>
                  </a:endParaRPr>
                </a:p>
              </p:txBody>
            </p:sp>
          </p:grpSp>
          <p:grpSp>
            <p:nvGrpSpPr>
              <p:cNvPr id="78" name="Agrupar 77"/>
              <p:cNvGrpSpPr/>
              <p:nvPr/>
            </p:nvGrpSpPr>
            <p:grpSpPr>
              <a:xfrm>
                <a:off x="2712576" y="368300"/>
                <a:ext cx="3078624" cy="1708194"/>
                <a:chOff x="3073940" y="218929"/>
                <a:chExt cx="3078624" cy="1708194"/>
              </a:xfrm>
            </p:grpSpPr>
            <p:pic>
              <p:nvPicPr>
                <p:cNvPr id="111" name="Imagen 110" descr="Captura-de-pantalla-2014-03-29-a-la(s)-08.53.25.gi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70994" y="797420"/>
                  <a:ext cx="2195374" cy="1129703"/>
                </a:xfrm>
                <a:prstGeom prst="rect">
                  <a:avLst/>
                </a:prstGeom>
              </p:spPr>
            </p:pic>
            <p:sp>
              <p:nvSpPr>
                <p:cNvPr id="112" name="Rectángulo 111"/>
                <p:cNvSpPr/>
                <p:nvPr/>
              </p:nvSpPr>
              <p:spPr>
                <a:xfrm>
                  <a:off x="3073940" y="218929"/>
                  <a:ext cx="3078624" cy="6130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500" dirty="0" smtClean="0">
                      <a:solidFill>
                        <a:srgbClr val="0D0D0D"/>
                      </a:solidFill>
                    </a:rPr>
                    <a:t>Dieta alta en carbohidratos y grasas (occidental)</a:t>
                  </a:r>
                  <a:endParaRPr lang="es-ES" sz="1500" dirty="0">
                    <a:solidFill>
                      <a:srgbClr val="0D0D0D"/>
                    </a:solidFill>
                  </a:endParaRPr>
                </a:p>
              </p:txBody>
            </p:sp>
          </p:grpSp>
          <p:sp>
            <p:nvSpPr>
              <p:cNvPr id="79" name="Rectángulo 78"/>
              <p:cNvSpPr/>
              <p:nvPr/>
            </p:nvSpPr>
            <p:spPr>
              <a:xfrm>
                <a:off x="3287907" y="5806280"/>
                <a:ext cx="2728304" cy="6130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err="1" smtClean="0">
                    <a:solidFill>
                      <a:srgbClr val="0D0D0D"/>
                    </a:solidFill>
                  </a:rPr>
                  <a:t>Microbiota</a:t>
                </a:r>
                <a:r>
                  <a:rPr lang="es-ES" sz="1200" dirty="0" smtClean="0">
                    <a:solidFill>
                      <a:srgbClr val="0D0D0D"/>
                    </a:solidFill>
                  </a:rPr>
                  <a:t> intestinal, translocación bacteriana</a:t>
                </a:r>
                <a:endParaRPr lang="es-ES" sz="12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3224407" y="2910670"/>
                <a:ext cx="823413" cy="897615"/>
              </a:xfrm>
              <a:prstGeom prst="ellipse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RI</a:t>
                </a:r>
                <a:endParaRPr lang="es-ES" dirty="0"/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6487296" y="2007420"/>
                <a:ext cx="682478" cy="66054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 smtClean="0">
                    <a:solidFill>
                      <a:schemeClr val="bg1"/>
                    </a:solidFill>
                  </a:rPr>
                  <a:t>AGL</a:t>
                </a:r>
                <a:r>
                  <a:rPr lang="es-ES" sz="1200" dirty="0">
                    <a:latin typeface="Wingdings"/>
                    <a:ea typeface="Wingdings"/>
                    <a:cs typeface="Wingdings"/>
                    <a:sym typeface="Wingdings"/>
                  </a:rPr>
                  <a:t></a:t>
                </a:r>
                <a:endParaRPr lang="es-ES" sz="1200" dirty="0"/>
              </a:p>
              <a:p>
                <a:pPr algn="ctr"/>
                <a:endParaRPr lang="es-E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2216586" y="2612573"/>
                <a:ext cx="823413" cy="669824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 smtClean="0"/>
              </a:p>
              <a:p>
                <a:pPr algn="ctr"/>
                <a:r>
                  <a:rPr lang="es-ES" sz="1400" dirty="0" smtClean="0"/>
                  <a:t>TGL</a:t>
                </a:r>
                <a:r>
                  <a:rPr lang="es-ES" sz="1400" dirty="0">
                    <a:latin typeface="Wingdings"/>
                    <a:ea typeface="Wingdings"/>
                    <a:cs typeface="Wingdings"/>
                    <a:sym typeface="Wingdings"/>
                  </a:rPr>
                  <a:t></a:t>
                </a:r>
                <a:endParaRPr lang="es-ES" sz="1400" dirty="0"/>
              </a:p>
              <a:p>
                <a:pPr algn="ctr"/>
                <a:endParaRPr lang="es-ES" dirty="0"/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5982948" y="1442091"/>
                <a:ext cx="662384" cy="69610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ADI</a:t>
                </a:r>
                <a:r>
                  <a:rPr lang="es-ES" sz="1200" dirty="0" smtClean="0">
                    <a:latin typeface="Wingdings"/>
                    <a:ea typeface="Wingdings"/>
                    <a:cs typeface="Wingdings"/>
                    <a:sym typeface="Wingdings"/>
                  </a:rPr>
                  <a:t></a:t>
                </a:r>
                <a:endParaRPr lang="es-ES" sz="1200" dirty="0"/>
              </a:p>
            </p:txBody>
          </p:sp>
          <p:sp>
            <p:nvSpPr>
              <p:cNvPr id="84" name="Elipse 83"/>
              <p:cNvSpPr/>
              <p:nvPr/>
            </p:nvSpPr>
            <p:spPr>
              <a:xfrm>
                <a:off x="5275835" y="2064248"/>
                <a:ext cx="665381" cy="606323"/>
              </a:xfrm>
              <a:prstGeom prst="ellipse">
                <a:avLst/>
              </a:prstGeom>
              <a:solidFill>
                <a:srgbClr val="2C71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IL6</a:t>
                </a:r>
                <a:r>
                  <a:rPr lang="es-ES" sz="1200" dirty="0" smtClean="0">
                    <a:latin typeface="Wingdings"/>
                    <a:ea typeface="Wingdings"/>
                    <a:cs typeface="Wingdings"/>
                    <a:sym typeface="Wingdings"/>
                  </a:rPr>
                  <a:t></a:t>
                </a:r>
                <a:endParaRPr lang="es-ES" sz="1200" dirty="0"/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5855388" y="2469291"/>
                <a:ext cx="652743" cy="753667"/>
              </a:xfrm>
              <a:prstGeom prst="ellipse">
                <a:avLst/>
              </a:prstGeom>
              <a:solidFill>
                <a:srgbClr val="2C71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 smtClean="0"/>
                  <a:t>TNF α </a:t>
                </a:r>
                <a:r>
                  <a:rPr lang="es-ES" sz="1200" dirty="0" smtClean="0">
                    <a:latin typeface="Wingdings"/>
                    <a:ea typeface="Wingdings"/>
                    <a:cs typeface="Wingdings"/>
                    <a:sym typeface="Wingdings"/>
                  </a:rPr>
                  <a:t></a:t>
                </a:r>
                <a:endParaRPr lang="es-ES" sz="1200" dirty="0"/>
              </a:p>
              <a:p>
                <a:pPr algn="ctr"/>
                <a:endParaRPr lang="es-ES" sz="1200" b="1" dirty="0"/>
              </a:p>
            </p:txBody>
          </p:sp>
          <p:pic>
            <p:nvPicPr>
              <p:cNvPr id="86" name="Imagen 85" descr="Captura de pantalla 2014-03-31 a la(s) 14.38.25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0900" y="576767"/>
                <a:ext cx="1905000" cy="1333500"/>
              </a:xfrm>
              <a:prstGeom prst="rect">
                <a:avLst/>
              </a:prstGeom>
            </p:spPr>
          </p:pic>
          <p:sp>
            <p:nvSpPr>
              <p:cNvPr id="87" name="Rectángulo 86"/>
              <p:cNvSpPr/>
              <p:nvPr/>
            </p:nvSpPr>
            <p:spPr>
              <a:xfrm>
                <a:off x="6575842" y="4857532"/>
                <a:ext cx="2250447" cy="4624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300" dirty="0" err="1" smtClean="0">
                    <a:solidFill>
                      <a:schemeClr val="bg2">
                        <a:lumMod val="10000"/>
                      </a:schemeClr>
                    </a:solidFill>
                  </a:rPr>
                  <a:t>Lipoapoptosis</a:t>
                </a:r>
                <a:r>
                  <a:rPr lang="es-ES" sz="1300" dirty="0" smtClean="0">
                    <a:solidFill>
                      <a:schemeClr val="bg2">
                        <a:lumMod val="10000"/>
                      </a:schemeClr>
                    </a:solidFill>
                  </a:rPr>
                  <a:t> hepática</a:t>
                </a:r>
                <a:endParaRPr lang="es-ES" sz="13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pic>
            <p:nvPicPr>
              <p:cNvPr id="88" name="Imagen 87" descr="Captura de pantalla 2014-03-31 a la(s) 14.40.18.pn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48601" y1="38992" x2="48601" y2="38992"/>
                            <a14:foregroundMark x1="55420" y1="38992" x2="55420" y2="38992"/>
                            <a14:foregroundMark x1="44580" y1="44032" x2="44580" y2="44032"/>
                            <a14:backgroundMark x1="20804" y1="70027" x2="20804" y2="70027"/>
                            <a14:backgroundMark x1="16958" y1="61804" x2="16958" y2="618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73" t="28833" r="38729" b="46766"/>
              <a:stretch/>
            </p:blipFill>
            <p:spPr>
              <a:xfrm>
                <a:off x="6575842" y="3725042"/>
                <a:ext cx="1987305" cy="1420653"/>
              </a:xfrm>
              <a:prstGeom prst="rect">
                <a:avLst/>
              </a:prstGeom>
            </p:spPr>
          </p:pic>
          <p:sp>
            <p:nvSpPr>
              <p:cNvPr id="89" name="Elipse 88"/>
              <p:cNvSpPr/>
              <p:nvPr/>
            </p:nvSpPr>
            <p:spPr>
              <a:xfrm>
                <a:off x="2124442" y="6128990"/>
                <a:ext cx="1637065" cy="607051"/>
              </a:xfrm>
              <a:prstGeom prst="ellipse">
                <a:avLst/>
              </a:prstGeom>
              <a:solidFill>
                <a:srgbClr val="598D2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err="1" smtClean="0">
                    <a:solidFill>
                      <a:srgbClr val="0D0D0D"/>
                    </a:solidFill>
                  </a:rPr>
                  <a:t>Bacteroidetes</a:t>
                </a:r>
                <a:r>
                  <a:rPr lang="es-ES" sz="1200" dirty="0" smtClean="0">
                    <a:solidFill>
                      <a:srgbClr val="0D0D0D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</a:t>
                </a:r>
                <a:endParaRPr lang="es-ES" sz="12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90" name="Elipse 89"/>
              <p:cNvSpPr/>
              <p:nvPr/>
            </p:nvSpPr>
            <p:spPr>
              <a:xfrm>
                <a:off x="6016211" y="5715000"/>
                <a:ext cx="1569036" cy="919509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rgbClr val="0D0D0D"/>
                    </a:solidFill>
                  </a:rPr>
                  <a:t>Bacterias productoras de OH</a:t>
                </a:r>
                <a:endParaRPr lang="es-ES" sz="12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>
              <a:xfrm>
                <a:off x="5425452" y="6118738"/>
                <a:ext cx="589832" cy="5538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bg1"/>
                    </a:solidFill>
                  </a:rPr>
                  <a:t>LPS</a:t>
                </a:r>
                <a:endParaRPr lang="es-E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2" name="Conector recto de flecha 91"/>
              <p:cNvCxnSpPr/>
              <p:nvPr/>
            </p:nvCxnSpPr>
            <p:spPr>
              <a:xfrm flipH="1" flipV="1">
                <a:off x="5791200" y="4435369"/>
                <a:ext cx="12700" cy="1256611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Elipse 92"/>
              <p:cNvSpPr/>
              <p:nvPr/>
            </p:nvSpPr>
            <p:spPr>
              <a:xfrm>
                <a:off x="7905032" y="1815019"/>
                <a:ext cx="589832" cy="5538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bg1"/>
                    </a:solidFill>
                  </a:rPr>
                  <a:t>LPS</a:t>
                </a:r>
                <a:endParaRPr lang="es-E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4" name="Conector recto de flecha 93"/>
              <p:cNvCxnSpPr/>
              <p:nvPr/>
            </p:nvCxnSpPr>
            <p:spPr>
              <a:xfrm flipV="1">
                <a:off x="5803900" y="2368890"/>
                <a:ext cx="2101132" cy="2028379"/>
              </a:xfrm>
              <a:prstGeom prst="straightConnector1">
                <a:avLst/>
              </a:prstGeom>
              <a:ln>
                <a:solidFill>
                  <a:srgbClr val="001A4F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ector recto de flecha 94"/>
              <p:cNvCxnSpPr/>
              <p:nvPr/>
            </p:nvCxnSpPr>
            <p:spPr>
              <a:xfrm flipV="1">
                <a:off x="6152564" y="4435369"/>
                <a:ext cx="0" cy="137091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V="1">
                <a:off x="6152564" y="2781300"/>
                <a:ext cx="1657936" cy="1615969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Elipse 96"/>
              <p:cNvSpPr/>
              <p:nvPr/>
            </p:nvSpPr>
            <p:spPr>
              <a:xfrm>
                <a:off x="7905032" y="2469010"/>
                <a:ext cx="589832" cy="553871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bg1"/>
                    </a:solidFill>
                  </a:rPr>
                  <a:t>OH</a:t>
                </a:r>
                <a:endParaRPr lang="es-E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lecha curvada hacia la izquierda 97"/>
              <p:cNvSpPr/>
              <p:nvPr/>
            </p:nvSpPr>
            <p:spPr>
              <a:xfrm>
                <a:off x="8563147" y="1407600"/>
                <a:ext cx="488685" cy="2593985"/>
              </a:xfrm>
              <a:prstGeom prst="curvedLeftArrow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ángulo 98"/>
              <p:cNvSpPr/>
              <p:nvPr/>
            </p:nvSpPr>
            <p:spPr>
              <a:xfrm>
                <a:off x="7169774" y="218930"/>
                <a:ext cx="1631326" cy="4086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5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Hígado graso (HGNA)</a:t>
                </a:r>
                <a:endParaRPr lang="es-ES" sz="1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" name="Rectángulo 99"/>
              <p:cNvSpPr/>
              <p:nvPr/>
            </p:nvSpPr>
            <p:spPr>
              <a:xfrm>
                <a:off x="7123982" y="3657851"/>
                <a:ext cx="1562100" cy="2592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7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EHNA</a:t>
                </a:r>
                <a:endParaRPr lang="es-ES" sz="1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>
              <a:xfrm>
                <a:off x="2497923" y="3833685"/>
                <a:ext cx="823413" cy="593417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 smtClean="0"/>
              </a:p>
              <a:p>
                <a:pPr algn="ctr"/>
                <a:r>
                  <a:rPr lang="es-ES" sz="1400" dirty="0" err="1" smtClean="0"/>
                  <a:t>Fruc</a:t>
                </a:r>
                <a:r>
                  <a:rPr lang="es-ES" sz="1400" dirty="0">
                    <a:latin typeface="Wingdings"/>
                    <a:ea typeface="Wingdings"/>
                    <a:cs typeface="Wingdings"/>
                    <a:sym typeface="Wingdings"/>
                  </a:rPr>
                  <a:t></a:t>
                </a:r>
                <a:endParaRPr lang="es-ES" sz="1400" dirty="0"/>
              </a:p>
              <a:p>
                <a:pPr algn="ctr"/>
                <a:endParaRPr lang="es-ES" dirty="0"/>
              </a:p>
            </p:txBody>
          </p:sp>
          <p:sp>
            <p:nvSpPr>
              <p:cNvPr id="102" name="Rectángulo 101"/>
              <p:cNvSpPr/>
              <p:nvPr/>
            </p:nvSpPr>
            <p:spPr>
              <a:xfrm>
                <a:off x="3774370" y="4006174"/>
                <a:ext cx="1625845" cy="2772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tx1"/>
                    </a:solidFill>
                  </a:rPr>
                  <a:t>Tejido inflamatorio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Flecha curva 102"/>
              <p:cNvSpPr/>
              <p:nvPr/>
            </p:nvSpPr>
            <p:spPr>
              <a:xfrm>
                <a:off x="3974883" y="3723705"/>
                <a:ext cx="266917" cy="320569"/>
              </a:xfrm>
              <a:prstGeom prst="bentArrow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Flecha curvada hacia la derecha 103"/>
              <p:cNvSpPr/>
              <p:nvPr/>
            </p:nvSpPr>
            <p:spPr>
              <a:xfrm>
                <a:off x="139699" y="981307"/>
                <a:ext cx="495301" cy="1487703"/>
              </a:xfrm>
              <a:prstGeom prst="curvedRightArrow">
                <a:avLst/>
              </a:prstGeom>
              <a:solidFill>
                <a:srgbClr val="00449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Flecha curvada hacia la derecha 104"/>
              <p:cNvSpPr/>
              <p:nvPr/>
            </p:nvSpPr>
            <p:spPr>
              <a:xfrm>
                <a:off x="1244600" y="1612900"/>
                <a:ext cx="1649236" cy="2287029"/>
              </a:xfrm>
              <a:prstGeom prst="curvedRightArrow">
                <a:avLst>
                  <a:gd name="adj1" fmla="val 8161"/>
                  <a:gd name="adj2" fmla="val 34131"/>
                  <a:gd name="adj3" fmla="val 25000"/>
                </a:avLst>
              </a:prstGeom>
              <a:solidFill>
                <a:srgbClr val="00449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6" name="Conector recto de flecha 105"/>
              <p:cNvCxnSpPr/>
              <p:nvPr/>
            </p:nvCxnSpPr>
            <p:spPr>
              <a:xfrm flipV="1">
                <a:off x="5181204" y="1498600"/>
                <a:ext cx="2095896" cy="1649702"/>
              </a:xfrm>
              <a:prstGeom prst="straightConnector1">
                <a:avLst/>
              </a:prstGeom>
              <a:ln w="57150" cmpd="sng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ángulo 106"/>
              <p:cNvSpPr/>
              <p:nvPr/>
            </p:nvSpPr>
            <p:spPr>
              <a:xfrm>
                <a:off x="377846" y="5320013"/>
                <a:ext cx="1625845" cy="7987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500" dirty="0" smtClean="0">
                    <a:solidFill>
                      <a:schemeClr val="tx1"/>
                    </a:solidFill>
                  </a:rPr>
                  <a:t>Síndrome </a:t>
                </a:r>
                <a:r>
                  <a:rPr lang="es-ES" sz="1500" dirty="0" smtClean="0">
                    <a:solidFill>
                      <a:schemeClr val="tx1"/>
                    </a:solidFill>
                  </a:rPr>
                  <a:t>metabólico (DM2)</a:t>
                </a:r>
                <a:endParaRPr lang="es-ES" sz="15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" sz="1500" dirty="0" smtClean="0">
                    <a:solidFill>
                      <a:schemeClr val="tx1"/>
                    </a:solidFill>
                  </a:rPr>
                  <a:t>Grasa visceral</a:t>
                </a:r>
                <a:endParaRPr lang="es-E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Flecha derecha 107"/>
              <p:cNvSpPr/>
              <p:nvPr/>
            </p:nvSpPr>
            <p:spPr>
              <a:xfrm>
                <a:off x="2783000" y="3148302"/>
                <a:ext cx="421577" cy="168727"/>
              </a:xfrm>
              <a:prstGeom prst="rightArrow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9" name="Flecha derecha 108"/>
              <p:cNvSpPr/>
              <p:nvPr/>
            </p:nvSpPr>
            <p:spPr>
              <a:xfrm>
                <a:off x="3039999" y="3748391"/>
                <a:ext cx="421577" cy="168727"/>
              </a:xfrm>
              <a:prstGeom prst="rightArrow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0" name="Flecha derecha 109"/>
              <p:cNvSpPr/>
              <p:nvPr/>
            </p:nvSpPr>
            <p:spPr>
              <a:xfrm>
                <a:off x="3856534" y="3282397"/>
                <a:ext cx="421577" cy="168727"/>
              </a:xfrm>
              <a:prstGeom prst="rightArrow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3" name="Explosión 1 62"/>
            <p:cNvSpPr/>
            <p:nvPr/>
          </p:nvSpPr>
          <p:spPr>
            <a:xfrm>
              <a:off x="8192846" y="505690"/>
              <a:ext cx="860332" cy="72786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s-ES" sz="1200" b="1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s-ES" sz="1200" b="1" dirty="0" smtClean="0">
                  <a:solidFill>
                    <a:srgbClr val="FF0000"/>
                  </a:solidFill>
                </a:rPr>
                <a:t>ERO</a:t>
              </a:r>
              <a:endParaRPr lang="es-E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Elipse 2"/>
          <p:cNvSpPr/>
          <p:nvPr/>
        </p:nvSpPr>
        <p:spPr>
          <a:xfrm>
            <a:off x="3218569" y="2480599"/>
            <a:ext cx="869466" cy="367270"/>
          </a:xfrm>
          <a:prstGeom prst="ellipse">
            <a:avLst/>
          </a:prstGeom>
          <a:solidFill>
            <a:srgbClr val="CD3C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PPR</a:t>
            </a:r>
            <a:endParaRPr lang="es-ES" sz="1600" dirty="0"/>
          </a:p>
        </p:txBody>
      </p:sp>
      <p:pic>
        <p:nvPicPr>
          <p:cNvPr id="9" name="Imagen 8" descr="Captura de pantalla 2014-07-04 a la(s) 22.40.0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48" y="184531"/>
            <a:ext cx="930104" cy="1017549"/>
          </a:xfrm>
          <a:prstGeom prst="rect">
            <a:avLst/>
          </a:prstGeom>
        </p:spPr>
      </p:pic>
      <p:sp>
        <p:nvSpPr>
          <p:cNvPr id="117" name="Rectángulo 116"/>
          <p:cNvSpPr/>
          <p:nvPr/>
        </p:nvSpPr>
        <p:spPr>
          <a:xfrm>
            <a:off x="4652459" y="3126"/>
            <a:ext cx="2031770" cy="3065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rgbClr val="0D0D0D"/>
                </a:solidFill>
              </a:rPr>
              <a:t>mi ARN 122</a:t>
            </a:r>
            <a:endParaRPr lang="es-ES" sz="1500" dirty="0">
              <a:solidFill>
                <a:srgbClr val="0D0D0D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6976591" y="663368"/>
            <a:ext cx="430889" cy="30909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2-08-20 a la(s) 22.18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5" y="501346"/>
            <a:ext cx="6388100" cy="5981700"/>
          </a:xfrm>
          <a:prstGeom prst="rect">
            <a:avLst/>
          </a:prstGeom>
        </p:spPr>
      </p:pic>
      <p:pic>
        <p:nvPicPr>
          <p:cNvPr id="5" name="Imagen 4" descr="Captura de pantalla 2012-08-20 a la(s) 22.1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10" y="1488946"/>
            <a:ext cx="1962758" cy="1452283"/>
          </a:xfrm>
          <a:prstGeom prst="rect">
            <a:avLst/>
          </a:prstGeom>
        </p:spPr>
      </p:pic>
      <p:pic>
        <p:nvPicPr>
          <p:cNvPr id="6" name="Imagen 5" descr="Captura de pantalla 2012-08-20 a la(s) 22.19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31" y="3024789"/>
            <a:ext cx="1858703" cy="1371543"/>
          </a:xfrm>
          <a:prstGeom prst="rect">
            <a:avLst/>
          </a:prstGeom>
        </p:spPr>
      </p:pic>
      <p:pic>
        <p:nvPicPr>
          <p:cNvPr id="7" name="Imagen 6" descr="Captura de pantalla 2012-08-20 a la(s) 22.19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16" y="4479891"/>
            <a:ext cx="1943205" cy="1419283"/>
          </a:xfrm>
          <a:prstGeom prst="rect">
            <a:avLst/>
          </a:prstGeom>
        </p:spPr>
      </p:pic>
      <p:pic>
        <p:nvPicPr>
          <p:cNvPr id="8" name="Imagen 7" descr="Captura de pantalla 2012-08-20 a la(s) 22.24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38" y="100272"/>
            <a:ext cx="1898906" cy="1281861"/>
          </a:xfrm>
          <a:prstGeom prst="rect">
            <a:avLst/>
          </a:prstGeom>
        </p:spPr>
      </p:pic>
      <p:pic>
        <p:nvPicPr>
          <p:cNvPr id="9" name="Imagen 8" descr="Captura de pantalla 2012-08-20 a la(s) 22.25.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5" y="5330980"/>
            <a:ext cx="1955075" cy="1460171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973298" y="1804978"/>
            <a:ext cx="1470392" cy="10528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s-ES" sz="1400" dirty="0" smtClean="0">
                <a:latin typeface="+mj-lt"/>
                <a:ea typeface="Wingdings"/>
                <a:cs typeface="Wingdings"/>
                <a:sym typeface="Wingdings"/>
              </a:rPr>
              <a:t>Mortalidad </a:t>
            </a:r>
            <a:r>
              <a:rPr lang="es-ES" sz="1400" dirty="0" err="1" smtClean="0">
                <a:latin typeface="+mj-lt"/>
                <a:ea typeface="Wingdings"/>
                <a:cs typeface="Wingdings"/>
                <a:sym typeface="Wingdings"/>
              </a:rPr>
              <a:t>Cardiov</a:t>
            </a:r>
            <a:r>
              <a:rPr lang="es-ES" sz="1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s-ES" sz="1400" dirty="0"/>
          </a:p>
        </p:txBody>
      </p:sp>
      <p:sp>
        <p:nvSpPr>
          <p:cNvPr id="11" name="Elipse 10"/>
          <p:cNvSpPr/>
          <p:nvPr/>
        </p:nvSpPr>
        <p:spPr>
          <a:xfrm>
            <a:off x="1095366" y="3124066"/>
            <a:ext cx="1470392" cy="10528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s-ES" sz="1400" dirty="0" smtClean="0">
                <a:latin typeface="+mj-lt"/>
                <a:ea typeface="Wingdings"/>
                <a:cs typeface="Wingdings"/>
                <a:sym typeface="Wingdings"/>
              </a:rPr>
              <a:t>Mortalidad </a:t>
            </a:r>
            <a:r>
              <a:rPr lang="es-ES" sz="1400" dirty="0" err="1" smtClean="0">
                <a:latin typeface="+mj-lt"/>
                <a:ea typeface="Wingdings"/>
                <a:cs typeface="Wingdings"/>
                <a:sym typeface="Wingdings"/>
              </a:rPr>
              <a:t>Hep</a:t>
            </a:r>
            <a:r>
              <a:rPr lang="es-ES" sz="1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s-ES" sz="1400" dirty="0"/>
          </a:p>
        </p:txBody>
      </p:sp>
      <p:sp>
        <p:nvSpPr>
          <p:cNvPr id="2" name="Rectángulo 1"/>
          <p:cNvSpPr/>
          <p:nvPr/>
        </p:nvSpPr>
        <p:spPr>
          <a:xfrm>
            <a:off x="3623642" y="677333"/>
            <a:ext cx="2270218" cy="50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</a:t>
            </a:r>
            <a:r>
              <a:rPr lang="es-ES" dirty="0" smtClean="0"/>
              <a:t>ígado normal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259667" y="2036234"/>
            <a:ext cx="2857500" cy="50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</a:t>
            </a:r>
            <a:r>
              <a:rPr lang="es-ES" dirty="0" smtClean="0"/>
              <a:t>ígado graso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2523063" y="3310468"/>
            <a:ext cx="4385932" cy="50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Esteatohepatitis</a:t>
            </a:r>
            <a:r>
              <a:rPr lang="es-ES" dirty="0" smtClean="0"/>
              <a:t> no alcoh</a:t>
            </a:r>
            <a:r>
              <a:rPr lang="es-ES" dirty="0" smtClean="0"/>
              <a:t>ólica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3259667" y="4636711"/>
            <a:ext cx="2857500" cy="50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Cirrosis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2692401" y="5819952"/>
            <a:ext cx="4216594" cy="50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Carcinoma </a:t>
            </a:r>
            <a:r>
              <a:rPr lang="es-ES" dirty="0" err="1" smtClean="0"/>
              <a:t>hepatocelular</a:t>
            </a:r>
            <a:endParaRPr lang="es-ES" dirty="0"/>
          </a:p>
        </p:txBody>
      </p:sp>
      <p:sp>
        <p:nvSpPr>
          <p:cNvPr id="3" name="Flecha curvada hacia la derecha 2"/>
          <p:cNvSpPr/>
          <p:nvPr/>
        </p:nvSpPr>
        <p:spPr>
          <a:xfrm>
            <a:off x="2038956" y="2432829"/>
            <a:ext cx="1220711" cy="3601779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-2631" y="3399905"/>
            <a:ext cx="1470392" cy="10528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s-ES" sz="1400" dirty="0" smtClean="0">
                <a:latin typeface="+mj-lt"/>
                <a:ea typeface="Wingdings"/>
                <a:cs typeface="Wingdings"/>
                <a:sym typeface="Wingdings"/>
              </a:rPr>
              <a:t>Mortalidad </a:t>
            </a:r>
            <a:r>
              <a:rPr lang="es-ES" sz="1400" dirty="0" err="1" smtClean="0">
                <a:latin typeface="+mj-lt"/>
                <a:ea typeface="Wingdings"/>
                <a:cs typeface="Wingdings"/>
                <a:sym typeface="Wingdings"/>
              </a:rPr>
              <a:t>Cardiov</a:t>
            </a:r>
            <a:r>
              <a:rPr lang="es-ES" sz="1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8432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H</a:t>
            </a:r>
            <a:r>
              <a:rPr lang="es-ES" sz="3200" b="1" dirty="0" smtClean="0"/>
              <a:t>ígado graso</a:t>
            </a:r>
            <a:r>
              <a:rPr lang="es-ES" sz="3200" b="1" dirty="0" smtClean="0"/>
              <a:t> </a:t>
            </a:r>
            <a:r>
              <a:rPr lang="es-ES" sz="3200" b="1" dirty="0" smtClean="0"/>
              <a:t>aumenta </a:t>
            </a:r>
            <a:r>
              <a:rPr lang="es-ES" sz="2800" dirty="0" smtClean="0"/>
              <a:t>riesgo </a:t>
            </a:r>
            <a:r>
              <a:rPr lang="es-ES" sz="2800" dirty="0" smtClean="0"/>
              <a:t>Cardiovascular en poblaci</a:t>
            </a:r>
            <a:r>
              <a:rPr lang="es-ES" sz="2800" dirty="0" smtClean="0"/>
              <a:t>ón con DM2</a:t>
            </a:r>
            <a:endParaRPr lang="es-ES" sz="2800" dirty="0"/>
          </a:p>
        </p:txBody>
      </p:sp>
      <p:pic>
        <p:nvPicPr>
          <p:cNvPr id="5" name="Imagen 4" descr="Captura de pantalla 2012-08-21 a la(s) 23.3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61" y="1936405"/>
            <a:ext cx="5237861" cy="41099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73186" y="6358907"/>
            <a:ext cx="7034489" cy="457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000000"/>
                </a:solidFill>
              </a:rPr>
              <a:t>Cervera JL, Zapata DA. </a:t>
            </a:r>
            <a:r>
              <a:rPr lang="es-ES" sz="1200" dirty="0" err="1" smtClean="0">
                <a:solidFill>
                  <a:srgbClr val="000000"/>
                </a:solidFill>
              </a:rPr>
              <a:t>Nonalcoholic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fatty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liver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disease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an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its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association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</a:rPr>
              <a:t>with</a:t>
            </a:r>
            <a:r>
              <a:rPr lang="es-ES" sz="1200" dirty="0" smtClean="0">
                <a:solidFill>
                  <a:srgbClr val="000000"/>
                </a:solidFill>
              </a:rPr>
              <a:t> cardiovascular </a:t>
            </a:r>
            <a:r>
              <a:rPr lang="es-ES" sz="1200" dirty="0" err="1" smtClean="0">
                <a:solidFill>
                  <a:srgbClr val="000000"/>
                </a:solidFill>
              </a:rPr>
              <a:t>disease</a:t>
            </a:r>
            <a:r>
              <a:rPr lang="es-ES" sz="1200" dirty="0" smtClean="0">
                <a:solidFill>
                  <a:srgbClr val="000000"/>
                </a:solidFill>
              </a:rPr>
              <a:t>. </a:t>
            </a:r>
            <a:r>
              <a:rPr lang="es-ES" sz="1200" dirty="0" err="1" smtClean="0">
                <a:solidFill>
                  <a:srgbClr val="000000"/>
                </a:solidFill>
              </a:rPr>
              <a:t>Annals</a:t>
            </a:r>
            <a:r>
              <a:rPr lang="es-ES" sz="1200" dirty="0" smtClean="0">
                <a:solidFill>
                  <a:srgbClr val="000000"/>
                </a:solidFill>
              </a:rPr>
              <a:t> of </a:t>
            </a:r>
            <a:r>
              <a:rPr lang="es-ES" sz="1200" dirty="0" err="1" smtClean="0">
                <a:solidFill>
                  <a:srgbClr val="000000"/>
                </a:solidFill>
              </a:rPr>
              <a:t>Hepatol</a:t>
            </a:r>
            <a:r>
              <a:rPr lang="es-ES" sz="1200" dirty="0" smtClean="0">
                <a:solidFill>
                  <a:srgbClr val="000000"/>
                </a:solidFill>
              </a:rPr>
              <a:t> 2009</a:t>
            </a:r>
            <a:endParaRPr lang="es-E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3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05-25 a la(s) 00.1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3"/>
            <a:ext cx="4191316" cy="2758016"/>
          </a:xfrm>
          <a:prstGeom prst="rect">
            <a:avLst/>
          </a:prstGeom>
        </p:spPr>
      </p:pic>
      <p:sp>
        <p:nvSpPr>
          <p:cNvPr id="6" name="Flecha curvada hacia arriba 5"/>
          <p:cNvSpPr/>
          <p:nvPr/>
        </p:nvSpPr>
        <p:spPr>
          <a:xfrm rot="10800000">
            <a:off x="3026834" y="382876"/>
            <a:ext cx="2794000" cy="95250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 curvada hacia arriba 6"/>
          <p:cNvSpPr/>
          <p:nvPr/>
        </p:nvSpPr>
        <p:spPr>
          <a:xfrm>
            <a:off x="2946401" y="5719233"/>
            <a:ext cx="2794000" cy="952500"/>
          </a:xfrm>
          <a:prstGeom prst="curvedUp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 descr="Captura de pantalla 2016-05-24 a la(s) 18.06.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7" t="14710" r="5831"/>
          <a:stretch/>
        </p:blipFill>
        <p:spPr>
          <a:xfrm>
            <a:off x="5740401" y="1566333"/>
            <a:ext cx="3290946" cy="468277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492754" y="867833"/>
            <a:ext cx="1439333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0000"/>
                </a:solidFill>
              </a:rPr>
              <a:t>H</a:t>
            </a:r>
            <a:r>
              <a:rPr lang="es-ES" b="1" dirty="0" smtClean="0">
                <a:solidFill>
                  <a:srgbClr val="000000"/>
                </a:solidFill>
              </a:rPr>
              <a:t>ígado graso</a:t>
            </a:r>
            <a:endParaRPr lang="es-E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8110" y="822871"/>
            <a:ext cx="8120050" cy="8228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Aumento de la mortalidad por cirrosis hep</a:t>
            </a:r>
            <a:r>
              <a:rPr lang="es-ES" sz="2200" b="1" dirty="0" smtClean="0"/>
              <a:t>ática (de cualquier etiología) en los pacientes con DM2</a:t>
            </a:r>
            <a:endParaRPr lang="es-ES" sz="2200" b="1" dirty="0"/>
          </a:p>
        </p:txBody>
      </p:sp>
      <p:sp>
        <p:nvSpPr>
          <p:cNvPr id="3" name="Rectángulo 2"/>
          <p:cNvSpPr/>
          <p:nvPr/>
        </p:nvSpPr>
        <p:spPr>
          <a:xfrm>
            <a:off x="608110" y="2558744"/>
            <a:ext cx="8120050" cy="8228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Pacientes con DM2 tienen tres veces m</a:t>
            </a:r>
            <a:r>
              <a:rPr lang="es-ES" sz="2200" b="1" dirty="0" smtClean="0"/>
              <a:t>ás riesgo de morir  por enfermedades hepáticas crónicas (hígado graso)</a:t>
            </a:r>
            <a:endParaRPr lang="es-ES" sz="2200" b="1" dirty="0"/>
          </a:p>
        </p:txBody>
      </p:sp>
      <p:sp>
        <p:nvSpPr>
          <p:cNvPr id="7" name="Rectángulo 6"/>
          <p:cNvSpPr/>
          <p:nvPr/>
        </p:nvSpPr>
        <p:spPr>
          <a:xfrm>
            <a:off x="4868337" y="6307668"/>
            <a:ext cx="4063998" cy="486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rgbClr val="000000"/>
                </a:solidFill>
              </a:rPr>
              <a:t>Byrne</a:t>
            </a:r>
            <a:r>
              <a:rPr lang="es-ES" dirty="0" smtClean="0">
                <a:solidFill>
                  <a:srgbClr val="000000"/>
                </a:solidFill>
              </a:rPr>
              <a:t> CD and </a:t>
            </a:r>
            <a:r>
              <a:rPr lang="es-ES" dirty="0" err="1" smtClean="0">
                <a:solidFill>
                  <a:srgbClr val="000000"/>
                </a:solidFill>
              </a:rPr>
              <a:t>Targher</a:t>
            </a:r>
            <a:r>
              <a:rPr lang="es-ES" dirty="0" smtClean="0">
                <a:solidFill>
                  <a:srgbClr val="000000"/>
                </a:solidFill>
              </a:rPr>
              <a:t> G. J </a:t>
            </a:r>
            <a:r>
              <a:rPr lang="es-ES" dirty="0" err="1">
                <a:solidFill>
                  <a:srgbClr val="000000"/>
                </a:solidFill>
              </a:rPr>
              <a:t>H</a:t>
            </a:r>
            <a:r>
              <a:rPr lang="es-ES" dirty="0" err="1" smtClean="0">
                <a:solidFill>
                  <a:srgbClr val="000000"/>
                </a:solidFill>
              </a:rPr>
              <a:t>epatol</a:t>
            </a:r>
            <a:r>
              <a:rPr lang="es-ES" dirty="0" smtClean="0">
                <a:solidFill>
                  <a:srgbClr val="000000"/>
                </a:solidFill>
              </a:rPr>
              <a:t> 2015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8110" y="4150822"/>
            <a:ext cx="8120050" cy="82287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La presencia de h</a:t>
            </a:r>
            <a:r>
              <a:rPr lang="es-ES" sz="2200" b="1" dirty="0" smtClean="0"/>
              <a:t>ígado graso y </a:t>
            </a:r>
            <a:r>
              <a:rPr lang="es-ES" sz="2200" b="1" dirty="0" err="1" smtClean="0"/>
              <a:t>esteatohepatitis</a:t>
            </a:r>
            <a:r>
              <a:rPr lang="es-ES" sz="2200" b="1" dirty="0" smtClean="0"/>
              <a:t> incrementan el riesgo de desarrollar DM2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273993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5 a la(s) 01.12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1" y="1466854"/>
            <a:ext cx="4872661" cy="413188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598185" y="339882"/>
            <a:ext cx="2718607" cy="1806737"/>
          </a:xfrm>
          <a:prstGeom prst="ellipse">
            <a:avLst/>
          </a:prstGeom>
          <a:solidFill>
            <a:srgbClr val="7B41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s-ES" dirty="0" smtClean="0"/>
              <a:t>5 veces riesgo para desarrollar DM2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5598185" y="2379519"/>
            <a:ext cx="2718607" cy="1806737"/>
          </a:xfrm>
          <a:prstGeom prst="ellipse">
            <a:avLst/>
          </a:prstGeom>
          <a:solidFill>
            <a:srgbClr val="7B41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Riesgo incrementa con la gravedad del daño hep</a:t>
            </a:r>
            <a:r>
              <a:rPr lang="es-ES" dirty="0" smtClean="0"/>
              <a:t>ático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5598185" y="4532496"/>
            <a:ext cx="2718607" cy="1806737"/>
          </a:xfrm>
          <a:prstGeom prst="ellipse">
            <a:avLst/>
          </a:prstGeom>
          <a:solidFill>
            <a:srgbClr val="7B41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Si coexiste obesidad + resistencia a la insulina + hígado graso el riesgo se incrementa hasta 14 veces</a:t>
            </a:r>
            <a:endParaRPr lang="es-ES" sz="1600" dirty="0"/>
          </a:p>
        </p:txBody>
      </p:sp>
      <p:sp>
        <p:nvSpPr>
          <p:cNvPr id="7" name="Rectángulo 6"/>
          <p:cNvSpPr/>
          <p:nvPr/>
        </p:nvSpPr>
        <p:spPr>
          <a:xfrm>
            <a:off x="4868337" y="6307668"/>
            <a:ext cx="4063998" cy="486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rgbClr val="000000"/>
                </a:solidFill>
              </a:rPr>
              <a:t>Byrne</a:t>
            </a:r>
            <a:r>
              <a:rPr lang="es-ES" dirty="0" smtClean="0">
                <a:solidFill>
                  <a:srgbClr val="000000"/>
                </a:solidFill>
              </a:rPr>
              <a:t> CD and </a:t>
            </a:r>
            <a:r>
              <a:rPr lang="es-ES" dirty="0" err="1" smtClean="0">
                <a:solidFill>
                  <a:srgbClr val="000000"/>
                </a:solidFill>
              </a:rPr>
              <a:t>Targher</a:t>
            </a:r>
            <a:r>
              <a:rPr lang="es-ES" dirty="0" smtClean="0">
                <a:solidFill>
                  <a:srgbClr val="000000"/>
                </a:solidFill>
              </a:rPr>
              <a:t> G. J </a:t>
            </a:r>
            <a:r>
              <a:rPr lang="es-ES" dirty="0" err="1">
                <a:solidFill>
                  <a:srgbClr val="000000"/>
                </a:solidFill>
              </a:rPr>
              <a:t>H</a:t>
            </a:r>
            <a:r>
              <a:rPr lang="es-ES" dirty="0" err="1" smtClean="0">
                <a:solidFill>
                  <a:srgbClr val="000000"/>
                </a:solidFill>
              </a:rPr>
              <a:t>epatol</a:t>
            </a:r>
            <a:r>
              <a:rPr lang="es-ES" dirty="0" smtClean="0">
                <a:solidFill>
                  <a:srgbClr val="000000"/>
                </a:solidFill>
              </a:rPr>
              <a:t> 2015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1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6-05-25 a la(s) 01.2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2" y="1556299"/>
            <a:ext cx="4997311" cy="3721402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35772" y="1216417"/>
            <a:ext cx="3684428" cy="4436345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/>
              <a:t>Disminuye el riesgo de desarrollar DM2 en aquellos que resuelve el h</a:t>
            </a:r>
            <a:r>
              <a:rPr lang="es-ES" sz="2500" dirty="0" smtClean="0"/>
              <a:t>ígado graso , por ultrasonido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4868337" y="6307668"/>
            <a:ext cx="4063998" cy="486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rgbClr val="000000"/>
                </a:solidFill>
              </a:rPr>
              <a:t>Byrne</a:t>
            </a:r>
            <a:r>
              <a:rPr lang="es-ES" dirty="0" smtClean="0">
                <a:solidFill>
                  <a:srgbClr val="000000"/>
                </a:solidFill>
              </a:rPr>
              <a:t> CD and </a:t>
            </a:r>
            <a:r>
              <a:rPr lang="es-ES" dirty="0" err="1" smtClean="0">
                <a:solidFill>
                  <a:srgbClr val="000000"/>
                </a:solidFill>
              </a:rPr>
              <a:t>Targher</a:t>
            </a:r>
            <a:r>
              <a:rPr lang="es-ES" dirty="0" smtClean="0">
                <a:solidFill>
                  <a:srgbClr val="000000"/>
                </a:solidFill>
              </a:rPr>
              <a:t> G. J </a:t>
            </a:r>
            <a:r>
              <a:rPr lang="es-ES" dirty="0" err="1">
                <a:solidFill>
                  <a:srgbClr val="000000"/>
                </a:solidFill>
              </a:rPr>
              <a:t>H</a:t>
            </a:r>
            <a:r>
              <a:rPr lang="es-ES" dirty="0" err="1" smtClean="0">
                <a:solidFill>
                  <a:srgbClr val="000000"/>
                </a:solidFill>
              </a:rPr>
              <a:t>epatol</a:t>
            </a:r>
            <a:r>
              <a:rPr lang="es-ES" dirty="0" smtClean="0">
                <a:solidFill>
                  <a:srgbClr val="000000"/>
                </a:solidFill>
              </a:rPr>
              <a:t> 2015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6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48988" y="4756760"/>
            <a:ext cx="6631857" cy="17787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Dieta y ejercicio, cambio en el estilo de vida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1955288" y="3345854"/>
            <a:ext cx="4999091" cy="14109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Tx</a:t>
            </a:r>
            <a:r>
              <a:rPr lang="es-ES" sz="2400" dirty="0" smtClean="0"/>
              <a:t> farmacológico:  </a:t>
            </a:r>
            <a:r>
              <a:rPr lang="es-ES" sz="2400" b="1" i="1" dirty="0" smtClean="0"/>
              <a:t>Vitamina E </a:t>
            </a:r>
          </a:p>
          <a:p>
            <a:pPr algn="ctr"/>
            <a:r>
              <a:rPr lang="es-ES" sz="2400" b="1" i="1" dirty="0" smtClean="0"/>
              <a:t>(no DM2?)</a:t>
            </a:r>
            <a:endParaRPr lang="es-ES" sz="2400" b="1" i="1" dirty="0"/>
          </a:p>
        </p:txBody>
      </p:sp>
      <p:sp>
        <p:nvSpPr>
          <p:cNvPr id="7" name="Rectángulo 6"/>
          <p:cNvSpPr/>
          <p:nvPr/>
        </p:nvSpPr>
        <p:spPr>
          <a:xfrm>
            <a:off x="2398761" y="2015576"/>
            <a:ext cx="4233096" cy="131012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Tx</a:t>
            </a:r>
            <a:r>
              <a:rPr lang="es-ES" dirty="0" smtClean="0"/>
              <a:t> farmacológico</a:t>
            </a:r>
            <a:r>
              <a:rPr lang="es-ES" b="1" i="1" dirty="0" smtClean="0"/>
              <a:t>: </a:t>
            </a:r>
            <a:r>
              <a:rPr lang="es-ES" b="1" i="1" dirty="0" err="1" smtClean="0"/>
              <a:t>Pioglitazona</a:t>
            </a:r>
            <a:r>
              <a:rPr lang="es-ES" b="1" i="1" dirty="0" smtClean="0"/>
              <a:t>/</a:t>
            </a:r>
            <a:r>
              <a:rPr lang="es-ES" b="1" i="1" dirty="0" err="1" smtClean="0"/>
              <a:t>pentoxifilina</a:t>
            </a:r>
            <a:endParaRPr lang="es-ES" b="1" i="1" dirty="0"/>
          </a:p>
        </p:txBody>
      </p:sp>
      <p:sp>
        <p:nvSpPr>
          <p:cNvPr id="8" name="Rectángulo 7"/>
          <p:cNvSpPr/>
          <p:nvPr/>
        </p:nvSpPr>
        <p:spPr>
          <a:xfrm>
            <a:off x="2701119" y="815085"/>
            <a:ext cx="3608222" cy="11803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Nuevos agentes </a:t>
            </a:r>
            <a:r>
              <a:rPr lang="es-ES" dirty="0" smtClean="0"/>
              <a:t>terapéuticos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(</a:t>
            </a:r>
            <a:r>
              <a:rPr lang="es-ES" dirty="0" smtClean="0"/>
              <a:t>ácido </a:t>
            </a:r>
            <a:r>
              <a:rPr lang="es-ES" dirty="0" err="1" smtClean="0"/>
              <a:t>obeticólico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1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5 a la(s) 06.08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/>
          <a:stretch/>
        </p:blipFill>
        <p:spPr>
          <a:xfrm>
            <a:off x="0" y="236199"/>
            <a:ext cx="9144000" cy="66353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5224" y="3112597"/>
            <a:ext cx="3523459" cy="350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5-25 a la(s) 15.4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0" y="36388"/>
            <a:ext cx="8098171" cy="1727752"/>
          </a:xfrm>
          <a:prstGeom prst="rect">
            <a:avLst/>
          </a:prstGeom>
        </p:spPr>
      </p:pic>
      <p:pic>
        <p:nvPicPr>
          <p:cNvPr id="5" name="Imagen 4" descr="Captura de pantalla 2016-05-25 a la(s) 15.42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6" y="1764140"/>
            <a:ext cx="8170129" cy="48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5-25 a la(s) 17.3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5" y="366622"/>
            <a:ext cx="6296775" cy="60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9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5-25 a la(s) 15.43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191"/>
            <a:ext cx="8639761" cy="28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2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52787" y="268332"/>
            <a:ext cx="5777041" cy="9302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Conclusiones</a:t>
            </a:r>
            <a:endParaRPr lang="es-ES" sz="2200" b="1" dirty="0"/>
          </a:p>
        </p:txBody>
      </p:sp>
      <p:sp>
        <p:nvSpPr>
          <p:cNvPr id="3" name="Rectángulo 2"/>
          <p:cNvSpPr/>
          <p:nvPr/>
        </p:nvSpPr>
        <p:spPr>
          <a:xfrm>
            <a:off x="858508" y="1458269"/>
            <a:ext cx="7565597" cy="930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Relaci</a:t>
            </a:r>
            <a:r>
              <a:rPr lang="es-ES" sz="2200" b="1" dirty="0" smtClean="0"/>
              <a:t>ón estrecha entre el hígado  y la diabetes Mellitus</a:t>
            </a:r>
            <a:endParaRPr lang="es-ES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858508" y="2612429"/>
            <a:ext cx="7565597" cy="930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DM- directamente asociada al desarrollo de h</a:t>
            </a:r>
            <a:r>
              <a:rPr lang="es-ES" sz="2200" b="1" dirty="0" smtClean="0"/>
              <a:t>ígado graso (asintomático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58508" y="3730806"/>
            <a:ext cx="7565597" cy="930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H</a:t>
            </a:r>
            <a:r>
              <a:rPr lang="es-ES" sz="2200" b="1" dirty="0" smtClean="0"/>
              <a:t>ígado graso aumenta la probabilidad de desarrollar DM</a:t>
            </a:r>
            <a:endParaRPr lang="es-ES" sz="2200" b="1" dirty="0"/>
          </a:p>
        </p:txBody>
      </p:sp>
      <p:sp>
        <p:nvSpPr>
          <p:cNvPr id="6" name="Rectángulo 5"/>
          <p:cNvSpPr/>
          <p:nvPr/>
        </p:nvSpPr>
        <p:spPr>
          <a:xfrm>
            <a:off x="858508" y="5886691"/>
            <a:ext cx="7565597" cy="930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Parte del manejo metab</a:t>
            </a:r>
            <a:r>
              <a:rPr lang="es-ES" sz="2200" b="1" dirty="0" smtClean="0"/>
              <a:t>ólico es  buen control de la DM </a:t>
            </a:r>
          </a:p>
          <a:p>
            <a:pPr algn="ctr"/>
            <a:r>
              <a:rPr lang="es-ES" sz="2200" b="1" dirty="0" smtClean="0"/>
              <a:t>(no se ha demostrado impacto a nivel hepático)</a:t>
            </a:r>
            <a:endParaRPr lang="es-ES" sz="2200" b="1" dirty="0"/>
          </a:p>
        </p:txBody>
      </p:sp>
      <p:sp>
        <p:nvSpPr>
          <p:cNvPr id="7" name="Rectángulo 6"/>
          <p:cNvSpPr/>
          <p:nvPr/>
        </p:nvSpPr>
        <p:spPr>
          <a:xfrm>
            <a:off x="858508" y="4795498"/>
            <a:ext cx="7565597" cy="930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H</a:t>
            </a:r>
            <a:r>
              <a:rPr lang="es-ES" sz="2200" b="1" dirty="0" smtClean="0"/>
              <a:t>ígado graso aumenta el riesgo de muerte cardiovascular y hepática (cirrosis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320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6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9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15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07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5 a la(s) 06.1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8" y="313015"/>
            <a:ext cx="8479959" cy="65628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626097"/>
          </a:xfrm>
          <a:prstGeom prst="rect">
            <a:avLst/>
          </a:prstGeom>
          <a:solidFill>
            <a:schemeClr val="accent4">
              <a:lumMod val="75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/>
              <a:t>Diabetes Mellitus tipo 2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7021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5 a la(s) 06.1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19" y="226990"/>
            <a:ext cx="6699296" cy="62744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232544"/>
            <a:ext cx="9144000" cy="6260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Metformina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05998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912313"/>
          </a:xfrm>
          <a:prstGeom prst="rect">
            <a:avLst/>
          </a:prstGeom>
          <a:solidFill>
            <a:srgbClr val="604A7B">
              <a:alpha val="8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dirty="0" smtClean="0"/>
              <a:t>DM2 y alteraci</a:t>
            </a:r>
            <a:r>
              <a:rPr lang="es-ES" sz="3500" dirty="0" smtClean="0"/>
              <a:t>ón de la función</a:t>
            </a:r>
            <a:r>
              <a:rPr lang="es-ES" sz="3500" dirty="0" smtClean="0"/>
              <a:t> hep</a:t>
            </a:r>
            <a:r>
              <a:rPr lang="es-ES" sz="3500" dirty="0" smtClean="0"/>
              <a:t>ática</a:t>
            </a:r>
            <a:endParaRPr lang="es-ES" sz="3500" dirty="0"/>
          </a:p>
        </p:txBody>
      </p:sp>
      <p:sp>
        <p:nvSpPr>
          <p:cNvPr id="3" name="Rectángulo 2"/>
          <p:cNvSpPr/>
          <p:nvPr/>
        </p:nvSpPr>
        <p:spPr>
          <a:xfrm>
            <a:off x="160970" y="1323751"/>
            <a:ext cx="8620847" cy="64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Daño hep</a:t>
            </a:r>
            <a:r>
              <a:rPr lang="es-ES" sz="2000" b="1" dirty="0" smtClean="0"/>
              <a:t>ático avanzado puede asociarse con el inicio de DM</a:t>
            </a:r>
          </a:p>
          <a:p>
            <a:pPr algn="ctr"/>
            <a:r>
              <a:rPr lang="es-ES" sz="2000" b="1" dirty="0" smtClean="0"/>
              <a:t> (diabetes </a:t>
            </a:r>
            <a:r>
              <a:rPr lang="es-ES" sz="2000" b="1" dirty="0" err="1" smtClean="0"/>
              <a:t>hepatógena</a:t>
            </a:r>
            <a:r>
              <a:rPr lang="es-ES" sz="2000" b="1" dirty="0" smtClean="0"/>
              <a:t>)</a:t>
            </a: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160970" y="2227465"/>
            <a:ext cx="8620847" cy="64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Aumento de la probabilidad de carcinoma hep</a:t>
            </a:r>
            <a:r>
              <a:rPr lang="es-ES" sz="2000" b="1" dirty="0" smtClean="0"/>
              <a:t>ático (carcinoma </a:t>
            </a:r>
            <a:r>
              <a:rPr lang="es-ES" sz="2000" b="1" dirty="0" err="1" smtClean="0"/>
              <a:t>hepatocelular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60970" y="3113293"/>
            <a:ext cx="8620847" cy="64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Aumento de la probabilidad de insuficiencia hep</a:t>
            </a:r>
            <a:r>
              <a:rPr lang="es-ES" sz="2000" b="1" dirty="0" smtClean="0"/>
              <a:t>ática aguda </a:t>
            </a:r>
          </a:p>
          <a:p>
            <a:pPr algn="ctr"/>
            <a:r>
              <a:rPr lang="es-ES" sz="2000" b="1" dirty="0" smtClean="0"/>
              <a:t>(2.31 por 10 000 p/a)</a:t>
            </a:r>
            <a:endParaRPr lang="es-E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60970" y="3909679"/>
            <a:ext cx="8620847" cy="64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Aumento de la prevalencia de virus de hepatitis C (4.2% vs 1.6%) en personas con DM</a:t>
            </a:r>
            <a:endParaRPr lang="es-E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160970" y="4867061"/>
            <a:ext cx="8620847" cy="64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V</a:t>
            </a:r>
            <a:r>
              <a:rPr lang="es-ES" sz="2000" b="1" dirty="0" smtClean="0"/>
              <a:t>irus de hepatitis C – mayor probabilidad de desarrollar DM</a:t>
            </a:r>
            <a:endParaRPr lang="es-ES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160970" y="5770780"/>
            <a:ext cx="8620847" cy="64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Fuerte asociaci</a:t>
            </a:r>
            <a:r>
              <a:rPr lang="es-ES" sz="2000" b="1" dirty="0" smtClean="0"/>
              <a:t>ón con el desarrollo de hígado graso no alcohólico</a:t>
            </a:r>
            <a:endParaRPr lang="es-ES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4868337" y="6397108"/>
            <a:ext cx="4063998" cy="486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Tolman KG. Diabetes </a:t>
            </a:r>
            <a:r>
              <a:rPr lang="es-ES" dirty="0" err="1" smtClean="0">
                <a:solidFill>
                  <a:srgbClr val="000000"/>
                </a:solidFill>
              </a:rPr>
              <a:t>Care</a:t>
            </a:r>
            <a:r>
              <a:rPr lang="es-ES" dirty="0" smtClean="0">
                <a:solidFill>
                  <a:srgbClr val="000000"/>
                </a:solidFill>
              </a:rPr>
              <a:t> 2007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0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4 a la(s) 18.06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8"/>
          <a:stretch/>
        </p:blipFill>
        <p:spPr>
          <a:xfrm>
            <a:off x="5503018" y="382876"/>
            <a:ext cx="3788833" cy="64751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01521" y="613833"/>
            <a:ext cx="1439333" cy="698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0000"/>
                </a:solidFill>
              </a:rPr>
              <a:t>H</a:t>
            </a:r>
            <a:r>
              <a:rPr lang="es-ES" b="1" dirty="0" smtClean="0">
                <a:solidFill>
                  <a:srgbClr val="000000"/>
                </a:solidFill>
              </a:rPr>
              <a:t>ígado normal</a:t>
            </a:r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5" name="Imagen 4" descr="Captura de pantalla 2016-05-25 a la(s) 00.1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3"/>
            <a:ext cx="4191316" cy="2758016"/>
          </a:xfrm>
          <a:prstGeom prst="rect">
            <a:avLst/>
          </a:prstGeom>
        </p:spPr>
      </p:pic>
      <p:sp>
        <p:nvSpPr>
          <p:cNvPr id="6" name="Flecha curvada hacia arriba 5"/>
          <p:cNvSpPr/>
          <p:nvPr/>
        </p:nvSpPr>
        <p:spPr>
          <a:xfrm rot="10800000">
            <a:off x="3026834" y="382876"/>
            <a:ext cx="2794000" cy="952500"/>
          </a:xfrm>
          <a:prstGeom prst="curvedUp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 curvada hacia arriba 6"/>
          <p:cNvSpPr/>
          <p:nvPr/>
        </p:nvSpPr>
        <p:spPr>
          <a:xfrm>
            <a:off x="2946401" y="5719233"/>
            <a:ext cx="2794000" cy="95250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5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4 a la(s) 18.06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2876"/>
            <a:ext cx="8250561" cy="64751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70000" y="613833"/>
            <a:ext cx="1439333" cy="698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0000"/>
                </a:solidFill>
              </a:rPr>
              <a:t>H</a:t>
            </a:r>
            <a:r>
              <a:rPr lang="es-ES" b="1" dirty="0" smtClean="0">
                <a:solidFill>
                  <a:srgbClr val="000000"/>
                </a:solidFill>
              </a:rPr>
              <a:t>ígado normal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01734" y="613833"/>
            <a:ext cx="1439333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0000"/>
                </a:solidFill>
              </a:rPr>
              <a:t>H</a:t>
            </a:r>
            <a:r>
              <a:rPr lang="es-ES" b="1" dirty="0" smtClean="0">
                <a:solidFill>
                  <a:srgbClr val="000000"/>
                </a:solidFill>
              </a:rPr>
              <a:t>ígado graso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011140" y="275548"/>
            <a:ext cx="1806445" cy="135230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1ra causa </a:t>
            </a:r>
            <a:r>
              <a:rPr lang="es-ES" b="1" dirty="0" smtClean="0"/>
              <a:t>de daño hep</a:t>
            </a:r>
            <a:r>
              <a:rPr lang="es-ES" b="1" dirty="0" smtClean="0"/>
              <a:t>ático crónico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953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581146" y="84676"/>
            <a:ext cx="3196167" cy="3344333"/>
          </a:xfrm>
          <a:prstGeom prst="ellipse">
            <a:avLst/>
          </a:prstGeom>
          <a:solidFill>
            <a:srgbClr val="D920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/>
              <a:t>Obesidad (central)</a:t>
            </a:r>
            <a:endParaRPr lang="es-ES" sz="2500" dirty="0"/>
          </a:p>
        </p:txBody>
      </p:sp>
      <p:sp>
        <p:nvSpPr>
          <p:cNvPr id="3" name="Elipse 2"/>
          <p:cNvSpPr/>
          <p:nvPr/>
        </p:nvSpPr>
        <p:spPr>
          <a:xfrm>
            <a:off x="4275669" y="232845"/>
            <a:ext cx="3196167" cy="3344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/>
              <a:t>Hipertensi</a:t>
            </a:r>
            <a:r>
              <a:rPr lang="es-ES" sz="2500" dirty="0" smtClean="0"/>
              <a:t>ón arterial</a:t>
            </a:r>
            <a:endParaRPr lang="es-ES" sz="2500" dirty="0"/>
          </a:p>
        </p:txBody>
      </p:sp>
      <p:sp>
        <p:nvSpPr>
          <p:cNvPr id="4" name="Elipse 3"/>
          <p:cNvSpPr/>
          <p:nvPr/>
        </p:nvSpPr>
        <p:spPr>
          <a:xfrm>
            <a:off x="423336" y="2298696"/>
            <a:ext cx="3196167" cy="3344333"/>
          </a:xfrm>
          <a:prstGeom prst="ellipse">
            <a:avLst/>
          </a:prstGeom>
          <a:solidFill>
            <a:srgbClr val="7B41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err="1" smtClean="0"/>
              <a:t>Dislipidemia</a:t>
            </a:r>
            <a:endParaRPr lang="es-ES" sz="2500" dirty="0"/>
          </a:p>
        </p:txBody>
      </p:sp>
      <p:sp>
        <p:nvSpPr>
          <p:cNvPr id="5" name="Elipse 4"/>
          <p:cNvSpPr/>
          <p:nvPr/>
        </p:nvSpPr>
        <p:spPr>
          <a:xfrm>
            <a:off x="2677585" y="3269223"/>
            <a:ext cx="3196167" cy="3344333"/>
          </a:xfrm>
          <a:prstGeom prst="ellipse">
            <a:avLst/>
          </a:prstGeom>
          <a:solidFill>
            <a:srgbClr val="FFBF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0000"/>
                </a:solidFill>
              </a:rPr>
              <a:t>Diabetes Mellitus 2</a:t>
            </a:r>
            <a:endParaRPr lang="es-ES" sz="25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31835" y="2446865"/>
            <a:ext cx="3196167" cy="334433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/>
              <a:t>S</a:t>
            </a:r>
            <a:r>
              <a:rPr lang="es-ES" sz="2500" dirty="0" smtClean="0"/>
              <a:t>índrome metabólico</a:t>
            </a:r>
            <a:endParaRPr lang="es-ES" sz="2500" dirty="0"/>
          </a:p>
        </p:txBody>
      </p:sp>
      <p:pic>
        <p:nvPicPr>
          <p:cNvPr id="7" name="Imagen 6" descr="Captura de pantalla 2016-05-24 a la(s) 18.06.19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68" b="94839" l="49114" r="96709">
                        <a14:foregroundMark x1="96709" y1="76774" x2="96709" y2="7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5" t="49332"/>
          <a:stretch/>
        </p:blipFill>
        <p:spPr>
          <a:xfrm>
            <a:off x="3169365" y="2391849"/>
            <a:ext cx="3101600" cy="2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3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05-25 a la(s) 01.1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4" y="333153"/>
            <a:ext cx="8102397" cy="616036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087159" y="2414945"/>
            <a:ext cx="2056841" cy="1091200"/>
          </a:xfrm>
          <a:prstGeom prst="ellipse">
            <a:avLst/>
          </a:prstGeom>
          <a:solidFill>
            <a:srgbClr val="CD29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asintom</a:t>
            </a:r>
            <a:r>
              <a:rPr lang="es-ES" dirty="0" smtClean="0"/>
              <a:t>ático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788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561</Words>
  <Application>Microsoft Macintosh PowerPoint</Application>
  <PresentationFormat>Presentación en pantalla (4:3)</PresentationFormat>
  <Paragraphs>96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DM2   e   Hígado graso</vt:lpstr>
      <vt:lpstr>Presentación de PowerPoint</vt:lpstr>
      <vt:lpstr>Presentación de PowerPoint</vt:lpstr>
      <vt:lpstr>Hígado graso aumenta riesgo Cardiovascular en población con DM2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Nutri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Aguirre</dc:creator>
  <cp:lastModifiedBy>Jonathan Aguirre</cp:lastModifiedBy>
  <cp:revision>38</cp:revision>
  <dcterms:created xsi:type="dcterms:W3CDTF">2016-05-24T12:48:54Z</dcterms:created>
  <dcterms:modified xsi:type="dcterms:W3CDTF">2016-05-25T23:36:49Z</dcterms:modified>
</cp:coreProperties>
</file>