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9" r:id="rId5"/>
    <p:sldId id="260" r:id="rId6"/>
    <p:sldId id="267" r:id="rId7"/>
    <p:sldId id="261" r:id="rId8"/>
    <p:sldId id="263" r:id="rId9"/>
    <p:sldId id="268" r:id="rId10"/>
    <p:sldId id="264" r:id="rId11"/>
    <p:sldId id="270" r:id="rId12"/>
    <p:sldId id="269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2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Bachillerato</c:v>
                </c:pt>
              </c:strCache>
            </c:strRef>
          </c:tx>
          <c:spPr>
            <a:solidFill>
              <a:srgbClr val="E2AC00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Hoja1!$A$2:$A$4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General</c:v>
                </c:pt>
              </c:strCache>
            </c:strRef>
          </c:cat>
          <c:val>
            <c:numRef>
              <c:f>Hoja1!$B$2:$B$4</c:f>
              <c:numCache>
                <c:formatCode>0.0%</c:formatCode>
                <c:ptCount val="3"/>
                <c:pt idx="0">
                  <c:v>0.059</c:v>
                </c:pt>
                <c:pt idx="1">
                  <c:v>0.031</c:v>
                </c:pt>
                <c:pt idx="2">
                  <c:v>0.045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Licenciatura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Hoja1!$A$2:$A$4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General</c:v>
                </c:pt>
              </c:strCache>
            </c:strRef>
          </c:cat>
          <c:val>
            <c:numRef>
              <c:f>Hoja1!$C$2:$C$4</c:f>
              <c:numCache>
                <c:formatCode>0.0%</c:formatCode>
                <c:ptCount val="3"/>
                <c:pt idx="0">
                  <c:v>0.27</c:v>
                </c:pt>
                <c:pt idx="1">
                  <c:v>0.147</c:v>
                </c:pt>
                <c:pt idx="2">
                  <c:v>0.204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FF99"/>
            </a:solidFill>
          </c:spPr>
          <c:invertIfNegative val="0"/>
          <c:dLbls>
            <c:dLbl>
              <c:idx val="0"/>
              <c:layout>
                <c:manualLayout>
                  <c:x val="0.0231481481481481"/>
                  <c:y val="0.005612065321788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200617283950617"/>
                  <c:y val="0.0112241306435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308641975308642"/>
                  <c:y val="-0.008418097982683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Hoja1!$A$2:$A$4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General</c:v>
                </c:pt>
              </c:strCache>
            </c:strRef>
          </c:cat>
          <c:val>
            <c:numRef>
              <c:f>Hoja1!$D$2:$D$4</c:f>
              <c:numCache>
                <c:formatCode>0.0%</c:formatCode>
                <c:ptCount val="3"/>
                <c:pt idx="0">
                  <c:v>0.167</c:v>
                </c:pt>
                <c:pt idx="1">
                  <c:v>0.094</c:v>
                </c:pt>
                <c:pt idx="2">
                  <c:v>0.129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087014648"/>
        <c:axId val="2036914312"/>
        <c:axId val="0"/>
      </c:bar3DChart>
      <c:catAx>
        <c:axId val="2087014648"/>
        <c:scaling>
          <c:orientation val="minMax"/>
        </c:scaling>
        <c:delete val="0"/>
        <c:axPos val="b"/>
        <c:majorTickMark val="out"/>
        <c:minorTickMark val="none"/>
        <c:tickLblPos val="nextTo"/>
        <c:crossAx val="2036914312"/>
        <c:crosses val="autoZero"/>
        <c:auto val="1"/>
        <c:lblAlgn val="ctr"/>
        <c:lblOffset val="100"/>
        <c:noMultiLvlLbl val="0"/>
      </c:catAx>
      <c:valAx>
        <c:axId val="203691431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087014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C81C-143D-4A7F-841E-771D1C0E4A7C}" type="datetimeFigureOut">
              <a:rPr lang="es-MX" smtClean="0"/>
              <a:t>25/05/16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DBA7-6E18-4EAB-8942-04DB92C325B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751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C81C-143D-4A7F-841E-771D1C0E4A7C}" type="datetimeFigureOut">
              <a:rPr lang="es-MX" smtClean="0"/>
              <a:t>25/05/16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DBA7-6E18-4EAB-8942-04DB92C325B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41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C81C-143D-4A7F-841E-771D1C0E4A7C}" type="datetimeFigureOut">
              <a:rPr lang="es-MX" smtClean="0"/>
              <a:t>25/05/16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DBA7-6E18-4EAB-8942-04DB92C325B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9384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MX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C83A3-7EAA-4777-8A36-5DD6191F0D4D}" type="slidenum">
              <a:rPr lang="es-E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70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C81C-143D-4A7F-841E-771D1C0E4A7C}" type="datetimeFigureOut">
              <a:rPr lang="es-MX" smtClean="0"/>
              <a:t>25/05/16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DBA7-6E18-4EAB-8942-04DB92C325B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257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C81C-143D-4A7F-841E-771D1C0E4A7C}" type="datetimeFigureOut">
              <a:rPr lang="es-MX" smtClean="0"/>
              <a:t>25/05/16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DBA7-6E18-4EAB-8942-04DB92C325B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7197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C81C-143D-4A7F-841E-771D1C0E4A7C}" type="datetimeFigureOut">
              <a:rPr lang="es-MX" smtClean="0"/>
              <a:t>25/05/16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DBA7-6E18-4EAB-8942-04DB92C325B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C81C-143D-4A7F-841E-771D1C0E4A7C}" type="datetimeFigureOut">
              <a:rPr lang="es-MX" smtClean="0"/>
              <a:t>25/05/16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DBA7-6E18-4EAB-8942-04DB92C325B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0456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C81C-143D-4A7F-841E-771D1C0E4A7C}" type="datetimeFigureOut">
              <a:rPr lang="es-MX" smtClean="0"/>
              <a:t>25/05/16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DBA7-6E18-4EAB-8942-04DB92C325B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5809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C81C-143D-4A7F-841E-771D1C0E4A7C}" type="datetimeFigureOut">
              <a:rPr lang="es-MX" smtClean="0"/>
              <a:t>25/05/16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DBA7-6E18-4EAB-8942-04DB92C325B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0428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C81C-143D-4A7F-841E-771D1C0E4A7C}" type="datetimeFigureOut">
              <a:rPr lang="es-MX" smtClean="0"/>
              <a:t>25/05/16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DBA7-6E18-4EAB-8942-04DB92C325B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891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C81C-143D-4A7F-841E-771D1C0E4A7C}" type="datetimeFigureOut">
              <a:rPr lang="es-MX" smtClean="0"/>
              <a:t>25/05/16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DBA7-6E18-4EAB-8942-04DB92C325B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23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4C81C-143D-4A7F-841E-771D1C0E4A7C}" type="datetimeFigureOut">
              <a:rPr lang="es-MX" smtClean="0"/>
              <a:t>25/05/16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ADBA7-6E18-4EAB-8942-04DB92C325B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395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.mx/imgres?imgurl=http://cdn4.lavozdelmuro.net/wp-content/uploads/2015/06/beber-regularmente-4.jpg&amp;imgrefurl=http://lavozdelmuro.net/que-es-peor-beber-todos-los-dias-o-emborracharse-una-vez-por-semana-estos-gemelos-te-responden/&amp;docid=h5SI0PMOJ_PauM&amp;tbnid=b_I26T8Bi_Hs6M:&amp;w=834&amp;h=469&amp;bih=644&amp;biw=933&amp;ved=0ahUKEwiK18znofbMAhUXO1IKHfbPDmcQxiAIAg&amp;iact=c&amp;ictx=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/>
          <a:lstStyle/>
          <a:p>
            <a:r>
              <a:rPr lang="es-MX" b="1" dirty="0" smtClean="0"/>
              <a:t>ALCOHOL E HIGADO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456583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David Kershenobich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Instituto Nacional de Ciencias Médicas y Nutrición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Salvador Zubirán</a:t>
            </a:r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4" name="Imagen 13" descr="logo acosta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9523"/>
            <a:ext cx="1297237" cy="5673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9"/>
            <a:ext cx="855497" cy="864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4709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8985" y="2060848"/>
            <a:ext cx="84980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/>
              <a:t>miR-7, miR-153, miR-152, miR-15B, miR-203 </a:t>
            </a:r>
            <a:r>
              <a:rPr lang="es-MX" sz="2800" dirty="0" smtClean="0"/>
              <a:t>y miR-144</a:t>
            </a:r>
            <a:endParaRPr lang="es-MX" sz="2800" dirty="0"/>
          </a:p>
        </p:txBody>
      </p:sp>
      <p:sp>
        <p:nvSpPr>
          <p:cNvPr id="5" name="4 Rectángulo"/>
          <p:cNvSpPr/>
          <p:nvPr/>
        </p:nvSpPr>
        <p:spPr>
          <a:xfrm>
            <a:off x="1187624" y="3225750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/>
              <a:t>cuya clasificación funcional abarca , apoptosis,</a:t>
            </a:r>
          </a:p>
          <a:p>
            <a:pPr algn="ctr"/>
            <a:r>
              <a:rPr lang="es-MX" sz="2400" dirty="0"/>
              <a:t>ciclo </a:t>
            </a:r>
            <a:r>
              <a:rPr lang="es-MX" sz="2400" dirty="0" smtClean="0"/>
              <a:t>celular, </a:t>
            </a:r>
            <a:r>
              <a:rPr lang="es-MX" sz="2400" dirty="0"/>
              <a:t>adhesión celular, desarrollo del sistema nervioso y señalización </a:t>
            </a:r>
            <a:r>
              <a:rPr lang="es-MX" sz="2400" dirty="0" smtClean="0"/>
              <a:t>entre células</a:t>
            </a:r>
            <a:endParaRPr lang="es-MX" sz="2400" dirty="0"/>
          </a:p>
        </p:txBody>
      </p:sp>
      <p:sp>
        <p:nvSpPr>
          <p:cNvPr id="6" name="5 Rectángulo"/>
          <p:cNvSpPr/>
          <p:nvPr/>
        </p:nvSpPr>
        <p:spPr>
          <a:xfrm>
            <a:off x="2980889" y="5733256"/>
            <a:ext cx="3535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(</a:t>
            </a:r>
            <a:r>
              <a:rPr lang="es-MX" dirty="0" err="1"/>
              <a:t>Lewohl</a:t>
            </a:r>
            <a:r>
              <a:rPr lang="es-MX" dirty="0"/>
              <a:t> et </a:t>
            </a:r>
            <a:r>
              <a:rPr lang="es-MX" dirty="0" smtClean="0"/>
              <a:t>al  </a:t>
            </a:r>
            <a:r>
              <a:rPr lang="es-MX" dirty="0" err="1"/>
              <a:t>B</a:t>
            </a:r>
            <a:r>
              <a:rPr lang="es-MX" dirty="0" err="1" smtClean="0"/>
              <a:t>rain</a:t>
            </a:r>
            <a:r>
              <a:rPr lang="es-MX" dirty="0" smtClean="0"/>
              <a:t> </a:t>
            </a:r>
            <a:r>
              <a:rPr lang="es-MX" dirty="0" err="1" smtClean="0"/>
              <a:t>research</a:t>
            </a:r>
            <a:r>
              <a:rPr lang="es-MX" dirty="0" smtClean="0"/>
              <a:t> 2013.)</a:t>
            </a:r>
            <a:endParaRPr lang="es-MX" dirty="0"/>
          </a:p>
        </p:txBody>
      </p:sp>
      <p:pic>
        <p:nvPicPr>
          <p:cNvPr id="7" name="Imagen 13" descr="logo acosta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9523"/>
            <a:ext cx="1297237" cy="56732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568562" y="908718"/>
            <a:ext cx="8435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b="1" dirty="0" smtClean="0"/>
              <a:t>Pacientes que consumen alcohol en exceso</a:t>
            </a:r>
            <a:r>
              <a:rPr lang="es-MX" sz="3200" b="1" dirty="0" smtClean="0"/>
              <a:t> 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2062745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052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485" y="1556792"/>
            <a:ext cx="6815042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13" descr="logo acostad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9523"/>
            <a:ext cx="1297237" cy="56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786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1960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ítulo 1"/>
          <p:cNvSpPr>
            <a:spLocks noGrp="1"/>
          </p:cNvSpPr>
          <p:nvPr>
            <p:ph type="title"/>
          </p:nvPr>
        </p:nvSpPr>
        <p:spPr>
          <a:xfrm flipH="1">
            <a:off x="-972616" y="188640"/>
            <a:ext cx="144016" cy="288032"/>
          </a:xfrm>
        </p:spPr>
        <p:txBody>
          <a:bodyPr>
            <a:normAutofit fontScale="90000"/>
          </a:bodyPr>
          <a:lstStyle/>
          <a:p>
            <a:endParaRPr lang="es-ES_tradnl" dirty="0">
              <a:latin typeface="Calibri" charset="0"/>
            </a:endParaRPr>
          </a:p>
        </p:txBody>
      </p:sp>
      <p:sp>
        <p:nvSpPr>
          <p:cNvPr id="15363" name="Marcador de contenido 2"/>
          <p:cNvSpPr>
            <a:spLocks noGrp="1"/>
          </p:cNvSpPr>
          <p:nvPr>
            <p:ph idx="1"/>
          </p:nvPr>
        </p:nvSpPr>
        <p:spPr>
          <a:xfrm>
            <a:off x="395536" y="620688"/>
            <a:ext cx="7704856" cy="5505475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GB" sz="3600" b="1" dirty="0" smtClean="0">
                <a:ea typeface="+mn-ea"/>
                <a:cs typeface="+mn-cs"/>
              </a:rPr>
              <a:t>Dos </a:t>
            </a:r>
            <a:r>
              <a:rPr lang="en-GB" sz="3600" b="1" dirty="0" err="1" smtClean="0">
                <a:ea typeface="+mn-ea"/>
                <a:cs typeface="+mn-cs"/>
              </a:rPr>
              <a:t>billones</a:t>
            </a:r>
            <a:r>
              <a:rPr lang="en-GB" sz="3600" b="1" dirty="0" smtClean="0">
                <a:ea typeface="+mn-ea"/>
                <a:cs typeface="+mn-cs"/>
              </a:rPr>
              <a:t> de personas en el </a:t>
            </a:r>
            <a:r>
              <a:rPr lang="en-GB" sz="3600" b="1" dirty="0" err="1" smtClean="0">
                <a:ea typeface="+mn-ea"/>
                <a:cs typeface="+mn-cs"/>
              </a:rPr>
              <a:t>mundo</a:t>
            </a:r>
            <a:r>
              <a:rPr lang="en-GB" sz="3600" b="1" dirty="0" smtClean="0">
                <a:ea typeface="+mn-ea"/>
                <a:cs typeface="+mn-cs"/>
              </a:rPr>
              <a:t> </a:t>
            </a:r>
            <a:r>
              <a:rPr lang="en-GB" sz="3600" b="1" dirty="0" err="1" smtClean="0">
                <a:ea typeface="+mn-ea"/>
                <a:cs typeface="+mn-cs"/>
              </a:rPr>
              <a:t>consumen</a:t>
            </a:r>
            <a:r>
              <a:rPr lang="en-GB" sz="3600" b="1" dirty="0" smtClean="0">
                <a:ea typeface="+mn-ea"/>
                <a:cs typeface="+mn-cs"/>
              </a:rPr>
              <a:t> alcohol, de </a:t>
            </a:r>
            <a:r>
              <a:rPr lang="en-GB" sz="3600" b="1" dirty="0" err="1" smtClean="0">
                <a:ea typeface="+mn-ea"/>
                <a:cs typeface="+mn-cs"/>
              </a:rPr>
              <a:t>ellas</a:t>
            </a:r>
            <a:r>
              <a:rPr lang="en-GB" sz="3600" b="1" dirty="0" smtClean="0">
                <a:ea typeface="+mn-ea"/>
                <a:cs typeface="+mn-cs"/>
              </a:rPr>
              <a:t> 76.3 </a:t>
            </a:r>
            <a:r>
              <a:rPr lang="en-GB" sz="3600" b="1" dirty="0" err="1" smtClean="0">
                <a:ea typeface="+mn-ea"/>
                <a:cs typeface="+mn-cs"/>
              </a:rPr>
              <a:t>millones</a:t>
            </a:r>
            <a:r>
              <a:rPr lang="en-GB" sz="3600" b="1" dirty="0" smtClean="0">
                <a:ea typeface="+mn-ea"/>
                <a:cs typeface="+mn-cs"/>
              </a:rPr>
              <a:t> </a:t>
            </a:r>
            <a:r>
              <a:rPr lang="en-GB" sz="3600" b="1" dirty="0" err="1" smtClean="0">
                <a:ea typeface="+mn-ea"/>
                <a:cs typeface="+mn-cs"/>
              </a:rPr>
              <a:t>padecen</a:t>
            </a:r>
            <a:r>
              <a:rPr lang="en-GB" sz="3600" b="1" dirty="0" smtClean="0">
                <a:ea typeface="+mn-ea"/>
                <a:cs typeface="+mn-cs"/>
              </a:rPr>
              <a:t> de </a:t>
            </a:r>
            <a:r>
              <a:rPr lang="en-GB" sz="3600" b="1" dirty="0" err="1" smtClean="0">
                <a:ea typeface="+mn-ea"/>
                <a:cs typeface="+mn-cs"/>
              </a:rPr>
              <a:t>problemas</a:t>
            </a:r>
            <a:r>
              <a:rPr lang="en-GB" sz="3600" b="1" dirty="0" smtClean="0">
                <a:ea typeface="+mn-ea"/>
                <a:cs typeface="+mn-cs"/>
              </a:rPr>
              <a:t> de </a:t>
            </a:r>
            <a:r>
              <a:rPr lang="en-GB" sz="3600" b="1" dirty="0" err="1" smtClean="0">
                <a:ea typeface="+mn-ea"/>
                <a:cs typeface="+mn-cs"/>
              </a:rPr>
              <a:t>salud</a:t>
            </a:r>
            <a:r>
              <a:rPr lang="en-GB" sz="3600" b="1" dirty="0" smtClean="0">
                <a:ea typeface="+mn-ea"/>
                <a:cs typeface="+mn-cs"/>
              </a:rPr>
              <a:t> </a:t>
            </a:r>
            <a:r>
              <a:rPr lang="en-GB" sz="3600" b="1" dirty="0" err="1" smtClean="0">
                <a:ea typeface="+mn-ea"/>
                <a:cs typeface="+mn-cs"/>
              </a:rPr>
              <a:t>ocasionados</a:t>
            </a:r>
            <a:r>
              <a:rPr lang="en-GB" sz="3600" b="1" dirty="0" smtClean="0">
                <a:ea typeface="+mn-ea"/>
                <a:cs typeface="+mn-cs"/>
              </a:rPr>
              <a:t> </a:t>
            </a:r>
            <a:r>
              <a:rPr lang="en-GB" sz="3600" b="1" dirty="0" err="1" smtClean="0">
                <a:ea typeface="+mn-ea"/>
                <a:cs typeface="+mn-cs"/>
              </a:rPr>
              <a:t>por</a:t>
            </a:r>
            <a:r>
              <a:rPr lang="en-GB" sz="3600" b="1" dirty="0" smtClean="0">
                <a:ea typeface="+mn-ea"/>
                <a:cs typeface="+mn-cs"/>
              </a:rPr>
              <a:t> </a:t>
            </a:r>
            <a:r>
              <a:rPr lang="en-GB" sz="3600" b="1" dirty="0" err="1" smtClean="0">
                <a:ea typeface="+mn-ea"/>
                <a:cs typeface="+mn-cs"/>
              </a:rPr>
              <a:t>ello</a:t>
            </a:r>
            <a:r>
              <a:rPr lang="en-GB" sz="3600" b="1" dirty="0" smtClean="0">
                <a:ea typeface="+mn-ea"/>
                <a:cs typeface="+mn-cs"/>
              </a:rPr>
              <a:t>, con </a:t>
            </a:r>
            <a:r>
              <a:rPr lang="en-GB" sz="3600" b="1" dirty="0" err="1" smtClean="0">
                <a:ea typeface="+mn-ea"/>
                <a:cs typeface="+mn-cs"/>
              </a:rPr>
              <a:t>daño</a:t>
            </a:r>
            <a:r>
              <a:rPr lang="en-GB" sz="3600" b="1" dirty="0" smtClean="0">
                <a:ea typeface="+mn-ea"/>
                <a:cs typeface="+mn-cs"/>
              </a:rPr>
              <a:t> </a:t>
            </a:r>
            <a:r>
              <a:rPr lang="en-GB" sz="3600" b="1" dirty="0" err="1" smtClean="0">
                <a:ea typeface="+mn-ea"/>
                <a:cs typeface="+mn-cs"/>
              </a:rPr>
              <a:t>significativo</a:t>
            </a:r>
            <a:r>
              <a:rPr lang="en-GB" sz="3600" b="1" dirty="0" smtClean="0">
                <a:ea typeface="+mn-ea"/>
                <a:cs typeface="+mn-cs"/>
              </a:rPr>
              <a:t> en </a:t>
            </a:r>
            <a:r>
              <a:rPr lang="en-GB" sz="3600" b="1" dirty="0" err="1" smtClean="0">
                <a:ea typeface="+mn-ea"/>
                <a:cs typeface="+mn-cs"/>
              </a:rPr>
              <a:t>morbilidad</a:t>
            </a:r>
            <a:r>
              <a:rPr lang="en-GB" sz="3600" b="1" dirty="0" smtClean="0">
                <a:ea typeface="+mn-ea"/>
                <a:cs typeface="+mn-cs"/>
              </a:rPr>
              <a:t>, </a:t>
            </a:r>
            <a:r>
              <a:rPr lang="en-GB" sz="3600" b="1" dirty="0" err="1" smtClean="0">
                <a:ea typeface="+mn-ea"/>
                <a:cs typeface="+mn-cs"/>
              </a:rPr>
              <a:t>mortalidad</a:t>
            </a:r>
            <a:r>
              <a:rPr lang="en-GB" sz="3600" b="1" dirty="0" smtClean="0">
                <a:ea typeface="+mn-ea"/>
                <a:cs typeface="+mn-cs"/>
              </a:rPr>
              <a:t> e </a:t>
            </a:r>
            <a:r>
              <a:rPr lang="en-GB" sz="3600" b="1" dirty="0" err="1" smtClean="0">
                <a:ea typeface="+mn-ea"/>
                <a:cs typeface="+mn-cs"/>
              </a:rPr>
              <a:t>impacto</a:t>
            </a:r>
            <a:r>
              <a:rPr lang="en-GB" sz="3600" b="1" dirty="0" smtClean="0">
                <a:ea typeface="+mn-ea"/>
                <a:cs typeface="+mn-cs"/>
              </a:rPr>
              <a:t> social.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en-GB" sz="3600" b="1" dirty="0" smtClean="0"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GB" sz="3600" b="1" dirty="0" err="1" smtClean="0">
                <a:ea typeface="+mn-ea"/>
                <a:cs typeface="+mn-cs"/>
              </a:rPr>
              <a:t>Es</a:t>
            </a:r>
            <a:r>
              <a:rPr lang="en-GB" sz="3600" b="1" dirty="0" smtClean="0">
                <a:ea typeface="+mn-ea"/>
                <a:cs typeface="+mn-cs"/>
              </a:rPr>
              <a:t> la principal causa de </a:t>
            </a:r>
            <a:r>
              <a:rPr lang="en-GB" sz="3600" b="1" dirty="0" err="1" smtClean="0">
                <a:ea typeface="+mn-ea"/>
                <a:cs typeface="+mn-cs"/>
              </a:rPr>
              <a:t>prevención</a:t>
            </a:r>
            <a:r>
              <a:rPr lang="en-GB" sz="3600" dirty="0" smtClean="0">
                <a:ea typeface="+mn-ea"/>
                <a:cs typeface="+mn-cs"/>
              </a:rPr>
              <a:t>.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en-GB" sz="2400" dirty="0"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en-GB" sz="2400" dirty="0" smtClean="0"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GB" sz="2000" i="1" dirty="0" smtClean="0">
                <a:ea typeface="+mn-ea"/>
                <a:cs typeface="+mn-cs"/>
              </a:rPr>
              <a:t>WHO. Global Health risks: Mortality and burden of disease attributable to selected major risk factors. Geneva, World Health Organization, 2009. </a:t>
            </a:r>
            <a:endParaRPr lang="es-ES_tradnl" sz="2000" i="1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_tradnl" dirty="0" smtClean="0">
              <a:ea typeface="+mn-ea"/>
              <a:cs typeface="+mn-cs"/>
            </a:endParaRPr>
          </a:p>
        </p:txBody>
      </p:sp>
      <p:pic>
        <p:nvPicPr>
          <p:cNvPr id="5" name="Imagen 13" descr="logo acosta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9523"/>
            <a:ext cx="1297237" cy="56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946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sz="3100" b="1" dirty="0"/>
              <a:t>Porcentaje de mujeres y hombres con consumo alto de alcohol en el último año, México, 2011 </a:t>
            </a:r>
            <a:br>
              <a:rPr lang="es-MX" sz="3100" b="1" dirty="0"/>
            </a:b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619" y="1412776"/>
            <a:ext cx="5517553" cy="472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07504" y="612845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dirty="0"/>
          </a:p>
          <a:p>
            <a:r>
              <a:rPr lang="es-MX" dirty="0"/>
              <a:t>Encuesta Nacional de Adicciones 2011 </a:t>
            </a:r>
          </a:p>
        </p:txBody>
      </p:sp>
      <p:pic>
        <p:nvPicPr>
          <p:cNvPr id="5" name="Imagen 13" descr="logo acostad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9523"/>
            <a:ext cx="1297237" cy="56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60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27584" y="404664"/>
            <a:ext cx="77048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>
                <a:solidFill>
                  <a:srgbClr val="9A75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CONSUMO ALTO DE ALCOHOL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002060"/>
                </a:solidFill>
                <a:latin typeface="Arial"/>
                <a:cs typeface="Arial" charset="0"/>
              </a:rPr>
              <a:t>(CUATRO O MÁS COPAS POR OCASIÓN EN EL ÚLTIMO MES)</a:t>
            </a:r>
          </a:p>
        </p:txBody>
      </p:sp>
      <p:graphicFrame>
        <p:nvGraphicFramePr>
          <p:cNvPr id="6" name="5 Marcador de gráfico"/>
          <p:cNvGraphicFramePr>
            <a:graphicFrameLocks noGrp="1"/>
          </p:cNvGraphicFramePr>
          <p:nvPr>
            <p:ph type="chart"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07504" y="6453336"/>
            <a:ext cx="52902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MX" sz="1100" dirty="0">
                <a:solidFill>
                  <a:srgbClr val="000000"/>
                </a:solidFill>
                <a:latin typeface="Arial"/>
                <a:cs typeface="Arial" charset="0"/>
              </a:rPr>
              <a:t>Fuente: Examen Médico Automatizado, Generación 2015-2016.  DGSM-UNAM, </a:t>
            </a:r>
          </a:p>
        </p:txBody>
      </p:sp>
      <p:pic>
        <p:nvPicPr>
          <p:cNvPr id="5" name="Imagen 13" descr="logo acostad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9523"/>
            <a:ext cx="1297237" cy="56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88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 smtClean="0"/>
              <a:t>CONSUMO EXCESIVO DE ALCOHOL</a:t>
            </a: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dirty="0" smtClean="0"/>
              <a:t>Se asocia </a:t>
            </a:r>
            <a:r>
              <a:rPr lang="es-MX" dirty="0"/>
              <a:t>con trastornos de conducta, ausentismo escolar, prácticas sexuales </a:t>
            </a:r>
            <a:r>
              <a:rPr lang="es-MX" dirty="0" smtClean="0"/>
              <a:t>de riesgo</a:t>
            </a:r>
            <a:r>
              <a:rPr lang="es-MX" dirty="0"/>
              <a:t>, depresión, ansiedad, dependencia </a:t>
            </a:r>
            <a:r>
              <a:rPr lang="es-MX" dirty="0" smtClean="0"/>
              <a:t>de   </a:t>
            </a:r>
            <a:r>
              <a:rPr lang="es-MX" dirty="0"/>
              <a:t>drogas en la etapa adulta y </a:t>
            </a:r>
            <a:r>
              <a:rPr lang="es-MX" dirty="0" smtClean="0"/>
              <a:t>suicidio, además </a:t>
            </a:r>
            <a:r>
              <a:rPr lang="es-MX" dirty="0"/>
              <a:t>de alta probabilidad de desarrollar otras complicaciones </a:t>
            </a:r>
            <a:r>
              <a:rPr lang="es-MX" dirty="0" smtClean="0"/>
              <a:t>orgánicas asociadas </a:t>
            </a:r>
            <a:r>
              <a:rPr lang="es-MX" dirty="0"/>
              <a:t>al consumo de alcohol.</a:t>
            </a:r>
          </a:p>
        </p:txBody>
      </p:sp>
      <p:pic>
        <p:nvPicPr>
          <p:cNvPr id="4" name="Imagen 13" descr="logo acosta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9523"/>
            <a:ext cx="1297237" cy="56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97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s-MX" sz="3200" b="1" dirty="0" smtClean="0"/>
              <a:t>Marcadores  de consumo de alcohol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r>
              <a:rPr lang="es-MX" sz="2000" dirty="0" smtClean="0"/>
              <a:t>Niveles de alcohol en aliento, sangre u orina (horas)</a:t>
            </a:r>
          </a:p>
          <a:p>
            <a:endParaRPr lang="es-MX" sz="2000" dirty="0" smtClean="0"/>
          </a:p>
          <a:p>
            <a:r>
              <a:rPr lang="es-MX" sz="2000" dirty="0" err="1" smtClean="0"/>
              <a:t>Etil</a:t>
            </a:r>
            <a:r>
              <a:rPr lang="es-MX" sz="2000" dirty="0" smtClean="0"/>
              <a:t>-sulfato en orina ( &lt; 5 días)</a:t>
            </a:r>
          </a:p>
          <a:p>
            <a:endParaRPr lang="es-MX" sz="2000" dirty="0" smtClean="0"/>
          </a:p>
          <a:p>
            <a:r>
              <a:rPr lang="es-MX" sz="2000" dirty="0" err="1" smtClean="0"/>
              <a:t>Transferrina</a:t>
            </a:r>
            <a:r>
              <a:rPr lang="es-MX" sz="2000" dirty="0" smtClean="0"/>
              <a:t> deficientemente </a:t>
            </a:r>
            <a:r>
              <a:rPr lang="es-MX" sz="2000" dirty="0" err="1" smtClean="0"/>
              <a:t>carbohidratada</a:t>
            </a:r>
            <a:r>
              <a:rPr lang="es-MX" sz="2000" dirty="0" smtClean="0"/>
              <a:t>( &lt;4 semanas)</a:t>
            </a:r>
          </a:p>
          <a:p>
            <a:endParaRPr lang="es-MX" sz="2000" dirty="0" smtClean="0"/>
          </a:p>
          <a:p>
            <a:r>
              <a:rPr lang="es-MX" sz="2000" smtClean="0"/>
              <a:t>Fosfatidil-etanol  </a:t>
            </a:r>
            <a:r>
              <a:rPr lang="es-MX" sz="2000" dirty="0" smtClean="0"/>
              <a:t>(&lt; 3 semanas)</a:t>
            </a:r>
          </a:p>
          <a:p>
            <a:endParaRPr lang="es-MX" sz="2000" dirty="0"/>
          </a:p>
          <a:p>
            <a:r>
              <a:rPr lang="es-MX" sz="2000" dirty="0" smtClean="0"/>
              <a:t>Gama-</a:t>
            </a:r>
            <a:r>
              <a:rPr lang="es-MX" sz="2000" dirty="0" err="1" smtClean="0"/>
              <a:t>glutamil</a:t>
            </a:r>
            <a:r>
              <a:rPr lang="es-MX" sz="2000" dirty="0" smtClean="0"/>
              <a:t>-</a:t>
            </a:r>
            <a:r>
              <a:rPr lang="es-MX" sz="2000" dirty="0" err="1" smtClean="0"/>
              <a:t>transferasa</a:t>
            </a:r>
            <a:r>
              <a:rPr lang="es-MX" sz="2000" dirty="0" smtClean="0"/>
              <a:t> (3-4 semanas)</a:t>
            </a:r>
          </a:p>
          <a:p>
            <a:endParaRPr lang="es-MX" sz="2000" dirty="0"/>
          </a:p>
          <a:p>
            <a:r>
              <a:rPr lang="es-MX" sz="2000" dirty="0" smtClean="0"/>
              <a:t>Volumen globular medio ( 1-3 meses)</a:t>
            </a:r>
          </a:p>
          <a:p>
            <a:endParaRPr lang="es-MX" sz="2000" dirty="0"/>
          </a:p>
          <a:p>
            <a:r>
              <a:rPr lang="es-MX" sz="2000" dirty="0" smtClean="0"/>
              <a:t>Polimorfismos de las enzimas </a:t>
            </a:r>
            <a:r>
              <a:rPr lang="es-MX" sz="2000" dirty="0" err="1" smtClean="0"/>
              <a:t>metabolizadoras</a:t>
            </a:r>
            <a:r>
              <a:rPr lang="es-MX" sz="2000" dirty="0" smtClean="0"/>
              <a:t> del alcohol </a:t>
            </a:r>
          </a:p>
          <a:p>
            <a:endParaRPr lang="es-MX" sz="2000" dirty="0"/>
          </a:p>
          <a:p>
            <a:r>
              <a:rPr lang="es-MX" sz="2000" dirty="0" smtClean="0"/>
              <a:t>Análisis del  cabello  (</a:t>
            </a:r>
            <a:r>
              <a:rPr lang="es-MX" sz="2000" dirty="0" err="1" smtClean="0"/>
              <a:t>etil</a:t>
            </a:r>
            <a:r>
              <a:rPr lang="es-MX" sz="2000" dirty="0" smtClean="0"/>
              <a:t> -esteres de ácidos grasos) </a:t>
            </a:r>
            <a:endParaRPr lang="es-MX" sz="2000" dirty="0"/>
          </a:p>
        </p:txBody>
      </p:sp>
      <p:pic>
        <p:nvPicPr>
          <p:cNvPr id="4" name="Imagen 13" descr="logo acosta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9523"/>
            <a:ext cx="1297237" cy="56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38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Los individuos con </a:t>
            </a:r>
            <a:r>
              <a:rPr lang="es-MX" b="1" dirty="0" smtClean="0">
                <a:solidFill>
                  <a:srgbClr val="FF0000"/>
                </a:solidFill>
              </a:rPr>
              <a:t>ingesta excesiva de alcohol </a:t>
            </a:r>
            <a:r>
              <a:rPr lang="es-MX" dirty="0" smtClean="0"/>
              <a:t>tienen </a:t>
            </a:r>
            <a:r>
              <a:rPr lang="es-MX" dirty="0"/>
              <a:t>afectación de </a:t>
            </a:r>
            <a:r>
              <a:rPr lang="es-MX" dirty="0" smtClean="0"/>
              <a:t>ciertas regiones cerebrales </a:t>
            </a:r>
            <a:r>
              <a:rPr lang="es-MX" dirty="0"/>
              <a:t>como la mayor activación de corteza prefrontal, </a:t>
            </a:r>
            <a:r>
              <a:rPr lang="es-MX" dirty="0" smtClean="0"/>
              <a:t>incluyendo área </a:t>
            </a:r>
            <a:r>
              <a:rPr lang="es-MX" dirty="0"/>
              <a:t>motora complementaria, ínsula, giro orbito frontal y giro frontal inferior, </a:t>
            </a:r>
            <a:r>
              <a:rPr lang="es-MX" dirty="0" smtClean="0"/>
              <a:t>todas áreas </a:t>
            </a:r>
            <a:r>
              <a:rPr lang="es-MX" dirty="0"/>
              <a:t>asociadas a </a:t>
            </a:r>
            <a:r>
              <a:rPr lang="es-MX" b="1" dirty="0">
                <a:solidFill>
                  <a:srgbClr val="FF0000"/>
                </a:solidFill>
              </a:rPr>
              <a:t>impulsividad.</a:t>
            </a:r>
          </a:p>
        </p:txBody>
      </p:sp>
      <p:pic>
        <p:nvPicPr>
          <p:cNvPr id="4" name="Imagen 13" descr="logo acosta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9523"/>
            <a:ext cx="1297237" cy="56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4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Los </a:t>
            </a:r>
            <a:r>
              <a:rPr lang="es-MX" b="1" dirty="0" err="1"/>
              <a:t>miRNAs</a:t>
            </a:r>
            <a:r>
              <a:rPr lang="es-MX" dirty="0"/>
              <a:t> son moléculas pequeñas de RNA de aproximadamente 20 nucleótidos en longitud que no codifican proteínas. </a:t>
            </a:r>
            <a:r>
              <a:rPr lang="es-MX" dirty="0" smtClean="0"/>
              <a:t>Se caracterizan </a:t>
            </a:r>
            <a:r>
              <a:rPr lang="es-MX" dirty="0"/>
              <a:t>por interactuar con transcriptos que codifican proteínas, </a:t>
            </a:r>
            <a:r>
              <a:rPr lang="es-MX" dirty="0" smtClean="0"/>
              <a:t>cuya desestabilización </a:t>
            </a:r>
            <a:r>
              <a:rPr lang="es-MX" dirty="0"/>
              <a:t>conduce a una síntesis alterada de proteínas o bien a </a:t>
            </a:r>
            <a:r>
              <a:rPr lang="es-MX" dirty="0" smtClean="0"/>
              <a:t>una degradación </a:t>
            </a:r>
            <a:r>
              <a:rPr lang="es-MX" dirty="0"/>
              <a:t>del transcripto</a:t>
            </a:r>
          </a:p>
        </p:txBody>
      </p:sp>
      <p:pic>
        <p:nvPicPr>
          <p:cNvPr id="4" name="Imagen 13" descr="logo acosta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9523"/>
            <a:ext cx="1297237" cy="56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41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s-MX" dirty="0"/>
              <a:t>Estas moléculas han sido encontradas en diferentes fluidos corporales como plasma, suero y orina. En algunos casos, se ha validado que sus niveles en los fluidos corporales son </a:t>
            </a:r>
            <a:r>
              <a:rPr lang="es-MX" dirty="0" smtClean="0"/>
              <a:t>capaces </a:t>
            </a:r>
            <a:r>
              <a:rPr lang="es-MX" dirty="0"/>
              <a:t>de reflejar condiciones </a:t>
            </a:r>
            <a:r>
              <a:rPr lang="es-MX" dirty="0" smtClean="0"/>
              <a:t>fisiológicas.</a:t>
            </a:r>
          </a:p>
          <a:p>
            <a:endParaRPr lang="es-MX" dirty="0" smtClean="0"/>
          </a:p>
          <a:p>
            <a:r>
              <a:rPr lang="es-MX" dirty="0"/>
              <a:t>La manera en la que éstas son incorporadas a la circulación o son eliminadas a través de la orina aún no está del todo clara. Se ha propuesto que los pre-</a:t>
            </a:r>
            <a:r>
              <a:rPr lang="es-MX" dirty="0" err="1"/>
              <a:t>microRNA</a:t>
            </a:r>
            <a:r>
              <a:rPr lang="es-MX" dirty="0"/>
              <a:t> o los </a:t>
            </a:r>
            <a:r>
              <a:rPr lang="es-MX" dirty="0" err="1"/>
              <a:t>microRNA</a:t>
            </a:r>
            <a:r>
              <a:rPr lang="es-MX" dirty="0"/>
              <a:t> maduros se unen a los cuerpos </a:t>
            </a:r>
            <a:r>
              <a:rPr lang="es-MX" dirty="0" err="1"/>
              <a:t>multivesiculares</a:t>
            </a:r>
            <a:r>
              <a:rPr lang="es-MX" dirty="0"/>
              <a:t> (MVB, del inglés </a:t>
            </a:r>
            <a:r>
              <a:rPr lang="es-MX" i="1" dirty="0" err="1"/>
              <a:t>multivesicular</a:t>
            </a:r>
            <a:r>
              <a:rPr lang="es-MX" i="1" dirty="0"/>
              <a:t> </a:t>
            </a:r>
            <a:r>
              <a:rPr lang="es-MX" i="1" dirty="0" err="1"/>
              <a:t>bodies</a:t>
            </a:r>
            <a:r>
              <a:rPr lang="es-MX" dirty="0"/>
              <a:t>) para ser incorporados a vesículas de </a:t>
            </a:r>
            <a:r>
              <a:rPr lang="es-MX" dirty="0" err="1"/>
              <a:t>exocitosis</a:t>
            </a:r>
            <a:r>
              <a:rPr lang="es-MX" dirty="0"/>
              <a:t> que, al unirse a la membrana, liberan a los MVB para ser </a:t>
            </a:r>
            <a:r>
              <a:rPr lang="es-MX" dirty="0" err="1"/>
              <a:t>endocitados</a:t>
            </a:r>
            <a:r>
              <a:rPr lang="es-MX" dirty="0"/>
              <a:t> por otras células o liberar su contenido al espacio extracelular, de donde pueden incorporarse al torrente sanguíneo.</a:t>
            </a:r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4" name="Imagen 13" descr="logo acosta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9523"/>
            <a:ext cx="1297237" cy="56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326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527</Words>
  <Application>Microsoft Macintosh PowerPoint</Application>
  <PresentationFormat>Presentación en pantalla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ALCOHOL E HIGADO</vt:lpstr>
      <vt:lpstr>Presentación de PowerPoint</vt:lpstr>
      <vt:lpstr> Porcentaje de mujeres y hombres con consumo alto de alcohol en el último año, México, 2011  </vt:lpstr>
      <vt:lpstr>Presentación de PowerPoint</vt:lpstr>
      <vt:lpstr>CONSUMO EXCESIVO DE ALCOHOL</vt:lpstr>
      <vt:lpstr>Marcadores  de consumo de alcohol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Dr. David Kershenobich Stalnikowitz</dc:creator>
  <cp:lastModifiedBy>David Kershenobica</cp:lastModifiedBy>
  <cp:revision>11</cp:revision>
  <dcterms:created xsi:type="dcterms:W3CDTF">2016-05-25T20:32:41Z</dcterms:created>
  <dcterms:modified xsi:type="dcterms:W3CDTF">2016-05-25T23:03:56Z</dcterms:modified>
</cp:coreProperties>
</file>