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1" r:id="rId5"/>
    <p:sldMasterId id="2147483724" r:id="rId6"/>
    <p:sldMasterId id="2147483737" r:id="rId7"/>
    <p:sldMasterId id="2147483749" r:id="rId8"/>
  </p:sldMasterIdLst>
  <p:notesMasterIdLst>
    <p:notesMasterId r:id="rId30"/>
  </p:notesMasterIdLst>
  <p:sldIdLst>
    <p:sldId id="256" r:id="rId9"/>
    <p:sldId id="261" r:id="rId10"/>
    <p:sldId id="285" r:id="rId11"/>
    <p:sldId id="258" r:id="rId12"/>
    <p:sldId id="291" r:id="rId13"/>
    <p:sldId id="292" r:id="rId14"/>
    <p:sldId id="293" r:id="rId15"/>
    <p:sldId id="294" r:id="rId16"/>
    <p:sldId id="284" r:id="rId17"/>
    <p:sldId id="296" r:id="rId18"/>
    <p:sldId id="297" r:id="rId19"/>
    <p:sldId id="298" r:id="rId20"/>
    <p:sldId id="295" r:id="rId21"/>
    <p:sldId id="299" r:id="rId22"/>
    <p:sldId id="286" r:id="rId23"/>
    <p:sldId id="290" r:id="rId24"/>
    <p:sldId id="300" r:id="rId25"/>
    <p:sldId id="301" r:id="rId26"/>
    <p:sldId id="289" r:id="rId27"/>
    <p:sldId id="280" r:id="rId28"/>
    <p:sldId id="257"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64" autoAdjust="0"/>
  </p:normalViewPr>
  <p:slideViewPr>
    <p:cSldViewPr>
      <p:cViewPr varScale="1">
        <p:scale>
          <a:sx n="55" d="100"/>
          <a:sy n="55" d="100"/>
        </p:scale>
        <p:origin x="504" y="38"/>
      </p:cViewPr>
      <p:guideLst>
        <p:guide orient="horz" pos="2160"/>
        <p:guide pos="2880"/>
      </p:guideLst>
    </p:cSldViewPr>
  </p:slideViewPr>
  <p:outlineViewPr>
    <p:cViewPr>
      <p:scale>
        <a:sx n="33" d="100"/>
        <a:sy n="33" d="100"/>
      </p:scale>
      <p:origin x="0" y="-35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1515"/>
              </a:solidFill>
            </c:spPr>
          </c:dPt>
          <c:dPt>
            <c:idx val="1"/>
            <c:bubble3D val="0"/>
            <c:spPr>
              <a:solidFill>
                <a:srgbClr val="002060"/>
              </a:solidFill>
            </c:spPr>
          </c:dPt>
          <c:dPt>
            <c:idx val="2"/>
            <c:bubble3D val="0"/>
            <c:spPr>
              <a:solidFill>
                <a:srgbClr val="FFC000"/>
              </a:solidFill>
            </c:spPr>
          </c:dPt>
          <c:dLbls>
            <c:dLbl>
              <c:idx val="0"/>
              <c:layout>
                <c:manualLayout>
                  <c:x val="-0.19967421259842499"/>
                  <c:y val="-0.154793799212598"/>
                </c:manualLayout>
              </c:layout>
              <c:tx>
                <c:rich>
                  <a:bodyPr/>
                  <a:lstStyle/>
                  <a:p>
                    <a:r>
                      <a:rPr lang="en-US" sz="1600" b="1" dirty="0" smtClean="0">
                        <a:solidFill>
                          <a:schemeClr val="bg1"/>
                        </a:solidFill>
                      </a:rPr>
                      <a:t>70%</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2747785433071"/>
                  <c:y val="5.16611712598425E-2"/>
                </c:manualLayout>
              </c:layout>
              <c:tx>
                <c:rich>
                  <a:bodyPr/>
                  <a:lstStyle/>
                  <a:p>
                    <a:pPr>
                      <a:defRPr sz="1600" b="1">
                        <a:solidFill>
                          <a:schemeClr val="bg1"/>
                        </a:solidFill>
                      </a:defRPr>
                    </a:pPr>
                    <a:r>
                      <a:rPr lang="en-US" sz="1600" b="1" dirty="0" smtClean="0">
                        <a:solidFill>
                          <a:schemeClr val="bg1"/>
                        </a:solidFill>
                      </a:rPr>
                      <a:t>24 %</a:t>
                    </a:r>
                    <a:endParaRPr lang="en-US" b="1"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279753420092903E-2"/>
                  <c:y val="0.10937927006159399"/>
                </c:manualLayout>
              </c:layout>
              <c:tx>
                <c:rich>
                  <a:bodyPr/>
                  <a:lstStyle/>
                  <a:p>
                    <a:pPr>
                      <a:defRPr sz="1400">
                        <a:solidFill>
                          <a:schemeClr val="tx1"/>
                        </a:solidFill>
                      </a:defRPr>
                    </a:pPr>
                    <a:r>
                      <a:rPr lang="en-US" sz="1400" b="1" dirty="0" smtClean="0">
                        <a:solidFill>
                          <a:schemeClr val="tx1"/>
                        </a:solidFill>
                      </a:rPr>
                      <a:t> 6</a:t>
                    </a:r>
                    <a:r>
                      <a:rPr lang="en-US" sz="1400" b="1" baseline="0" dirty="0" smtClean="0">
                        <a:solidFill>
                          <a:schemeClr val="tx1"/>
                        </a:solidFill>
                      </a:rPr>
                      <a:t> %</a:t>
                    </a:r>
                    <a:endParaRPr lang="en-US" sz="1400" b="1" dirty="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s-MX"/>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Genotipo 1</c:v>
                </c:pt>
                <c:pt idx="1">
                  <c:v>Genotipo 2</c:v>
                </c:pt>
                <c:pt idx="2">
                  <c:v>Genotipo 3</c:v>
                </c:pt>
              </c:strCache>
            </c:strRef>
          </c:cat>
          <c:val>
            <c:numRef>
              <c:f>Sheet1!$B$2:$B$4</c:f>
              <c:numCache>
                <c:formatCode>General</c:formatCode>
                <c:ptCount val="3"/>
                <c:pt idx="0">
                  <c:v>70</c:v>
                </c:pt>
                <c:pt idx="1">
                  <c:v>24</c:v>
                </c:pt>
                <c:pt idx="2">
                  <c:v>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1923212203113697E-3"/>
          <c:y val="7.2034719073116996E-2"/>
          <c:w val="0.66472611488550304"/>
          <c:h val="0.89407018892629397"/>
        </c:manualLayout>
      </c:layout>
      <c:pie3DChart>
        <c:varyColors val="1"/>
        <c:ser>
          <c:idx val="0"/>
          <c:order val="0"/>
          <c:tx>
            <c:strRef>
              <c:f>Sheet1!$B$1</c:f>
              <c:strCache>
                <c:ptCount val="1"/>
                <c:pt idx="0">
                  <c:v>Sales</c:v>
                </c:pt>
              </c:strCache>
            </c:strRef>
          </c:tx>
          <c:spPr>
            <a:solidFill>
              <a:srgbClr val="FF0066"/>
            </a:solidFill>
          </c:spPr>
          <c:explosion val="25"/>
          <c:dPt>
            <c:idx val="0"/>
            <c:bubble3D val="0"/>
          </c:dPt>
          <c:dPt>
            <c:idx val="1"/>
            <c:bubble3D val="0"/>
            <c:spPr>
              <a:solidFill>
                <a:srgbClr val="00B050"/>
              </a:solidFill>
            </c:spPr>
          </c:dPt>
          <c:dLbls>
            <c:dLbl>
              <c:idx val="0"/>
              <c:layout>
                <c:manualLayout>
                  <c:x val="-0.11033525241118899"/>
                  <c:y val="5.97414463627709E-2"/>
                </c:manualLayout>
              </c:layout>
              <c:tx>
                <c:rich>
                  <a:bodyPr/>
                  <a:lstStyle/>
                  <a:p>
                    <a:r>
                      <a:rPr lang="en-US" b="1" dirty="0" smtClean="0">
                        <a:solidFill>
                          <a:schemeClr val="bg1"/>
                        </a:solidFill>
                      </a:rPr>
                      <a:t>32 %</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56257983302172"/>
                  <c:y val="-0.100897332328289"/>
                </c:manualLayout>
              </c:layout>
              <c:tx>
                <c:rich>
                  <a:bodyPr/>
                  <a:lstStyle/>
                  <a:p>
                    <a:pPr>
                      <a:defRPr b="1">
                        <a:solidFill>
                          <a:schemeClr val="bg1"/>
                        </a:solidFill>
                      </a:defRPr>
                    </a:pPr>
                    <a:r>
                      <a:rPr lang="en-US" b="1" dirty="0" smtClean="0">
                        <a:solidFill>
                          <a:schemeClr val="bg1"/>
                        </a:solidFill>
                      </a:rPr>
                      <a:t>68 %</a:t>
                    </a:r>
                    <a:endParaRPr lang="en-US" b="1"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279753420092903E-2"/>
                  <c:y val="0.10937927006159399"/>
                </c:manualLayout>
              </c:layout>
              <c:tx>
                <c:rich>
                  <a:bodyPr/>
                  <a:lstStyle/>
                  <a:p>
                    <a:r>
                      <a:rPr lang="en-US" b="1" dirty="0" smtClean="0">
                        <a:solidFill>
                          <a:schemeClr val="bg1"/>
                        </a:solidFill>
                      </a:rPr>
                      <a:t> 6</a:t>
                    </a:r>
                    <a:r>
                      <a:rPr lang="en-US" b="1" baseline="0" dirty="0" smtClean="0">
                        <a:solidFill>
                          <a:schemeClr val="bg1"/>
                        </a:solidFill>
                      </a:rPr>
                      <a:t> %</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Genotipo 1a</c:v>
                </c:pt>
                <c:pt idx="1">
                  <c:v>Genotipo 1b</c:v>
                </c:pt>
              </c:strCache>
            </c:strRef>
          </c:cat>
          <c:val>
            <c:numRef>
              <c:f>Sheet1!$B$2:$B$3</c:f>
              <c:numCache>
                <c:formatCode>General</c:formatCode>
                <c:ptCount val="2"/>
                <c:pt idx="0">
                  <c:v>35</c:v>
                </c:pt>
                <c:pt idx="1">
                  <c:v>68</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045933469000299E-2"/>
          <c:y val="0.284369628047066"/>
          <c:w val="0.94795406824146999"/>
          <c:h val="0.633061130227493"/>
        </c:manualLayout>
      </c:layout>
      <c:barChart>
        <c:barDir val="col"/>
        <c:grouping val="clustered"/>
        <c:varyColors val="0"/>
        <c:ser>
          <c:idx val="0"/>
          <c:order val="0"/>
          <c:tx>
            <c:strRef>
              <c:f>Sheet1!$B$1</c:f>
              <c:strCache>
                <c:ptCount val="1"/>
                <c:pt idx="0">
                  <c:v>RVS12</c:v>
                </c:pt>
              </c:strCache>
            </c:strRef>
          </c:tx>
          <c:invertIfNegative val="0"/>
          <c:dLbls>
            <c:dLbl>
              <c:idx val="0"/>
              <c:layout>
                <c:manualLayout>
                  <c:x val="0"/>
                  <c:y val="3.06796187803716E-3"/>
                </c:manualLayout>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33-36%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42-46%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66-79%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80-90</a:t>
                    </a:r>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95-100%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rgbClr val="002060"/>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cmpd="dbl">
                <a:noFill/>
              </a:ln>
              <a:effectLst>
                <a:glow rad="139700">
                  <a:schemeClr val="bg2">
                    <a:alpha val="40000"/>
                  </a:schemeClr>
                </a:glow>
                <a:innerShdw blurRad="63500" dist="50800" dir="13500000">
                  <a:prstClr val="black">
                    <a:alpha val="50000"/>
                  </a:prstClr>
                </a:innerShdw>
              </a:effectLst>
            </c:spPr>
            <c:trendlineType val="linear"/>
            <c:dispRSqr val="0"/>
            <c:dispEq val="0"/>
          </c:trendline>
          <c:cat>
            <c:strRef>
              <c:f>Sheet1!$A$2:$A$7</c:f>
              <c:strCache>
                <c:ptCount val="6"/>
                <c:pt idx="0">
                  <c:v>1990</c:v>
                </c:pt>
                <c:pt idx="1">
                  <c:v>1998</c:v>
                </c:pt>
                <c:pt idx="2">
                  <c:v>2001</c:v>
                </c:pt>
                <c:pt idx="3">
                  <c:v>2011</c:v>
                </c:pt>
                <c:pt idx="4">
                  <c:v>2013</c:v>
                </c:pt>
                <c:pt idx="5">
                  <c:v>2015</c:v>
                </c:pt>
              </c:strCache>
            </c:strRef>
          </c:cat>
          <c:val>
            <c:numRef>
              <c:f>Sheet1!$B$2:$B$7</c:f>
              <c:numCache>
                <c:formatCode>0%</c:formatCode>
                <c:ptCount val="6"/>
                <c:pt idx="0">
                  <c:v>0.08</c:v>
                </c:pt>
                <c:pt idx="1">
                  <c:v>0.25</c:v>
                </c:pt>
                <c:pt idx="2">
                  <c:v>0.45</c:v>
                </c:pt>
                <c:pt idx="3">
                  <c:v>0.65</c:v>
                </c:pt>
                <c:pt idx="4">
                  <c:v>0.9</c:v>
                </c:pt>
                <c:pt idx="5">
                  <c:v>1</c:v>
                </c:pt>
              </c:numCache>
            </c:numRef>
          </c:val>
        </c:ser>
        <c:dLbls>
          <c:showLegendKey val="0"/>
          <c:showVal val="0"/>
          <c:showCatName val="0"/>
          <c:showSerName val="0"/>
          <c:showPercent val="0"/>
          <c:showBubbleSize val="0"/>
        </c:dLbls>
        <c:gapWidth val="34"/>
        <c:axId val="389116408"/>
        <c:axId val="389116800"/>
      </c:barChart>
      <c:catAx>
        <c:axId val="389116408"/>
        <c:scaling>
          <c:orientation val="minMax"/>
        </c:scaling>
        <c:delete val="0"/>
        <c:axPos val="b"/>
        <c:numFmt formatCode="General" sourceLinked="0"/>
        <c:majorTickMark val="out"/>
        <c:minorTickMark val="none"/>
        <c:tickLblPos val="nextTo"/>
        <c:txPr>
          <a:bodyPr/>
          <a:lstStyle/>
          <a:p>
            <a:pPr>
              <a:defRPr sz="1200" b="1"/>
            </a:pPr>
            <a:endParaRPr lang="es-MX"/>
          </a:p>
        </c:txPr>
        <c:crossAx val="389116800"/>
        <c:crosses val="autoZero"/>
        <c:auto val="1"/>
        <c:lblAlgn val="ctr"/>
        <c:lblOffset val="100"/>
        <c:noMultiLvlLbl val="0"/>
      </c:catAx>
      <c:valAx>
        <c:axId val="389116800"/>
        <c:scaling>
          <c:orientation val="minMax"/>
          <c:max val="1"/>
        </c:scaling>
        <c:delete val="0"/>
        <c:axPos val="l"/>
        <c:numFmt formatCode="0%" sourceLinked="1"/>
        <c:majorTickMark val="out"/>
        <c:minorTickMark val="none"/>
        <c:tickLblPos val="nextTo"/>
        <c:txPr>
          <a:bodyPr/>
          <a:lstStyle/>
          <a:p>
            <a:pPr>
              <a:defRPr sz="1200" b="1"/>
            </a:pPr>
            <a:endParaRPr lang="es-MX"/>
          </a:p>
        </c:txPr>
        <c:crossAx val="389116408"/>
        <c:crosses val="autoZero"/>
        <c:crossBetween val="between"/>
        <c:majorUnit val="0.2"/>
        <c:minorUnit val="0.04"/>
      </c:valAx>
    </c:plotArea>
    <c:plotVisOnly val="1"/>
    <c:dispBlanksAs val="gap"/>
    <c:showDLblsOverMax val="0"/>
  </c:chart>
  <c:spPr>
    <a:ln>
      <a:noFill/>
    </a:ln>
    <a:effectLst/>
  </c:spPr>
  <c:txPr>
    <a:bodyPr/>
    <a:lstStyle/>
    <a:p>
      <a:pPr>
        <a:defRPr>
          <a:latin typeface="+mj-lt"/>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50" b="0" i="0" u="none" strike="noStrike" kern="1200" spc="0" baseline="0">
                <a:solidFill>
                  <a:schemeClr val="tx1">
                    <a:lumMod val="65000"/>
                    <a:lumOff val="35000"/>
                  </a:schemeClr>
                </a:solidFill>
                <a:latin typeface="+mn-lt"/>
                <a:ea typeface="+mn-ea"/>
                <a:cs typeface="+mn-cs"/>
              </a:defRPr>
            </a:pPr>
            <a:r>
              <a:rPr lang="es-CO" sz="1000" b="1" dirty="0">
                <a:solidFill>
                  <a:schemeClr val="tx1"/>
                </a:solidFill>
              </a:rPr>
              <a:t>Paritaprevir/r</a:t>
            </a:r>
            <a:r>
              <a:rPr lang="es-CO" sz="1000" b="1" baseline="0" dirty="0">
                <a:solidFill>
                  <a:schemeClr val="tx1"/>
                </a:solidFill>
              </a:rPr>
              <a:t> + Ombitasvir + Dasabuvir</a:t>
            </a:r>
            <a:endParaRPr lang="es-CO" sz="1000" b="1" dirty="0">
              <a:solidFill>
                <a:schemeClr val="tx1"/>
              </a:solidFill>
            </a:endParaRPr>
          </a:p>
        </c:rich>
      </c:tx>
      <c:layout>
        <c:manualLayout>
          <c:xMode val="edge"/>
          <c:yMode val="edge"/>
          <c:x val="0.163757820138967"/>
          <c:y val="2.16805021342555E-2"/>
        </c:manualLayout>
      </c:layout>
      <c:overlay val="0"/>
      <c:spPr>
        <a:noFill/>
        <a:ln>
          <a:noFill/>
        </a:ln>
        <a:effectLst/>
      </c:spPr>
    </c:title>
    <c:autoTitleDeleted val="0"/>
    <c:plotArea>
      <c:layout>
        <c:manualLayout>
          <c:layoutTarget val="inner"/>
          <c:xMode val="edge"/>
          <c:yMode val="edge"/>
          <c:x val="0.19956238447789201"/>
          <c:y val="0.19722051165635801"/>
          <c:w val="0.48731302489314499"/>
          <c:h val="0.66526214799935701"/>
        </c:manualLayout>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A09F-43C0-8ED7-DC6ABA9E91A2}"/>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A09F-43C0-8ED7-DC6ABA9E91A2}"/>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A09F-43C0-8ED7-DC6ABA9E91A2}"/>
              </c:ext>
            </c:extLst>
          </c:dPt>
          <c:val>
            <c:numRef>
              <c:f>Hoja1!$E$13:$E$15</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A09F-43C0-8ED7-DC6ABA9E91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b="1" dirty="0">
                <a:solidFill>
                  <a:schemeClr val="tx1"/>
                </a:solidFill>
              </a:rPr>
              <a:t>Daclatasvir</a:t>
            </a:r>
            <a:r>
              <a:rPr lang="es-CO" sz="1200" b="1" baseline="0" dirty="0">
                <a:solidFill>
                  <a:schemeClr val="tx1"/>
                </a:solidFill>
              </a:rPr>
              <a:t> Asunaprevir</a:t>
            </a:r>
            <a:endParaRPr lang="es-CO" sz="1200" b="1" dirty="0">
              <a:solidFill>
                <a:schemeClr val="tx1"/>
              </a:solidFill>
            </a:endParaRPr>
          </a:p>
        </c:rich>
      </c:tx>
      <c:layout>
        <c:manualLayout>
          <c:xMode val="edge"/>
          <c:yMode val="edge"/>
          <c:x val="0.14397306758709399"/>
          <c:y val="5.7742900161971797E-2"/>
        </c:manualLayout>
      </c:layout>
      <c:overlay val="0"/>
      <c:spPr>
        <a:noFill/>
        <a:ln>
          <a:noFill/>
        </a:ln>
        <a:effectLst/>
      </c:spPr>
    </c:title>
    <c:autoTitleDeleted val="0"/>
    <c:plotArea>
      <c:layout>
        <c:manualLayout>
          <c:layoutTarget val="inner"/>
          <c:xMode val="edge"/>
          <c:yMode val="edge"/>
          <c:x val="0.18821897958283301"/>
          <c:y val="0.22039737379741101"/>
          <c:w val="0.61200970214523298"/>
          <c:h val="0.73782113353957302"/>
        </c:manualLayout>
      </c:layout>
      <c:pieChart>
        <c:varyColors val="1"/>
        <c:ser>
          <c:idx val="0"/>
          <c:order val="0"/>
          <c:spPr>
            <a:solidFill>
              <a:schemeClr val="accent2">
                <a:lumMod val="50000"/>
              </a:schemeClr>
            </a:solidFill>
          </c:spPr>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ABBB-4D9F-AFD1-FAEFA1AD1DA7}"/>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ABBB-4D9F-AFD1-FAEFA1AD1DA7}"/>
              </c:ext>
            </c:extLst>
          </c:dPt>
          <c:val>
            <c:numRef>
              <c:f>Hoja1!$K$13:$K$14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ABBB-4D9F-AFD1-FAEFA1AD1D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b="1" dirty="0">
                <a:solidFill>
                  <a:schemeClr val="tx1"/>
                </a:solidFill>
              </a:rPr>
              <a:t>Daclatasvir-Sofosbuvir</a:t>
            </a:r>
          </a:p>
        </c:rich>
      </c:tx>
      <c:layout>
        <c:manualLayout>
          <c:xMode val="edge"/>
          <c:yMode val="edge"/>
          <c:x val="0.13189617805255799"/>
          <c:y val="6.2992062537065796E-2"/>
        </c:manualLayout>
      </c:layout>
      <c:overlay val="0"/>
      <c:spPr>
        <a:noFill/>
        <a:ln>
          <a:noFill/>
        </a:ln>
        <a:effectLst/>
      </c:spPr>
    </c:title>
    <c:autoTitleDeleted val="0"/>
    <c:plotArea>
      <c:layout>
        <c:manualLayout>
          <c:layoutTarget val="inner"/>
          <c:xMode val="edge"/>
          <c:yMode val="edge"/>
          <c:x val="0.17921128475055101"/>
          <c:y val="0.19545787600883599"/>
          <c:w val="0.67971832170268298"/>
          <c:h val="0.72949721522686495"/>
        </c:manualLayout>
      </c:layout>
      <c:pieChart>
        <c:varyColors val="1"/>
        <c:ser>
          <c:idx val="0"/>
          <c:order val="0"/>
          <c:spPr>
            <a:solidFill>
              <a:schemeClr val="accent2">
                <a:lumMod val="50000"/>
              </a:schemeClr>
            </a:solidFill>
          </c:spPr>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7606-44D5-AAC7-FA5C17BC1143}"/>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7606-44D5-AAC7-FA5C17BC1143}"/>
              </c:ext>
            </c:extLst>
          </c:dPt>
          <c:val>
            <c:numRef>
              <c:f>Hoja1!$K$13:$K$14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7606-44D5-AAC7-FA5C17BC11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s-CO" sz="1200" b="1" dirty="0" smtClean="0">
                <a:solidFill>
                  <a:schemeClr val="tx1"/>
                </a:solidFill>
              </a:rPr>
              <a:t>Ledipasvir-</a:t>
            </a:r>
            <a:r>
              <a:rPr lang="es-CO" sz="1200" b="1" baseline="0" dirty="0" smtClean="0">
                <a:solidFill>
                  <a:schemeClr val="tx1"/>
                </a:solidFill>
              </a:rPr>
              <a:t>Sofosbuvir</a:t>
            </a:r>
            <a:endParaRPr lang="es-CO" sz="1200" b="1" dirty="0">
              <a:solidFill>
                <a:schemeClr val="tx1"/>
              </a:solidFill>
            </a:endParaRPr>
          </a:p>
        </c:rich>
      </c:tx>
      <c:layout>
        <c:manualLayout>
          <c:xMode val="edge"/>
          <c:yMode val="edge"/>
          <c:x val="0.17262016058135901"/>
          <c:y val="4.54892508332344E-2"/>
        </c:manualLayout>
      </c:layout>
      <c:overlay val="0"/>
      <c:spPr>
        <a:noFill/>
        <a:ln>
          <a:noFill/>
        </a:ln>
        <a:effectLst/>
      </c:spPr>
    </c:title>
    <c:autoTitleDeleted val="0"/>
    <c:plotArea>
      <c:layout>
        <c:manualLayout>
          <c:layoutTarget val="inner"/>
          <c:xMode val="edge"/>
          <c:yMode val="edge"/>
          <c:x val="0.16266944007112899"/>
          <c:y val="0.19786757787352099"/>
          <c:w val="0.62431752008181296"/>
          <c:h val="0.73377765336052903"/>
        </c:manualLayout>
      </c:layout>
      <c:pieChart>
        <c:varyColors val="1"/>
        <c:ser>
          <c:idx val="0"/>
          <c:order val="0"/>
          <c:spPr>
            <a:solidFill>
              <a:schemeClr val="accent6"/>
            </a:solidFill>
          </c:spPr>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6199-4AF9-9C88-769F3E606E0E}"/>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6199-4AF9-9C88-769F3E606E0E}"/>
              </c:ext>
            </c:extLst>
          </c:dPt>
          <c:val>
            <c:numRef>
              <c:f>Hoja1!$K$13:$K$14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6199-4AF9-9C88-769F3E606E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es-CO" sz="1100" b="1" dirty="0">
                <a:solidFill>
                  <a:schemeClr val="tx1"/>
                </a:solidFill>
              </a:rPr>
              <a:t>Daclatasvir - Simeprevir</a:t>
            </a:r>
          </a:p>
        </c:rich>
      </c:tx>
      <c:layout>
        <c:manualLayout>
          <c:xMode val="edge"/>
          <c:yMode val="edge"/>
          <c:x val="0.116406474465582"/>
          <c:y val="4.72438915841751E-2"/>
        </c:manualLayout>
      </c:layout>
      <c:overlay val="0"/>
      <c:spPr>
        <a:noFill/>
        <a:ln>
          <a:noFill/>
        </a:ln>
        <a:effectLst/>
      </c:spPr>
    </c:title>
    <c:autoTitleDeleted val="0"/>
    <c:plotArea>
      <c:layout>
        <c:manualLayout>
          <c:layoutTarget val="inner"/>
          <c:xMode val="edge"/>
          <c:yMode val="edge"/>
          <c:x val="0.159610298913442"/>
          <c:y val="0.18701767364554001"/>
          <c:w val="0.72073099887380498"/>
          <c:h val="0.73798435296397702"/>
        </c:manualLayout>
      </c:layout>
      <c:pieChart>
        <c:varyColors val="1"/>
        <c:ser>
          <c:idx val="0"/>
          <c:order val="0"/>
          <c:spPr>
            <a:solidFill>
              <a:schemeClr val="accent2">
                <a:lumMod val="50000"/>
              </a:schemeClr>
            </a:solidFill>
          </c:spPr>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9857-46D0-9B57-92A27B6A6C41}"/>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9857-46D0-9B57-92A27B6A6C41}"/>
              </c:ext>
            </c:extLst>
          </c:dPt>
          <c:val>
            <c:numRef>
              <c:f>Hoja1!$K$13:$K$14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9857-46D0-9B57-92A27B6A6C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s-CO" sz="1200" b="1" dirty="0">
                <a:solidFill>
                  <a:schemeClr val="tx1"/>
                </a:solidFill>
              </a:rPr>
              <a:t>Simeprevir-</a:t>
            </a:r>
            <a:r>
              <a:rPr lang="es-CO" sz="1200" b="1" baseline="0" dirty="0">
                <a:solidFill>
                  <a:schemeClr val="tx1"/>
                </a:solidFill>
              </a:rPr>
              <a:t>Sofosbuvir</a:t>
            </a:r>
            <a:endParaRPr lang="es-CO" sz="1200" b="1" dirty="0">
              <a:solidFill>
                <a:schemeClr val="tx1"/>
              </a:solidFill>
            </a:endParaRPr>
          </a:p>
        </c:rich>
      </c:tx>
      <c:layout>
        <c:manualLayout>
          <c:xMode val="edge"/>
          <c:yMode val="edge"/>
          <c:x val="0.143590620395561"/>
          <c:y val="4.54892508332344E-2"/>
        </c:manualLayout>
      </c:layout>
      <c:overlay val="0"/>
      <c:spPr>
        <a:noFill/>
        <a:ln>
          <a:noFill/>
        </a:ln>
        <a:effectLst/>
      </c:spPr>
    </c:title>
    <c:autoTitleDeleted val="0"/>
    <c:plotArea>
      <c:layout>
        <c:manualLayout>
          <c:layoutTarget val="inner"/>
          <c:xMode val="edge"/>
          <c:yMode val="edge"/>
          <c:x val="0.16266944007112899"/>
          <c:y val="0.19786757787352099"/>
          <c:w val="0.62431752008181296"/>
          <c:h val="0.73377765336052903"/>
        </c:manualLayout>
      </c:layout>
      <c:pieChart>
        <c:varyColors val="1"/>
        <c:ser>
          <c:idx val="0"/>
          <c:order val="0"/>
          <c:spPr>
            <a:solidFill>
              <a:schemeClr val="accent6"/>
            </a:solidFill>
          </c:spPr>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6199-4AF9-9C88-769F3E606E0E}"/>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6199-4AF9-9C88-769F3E606E0E}"/>
              </c:ext>
            </c:extLst>
          </c:dPt>
          <c:val>
            <c:numRef>
              <c:f>Hoja1!$K$13:$K$14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6199-4AF9-9C88-769F3E606E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B2BDA-152D-4427-998E-D83D87692DB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CO"/>
        </a:p>
      </dgm:t>
    </dgm:pt>
    <dgm:pt modelId="{E3AEE480-D616-41CD-BB4A-9973438385B7}">
      <dgm:prSet phldrT="[Texto]" custT="1"/>
      <dgm:spPr/>
      <dgm:t>
        <a:bodyPr/>
        <a:lstStyle/>
        <a:p>
          <a:r>
            <a:rPr lang="es-CO" sz="1600" b="1" dirty="0" smtClean="0"/>
            <a:t>HEPATITIS C CRÓNICA</a:t>
          </a:r>
          <a:endParaRPr lang="es-CO" sz="1600" b="1" dirty="0"/>
        </a:p>
      </dgm:t>
    </dgm:pt>
    <dgm:pt modelId="{E4BD82D3-1773-45A9-9D35-78FC5D1A1087}" type="parTrans" cxnId="{0E72A331-31CD-4A39-AB64-3F29A33AA900}">
      <dgm:prSet/>
      <dgm:spPr/>
      <dgm:t>
        <a:bodyPr/>
        <a:lstStyle/>
        <a:p>
          <a:endParaRPr lang="es-CO"/>
        </a:p>
      </dgm:t>
    </dgm:pt>
    <dgm:pt modelId="{0CA47A91-F80B-416D-8ADF-780E3656C5B3}" type="sibTrans" cxnId="{0E72A331-31CD-4A39-AB64-3F29A33AA900}">
      <dgm:prSet/>
      <dgm:spPr/>
      <dgm:t>
        <a:bodyPr/>
        <a:lstStyle/>
        <a:p>
          <a:endParaRPr lang="es-CO"/>
        </a:p>
      </dgm:t>
    </dgm:pt>
    <dgm:pt modelId="{D3482A07-AC16-4BCE-A573-E2B158146BA0}">
      <dgm:prSet phldrT="[Texto]" custT="1"/>
      <dgm:spPr/>
      <dgm:t>
        <a:bodyPr/>
        <a:lstStyle/>
        <a:p>
          <a:r>
            <a:rPr lang="es-CO" sz="1600" dirty="0" smtClean="0"/>
            <a:t>Indolente</a:t>
          </a:r>
          <a:endParaRPr lang="es-CO" sz="1600" dirty="0"/>
        </a:p>
      </dgm:t>
    </dgm:pt>
    <dgm:pt modelId="{A079F730-8557-4E08-9CEA-061A2713C6D9}" type="parTrans" cxnId="{FFBC70E7-D35D-4418-B79C-FED36EB28EE4}">
      <dgm:prSet/>
      <dgm:spPr/>
      <dgm:t>
        <a:bodyPr/>
        <a:lstStyle/>
        <a:p>
          <a:endParaRPr lang="es-CO"/>
        </a:p>
      </dgm:t>
    </dgm:pt>
    <dgm:pt modelId="{C26E60DA-6CEC-40FB-BD29-D649CA7AFDA0}" type="sibTrans" cxnId="{FFBC70E7-D35D-4418-B79C-FED36EB28EE4}">
      <dgm:prSet/>
      <dgm:spPr/>
      <dgm:t>
        <a:bodyPr/>
        <a:lstStyle/>
        <a:p>
          <a:endParaRPr lang="es-CO"/>
        </a:p>
      </dgm:t>
    </dgm:pt>
    <dgm:pt modelId="{A3A67378-A4DC-47F9-AA48-670CF35BB812}">
      <dgm:prSet phldrT="[Texto]" custT="1"/>
      <dgm:spPr/>
      <dgm:t>
        <a:bodyPr/>
        <a:lstStyle/>
        <a:p>
          <a:r>
            <a:rPr lang="es-CO" sz="1600" b="1" dirty="0" smtClean="0"/>
            <a:t>CIRROSIS COMPENSADA</a:t>
          </a:r>
          <a:endParaRPr lang="es-CO" sz="1600" b="1" dirty="0"/>
        </a:p>
      </dgm:t>
    </dgm:pt>
    <dgm:pt modelId="{D7B18735-0EF2-4534-BD75-F7EBE292E7A1}" type="parTrans" cxnId="{6B6D7B50-17DF-4965-B745-E0823E7148BD}">
      <dgm:prSet/>
      <dgm:spPr/>
      <dgm:t>
        <a:bodyPr/>
        <a:lstStyle/>
        <a:p>
          <a:endParaRPr lang="es-CO"/>
        </a:p>
      </dgm:t>
    </dgm:pt>
    <dgm:pt modelId="{43549079-E505-491E-93C5-CC00BEA065E5}" type="sibTrans" cxnId="{6B6D7B50-17DF-4965-B745-E0823E7148BD}">
      <dgm:prSet/>
      <dgm:spPr/>
      <dgm:t>
        <a:bodyPr/>
        <a:lstStyle/>
        <a:p>
          <a:endParaRPr lang="es-CO"/>
        </a:p>
      </dgm:t>
    </dgm:pt>
    <dgm:pt modelId="{1D393120-A8EA-4FE5-A7DA-5294EF8B80A3}">
      <dgm:prSet phldrT="[Texto]" custT="1"/>
      <dgm:spPr/>
      <dgm:t>
        <a:bodyPr/>
        <a:lstStyle/>
        <a:p>
          <a:r>
            <a:rPr lang="es-CO" sz="1600" dirty="0" smtClean="0"/>
            <a:t>Hígado nodular</a:t>
          </a:r>
          <a:endParaRPr lang="es-CO" sz="1600" dirty="0"/>
        </a:p>
      </dgm:t>
    </dgm:pt>
    <dgm:pt modelId="{7C963427-8602-4969-B402-472F8423EA16}" type="parTrans" cxnId="{40DD1ECD-2220-4BF6-994A-C3F0A79EDB35}">
      <dgm:prSet/>
      <dgm:spPr/>
      <dgm:t>
        <a:bodyPr/>
        <a:lstStyle/>
        <a:p>
          <a:endParaRPr lang="es-CO"/>
        </a:p>
      </dgm:t>
    </dgm:pt>
    <dgm:pt modelId="{70F3AD96-9E44-40CD-9058-34DF4E37A3B6}" type="sibTrans" cxnId="{40DD1ECD-2220-4BF6-994A-C3F0A79EDB35}">
      <dgm:prSet/>
      <dgm:spPr/>
      <dgm:t>
        <a:bodyPr/>
        <a:lstStyle/>
        <a:p>
          <a:endParaRPr lang="es-CO"/>
        </a:p>
      </dgm:t>
    </dgm:pt>
    <dgm:pt modelId="{F7D11C73-4FC1-4EE8-9B8F-C0B4BD70C42F}">
      <dgm:prSet phldrT="[Texto]" custT="1"/>
      <dgm:spPr/>
      <dgm:t>
        <a:bodyPr/>
        <a:lstStyle/>
        <a:p>
          <a:r>
            <a:rPr lang="es-CO" sz="1600" dirty="0" smtClean="0"/>
            <a:t>Progresivo</a:t>
          </a:r>
          <a:endParaRPr lang="es-CO" sz="1600" dirty="0"/>
        </a:p>
      </dgm:t>
    </dgm:pt>
    <dgm:pt modelId="{FA02D23B-4B4B-4487-84FA-98F15B3CA74F}" type="parTrans" cxnId="{EA33E6F1-0FFE-4441-BF00-0FF53F237F77}">
      <dgm:prSet/>
      <dgm:spPr/>
      <dgm:t>
        <a:bodyPr/>
        <a:lstStyle/>
        <a:p>
          <a:endParaRPr lang="es-CO"/>
        </a:p>
      </dgm:t>
    </dgm:pt>
    <dgm:pt modelId="{E9F21351-F178-4822-BF39-2573B76EC664}" type="sibTrans" cxnId="{EA33E6F1-0FFE-4441-BF00-0FF53F237F77}">
      <dgm:prSet/>
      <dgm:spPr/>
      <dgm:t>
        <a:bodyPr/>
        <a:lstStyle/>
        <a:p>
          <a:endParaRPr lang="es-CO"/>
        </a:p>
      </dgm:t>
    </dgm:pt>
    <dgm:pt modelId="{4A6E40A8-6AA8-4D4A-BBF3-6D80316B5361}">
      <dgm:prSet phldrT="[Texto]" custT="1"/>
      <dgm:spPr/>
      <dgm:t>
        <a:bodyPr/>
        <a:lstStyle/>
        <a:p>
          <a:r>
            <a:rPr lang="es-CO" sz="1600" dirty="0" smtClean="0"/>
            <a:t>Ausencia síntomas</a:t>
          </a:r>
          <a:endParaRPr lang="es-CO" sz="1600" dirty="0"/>
        </a:p>
      </dgm:t>
    </dgm:pt>
    <dgm:pt modelId="{8801EB12-B73C-481C-BE32-8FABBE753FDF}" type="parTrans" cxnId="{B1D89BB8-D1AF-45B7-9FDB-36785A2158AC}">
      <dgm:prSet/>
      <dgm:spPr/>
      <dgm:t>
        <a:bodyPr/>
        <a:lstStyle/>
        <a:p>
          <a:endParaRPr lang="es-CO"/>
        </a:p>
      </dgm:t>
    </dgm:pt>
    <dgm:pt modelId="{8528AFF4-A884-455F-A5CA-67C50BE0C602}" type="sibTrans" cxnId="{B1D89BB8-D1AF-45B7-9FDB-36785A2158AC}">
      <dgm:prSet/>
      <dgm:spPr/>
      <dgm:t>
        <a:bodyPr/>
        <a:lstStyle/>
        <a:p>
          <a:endParaRPr lang="es-CO"/>
        </a:p>
      </dgm:t>
    </dgm:pt>
    <dgm:pt modelId="{5683E359-3568-440C-B016-5A9F1DE2B696}">
      <dgm:prSet phldrT="[Texto]" custT="1"/>
      <dgm:spPr/>
      <dgm:t>
        <a:bodyPr/>
        <a:lstStyle/>
        <a:p>
          <a:r>
            <a:rPr lang="es-CO" sz="1600" dirty="0" smtClean="0"/>
            <a:t>Esplenomegalia</a:t>
          </a:r>
          <a:endParaRPr lang="es-CO" sz="1600" dirty="0"/>
        </a:p>
      </dgm:t>
    </dgm:pt>
    <dgm:pt modelId="{36D0E850-484A-48E6-96E2-E1C55B2E7B0B}" type="parTrans" cxnId="{658CF1BF-0CEB-40B2-B5C0-E63BD098A255}">
      <dgm:prSet/>
      <dgm:spPr/>
      <dgm:t>
        <a:bodyPr/>
        <a:lstStyle/>
        <a:p>
          <a:endParaRPr lang="es-CO"/>
        </a:p>
      </dgm:t>
    </dgm:pt>
    <dgm:pt modelId="{6D1395E0-ECF6-4D45-9984-E77573CFE9FE}" type="sibTrans" cxnId="{658CF1BF-0CEB-40B2-B5C0-E63BD098A255}">
      <dgm:prSet/>
      <dgm:spPr/>
      <dgm:t>
        <a:bodyPr/>
        <a:lstStyle/>
        <a:p>
          <a:endParaRPr lang="es-CO"/>
        </a:p>
      </dgm:t>
    </dgm:pt>
    <dgm:pt modelId="{EB2C8ECC-EF3B-4BD6-9CD5-B1188BCDCCDE}">
      <dgm:prSet phldrT="[Texto]" custT="1"/>
      <dgm:spPr/>
      <dgm:t>
        <a:bodyPr/>
        <a:lstStyle/>
        <a:p>
          <a:r>
            <a:rPr lang="es-CO" sz="1600" dirty="0" smtClean="0"/>
            <a:t>Varices esofágicas</a:t>
          </a:r>
          <a:endParaRPr lang="es-CO" sz="1600" dirty="0"/>
        </a:p>
      </dgm:t>
    </dgm:pt>
    <dgm:pt modelId="{C0718475-E858-4F3D-8C2D-F9EF91D7373D}" type="parTrans" cxnId="{92EA5029-6DE6-4D2B-9575-77AC1B6690B7}">
      <dgm:prSet/>
      <dgm:spPr/>
      <dgm:t>
        <a:bodyPr/>
        <a:lstStyle/>
        <a:p>
          <a:endParaRPr lang="es-CO"/>
        </a:p>
      </dgm:t>
    </dgm:pt>
    <dgm:pt modelId="{EC1CC2C6-4EBA-437F-A321-FF0C8BAE3D62}" type="sibTrans" cxnId="{92EA5029-6DE6-4D2B-9575-77AC1B6690B7}">
      <dgm:prSet/>
      <dgm:spPr/>
      <dgm:t>
        <a:bodyPr/>
        <a:lstStyle/>
        <a:p>
          <a:endParaRPr lang="es-CO"/>
        </a:p>
      </dgm:t>
    </dgm:pt>
    <dgm:pt modelId="{C2CF7650-E709-416B-AB68-7C9C2ABC0847}">
      <dgm:prSet phldrT="[Texto]" custT="1"/>
      <dgm:spPr/>
      <dgm:t>
        <a:bodyPr/>
        <a:lstStyle/>
        <a:p>
          <a:r>
            <a:rPr lang="es-CO" sz="1600" dirty="0" smtClean="0"/>
            <a:t>Trombocitopenia</a:t>
          </a:r>
          <a:endParaRPr lang="es-CO" sz="1600" dirty="0"/>
        </a:p>
      </dgm:t>
    </dgm:pt>
    <dgm:pt modelId="{9116B717-0F8F-44E2-96CD-C9EC76DDFC59}" type="parTrans" cxnId="{DAC1E90F-EB1B-4F03-870E-F1FCF10B46FA}">
      <dgm:prSet/>
      <dgm:spPr/>
      <dgm:t>
        <a:bodyPr/>
        <a:lstStyle/>
        <a:p>
          <a:endParaRPr lang="es-CO"/>
        </a:p>
      </dgm:t>
    </dgm:pt>
    <dgm:pt modelId="{4F5D1F07-5310-4AC2-8C0D-463BC3AED8EA}" type="sibTrans" cxnId="{DAC1E90F-EB1B-4F03-870E-F1FCF10B46FA}">
      <dgm:prSet/>
      <dgm:spPr/>
      <dgm:t>
        <a:bodyPr/>
        <a:lstStyle/>
        <a:p>
          <a:endParaRPr lang="es-CO"/>
        </a:p>
      </dgm:t>
    </dgm:pt>
    <dgm:pt modelId="{D280F242-6DB1-454F-842A-BBF070201C53}">
      <dgm:prSet phldrT="[Texto]" custT="1"/>
      <dgm:spPr/>
      <dgm:t>
        <a:bodyPr/>
        <a:lstStyle/>
        <a:p>
          <a:r>
            <a:rPr lang="es-CO" sz="1600" dirty="0" smtClean="0"/>
            <a:t>Albumina &lt;2.8</a:t>
          </a:r>
          <a:endParaRPr lang="es-CO" sz="1600" dirty="0"/>
        </a:p>
      </dgm:t>
    </dgm:pt>
    <dgm:pt modelId="{8BB55AE6-7DA8-4FD6-BEC6-14888690E953}" type="parTrans" cxnId="{352080AF-1AEF-4132-B1B3-A955773CBC46}">
      <dgm:prSet/>
      <dgm:spPr/>
      <dgm:t>
        <a:bodyPr/>
        <a:lstStyle/>
        <a:p>
          <a:endParaRPr lang="es-CO"/>
        </a:p>
      </dgm:t>
    </dgm:pt>
    <dgm:pt modelId="{0C520220-9B49-473C-BD3B-3052D6595168}" type="sibTrans" cxnId="{352080AF-1AEF-4132-B1B3-A955773CBC46}">
      <dgm:prSet/>
      <dgm:spPr/>
      <dgm:t>
        <a:bodyPr/>
        <a:lstStyle/>
        <a:p>
          <a:endParaRPr lang="es-CO"/>
        </a:p>
      </dgm:t>
    </dgm:pt>
    <dgm:pt modelId="{13CBA3BA-444C-4CF7-86E0-3F74B4C6998E}">
      <dgm:prSet phldrT="[Texto]" custT="1"/>
      <dgm:spPr/>
      <dgm:t>
        <a:bodyPr/>
        <a:lstStyle/>
        <a:p>
          <a:r>
            <a:rPr lang="es-CO" sz="1600" dirty="0" smtClean="0"/>
            <a:t>INR &gt; 1.3</a:t>
          </a:r>
          <a:endParaRPr lang="es-CO" sz="1600" dirty="0"/>
        </a:p>
      </dgm:t>
    </dgm:pt>
    <dgm:pt modelId="{8F2FF3C8-4D83-474B-87A6-3AC7DA96AA17}" type="parTrans" cxnId="{2AD0365E-E16F-47BA-9C65-F6F44CCDC6CF}">
      <dgm:prSet/>
      <dgm:spPr/>
      <dgm:t>
        <a:bodyPr/>
        <a:lstStyle/>
        <a:p>
          <a:endParaRPr lang="es-CO"/>
        </a:p>
      </dgm:t>
    </dgm:pt>
    <dgm:pt modelId="{B5B51BF3-9B7C-45BC-9D62-D288D28E8625}" type="sibTrans" cxnId="{2AD0365E-E16F-47BA-9C65-F6F44CCDC6CF}">
      <dgm:prSet/>
      <dgm:spPr/>
      <dgm:t>
        <a:bodyPr/>
        <a:lstStyle/>
        <a:p>
          <a:endParaRPr lang="es-CO"/>
        </a:p>
      </dgm:t>
    </dgm:pt>
    <dgm:pt modelId="{6B259289-321A-49C3-AA98-2FA720F70B63}">
      <dgm:prSet custT="1"/>
      <dgm:spPr/>
      <dgm:t>
        <a:bodyPr/>
        <a:lstStyle/>
        <a:p>
          <a:r>
            <a:rPr lang="es-CO" sz="1600" b="1" dirty="0" smtClean="0"/>
            <a:t>MUERTE</a:t>
          </a:r>
          <a:endParaRPr lang="es-CO" sz="1600" b="1" dirty="0"/>
        </a:p>
      </dgm:t>
    </dgm:pt>
    <dgm:pt modelId="{2B27000F-D5AD-4036-A1CD-5FCFD585B013}" type="parTrans" cxnId="{719E261E-BEC9-4603-9F78-10C7963399F6}">
      <dgm:prSet/>
      <dgm:spPr/>
      <dgm:t>
        <a:bodyPr/>
        <a:lstStyle/>
        <a:p>
          <a:endParaRPr lang="es-CO"/>
        </a:p>
      </dgm:t>
    </dgm:pt>
    <dgm:pt modelId="{9AFB0BC0-0C65-4A3F-9545-2FE5C2649F1E}" type="sibTrans" cxnId="{719E261E-BEC9-4603-9F78-10C7963399F6}">
      <dgm:prSet/>
      <dgm:spPr/>
      <dgm:t>
        <a:bodyPr/>
        <a:lstStyle/>
        <a:p>
          <a:endParaRPr lang="es-CO"/>
        </a:p>
      </dgm:t>
    </dgm:pt>
    <dgm:pt modelId="{F32D66CA-D279-4398-ADD3-FEC9A8BACB1B}">
      <dgm:prSet custT="1"/>
      <dgm:spPr/>
      <dgm:t>
        <a:bodyPr/>
        <a:lstStyle/>
        <a:p>
          <a:endParaRPr lang="es-CO" sz="1600" dirty="0"/>
        </a:p>
      </dgm:t>
    </dgm:pt>
    <dgm:pt modelId="{B6D583EC-38D7-4482-8D55-35B5BE1CAC0F}" type="parTrans" cxnId="{96B6D7DF-FADF-42C7-82A8-87CA474E076F}">
      <dgm:prSet/>
      <dgm:spPr/>
      <dgm:t>
        <a:bodyPr/>
        <a:lstStyle/>
        <a:p>
          <a:endParaRPr lang="es-CO"/>
        </a:p>
      </dgm:t>
    </dgm:pt>
    <dgm:pt modelId="{04ACEB7F-DBC8-48CD-AD89-420D09801361}" type="sibTrans" cxnId="{96B6D7DF-FADF-42C7-82A8-87CA474E076F}">
      <dgm:prSet/>
      <dgm:spPr/>
      <dgm:t>
        <a:bodyPr/>
        <a:lstStyle/>
        <a:p>
          <a:endParaRPr lang="es-CO"/>
        </a:p>
      </dgm:t>
    </dgm:pt>
    <dgm:pt modelId="{A6B0D7BC-D5FB-4A93-BC7F-FFA1C279A163}">
      <dgm:prSet custT="1"/>
      <dgm:spPr/>
      <dgm:t>
        <a:bodyPr/>
        <a:lstStyle/>
        <a:p>
          <a:endParaRPr lang="es-CO" sz="1600" dirty="0"/>
        </a:p>
      </dgm:t>
    </dgm:pt>
    <dgm:pt modelId="{3BA34B54-603B-4BD8-9D36-DF8DBDDC340A}" type="parTrans" cxnId="{D42E7580-E3B7-4C07-8C84-315FFC7362E7}">
      <dgm:prSet/>
      <dgm:spPr/>
      <dgm:t>
        <a:bodyPr/>
        <a:lstStyle/>
        <a:p>
          <a:endParaRPr lang="es-CO"/>
        </a:p>
      </dgm:t>
    </dgm:pt>
    <dgm:pt modelId="{69985925-1BCC-4FC0-B7DC-238A4A6A68CD}" type="sibTrans" cxnId="{D42E7580-E3B7-4C07-8C84-315FFC7362E7}">
      <dgm:prSet/>
      <dgm:spPr/>
      <dgm:t>
        <a:bodyPr/>
        <a:lstStyle/>
        <a:p>
          <a:endParaRPr lang="es-CO"/>
        </a:p>
      </dgm:t>
    </dgm:pt>
    <dgm:pt modelId="{5BB85795-0448-48C2-8472-81247F54EB7E}">
      <dgm:prSet phldrT="[Texto]" custT="1"/>
      <dgm:spPr/>
      <dgm:t>
        <a:bodyPr/>
        <a:lstStyle/>
        <a:p>
          <a:r>
            <a:rPr lang="es-CO" sz="1600" b="1" smtClean="0"/>
            <a:t>MUERTE</a:t>
          </a:r>
          <a:endParaRPr lang="es-CO" sz="1600" b="1" dirty="0"/>
        </a:p>
      </dgm:t>
    </dgm:pt>
    <dgm:pt modelId="{CA82FF06-AD3D-4AE5-B9BD-BF54AB0981BD}" type="sibTrans" cxnId="{AD84205E-0429-44E3-9800-6E4C7380B522}">
      <dgm:prSet/>
      <dgm:spPr/>
      <dgm:t>
        <a:bodyPr/>
        <a:lstStyle/>
        <a:p>
          <a:endParaRPr lang="es-CO"/>
        </a:p>
      </dgm:t>
    </dgm:pt>
    <dgm:pt modelId="{B79B01DC-8676-416F-95C9-E5A977DF4BD8}" type="parTrans" cxnId="{AD84205E-0429-44E3-9800-6E4C7380B522}">
      <dgm:prSet/>
      <dgm:spPr/>
      <dgm:t>
        <a:bodyPr/>
        <a:lstStyle/>
        <a:p>
          <a:endParaRPr lang="es-CO"/>
        </a:p>
      </dgm:t>
    </dgm:pt>
    <dgm:pt modelId="{0B1898F2-F08C-D945-8271-0BF1201A97FE}">
      <dgm:prSet custT="1"/>
      <dgm:spPr/>
      <dgm:t>
        <a:bodyPr/>
        <a:lstStyle/>
        <a:p>
          <a:endParaRPr lang="es-CO" sz="1600" dirty="0"/>
        </a:p>
      </dgm:t>
    </dgm:pt>
    <dgm:pt modelId="{045E75AF-031B-434C-BB16-8321E6D7A7E4}" type="parTrans" cxnId="{16C10B63-DC2F-7640-BB15-AB234E6A3D31}">
      <dgm:prSet/>
      <dgm:spPr/>
      <dgm:t>
        <a:bodyPr/>
        <a:lstStyle/>
        <a:p>
          <a:endParaRPr lang="en-US"/>
        </a:p>
      </dgm:t>
    </dgm:pt>
    <dgm:pt modelId="{BCD903C4-0A62-D64C-AE36-FE7367D7B5E0}" type="sibTrans" cxnId="{16C10B63-DC2F-7640-BB15-AB234E6A3D31}">
      <dgm:prSet/>
      <dgm:spPr/>
      <dgm:t>
        <a:bodyPr/>
        <a:lstStyle/>
        <a:p>
          <a:endParaRPr lang="en-US"/>
        </a:p>
      </dgm:t>
    </dgm:pt>
    <dgm:pt modelId="{EB339F20-84CC-204B-BA82-70B399F9959B}">
      <dgm:prSet phldrT="[Texto]" custT="1"/>
      <dgm:spPr/>
      <dgm:t>
        <a:bodyPr/>
        <a:lstStyle/>
        <a:p>
          <a:r>
            <a:rPr lang="es-CO" sz="1600" dirty="0" smtClean="0"/>
            <a:t>Child-Pugh A</a:t>
          </a:r>
          <a:endParaRPr lang="es-CO" sz="1600" dirty="0"/>
        </a:p>
      </dgm:t>
    </dgm:pt>
    <dgm:pt modelId="{F4C50B81-7194-7B4B-BA18-562FD5AA2CC0}" type="parTrans" cxnId="{F6DABC26-4301-7946-B9D8-8BDCE6D35270}">
      <dgm:prSet/>
      <dgm:spPr/>
      <dgm:t>
        <a:bodyPr/>
        <a:lstStyle/>
        <a:p>
          <a:endParaRPr lang="en-US"/>
        </a:p>
      </dgm:t>
    </dgm:pt>
    <dgm:pt modelId="{1484277E-DCBE-A74C-B33D-559BAEF2BE03}" type="sibTrans" cxnId="{F6DABC26-4301-7946-B9D8-8BDCE6D35270}">
      <dgm:prSet/>
      <dgm:spPr/>
      <dgm:t>
        <a:bodyPr/>
        <a:lstStyle/>
        <a:p>
          <a:endParaRPr lang="en-US"/>
        </a:p>
      </dgm:t>
    </dgm:pt>
    <dgm:pt modelId="{D424C227-C2D8-45B8-BE53-006A55179BE3}">
      <dgm:prSet phldrT="[Texto]" custT="1"/>
      <dgm:spPr/>
      <dgm:t>
        <a:bodyPr/>
        <a:lstStyle/>
        <a:p>
          <a:r>
            <a:rPr lang="es-CO" sz="1600" dirty="0" smtClean="0"/>
            <a:t>Encefalopatía</a:t>
          </a:r>
          <a:endParaRPr lang="es-CO" sz="1600" dirty="0"/>
        </a:p>
      </dgm:t>
    </dgm:pt>
    <dgm:pt modelId="{D419C066-3FB9-46BE-9987-D5E7F12F357C}">
      <dgm:prSet phldrT="[Texto]" custT="1"/>
      <dgm:spPr/>
      <dgm:t>
        <a:bodyPr/>
        <a:lstStyle/>
        <a:p>
          <a:r>
            <a:rPr lang="es-CO" sz="1600" dirty="0" smtClean="0"/>
            <a:t>Ascitis</a:t>
          </a:r>
          <a:endParaRPr lang="es-CO" sz="1600" dirty="0"/>
        </a:p>
      </dgm:t>
    </dgm:pt>
    <dgm:pt modelId="{B826A4F4-231C-4C77-BBC5-B98D2A53F3C1}">
      <dgm:prSet phldrT="[Texto]" custT="1"/>
      <dgm:spPr/>
      <dgm:t>
        <a:bodyPr/>
        <a:lstStyle/>
        <a:p>
          <a:r>
            <a:rPr lang="es-CO" sz="1600" dirty="0" smtClean="0"/>
            <a:t>Sangrado variceal</a:t>
          </a:r>
          <a:endParaRPr lang="es-CO" sz="1600" dirty="0"/>
        </a:p>
      </dgm:t>
    </dgm:pt>
    <dgm:pt modelId="{DFBBC534-740F-40C4-8CB3-36D22A087CA5}">
      <dgm:prSet phldrT="[Texto]" custT="1"/>
      <dgm:spPr/>
      <dgm:t>
        <a:bodyPr/>
        <a:lstStyle/>
        <a:p>
          <a:r>
            <a:rPr lang="es-CO" sz="1600" dirty="0" smtClean="0"/>
            <a:t>Ictericia</a:t>
          </a:r>
          <a:endParaRPr lang="es-CO" sz="1600" dirty="0"/>
        </a:p>
      </dgm:t>
    </dgm:pt>
    <dgm:pt modelId="{5FF1C205-7A6D-524D-A132-5914FED6A428}">
      <dgm:prSet phldrT="[Texto]" custT="1"/>
      <dgm:spPr/>
      <dgm:t>
        <a:bodyPr/>
        <a:lstStyle/>
        <a:p>
          <a:r>
            <a:rPr lang="es-CO" sz="1600" dirty="0" smtClean="0"/>
            <a:t>Child-Pugh B – C </a:t>
          </a:r>
          <a:endParaRPr lang="es-CO" sz="1600" dirty="0"/>
        </a:p>
      </dgm:t>
    </dgm:pt>
    <dgm:pt modelId="{5DED7A11-A635-49E3-8E5A-3E07B4D4C0FF}">
      <dgm:prSet phldrT="[Texto]" custT="1"/>
      <dgm:spPr/>
      <dgm:t>
        <a:bodyPr/>
        <a:lstStyle/>
        <a:p>
          <a:r>
            <a:rPr lang="es-CO" sz="1600" b="1" dirty="0" smtClean="0"/>
            <a:t>CIRROSIS DESCOMPENSADA</a:t>
          </a:r>
          <a:endParaRPr lang="es-CO" sz="1600" b="1" dirty="0"/>
        </a:p>
      </dgm:t>
    </dgm:pt>
    <dgm:pt modelId="{506FD132-A320-4829-A3E5-EC45F74856C4}" type="sibTrans" cxnId="{F9668828-FAC6-4349-9819-A2CAC2B5B64A}">
      <dgm:prSet/>
      <dgm:spPr/>
      <dgm:t>
        <a:bodyPr/>
        <a:lstStyle/>
        <a:p>
          <a:endParaRPr lang="es-CO"/>
        </a:p>
      </dgm:t>
    </dgm:pt>
    <dgm:pt modelId="{17467A49-6DA2-45B6-B147-0AF8C57B1473}" type="parTrans" cxnId="{F9668828-FAC6-4349-9819-A2CAC2B5B64A}">
      <dgm:prSet/>
      <dgm:spPr/>
      <dgm:t>
        <a:bodyPr/>
        <a:lstStyle/>
        <a:p>
          <a:endParaRPr lang="es-CO"/>
        </a:p>
      </dgm:t>
    </dgm:pt>
    <dgm:pt modelId="{B7F0F414-B0A4-4816-8DB2-C4D5344400DD}" type="sibTrans" cxnId="{1BDF27CF-10CB-4039-B8B9-840CC4DFAD9B}">
      <dgm:prSet/>
      <dgm:spPr/>
      <dgm:t>
        <a:bodyPr/>
        <a:lstStyle/>
        <a:p>
          <a:endParaRPr lang="es-CO"/>
        </a:p>
      </dgm:t>
    </dgm:pt>
    <dgm:pt modelId="{CC8F53BC-5B13-4696-AC98-C85821738D31}" type="parTrans" cxnId="{1BDF27CF-10CB-4039-B8B9-840CC4DFAD9B}">
      <dgm:prSet/>
      <dgm:spPr/>
      <dgm:t>
        <a:bodyPr/>
        <a:lstStyle/>
        <a:p>
          <a:endParaRPr lang="es-CO"/>
        </a:p>
      </dgm:t>
    </dgm:pt>
    <dgm:pt modelId="{C94DEBF1-FFB5-4725-8410-A93FF8CB9F7B}" type="sibTrans" cxnId="{C57456D7-27AE-4773-9CEC-1B10B5625730}">
      <dgm:prSet/>
      <dgm:spPr/>
      <dgm:t>
        <a:bodyPr/>
        <a:lstStyle/>
        <a:p>
          <a:endParaRPr lang="es-CO"/>
        </a:p>
      </dgm:t>
    </dgm:pt>
    <dgm:pt modelId="{B5E8C67F-26CB-4BC1-BFFC-64FDC4F4C7BB}" type="parTrans" cxnId="{C57456D7-27AE-4773-9CEC-1B10B5625730}">
      <dgm:prSet/>
      <dgm:spPr/>
      <dgm:t>
        <a:bodyPr/>
        <a:lstStyle/>
        <a:p>
          <a:endParaRPr lang="es-CO"/>
        </a:p>
      </dgm:t>
    </dgm:pt>
    <dgm:pt modelId="{F6322D31-A93D-4A0D-94F4-2E4D92E6627B}" type="sibTrans" cxnId="{E87D61BE-6BA6-4D3A-A871-8570836B5F82}">
      <dgm:prSet/>
      <dgm:spPr/>
      <dgm:t>
        <a:bodyPr/>
        <a:lstStyle/>
        <a:p>
          <a:endParaRPr lang="es-CO"/>
        </a:p>
      </dgm:t>
    </dgm:pt>
    <dgm:pt modelId="{1777E6F7-BE50-4C9C-8C49-F584A980C276}" type="parTrans" cxnId="{E87D61BE-6BA6-4D3A-A871-8570836B5F82}">
      <dgm:prSet/>
      <dgm:spPr/>
      <dgm:t>
        <a:bodyPr/>
        <a:lstStyle/>
        <a:p>
          <a:endParaRPr lang="es-CO"/>
        </a:p>
      </dgm:t>
    </dgm:pt>
    <dgm:pt modelId="{BD2E9602-57FF-41D4-AB44-51C9C03FA0B6}" type="sibTrans" cxnId="{D9BEC0D1-396A-4624-849A-945694EDACFD}">
      <dgm:prSet/>
      <dgm:spPr/>
      <dgm:t>
        <a:bodyPr/>
        <a:lstStyle/>
        <a:p>
          <a:endParaRPr lang="es-CO"/>
        </a:p>
      </dgm:t>
    </dgm:pt>
    <dgm:pt modelId="{8B4BA3C8-83EB-4953-BCC3-05420B6B20EA}" type="parTrans" cxnId="{D9BEC0D1-396A-4624-849A-945694EDACFD}">
      <dgm:prSet/>
      <dgm:spPr/>
      <dgm:t>
        <a:bodyPr/>
        <a:lstStyle/>
        <a:p>
          <a:endParaRPr lang="es-CO"/>
        </a:p>
      </dgm:t>
    </dgm:pt>
    <dgm:pt modelId="{09A24766-08A5-154A-A191-D00FF42EE19D}" type="sibTrans" cxnId="{C0BD2C37-83C2-704D-A551-6F6AB6DD44E9}">
      <dgm:prSet/>
      <dgm:spPr/>
      <dgm:t>
        <a:bodyPr/>
        <a:lstStyle/>
        <a:p>
          <a:endParaRPr lang="en-US"/>
        </a:p>
      </dgm:t>
    </dgm:pt>
    <dgm:pt modelId="{767B9AC2-0B84-FF40-A603-FEFD3C63A510}" type="parTrans" cxnId="{C0BD2C37-83C2-704D-A551-6F6AB6DD44E9}">
      <dgm:prSet/>
      <dgm:spPr/>
      <dgm:t>
        <a:bodyPr/>
        <a:lstStyle/>
        <a:p>
          <a:endParaRPr lang="en-US"/>
        </a:p>
      </dgm:t>
    </dgm:pt>
    <dgm:pt modelId="{2CF69BCA-0C10-E140-A899-5F125087EFF9}">
      <dgm:prSet phldrT="[Texto]" custT="1"/>
      <dgm:spPr/>
      <dgm:t>
        <a:bodyPr/>
        <a:lstStyle/>
        <a:p>
          <a:endParaRPr lang="es-CO" sz="1600" dirty="0"/>
        </a:p>
      </dgm:t>
    </dgm:pt>
    <dgm:pt modelId="{37B63F3E-2FBB-9C42-9A54-35BA3274BD90}" type="parTrans" cxnId="{27CBB0AE-2609-844D-8398-E5DA4317EAE6}">
      <dgm:prSet/>
      <dgm:spPr/>
      <dgm:t>
        <a:bodyPr/>
        <a:lstStyle/>
        <a:p>
          <a:endParaRPr lang="en-US"/>
        </a:p>
      </dgm:t>
    </dgm:pt>
    <dgm:pt modelId="{3820C9AB-9FD0-DD4A-BD81-12D90E97AD21}" type="sibTrans" cxnId="{27CBB0AE-2609-844D-8398-E5DA4317EAE6}">
      <dgm:prSet/>
      <dgm:spPr/>
      <dgm:t>
        <a:bodyPr/>
        <a:lstStyle/>
        <a:p>
          <a:endParaRPr lang="en-US"/>
        </a:p>
      </dgm:t>
    </dgm:pt>
    <dgm:pt modelId="{5FCBCA26-F32F-6346-BE5D-0AB982468E79}">
      <dgm:prSet phldrT="[Texto]" custT="1"/>
      <dgm:spPr/>
      <dgm:t>
        <a:bodyPr/>
        <a:lstStyle/>
        <a:p>
          <a:r>
            <a:rPr lang="es-CO" sz="1600" dirty="0" smtClean="0"/>
            <a:t>Curso silente</a:t>
          </a:r>
          <a:endParaRPr lang="es-CO" sz="1600" dirty="0"/>
        </a:p>
      </dgm:t>
    </dgm:pt>
    <dgm:pt modelId="{E4B00744-611A-2A4D-94B5-3333BE77CC62}" type="parTrans" cxnId="{82CD8FC4-73F2-6E45-86A1-AB45CBDC4918}">
      <dgm:prSet/>
      <dgm:spPr/>
      <dgm:t>
        <a:bodyPr/>
        <a:lstStyle/>
        <a:p>
          <a:endParaRPr lang="en-US"/>
        </a:p>
      </dgm:t>
    </dgm:pt>
    <dgm:pt modelId="{E6FE50DE-91AF-1441-A0F6-D6AE99A05025}" type="sibTrans" cxnId="{82CD8FC4-73F2-6E45-86A1-AB45CBDC4918}">
      <dgm:prSet/>
      <dgm:spPr/>
      <dgm:t>
        <a:bodyPr/>
        <a:lstStyle/>
        <a:p>
          <a:endParaRPr lang="en-US"/>
        </a:p>
      </dgm:t>
    </dgm:pt>
    <dgm:pt modelId="{52C51158-EED0-3E45-A9DE-E5445EC57A3C}">
      <dgm:prSet phldrT="[Texto]" custT="1"/>
      <dgm:spPr/>
      <dgm:t>
        <a:bodyPr/>
        <a:lstStyle/>
        <a:p>
          <a:endParaRPr lang="es-CO" sz="1600" dirty="0"/>
        </a:p>
      </dgm:t>
    </dgm:pt>
    <dgm:pt modelId="{1BADA62E-8E27-6A40-81CA-52F567D5A8AC}" type="parTrans" cxnId="{6538797E-E501-5C44-9D6F-84B9760962D7}">
      <dgm:prSet/>
      <dgm:spPr/>
      <dgm:t>
        <a:bodyPr/>
        <a:lstStyle/>
        <a:p>
          <a:endParaRPr lang="en-US"/>
        </a:p>
      </dgm:t>
    </dgm:pt>
    <dgm:pt modelId="{C963B3AC-77EF-0C47-AC78-AB5813D714B7}" type="sibTrans" cxnId="{6538797E-E501-5C44-9D6F-84B9760962D7}">
      <dgm:prSet/>
      <dgm:spPr/>
      <dgm:t>
        <a:bodyPr/>
        <a:lstStyle/>
        <a:p>
          <a:endParaRPr lang="en-US"/>
        </a:p>
      </dgm:t>
    </dgm:pt>
    <dgm:pt modelId="{62345EF6-F870-7B48-8418-3F6E166115D6}">
      <dgm:prSet phldrT="[Texto]" custT="1"/>
      <dgm:spPr/>
      <dgm:t>
        <a:bodyPr/>
        <a:lstStyle/>
        <a:p>
          <a:endParaRPr lang="es-CO" sz="1600" dirty="0"/>
        </a:p>
      </dgm:t>
    </dgm:pt>
    <dgm:pt modelId="{E967A374-5720-C44C-8113-8D5795AD0CB3}" type="parTrans" cxnId="{64BBA7B7-5A58-914C-A00E-8D61EF8F5BF7}">
      <dgm:prSet/>
      <dgm:spPr/>
      <dgm:t>
        <a:bodyPr/>
        <a:lstStyle/>
        <a:p>
          <a:endParaRPr lang="en-US"/>
        </a:p>
      </dgm:t>
    </dgm:pt>
    <dgm:pt modelId="{FA58D6C4-022E-E54B-97A0-ED7F295E0D93}" type="sibTrans" cxnId="{64BBA7B7-5A58-914C-A00E-8D61EF8F5BF7}">
      <dgm:prSet/>
      <dgm:spPr/>
      <dgm:t>
        <a:bodyPr/>
        <a:lstStyle/>
        <a:p>
          <a:endParaRPr lang="en-US"/>
        </a:p>
      </dgm:t>
    </dgm:pt>
    <dgm:pt modelId="{17EA4DD8-BDB2-F946-B3E9-B166CF649525}">
      <dgm:prSet phldrT="[Texto]" custT="1"/>
      <dgm:spPr/>
      <dgm:t>
        <a:bodyPr/>
        <a:lstStyle/>
        <a:p>
          <a:endParaRPr lang="es-CO" sz="1600" dirty="0"/>
        </a:p>
      </dgm:t>
    </dgm:pt>
    <dgm:pt modelId="{B09F839C-C575-1447-887E-FBB4EEDF07D2}" type="parTrans" cxnId="{009EFE02-C89A-CD4A-8F06-9790D167C623}">
      <dgm:prSet/>
      <dgm:spPr/>
      <dgm:t>
        <a:bodyPr/>
        <a:lstStyle/>
        <a:p>
          <a:endParaRPr lang="en-US"/>
        </a:p>
      </dgm:t>
    </dgm:pt>
    <dgm:pt modelId="{9A5EE341-4102-CE4B-862C-A060EB512161}" type="sibTrans" cxnId="{009EFE02-C89A-CD4A-8F06-9790D167C623}">
      <dgm:prSet/>
      <dgm:spPr/>
      <dgm:t>
        <a:bodyPr/>
        <a:lstStyle/>
        <a:p>
          <a:endParaRPr lang="en-US"/>
        </a:p>
      </dgm:t>
    </dgm:pt>
    <dgm:pt modelId="{B8E1EE87-D542-A64A-AB23-B7F3D431FFDD}">
      <dgm:prSet custT="1"/>
      <dgm:spPr/>
      <dgm:t>
        <a:bodyPr/>
        <a:lstStyle/>
        <a:p>
          <a:endParaRPr lang="es-CO" sz="1600" b="1" dirty="0"/>
        </a:p>
      </dgm:t>
    </dgm:pt>
    <dgm:pt modelId="{849CFF6D-768C-2B45-91D0-AED402C661BD}" type="parTrans" cxnId="{FA09D246-1178-0746-A7BC-E3E17D1EDEE4}">
      <dgm:prSet/>
      <dgm:spPr/>
      <dgm:t>
        <a:bodyPr/>
        <a:lstStyle/>
        <a:p>
          <a:endParaRPr lang="en-US"/>
        </a:p>
      </dgm:t>
    </dgm:pt>
    <dgm:pt modelId="{14E002FD-9214-9344-9187-13F9D7E6D805}" type="sibTrans" cxnId="{FA09D246-1178-0746-A7BC-E3E17D1EDEE4}">
      <dgm:prSet/>
      <dgm:spPr/>
      <dgm:t>
        <a:bodyPr/>
        <a:lstStyle/>
        <a:p>
          <a:endParaRPr lang="en-US"/>
        </a:p>
      </dgm:t>
    </dgm:pt>
    <dgm:pt modelId="{1CECBF1A-6940-344E-889E-C1C27CE97745}">
      <dgm:prSet custT="1"/>
      <dgm:spPr/>
      <dgm:t>
        <a:bodyPr/>
        <a:lstStyle/>
        <a:p>
          <a:r>
            <a:rPr lang="es-CO" sz="1600" b="1" dirty="0" smtClean="0"/>
            <a:t>TRASPLANTE</a:t>
          </a:r>
          <a:endParaRPr lang="es-CO" sz="1600" b="1" dirty="0"/>
        </a:p>
      </dgm:t>
    </dgm:pt>
    <dgm:pt modelId="{E4C318FC-A80E-BF41-A075-711ED768935B}" type="parTrans" cxnId="{F70A84C4-DB45-9441-9A0B-B02D0DF85EDB}">
      <dgm:prSet/>
      <dgm:spPr/>
      <dgm:t>
        <a:bodyPr/>
        <a:lstStyle/>
        <a:p>
          <a:endParaRPr lang="en-US"/>
        </a:p>
      </dgm:t>
    </dgm:pt>
    <dgm:pt modelId="{6C1337C0-18E7-0F41-8F07-FF6C1A857B89}" type="sibTrans" cxnId="{F70A84C4-DB45-9441-9A0B-B02D0DF85EDB}">
      <dgm:prSet/>
      <dgm:spPr/>
      <dgm:t>
        <a:bodyPr/>
        <a:lstStyle/>
        <a:p>
          <a:endParaRPr lang="en-US"/>
        </a:p>
      </dgm:t>
    </dgm:pt>
    <dgm:pt modelId="{63E101CF-02EE-4B77-904E-8C7B3CDECC5B}" type="pres">
      <dgm:prSet presAssocID="{664B2BDA-152D-4427-998E-D83D87692DB0}" presName="Name0" presStyleCnt="0">
        <dgm:presLayoutVars>
          <dgm:dir/>
          <dgm:animLvl val="lvl"/>
          <dgm:resizeHandles val="exact"/>
        </dgm:presLayoutVars>
      </dgm:prSet>
      <dgm:spPr/>
      <dgm:t>
        <a:bodyPr/>
        <a:lstStyle/>
        <a:p>
          <a:endParaRPr lang="es-CO"/>
        </a:p>
      </dgm:t>
    </dgm:pt>
    <dgm:pt modelId="{CB676EC8-8979-40BA-AB46-F75BF91A5F19}" type="pres">
      <dgm:prSet presAssocID="{E3AEE480-D616-41CD-BB4A-9973438385B7}" presName="composite" presStyleCnt="0"/>
      <dgm:spPr/>
      <dgm:t>
        <a:bodyPr/>
        <a:lstStyle/>
        <a:p>
          <a:endParaRPr lang="en-US"/>
        </a:p>
      </dgm:t>
    </dgm:pt>
    <dgm:pt modelId="{C8F4A8EA-4D64-44D4-AA3F-39D838CC0BDE}" type="pres">
      <dgm:prSet presAssocID="{E3AEE480-D616-41CD-BB4A-9973438385B7}" presName="parTx" presStyleLbl="alignNode1" presStyleIdx="0" presStyleCnt="4">
        <dgm:presLayoutVars>
          <dgm:chMax val="0"/>
          <dgm:chPref val="0"/>
          <dgm:bulletEnabled val="1"/>
        </dgm:presLayoutVars>
      </dgm:prSet>
      <dgm:spPr/>
      <dgm:t>
        <a:bodyPr/>
        <a:lstStyle/>
        <a:p>
          <a:endParaRPr lang="es-CO"/>
        </a:p>
      </dgm:t>
    </dgm:pt>
    <dgm:pt modelId="{6258C29C-ED8C-47E2-85B5-982E0C5C2982}" type="pres">
      <dgm:prSet presAssocID="{E3AEE480-D616-41CD-BB4A-9973438385B7}" presName="desTx" presStyleLbl="alignAccFollowNode1" presStyleIdx="0" presStyleCnt="4">
        <dgm:presLayoutVars>
          <dgm:bulletEnabled val="1"/>
        </dgm:presLayoutVars>
      </dgm:prSet>
      <dgm:spPr/>
      <dgm:t>
        <a:bodyPr/>
        <a:lstStyle/>
        <a:p>
          <a:endParaRPr lang="es-CO"/>
        </a:p>
      </dgm:t>
    </dgm:pt>
    <dgm:pt modelId="{234DB218-9489-4508-B748-180E139B3056}" type="pres">
      <dgm:prSet presAssocID="{0CA47A91-F80B-416D-8ADF-780E3656C5B3}" presName="space" presStyleCnt="0"/>
      <dgm:spPr/>
      <dgm:t>
        <a:bodyPr/>
        <a:lstStyle/>
        <a:p>
          <a:endParaRPr lang="en-US"/>
        </a:p>
      </dgm:t>
    </dgm:pt>
    <dgm:pt modelId="{6DD72E92-2F27-416F-BB31-D28F92E7EB7A}" type="pres">
      <dgm:prSet presAssocID="{A3A67378-A4DC-47F9-AA48-670CF35BB812}" presName="composite" presStyleCnt="0"/>
      <dgm:spPr/>
      <dgm:t>
        <a:bodyPr/>
        <a:lstStyle/>
        <a:p>
          <a:endParaRPr lang="en-US"/>
        </a:p>
      </dgm:t>
    </dgm:pt>
    <dgm:pt modelId="{DEFB5D3A-FAFE-450F-8BBF-AF283107E031}" type="pres">
      <dgm:prSet presAssocID="{A3A67378-A4DC-47F9-AA48-670CF35BB812}" presName="parTx" presStyleLbl="alignNode1" presStyleIdx="1" presStyleCnt="4">
        <dgm:presLayoutVars>
          <dgm:chMax val="0"/>
          <dgm:chPref val="0"/>
          <dgm:bulletEnabled val="1"/>
        </dgm:presLayoutVars>
      </dgm:prSet>
      <dgm:spPr/>
      <dgm:t>
        <a:bodyPr/>
        <a:lstStyle/>
        <a:p>
          <a:endParaRPr lang="es-CO"/>
        </a:p>
      </dgm:t>
    </dgm:pt>
    <dgm:pt modelId="{2556D516-2881-44A1-BA4E-29D9A009F751}" type="pres">
      <dgm:prSet presAssocID="{A3A67378-A4DC-47F9-AA48-670CF35BB812}" presName="desTx" presStyleLbl="alignAccFollowNode1" presStyleIdx="1" presStyleCnt="4">
        <dgm:presLayoutVars>
          <dgm:bulletEnabled val="1"/>
        </dgm:presLayoutVars>
      </dgm:prSet>
      <dgm:spPr/>
      <dgm:t>
        <a:bodyPr/>
        <a:lstStyle/>
        <a:p>
          <a:endParaRPr lang="es-CO"/>
        </a:p>
      </dgm:t>
    </dgm:pt>
    <dgm:pt modelId="{82783FC8-30B8-4D8C-BB03-E2FC924DD9B9}" type="pres">
      <dgm:prSet presAssocID="{43549079-E505-491E-93C5-CC00BEA065E5}" presName="space" presStyleCnt="0"/>
      <dgm:spPr/>
      <dgm:t>
        <a:bodyPr/>
        <a:lstStyle/>
        <a:p>
          <a:endParaRPr lang="en-US"/>
        </a:p>
      </dgm:t>
    </dgm:pt>
    <dgm:pt modelId="{7E5AC0B7-7E36-49C3-8E9F-999CA318E104}" type="pres">
      <dgm:prSet presAssocID="{5DED7A11-A635-49E3-8E5A-3E07B4D4C0FF}" presName="composite" presStyleCnt="0"/>
      <dgm:spPr/>
      <dgm:t>
        <a:bodyPr/>
        <a:lstStyle/>
        <a:p>
          <a:endParaRPr lang="en-US"/>
        </a:p>
      </dgm:t>
    </dgm:pt>
    <dgm:pt modelId="{A546D3C4-3ECC-4832-8017-E375F8CAB478}" type="pres">
      <dgm:prSet presAssocID="{5DED7A11-A635-49E3-8E5A-3E07B4D4C0FF}" presName="parTx" presStyleLbl="alignNode1" presStyleIdx="2" presStyleCnt="4">
        <dgm:presLayoutVars>
          <dgm:chMax val="0"/>
          <dgm:chPref val="0"/>
          <dgm:bulletEnabled val="1"/>
        </dgm:presLayoutVars>
      </dgm:prSet>
      <dgm:spPr/>
      <dgm:t>
        <a:bodyPr/>
        <a:lstStyle/>
        <a:p>
          <a:endParaRPr lang="es-CO"/>
        </a:p>
      </dgm:t>
    </dgm:pt>
    <dgm:pt modelId="{27EA6F1A-ECF9-4DF0-A85A-3CD095502A6E}" type="pres">
      <dgm:prSet presAssocID="{5DED7A11-A635-49E3-8E5A-3E07B4D4C0FF}" presName="desTx" presStyleLbl="alignAccFollowNode1" presStyleIdx="2" presStyleCnt="4">
        <dgm:presLayoutVars>
          <dgm:bulletEnabled val="1"/>
        </dgm:presLayoutVars>
      </dgm:prSet>
      <dgm:spPr/>
      <dgm:t>
        <a:bodyPr/>
        <a:lstStyle/>
        <a:p>
          <a:endParaRPr lang="es-CO"/>
        </a:p>
      </dgm:t>
    </dgm:pt>
    <dgm:pt modelId="{68BABC46-87FE-436B-8F65-1F879F1947F0}" type="pres">
      <dgm:prSet presAssocID="{506FD132-A320-4829-A3E5-EC45F74856C4}" presName="space" presStyleCnt="0"/>
      <dgm:spPr/>
      <dgm:t>
        <a:bodyPr/>
        <a:lstStyle/>
        <a:p>
          <a:endParaRPr lang="en-US"/>
        </a:p>
      </dgm:t>
    </dgm:pt>
    <dgm:pt modelId="{2551FE50-28D3-4CB2-AD54-80ACB610CBD5}" type="pres">
      <dgm:prSet presAssocID="{5BB85795-0448-48C2-8472-81247F54EB7E}" presName="composite" presStyleCnt="0"/>
      <dgm:spPr/>
      <dgm:t>
        <a:bodyPr/>
        <a:lstStyle/>
        <a:p>
          <a:endParaRPr lang="en-US"/>
        </a:p>
      </dgm:t>
    </dgm:pt>
    <dgm:pt modelId="{9DC911B7-B089-431E-9AB0-0A7AA7EDEA2C}" type="pres">
      <dgm:prSet presAssocID="{5BB85795-0448-48C2-8472-81247F54EB7E}" presName="parTx" presStyleLbl="alignNode1" presStyleIdx="3" presStyleCnt="4">
        <dgm:presLayoutVars>
          <dgm:chMax val="0"/>
          <dgm:chPref val="0"/>
          <dgm:bulletEnabled val="1"/>
        </dgm:presLayoutVars>
      </dgm:prSet>
      <dgm:spPr/>
      <dgm:t>
        <a:bodyPr/>
        <a:lstStyle/>
        <a:p>
          <a:endParaRPr lang="es-CO"/>
        </a:p>
      </dgm:t>
    </dgm:pt>
    <dgm:pt modelId="{3759635E-4BE2-489F-A6E4-4379061AB741}" type="pres">
      <dgm:prSet presAssocID="{5BB85795-0448-48C2-8472-81247F54EB7E}" presName="desTx" presStyleLbl="alignAccFollowNode1" presStyleIdx="3" presStyleCnt="4">
        <dgm:presLayoutVars>
          <dgm:bulletEnabled val="1"/>
        </dgm:presLayoutVars>
      </dgm:prSet>
      <dgm:spPr/>
      <dgm:t>
        <a:bodyPr/>
        <a:lstStyle/>
        <a:p>
          <a:endParaRPr lang="es-CO"/>
        </a:p>
      </dgm:t>
    </dgm:pt>
  </dgm:ptLst>
  <dgm:cxnLst>
    <dgm:cxn modelId="{E87D61BE-6BA6-4D3A-A871-8570836B5F82}" srcId="{5DED7A11-A635-49E3-8E5A-3E07B4D4C0FF}" destId="{B826A4F4-231C-4C77-BBC5-B98D2A53F3C1}" srcOrd="4" destOrd="0" parTransId="{1777E6F7-BE50-4C9C-8C49-F584A980C276}" sibTransId="{F6322D31-A93D-4A0D-94F4-2E4D92E6627B}"/>
    <dgm:cxn modelId="{6B6D7B50-17DF-4965-B745-E0823E7148BD}" srcId="{664B2BDA-152D-4427-998E-D83D87692DB0}" destId="{A3A67378-A4DC-47F9-AA48-670CF35BB812}" srcOrd="1" destOrd="0" parTransId="{D7B18735-0EF2-4534-BD75-F7EBE292E7A1}" sibTransId="{43549079-E505-491E-93C5-CC00BEA065E5}"/>
    <dgm:cxn modelId="{25D3B516-955C-9C4E-B426-914F744848D6}" type="presOf" srcId="{A3A67378-A4DC-47F9-AA48-670CF35BB812}" destId="{DEFB5D3A-FAFE-450F-8BBF-AF283107E031}" srcOrd="0" destOrd="0" presId="urn:microsoft.com/office/officeart/2005/8/layout/hList1"/>
    <dgm:cxn modelId="{DAC1E90F-EB1B-4F03-870E-F1FCF10B46FA}" srcId="{A3A67378-A4DC-47F9-AA48-670CF35BB812}" destId="{C2CF7650-E709-416B-AB68-7C9C2ABC0847}" srcOrd="5" destOrd="0" parTransId="{9116B717-0F8F-44E2-96CD-C9EC76DDFC59}" sibTransId="{4F5D1F07-5310-4AC2-8C0D-463BC3AED8EA}"/>
    <dgm:cxn modelId="{82CD8FC4-73F2-6E45-86A1-AB45CBDC4918}" srcId="{E3AEE480-D616-41CD-BB4A-9973438385B7}" destId="{5FCBCA26-F32F-6346-BE5D-0AB982468E79}" srcOrd="1" destOrd="0" parTransId="{E4B00744-611A-2A4D-94B5-3333BE77CC62}" sibTransId="{E6FE50DE-91AF-1441-A0F6-D6AE99A05025}"/>
    <dgm:cxn modelId="{EB5C3209-11A0-3D4F-9771-24BB6F62F8F0}" type="presOf" srcId="{5FCBCA26-F32F-6346-BE5D-0AB982468E79}" destId="{6258C29C-ED8C-47E2-85B5-982E0C5C2982}" srcOrd="0" destOrd="1" presId="urn:microsoft.com/office/officeart/2005/8/layout/hList1"/>
    <dgm:cxn modelId="{5DB49C77-0DE9-6043-AE91-B355CE9E6C76}" type="presOf" srcId="{B826A4F4-231C-4C77-BBC5-B98D2A53F3C1}" destId="{27EA6F1A-ECF9-4DF0-A85A-3CD095502A6E}" srcOrd="0" destOrd="4" presId="urn:microsoft.com/office/officeart/2005/8/layout/hList1"/>
    <dgm:cxn modelId="{F70A84C4-DB45-9441-9A0B-B02D0DF85EDB}" srcId="{5BB85795-0448-48C2-8472-81247F54EB7E}" destId="{1CECBF1A-6940-344E-889E-C1C27CE97745}" srcOrd="2" destOrd="0" parTransId="{E4C318FC-A80E-BF41-A075-711ED768935B}" sibTransId="{6C1337C0-18E7-0F41-8F07-FF6C1A857B89}"/>
    <dgm:cxn modelId="{16C10B63-DC2F-7640-BB15-AB234E6A3D31}" srcId="{5BB85795-0448-48C2-8472-81247F54EB7E}" destId="{0B1898F2-F08C-D945-8271-0BF1201A97FE}" srcOrd="0" destOrd="0" parTransId="{045E75AF-031B-434C-BB16-8321E6D7A7E4}" sibTransId="{BCD903C4-0A62-D64C-AE36-FE7367D7B5E0}"/>
    <dgm:cxn modelId="{1E0050FC-EB9D-E048-A981-60350765B572}" type="presOf" srcId="{4A6E40A8-6AA8-4D4A-BBF3-6D80316B5361}" destId="{6258C29C-ED8C-47E2-85B5-982E0C5C2982}" srcOrd="0" destOrd="4" presId="urn:microsoft.com/office/officeart/2005/8/layout/hList1"/>
    <dgm:cxn modelId="{E3813A8C-5FCB-FD4D-A29F-07463C1EC7D1}" type="presOf" srcId="{EB2C8ECC-EF3B-4BD6-9CD5-B1188BCDCCDE}" destId="{2556D516-2881-44A1-BA4E-29D9A009F751}" srcOrd="0" destOrd="4" presId="urn:microsoft.com/office/officeart/2005/8/layout/hList1"/>
    <dgm:cxn modelId="{F0C9C02A-F7CF-5941-9D6D-BFC9A74C5B74}" type="presOf" srcId="{62345EF6-F870-7B48-8418-3F6E166115D6}" destId="{27EA6F1A-ECF9-4DF0-A85A-3CD095502A6E}" srcOrd="0" destOrd="0" presId="urn:microsoft.com/office/officeart/2005/8/layout/hList1"/>
    <dgm:cxn modelId="{C57456D7-27AE-4773-9CEC-1B10B5625730}" srcId="{5DED7A11-A635-49E3-8E5A-3E07B4D4C0FF}" destId="{D419C066-3FB9-46BE-9987-D5E7F12F357C}" srcOrd="5" destOrd="0" parTransId="{B5E8C67F-26CB-4BC1-BFFC-64FDC4F4C7BB}" sibTransId="{C94DEBF1-FFB5-4725-8410-A93FF8CB9F7B}"/>
    <dgm:cxn modelId="{82625CD2-F3DA-EC47-AF59-32A7F49C0A88}" type="presOf" srcId="{664B2BDA-152D-4427-998E-D83D87692DB0}" destId="{63E101CF-02EE-4B77-904E-8C7B3CDECC5B}" srcOrd="0" destOrd="0" presId="urn:microsoft.com/office/officeart/2005/8/layout/hList1"/>
    <dgm:cxn modelId="{7F5341E3-8DA0-0845-9CBD-6A6A722A22E8}" type="presOf" srcId="{1CECBF1A-6940-344E-889E-C1C27CE97745}" destId="{3759635E-4BE2-489F-A6E4-4379061AB741}" srcOrd="0" destOrd="2" presId="urn:microsoft.com/office/officeart/2005/8/layout/hList1"/>
    <dgm:cxn modelId="{378FEAF0-8AA0-B94F-AF67-784AC39D7E1A}" type="presOf" srcId="{F7D11C73-4FC1-4EE8-9B8F-C0B4BD70C42F}" destId="{6258C29C-ED8C-47E2-85B5-982E0C5C2982}" srcOrd="0" destOrd="3" presId="urn:microsoft.com/office/officeart/2005/8/layout/hList1"/>
    <dgm:cxn modelId="{352080AF-1AEF-4132-B1B3-A955773CBC46}" srcId="{A3A67378-A4DC-47F9-AA48-670CF35BB812}" destId="{D280F242-6DB1-454F-842A-BBF070201C53}" srcOrd="6" destOrd="0" parTransId="{8BB55AE6-7DA8-4FD6-BEC6-14888690E953}" sibTransId="{0C520220-9B49-473C-BD3B-3052D6595168}"/>
    <dgm:cxn modelId="{11589716-09F8-D44E-AAA0-8C2C7F71B555}" type="presOf" srcId="{5DED7A11-A635-49E3-8E5A-3E07B4D4C0FF}" destId="{A546D3C4-3ECC-4832-8017-E375F8CAB478}" srcOrd="0" destOrd="0" presId="urn:microsoft.com/office/officeart/2005/8/layout/hList1"/>
    <dgm:cxn modelId="{0ACF5AEB-6B05-A641-91A1-43AF05A7798F}" type="presOf" srcId="{B8E1EE87-D542-A64A-AB23-B7F3D431FFDD}" destId="{3759635E-4BE2-489F-A6E4-4379061AB741}" srcOrd="0" destOrd="1" presId="urn:microsoft.com/office/officeart/2005/8/layout/hList1"/>
    <dgm:cxn modelId="{A238F36E-7F27-FC4D-AA42-F4C3FD8EBBCF}" type="presOf" srcId="{17EA4DD8-BDB2-F946-B3E9-B166CF649525}" destId="{27EA6F1A-ECF9-4DF0-A85A-3CD095502A6E}" srcOrd="0" destOrd="1" presId="urn:microsoft.com/office/officeart/2005/8/layout/hList1"/>
    <dgm:cxn modelId="{F6DABC26-4301-7946-B9D8-8BDCE6D35270}" srcId="{A3A67378-A4DC-47F9-AA48-670CF35BB812}" destId="{EB339F20-84CC-204B-BA82-70B399F9959B}" srcOrd="1" destOrd="0" parTransId="{F4C50B81-7194-7B4B-BA18-562FD5AA2CC0}" sibTransId="{1484277E-DCBE-A74C-B33D-559BAEF2BE03}"/>
    <dgm:cxn modelId="{64BBA7B7-5A58-914C-A00E-8D61EF8F5BF7}" srcId="{5DED7A11-A635-49E3-8E5A-3E07B4D4C0FF}" destId="{62345EF6-F870-7B48-8418-3F6E166115D6}" srcOrd="0" destOrd="0" parTransId="{E967A374-5720-C44C-8113-8D5795AD0CB3}" sibTransId="{FA58D6C4-022E-E54B-97A0-ED7F295E0D93}"/>
    <dgm:cxn modelId="{FA09D246-1178-0746-A7BC-E3E17D1EDEE4}" srcId="{5BB85795-0448-48C2-8472-81247F54EB7E}" destId="{B8E1EE87-D542-A64A-AB23-B7F3D431FFDD}" srcOrd="1" destOrd="0" parTransId="{849CFF6D-768C-2B45-91D0-AED402C661BD}" sibTransId="{14E002FD-9214-9344-9187-13F9D7E6D805}"/>
    <dgm:cxn modelId="{37E6B19A-944C-5A4A-BEE8-C1F0CA31B45C}" type="presOf" srcId="{5BB85795-0448-48C2-8472-81247F54EB7E}" destId="{9DC911B7-B089-431E-9AB0-0A7AA7EDEA2C}" srcOrd="0" destOrd="0" presId="urn:microsoft.com/office/officeart/2005/8/layout/hList1"/>
    <dgm:cxn modelId="{B1D89BB8-D1AF-45B7-9FDB-36785A2158AC}" srcId="{E3AEE480-D616-41CD-BB4A-9973438385B7}" destId="{4A6E40A8-6AA8-4D4A-BBF3-6D80316B5361}" srcOrd="4" destOrd="0" parTransId="{8801EB12-B73C-481C-BE32-8FABBE753FDF}" sibTransId="{8528AFF4-A884-455F-A5CA-67C50BE0C602}"/>
    <dgm:cxn modelId="{D8E679EF-838E-D642-A384-0DC7557CE93A}" type="presOf" srcId="{2CF69BCA-0C10-E140-A899-5F125087EFF9}" destId="{6258C29C-ED8C-47E2-85B5-982E0C5C2982}" srcOrd="0" destOrd="0" presId="urn:microsoft.com/office/officeart/2005/8/layout/hList1"/>
    <dgm:cxn modelId="{C873022D-4FB6-8149-9390-41B87835E008}" type="presOf" srcId="{A6B0D7BC-D5FB-4A93-BC7F-FFA1C279A163}" destId="{3759635E-4BE2-489F-A6E4-4379061AB741}" srcOrd="0" destOrd="4" presId="urn:microsoft.com/office/officeart/2005/8/layout/hList1"/>
    <dgm:cxn modelId="{FFBC70E7-D35D-4418-B79C-FED36EB28EE4}" srcId="{E3AEE480-D616-41CD-BB4A-9973438385B7}" destId="{D3482A07-AC16-4BCE-A573-E2B158146BA0}" srcOrd="2" destOrd="0" parTransId="{A079F730-8557-4E08-9CEA-061A2713C6D9}" sibTransId="{C26E60DA-6CEC-40FB-BD29-D649CA7AFDA0}"/>
    <dgm:cxn modelId="{B5868B86-A27C-F741-8E42-728F0FC7F9C9}" type="presOf" srcId="{D424C227-C2D8-45B8-BE53-006A55179BE3}" destId="{27EA6F1A-ECF9-4DF0-A85A-3CD095502A6E}" srcOrd="0" destOrd="6" presId="urn:microsoft.com/office/officeart/2005/8/layout/hList1"/>
    <dgm:cxn modelId="{F26A969D-3350-0B4B-AB9A-54D78B90FD8C}" type="presOf" srcId="{6B259289-321A-49C3-AA98-2FA720F70B63}" destId="{3759635E-4BE2-489F-A6E4-4379061AB741}" srcOrd="0" destOrd="5" presId="urn:microsoft.com/office/officeart/2005/8/layout/hList1"/>
    <dgm:cxn modelId="{27CBB0AE-2609-844D-8398-E5DA4317EAE6}" srcId="{E3AEE480-D616-41CD-BB4A-9973438385B7}" destId="{2CF69BCA-0C10-E140-A899-5F125087EFF9}" srcOrd="0" destOrd="0" parTransId="{37B63F3E-2FBB-9C42-9A54-35BA3274BD90}" sibTransId="{3820C9AB-9FD0-DD4A-BD81-12D90E97AD21}"/>
    <dgm:cxn modelId="{40DD1ECD-2220-4BF6-994A-C3F0A79EDB35}" srcId="{A3A67378-A4DC-47F9-AA48-670CF35BB812}" destId="{1D393120-A8EA-4FE5-A7DA-5294EF8B80A3}" srcOrd="2" destOrd="0" parTransId="{7C963427-8602-4969-B402-472F8423EA16}" sibTransId="{70F3AD96-9E44-40CD-9058-34DF4E37A3B6}"/>
    <dgm:cxn modelId="{6538797E-E501-5C44-9D6F-84B9760962D7}" srcId="{A3A67378-A4DC-47F9-AA48-670CF35BB812}" destId="{52C51158-EED0-3E45-A9DE-E5445EC57A3C}" srcOrd="0" destOrd="0" parTransId="{1BADA62E-8E27-6A40-81CA-52F567D5A8AC}" sibTransId="{C963B3AC-77EF-0C47-AC78-AB5813D714B7}"/>
    <dgm:cxn modelId="{2AD0365E-E16F-47BA-9C65-F6F44CCDC6CF}" srcId="{A3A67378-A4DC-47F9-AA48-670CF35BB812}" destId="{13CBA3BA-444C-4CF7-86E0-3F74B4C6998E}" srcOrd="7" destOrd="0" parTransId="{8F2FF3C8-4D83-474B-87A6-3AC7DA96AA17}" sibTransId="{B5B51BF3-9B7C-45BC-9D62-D288D28E8625}"/>
    <dgm:cxn modelId="{719E261E-BEC9-4603-9F78-10C7963399F6}" srcId="{5BB85795-0448-48C2-8472-81247F54EB7E}" destId="{6B259289-321A-49C3-AA98-2FA720F70B63}" srcOrd="5" destOrd="0" parTransId="{2B27000F-D5AD-4036-A1CD-5FCFD585B013}" sibTransId="{9AFB0BC0-0C65-4A3F-9545-2FE5C2649F1E}"/>
    <dgm:cxn modelId="{073CF3D9-65A9-F94D-95B2-0B4ED0EB8E49}" type="presOf" srcId="{1D393120-A8EA-4FE5-A7DA-5294EF8B80A3}" destId="{2556D516-2881-44A1-BA4E-29D9A009F751}" srcOrd="0" destOrd="2" presId="urn:microsoft.com/office/officeart/2005/8/layout/hList1"/>
    <dgm:cxn modelId="{87C9359C-18B4-AC47-AA84-BE469DF9A619}" type="presOf" srcId="{5FF1C205-7A6D-524D-A132-5914FED6A428}" destId="{27EA6F1A-ECF9-4DF0-A85A-3CD095502A6E}" srcOrd="0" destOrd="2" presId="urn:microsoft.com/office/officeart/2005/8/layout/hList1"/>
    <dgm:cxn modelId="{009EFE02-C89A-CD4A-8F06-9790D167C623}" srcId="{5DED7A11-A635-49E3-8E5A-3E07B4D4C0FF}" destId="{17EA4DD8-BDB2-F946-B3E9-B166CF649525}" srcOrd="1" destOrd="0" parTransId="{B09F839C-C575-1447-887E-FBB4EEDF07D2}" sibTransId="{9A5EE341-4102-CE4B-862C-A060EB512161}"/>
    <dgm:cxn modelId="{1564B22E-AF2F-4E44-9852-802899FDA8B7}" type="presOf" srcId="{0B1898F2-F08C-D945-8271-0BF1201A97FE}" destId="{3759635E-4BE2-489F-A6E4-4379061AB741}" srcOrd="0" destOrd="0" presId="urn:microsoft.com/office/officeart/2005/8/layout/hList1"/>
    <dgm:cxn modelId="{80733E49-F993-0E49-A69F-73FC9F7BB8E6}" type="presOf" srcId="{C2CF7650-E709-416B-AB68-7C9C2ABC0847}" destId="{2556D516-2881-44A1-BA4E-29D9A009F751}" srcOrd="0" destOrd="5" presId="urn:microsoft.com/office/officeart/2005/8/layout/hList1"/>
    <dgm:cxn modelId="{92EA5029-6DE6-4D2B-9575-77AC1B6690B7}" srcId="{A3A67378-A4DC-47F9-AA48-670CF35BB812}" destId="{EB2C8ECC-EF3B-4BD6-9CD5-B1188BCDCCDE}" srcOrd="4" destOrd="0" parTransId="{C0718475-E858-4F3D-8C2D-F9EF91D7373D}" sibTransId="{EC1CC2C6-4EBA-437F-A321-FF0C8BAE3D62}"/>
    <dgm:cxn modelId="{EA33E6F1-0FFE-4441-BF00-0FF53F237F77}" srcId="{E3AEE480-D616-41CD-BB4A-9973438385B7}" destId="{F7D11C73-4FC1-4EE8-9B8F-C0B4BD70C42F}" srcOrd="3" destOrd="0" parTransId="{FA02D23B-4B4B-4487-84FA-98F15B3CA74F}" sibTransId="{E9F21351-F178-4822-BF39-2573B76EC664}"/>
    <dgm:cxn modelId="{2E8F0F88-D7A2-9D48-9361-AF6B1E0656B0}" type="presOf" srcId="{D419C066-3FB9-46BE-9987-D5E7F12F357C}" destId="{27EA6F1A-ECF9-4DF0-A85A-3CD095502A6E}" srcOrd="0" destOrd="5" presId="urn:microsoft.com/office/officeart/2005/8/layout/hList1"/>
    <dgm:cxn modelId="{75E79A50-B0FF-8E4D-ADBF-358BE4B9F0B2}" type="presOf" srcId="{13CBA3BA-444C-4CF7-86E0-3F74B4C6998E}" destId="{2556D516-2881-44A1-BA4E-29D9A009F751}" srcOrd="0" destOrd="7" presId="urn:microsoft.com/office/officeart/2005/8/layout/hList1"/>
    <dgm:cxn modelId="{C0BD2C37-83C2-704D-A551-6F6AB6DD44E9}" srcId="{5DED7A11-A635-49E3-8E5A-3E07B4D4C0FF}" destId="{5FF1C205-7A6D-524D-A132-5914FED6A428}" srcOrd="2" destOrd="0" parTransId="{767B9AC2-0B84-FF40-A603-FEFD3C63A510}" sibTransId="{09A24766-08A5-154A-A191-D00FF42EE19D}"/>
    <dgm:cxn modelId="{0E72A331-31CD-4A39-AB64-3F29A33AA900}" srcId="{664B2BDA-152D-4427-998E-D83D87692DB0}" destId="{E3AEE480-D616-41CD-BB4A-9973438385B7}" srcOrd="0" destOrd="0" parTransId="{E4BD82D3-1773-45A9-9D35-78FC5D1A1087}" sibTransId="{0CA47A91-F80B-416D-8ADF-780E3656C5B3}"/>
    <dgm:cxn modelId="{96B6D7DF-FADF-42C7-82A8-87CA474E076F}" srcId="{5BB85795-0448-48C2-8472-81247F54EB7E}" destId="{F32D66CA-D279-4398-ADD3-FEC9A8BACB1B}" srcOrd="3" destOrd="0" parTransId="{B6D583EC-38D7-4482-8D55-35B5BE1CAC0F}" sibTransId="{04ACEB7F-DBC8-48CD-AD89-420D09801361}"/>
    <dgm:cxn modelId="{A0FAAB1A-92EE-3D41-BC1A-CE2ECD6F6FA7}" type="presOf" srcId="{DFBBC534-740F-40C4-8CB3-36D22A087CA5}" destId="{27EA6F1A-ECF9-4DF0-A85A-3CD095502A6E}" srcOrd="0" destOrd="3" presId="urn:microsoft.com/office/officeart/2005/8/layout/hList1"/>
    <dgm:cxn modelId="{D42E7580-E3B7-4C07-8C84-315FFC7362E7}" srcId="{5BB85795-0448-48C2-8472-81247F54EB7E}" destId="{A6B0D7BC-D5FB-4A93-BC7F-FFA1C279A163}" srcOrd="4" destOrd="0" parTransId="{3BA34B54-603B-4BD8-9D36-DF8DBDDC340A}" sibTransId="{69985925-1BCC-4FC0-B7DC-238A4A6A68CD}"/>
    <dgm:cxn modelId="{958FE6AD-B522-BD44-AE3A-FCE9E4B5D5D0}" type="presOf" srcId="{E3AEE480-D616-41CD-BB4A-9973438385B7}" destId="{C8F4A8EA-4D64-44D4-AA3F-39D838CC0BDE}" srcOrd="0" destOrd="0" presId="urn:microsoft.com/office/officeart/2005/8/layout/hList1"/>
    <dgm:cxn modelId="{1BDF27CF-10CB-4039-B8B9-840CC4DFAD9B}" srcId="{5DED7A11-A635-49E3-8E5A-3E07B4D4C0FF}" destId="{D424C227-C2D8-45B8-BE53-006A55179BE3}" srcOrd="6" destOrd="0" parTransId="{CC8F53BC-5B13-4696-AC98-C85821738D31}" sibTransId="{B7F0F414-B0A4-4816-8DB2-C4D5344400DD}"/>
    <dgm:cxn modelId="{B28827E3-BE3C-BF46-B991-084613129E96}" type="presOf" srcId="{D3482A07-AC16-4BCE-A573-E2B158146BA0}" destId="{6258C29C-ED8C-47E2-85B5-982E0C5C2982}" srcOrd="0" destOrd="2" presId="urn:microsoft.com/office/officeart/2005/8/layout/hList1"/>
    <dgm:cxn modelId="{F9668828-FAC6-4349-9819-A2CAC2B5B64A}" srcId="{664B2BDA-152D-4427-998E-D83D87692DB0}" destId="{5DED7A11-A635-49E3-8E5A-3E07B4D4C0FF}" srcOrd="2" destOrd="0" parTransId="{17467A49-6DA2-45B6-B147-0AF8C57B1473}" sibTransId="{506FD132-A320-4829-A3E5-EC45F74856C4}"/>
    <dgm:cxn modelId="{38D04891-A901-2E48-B2BC-C953A97E61BB}" type="presOf" srcId="{5683E359-3568-440C-B016-5A9F1DE2B696}" destId="{2556D516-2881-44A1-BA4E-29D9A009F751}" srcOrd="0" destOrd="3" presId="urn:microsoft.com/office/officeart/2005/8/layout/hList1"/>
    <dgm:cxn modelId="{AD84205E-0429-44E3-9800-6E4C7380B522}" srcId="{664B2BDA-152D-4427-998E-D83D87692DB0}" destId="{5BB85795-0448-48C2-8472-81247F54EB7E}" srcOrd="3" destOrd="0" parTransId="{B79B01DC-8676-416F-95C9-E5A977DF4BD8}" sibTransId="{CA82FF06-AD3D-4AE5-B9BD-BF54AB0981BD}"/>
    <dgm:cxn modelId="{58381F11-E80A-864B-9D0F-6115BCAA7D20}" type="presOf" srcId="{52C51158-EED0-3E45-A9DE-E5445EC57A3C}" destId="{2556D516-2881-44A1-BA4E-29D9A009F751}" srcOrd="0" destOrd="0" presId="urn:microsoft.com/office/officeart/2005/8/layout/hList1"/>
    <dgm:cxn modelId="{5AF16EA7-8C86-0E4A-97F3-E96E98F6DA30}" type="presOf" srcId="{F32D66CA-D279-4398-ADD3-FEC9A8BACB1B}" destId="{3759635E-4BE2-489F-A6E4-4379061AB741}" srcOrd="0" destOrd="3" presId="urn:microsoft.com/office/officeart/2005/8/layout/hList1"/>
    <dgm:cxn modelId="{D9BEC0D1-396A-4624-849A-945694EDACFD}" srcId="{5DED7A11-A635-49E3-8E5A-3E07B4D4C0FF}" destId="{DFBBC534-740F-40C4-8CB3-36D22A087CA5}" srcOrd="3" destOrd="0" parTransId="{8B4BA3C8-83EB-4953-BCC3-05420B6B20EA}" sibTransId="{BD2E9602-57FF-41D4-AB44-51C9C03FA0B6}"/>
    <dgm:cxn modelId="{5C8FCF22-5FBA-9045-AFDA-2F08186A1AA2}" type="presOf" srcId="{EB339F20-84CC-204B-BA82-70B399F9959B}" destId="{2556D516-2881-44A1-BA4E-29D9A009F751}" srcOrd="0" destOrd="1" presId="urn:microsoft.com/office/officeart/2005/8/layout/hList1"/>
    <dgm:cxn modelId="{658CF1BF-0CEB-40B2-B5C0-E63BD098A255}" srcId="{A3A67378-A4DC-47F9-AA48-670CF35BB812}" destId="{5683E359-3568-440C-B016-5A9F1DE2B696}" srcOrd="3" destOrd="0" parTransId="{36D0E850-484A-48E6-96E2-E1C55B2E7B0B}" sibTransId="{6D1395E0-ECF6-4D45-9984-E77573CFE9FE}"/>
    <dgm:cxn modelId="{3561D66D-F36E-5740-A0CB-F5D5B11C50B1}" type="presOf" srcId="{D280F242-6DB1-454F-842A-BBF070201C53}" destId="{2556D516-2881-44A1-BA4E-29D9A009F751}" srcOrd="0" destOrd="6" presId="urn:microsoft.com/office/officeart/2005/8/layout/hList1"/>
    <dgm:cxn modelId="{9DAC76AC-BFB0-5A46-BE41-0DD2CBC73D69}" type="presParOf" srcId="{63E101CF-02EE-4B77-904E-8C7B3CDECC5B}" destId="{CB676EC8-8979-40BA-AB46-F75BF91A5F19}" srcOrd="0" destOrd="0" presId="urn:microsoft.com/office/officeart/2005/8/layout/hList1"/>
    <dgm:cxn modelId="{B3829372-FA01-AD42-96AD-7C9C4E75CFD4}" type="presParOf" srcId="{CB676EC8-8979-40BA-AB46-F75BF91A5F19}" destId="{C8F4A8EA-4D64-44D4-AA3F-39D838CC0BDE}" srcOrd="0" destOrd="0" presId="urn:microsoft.com/office/officeart/2005/8/layout/hList1"/>
    <dgm:cxn modelId="{21CF6AE6-BB69-8947-B436-A59B0B2937CA}" type="presParOf" srcId="{CB676EC8-8979-40BA-AB46-F75BF91A5F19}" destId="{6258C29C-ED8C-47E2-85B5-982E0C5C2982}" srcOrd="1" destOrd="0" presId="urn:microsoft.com/office/officeart/2005/8/layout/hList1"/>
    <dgm:cxn modelId="{B4972DC8-5447-344C-A81E-6DC3C6DC87B1}" type="presParOf" srcId="{63E101CF-02EE-4B77-904E-8C7B3CDECC5B}" destId="{234DB218-9489-4508-B748-180E139B3056}" srcOrd="1" destOrd="0" presId="urn:microsoft.com/office/officeart/2005/8/layout/hList1"/>
    <dgm:cxn modelId="{9011ED94-FFCC-E04B-9968-C2B01D63D524}" type="presParOf" srcId="{63E101CF-02EE-4B77-904E-8C7B3CDECC5B}" destId="{6DD72E92-2F27-416F-BB31-D28F92E7EB7A}" srcOrd="2" destOrd="0" presId="urn:microsoft.com/office/officeart/2005/8/layout/hList1"/>
    <dgm:cxn modelId="{DF8D7E47-91E8-8A4D-8ECF-DC520BA7E483}" type="presParOf" srcId="{6DD72E92-2F27-416F-BB31-D28F92E7EB7A}" destId="{DEFB5D3A-FAFE-450F-8BBF-AF283107E031}" srcOrd="0" destOrd="0" presId="urn:microsoft.com/office/officeart/2005/8/layout/hList1"/>
    <dgm:cxn modelId="{3F105188-F6C0-0B46-8126-98B41E32191F}" type="presParOf" srcId="{6DD72E92-2F27-416F-BB31-D28F92E7EB7A}" destId="{2556D516-2881-44A1-BA4E-29D9A009F751}" srcOrd="1" destOrd="0" presId="urn:microsoft.com/office/officeart/2005/8/layout/hList1"/>
    <dgm:cxn modelId="{48F1EB2E-AFFA-484B-97E6-AC32FAC464DB}" type="presParOf" srcId="{63E101CF-02EE-4B77-904E-8C7B3CDECC5B}" destId="{82783FC8-30B8-4D8C-BB03-E2FC924DD9B9}" srcOrd="3" destOrd="0" presId="urn:microsoft.com/office/officeart/2005/8/layout/hList1"/>
    <dgm:cxn modelId="{5018A240-BBDA-6E49-946B-526C92CC8829}" type="presParOf" srcId="{63E101CF-02EE-4B77-904E-8C7B3CDECC5B}" destId="{7E5AC0B7-7E36-49C3-8E9F-999CA318E104}" srcOrd="4" destOrd="0" presId="urn:microsoft.com/office/officeart/2005/8/layout/hList1"/>
    <dgm:cxn modelId="{DB9EC810-14A5-4843-9AA7-0A186E716EDE}" type="presParOf" srcId="{7E5AC0B7-7E36-49C3-8E9F-999CA318E104}" destId="{A546D3C4-3ECC-4832-8017-E375F8CAB478}" srcOrd="0" destOrd="0" presId="urn:microsoft.com/office/officeart/2005/8/layout/hList1"/>
    <dgm:cxn modelId="{71ED77B7-DFE8-194B-8AF0-54FAB93F3846}" type="presParOf" srcId="{7E5AC0B7-7E36-49C3-8E9F-999CA318E104}" destId="{27EA6F1A-ECF9-4DF0-A85A-3CD095502A6E}" srcOrd="1" destOrd="0" presId="urn:microsoft.com/office/officeart/2005/8/layout/hList1"/>
    <dgm:cxn modelId="{A56CC5A2-4061-3E45-A034-A75B0CD88F9D}" type="presParOf" srcId="{63E101CF-02EE-4B77-904E-8C7B3CDECC5B}" destId="{68BABC46-87FE-436B-8F65-1F879F1947F0}" srcOrd="5" destOrd="0" presId="urn:microsoft.com/office/officeart/2005/8/layout/hList1"/>
    <dgm:cxn modelId="{FD851D83-0CBA-3343-83C0-7E58F85403FA}" type="presParOf" srcId="{63E101CF-02EE-4B77-904E-8C7B3CDECC5B}" destId="{2551FE50-28D3-4CB2-AD54-80ACB610CBD5}" srcOrd="6" destOrd="0" presId="urn:microsoft.com/office/officeart/2005/8/layout/hList1"/>
    <dgm:cxn modelId="{C936D625-66E9-7240-8EEE-83BF82F1A87E}" type="presParOf" srcId="{2551FE50-28D3-4CB2-AD54-80ACB610CBD5}" destId="{9DC911B7-B089-431E-9AB0-0A7AA7EDEA2C}" srcOrd="0" destOrd="0" presId="urn:microsoft.com/office/officeart/2005/8/layout/hList1"/>
    <dgm:cxn modelId="{37ABFE6F-88F8-654E-BC5B-0A7C7EB4B44E}" type="presParOf" srcId="{2551FE50-28D3-4CB2-AD54-80ACB610CBD5}" destId="{3759635E-4BE2-489F-A6E4-4379061AB7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0.63889</cdr:x>
      <cdr:y>0.45038</cdr:y>
    </cdr:from>
    <cdr:to>
      <cdr:x>0.71181</cdr:x>
      <cdr:y>0.51908</cdr:y>
    </cdr:to>
    <cdr:sp macro="" textlink="">
      <cdr:nvSpPr>
        <cdr:cNvPr id="2" name="CuadroTexto 1"/>
        <cdr:cNvSpPr txBox="1"/>
      </cdr:nvSpPr>
      <cdr:spPr>
        <a:xfrm xmlns:a="http://schemas.openxmlformats.org/drawingml/2006/main">
          <a:off x="1752600" y="1123950"/>
          <a:ext cx="200025" cy="17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0.50883</cdr:x>
      <cdr:y>0.36114</cdr:y>
    </cdr:from>
    <cdr:to>
      <cdr:x>0.6436</cdr:x>
      <cdr:y>0.46218</cdr:y>
    </cdr:to>
    <cdr:sp macro="" textlink="">
      <cdr:nvSpPr>
        <cdr:cNvPr id="3" name="CuadroTexto 2"/>
        <cdr:cNvSpPr txBox="1"/>
      </cdr:nvSpPr>
      <cdr:spPr>
        <a:xfrm xmlns:a="http://schemas.openxmlformats.org/drawingml/2006/main">
          <a:off x="1352483" y="703150"/>
          <a:ext cx="358237" cy="196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smtClean="0"/>
            <a:t>NNI</a:t>
          </a:r>
        </a:p>
        <a:p xmlns:a="http://schemas.openxmlformats.org/drawingml/2006/main">
          <a:r>
            <a:rPr lang="es-CO" dirty="0" smtClean="0"/>
            <a:t>NS%B</a:t>
          </a:r>
          <a:endParaRPr lang="es-CO" sz="1100" dirty="0"/>
        </a:p>
      </cdr:txBody>
    </cdr:sp>
  </cdr:relSizeAnchor>
  <cdr:relSizeAnchor xmlns:cdr="http://schemas.openxmlformats.org/drawingml/2006/chartDrawing">
    <cdr:from>
      <cdr:x>0.24934</cdr:x>
      <cdr:y>0.36557</cdr:y>
    </cdr:from>
    <cdr:to>
      <cdr:x>0.37582</cdr:x>
      <cdr:y>0.50296</cdr:y>
    </cdr:to>
    <cdr:sp macro="" textlink="">
      <cdr:nvSpPr>
        <cdr:cNvPr id="4" name="CuadroTexto 3"/>
        <cdr:cNvSpPr txBox="1"/>
      </cdr:nvSpPr>
      <cdr:spPr>
        <a:xfrm xmlns:a="http://schemas.openxmlformats.org/drawingml/2006/main">
          <a:off x="662756" y="711783"/>
          <a:ext cx="336185" cy="2675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smtClean="0">
              <a:solidFill>
                <a:schemeClr val="bg1"/>
              </a:solidFill>
            </a:rPr>
            <a:t>NS5A</a:t>
          </a:r>
          <a:endParaRPr lang="es-CO" sz="1100" dirty="0">
            <a:solidFill>
              <a:schemeClr val="bg1"/>
            </a:solidFill>
          </a:endParaRPr>
        </a:p>
      </cdr:txBody>
    </cdr:sp>
  </cdr:relSizeAnchor>
  <cdr:relSizeAnchor xmlns:cdr="http://schemas.openxmlformats.org/drawingml/2006/chartDrawing">
    <cdr:from>
      <cdr:x>0.42043</cdr:x>
      <cdr:y>0.63887</cdr:y>
    </cdr:from>
    <cdr:to>
      <cdr:x>0.58023</cdr:x>
      <cdr:y>0.74568</cdr:y>
    </cdr:to>
    <cdr:sp macro="" textlink="">
      <cdr:nvSpPr>
        <cdr:cNvPr id="5" name="CuadroTexto 4"/>
        <cdr:cNvSpPr txBox="1"/>
      </cdr:nvSpPr>
      <cdr:spPr>
        <a:xfrm xmlns:a="http://schemas.openxmlformats.org/drawingml/2006/main">
          <a:off x="1117516" y="1243905"/>
          <a:ext cx="424750" cy="2079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IP</a:t>
          </a:r>
        </a:p>
      </cdr:txBody>
    </cdr:sp>
  </cdr:relSizeAnchor>
</c:userShapes>
</file>

<file path=ppt/drawings/drawing2.xml><?xml version="1.0" encoding="utf-8"?>
<c:userShapes xmlns:c="http://schemas.openxmlformats.org/drawingml/2006/chart">
  <cdr:relSizeAnchor xmlns:cdr="http://schemas.openxmlformats.org/drawingml/2006/chartDrawing">
    <cdr:from>
      <cdr:x>0.20455</cdr:x>
      <cdr:y>0.5</cdr:y>
    </cdr:from>
    <cdr:to>
      <cdr:x>0.38033</cdr:x>
      <cdr:y>0.64567</cdr:y>
    </cdr:to>
    <cdr:sp macro="" textlink="">
      <cdr:nvSpPr>
        <cdr:cNvPr id="2" name="CuadroTexto 1"/>
        <cdr:cNvSpPr txBox="1"/>
      </cdr:nvSpPr>
      <cdr:spPr>
        <a:xfrm xmlns:a="http://schemas.openxmlformats.org/drawingml/2006/main">
          <a:off x="392012" y="905628"/>
          <a:ext cx="336873" cy="2638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solidFill>
                <a:schemeClr val="bg1"/>
              </a:solidFill>
            </a:rPr>
            <a:t>  NS5A</a:t>
          </a:r>
        </a:p>
      </cdr:txBody>
    </cdr:sp>
  </cdr:relSizeAnchor>
  <cdr:relSizeAnchor xmlns:cdr="http://schemas.openxmlformats.org/drawingml/2006/chartDrawing">
    <cdr:from>
      <cdr:x>0.56892</cdr:x>
      <cdr:y>0.5</cdr:y>
    </cdr:from>
    <cdr:to>
      <cdr:x>0.72517</cdr:x>
      <cdr:y>0.61418</cdr:y>
    </cdr:to>
    <cdr:sp macro="" textlink="">
      <cdr:nvSpPr>
        <cdr:cNvPr id="3" name="CuadroTexto 2"/>
        <cdr:cNvSpPr txBox="1"/>
      </cdr:nvSpPr>
      <cdr:spPr>
        <a:xfrm xmlns:a="http://schemas.openxmlformats.org/drawingml/2006/main">
          <a:off x="1090311" y="905628"/>
          <a:ext cx="299444" cy="2068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IP</a:t>
          </a:r>
        </a:p>
      </cdr:txBody>
    </cdr:sp>
  </cdr:relSizeAnchor>
</c:userShapes>
</file>

<file path=ppt/drawings/drawing3.xml><?xml version="1.0" encoding="utf-8"?>
<c:userShapes xmlns:c="http://schemas.openxmlformats.org/drawingml/2006/chart">
  <cdr:relSizeAnchor xmlns:cdr="http://schemas.openxmlformats.org/drawingml/2006/chartDrawing">
    <cdr:from>
      <cdr:x>0.25658</cdr:x>
      <cdr:y>0.508</cdr:y>
    </cdr:from>
    <cdr:to>
      <cdr:x>0.43236</cdr:x>
      <cdr:y>0.65367</cdr:y>
    </cdr:to>
    <cdr:sp macro="" textlink="">
      <cdr:nvSpPr>
        <cdr:cNvPr id="2" name="CuadroTexto 1"/>
        <cdr:cNvSpPr txBox="1"/>
      </cdr:nvSpPr>
      <cdr:spPr>
        <a:xfrm xmlns:a="http://schemas.openxmlformats.org/drawingml/2006/main">
          <a:off x="512612" y="945677"/>
          <a:ext cx="351187" cy="271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smtClean="0">
              <a:solidFill>
                <a:schemeClr val="bg1"/>
              </a:solidFill>
            </a:rPr>
            <a:t>NS5A</a:t>
          </a:r>
          <a:endParaRPr lang="es-CO" sz="1100" dirty="0">
            <a:solidFill>
              <a:schemeClr val="bg1"/>
            </a:solidFill>
          </a:endParaRPr>
        </a:p>
      </cdr:txBody>
    </cdr:sp>
  </cdr:relSizeAnchor>
  <cdr:relSizeAnchor xmlns:cdr="http://schemas.openxmlformats.org/drawingml/2006/chartDrawing">
    <cdr:from>
      <cdr:x>0.5</cdr:x>
      <cdr:y>0.508</cdr:y>
    </cdr:from>
    <cdr:to>
      <cdr:x>0.65625</cdr:x>
      <cdr:y>0.62218</cdr:y>
    </cdr:to>
    <cdr:sp macro="" textlink="">
      <cdr:nvSpPr>
        <cdr:cNvPr id="3" name="CuadroTexto 2"/>
        <cdr:cNvSpPr txBox="1"/>
      </cdr:nvSpPr>
      <cdr:spPr>
        <a:xfrm xmlns:a="http://schemas.openxmlformats.org/drawingml/2006/main">
          <a:off x="998941" y="945677"/>
          <a:ext cx="312169" cy="212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solidFill>
                <a:schemeClr val="bg1"/>
              </a:solidFill>
            </a:rPr>
            <a:t>NUC</a:t>
          </a:r>
        </a:p>
      </cdr:txBody>
    </cdr:sp>
  </cdr:relSizeAnchor>
</c:userShapes>
</file>

<file path=ppt/drawings/drawing4.xml><?xml version="1.0" encoding="utf-8"?>
<c:userShapes xmlns:c="http://schemas.openxmlformats.org/drawingml/2006/chart">
  <cdr:relSizeAnchor xmlns:cdr="http://schemas.openxmlformats.org/drawingml/2006/chartDrawing">
    <cdr:from>
      <cdr:x>0.27822</cdr:x>
      <cdr:y>0.44668</cdr:y>
    </cdr:from>
    <cdr:to>
      <cdr:x>0.43571</cdr:x>
      <cdr:y>0.58223</cdr:y>
    </cdr:to>
    <cdr:sp macro="" textlink="">
      <cdr:nvSpPr>
        <cdr:cNvPr id="2" name="CuadroTexto 1"/>
        <cdr:cNvSpPr txBox="1"/>
      </cdr:nvSpPr>
      <cdr:spPr>
        <a:xfrm xmlns:a="http://schemas.openxmlformats.org/drawingml/2006/main">
          <a:off x="691780" y="901987"/>
          <a:ext cx="391591" cy="2737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solidFill>
                <a:schemeClr val="bg1"/>
              </a:solidFill>
            </a:rPr>
            <a:t>IP</a:t>
          </a:r>
        </a:p>
      </cdr:txBody>
    </cdr:sp>
  </cdr:relSizeAnchor>
  <cdr:relSizeAnchor xmlns:cdr="http://schemas.openxmlformats.org/drawingml/2006/chartDrawing">
    <cdr:from>
      <cdr:x>0.49211</cdr:x>
      <cdr:y>0.45213</cdr:y>
    </cdr:from>
    <cdr:to>
      <cdr:x>0.64836</cdr:x>
      <cdr:y>0.56631</cdr:y>
    </cdr:to>
    <cdr:sp macro="" textlink="">
      <cdr:nvSpPr>
        <cdr:cNvPr id="3" name="CuadroTexto 2"/>
        <cdr:cNvSpPr txBox="1"/>
      </cdr:nvSpPr>
      <cdr:spPr>
        <a:xfrm xmlns:a="http://schemas.openxmlformats.org/drawingml/2006/main">
          <a:off x="1076455" y="841471"/>
          <a:ext cx="341785" cy="2125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solidFill>
                <a:schemeClr val="bg1"/>
              </a:solidFill>
            </a:rPr>
            <a:t>NUC</a:t>
          </a:r>
        </a:p>
      </cdr:txBody>
    </cdr:sp>
  </cdr:relSizeAnchor>
</c:userShapes>
</file>

<file path=ppt/drawings/drawing5.xml><?xml version="1.0" encoding="utf-8"?>
<c:userShapes xmlns:c="http://schemas.openxmlformats.org/drawingml/2006/chart">
  <cdr:relSizeAnchor xmlns:cdr="http://schemas.openxmlformats.org/drawingml/2006/chartDrawing">
    <cdr:from>
      <cdr:x>0.22714</cdr:x>
      <cdr:y>0.492</cdr:y>
    </cdr:from>
    <cdr:to>
      <cdr:x>0.40292</cdr:x>
      <cdr:y>0.63767</cdr:y>
    </cdr:to>
    <cdr:sp macro="" textlink="">
      <cdr:nvSpPr>
        <cdr:cNvPr id="2" name="CuadroTexto 1"/>
        <cdr:cNvSpPr txBox="1"/>
      </cdr:nvSpPr>
      <cdr:spPr>
        <a:xfrm xmlns:a="http://schemas.openxmlformats.org/drawingml/2006/main">
          <a:off x="433223" y="916457"/>
          <a:ext cx="335266" cy="2713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dirty="0" smtClean="0"/>
            <a:t>NS</a:t>
          </a:r>
          <a:r>
            <a:rPr lang="es-CO" sz="1100" dirty="0" smtClean="0"/>
            <a:t>5A</a:t>
          </a:r>
          <a:endParaRPr lang="es-CO" sz="1100" dirty="0"/>
        </a:p>
      </cdr:txBody>
    </cdr:sp>
  </cdr:relSizeAnchor>
  <cdr:relSizeAnchor xmlns:cdr="http://schemas.openxmlformats.org/drawingml/2006/chartDrawing">
    <cdr:from>
      <cdr:x>0.5699</cdr:x>
      <cdr:y>0.4838</cdr:y>
    </cdr:from>
    <cdr:to>
      <cdr:x>0.72615</cdr:x>
      <cdr:y>0.59798</cdr:y>
    </cdr:to>
    <cdr:sp macro="" textlink="">
      <cdr:nvSpPr>
        <cdr:cNvPr id="3" name="CuadroTexto 2"/>
        <cdr:cNvSpPr txBox="1"/>
      </cdr:nvSpPr>
      <cdr:spPr>
        <a:xfrm xmlns:a="http://schemas.openxmlformats.org/drawingml/2006/main">
          <a:off x="1086982" y="901185"/>
          <a:ext cx="298017" cy="2126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IP</a:t>
          </a:r>
        </a:p>
      </cdr:txBody>
    </cdr:sp>
  </cdr:relSizeAnchor>
</c:userShapes>
</file>

<file path=ppt/drawings/drawing6.xml><?xml version="1.0" encoding="utf-8"?>
<c:userShapes xmlns:c="http://schemas.openxmlformats.org/drawingml/2006/chart">
  <cdr:relSizeAnchor xmlns:cdr="http://schemas.openxmlformats.org/drawingml/2006/chartDrawing">
    <cdr:from>
      <cdr:x>0.27822</cdr:x>
      <cdr:y>0.44668</cdr:y>
    </cdr:from>
    <cdr:to>
      <cdr:x>0.43571</cdr:x>
      <cdr:y>0.58223</cdr:y>
    </cdr:to>
    <cdr:sp macro="" textlink="">
      <cdr:nvSpPr>
        <cdr:cNvPr id="2" name="CuadroTexto 1"/>
        <cdr:cNvSpPr txBox="1"/>
      </cdr:nvSpPr>
      <cdr:spPr>
        <a:xfrm xmlns:a="http://schemas.openxmlformats.org/drawingml/2006/main">
          <a:off x="691780" y="901987"/>
          <a:ext cx="391591" cy="2737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IP</a:t>
          </a:r>
        </a:p>
      </cdr:txBody>
    </cdr:sp>
  </cdr:relSizeAnchor>
  <cdr:relSizeAnchor xmlns:cdr="http://schemas.openxmlformats.org/drawingml/2006/chartDrawing">
    <cdr:from>
      <cdr:x>0.49211</cdr:x>
      <cdr:y>0.45213</cdr:y>
    </cdr:from>
    <cdr:to>
      <cdr:x>0.64836</cdr:x>
      <cdr:y>0.56631</cdr:y>
    </cdr:to>
    <cdr:sp macro="" textlink="">
      <cdr:nvSpPr>
        <cdr:cNvPr id="3" name="CuadroTexto 2"/>
        <cdr:cNvSpPr txBox="1"/>
      </cdr:nvSpPr>
      <cdr:spPr>
        <a:xfrm xmlns:a="http://schemas.openxmlformats.org/drawingml/2006/main">
          <a:off x="1076455" y="841471"/>
          <a:ext cx="341785" cy="2125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solidFill>
                <a:schemeClr val="bg1"/>
              </a:solidFill>
            </a:rPr>
            <a:t>NUC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FAE27-B2AF-426B-BA77-7C19ACFA08CF}" type="datetimeFigureOut">
              <a:rPr lang="es-MX" smtClean="0"/>
              <a:t>25/05/2016</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9BDDE-FF30-43CA-9C52-0E81084CC6A8}" type="slidenum">
              <a:rPr lang="es-MX" smtClean="0"/>
              <a:t>‹Nº›</a:t>
            </a:fld>
            <a:endParaRPr lang="es-MX"/>
          </a:p>
        </p:txBody>
      </p:sp>
    </p:spTree>
    <p:extLst>
      <p:ext uri="{BB962C8B-B14F-4D97-AF65-F5344CB8AC3E}">
        <p14:creationId xmlns:p14="http://schemas.microsoft.com/office/powerpoint/2010/main" val="396083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err="1" smtClean="0">
                <a:solidFill>
                  <a:srgbClr val="FF0000"/>
                </a:solidFill>
              </a:rPr>
              <a:t>Referencia</a:t>
            </a:r>
            <a:r>
              <a:rPr lang="en-US" b="1" dirty="0" smtClean="0">
                <a:solidFill>
                  <a:srgbClr val="FF0000"/>
                </a:solidFill>
              </a:rPr>
              <a:t>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err="1" smtClean="0">
                <a:solidFill>
                  <a:srgbClr val="FF0000"/>
                </a:solidFill>
              </a:rPr>
              <a:t>Referencia</a:t>
            </a:r>
            <a:r>
              <a:rPr lang="en-US" b="1" dirty="0" smtClean="0">
                <a:solidFill>
                  <a:srgbClr val="FF0000"/>
                </a:solidFill>
              </a:rPr>
              <a:t>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 dirty="0" smtClean="0"/>
              <a:t>A principio</a:t>
            </a:r>
            <a:r>
              <a:rPr lang="es-ES" baseline="0" dirty="0" smtClean="0"/>
              <a:t> de los años 90 la única alternativa enfocada a mediar la respuesta inmunológica y no a destruir el virus fue la intervención con interferón, el cual conlleva una increíble cantidad de eventos secundarios. Esta terapia fue evolucionando al uso de </a:t>
            </a:r>
            <a:r>
              <a:rPr lang="es-ES" baseline="0" dirty="0" err="1" smtClean="0"/>
              <a:t>ribavirina</a:t>
            </a:r>
            <a:r>
              <a:rPr lang="es-ES" baseline="0" dirty="0" smtClean="0"/>
              <a:t>, no como antiviral sino como modulador también del sistema inmunológico. Con el fin de que las dosis de interferón pudieran espaciarse se le realizo un proceso farmacológico (</a:t>
            </a:r>
            <a:r>
              <a:rPr lang="es-ES" baseline="0" dirty="0" err="1" smtClean="0"/>
              <a:t>Pegilado</a:t>
            </a:r>
            <a:r>
              <a:rPr lang="es-ES" baseline="0" dirty="0" smtClean="0"/>
              <a:t>) el cual permitía que su aplicación fuese cada semana, pero el efecto terapéutico buscado era el mismo. </a:t>
            </a:r>
          </a:p>
          <a:p>
            <a:endParaRPr lang="es-ES" baseline="0" dirty="0" smtClean="0"/>
          </a:p>
          <a:p>
            <a:r>
              <a:rPr lang="es-ES" baseline="0" dirty="0" smtClean="0"/>
              <a:t>Solo con la aparición de los antivirales de acción directa en 2011 se cambio el objetivo terapéutico a la eliminación del virus de la hepatitis C, pero las tasas de respuesta viral sostenida aun no alcanzaban las expectativas. En el 2014 la historia para los pacientes que conviven con el virus cambia, teniendo la posibilidad de contar con alternativas terapéuticas que de acuerdo al perfil del paciente pueden llegar al 100% de eliminación del virus medido a través de la respuesta viral sostenida. </a:t>
            </a:r>
            <a:endParaRPr lang="es-CO" dirty="0" smtClean="0"/>
          </a:p>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 dirty="0" smtClean="0"/>
              <a:t>Incluir</a:t>
            </a:r>
            <a:r>
              <a:rPr lang="es-ES" baseline="0" dirty="0" smtClean="0"/>
              <a:t> </a:t>
            </a:r>
            <a:r>
              <a:rPr lang="es-ES" baseline="0" dirty="0" err="1" smtClean="0"/>
              <a:t>Mix</a:t>
            </a:r>
            <a:r>
              <a:rPr lang="es-ES" baseline="0" dirty="0" smtClean="0"/>
              <a:t> and Match </a:t>
            </a:r>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4818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4C0A5-A05E-0442-9FA6-2AB6D6CD20E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5209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24217B-56FC-47CC-BDE1-6E22F82CF60F}" type="datetimeFigureOut">
              <a:rPr lang="es-MX" smtClean="0"/>
              <a:t>25/05/2016</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295504C9-E61A-4F5E-BF3F-81FB8F3D37F2}"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4217B-56FC-47CC-BDE1-6E22F82CF60F}" type="datetimeFigureOut">
              <a:rPr lang="es-MX" smtClean="0"/>
              <a:t>25/05/2016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4217B-56FC-47CC-BDE1-6E22F82CF60F}" type="datetimeFigureOut">
              <a:rPr lang="es-MX" smtClean="0"/>
              <a:t>25/05/2016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5124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35026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5003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8127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5680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1731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74731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9932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4217B-56FC-47CC-BDE1-6E22F82CF60F}" type="datetimeFigureOut">
              <a:rPr lang="es-MX" smtClean="0"/>
              <a:t>25/05/2016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66677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7352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1146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auto">
      <p:bgPr>
        <a:solidFill>
          <a:schemeClr val="tx1"/>
        </a:solidFill>
        <a:effectLst/>
      </p:bgPr>
    </p:bg>
    <p:spTree>
      <p:nvGrpSpPr>
        <p:cNvPr id="1" name=""/>
        <p:cNvGrpSpPr/>
        <p:nvPr/>
      </p:nvGrpSpPr>
      <p:grpSpPr>
        <a:xfrm>
          <a:off x="0" y="0"/>
          <a:ext cx="0" cy="0"/>
          <a:chOff x="0" y="0"/>
          <a:chExt cx="0" cy="0"/>
        </a:xfrm>
      </p:grpSpPr>
      <p:sp>
        <p:nvSpPr>
          <p:cNvPr id="23555" name="Title Placeholder 1"/>
          <p:cNvSpPr>
            <a:spLocks noGrp="1"/>
          </p:cNvSpPr>
          <p:nvPr>
            <p:ph type="ctrTitle"/>
          </p:nvPr>
        </p:nvSpPr>
        <p:spPr bwMode="gray">
          <a:xfrm>
            <a:off x="411163" y="2559053"/>
            <a:ext cx="4113212" cy="1096963"/>
          </a:xfrm>
        </p:spPr>
        <p:txBody>
          <a:bodyPr/>
          <a:lstStyle>
            <a:lvl1pPr>
              <a:lnSpc>
                <a:spcPct val="85000"/>
              </a:lnSpc>
              <a:defRPr sz="3200" smtClean="0">
                <a:solidFill>
                  <a:schemeClr val="hlink"/>
                </a:solidFill>
              </a:defRPr>
            </a:lvl1pPr>
          </a:lstStyle>
          <a:p>
            <a:pPr lvl="0"/>
            <a:r>
              <a:rPr lang="en-US" noProof="0" smtClean="0"/>
              <a:t>Click to edit Master title style</a:t>
            </a:r>
          </a:p>
        </p:txBody>
      </p:sp>
      <p:sp>
        <p:nvSpPr>
          <p:cNvPr id="23556" name="Text Placeholder 2"/>
          <p:cNvSpPr>
            <a:spLocks noGrp="1"/>
          </p:cNvSpPr>
          <p:nvPr>
            <p:ph type="subTitle" idx="1"/>
          </p:nvPr>
        </p:nvSpPr>
        <p:spPr bwMode="gray">
          <a:xfrm>
            <a:off x="411163" y="3702083"/>
            <a:ext cx="3656012" cy="274639"/>
          </a:xfrm>
        </p:spPr>
        <p:txBody>
          <a:bodyPr/>
          <a:lstStyle>
            <a:lvl1pPr>
              <a:lnSpc>
                <a:spcPct val="75000"/>
              </a:lnSpc>
              <a:defRPr sz="1400" smtClean="0">
                <a:solidFill>
                  <a:schemeClr val="bg1"/>
                </a:solidFill>
              </a:defRPr>
            </a:lvl1pPr>
          </a:lstStyle>
          <a:p>
            <a:pPr lvl="0"/>
            <a:r>
              <a:rPr lang="en-US" noProof="0" smtClean="0"/>
              <a:t>Click to edit Master subtitle style</a:t>
            </a:r>
          </a:p>
        </p:txBody>
      </p:sp>
      <p:sp>
        <p:nvSpPr>
          <p:cNvPr id="4" name="Date Placeholder 3"/>
          <p:cNvSpPr>
            <a:spLocks noGrp="1"/>
          </p:cNvSpPr>
          <p:nvPr>
            <p:ph type="dt" sz="half" idx="2"/>
          </p:nvPr>
        </p:nvSpPr>
        <p:spPr bwMode="gray">
          <a:xfrm>
            <a:off x="411163" y="4021173"/>
            <a:ext cx="2133600"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1"/>
                </a:solidFill>
              </a:defRPr>
            </a:lvl1pPr>
          </a:lstStyle>
          <a:p>
            <a:endParaRPr lang="en-US">
              <a:solidFill>
                <a:srgbClr val="FFFFFF"/>
              </a:solidFill>
            </a:endParaRPr>
          </a:p>
        </p:txBody>
      </p:sp>
      <p:pic>
        <p:nvPicPr>
          <p:cNvPr id="23562" name="Picture 12" descr="AbbVieLogo_Standard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63" y="493713"/>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34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702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417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68571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38762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8"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03530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02929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24217B-56FC-47CC-BDE1-6E22F82CF60F}" type="datetimeFigureOut">
              <a:rPr lang="es-MX" smtClean="0"/>
              <a:t>25/05/2016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5504C9-E61A-4F5E-BF3F-81FB8F3D37F2}"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3"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45374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73053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349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98205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68037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750" y="227016"/>
            <a:ext cx="8318500" cy="7318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279536"/>
            <a:ext cx="4083050" cy="498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4" y="1279536"/>
            <a:ext cx="4083050" cy="498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970214" y="6607177"/>
            <a:ext cx="5484812" cy="182563"/>
          </a:xfrm>
        </p:spPr>
        <p:txBody>
          <a:bodyPr/>
          <a:lstStyle>
            <a:lvl1pPr>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6" name="Slide Number Placeholder 5"/>
          <p:cNvSpPr>
            <a:spLocks noGrp="1"/>
          </p:cNvSpPr>
          <p:nvPr>
            <p:ph type="sldNum" sz="quarter" idx="11"/>
          </p:nvPr>
        </p:nvSpPr>
        <p:spPr>
          <a:xfrm>
            <a:off x="8482013" y="6607177"/>
            <a:ext cx="247650" cy="182563"/>
          </a:xfrm>
        </p:spPr>
        <p:txBody>
          <a:bodyPr/>
          <a:lstStyle>
            <a:lvl1pPr>
              <a:defRPr/>
            </a:lvl1pPr>
          </a:lstStyle>
          <a:p>
            <a:fld id="{25E52E08-8A9F-424F-A39F-730C2CFF3817}"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0278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18"/>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45647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63619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9"/>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845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635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24217B-56FC-47CC-BDE1-6E22F82CF60F}" type="datetimeFigureOut">
              <a:rPr lang="es-MX" smtClean="0"/>
              <a:t>25/05/2016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12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2675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68578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86336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157"/>
            <a:ext cx="3008313" cy="1162051"/>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23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30507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09"/>
            <a:ext cx="5486400" cy="566739"/>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53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17147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68364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74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5271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Foot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dirty="0" smtClean="0"/>
              <a:t>Click to edit Master title style</a:t>
            </a:r>
            <a:endParaRPr lang="en-US" dirty="0"/>
          </a:p>
        </p:txBody>
      </p:sp>
      <p:sp>
        <p:nvSpPr>
          <p:cNvPr id="3" name="Content Placeholder 4"/>
          <p:cNvSpPr>
            <a:spLocks noGrp="1"/>
          </p:cNvSpPr>
          <p:nvPr>
            <p:ph sz="quarter" idx="11" hasCustomPrompt="1"/>
          </p:nvPr>
        </p:nvSpPr>
        <p:spPr>
          <a:xfrm>
            <a:off x="7419751" y="6280023"/>
            <a:ext cx="1303562"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en-US" dirty="0" smtClean="0"/>
              <a:t>Click to edit Footnote</a:t>
            </a:r>
          </a:p>
        </p:txBody>
      </p:sp>
      <p:sp>
        <p:nvSpPr>
          <p:cNvPr id="4" name="Content Placeholder 4"/>
          <p:cNvSpPr>
            <a:spLocks noGrp="1"/>
          </p:cNvSpPr>
          <p:nvPr>
            <p:ph sz="quarter" idx="12" hasCustomPrompt="1"/>
          </p:nvPr>
        </p:nvSpPr>
        <p:spPr>
          <a:xfrm>
            <a:off x="414338" y="6280023"/>
            <a:ext cx="1303562"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en-US" dirty="0" smtClean="0"/>
              <a:t>Click to edit Footnote</a:t>
            </a:r>
          </a:p>
        </p:txBody>
      </p:sp>
    </p:spTree>
    <p:extLst>
      <p:ext uri="{BB962C8B-B14F-4D97-AF65-F5344CB8AC3E}">
        <p14:creationId xmlns:p14="http://schemas.microsoft.com/office/powerpoint/2010/main" val="697321940"/>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2228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08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24217B-56FC-47CC-BDE1-6E22F82CF60F}" type="datetimeFigureOut">
              <a:rPr lang="es-MX" smtClean="0"/>
              <a:t>25/05/2016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87953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2738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49319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44217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12223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8899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903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84839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32567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row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5"/>
          <p:cNvSpPr>
            <a:spLocks noGrp="1"/>
          </p:cNvSpPr>
          <p:nvPr>
            <p:ph type="body" sz="quarter" idx="11"/>
          </p:nvPr>
        </p:nvSpPr>
        <p:spPr>
          <a:xfrm>
            <a:off x="215914" y="6483975"/>
            <a:ext cx="4152457" cy="307975"/>
          </a:xfrm>
        </p:spPr>
        <p:txBody>
          <a:bodyPr tIns="0" bIns="0" anchor="b"/>
          <a:lstStyle>
            <a:lvl1pPr marL="0" indent="0">
              <a:lnSpc>
                <a:spcPct val="100000"/>
              </a:lnSpc>
              <a:spcBef>
                <a:spcPts val="0"/>
              </a:spcBef>
              <a:spcAft>
                <a:spcPts val="0"/>
              </a:spcAft>
              <a:buNone/>
              <a:defRPr sz="1000">
                <a:solidFill>
                  <a:schemeClr val="tx1">
                    <a:lumMod val="75000"/>
                    <a:lumOff val="25000"/>
                  </a:schemeClr>
                </a:solidFill>
              </a:defRPr>
            </a:lvl1pPr>
          </a:lstStyle>
          <a:p>
            <a:pPr lvl="0"/>
            <a:r>
              <a:rPr lang="en-US" smtClean="0"/>
              <a:t>Click to edit Master text styles</a:t>
            </a:r>
          </a:p>
        </p:txBody>
      </p:sp>
      <p:sp>
        <p:nvSpPr>
          <p:cNvPr id="6" name="Text Placeholder 5"/>
          <p:cNvSpPr>
            <a:spLocks noGrp="1"/>
          </p:cNvSpPr>
          <p:nvPr>
            <p:ph type="body" sz="quarter" idx="12"/>
          </p:nvPr>
        </p:nvSpPr>
        <p:spPr>
          <a:xfrm>
            <a:off x="4777251" y="6483975"/>
            <a:ext cx="4152457" cy="307975"/>
          </a:xfrm>
        </p:spPr>
        <p:txBody>
          <a:bodyPr tIns="0" bIns="0" anchor="b"/>
          <a:lstStyle>
            <a:lvl1pPr marL="0" indent="0" algn="r">
              <a:lnSpc>
                <a:spcPct val="100000"/>
              </a:lnSpc>
              <a:spcBef>
                <a:spcPts val="0"/>
              </a:spcBef>
              <a:spcAft>
                <a:spcPts val="0"/>
              </a:spcAft>
              <a:buNone/>
              <a:defRPr sz="1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70406247"/>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24217B-56FC-47CC-BDE1-6E22F82CF60F}" type="datetimeFigureOut">
              <a:rPr lang="es-MX" smtClean="0"/>
              <a:t>25/05/2016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01686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66414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92465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02288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98258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9718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78416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96910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062193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3286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4217B-56FC-47CC-BDE1-6E22F82CF60F}" type="datetimeFigureOut">
              <a:rPr lang="es-MX" smtClean="0"/>
              <a:t>25/05/2016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90955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row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5"/>
          <p:cNvSpPr>
            <a:spLocks noGrp="1"/>
          </p:cNvSpPr>
          <p:nvPr>
            <p:ph type="body" sz="quarter" idx="11"/>
          </p:nvPr>
        </p:nvSpPr>
        <p:spPr>
          <a:xfrm>
            <a:off x="215911" y="6483970"/>
            <a:ext cx="4152457" cy="307975"/>
          </a:xfrm>
        </p:spPr>
        <p:txBody>
          <a:bodyPr tIns="0" bIns="0" anchor="b"/>
          <a:lstStyle>
            <a:lvl1pPr marL="0" indent="0">
              <a:lnSpc>
                <a:spcPct val="100000"/>
              </a:lnSpc>
              <a:spcBef>
                <a:spcPts val="0"/>
              </a:spcBef>
              <a:spcAft>
                <a:spcPts val="0"/>
              </a:spcAft>
              <a:buNone/>
              <a:defRPr sz="1000">
                <a:solidFill>
                  <a:schemeClr val="tx1">
                    <a:lumMod val="75000"/>
                    <a:lumOff val="25000"/>
                  </a:schemeClr>
                </a:solidFill>
              </a:defRPr>
            </a:lvl1pPr>
          </a:lstStyle>
          <a:p>
            <a:pPr lvl="0"/>
            <a:r>
              <a:rPr lang="en-US" smtClean="0"/>
              <a:t>Click to edit Master text styles</a:t>
            </a:r>
          </a:p>
        </p:txBody>
      </p:sp>
      <p:sp>
        <p:nvSpPr>
          <p:cNvPr id="6" name="Text Placeholder 5"/>
          <p:cNvSpPr>
            <a:spLocks noGrp="1"/>
          </p:cNvSpPr>
          <p:nvPr>
            <p:ph type="body" sz="quarter" idx="12"/>
          </p:nvPr>
        </p:nvSpPr>
        <p:spPr>
          <a:xfrm>
            <a:off x="4777251" y="6483970"/>
            <a:ext cx="4152457" cy="307975"/>
          </a:xfrm>
        </p:spPr>
        <p:txBody>
          <a:bodyPr tIns="0" bIns="0" anchor="b"/>
          <a:lstStyle>
            <a:lvl1pPr marL="0" indent="0" algn="r">
              <a:lnSpc>
                <a:spcPct val="100000"/>
              </a:lnSpc>
              <a:spcBef>
                <a:spcPts val="0"/>
              </a:spcBef>
              <a:spcAft>
                <a:spcPts val="0"/>
              </a:spcAft>
              <a:buNone/>
              <a:defRPr sz="1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888527208"/>
      </p:ext>
    </p:extLst>
  </p:cSld>
  <p:clrMapOvr>
    <a:masterClrMapping/>
  </p:clrMapOvr>
  <p:transition spd="slow">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84345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12998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410558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23075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49887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913181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49429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0217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24217B-56FC-47CC-BDE1-6E22F82CF60F}" type="datetimeFigureOut">
              <a:rPr lang="es-MX" smtClean="0"/>
              <a:t>25/05/2016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5504C9-E61A-4F5E-BF3F-81FB8F3D37F2}" type="slidenum">
              <a:rPr lang="es-MX" smtClean="0"/>
              <a:t>‹Nº›</a:t>
            </a:fld>
            <a:endParaRPr lang="es-MX"/>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28126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807756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1462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60407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61316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16531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82248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86216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86220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1836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24217B-56FC-47CC-BDE1-6E22F82CF60F}" type="datetimeFigureOut">
              <a:rPr lang="es-MX" smtClean="0"/>
              <a:t>25/05/2016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2"/>
            <a:ext cx="609600" cy="365125"/>
          </a:xfrm>
        </p:spPr>
        <p:txBody>
          <a:bodyPr/>
          <a:lstStyle/>
          <a:p>
            <a:fld id="{295504C9-E61A-4F5E-BF3F-81FB8F3D37F2}"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5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60179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033502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0523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95F59B7A-9226-7046-B548-2AF1022A195E}" type="datetimeFigureOut">
              <a:rPr lang="en-US" smtClean="0">
                <a:solidFill>
                  <a:prstClr val="black">
                    <a:tint val="75000"/>
                  </a:prstClr>
                </a:solidFill>
              </a:rPr>
              <a:p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BF0BD-EAA9-B04E-866A-9814A68DDB7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994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24217B-56FC-47CC-BDE1-6E22F82CF60F}" type="datetimeFigureOut">
              <a:rPr lang="es-MX" smtClean="0"/>
              <a:t>25/05/2016</a:t>
            </a:fld>
            <a:endParaRPr lang="es-MX"/>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5504C9-E61A-4F5E-BF3F-81FB8F3D37F2}"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3560390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6537329"/>
            <a:ext cx="9144000" cy="320675"/>
          </a:xfrm>
          <a:prstGeom prst="rect">
            <a:avLst/>
          </a:prstGeom>
          <a:solidFill>
            <a:srgbClr val="071D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70605"/>
              </a:solidFill>
            </a:endParaRPr>
          </a:p>
        </p:txBody>
      </p:sp>
      <p:sp>
        <p:nvSpPr>
          <p:cNvPr id="1026" name="Title Placeholder 1"/>
          <p:cNvSpPr>
            <a:spLocks noGrp="1"/>
          </p:cNvSpPr>
          <p:nvPr>
            <p:ph type="title"/>
          </p:nvPr>
        </p:nvSpPr>
        <p:spPr bwMode="auto">
          <a:xfrm>
            <a:off x="412750" y="227016"/>
            <a:ext cx="83185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11163" y="1279536"/>
            <a:ext cx="83185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bwMode="gray">
          <a:xfrm>
            <a:off x="2970214" y="6607177"/>
            <a:ext cx="54848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lnSpc>
                <a:spcPct val="100000"/>
              </a:lnSpc>
              <a:defRPr sz="900">
                <a:solidFill>
                  <a:schemeClr val="bg1"/>
                </a:solidFill>
              </a:defRPr>
            </a:lvl1pPr>
          </a:lstStyle>
          <a:p>
            <a:r>
              <a:rPr lang="en-US" smtClean="0">
                <a:solidFill>
                  <a:srgbClr val="FFFFFF"/>
                </a:solidFill>
              </a:rPr>
              <a:t>Confidential Information / Only for internal and educational use / Is not approved to use with external stakeholders</a:t>
            </a:r>
            <a:endParaRPr lang="en-US">
              <a:solidFill>
                <a:srgbClr val="FFFFFF"/>
              </a:solidFill>
            </a:endParaRPr>
          </a:p>
        </p:txBody>
      </p:sp>
      <p:sp>
        <p:nvSpPr>
          <p:cNvPr id="6" name="Slide Number Placeholder 5"/>
          <p:cNvSpPr>
            <a:spLocks noGrp="1"/>
          </p:cNvSpPr>
          <p:nvPr>
            <p:ph type="sldNum" sz="quarter" idx="4"/>
          </p:nvPr>
        </p:nvSpPr>
        <p:spPr bwMode="gray">
          <a:xfrm>
            <a:off x="8482013" y="6607177"/>
            <a:ext cx="2476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ctr" anchorCtr="0" compatLnSpc="1">
            <a:prstTxWarp prst="textNoShape">
              <a:avLst/>
            </a:prstTxWarp>
          </a:bodyPr>
          <a:lstStyle>
            <a:lvl1pPr algn="r">
              <a:lnSpc>
                <a:spcPct val="100000"/>
              </a:lnSpc>
              <a:defRPr sz="900" b="1">
                <a:solidFill>
                  <a:schemeClr val="bg1"/>
                </a:solidFill>
              </a:defRPr>
            </a:lvl1pPr>
          </a:lstStyle>
          <a:p>
            <a:fld id="{25E52E08-8A9F-424F-A39F-730C2CFF3817}" type="slidenum">
              <a:rPr lang="en-US" smtClean="0">
                <a:solidFill>
                  <a:srgbClr val="FFFFFF"/>
                </a:solidFill>
              </a:rPr>
              <a:pPr/>
              <a:t>‹Nº›</a:t>
            </a:fld>
            <a:endParaRPr lang="en-US">
              <a:solidFill>
                <a:srgbClr val="FFFFFF"/>
              </a:solidFill>
            </a:endParaRPr>
          </a:p>
        </p:txBody>
      </p:sp>
      <p:sp>
        <p:nvSpPr>
          <p:cNvPr id="1032" name="Line 8"/>
          <p:cNvSpPr>
            <a:spLocks noChangeShapeType="1"/>
          </p:cNvSpPr>
          <p:nvPr/>
        </p:nvSpPr>
        <p:spPr bwMode="auto">
          <a:xfrm>
            <a:off x="412750" y="958851"/>
            <a:ext cx="8318500"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70605"/>
              </a:solidFill>
            </a:endParaRPr>
          </a:p>
        </p:txBody>
      </p:sp>
      <p:pic>
        <p:nvPicPr>
          <p:cNvPr id="1033" name="Picture 16" descr="AbbVieLogo_Small_White.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1463" y="6631025"/>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39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dt="0"/>
  <p:txStyles>
    <p:titleStyle>
      <a:lvl1pPr algn="l" defTabSz="457200" rtl="0" eaLnBrk="1" fontAlgn="base" hangingPunct="1">
        <a:lnSpc>
          <a:spcPct val="90000"/>
        </a:lnSpc>
        <a:spcBef>
          <a:spcPct val="0"/>
        </a:spcBef>
        <a:spcAft>
          <a:spcPct val="0"/>
        </a:spcAft>
        <a:defRPr sz="2400" kern="1200">
          <a:solidFill>
            <a:srgbClr val="071D49"/>
          </a:solidFill>
          <a:latin typeface="+mj-lt"/>
          <a:ea typeface="+mj-ea"/>
          <a:cs typeface="+mj-cs"/>
        </a:defRPr>
      </a:lvl1pPr>
      <a:lvl2pPr algn="l" defTabSz="457200" rtl="0" eaLnBrk="1" fontAlgn="base" hangingPunct="1">
        <a:lnSpc>
          <a:spcPct val="90000"/>
        </a:lnSpc>
        <a:spcBef>
          <a:spcPct val="0"/>
        </a:spcBef>
        <a:spcAft>
          <a:spcPct val="0"/>
        </a:spcAft>
        <a:defRPr sz="2400">
          <a:solidFill>
            <a:srgbClr val="071D49"/>
          </a:solidFill>
          <a:latin typeface="Calibri" pitchFamily="34" charset="0"/>
        </a:defRPr>
      </a:lvl2pPr>
      <a:lvl3pPr algn="l" defTabSz="457200" rtl="0" eaLnBrk="1" fontAlgn="base" hangingPunct="1">
        <a:lnSpc>
          <a:spcPct val="90000"/>
        </a:lnSpc>
        <a:spcBef>
          <a:spcPct val="0"/>
        </a:spcBef>
        <a:spcAft>
          <a:spcPct val="0"/>
        </a:spcAft>
        <a:defRPr sz="2400">
          <a:solidFill>
            <a:srgbClr val="071D49"/>
          </a:solidFill>
          <a:latin typeface="Calibri" pitchFamily="34" charset="0"/>
        </a:defRPr>
      </a:lvl3pPr>
      <a:lvl4pPr algn="l" defTabSz="457200" rtl="0" eaLnBrk="1" fontAlgn="base" hangingPunct="1">
        <a:lnSpc>
          <a:spcPct val="90000"/>
        </a:lnSpc>
        <a:spcBef>
          <a:spcPct val="0"/>
        </a:spcBef>
        <a:spcAft>
          <a:spcPct val="0"/>
        </a:spcAft>
        <a:defRPr sz="2400">
          <a:solidFill>
            <a:srgbClr val="071D49"/>
          </a:solidFill>
          <a:latin typeface="Calibri" pitchFamily="34" charset="0"/>
        </a:defRPr>
      </a:lvl4pPr>
      <a:lvl5pPr algn="l" defTabSz="457200" rtl="0" eaLnBrk="1" fontAlgn="base" hangingPunct="1">
        <a:lnSpc>
          <a:spcPct val="90000"/>
        </a:lnSpc>
        <a:spcBef>
          <a:spcPct val="0"/>
        </a:spcBef>
        <a:spcAft>
          <a:spcPct val="0"/>
        </a:spcAft>
        <a:defRPr sz="2400">
          <a:solidFill>
            <a:srgbClr val="071D49"/>
          </a:solidFill>
          <a:latin typeface="Calibri" pitchFamily="34" charset="0"/>
        </a:defRPr>
      </a:lvl5pPr>
      <a:lvl6pPr marL="457200" algn="l" defTabSz="457200" rtl="0" eaLnBrk="1" fontAlgn="base" hangingPunct="1">
        <a:lnSpc>
          <a:spcPct val="90000"/>
        </a:lnSpc>
        <a:spcBef>
          <a:spcPct val="0"/>
        </a:spcBef>
        <a:spcAft>
          <a:spcPct val="0"/>
        </a:spcAft>
        <a:defRPr sz="2400">
          <a:solidFill>
            <a:srgbClr val="071D49"/>
          </a:solidFill>
          <a:latin typeface="Calibri" pitchFamily="34" charset="0"/>
        </a:defRPr>
      </a:lvl6pPr>
      <a:lvl7pPr marL="914400" algn="l" defTabSz="457200" rtl="0" eaLnBrk="1" fontAlgn="base" hangingPunct="1">
        <a:lnSpc>
          <a:spcPct val="90000"/>
        </a:lnSpc>
        <a:spcBef>
          <a:spcPct val="0"/>
        </a:spcBef>
        <a:spcAft>
          <a:spcPct val="0"/>
        </a:spcAft>
        <a:defRPr sz="2400">
          <a:solidFill>
            <a:srgbClr val="071D49"/>
          </a:solidFill>
          <a:latin typeface="Calibri" pitchFamily="34" charset="0"/>
        </a:defRPr>
      </a:lvl7pPr>
      <a:lvl8pPr marL="1371600" algn="l" defTabSz="457200" rtl="0" eaLnBrk="1" fontAlgn="base" hangingPunct="1">
        <a:lnSpc>
          <a:spcPct val="90000"/>
        </a:lnSpc>
        <a:spcBef>
          <a:spcPct val="0"/>
        </a:spcBef>
        <a:spcAft>
          <a:spcPct val="0"/>
        </a:spcAft>
        <a:defRPr sz="2400">
          <a:solidFill>
            <a:srgbClr val="071D49"/>
          </a:solidFill>
          <a:latin typeface="Calibri" pitchFamily="34" charset="0"/>
        </a:defRPr>
      </a:lvl8pPr>
      <a:lvl9pPr marL="1828800" algn="l" defTabSz="457200" rtl="0" eaLnBrk="1" fontAlgn="base" hangingPunct="1">
        <a:lnSpc>
          <a:spcPct val="90000"/>
        </a:lnSpc>
        <a:spcBef>
          <a:spcPct val="0"/>
        </a:spcBef>
        <a:spcAft>
          <a:spcPct val="0"/>
        </a:spcAft>
        <a:defRPr sz="2400">
          <a:solidFill>
            <a:srgbClr val="071D49"/>
          </a:solidFill>
          <a:latin typeface="Calibri" pitchFamily="34" charset="0"/>
        </a:defRPr>
      </a:lvl9pPr>
    </p:titleStyle>
    <p:bodyStyle>
      <a:lvl1pPr algn="l" defTabSz="457200" rtl="0" eaLnBrk="1" fontAlgn="base" hangingPunct="1">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1" fontAlgn="base" hangingPunct="1">
        <a:spcBef>
          <a:spcPct val="40000"/>
        </a:spcBef>
        <a:spcAft>
          <a:spcPct val="0"/>
        </a:spcAft>
        <a:buChar char="•"/>
        <a:defRPr sz="2200" kern="1200">
          <a:solidFill>
            <a:schemeClr val="tx1"/>
          </a:solidFill>
          <a:latin typeface="+mn-lt"/>
          <a:ea typeface="+mn-ea"/>
          <a:cs typeface="+mn-cs"/>
        </a:defRPr>
      </a:lvl2pPr>
      <a:lvl3pPr marL="749300" indent="-228600" algn="l" defTabSz="457200" rtl="0" eaLnBrk="1" fontAlgn="base" hangingPunct="1">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1" fontAlgn="base" hangingPunct="1">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1" fontAlgn="base" hangingPunct="1">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17776664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0818709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14489721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403958307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F59B7A-9226-7046-B548-2AF1022A195E}" type="datetimeFigureOut">
              <a:rPr lang="en-US" smtClean="0">
                <a:solidFill>
                  <a:prstClr val="black">
                    <a:tint val="75000"/>
                  </a:prstClr>
                </a:solidFill>
              </a:rPr>
              <a:pPr defTabSz="457200"/>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C3BF0BD-EAA9-B04E-866A-9814A68DDB73}"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6448764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La era de la Cura en HCV</a:t>
            </a:r>
            <a:br>
              <a:rPr lang="es-MX" dirty="0" smtClean="0"/>
            </a:br>
            <a:r>
              <a:rPr lang="es-MX" dirty="0" smtClean="0"/>
              <a:t>Aspiración o Realidad </a:t>
            </a:r>
            <a:endParaRPr lang="es-MX" dirty="0"/>
          </a:p>
        </p:txBody>
      </p:sp>
      <p:sp>
        <p:nvSpPr>
          <p:cNvPr id="3" name="Subtitle 2"/>
          <p:cNvSpPr>
            <a:spLocks noGrp="1"/>
          </p:cNvSpPr>
          <p:nvPr>
            <p:ph type="subTitle" idx="1"/>
          </p:nvPr>
        </p:nvSpPr>
        <p:spPr/>
        <p:txBody>
          <a:bodyPr/>
          <a:lstStyle/>
          <a:p>
            <a:r>
              <a:rPr lang="es-MX" dirty="0" smtClean="0"/>
              <a:t>Dra. Margarita Dehesa </a:t>
            </a:r>
            <a:r>
              <a:rPr lang="es-MX" dirty="0" err="1" smtClean="0"/>
              <a:t>Violante</a:t>
            </a:r>
            <a:endParaRPr lang="es-MX" dirty="0"/>
          </a:p>
        </p:txBody>
      </p:sp>
      <p:pic>
        <p:nvPicPr>
          <p:cNvPr id="4" name="Picture 2" descr="http://www.fundhepa.org.mx/imagenes/grafico_areas.jpg"/>
          <p:cNvPicPr>
            <a:picLocks noChangeAspect="1" noChangeArrowheads="1"/>
          </p:cNvPicPr>
          <p:nvPr/>
        </p:nvPicPr>
        <p:blipFill>
          <a:blip r:embed="rId2">
            <a:extLst>
              <a:ext uri="{28A0092B-C50C-407E-A947-70E740481C1C}">
                <a14:useLocalDpi xmlns:a14="http://schemas.microsoft.com/office/drawing/2010/main" val="0"/>
              </a:ext>
            </a:extLst>
          </a:blip>
          <a:srcRect l="45970" t="28012" r="41194" b="55087"/>
          <a:stretch>
            <a:fillRect/>
          </a:stretch>
        </p:blipFill>
        <p:spPr bwMode="auto">
          <a:xfrm>
            <a:off x="3754363" y="3933924"/>
            <a:ext cx="16097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1187624" y="6021288"/>
            <a:ext cx="6933565" cy="523220"/>
          </a:xfrm>
          <a:prstGeom prst="rect">
            <a:avLst/>
          </a:prstGeom>
          <a:noFill/>
        </p:spPr>
        <p:txBody>
          <a:bodyPr wrap="none" rtlCol="0">
            <a:spAutoFit/>
          </a:bodyPr>
          <a:lstStyle/>
          <a:p>
            <a:r>
              <a:rPr lang="es-MX" sz="2800" dirty="0" smtClean="0"/>
              <a:t>Fundación Mexicana para la Salud Hepática</a:t>
            </a:r>
            <a:endParaRPr lang="es-MX" sz="2800" dirty="0"/>
          </a:p>
        </p:txBody>
      </p:sp>
    </p:spTree>
    <p:extLst>
      <p:ext uri="{BB962C8B-B14F-4D97-AF65-F5344CB8AC3E}">
        <p14:creationId xmlns:p14="http://schemas.microsoft.com/office/powerpoint/2010/main" val="259627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26" y="341984"/>
            <a:ext cx="8229600" cy="1143000"/>
          </a:xfrm>
        </p:spPr>
        <p:txBody>
          <a:bodyPr>
            <a:noAutofit/>
          </a:bodyPr>
          <a:lstStyle/>
          <a:p>
            <a:r>
              <a:rPr lang="es-ES_tradnl" sz="2800" b="1" dirty="0" smtClean="0"/>
              <a:t>Proporción de Pacientes con VHC con Cirrosis y Carcinoma Hepatocelular</a:t>
            </a:r>
            <a:r>
              <a:rPr lang="es-ES_tradnl" sz="2800" b="1" dirty="0"/>
              <a:t> </a:t>
            </a:r>
            <a:r>
              <a:rPr lang="es-ES_tradnl" sz="2800" b="1" dirty="0" smtClean="0"/>
              <a:t>en el Tiempo</a:t>
            </a:r>
          </a:p>
        </p:txBody>
      </p:sp>
      <p:sp>
        <p:nvSpPr>
          <p:cNvPr id="6" name="2 Rectángulo"/>
          <p:cNvSpPr/>
          <p:nvPr/>
        </p:nvSpPr>
        <p:spPr>
          <a:xfrm>
            <a:off x="2507401" y="6491313"/>
            <a:ext cx="4105195" cy="215444"/>
          </a:xfrm>
          <a:prstGeom prst="rect">
            <a:avLst/>
          </a:prstGeom>
        </p:spPr>
        <p:txBody>
          <a:bodyPr wrap="square">
            <a:spAutoFit/>
          </a:bodyPr>
          <a:lstStyle/>
          <a:p>
            <a:pPr algn="ctr" defTabSz="457200"/>
            <a:r>
              <a:rPr lang="en-US" sz="800" b="1" dirty="0">
                <a:solidFill>
                  <a:srgbClr val="000000"/>
                </a:solidFill>
              </a:rPr>
              <a:t>G. L. Davis, M. J. Alter, H. El-</a:t>
            </a:r>
            <a:r>
              <a:rPr lang="en-US" sz="800" b="1" dirty="0" err="1">
                <a:solidFill>
                  <a:srgbClr val="000000"/>
                </a:solidFill>
              </a:rPr>
              <a:t>Serag</a:t>
            </a:r>
            <a:r>
              <a:rPr lang="en-US" sz="800" b="1" dirty="0">
                <a:solidFill>
                  <a:srgbClr val="000000"/>
                </a:solidFill>
              </a:rPr>
              <a:t>, et al. Gastroenterology 138, 513-521, 521 e511-516 (2010)</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34" y="1807181"/>
            <a:ext cx="4102627" cy="43619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243" y="1807181"/>
            <a:ext cx="4012217" cy="43619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55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6" y="1556792"/>
            <a:ext cx="778787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a:spLocks noChangeArrowheads="1"/>
          </p:cNvSpPr>
          <p:nvPr/>
        </p:nvSpPr>
        <p:spPr bwMode="auto">
          <a:xfrm>
            <a:off x="179512" y="357886"/>
            <a:ext cx="8758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AR" altLang="es-CO" sz="2800" b="1" dirty="0">
                <a:solidFill>
                  <a:srgbClr val="070605"/>
                </a:solidFill>
                <a:latin typeface="Calibri"/>
              </a:rPr>
              <a:t>Tasas de mortalidad anual en EEUU </a:t>
            </a:r>
            <a:r>
              <a:rPr lang="es-AR" altLang="es-CO" sz="2800" b="1" dirty="0" smtClean="0">
                <a:solidFill>
                  <a:srgbClr val="070605"/>
                </a:solidFill>
                <a:latin typeface="Calibri"/>
              </a:rPr>
              <a:t>(</a:t>
            </a:r>
            <a:r>
              <a:rPr lang="es-AR" altLang="es-CO" sz="2800" b="1" dirty="0">
                <a:solidFill>
                  <a:srgbClr val="070605"/>
                </a:solidFill>
                <a:latin typeface="Calibri"/>
              </a:rPr>
              <a:t>1999-2007</a:t>
            </a:r>
            <a:r>
              <a:rPr lang="es-AR" altLang="es-CO" sz="2800" b="1" dirty="0" smtClean="0">
                <a:solidFill>
                  <a:srgbClr val="070605"/>
                </a:solidFill>
                <a:latin typeface="Calibri"/>
              </a:rPr>
              <a:t>)</a:t>
            </a:r>
            <a:endParaRPr lang="es-AR" altLang="es-CO" sz="2800" b="1" baseline="30000" dirty="0">
              <a:solidFill>
                <a:srgbClr val="070605"/>
              </a:solidFill>
              <a:latin typeface="Calibri"/>
            </a:endParaRPr>
          </a:p>
        </p:txBody>
      </p:sp>
      <p:sp>
        <p:nvSpPr>
          <p:cNvPr id="8" name="TextBox 15"/>
          <p:cNvSpPr txBox="1">
            <a:spLocks noChangeArrowheads="1"/>
          </p:cNvSpPr>
          <p:nvPr/>
        </p:nvSpPr>
        <p:spPr bwMode="auto">
          <a:xfrm>
            <a:off x="1691691" y="6443807"/>
            <a:ext cx="63350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O" sz="800" b="1" dirty="0" smtClean="0">
                <a:solidFill>
                  <a:srgbClr val="070605"/>
                </a:solidFill>
                <a:latin typeface="Calibri" pitchFamily="34" charset="0"/>
              </a:rPr>
              <a:t>Ly </a:t>
            </a:r>
            <a:r>
              <a:rPr lang="en-US" altLang="es-CO" sz="800" b="1" dirty="0">
                <a:solidFill>
                  <a:srgbClr val="070605"/>
                </a:solidFill>
                <a:latin typeface="Calibri" pitchFamily="34" charset="0"/>
              </a:rPr>
              <a:t>et al 2012; </a:t>
            </a:r>
            <a:r>
              <a:rPr lang="en-US" altLang="es-CO" sz="800" b="1" dirty="0" smtClean="0">
                <a:solidFill>
                  <a:srgbClr val="070605"/>
                </a:solidFill>
                <a:latin typeface="Calibri" pitchFamily="34" charset="0"/>
              </a:rPr>
              <a:t> </a:t>
            </a:r>
            <a:r>
              <a:rPr lang="en-GB" altLang="es-CO" sz="800" b="1" dirty="0" err="1">
                <a:solidFill>
                  <a:srgbClr val="070605"/>
                </a:solidFill>
                <a:latin typeface="Calibri" pitchFamily="34" charset="0"/>
              </a:rPr>
              <a:t>Perz</a:t>
            </a:r>
            <a:r>
              <a:rPr lang="en-GB" altLang="es-CO" sz="800" b="1" dirty="0">
                <a:solidFill>
                  <a:srgbClr val="070605"/>
                </a:solidFill>
                <a:latin typeface="Calibri" pitchFamily="34" charset="0"/>
              </a:rPr>
              <a:t> 2006; </a:t>
            </a:r>
            <a:r>
              <a:rPr lang="en-GB" altLang="es-CO" sz="800" b="1" dirty="0" smtClean="0">
                <a:solidFill>
                  <a:srgbClr val="070605"/>
                </a:solidFill>
                <a:latin typeface="Calibri" pitchFamily="34" charset="0"/>
              </a:rPr>
              <a:t> </a:t>
            </a:r>
            <a:r>
              <a:rPr lang="en-GB" altLang="es-CO" sz="800" b="1" dirty="0">
                <a:solidFill>
                  <a:srgbClr val="070605"/>
                </a:solidFill>
                <a:latin typeface="Calibri" pitchFamily="34" charset="0"/>
              </a:rPr>
              <a:t>CDC 2013b; </a:t>
            </a:r>
            <a:r>
              <a:rPr lang="en-GB" altLang="es-CO" sz="800" b="1" dirty="0" smtClean="0">
                <a:solidFill>
                  <a:srgbClr val="070605"/>
                </a:solidFill>
                <a:latin typeface="Calibri" pitchFamily="34" charset="0"/>
              </a:rPr>
              <a:t>Chen </a:t>
            </a:r>
            <a:r>
              <a:rPr lang="en-GB" altLang="es-CO" sz="800" b="1" dirty="0">
                <a:solidFill>
                  <a:srgbClr val="070605"/>
                </a:solidFill>
                <a:latin typeface="Calibri" pitchFamily="34" charset="0"/>
              </a:rPr>
              <a:t>&amp; Morgan 2006.</a:t>
            </a:r>
          </a:p>
        </p:txBody>
      </p:sp>
    </p:spTree>
    <p:extLst>
      <p:ext uri="{BB962C8B-B14F-4D97-AF65-F5344CB8AC3E}">
        <p14:creationId xmlns:p14="http://schemas.microsoft.com/office/powerpoint/2010/main" val="257157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65"/>
            <a:ext cx="8229600" cy="1143000"/>
          </a:xfrm>
        </p:spPr>
        <p:txBody>
          <a:bodyPr>
            <a:noAutofit/>
          </a:bodyPr>
          <a:lstStyle/>
          <a:p>
            <a:r>
              <a:rPr lang="es-ES_tradnl" sz="2800" b="1" dirty="0" smtClean="0"/>
              <a:t>¿Por Qué Debemos Tratar a los Pacientes con Hepatitis C Crónica?</a:t>
            </a:r>
          </a:p>
        </p:txBody>
      </p:sp>
      <p:sp>
        <p:nvSpPr>
          <p:cNvPr id="7" name="2 Rectángulo"/>
          <p:cNvSpPr/>
          <p:nvPr/>
        </p:nvSpPr>
        <p:spPr>
          <a:xfrm>
            <a:off x="2519415" y="6491313"/>
            <a:ext cx="4105195" cy="215444"/>
          </a:xfrm>
          <a:prstGeom prst="rect">
            <a:avLst/>
          </a:prstGeom>
        </p:spPr>
        <p:txBody>
          <a:bodyPr wrap="square">
            <a:spAutoFit/>
          </a:bodyPr>
          <a:lstStyle/>
          <a:p>
            <a:pPr algn="ctr" defTabSz="457200"/>
            <a:r>
              <a:rPr lang="en-US" sz="800" b="1" dirty="0" err="1" smtClean="0">
                <a:solidFill>
                  <a:srgbClr val="000000"/>
                </a:solidFill>
              </a:rPr>
              <a:t>Modificado</a:t>
            </a:r>
            <a:r>
              <a:rPr lang="en-US" sz="800" b="1" dirty="0" smtClean="0">
                <a:solidFill>
                  <a:srgbClr val="000000"/>
                </a:solidFill>
              </a:rPr>
              <a:t> de A. J. van der Meer et al. </a:t>
            </a:r>
            <a:r>
              <a:rPr lang="en-US" sz="800" b="1" dirty="0" err="1" smtClean="0">
                <a:solidFill>
                  <a:srgbClr val="000000"/>
                </a:solidFill>
              </a:rPr>
              <a:t>Jama</a:t>
            </a:r>
            <a:r>
              <a:rPr lang="en-US" sz="800" b="1" dirty="0" smtClean="0">
                <a:solidFill>
                  <a:srgbClr val="000000"/>
                </a:solidFill>
              </a:rPr>
              <a:t> 308, 2584-2593 (2012)</a:t>
            </a:r>
          </a:p>
        </p:txBody>
      </p:sp>
      <p:grpSp>
        <p:nvGrpSpPr>
          <p:cNvPr id="8" name="Group 7"/>
          <p:cNvGrpSpPr/>
          <p:nvPr/>
        </p:nvGrpSpPr>
        <p:grpSpPr>
          <a:xfrm>
            <a:off x="1263466" y="1361964"/>
            <a:ext cx="6617089" cy="5081104"/>
            <a:chOff x="1424310" y="1105920"/>
            <a:chExt cx="6617089" cy="3810828"/>
          </a:xfrm>
        </p:grpSpPr>
        <p:pic>
          <p:nvPicPr>
            <p:cNvPr id="9" name="Picture 13"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672"/>
            <a:stretch/>
          </p:blipFill>
          <p:spPr bwMode="auto">
            <a:xfrm>
              <a:off x="1424310" y="3056311"/>
              <a:ext cx="6617089" cy="1860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975" b="7511"/>
            <a:stretch/>
          </p:blipFill>
          <p:spPr bwMode="auto">
            <a:xfrm>
              <a:off x="1424310" y="1105920"/>
              <a:ext cx="6617089" cy="18692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039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435809606"/>
              </p:ext>
            </p:extLst>
          </p:nvPr>
        </p:nvGraphicFramePr>
        <p:xfrm>
          <a:off x="24766" y="1556795"/>
          <a:ext cx="9011741" cy="413955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51520" y="-27384"/>
            <a:ext cx="8784976" cy="8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kern="1200">
                <a:solidFill>
                  <a:srgbClr val="071D49"/>
                </a:solidFill>
                <a:latin typeface="+mj-lt"/>
                <a:ea typeface="+mj-ea"/>
                <a:cs typeface="+mj-cs"/>
              </a:defRPr>
            </a:lvl1pPr>
            <a:lvl2pPr algn="l" defTabSz="457200" rtl="0" eaLnBrk="1" fontAlgn="base" hangingPunct="1">
              <a:lnSpc>
                <a:spcPct val="90000"/>
              </a:lnSpc>
              <a:spcBef>
                <a:spcPct val="0"/>
              </a:spcBef>
              <a:spcAft>
                <a:spcPct val="0"/>
              </a:spcAft>
              <a:defRPr sz="2400">
                <a:solidFill>
                  <a:srgbClr val="071D49"/>
                </a:solidFill>
                <a:latin typeface="Calibri" pitchFamily="34" charset="0"/>
              </a:defRPr>
            </a:lvl2pPr>
            <a:lvl3pPr algn="l" defTabSz="457200" rtl="0" eaLnBrk="1" fontAlgn="base" hangingPunct="1">
              <a:lnSpc>
                <a:spcPct val="90000"/>
              </a:lnSpc>
              <a:spcBef>
                <a:spcPct val="0"/>
              </a:spcBef>
              <a:spcAft>
                <a:spcPct val="0"/>
              </a:spcAft>
              <a:defRPr sz="2400">
                <a:solidFill>
                  <a:srgbClr val="071D49"/>
                </a:solidFill>
                <a:latin typeface="Calibri" pitchFamily="34" charset="0"/>
              </a:defRPr>
            </a:lvl3pPr>
            <a:lvl4pPr algn="l" defTabSz="457200" rtl="0" eaLnBrk="1" fontAlgn="base" hangingPunct="1">
              <a:lnSpc>
                <a:spcPct val="90000"/>
              </a:lnSpc>
              <a:spcBef>
                <a:spcPct val="0"/>
              </a:spcBef>
              <a:spcAft>
                <a:spcPct val="0"/>
              </a:spcAft>
              <a:defRPr sz="2400">
                <a:solidFill>
                  <a:srgbClr val="071D49"/>
                </a:solidFill>
                <a:latin typeface="Calibri" pitchFamily="34" charset="0"/>
              </a:defRPr>
            </a:lvl4pPr>
            <a:lvl5pPr algn="l" defTabSz="457200" rtl="0" eaLnBrk="1" fontAlgn="base" hangingPunct="1">
              <a:lnSpc>
                <a:spcPct val="90000"/>
              </a:lnSpc>
              <a:spcBef>
                <a:spcPct val="0"/>
              </a:spcBef>
              <a:spcAft>
                <a:spcPct val="0"/>
              </a:spcAft>
              <a:defRPr sz="2400">
                <a:solidFill>
                  <a:srgbClr val="071D49"/>
                </a:solidFill>
                <a:latin typeface="Calibri" pitchFamily="34" charset="0"/>
              </a:defRPr>
            </a:lvl5pPr>
            <a:lvl6pPr marL="457200" algn="l" defTabSz="457200" rtl="0" eaLnBrk="1" fontAlgn="base" hangingPunct="1">
              <a:lnSpc>
                <a:spcPct val="90000"/>
              </a:lnSpc>
              <a:spcBef>
                <a:spcPct val="0"/>
              </a:spcBef>
              <a:spcAft>
                <a:spcPct val="0"/>
              </a:spcAft>
              <a:defRPr sz="2400">
                <a:solidFill>
                  <a:srgbClr val="071D49"/>
                </a:solidFill>
                <a:latin typeface="Calibri" pitchFamily="34" charset="0"/>
              </a:defRPr>
            </a:lvl6pPr>
            <a:lvl7pPr marL="914400" algn="l" defTabSz="457200" rtl="0" eaLnBrk="1" fontAlgn="base" hangingPunct="1">
              <a:lnSpc>
                <a:spcPct val="90000"/>
              </a:lnSpc>
              <a:spcBef>
                <a:spcPct val="0"/>
              </a:spcBef>
              <a:spcAft>
                <a:spcPct val="0"/>
              </a:spcAft>
              <a:defRPr sz="2400">
                <a:solidFill>
                  <a:srgbClr val="071D49"/>
                </a:solidFill>
                <a:latin typeface="Calibri" pitchFamily="34" charset="0"/>
              </a:defRPr>
            </a:lvl7pPr>
            <a:lvl8pPr marL="1371600" algn="l" defTabSz="457200" rtl="0" eaLnBrk="1" fontAlgn="base" hangingPunct="1">
              <a:lnSpc>
                <a:spcPct val="90000"/>
              </a:lnSpc>
              <a:spcBef>
                <a:spcPct val="0"/>
              </a:spcBef>
              <a:spcAft>
                <a:spcPct val="0"/>
              </a:spcAft>
              <a:defRPr sz="2400">
                <a:solidFill>
                  <a:srgbClr val="071D49"/>
                </a:solidFill>
                <a:latin typeface="Calibri" pitchFamily="34" charset="0"/>
              </a:defRPr>
            </a:lvl8pPr>
            <a:lvl9pPr marL="1828800" algn="l" defTabSz="457200" rtl="0" eaLnBrk="1" fontAlgn="base" hangingPunct="1">
              <a:lnSpc>
                <a:spcPct val="90000"/>
              </a:lnSpc>
              <a:spcBef>
                <a:spcPct val="0"/>
              </a:spcBef>
              <a:spcAft>
                <a:spcPct val="0"/>
              </a:spcAft>
              <a:defRPr sz="2400">
                <a:solidFill>
                  <a:srgbClr val="071D49"/>
                </a:solidFill>
                <a:latin typeface="Calibri" pitchFamily="34" charset="0"/>
              </a:defRPr>
            </a:lvl9pPr>
          </a:lstStyle>
          <a:p>
            <a:pPr algn="ctr"/>
            <a:r>
              <a:rPr lang="es-CO" sz="2000" b="1" dirty="0" smtClean="0">
                <a:solidFill>
                  <a:srgbClr val="0070C0"/>
                </a:solidFill>
              </a:rPr>
              <a:t>En el GT1 la RVS* ha evolucionado del 7 al 100% para algunos pacientes gracias a las terapias libres de Interferón con disminución de los eventos adversos</a:t>
            </a:r>
            <a:endParaRPr lang="es-CO" sz="2000" b="1" dirty="0">
              <a:solidFill>
                <a:srgbClr val="0070C0"/>
              </a:solidFill>
            </a:endParaRPr>
          </a:p>
        </p:txBody>
      </p:sp>
      <p:sp>
        <p:nvSpPr>
          <p:cNvPr id="8" name="Right Arrow Callout 7"/>
          <p:cNvSpPr/>
          <p:nvPr/>
        </p:nvSpPr>
        <p:spPr>
          <a:xfrm>
            <a:off x="611560" y="1682712"/>
            <a:ext cx="1224136" cy="422125"/>
          </a:xfrm>
          <a:prstGeom prst="rightArrowCallout">
            <a:avLst>
              <a:gd name="adj1" fmla="val 29763"/>
              <a:gd name="adj2" fmla="val 25000"/>
              <a:gd name="adj3" fmla="val 54762"/>
              <a:gd name="adj4" fmla="val 77310"/>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Interferón</a:t>
            </a:r>
            <a:endParaRPr lang="es-CO" sz="1200" b="1" dirty="0">
              <a:solidFill>
                <a:srgbClr val="070605"/>
              </a:solidFill>
            </a:endParaRPr>
          </a:p>
        </p:txBody>
      </p:sp>
      <p:sp>
        <p:nvSpPr>
          <p:cNvPr id="17" name="Right Arrow Callout 16"/>
          <p:cNvSpPr/>
          <p:nvPr/>
        </p:nvSpPr>
        <p:spPr>
          <a:xfrm>
            <a:off x="1835703" y="1705776"/>
            <a:ext cx="1414611" cy="422127"/>
          </a:xfrm>
          <a:prstGeom prst="rightArrowCallout">
            <a:avLst>
              <a:gd name="adj1" fmla="val 29763"/>
              <a:gd name="adj2" fmla="val 25000"/>
              <a:gd name="adj3" fmla="val 54762"/>
              <a:gd name="adj4" fmla="val 77310"/>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Interferón + </a:t>
            </a:r>
          </a:p>
          <a:p>
            <a:pPr algn="ctr"/>
            <a:r>
              <a:rPr lang="es-CO" sz="1200" b="1" dirty="0" smtClean="0">
                <a:solidFill>
                  <a:srgbClr val="070605"/>
                </a:solidFill>
              </a:rPr>
              <a:t>Ribavirina</a:t>
            </a:r>
            <a:endParaRPr lang="es-CO" sz="1200" b="1" dirty="0">
              <a:solidFill>
                <a:srgbClr val="070605"/>
              </a:solidFill>
            </a:endParaRPr>
          </a:p>
        </p:txBody>
      </p:sp>
      <p:sp>
        <p:nvSpPr>
          <p:cNvPr id="18" name="Right Arrow Callout 17"/>
          <p:cNvSpPr/>
          <p:nvPr/>
        </p:nvSpPr>
        <p:spPr>
          <a:xfrm>
            <a:off x="4716016" y="1710740"/>
            <a:ext cx="1512168" cy="422127"/>
          </a:xfrm>
          <a:prstGeom prst="rightArrowCallout">
            <a:avLst>
              <a:gd name="adj1" fmla="val 29763"/>
              <a:gd name="adj2" fmla="val 25000"/>
              <a:gd name="adj3" fmla="val 54762"/>
              <a:gd name="adj4" fmla="val 77310"/>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Peginterferón </a:t>
            </a:r>
          </a:p>
          <a:p>
            <a:pPr algn="ctr"/>
            <a:r>
              <a:rPr lang="es-CO" sz="1200" b="1" dirty="0" smtClean="0">
                <a:solidFill>
                  <a:srgbClr val="070605"/>
                </a:solidFill>
              </a:rPr>
              <a:t>+ ribavirina + IP</a:t>
            </a:r>
            <a:endParaRPr lang="es-CO" sz="1200" b="1" dirty="0">
              <a:solidFill>
                <a:srgbClr val="070605"/>
              </a:solidFill>
            </a:endParaRPr>
          </a:p>
        </p:txBody>
      </p:sp>
      <p:sp>
        <p:nvSpPr>
          <p:cNvPr id="20" name="Right Arrow Callout 19"/>
          <p:cNvSpPr/>
          <p:nvPr/>
        </p:nvSpPr>
        <p:spPr>
          <a:xfrm>
            <a:off x="3275856" y="1700831"/>
            <a:ext cx="1448544" cy="427087"/>
          </a:xfrm>
          <a:prstGeom prst="rightArrowCallout">
            <a:avLst>
              <a:gd name="adj1" fmla="val 29763"/>
              <a:gd name="adj2" fmla="val 25000"/>
              <a:gd name="adj3" fmla="val 54762"/>
              <a:gd name="adj4" fmla="val 77310"/>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Peginterferón </a:t>
            </a:r>
          </a:p>
          <a:p>
            <a:pPr algn="ctr"/>
            <a:r>
              <a:rPr lang="es-CO" sz="1200" b="1" dirty="0" smtClean="0">
                <a:solidFill>
                  <a:srgbClr val="070605"/>
                </a:solidFill>
              </a:rPr>
              <a:t>+ ribavirina</a:t>
            </a:r>
            <a:endParaRPr lang="es-CO" sz="1200" b="1" dirty="0">
              <a:solidFill>
                <a:srgbClr val="070605"/>
              </a:solidFill>
            </a:endParaRPr>
          </a:p>
        </p:txBody>
      </p:sp>
      <p:sp>
        <p:nvSpPr>
          <p:cNvPr id="23" name="Right Arrow Callout 22"/>
          <p:cNvSpPr/>
          <p:nvPr/>
        </p:nvSpPr>
        <p:spPr>
          <a:xfrm>
            <a:off x="6228184" y="1556792"/>
            <a:ext cx="1584176" cy="720080"/>
          </a:xfrm>
          <a:prstGeom prst="rightArrowCallout">
            <a:avLst>
              <a:gd name="adj1" fmla="val 0"/>
              <a:gd name="adj2" fmla="val 25000"/>
              <a:gd name="adj3" fmla="val 41535"/>
              <a:gd name="adj4" fmla="val 77512"/>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Sofosbuvir o Simeprevir + Interferón + ribavirina</a:t>
            </a:r>
            <a:endParaRPr lang="es-ES" sz="1200" b="1" dirty="0" smtClean="0">
              <a:solidFill>
                <a:srgbClr val="070605"/>
              </a:solidFill>
            </a:endParaRPr>
          </a:p>
        </p:txBody>
      </p:sp>
      <p:sp>
        <p:nvSpPr>
          <p:cNvPr id="25" name="Rectangle 24"/>
          <p:cNvSpPr/>
          <p:nvPr/>
        </p:nvSpPr>
        <p:spPr>
          <a:xfrm>
            <a:off x="7884368" y="1618877"/>
            <a:ext cx="936104" cy="585987"/>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rgbClr val="070605"/>
                </a:solidFill>
              </a:rPr>
              <a:t>Terapias libres de Interferón</a:t>
            </a:r>
            <a:endParaRPr lang="es-CO" sz="1200" b="1" dirty="0">
              <a:solidFill>
                <a:srgbClr val="070605"/>
              </a:solidFill>
            </a:endParaRPr>
          </a:p>
        </p:txBody>
      </p:sp>
      <p:sp>
        <p:nvSpPr>
          <p:cNvPr id="26" name="Rectángulo 9"/>
          <p:cNvSpPr/>
          <p:nvPr/>
        </p:nvSpPr>
        <p:spPr>
          <a:xfrm>
            <a:off x="2123728" y="6578936"/>
            <a:ext cx="6808042" cy="215444"/>
          </a:xfrm>
          <a:prstGeom prst="rect">
            <a:avLst/>
          </a:prstGeom>
        </p:spPr>
        <p:txBody>
          <a:bodyPr wrap="square">
            <a:spAutoFit/>
          </a:bodyPr>
          <a:lstStyle/>
          <a:p>
            <a:pPr algn="ctr" defTabSz="457200"/>
            <a:r>
              <a:rPr lang="en-US" sz="800" b="1" dirty="0" err="1" smtClean="0"/>
              <a:t>Referencia</a:t>
            </a:r>
            <a:r>
              <a:rPr lang="en-US" sz="800" b="1" dirty="0" smtClean="0"/>
              <a:t>: Adapted </a:t>
            </a:r>
            <a:r>
              <a:rPr lang="en-US" sz="800" b="1" dirty="0"/>
              <a:t>from CME activity at AASLD 2014. Ira M Jacobson. Can a one size fits all approach be applied to all treatment naïve GT1 HCV patients?</a:t>
            </a:r>
          </a:p>
        </p:txBody>
      </p:sp>
      <p:sp>
        <p:nvSpPr>
          <p:cNvPr id="2" name="TextBox 1"/>
          <p:cNvSpPr txBox="1"/>
          <p:nvPr/>
        </p:nvSpPr>
        <p:spPr>
          <a:xfrm>
            <a:off x="395539" y="5911191"/>
            <a:ext cx="2016899" cy="261610"/>
          </a:xfrm>
          <a:prstGeom prst="rect">
            <a:avLst/>
          </a:prstGeom>
          <a:noFill/>
        </p:spPr>
        <p:txBody>
          <a:bodyPr wrap="none" rtlCol="0">
            <a:spAutoFit/>
          </a:bodyPr>
          <a:lstStyle/>
          <a:p>
            <a:r>
              <a:rPr lang="es-CO" sz="1100" dirty="0" smtClean="0">
                <a:solidFill>
                  <a:srgbClr val="070605"/>
                </a:solidFill>
              </a:rPr>
              <a:t>*RVS: Respuesta Viral Sostenida</a:t>
            </a:r>
            <a:endParaRPr lang="es-CO" sz="1100" dirty="0">
              <a:solidFill>
                <a:srgbClr val="070605"/>
              </a:solidFill>
            </a:endParaRPr>
          </a:p>
        </p:txBody>
      </p:sp>
    </p:spTree>
    <p:extLst>
      <p:ext uri="{BB962C8B-B14F-4D97-AF65-F5344CB8AC3E}">
        <p14:creationId xmlns:p14="http://schemas.microsoft.com/office/powerpoint/2010/main" val="19082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20"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65"/>
            <a:ext cx="8229600" cy="1143000"/>
          </a:xfrm>
        </p:spPr>
        <p:txBody>
          <a:bodyPr>
            <a:noAutofit/>
          </a:bodyPr>
          <a:lstStyle/>
          <a:p>
            <a:r>
              <a:rPr lang="es-ES_tradnl" sz="2800" b="1" dirty="0" smtClean="0"/>
              <a:t>Antivirales de Acción Directa</a:t>
            </a:r>
          </a:p>
        </p:txBody>
      </p:sp>
      <p:sp>
        <p:nvSpPr>
          <p:cNvPr id="6" name="8 Rectángulo"/>
          <p:cNvSpPr/>
          <p:nvPr/>
        </p:nvSpPr>
        <p:spPr>
          <a:xfrm>
            <a:off x="2256994" y="6491313"/>
            <a:ext cx="4630012" cy="215444"/>
          </a:xfrm>
          <a:prstGeom prst="rect">
            <a:avLst/>
          </a:prstGeom>
        </p:spPr>
        <p:txBody>
          <a:bodyPr wrap="square">
            <a:spAutoFit/>
          </a:bodyPr>
          <a:lstStyle/>
          <a:p>
            <a:pPr algn="ctr" defTabSz="457200"/>
            <a:r>
              <a:rPr lang="en-US" sz="800" b="1" dirty="0" err="1" smtClean="0">
                <a:solidFill>
                  <a:srgbClr val="000000"/>
                </a:solidFill>
              </a:rPr>
              <a:t>Modificado</a:t>
            </a:r>
            <a:r>
              <a:rPr lang="en-US" sz="800" b="1" dirty="0" smtClean="0">
                <a:solidFill>
                  <a:srgbClr val="000000"/>
                </a:solidFill>
              </a:rPr>
              <a:t> de R</a:t>
            </a:r>
            <a:r>
              <a:rPr lang="en-US" sz="800" b="1" dirty="0">
                <a:solidFill>
                  <a:srgbClr val="000000"/>
                </a:solidFill>
              </a:rPr>
              <a:t>. </a:t>
            </a:r>
            <a:r>
              <a:rPr lang="en-US" sz="800" b="1" dirty="0" err="1">
                <a:solidFill>
                  <a:srgbClr val="000000"/>
                </a:solidFill>
              </a:rPr>
              <a:t>Bartenschlager</a:t>
            </a:r>
            <a:r>
              <a:rPr lang="en-US" sz="800" b="1" dirty="0">
                <a:solidFill>
                  <a:srgbClr val="000000"/>
                </a:solidFill>
              </a:rPr>
              <a:t>, V. </a:t>
            </a:r>
            <a:r>
              <a:rPr lang="en-US" sz="800" b="1" dirty="0" err="1">
                <a:solidFill>
                  <a:srgbClr val="000000"/>
                </a:solidFill>
              </a:rPr>
              <a:t>Lohmann</a:t>
            </a:r>
            <a:r>
              <a:rPr lang="en-US" sz="800" b="1" dirty="0">
                <a:solidFill>
                  <a:srgbClr val="000000"/>
                </a:solidFill>
              </a:rPr>
              <a:t>, F. </a:t>
            </a:r>
            <a:r>
              <a:rPr lang="en-US" sz="800" b="1" dirty="0" err="1">
                <a:solidFill>
                  <a:srgbClr val="000000"/>
                </a:solidFill>
              </a:rPr>
              <a:t>Penin</a:t>
            </a:r>
            <a:r>
              <a:rPr lang="en-US" sz="800" b="1" dirty="0">
                <a:solidFill>
                  <a:srgbClr val="000000"/>
                </a:solidFill>
              </a:rPr>
              <a:t>. Nature reviews. Microbiology 11, 482-496 (2013)</a:t>
            </a:r>
          </a:p>
        </p:txBody>
      </p:sp>
      <p:pic>
        <p:nvPicPr>
          <p:cNvPr id="8" name="Picture 7"/>
          <p:cNvPicPr>
            <a:picLocks noChangeAspect="1"/>
          </p:cNvPicPr>
          <p:nvPr/>
        </p:nvPicPr>
        <p:blipFill>
          <a:blip r:embed="rId3"/>
          <a:stretch>
            <a:fillRect/>
          </a:stretch>
        </p:blipFill>
        <p:spPr>
          <a:xfrm>
            <a:off x="1330063" y="1062831"/>
            <a:ext cx="5753635" cy="3066969"/>
          </a:xfrm>
          <a:prstGeom prst="rect">
            <a:avLst/>
          </a:prstGeom>
        </p:spPr>
      </p:pic>
      <p:sp>
        <p:nvSpPr>
          <p:cNvPr id="9" name="TextBox 8"/>
          <p:cNvSpPr txBox="1"/>
          <p:nvPr/>
        </p:nvSpPr>
        <p:spPr>
          <a:xfrm>
            <a:off x="2591594" y="4251648"/>
            <a:ext cx="829073" cy="1477328"/>
          </a:xfrm>
          <a:prstGeom prst="rect">
            <a:avLst/>
          </a:prstGeom>
          <a:noFill/>
          <a:ln w="15875">
            <a:solidFill>
              <a:schemeClr val="accent6">
                <a:lumMod val="75000"/>
              </a:schemeClr>
            </a:solidFill>
          </a:ln>
        </p:spPr>
        <p:txBody>
          <a:bodyPr wrap="none">
            <a:spAutoFit/>
          </a:bodyPr>
          <a:lstStyle/>
          <a:p>
            <a:pPr defTabSz="457200">
              <a:defRPr/>
            </a:pPr>
            <a:r>
              <a:rPr lang="en-US" sz="1000" b="1" kern="0" dirty="0" smtClean="0">
                <a:solidFill>
                  <a:srgbClr val="000000"/>
                </a:solidFill>
              </a:rPr>
              <a:t>Telaprevir</a:t>
            </a:r>
            <a:endParaRPr lang="en-US" sz="1000" b="1" kern="0" dirty="0">
              <a:solidFill>
                <a:srgbClr val="000000"/>
              </a:solidFill>
            </a:endParaRPr>
          </a:p>
          <a:p>
            <a:pPr defTabSz="457200">
              <a:defRPr/>
            </a:pPr>
            <a:r>
              <a:rPr lang="en-US" sz="1000" b="1" kern="0" dirty="0">
                <a:solidFill>
                  <a:srgbClr val="000000"/>
                </a:solidFill>
              </a:rPr>
              <a:t>Boceprevir</a:t>
            </a:r>
            <a:br>
              <a:rPr lang="en-US" sz="1000" b="1" kern="0" dirty="0">
                <a:solidFill>
                  <a:srgbClr val="000000"/>
                </a:solidFill>
              </a:rPr>
            </a:br>
            <a:r>
              <a:rPr lang="en-US" sz="1000" b="1" kern="0" dirty="0" smtClean="0">
                <a:solidFill>
                  <a:srgbClr val="000000"/>
                </a:solidFill>
              </a:rPr>
              <a:t>Simeprevir</a:t>
            </a:r>
            <a:endParaRPr lang="en-US" sz="1000" b="1" kern="0" dirty="0">
              <a:solidFill>
                <a:srgbClr val="000000"/>
              </a:solidFill>
            </a:endParaRPr>
          </a:p>
          <a:p>
            <a:pPr defTabSz="457200">
              <a:defRPr/>
            </a:pPr>
            <a:r>
              <a:rPr lang="en-US" sz="1000" b="1" kern="0" dirty="0">
                <a:solidFill>
                  <a:srgbClr val="000000"/>
                </a:solidFill>
              </a:rPr>
              <a:t>Asunaprevir</a:t>
            </a:r>
          </a:p>
          <a:p>
            <a:pPr defTabSz="457200">
              <a:defRPr/>
            </a:pPr>
            <a:r>
              <a:rPr lang="en-US" sz="1000" b="1" kern="0" dirty="0" smtClean="0">
                <a:solidFill>
                  <a:srgbClr val="000000"/>
                </a:solidFill>
              </a:rPr>
              <a:t>Paritaprevir</a:t>
            </a:r>
          </a:p>
          <a:p>
            <a:pPr defTabSz="457200">
              <a:defRPr/>
            </a:pPr>
            <a:r>
              <a:rPr lang="en-US" sz="1000" b="1" kern="0" dirty="0" smtClean="0">
                <a:solidFill>
                  <a:srgbClr val="000000"/>
                </a:solidFill>
              </a:rPr>
              <a:t>Grazoprevir</a:t>
            </a:r>
          </a:p>
          <a:p>
            <a:pPr defTabSz="457200">
              <a:defRPr/>
            </a:pPr>
            <a:r>
              <a:rPr lang="en-US" sz="1000" b="1" kern="0" dirty="0" err="1" smtClean="0">
                <a:solidFill>
                  <a:srgbClr val="000000"/>
                </a:solidFill>
              </a:rPr>
              <a:t>Faldaprevir</a:t>
            </a:r>
            <a:endParaRPr lang="en-US" sz="1000" b="1" kern="0" dirty="0" smtClean="0">
              <a:solidFill>
                <a:srgbClr val="000000"/>
              </a:solidFill>
            </a:endParaRPr>
          </a:p>
          <a:p>
            <a:pPr defTabSz="457200">
              <a:defRPr/>
            </a:pPr>
            <a:r>
              <a:rPr lang="en-US" sz="1000" b="1" kern="0" dirty="0" err="1" smtClean="0">
                <a:solidFill>
                  <a:srgbClr val="000000"/>
                </a:solidFill>
              </a:rPr>
              <a:t>Sovaprevir</a:t>
            </a:r>
            <a:endParaRPr lang="en-US" sz="1000" b="1" kern="0" dirty="0" smtClean="0">
              <a:solidFill>
                <a:srgbClr val="000000"/>
              </a:solidFill>
            </a:endParaRPr>
          </a:p>
          <a:p>
            <a:pPr defTabSz="457200">
              <a:defRPr/>
            </a:pPr>
            <a:r>
              <a:rPr lang="en-US" sz="1000" b="1" kern="0" dirty="0" smtClean="0">
                <a:solidFill>
                  <a:srgbClr val="000000"/>
                </a:solidFill>
              </a:rPr>
              <a:t>ACH-2684</a:t>
            </a:r>
          </a:p>
        </p:txBody>
      </p:sp>
      <p:sp>
        <p:nvSpPr>
          <p:cNvPr id="10" name="TextBox 9"/>
          <p:cNvSpPr txBox="1"/>
          <p:nvPr/>
        </p:nvSpPr>
        <p:spPr>
          <a:xfrm rot="16200000">
            <a:off x="2022208" y="5272440"/>
            <a:ext cx="800219" cy="338554"/>
          </a:xfrm>
          <a:prstGeom prst="rect">
            <a:avLst/>
          </a:prstGeom>
          <a:noFill/>
        </p:spPr>
        <p:txBody>
          <a:bodyPr wrap="none" rtlCol="0">
            <a:spAutoFit/>
          </a:bodyPr>
          <a:lstStyle/>
          <a:p>
            <a:pPr defTabSz="457200"/>
            <a:r>
              <a:rPr lang="en-US" sz="1600" b="1" dirty="0" smtClean="0">
                <a:solidFill>
                  <a:prstClr val="black"/>
                </a:solidFill>
              </a:rPr>
              <a:t>PREVIR</a:t>
            </a:r>
            <a:endParaRPr lang="en-US" sz="1600" b="1" dirty="0">
              <a:solidFill>
                <a:prstClr val="black"/>
              </a:solidFill>
            </a:endParaRPr>
          </a:p>
        </p:txBody>
      </p:sp>
      <p:cxnSp>
        <p:nvCxnSpPr>
          <p:cNvPr id="11" name="Straight Arrow Connector 10"/>
          <p:cNvCxnSpPr/>
          <p:nvPr/>
        </p:nvCxnSpPr>
        <p:spPr>
          <a:xfrm flipV="1">
            <a:off x="4104045" y="3333312"/>
            <a:ext cx="0" cy="525933"/>
          </a:xfrm>
          <a:prstGeom prst="straightConnector1">
            <a:avLst/>
          </a:prstGeom>
          <a:ln w="15875">
            <a:solidFill>
              <a:schemeClr val="accent6">
                <a:lumMod val="75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026441" y="3859244"/>
            <a:ext cx="1087226" cy="0"/>
          </a:xfrm>
          <a:prstGeom prst="line">
            <a:avLst/>
          </a:prstGeom>
          <a:ln w="158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26441" y="3846419"/>
            <a:ext cx="0" cy="392404"/>
          </a:xfrm>
          <a:prstGeom prst="line">
            <a:avLst/>
          </a:prstGeom>
          <a:ln w="158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855151" y="2984920"/>
            <a:ext cx="0" cy="994144"/>
          </a:xfrm>
          <a:prstGeom prst="straightConnector1">
            <a:avLst/>
          </a:prstGeom>
          <a:ln w="15875">
            <a:solidFill>
              <a:schemeClr val="tx2"/>
            </a:solidFill>
            <a:tailEnd type="stealth"/>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90994" y="4354240"/>
            <a:ext cx="772969" cy="1477328"/>
          </a:xfrm>
          <a:prstGeom prst="rect">
            <a:avLst/>
          </a:prstGeom>
          <a:noFill/>
          <a:ln w="15875">
            <a:solidFill>
              <a:schemeClr val="tx2"/>
            </a:solidFill>
          </a:ln>
        </p:spPr>
        <p:txBody>
          <a:bodyPr wrap="none">
            <a:spAutoFit/>
          </a:bodyPr>
          <a:lstStyle/>
          <a:p>
            <a:pPr defTabSz="457200">
              <a:defRPr/>
            </a:pPr>
            <a:r>
              <a:rPr lang="es-ES" sz="1000" b="1" kern="0" dirty="0" smtClean="0">
                <a:solidFill>
                  <a:srgbClr val="000000"/>
                </a:solidFill>
              </a:rPr>
              <a:t>Ledipasvir</a:t>
            </a:r>
            <a:endParaRPr lang="en-US" sz="1000" b="1" kern="0" dirty="0" smtClean="0">
              <a:solidFill>
                <a:srgbClr val="000000"/>
              </a:solidFill>
            </a:endParaRPr>
          </a:p>
          <a:p>
            <a:pPr defTabSz="457200">
              <a:defRPr/>
            </a:pPr>
            <a:r>
              <a:rPr lang="en-US" sz="1000" b="1" kern="0" dirty="0" smtClean="0">
                <a:solidFill>
                  <a:srgbClr val="000000"/>
                </a:solidFill>
              </a:rPr>
              <a:t>Daclatasvir</a:t>
            </a:r>
          </a:p>
          <a:p>
            <a:pPr defTabSz="457200">
              <a:defRPr/>
            </a:pPr>
            <a:r>
              <a:rPr lang="en-US" sz="1000" b="1" kern="0" dirty="0" smtClean="0">
                <a:solidFill>
                  <a:srgbClr val="000000"/>
                </a:solidFill>
              </a:rPr>
              <a:t>Ombitasvir</a:t>
            </a:r>
          </a:p>
          <a:p>
            <a:pPr defTabSz="457200">
              <a:defRPr/>
            </a:pPr>
            <a:r>
              <a:rPr lang="en-US" sz="1000" b="1" kern="0" dirty="0" err="1" smtClean="0">
                <a:solidFill>
                  <a:srgbClr val="000000"/>
                </a:solidFill>
              </a:rPr>
              <a:t>Elbasvir</a:t>
            </a:r>
            <a:endParaRPr lang="en-US" sz="1000" b="1" kern="0" dirty="0" smtClean="0">
              <a:solidFill>
                <a:srgbClr val="000000"/>
              </a:solidFill>
            </a:endParaRPr>
          </a:p>
          <a:p>
            <a:pPr defTabSz="457200">
              <a:defRPr/>
            </a:pPr>
            <a:r>
              <a:rPr lang="en-US" sz="1000" b="1" kern="0" dirty="0" err="1" smtClean="0">
                <a:solidFill>
                  <a:srgbClr val="000000"/>
                </a:solidFill>
              </a:rPr>
              <a:t>Samatasvir</a:t>
            </a:r>
            <a:endParaRPr lang="en-US" sz="1000" b="1" kern="0" dirty="0" smtClean="0">
              <a:solidFill>
                <a:srgbClr val="000000"/>
              </a:solidFill>
            </a:endParaRPr>
          </a:p>
          <a:p>
            <a:pPr defTabSz="457200">
              <a:defRPr/>
            </a:pPr>
            <a:r>
              <a:rPr lang="en-US" sz="1000" b="1" kern="0" dirty="0">
                <a:solidFill>
                  <a:srgbClr val="000000"/>
                </a:solidFill>
              </a:rPr>
              <a:t>MK-8742</a:t>
            </a:r>
          </a:p>
          <a:p>
            <a:pPr defTabSz="457200">
              <a:defRPr/>
            </a:pPr>
            <a:r>
              <a:rPr lang="en-US" sz="1000" b="1" kern="0" dirty="0">
                <a:solidFill>
                  <a:srgbClr val="000000"/>
                </a:solidFill>
              </a:rPr>
              <a:t>GS-5885</a:t>
            </a:r>
          </a:p>
          <a:p>
            <a:pPr defTabSz="457200">
              <a:defRPr/>
            </a:pPr>
            <a:r>
              <a:rPr lang="en-US" sz="1000" b="1" kern="0" dirty="0">
                <a:solidFill>
                  <a:srgbClr val="000000"/>
                </a:solidFill>
              </a:rPr>
              <a:t>GS-5816</a:t>
            </a:r>
          </a:p>
          <a:p>
            <a:pPr defTabSz="457200">
              <a:defRPr/>
            </a:pPr>
            <a:r>
              <a:rPr lang="en-US" sz="1000" b="1" kern="0" dirty="0">
                <a:solidFill>
                  <a:srgbClr val="000000"/>
                </a:solidFill>
              </a:rPr>
              <a:t>ACH-</a:t>
            </a:r>
            <a:r>
              <a:rPr lang="en-US" sz="1000" b="1" kern="0" dirty="0" smtClean="0">
                <a:solidFill>
                  <a:srgbClr val="000000"/>
                </a:solidFill>
              </a:rPr>
              <a:t>3102</a:t>
            </a:r>
            <a:endParaRPr lang="en-US" sz="1000" b="1" kern="0" dirty="0">
              <a:solidFill>
                <a:srgbClr val="000000"/>
              </a:solidFill>
            </a:endParaRPr>
          </a:p>
        </p:txBody>
      </p:sp>
      <p:sp>
        <p:nvSpPr>
          <p:cNvPr id="16" name="TextBox 15"/>
          <p:cNvSpPr txBox="1"/>
          <p:nvPr/>
        </p:nvSpPr>
        <p:spPr>
          <a:xfrm rot="16200000">
            <a:off x="3573147" y="5272440"/>
            <a:ext cx="697114" cy="338554"/>
          </a:xfrm>
          <a:prstGeom prst="rect">
            <a:avLst/>
          </a:prstGeom>
          <a:noFill/>
        </p:spPr>
        <p:txBody>
          <a:bodyPr wrap="none" rtlCol="0">
            <a:spAutoFit/>
          </a:bodyPr>
          <a:lstStyle/>
          <a:p>
            <a:pPr defTabSz="457200"/>
            <a:r>
              <a:rPr lang="en-US" sz="1600" b="1" dirty="0" smtClean="0">
                <a:solidFill>
                  <a:prstClr val="black"/>
                </a:solidFill>
              </a:rPr>
              <a:t>ASVIR</a:t>
            </a:r>
            <a:endParaRPr lang="en-US" sz="1600" b="1" dirty="0">
              <a:solidFill>
                <a:prstClr val="black"/>
              </a:solidFill>
            </a:endParaRPr>
          </a:p>
        </p:txBody>
      </p:sp>
      <p:cxnSp>
        <p:nvCxnSpPr>
          <p:cNvPr id="17" name="Straight Connector 16"/>
          <p:cNvCxnSpPr/>
          <p:nvPr/>
        </p:nvCxnSpPr>
        <p:spPr>
          <a:xfrm flipH="1">
            <a:off x="4521047" y="3966237"/>
            <a:ext cx="1334115"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21035" y="3953411"/>
            <a:ext cx="0" cy="392404"/>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485514" y="4129591"/>
            <a:ext cx="0" cy="197673"/>
          </a:xfrm>
          <a:prstGeom prst="line">
            <a:avLst/>
          </a:prstGeom>
          <a:ln w="15875">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80099" y="5272809"/>
            <a:ext cx="750526" cy="707886"/>
          </a:xfrm>
          <a:prstGeom prst="rect">
            <a:avLst/>
          </a:prstGeom>
          <a:noFill/>
          <a:ln w="15875">
            <a:solidFill>
              <a:schemeClr val="accent3">
                <a:lumMod val="50000"/>
              </a:schemeClr>
            </a:solidFill>
          </a:ln>
        </p:spPr>
        <p:txBody>
          <a:bodyPr wrap="none">
            <a:spAutoFit/>
          </a:bodyPr>
          <a:lstStyle/>
          <a:p>
            <a:pPr defTabSz="457200">
              <a:defRPr/>
            </a:pPr>
            <a:r>
              <a:rPr lang="en-US" sz="1000" b="1" kern="0" dirty="0" smtClean="0">
                <a:solidFill>
                  <a:srgbClr val="000000"/>
                </a:solidFill>
              </a:rPr>
              <a:t>Sofosbuvir</a:t>
            </a:r>
          </a:p>
          <a:p>
            <a:pPr defTabSz="457200">
              <a:defRPr/>
            </a:pPr>
            <a:r>
              <a:rPr lang="en-US" sz="1000" b="1" kern="0" dirty="0" smtClean="0">
                <a:solidFill>
                  <a:srgbClr val="000000"/>
                </a:solidFill>
              </a:rPr>
              <a:t>VX-135</a:t>
            </a:r>
          </a:p>
          <a:p>
            <a:pPr defTabSz="457200">
              <a:defRPr/>
            </a:pPr>
            <a:r>
              <a:rPr lang="en-US" sz="1000" b="1" kern="0" dirty="0" smtClean="0">
                <a:solidFill>
                  <a:srgbClr val="000000"/>
                </a:solidFill>
              </a:rPr>
              <a:t>IDX-21427</a:t>
            </a:r>
          </a:p>
          <a:p>
            <a:pPr defTabSz="457200">
              <a:defRPr/>
            </a:pPr>
            <a:r>
              <a:rPr lang="en-US" sz="1000" b="1" kern="0" dirty="0" smtClean="0">
                <a:solidFill>
                  <a:srgbClr val="000000"/>
                </a:solidFill>
              </a:rPr>
              <a:t>ACH-3422</a:t>
            </a:r>
            <a:endParaRPr lang="en-US" sz="1000" b="1" kern="0" dirty="0">
              <a:solidFill>
                <a:srgbClr val="000000"/>
              </a:solidFill>
            </a:endParaRPr>
          </a:p>
        </p:txBody>
      </p:sp>
      <p:sp>
        <p:nvSpPr>
          <p:cNvPr id="21" name="TextBox 20"/>
          <p:cNvSpPr txBox="1"/>
          <p:nvPr/>
        </p:nvSpPr>
        <p:spPr>
          <a:xfrm>
            <a:off x="7049878" y="4855359"/>
            <a:ext cx="861133" cy="861774"/>
          </a:xfrm>
          <a:prstGeom prst="rect">
            <a:avLst/>
          </a:prstGeom>
          <a:noFill/>
          <a:ln w="15875">
            <a:solidFill>
              <a:schemeClr val="accent3">
                <a:lumMod val="50000"/>
              </a:schemeClr>
            </a:solidFill>
          </a:ln>
        </p:spPr>
        <p:txBody>
          <a:bodyPr wrap="none">
            <a:spAutoFit/>
          </a:bodyPr>
          <a:lstStyle/>
          <a:p>
            <a:pPr defTabSz="457200">
              <a:defRPr/>
            </a:pPr>
            <a:r>
              <a:rPr lang="en-US" sz="1000" b="1" kern="0" dirty="0" smtClean="0">
                <a:solidFill>
                  <a:srgbClr val="000000"/>
                </a:solidFill>
              </a:rPr>
              <a:t>Dasabuvir</a:t>
            </a:r>
          </a:p>
          <a:p>
            <a:pPr defTabSz="457200">
              <a:defRPr/>
            </a:pPr>
            <a:r>
              <a:rPr lang="en-US" sz="1000" b="1" kern="0" dirty="0" err="1" smtClean="0">
                <a:solidFill>
                  <a:srgbClr val="000000"/>
                </a:solidFill>
              </a:rPr>
              <a:t>Beclabuvir</a:t>
            </a:r>
            <a:endParaRPr lang="en-US" sz="1000" b="1" kern="0" dirty="0">
              <a:solidFill>
                <a:srgbClr val="000000"/>
              </a:solidFill>
            </a:endParaRPr>
          </a:p>
          <a:p>
            <a:pPr defTabSz="457200">
              <a:defRPr/>
            </a:pPr>
            <a:r>
              <a:rPr lang="en-US" sz="1000" b="1" kern="0" dirty="0" smtClean="0">
                <a:solidFill>
                  <a:srgbClr val="000000"/>
                </a:solidFill>
              </a:rPr>
              <a:t>GS</a:t>
            </a:r>
            <a:r>
              <a:rPr lang="en-US" sz="1000" b="1" kern="0" dirty="0">
                <a:solidFill>
                  <a:srgbClr val="000000"/>
                </a:solidFill>
              </a:rPr>
              <a:t>-9669</a:t>
            </a:r>
          </a:p>
          <a:p>
            <a:pPr defTabSz="457200">
              <a:defRPr/>
            </a:pPr>
            <a:r>
              <a:rPr lang="en-US" sz="1000" b="1" kern="0" dirty="0" smtClean="0">
                <a:solidFill>
                  <a:srgbClr val="000000"/>
                </a:solidFill>
              </a:rPr>
              <a:t>TMC-647055</a:t>
            </a:r>
          </a:p>
          <a:p>
            <a:pPr defTabSz="457200">
              <a:defRPr/>
            </a:pPr>
            <a:r>
              <a:rPr lang="en-US" sz="1000" b="1" kern="0" dirty="0" smtClean="0">
                <a:solidFill>
                  <a:srgbClr val="000000"/>
                </a:solidFill>
              </a:rPr>
              <a:t>ABT-072</a:t>
            </a:r>
            <a:endParaRPr lang="en-US" sz="1000" b="1" kern="0" dirty="0" smtClean="0">
              <a:solidFill>
                <a:srgbClr val="000000"/>
              </a:solidFill>
            </a:endParaRPr>
          </a:p>
        </p:txBody>
      </p:sp>
      <p:sp>
        <p:nvSpPr>
          <p:cNvPr id="22" name="TextBox 21"/>
          <p:cNvSpPr txBox="1"/>
          <p:nvPr/>
        </p:nvSpPr>
        <p:spPr>
          <a:xfrm rot="16200000">
            <a:off x="5447603" y="5577167"/>
            <a:ext cx="726481" cy="338554"/>
          </a:xfrm>
          <a:prstGeom prst="rect">
            <a:avLst/>
          </a:prstGeom>
          <a:noFill/>
        </p:spPr>
        <p:txBody>
          <a:bodyPr wrap="none" rtlCol="0">
            <a:spAutoFit/>
          </a:bodyPr>
          <a:lstStyle/>
          <a:p>
            <a:pPr defTabSz="457200"/>
            <a:r>
              <a:rPr lang="en-US" sz="1600" b="1" dirty="0" smtClean="0">
                <a:solidFill>
                  <a:prstClr val="black"/>
                </a:solidFill>
              </a:rPr>
              <a:t>BUVIR</a:t>
            </a:r>
            <a:endParaRPr lang="en-US" sz="1600" b="1" dirty="0">
              <a:solidFill>
                <a:prstClr val="black"/>
              </a:solidFill>
            </a:endParaRPr>
          </a:p>
        </p:txBody>
      </p:sp>
      <p:sp>
        <p:nvSpPr>
          <p:cNvPr id="23" name="TextBox 22"/>
          <p:cNvSpPr txBox="1"/>
          <p:nvPr/>
        </p:nvSpPr>
        <p:spPr>
          <a:xfrm>
            <a:off x="5980107" y="4742734"/>
            <a:ext cx="774571" cy="338554"/>
          </a:xfrm>
          <a:prstGeom prst="rect">
            <a:avLst/>
          </a:prstGeom>
          <a:solidFill>
            <a:schemeClr val="tx2">
              <a:lumMod val="20000"/>
              <a:lumOff val="80000"/>
            </a:schemeClr>
          </a:solidFill>
          <a:ln w="15875">
            <a:solidFill>
              <a:schemeClr val="accent3">
                <a:lumMod val="50000"/>
              </a:schemeClr>
            </a:solidFill>
          </a:ln>
        </p:spPr>
        <p:txBody>
          <a:bodyPr wrap="square">
            <a:spAutoFit/>
          </a:bodyPr>
          <a:lstStyle/>
          <a:p>
            <a:pPr algn="ctr" defTabSz="457200">
              <a:defRPr/>
            </a:pPr>
            <a:r>
              <a:rPr lang="en-US" sz="800" b="1" kern="0" dirty="0" smtClean="0">
                <a:solidFill>
                  <a:srgbClr val="000000"/>
                </a:solidFill>
              </a:rPr>
              <a:t>Nuc analogue inhibitors </a:t>
            </a:r>
            <a:endParaRPr lang="en-US" sz="800" b="1" kern="0" dirty="0">
              <a:solidFill>
                <a:srgbClr val="000000"/>
              </a:solidFill>
            </a:endParaRPr>
          </a:p>
        </p:txBody>
      </p:sp>
      <p:sp>
        <p:nvSpPr>
          <p:cNvPr id="24" name="TextBox 23"/>
          <p:cNvSpPr txBox="1"/>
          <p:nvPr/>
        </p:nvSpPr>
        <p:spPr>
          <a:xfrm>
            <a:off x="7049861" y="4327251"/>
            <a:ext cx="871315" cy="338554"/>
          </a:xfrm>
          <a:prstGeom prst="rect">
            <a:avLst/>
          </a:prstGeom>
          <a:solidFill>
            <a:schemeClr val="accent4">
              <a:lumMod val="40000"/>
              <a:lumOff val="60000"/>
            </a:schemeClr>
          </a:solidFill>
          <a:ln w="15875">
            <a:solidFill>
              <a:schemeClr val="accent3">
                <a:lumMod val="50000"/>
              </a:schemeClr>
            </a:solidFill>
          </a:ln>
        </p:spPr>
        <p:txBody>
          <a:bodyPr wrap="square">
            <a:spAutoFit/>
          </a:bodyPr>
          <a:lstStyle/>
          <a:p>
            <a:pPr algn="ctr" defTabSz="457200">
              <a:defRPr/>
            </a:pPr>
            <a:r>
              <a:rPr lang="en-US" sz="800" b="1" kern="0" dirty="0" smtClean="0">
                <a:solidFill>
                  <a:srgbClr val="000000"/>
                </a:solidFill>
              </a:rPr>
              <a:t>Non – Nuc inhibitors </a:t>
            </a:r>
            <a:endParaRPr lang="en-US" sz="800" b="1" kern="0" dirty="0">
              <a:solidFill>
                <a:srgbClr val="000000"/>
              </a:solidFill>
            </a:endParaRPr>
          </a:p>
        </p:txBody>
      </p:sp>
      <p:cxnSp>
        <p:nvCxnSpPr>
          <p:cNvPr id="25" name="Straight Connector 24"/>
          <p:cNvCxnSpPr/>
          <p:nvPr/>
        </p:nvCxnSpPr>
        <p:spPr>
          <a:xfrm>
            <a:off x="6362573" y="4129579"/>
            <a:ext cx="4811" cy="620452"/>
          </a:xfrm>
          <a:prstGeom prst="line">
            <a:avLst/>
          </a:prstGeom>
          <a:ln w="15875">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362572" y="4142404"/>
            <a:ext cx="1122942" cy="0"/>
          </a:xfrm>
          <a:prstGeom prst="line">
            <a:avLst/>
          </a:prstGeom>
          <a:ln w="15875">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633124" y="3333109"/>
            <a:ext cx="0" cy="404275"/>
          </a:xfrm>
          <a:prstGeom prst="straightConnector1">
            <a:avLst/>
          </a:prstGeom>
          <a:ln w="15875">
            <a:solidFill>
              <a:schemeClr val="accent3">
                <a:lumMod val="5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982507" y="3724553"/>
            <a:ext cx="0" cy="412800"/>
          </a:xfrm>
          <a:prstGeom prst="line">
            <a:avLst/>
          </a:prstGeom>
          <a:ln w="15875">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6623503" y="3737381"/>
            <a:ext cx="359004" cy="0"/>
          </a:xfrm>
          <a:prstGeom prst="line">
            <a:avLst/>
          </a:prstGeom>
          <a:ln w="15875">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2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p:bldP spid="20" grpId="0" animBg="1"/>
      <p:bldP spid="21" grpId="0" animBg="1"/>
      <p:bldP spid="22" grpId="0"/>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vert="horz" lIns="0" rIns="0" bIns="0" anchor="b">
            <a:noAutofit/>
          </a:bodyPr>
          <a:lstStyle/>
          <a:p>
            <a:r>
              <a:rPr lang="es-MX" sz="2800" dirty="0"/>
              <a:t>¿Cuál es la expectativa para los pacientes en México hoy en día?</a:t>
            </a:r>
          </a:p>
        </p:txBody>
      </p:sp>
      <p:sp>
        <p:nvSpPr>
          <p:cNvPr id="3" name="Content Placeholder 2"/>
          <p:cNvSpPr>
            <a:spLocks noGrp="1"/>
          </p:cNvSpPr>
          <p:nvPr>
            <p:ph idx="1"/>
          </p:nvPr>
        </p:nvSpPr>
        <p:spPr>
          <a:xfrm>
            <a:off x="5292080" y="2348881"/>
            <a:ext cx="3384376" cy="16831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marL="0" indent="0" algn="ctr" defTabSz="457200" fontAlgn="base">
              <a:lnSpc>
                <a:spcPct val="90000"/>
              </a:lnSpc>
              <a:spcBef>
                <a:spcPct val="0"/>
              </a:spcBef>
              <a:spcAft>
                <a:spcPct val="0"/>
              </a:spcAft>
              <a:buNone/>
            </a:pPr>
            <a:r>
              <a:rPr lang="es-MX" sz="2400" b="1" kern="0" dirty="0">
                <a:solidFill>
                  <a:srgbClr val="002060"/>
                </a:solidFill>
                <a:latin typeface="Eras Light ITC" panose="020B0402030504020804" pitchFamily="34" charset="0"/>
                <a:ea typeface="+mj-ea"/>
                <a:cs typeface="+mj-cs"/>
              </a:rPr>
              <a:t>Cada paciente cuenta</a:t>
            </a:r>
            <a:r>
              <a:rPr lang="es-MX" sz="2000" kern="0" dirty="0">
                <a:solidFill>
                  <a:srgbClr val="002060"/>
                </a:solidFill>
                <a:latin typeface="Eras Light ITC" panose="020B0402030504020804" pitchFamily="34" charset="0"/>
                <a:ea typeface="+mj-ea"/>
                <a:cs typeface="+mj-cs"/>
              </a:rPr>
              <a:t>, cada paciente tiene características especiales, cada paciente requiere un tratamiento especifico</a:t>
            </a:r>
          </a:p>
        </p:txBody>
      </p:sp>
      <p:pic>
        <p:nvPicPr>
          <p:cNvPr id="3074" name="Picture 2" descr="http://2.bp.blogspot.com/-MJIElMxaLnc/TZSoOwHa1RI/AAAAAAAAAAQ/hkRUaXFc__I/s1600/personas-caminando-call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39"/>
            <a:ext cx="4104456" cy="3078343"/>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107507" y="5301209"/>
            <a:ext cx="9036497" cy="1008115"/>
            <a:chOff x="-108520" y="5301208"/>
            <a:chExt cx="9575661" cy="1008114"/>
          </a:xfrm>
        </p:grpSpPr>
        <p:sp>
          <p:nvSpPr>
            <p:cNvPr id="36" name="Pentagon 35"/>
            <p:cNvSpPr/>
            <p:nvPr/>
          </p:nvSpPr>
          <p:spPr>
            <a:xfrm>
              <a:off x="-108520" y="5305418"/>
              <a:ext cx="1942813" cy="10039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bg1"/>
                  </a:solidFill>
                </a:rPr>
                <a:t>Población</a:t>
              </a:r>
              <a:endParaRPr lang="es-MX" sz="1600" dirty="0">
                <a:solidFill>
                  <a:schemeClr val="bg1"/>
                </a:solidFill>
              </a:endParaRPr>
            </a:p>
          </p:txBody>
        </p:sp>
        <p:sp>
          <p:nvSpPr>
            <p:cNvPr id="37" name="Chevron 36"/>
            <p:cNvSpPr/>
            <p:nvPr/>
          </p:nvSpPr>
          <p:spPr>
            <a:xfrm>
              <a:off x="1330238" y="5305418"/>
              <a:ext cx="2304256" cy="10039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chemeClr val="bg1"/>
                  </a:solidFill>
                </a:rPr>
                <a:t>Evidencia clínica</a:t>
              </a:r>
              <a:endParaRPr lang="es-MX" sz="1600" dirty="0">
                <a:solidFill>
                  <a:schemeClr val="bg1"/>
                </a:solidFill>
              </a:endParaRPr>
            </a:p>
          </p:txBody>
        </p:sp>
        <p:sp>
          <p:nvSpPr>
            <p:cNvPr id="39" name="Chevron 38"/>
            <p:cNvSpPr/>
            <p:nvPr/>
          </p:nvSpPr>
          <p:spPr>
            <a:xfrm>
              <a:off x="3130437" y="5305417"/>
              <a:ext cx="2736304" cy="10039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bg1"/>
                  </a:solidFill>
                </a:rPr>
                <a:t>Régimen</a:t>
              </a:r>
            </a:p>
            <a:p>
              <a:pPr marL="285750" indent="-285750">
                <a:buFont typeface="Arial" panose="020B0604020202020204" pitchFamily="34" charset="0"/>
                <a:buChar char="•"/>
              </a:pPr>
              <a:r>
                <a:rPr lang="es-MX" sz="1200" dirty="0" smtClean="0">
                  <a:solidFill>
                    <a:schemeClr val="bg1"/>
                  </a:solidFill>
                </a:rPr>
                <a:t>Terapias combinadas</a:t>
              </a:r>
            </a:p>
            <a:p>
              <a:pPr marL="285750" indent="-285750">
                <a:buFont typeface="Arial" panose="020B0604020202020204" pitchFamily="34" charset="0"/>
                <a:buChar char="•"/>
              </a:pPr>
              <a:r>
                <a:rPr lang="es-MX" sz="1200" dirty="0" err="1" smtClean="0">
                  <a:solidFill>
                    <a:schemeClr val="bg1"/>
                  </a:solidFill>
                </a:rPr>
                <a:t>Mix</a:t>
              </a:r>
              <a:r>
                <a:rPr lang="es-MX" sz="1200" dirty="0" smtClean="0">
                  <a:solidFill>
                    <a:schemeClr val="bg1"/>
                  </a:solidFill>
                </a:rPr>
                <a:t> &amp; Match</a:t>
              </a:r>
              <a:endParaRPr lang="es-MX" sz="1400" dirty="0">
                <a:solidFill>
                  <a:schemeClr val="bg1"/>
                </a:solidFill>
              </a:endParaRPr>
            </a:p>
          </p:txBody>
        </p:sp>
        <p:sp>
          <p:nvSpPr>
            <p:cNvPr id="40" name="Chevron 39"/>
            <p:cNvSpPr/>
            <p:nvPr/>
          </p:nvSpPr>
          <p:spPr>
            <a:xfrm>
              <a:off x="5362685" y="5301208"/>
              <a:ext cx="2304256" cy="10039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bg1"/>
                  </a:solidFill>
                </a:rPr>
                <a:t>Duración de tratamiento</a:t>
              </a:r>
              <a:endParaRPr lang="es-MX" sz="1400" dirty="0">
                <a:solidFill>
                  <a:schemeClr val="bg1"/>
                </a:solidFill>
              </a:endParaRPr>
            </a:p>
          </p:txBody>
        </p:sp>
        <p:sp>
          <p:nvSpPr>
            <p:cNvPr id="41" name="Chevron 40"/>
            <p:cNvSpPr/>
            <p:nvPr/>
          </p:nvSpPr>
          <p:spPr>
            <a:xfrm>
              <a:off x="7162885" y="5301208"/>
              <a:ext cx="2304256" cy="10039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bg1"/>
                  </a:solidFill>
                </a:rPr>
                <a:t>Evidencia en vida real, </a:t>
              </a:r>
              <a:r>
                <a:rPr lang="es-MX" sz="1200" dirty="0" smtClean="0">
                  <a:solidFill>
                    <a:schemeClr val="bg1"/>
                  </a:solidFill>
                </a:rPr>
                <a:t>nacional e internacional</a:t>
              </a:r>
              <a:endParaRPr lang="es-MX" sz="1400" dirty="0">
                <a:solidFill>
                  <a:schemeClr val="bg1"/>
                </a:solidFill>
              </a:endParaRPr>
            </a:p>
          </p:txBody>
        </p:sp>
      </p:grpSp>
    </p:spTree>
    <p:extLst>
      <p:ext uri="{BB962C8B-B14F-4D97-AF65-F5344CB8AC3E}">
        <p14:creationId xmlns:p14="http://schemas.microsoft.com/office/powerpoint/2010/main" val="84600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 y="4043467"/>
            <a:ext cx="4342684" cy="28145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6" y="1197536"/>
            <a:ext cx="4178849" cy="2740936"/>
          </a:xfrm>
          <a:prstGeom prst="rect">
            <a:avLst/>
          </a:prstGeom>
        </p:spPr>
      </p:pic>
      <p:sp>
        <p:nvSpPr>
          <p:cNvPr id="2" name="Title 1"/>
          <p:cNvSpPr>
            <a:spLocks noGrp="1"/>
          </p:cNvSpPr>
          <p:nvPr>
            <p:ph type="title"/>
          </p:nvPr>
        </p:nvSpPr>
        <p:spPr>
          <a:xfrm>
            <a:off x="222043" y="-99392"/>
            <a:ext cx="8229600" cy="1143000"/>
          </a:xfrm>
        </p:spPr>
        <p:txBody>
          <a:bodyPr>
            <a:noAutofit/>
          </a:bodyPr>
          <a:lstStyle/>
          <a:p>
            <a:pPr algn="ctr"/>
            <a:r>
              <a:rPr lang="es-MX" sz="2800" dirty="0" smtClean="0"/>
              <a:t>Tenemos suficiente evidencia clínica para tomar la mejor decisión</a:t>
            </a:r>
            <a:endParaRPr lang="es-MX" sz="2800" dirty="0"/>
          </a:p>
        </p:txBody>
      </p:sp>
      <p:sp>
        <p:nvSpPr>
          <p:cNvPr id="4" name="Rectangle 3"/>
          <p:cNvSpPr/>
          <p:nvPr/>
        </p:nvSpPr>
        <p:spPr>
          <a:xfrm>
            <a:off x="92922" y="836738"/>
            <a:ext cx="3057632" cy="307777"/>
          </a:xfrm>
          <a:prstGeom prst="rect">
            <a:avLst/>
          </a:prstGeom>
        </p:spPr>
        <p:txBody>
          <a:bodyPr wrap="none">
            <a:spAutoFit/>
          </a:bodyPr>
          <a:lstStyle/>
          <a:p>
            <a:r>
              <a:rPr lang="es-MX" sz="1400" dirty="0" smtClean="0"/>
              <a:t>Pacientes GT1b, Vírgenes, sin Cirrosis</a:t>
            </a:r>
            <a:endParaRPr lang="es-MX" sz="1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219702"/>
            <a:ext cx="4939872" cy="2569340"/>
          </a:xfrm>
          <a:prstGeom prst="rect">
            <a:avLst/>
          </a:prstGeom>
        </p:spPr>
      </p:pic>
      <p:sp>
        <p:nvSpPr>
          <p:cNvPr id="7" name="Rectangle 6"/>
          <p:cNvSpPr/>
          <p:nvPr/>
        </p:nvSpPr>
        <p:spPr>
          <a:xfrm>
            <a:off x="5203691" y="899454"/>
            <a:ext cx="3110980" cy="307777"/>
          </a:xfrm>
          <a:prstGeom prst="rect">
            <a:avLst/>
          </a:prstGeom>
        </p:spPr>
        <p:txBody>
          <a:bodyPr wrap="none">
            <a:spAutoFit/>
          </a:bodyPr>
          <a:lstStyle/>
          <a:p>
            <a:r>
              <a:rPr lang="es-MX" sz="1400" dirty="0" smtClean="0"/>
              <a:t>Pacientes GT1b, Vírgenes, con Cirrosis</a:t>
            </a:r>
            <a:endParaRPr lang="es-MX" sz="1400" dirty="0"/>
          </a:p>
        </p:txBody>
      </p:sp>
      <p:sp>
        <p:nvSpPr>
          <p:cNvPr id="8" name="Rectangle 7"/>
          <p:cNvSpPr/>
          <p:nvPr/>
        </p:nvSpPr>
        <p:spPr>
          <a:xfrm>
            <a:off x="374027" y="3789066"/>
            <a:ext cx="3049168" cy="307777"/>
          </a:xfrm>
          <a:prstGeom prst="rect">
            <a:avLst/>
          </a:prstGeom>
        </p:spPr>
        <p:txBody>
          <a:bodyPr wrap="none">
            <a:spAutoFit/>
          </a:bodyPr>
          <a:lstStyle/>
          <a:p>
            <a:r>
              <a:rPr lang="es-MX" sz="1400" dirty="0" smtClean="0"/>
              <a:t>Pacientes GT1a, Vírgenes, sin Cirrosis</a:t>
            </a:r>
            <a:endParaRPr lang="es-MX" sz="1400" dirty="0"/>
          </a:p>
        </p:txBody>
      </p:sp>
      <p:sp>
        <p:nvSpPr>
          <p:cNvPr id="10" name="Rectangle 9"/>
          <p:cNvSpPr/>
          <p:nvPr/>
        </p:nvSpPr>
        <p:spPr>
          <a:xfrm>
            <a:off x="4386352" y="3697314"/>
            <a:ext cx="3102516" cy="307777"/>
          </a:xfrm>
          <a:prstGeom prst="rect">
            <a:avLst/>
          </a:prstGeom>
        </p:spPr>
        <p:txBody>
          <a:bodyPr wrap="none">
            <a:spAutoFit/>
          </a:bodyPr>
          <a:lstStyle/>
          <a:p>
            <a:r>
              <a:rPr lang="es-MX" sz="1400" dirty="0" smtClean="0"/>
              <a:t>Pacientes GT1a, Vírgenes, con Cirrosis</a:t>
            </a:r>
            <a:endParaRPr lang="es-MX" sz="1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1058" y="3933999"/>
            <a:ext cx="4577446" cy="2951401"/>
          </a:xfrm>
          <a:prstGeom prst="rect">
            <a:avLst/>
          </a:prstGeom>
        </p:spPr>
      </p:pic>
    </p:spTree>
    <p:extLst>
      <p:ext uri="{BB962C8B-B14F-4D97-AF65-F5344CB8AC3E}">
        <p14:creationId xmlns:p14="http://schemas.microsoft.com/office/powerpoint/2010/main" val="325262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s-ES_tradnl" sz="2000" dirty="0">
                <a:ln w="0"/>
                <a:effectLst>
                  <a:outerShdw blurRad="38100" dist="19050" dir="2700000" algn="tl" rotWithShape="0">
                    <a:schemeClr val="dk1">
                      <a:alpha val="40000"/>
                    </a:schemeClr>
                  </a:outerShdw>
                </a:effectLst>
              </a:rPr>
              <a:t>Terapias Libres </a:t>
            </a:r>
            <a:r>
              <a:rPr lang="es-ES_tradnl" sz="2000" dirty="0" smtClean="0">
                <a:ln w="0"/>
                <a:effectLst>
                  <a:outerShdw blurRad="38100" dist="19050" dir="2700000" algn="tl" rotWithShape="0">
                    <a:schemeClr val="dk1">
                      <a:alpha val="40000"/>
                    </a:schemeClr>
                  </a:outerShdw>
                </a:effectLst>
              </a:rPr>
              <a:t>de </a:t>
            </a:r>
            <a:r>
              <a:rPr lang="es-ES_tradnl" sz="2000" dirty="0">
                <a:ln w="0"/>
                <a:effectLst>
                  <a:outerShdw blurRad="38100" dist="19050" dir="2700000" algn="tl" rotWithShape="0">
                    <a:schemeClr val="dk1">
                      <a:alpha val="40000"/>
                    </a:schemeClr>
                  </a:outerShdw>
                </a:effectLst>
              </a:rPr>
              <a:t>IFN A</a:t>
            </a:r>
            <a:r>
              <a:rPr lang="es-ES_tradnl" sz="2000" dirty="0" smtClean="0">
                <a:ln w="0"/>
                <a:effectLst>
                  <a:outerShdw blurRad="38100" dist="19050" dir="2700000" algn="tl" rotWithShape="0">
                    <a:schemeClr val="dk1">
                      <a:alpha val="40000"/>
                    </a:schemeClr>
                  </a:outerShdw>
                </a:effectLst>
              </a:rPr>
              <a:t>probadas o </a:t>
            </a:r>
            <a:r>
              <a:rPr lang="es-ES_tradnl" sz="2000" dirty="0">
                <a:ln w="0"/>
                <a:effectLst>
                  <a:outerShdw blurRad="38100" dist="19050" dir="2700000" algn="tl" rotWithShape="0">
                    <a:schemeClr val="dk1">
                      <a:alpha val="40000"/>
                    </a:schemeClr>
                  </a:outerShdw>
                </a:effectLst>
              </a:rPr>
              <a:t>Sometidas A Registro </a:t>
            </a:r>
            <a:r>
              <a:rPr lang="es-ES_tradnl" sz="2000" dirty="0" smtClean="0">
                <a:ln w="0"/>
                <a:effectLst>
                  <a:outerShdw blurRad="38100" dist="19050" dir="2700000" algn="tl" rotWithShape="0">
                    <a:schemeClr val="dk1">
                      <a:alpha val="40000"/>
                    </a:schemeClr>
                  </a:outerShdw>
                </a:effectLst>
              </a:rPr>
              <a:t> 2016</a:t>
            </a:r>
            <a:endParaRPr lang="es-ES_tradnl" sz="2000" dirty="0">
              <a:ln w="0"/>
              <a:effectLst>
                <a:outerShdw blurRad="38100" dist="19050" dir="2700000" algn="tl" rotWithShape="0">
                  <a:schemeClr val="dk1">
                    <a:alpha val="40000"/>
                  </a:schemeClr>
                </a:outerShdw>
              </a:effectLst>
            </a:endParaRPr>
          </a:p>
        </p:txBody>
      </p:sp>
      <p:graphicFrame>
        <p:nvGraphicFramePr>
          <p:cNvPr id="17" name="Tabla 16"/>
          <p:cNvGraphicFramePr>
            <a:graphicFrameLocks noGrp="1"/>
          </p:cNvGraphicFramePr>
          <p:nvPr>
            <p:extLst>
              <p:ext uri="{D42A27DB-BD31-4B8C-83A1-F6EECF244321}">
                <p14:modId xmlns:p14="http://schemas.microsoft.com/office/powerpoint/2010/main" val="4169781423"/>
              </p:ext>
            </p:extLst>
          </p:nvPr>
        </p:nvGraphicFramePr>
        <p:xfrm>
          <a:off x="1127642" y="1600208"/>
          <a:ext cx="6888716" cy="4579819"/>
        </p:xfrm>
        <a:graphic>
          <a:graphicData uri="http://schemas.openxmlformats.org/drawingml/2006/table">
            <a:tbl>
              <a:tblPr/>
              <a:tblGrid>
                <a:gridCol w="502826">
                  <a:extLst>
                    <a:ext uri="{9D8B030D-6E8A-4147-A177-3AD203B41FA5}">
                      <a16:colId xmlns="" xmlns:a16="http://schemas.microsoft.com/office/drawing/2014/main" val="2001252392"/>
                    </a:ext>
                  </a:extLst>
                </a:gridCol>
                <a:gridCol w="502826">
                  <a:extLst>
                    <a:ext uri="{9D8B030D-6E8A-4147-A177-3AD203B41FA5}">
                      <a16:colId xmlns="" xmlns:a16="http://schemas.microsoft.com/office/drawing/2014/main" val="1756006459"/>
                    </a:ext>
                  </a:extLst>
                </a:gridCol>
                <a:gridCol w="502826">
                  <a:extLst>
                    <a:ext uri="{9D8B030D-6E8A-4147-A177-3AD203B41FA5}">
                      <a16:colId xmlns="" xmlns:a16="http://schemas.microsoft.com/office/drawing/2014/main" val="1820040670"/>
                    </a:ext>
                  </a:extLst>
                </a:gridCol>
                <a:gridCol w="502826">
                  <a:extLst>
                    <a:ext uri="{9D8B030D-6E8A-4147-A177-3AD203B41FA5}">
                      <a16:colId xmlns="" xmlns:a16="http://schemas.microsoft.com/office/drawing/2014/main" val="4101159613"/>
                    </a:ext>
                  </a:extLst>
                </a:gridCol>
                <a:gridCol w="502826">
                  <a:extLst>
                    <a:ext uri="{9D8B030D-6E8A-4147-A177-3AD203B41FA5}">
                      <a16:colId xmlns="" xmlns:a16="http://schemas.microsoft.com/office/drawing/2014/main" val="3829087040"/>
                    </a:ext>
                  </a:extLst>
                </a:gridCol>
                <a:gridCol w="502826">
                  <a:extLst>
                    <a:ext uri="{9D8B030D-6E8A-4147-A177-3AD203B41FA5}">
                      <a16:colId xmlns="" xmlns:a16="http://schemas.microsoft.com/office/drawing/2014/main" val="1563115932"/>
                    </a:ext>
                  </a:extLst>
                </a:gridCol>
                <a:gridCol w="502826">
                  <a:extLst>
                    <a:ext uri="{9D8B030D-6E8A-4147-A177-3AD203B41FA5}">
                      <a16:colId xmlns="" xmlns:a16="http://schemas.microsoft.com/office/drawing/2014/main" val="191020241"/>
                    </a:ext>
                  </a:extLst>
                </a:gridCol>
                <a:gridCol w="502826">
                  <a:extLst>
                    <a:ext uri="{9D8B030D-6E8A-4147-A177-3AD203B41FA5}">
                      <a16:colId xmlns="" xmlns:a16="http://schemas.microsoft.com/office/drawing/2014/main" val="649973288"/>
                    </a:ext>
                  </a:extLst>
                </a:gridCol>
                <a:gridCol w="502826">
                  <a:extLst>
                    <a:ext uri="{9D8B030D-6E8A-4147-A177-3AD203B41FA5}">
                      <a16:colId xmlns="" xmlns:a16="http://schemas.microsoft.com/office/drawing/2014/main" val="3665883661"/>
                    </a:ext>
                  </a:extLst>
                </a:gridCol>
                <a:gridCol w="502826">
                  <a:extLst>
                    <a:ext uri="{9D8B030D-6E8A-4147-A177-3AD203B41FA5}">
                      <a16:colId xmlns="" xmlns:a16="http://schemas.microsoft.com/office/drawing/2014/main" val="2348324894"/>
                    </a:ext>
                  </a:extLst>
                </a:gridCol>
                <a:gridCol w="502826">
                  <a:extLst>
                    <a:ext uri="{9D8B030D-6E8A-4147-A177-3AD203B41FA5}">
                      <a16:colId xmlns="" xmlns:a16="http://schemas.microsoft.com/office/drawing/2014/main" val="4091704441"/>
                    </a:ext>
                  </a:extLst>
                </a:gridCol>
                <a:gridCol w="502826">
                  <a:extLst>
                    <a:ext uri="{9D8B030D-6E8A-4147-A177-3AD203B41FA5}">
                      <a16:colId xmlns="" xmlns:a16="http://schemas.microsoft.com/office/drawing/2014/main" val="3021097812"/>
                    </a:ext>
                  </a:extLst>
                </a:gridCol>
                <a:gridCol w="502826">
                  <a:extLst>
                    <a:ext uri="{9D8B030D-6E8A-4147-A177-3AD203B41FA5}">
                      <a16:colId xmlns="" xmlns:a16="http://schemas.microsoft.com/office/drawing/2014/main" val="837778592"/>
                    </a:ext>
                  </a:extLst>
                </a:gridCol>
                <a:gridCol w="351978">
                  <a:extLst>
                    <a:ext uri="{9D8B030D-6E8A-4147-A177-3AD203B41FA5}">
                      <a16:colId xmlns="" xmlns:a16="http://schemas.microsoft.com/office/drawing/2014/main" val="1913909616"/>
                    </a:ext>
                  </a:extLst>
                </a:gridCol>
              </a:tblGrid>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81375733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17580359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1302300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008128076"/>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89254388"/>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490791410"/>
                  </a:ext>
                </a:extLst>
              </a:tr>
              <a:tr h="222011">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441969287"/>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08225266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s-CO" sz="900" b="0" i="0" u="none" strike="noStrike" dirty="0">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964843414"/>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s-CO" sz="900" b="0" i="0" u="none" strike="noStrike" dirty="0">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860454295"/>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85067749"/>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232963383"/>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7154160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830023439"/>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326035557"/>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4054561991"/>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561863180"/>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604467914"/>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399418756"/>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210843446"/>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14389236"/>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3158313857"/>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31276100"/>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1821086688"/>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733772570"/>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875006172"/>
                  </a:ext>
                </a:extLst>
              </a:tr>
              <a:tr h="167608">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 xmlns:a16="http://schemas.microsoft.com/office/drawing/2014/main" val="2105194494"/>
                  </a:ext>
                </a:extLst>
              </a:tr>
            </a:tbl>
          </a:graphicData>
        </a:graphic>
      </p:graphicFrame>
      <p:graphicFrame>
        <p:nvGraphicFramePr>
          <p:cNvPr id="19" name="Gráfico 18"/>
          <p:cNvGraphicFramePr/>
          <p:nvPr>
            <p:extLst>
              <p:ext uri="{D42A27DB-BD31-4B8C-83A1-F6EECF244321}">
                <p14:modId xmlns:p14="http://schemas.microsoft.com/office/powerpoint/2010/main" val="3366492265"/>
              </p:ext>
            </p:extLst>
          </p:nvPr>
        </p:nvGraphicFramePr>
        <p:xfrm>
          <a:off x="3203848" y="1440982"/>
          <a:ext cx="2804439" cy="2780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3106811915"/>
              </p:ext>
            </p:extLst>
          </p:nvPr>
        </p:nvGraphicFramePr>
        <p:xfrm>
          <a:off x="1165851" y="1523157"/>
          <a:ext cx="2198689" cy="2431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p:cNvGraphicFramePr>
            <a:graphicFrameLocks/>
          </p:cNvGraphicFramePr>
          <p:nvPr>
            <p:extLst>
              <p:ext uri="{D42A27DB-BD31-4B8C-83A1-F6EECF244321}">
                <p14:modId xmlns:p14="http://schemas.microsoft.com/office/powerpoint/2010/main" val="152117871"/>
              </p:ext>
            </p:extLst>
          </p:nvPr>
        </p:nvGraphicFramePr>
        <p:xfrm>
          <a:off x="1266239" y="3960836"/>
          <a:ext cx="1997882" cy="24820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p:cNvGraphicFramePr>
            <a:graphicFrameLocks/>
          </p:cNvGraphicFramePr>
          <p:nvPr>
            <p:extLst>
              <p:ext uri="{D42A27DB-BD31-4B8C-83A1-F6EECF244321}">
                <p14:modId xmlns:p14="http://schemas.microsoft.com/office/powerpoint/2010/main" val="2245368573"/>
              </p:ext>
            </p:extLst>
          </p:nvPr>
        </p:nvGraphicFramePr>
        <p:xfrm>
          <a:off x="5951468" y="3961124"/>
          <a:ext cx="2187427" cy="24814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áfico 24"/>
          <p:cNvGraphicFramePr>
            <a:graphicFrameLocks/>
          </p:cNvGraphicFramePr>
          <p:nvPr>
            <p:extLst>
              <p:ext uri="{D42A27DB-BD31-4B8C-83A1-F6EECF244321}">
                <p14:modId xmlns:p14="http://schemas.microsoft.com/office/powerpoint/2010/main" val="4218916515"/>
              </p:ext>
            </p:extLst>
          </p:nvPr>
        </p:nvGraphicFramePr>
        <p:xfrm>
          <a:off x="3725610" y="3960060"/>
          <a:ext cx="1907308" cy="24836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22"/>
          <p:cNvGraphicFramePr>
            <a:graphicFrameLocks/>
          </p:cNvGraphicFramePr>
          <p:nvPr>
            <p:extLst>
              <p:ext uri="{D42A27DB-BD31-4B8C-83A1-F6EECF244321}">
                <p14:modId xmlns:p14="http://schemas.microsoft.com/office/powerpoint/2010/main" val="3194948201"/>
              </p:ext>
            </p:extLst>
          </p:nvPr>
        </p:nvGraphicFramePr>
        <p:xfrm>
          <a:off x="5951468" y="1498267"/>
          <a:ext cx="2187427" cy="248149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5142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573"/>
            <a:ext cx="8229600" cy="1143000"/>
          </a:xfrm>
        </p:spPr>
        <p:txBody>
          <a:bodyPr>
            <a:noAutofit/>
          </a:bodyPr>
          <a:lstStyle/>
          <a:p>
            <a:r>
              <a:rPr lang="es-ES_tradnl" sz="2400" dirty="0">
                <a:ln w="0"/>
                <a:effectLst>
                  <a:outerShdw blurRad="38100" dist="19050" dir="2700000" algn="tl" rotWithShape="0">
                    <a:schemeClr val="dk1">
                      <a:alpha val="40000"/>
                    </a:schemeClr>
                  </a:outerShdw>
                </a:effectLst>
              </a:rPr>
              <a:t>Factores a Considerar Cuando se Seleccione una Terapia para el VHC</a:t>
            </a:r>
          </a:p>
        </p:txBody>
      </p:sp>
      <p:graphicFrame>
        <p:nvGraphicFramePr>
          <p:cNvPr id="9" name="Table 1020"/>
          <p:cNvGraphicFramePr/>
          <p:nvPr>
            <p:extLst>
              <p:ext uri="{D42A27DB-BD31-4B8C-83A1-F6EECF244321}">
                <p14:modId xmlns:p14="http://schemas.microsoft.com/office/powerpoint/2010/main" val="1995239899"/>
              </p:ext>
            </p:extLst>
          </p:nvPr>
        </p:nvGraphicFramePr>
        <p:xfrm>
          <a:off x="1331640" y="582467"/>
          <a:ext cx="6335888" cy="5726853"/>
        </p:xfrm>
        <a:graphic>
          <a:graphicData uri="http://schemas.openxmlformats.org/drawingml/2006/table">
            <a:tbl>
              <a:tblPr bandRow="1"/>
              <a:tblGrid>
                <a:gridCol w="1988552">
                  <a:extLst>
                    <a:ext uri="{9D8B030D-6E8A-4147-A177-3AD203B41FA5}">
                      <a16:colId xmlns="" xmlns:a16="http://schemas.microsoft.com/office/drawing/2014/main" val="20000"/>
                    </a:ext>
                  </a:extLst>
                </a:gridCol>
                <a:gridCol w="4347336">
                  <a:extLst>
                    <a:ext uri="{9D8B030D-6E8A-4147-A177-3AD203B41FA5}">
                      <a16:colId xmlns="" xmlns:a16="http://schemas.microsoft.com/office/drawing/2014/main" val="20001"/>
                    </a:ext>
                  </a:extLst>
                </a:gridCol>
              </a:tblGrid>
              <a:tr h="738293">
                <a:tc gridSpan="2">
                  <a:txBody>
                    <a:bodyPr/>
                    <a:lstStyle/>
                    <a:p>
                      <a:pPr lvl="0" algn="ctr">
                        <a:defRPr sz="1800" b="0" i="0"/>
                      </a:pPr>
                      <a:endParaRPr sz="3600" b="1" i="0" dirty="0"/>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s-CO"/>
                    </a:p>
                  </a:txBody>
                  <a:tcPr/>
                </a:tc>
                <a:extLst>
                  <a:ext uri="{0D108BD9-81ED-4DB2-BD59-A6C34878D82A}">
                    <a16:rowId xmlns="" xmlns:a16="http://schemas.microsoft.com/office/drawing/2014/main" val="10000"/>
                  </a:ext>
                </a:extLst>
              </a:tr>
              <a:tr h="738293">
                <a:tc>
                  <a:txBody>
                    <a:bodyPr/>
                    <a:lstStyle/>
                    <a:p>
                      <a:pPr lvl="0" algn="l">
                        <a:defRPr sz="1800" b="0" i="0"/>
                      </a:pPr>
                      <a:r>
                        <a:rPr sz="3600" b="1" i="0">
                          <a:solidFill>
                            <a:srgbClr val="FF2600"/>
                          </a:solidFill>
                        </a:rPr>
                        <a:t>1-</a:t>
                      </a: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a:solidFill>
                            <a:srgbClr val="FF2600"/>
                          </a:solidFill>
                        </a:rPr>
                        <a:t>Tipo de Paciente</a:t>
                      </a:r>
                      <a:endParaRPr sz="3600" b="1" i="0" dirty="0">
                        <a:solidFill>
                          <a:srgbClr val="FF2600"/>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38293">
                <a:tc>
                  <a:txBody>
                    <a:bodyPr/>
                    <a:lstStyle/>
                    <a:p>
                      <a:pPr lvl="0" algn="l">
                        <a:defRPr sz="1800" b="0" i="0"/>
                      </a:pPr>
                      <a:r>
                        <a:rPr sz="3600" b="1" i="0" dirty="0">
                          <a:solidFill>
                            <a:srgbClr val="0433FF"/>
                          </a:solidFill>
                        </a:rPr>
                        <a:t>2-</a:t>
                      </a: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a:solidFill>
                            <a:srgbClr val="0433FF"/>
                          </a:solidFill>
                        </a:rPr>
                        <a:t>SVR12</a:t>
                      </a:r>
                      <a:endParaRPr sz="3600" b="1" i="0" dirty="0">
                        <a:solidFill>
                          <a:srgbClr val="0433FF"/>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38293">
                <a:tc>
                  <a:txBody>
                    <a:bodyPr/>
                    <a:lstStyle/>
                    <a:p>
                      <a:pPr lvl="0" algn="l">
                        <a:defRPr sz="1800" b="0" i="0"/>
                      </a:pPr>
                      <a:r>
                        <a:rPr sz="3600" b="1" i="0" dirty="0">
                          <a:solidFill>
                            <a:srgbClr val="942192"/>
                          </a:solidFill>
                        </a:rPr>
                        <a:t>3-</a:t>
                      </a: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a:solidFill>
                            <a:srgbClr val="661C62"/>
                          </a:solidFill>
                        </a:rPr>
                        <a:t>Evidencia:</a:t>
                      </a:r>
                      <a:r>
                        <a:rPr lang="es-ES" sz="3600" b="1" i="0" baseline="0" dirty="0">
                          <a:solidFill>
                            <a:srgbClr val="661C62"/>
                          </a:solidFill>
                        </a:rPr>
                        <a:t> </a:t>
                      </a:r>
                      <a:r>
                        <a:rPr lang="es-ES" sz="3600" b="1" i="0" baseline="0" dirty="0" smtClean="0">
                          <a:solidFill>
                            <a:srgbClr val="661C62"/>
                          </a:solidFill>
                        </a:rPr>
                        <a:t># e </a:t>
                      </a:r>
                      <a:r>
                        <a:rPr lang="es-ES" sz="3600" b="1" i="0" baseline="0" dirty="0">
                          <a:solidFill>
                            <a:srgbClr val="661C62"/>
                          </a:solidFill>
                        </a:rPr>
                        <a:t>IC</a:t>
                      </a:r>
                      <a:endParaRPr sz="3600" b="1" i="0" dirty="0">
                        <a:solidFill>
                          <a:srgbClr val="661C62"/>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297095">
                <a:tc>
                  <a:txBody>
                    <a:bodyPr/>
                    <a:lstStyle/>
                    <a:p>
                      <a:pPr lvl="0" algn="l">
                        <a:defRPr sz="1800" b="0" i="0"/>
                      </a:pPr>
                      <a:r>
                        <a:rPr sz="3600" b="1" i="0">
                          <a:solidFill>
                            <a:srgbClr val="FF9300"/>
                          </a:solidFill>
                        </a:rPr>
                        <a:t>4-</a:t>
                      </a: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a:solidFill>
                            <a:srgbClr val="FF9300"/>
                          </a:solidFill>
                        </a:rPr>
                        <a:t>Duración del Tratamiento</a:t>
                      </a:r>
                      <a:endParaRPr sz="3600" b="1" i="0" dirty="0">
                        <a:solidFill>
                          <a:srgbClr val="FF9300"/>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38293">
                <a:tc>
                  <a:txBody>
                    <a:bodyPr/>
                    <a:lstStyle/>
                    <a:p>
                      <a:pPr lvl="0" algn="l">
                        <a:defRPr sz="1800" b="0" i="0"/>
                      </a:pPr>
                      <a:r>
                        <a:rPr sz="3600" b="1" i="0">
                          <a:solidFill>
                            <a:schemeClr val="bg2">
                              <a:lumMod val="25000"/>
                            </a:schemeClr>
                          </a:solidFill>
                        </a:rPr>
                        <a:t>5-</a:t>
                      </a: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smtClean="0">
                          <a:solidFill>
                            <a:schemeClr val="bg2">
                              <a:lumMod val="25000"/>
                            </a:schemeClr>
                          </a:solidFill>
                        </a:rPr>
                        <a:t>Con</a:t>
                      </a:r>
                      <a:r>
                        <a:rPr lang="es-ES" sz="3600" b="1" i="0" baseline="0" dirty="0" smtClean="0">
                          <a:solidFill>
                            <a:schemeClr val="bg2">
                              <a:lumMod val="25000"/>
                            </a:schemeClr>
                          </a:solidFill>
                        </a:rPr>
                        <a:t> o sin </a:t>
                      </a:r>
                      <a:r>
                        <a:rPr lang="es-ES" sz="3600" b="1" i="0" dirty="0" smtClean="0">
                          <a:solidFill>
                            <a:schemeClr val="bg2">
                              <a:lumMod val="25000"/>
                            </a:schemeClr>
                          </a:solidFill>
                        </a:rPr>
                        <a:t> </a:t>
                      </a:r>
                      <a:r>
                        <a:rPr lang="es-ES" sz="3600" b="1" i="0" dirty="0">
                          <a:solidFill>
                            <a:schemeClr val="bg2">
                              <a:lumMod val="25000"/>
                            </a:schemeClr>
                          </a:solidFill>
                        </a:rPr>
                        <a:t>RBV</a:t>
                      </a:r>
                      <a:endParaRPr sz="3600" b="1" i="0" dirty="0">
                        <a:solidFill>
                          <a:schemeClr val="bg2">
                            <a:lumMod val="25000"/>
                          </a:schemeClr>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38293">
                <a:tc>
                  <a:txBody>
                    <a:bodyPr/>
                    <a:lstStyle/>
                    <a:p>
                      <a:pPr lvl="0" algn="l">
                        <a:defRPr sz="1800" b="0" i="0"/>
                      </a:pPr>
                      <a:r>
                        <a:rPr lang="es-ES" sz="3600" b="1" i="0" dirty="0">
                          <a:solidFill>
                            <a:srgbClr val="00B050"/>
                          </a:solidFill>
                        </a:rPr>
                        <a:t>6-</a:t>
                      </a:r>
                      <a:endParaRPr sz="3600" b="1" i="0" dirty="0">
                        <a:solidFill>
                          <a:srgbClr val="00B050"/>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l">
                        <a:defRPr sz="1800" b="0" i="0"/>
                      </a:pPr>
                      <a:r>
                        <a:rPr lang="es-ES" sz="3600" b="1" i="0" dirty="0">
                          <a:solidFill>
                            <a:srgbClr val="00B050"/>
                          </a:solidFill>
                        </a:rPr>
                        <a:t>Número</a:t>
                      </a:r>
                      <a:r>
                        <a:rPr lang="es-ES" sz="3600" b="1" i="0" baseline="0" dirty="0">
                          <a:solidFill>
                            <a:srgbClr val="00B050"/>
                          </a:solidFill>
                        </a:rPr>
                        <a:t> de Tabletas</a:t>
                      </a:r>
                      <a:endParaRPr sz="3600" b="1" i="0" dirty="0">
                        <a:solidFill>
                          <a:srgbClr val="00B050"/>
                        </a:solidFill>
                      </a:endParaRPr>
                    </a:p>
                  </a:txBody>
                  <a:tcPr marL="63500" marR="63500" marT="84667" marB="84667"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4" name="3 Flecha abajo"/>
          <p:cNvSpPr/>
          <p:nvPr/>
        </p:nvSpPr>
        <p:spPr>
          <a:xfrm>
            <a:off x="2334126" y="1484784"/>
            <a:ext cx="457200" cy="4625001"/>
          </a:xfrm>
          <a:prstGeom prst="downArrow">
            <a:avLst/>
          </a:prstGeom>
          <a:gradFill>
            <a:gsLst>
              <a:gs pos="0">
                <a:schemeClr val="accent2">
                  <a:lumMod val="60000"/>
                  <a:lumOff val="40000"/>
                </a:schemeClr>
              </a:gs>
              <a:gs pos="79000">
                <a:srgbClr val="FF00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0656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ítulo 1"/>
          <p:cNvSpPr>
            <a:spLocks noGrp="1"/>
          </p:cNvSpPr>
          <p:nvPr>
            <p:ph type="title"/>
          </p:nvPr>
        </p:nvSpPr>
        <p:spPr>
          <a:xfrm>
            <a:off x="377428" y="238143"/>
            <a:ext cx="8442722" cy="1103313"/>
          </a:xfrm>
        </p:spPr>
        <p:txBody>
          <a:bodyPr vert="horz" lIns="0" rIns="0" bIns="0" anchor="b">
            <a:noAutofit/>
          </a:bodyPr>
          <a:lstStyle/>
          <a:p>
            <a:r>
              <a:rPr lang="es-MX" altLang="es-MX" sz="2800" dirty="0"/>
              <a:t>Problemas en México</a:t>
            </a:r>
          </a:p>
        </p:txBody>
      </p:sp>
      <p:sp>
        <p:nvSpPr>
          <p:cNvPr id="3" name="Marcador de contenido 2"/>
          <p:cNvSpPr>
            <a:spLocks noGrp="1"/>
          </p:cNvSpPr>
          <p:nvPr>
            <p:ph idx="1"/>
          </p:nvPr>
        </p:nvSpPr>
        <p:spPr>
          <a:xfrm>
            <a:off x="375048" y="1512892"/>
            <a:ext cx="8454628" cy="4651375"/>
          </a:xfrm>
        </p:spPr>
        <p:txBody>
          <a:bodyPr vert="horz">
            <a:normAutofit lnSpcReduction="10000"/>
          </a:bodyPr>
          <a:lstStyle/>
          <a:p>
            <a:endParaRPr lang="es-MX" sz="2000" dirty="0" smtClean="0"/>
          </a:p>
          <a:p>
            <a:r>
              <a:rPr lang="es-MX" sz="2000" dirty="0" smtClean="0"/>
              <a:t>Actualmente </a:t>
            </a:r>
            <a:r>
              <a:rPr lang="es-MX" sz="2000" dirty="0"/>
              <a:t>ya </a:t>
            </a:r>
            <a:r>
              <a:rPr lang="es-MX" sz="2000" dirty="0" smtClean="0"/>
              <a:t>todas las terapias tiene registro sanitario</a:t>
            </a:r>
          </a:p>
          <a:p>
            <a:r>
              <a:rPr lang="es-MX" sz="2000" smtClean="0"/>
              <a:t>Todas se </a:t>
            </a:r>
            <a:r>
              <a:rPr lang="es-MX" sz="2000" dirty="0" smtClean="0"/>
              <a:t>han sometido para obtener  </a:t>
            </a:r>
            <a:r>
              <a:rPr lang="es-MX" sz="2000" dirty="0"/>
              <a:t>clave interinstitucional </a:t>
            </a:r>
          </a:p>
          <a:p>
            <a:r>
              <a:rPr lang="es-MX" sz="2000" dirty="0" smtClean="0"/>
              <a:t>Disponibles </a:t>
            </a:r>
            <a:r>
              <a:rPr lang="es-MX" sz="2000" dirty="0" err="1" smtClean="0"/>
              <a:t>Olysio</a:t>
            </a:r>
            <a:r>
              <a:rPr lang="es-MX" sz="2000" dirty="0"/>
              <a:t>, </a:t>
            </a:r>
            <a:r>
              <a:rPr lang="es-MX" sz="2000" dirty="0" err="1"/>
              <a:t>Viekira</a:t>
            </a:r>
            <a:r>
              <a:rPr lang="es-MX" sz="2000" dirty="0"/>
              <a:t> </a:t>
            </a:r>
            <a:r>
              <a:rPr lang="es-MX" sz="2000" dirty="0" err="1"/>
              <a:t>Pak</a:t>
            </a:r>
            <a:r>
              <a:rPr lang="es-MX" sz="2000" dirty="0"/>
              <a:t>,  </a:t>
            </a:r>
            <a:r>
              <a:rPr lang="es-MX" sz="2000" dirty="0" err="1"/>
              <a:t>Daklinza</a:t>
            </a:r>
            <a:r>
              <a:rPr lang="es-MX" sz="2000" dirty="0"/>
              <a:t> y </a:t>
            </a:r>
            <a:r>
              <a:rPr lang="es-MX" sz="2000" dirty="0" err="1"/>
              <a:t>Sumbepra</a:t>
            </a:r>
            <a:r>
              <a:rPr lang="es-MX" sz="2000" dirty="0"/>
              <a:t>.</a:t>
            </a:r>
          </a:p>
          <a:p>
            <a:r>
              <a:rPr lang="es-MX" sz="2000" dirty="0"/>
              <a:t>En </a:t>
            </a:r>
            <a:r>
              <a:rPr lang="es-MX" sz="2000" dirty="0" smtClean="0"/>
              <a:t>el </a:t>
            </a:r>
            <a:r>
              <a:rPr lang="es-MX" sz="2000" dirty="0"/>
              <a:t>futuro </a:t>
            </a:r>
            <a:r>
              <a:rPr lang="es-MX" sz="2000" dirty="0" smtClean="0"/>
              <a:t>inmediato el control, la administración correcta y la adherencia son claves para lograr el objetivo de RVS12 y evitar interacciones medicamentosas, retratamientos por falta de eficacia y costos innecesarios por mala elección</a:t>
            </a:r>
            <a:endParaRPr lang="es-MX" sz="2000" dirty="0"/>
          </a:p>
          <a:p>
            <a:r>
              <a:rPr lang="es-MX" sz="2000" dirty="0" smtClean="0"/>
              <a:t>Hay ya resultados en Vida Real para algunos de estos productos, para el resto, habrá que esperar</a:t>
            </a:r>
            <a:endParaRPr lang="es-MX" sz="2000" dirty="0"/>
          </a:p>
          <a:p>
            <a:r>
              <a:rPr lang="es-MX" sz="2000" dirty="0" smtClean="0"/>
              <a:t>Detener el inicio de pacientes por más tiempo tiene implicaciones en la progresión y pronostico</a:t>
            </a:r>
            <a:endParaRPr lang="es-MX" sz="2000" dirty="0"/>
          </a:p>
          <a:p>
            <a:r>
              <a:rPr lang="es-MX" sz="2000" dirty="0" smtClean="0"/>
              <a:t> Somos </a:t>
            </a:r>
            <a:r>
              <a:rPr lang="es-MX" sz="2000" dirty="0" err="1" smtClean="0"/>
              <a:t>co</a:t>
            </a:r>
            <a:r>
              <a:rPr lang="es-MX" sz="2000" dirty="0" smtClean="0"/>
              <a:t>-responsables del resultado en  cada paciente, seguir esperando para tratar,  tiene consecuencias individuales e impactos económicos inmediatos en el control de la enfermedad</a:t>
            </a:r>
            <a:endParaRPr lang="es-MX" sz="2000" dirty="0"/>
          </a:p>
        </p:txBody>
      </p:sp>
    </p:spTree>
    <p:extLst>
      <p:ext uri="{BB962C8B-B14F-4D97-AF65-F5344CB8AC3E}">
        <p14:creationId xmlns:p14="http://schemas.microsoft.com/office/powerpoint/2010/main" val="342187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C00000"/>
              </a:buClr>
              <a:buFont typeface="Arial" charset="0"/>
              <a:buChar char="•"/>
              <a:defRPr sz="2000">
                <a:solidFill>
                  <a:schemeClr val="tx1"/>
                </a:solidFill>
                <a:latin typeface="Arial" charset="0"/>
              </a:defRPr>
            </a:lvl1pPr>
            <a:lvl2pPr marL="742950" indent="-285750">
              <a:spcBef>
                <a:spcPts val="1200"/>
              </a:spcBef>
              <a:buClr>
                <a:srgbClr val="C00000"/>
              </a:buClr>
              <a:buFont typeface="Arial" charset="0"/>
              <a:buChar char="»"/>
              <a:defRPr>
                <a:solidFill>
                  <a:schemeClr val="tx1"/>
                </a:solidFill>
                <a:latin typeface="Arial" charset="0"/>
              </a:defRPr>
            </a:lvl2pPr>
            <a:lvl3pPr marL="1143000" indent="-228600">
              <a:spcBef>
                <a:spcPts val="1200"/>
              </a:spcBef>
              <a:buClr>
                <a:srgbClr val="C00000"/>
              </a:buClr>
              <a:buFont typeface="Wingdings" pitchFamily="2" charset="2"/>
              <a:buChar char="§"/>
              <a:defRPr sz="1600">
                <a:solidFill>
                  <a:schemeClr val="tx1"/>
                </a:solidFill>
                <a:latin typeface="Arial" charset="0"/>
              </a:defRPr>
            </a:lvl3pPr>
            <a:lvl4pPr marL="1600200" indent="-228600">
              <a:spcBef>
                <a:spcPts val="1200"/>
              </a:spcBef>
              <a:buClr>
                <a:srgbClr val="C00000"/>
              </a:buClr>
              <a:buFont typeface="Arial" charset="0"/>
              <a:buChar char="–"/>
              <a:defRPr sz="1400">
                <a:solidFill>
                  <a:schemeClr val="tx1"/>
                </a:solidFill>
                <a:latin typeface="Arial" charset="0"/>
              </a:defRPr>
            </a:lvl4pPr>
            <a:lvl5pPr marL="2057400" indent="-228600">
              <a:spcBef>
                <a:spcPts val="1200"/>
              </a:spcBef>
              <a:buClr>
                <a:srgbClr val="C00000"/>
              </a:buClr>
              <a:buFont typeface="Arial" charset="0"/>
              <a:buChar char="•"/>
              <a:defRPr sz="1400">
                <a:solidFill>
                  <a:schemeClr val="tx1"/>
                </a:solidFill>
                <a:latin typeface="Arial" charset="0"/>
              </a:defRPr>
            </a:lvl5pPr>
            <a:lvl6pPr marL="25146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6pPr>
            <a:lvl7pPr marL="29718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7pPr>
            <a:lvl8pPr marL="34290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8pPr>
            <a:lvl9pPr marL="38862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9pPr>
          </a:lstStyle>
          <a:p>
            <a:pPr eaLnBrk="1" hangingPunct="1">
              <a:spcBef>
                <a:spcPct val="0"/>
              </a:spcBef>
              <a:buClrTx/>
              <a:buFontTx/>
              <a:buNone/>
            </a:pPr>
            <a:fld id="{9F6433F6-C9CE-4716-9924-567F89FE9CEE}" type="slidenum">
              <a:rPr lang="en-US" altLang="es-MX" sz="1000">
                <a:solidFill>
                  <a:srgbClr val="000000"/>
                </a:solidFill>
              </a:rPr>
              <a:pPr eaLnBrk="1" hangingPunct="1">
                <a:spcBef>
                  <a:spcPct val="0"/>
                </a:spcBef>
                <a:buClrTx/>
                <a:buFontTx/>
                <a:buNone/>
              </a:pPr>
              <a:t>2</a:t>
            </a:fld>
            <a:endParaRPr lang="en-US" altLang="es-MX" sz="1000">
              <a:solidFill>
                <a:srgbClr val="000000"/>
              </a:solidFill>
            </a:endParaRPr>
          </a:p>
        </p:txBody>
      </p:sp>
      <p:sp>
        <p:nvSpPr>
          <p:cNvPr id="79876" name="TextBox 5"/>
          <p:cNvSpPr txBox="1">
            <a:spLocks noChangeArrowheads="1"/>
          </p:cNvSpPr>
          <p:nvPr/>
        </p:nvSpPr>
        <p:spPr bwMode="auto">
          <a:xfrm>
            <a:off x="1501380" y="6196015"/>
            <a:ext cx="726162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Clr>
                <a:srgbClr val="C00000"/>
              </a:buClr>
              <a:buFont typeface="Arial" charset="0"/>
              <a:buChar char="•"/>
              <a:defRPr sz="2000">
                <a:solidFill>
                  <a:schemeClr val="tx1"/>
                </a:solidFill>
                <a:latin typeface="Arial" charset="0"/>
              </a:defRPr>
            </a:lvl1pPr>
            <a:lvl2pPr marL="742950" indent="-285750">
              <a:spcBef>
                <a:spcPts val="1200"/>
              </a:spcBef>
              <a:buClr>
                <a:srgbClr val="C00000"/>
              </a:buClr>
              <a:buFont typeface="Arial" charset="0"/>
              <a:buChar char="»"/>
              <a:defRPr>
                <a:solidFill>
                  <a:schemeClr val="tx1"/>
                </a:solidFill>
                <a:latin typeface="Arial" charset="0"/>
              </a:defRPr>
            </a:lvl2pPr>
            <a:lvl3pPr marL="1143000" indent="-228600">
              <a:spcBef>
                <a:spcPts val="1200"/>
              </a:spcBef>
              <a:buClr>
                <a:srgbClr val="C00000"/>
              </a:buClr>
              <a:buFont typeface="Wingdings" pitchFamily="2" charset="2"/>
              <a:buChar char="§"/>
              <a:defRPr sz="1600">
                <a:solidFill>
                  <a:schemeClr val="tx1"/>
                </a:solidFill>
                <a:latin typeface="Arial" charset="0"/>
              </a:defRPr>
            </a:lvl3pPr>
            <a:lvl4pPr marL="1600200" indent="-228600">
              <a:spcBef>
                <a:spcPts val="1200"/>
              </a:spcBef>
              <a:buClr>
                <a:srgbClr val="C00000"/>
              </a:buClr>
              <a:buFont typeface="Arial" charset="0"/>
              <a:buChar char="–"/>
              <a:defRPr sz="1400">
                <a:solidFill>
                  <a:schemeClr val="tx1"/>
                </a:solidFill>
                <a:latin typeface="Arial" charset="0"/>
              </a:defRPr>
            </a:lvl4pPr>
            <a:lvl5pPr marL="2057400" indent="-228600">
              <a:spcBef>
                <a:spcPts val="1200"/>
              </a:spcBef>
              <a:buClr>
                <a:srgbClr val="C00000"/>
              </a:buClr>
              <a:buFont typeface="Arial" charset="0"/>
              <a:buChar char="•"/>
              <a:defRPr sz="1400">
                <a:solidFill>
                  <a:schemeClr val="tx1"/>
                </a:solidFill>
                <a:latin typeface="Arial" charset="0"/>
              </a:defRPr>
            </a:lvl5pPr>
            <a:lvl6pPr marL="25146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6pPr>
            <a:lvl7pPr marL="29718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7pPr>
            <a:lvl8pPr marL="34290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8pPr>
            <a:lvl9pPr marL="3886200" indent="-228600" eaLnBrk="0" fontAlgn="base" hangingPunct="0">
              <a:spcBef>
                <a:spcPts val="1200"/>
              </a:spcBef>
              <a:spcAft>
                <a:spcPct val="0"/>
              </a:spcAft>
              <a:buClr>
                <a:srgbClr val="C00000"/>
              </a:buClr>
              <a:buFont typeface="Arial" charset="0"/>
              <a:buChar char="•"/>
              <a:defRPr sz="1400">
                <a:solidFill>
                  <a:schemeClr val="tx1"/>
                </a:solidFill>
                <a:latin typeface="Arial" charset="0"/>
              </a:defRPr>
            </a:lvl9pPr>
          </a:lstStyle>
          <a:p>
            <a:pPr algn="r" eaLnBrk="1" hangingPunct="1">
              <a:spcBef>
                <a:spcPct val="0"/>
              </a:spcBef>
              <a:spcAft>
                <a:spcPts val="600"/>
              </a:spcAft>
              <a:buClrTx/>
              <a:buFontTx/>
              <a:buNone/>
            </a:pPr>
            <a:r>
              <a:rPr lang="en-US" altLang="es-MX" sz="800" dirty="0" err="1">
                <a:solidFill>
                  <a:srgbClr val="000000"/>
                </a:solidFill>
              </a:rPr>
              <a:t>Razavi</a:t>
            </a:r>
            <a:r>
              <a:rPr lang="en-US" altLang="es-MX" sz="800" dirty="0">
                <a:solidFill>
                  <a:srgbClr val="000000"/>
                </a:solidFill>
              </a:rPr>
              <a:t> H, Waked I, </a:t>
            </a:r>
            <a:r>
              <a:rPr lang="en-US" altLang="es-MX" sz="800" dirty="0" err="1">
                <a:solidFill>
                  <a:srgbClr val="000000"/>
                </a:solidFill>
              </a:rPr>
              <a:t>Sarrazin</a:t>
            </a:r>
            <a:r>
              <a:rPr lang="en-US" altLang="es-MX" sz="800" dirty="0">
                <a:solidFill>
                  <a:srgbClr val="000000"/>
                </a:solidFill>
              </a:rPr>
              <a:t> C, Myers RP, </a:t>
            </a:r>
            <a:r>
              <a:rPr lang="en-US" altLang="es-MX" sz="800" dirty="0" err="1">
                <a:solidFill>
                  <a:srgbClr val="000000"/>
                </a:solidFill>
              </a:rPr>
              <a:t>Idilman</a:t>
            </a:r>
            <a:r>
              <a:rPr lang="en-US" altLang="es-MX" sz="800" dirty="0">
                <a:solidFill>
                  <a:srgbClr val="000000"/>
                </a:solidFill>
              </a:rPr>
              <a:t> R, </a:t>
            </a:r>
            <a:r>
              <a:rPr lang="en-US" altLang="es-MX" sz="800" dirty="0" err="1">
                <a:solidFill>
                  <a:srgbClr val="000000"/>
                </a:solidFill>
              </a:rPr>
              <a:t>Calinas</a:t>
            </a:r>
            <a:r>
              <a:rPr lang="en-US" altLang="es-MX" sz="800" dirty="0">
                <a:solidFill>
                  <a:srgbClr val="000000"/>
                </a:solidFill>
              </a:rPr>
              <a:t> F, et al. The present and future disease burden of hepatitis C virus (HCV) infection with today's treatment paradigm. J Viral </a:t>
            </a:r>
            <a:r>
              <a:rPr lang="en-US" altLang="es-MX" sz="800" dirty="0" err="1">
                <a:solidFill>
                  <a:srgbClr val="000000"/>
                </a:solidFill>
              </a:rPr>
              <a:t>Hepat</a:t>
            </a:r>
            <a:r>
              <a:rPr lang="en-US" altLang="es-MX" sz="800" dirty="0">
                <a:solidFill>
                  <a:srgbClr val="000000"/>
                </a:solidFill>
              </a:rPr>
              <a:t> 2014;21 </a:t>
            </a:r>
            <a:r>
              <a:rPr lang="en-US" altLang="es-MX" sz="800" dirty="0" err="1">
                <a:solidFill>
                  <a:srgbClr val="000000"/>
                </a:solidFill>
              </a:rPr>
              <a:t>Suppl</a:t>
            </a:r>
            <a:r>
              <a:rPr lang="en-US" altLang="es-MX" sz="800" dirty="0">
                <a:solidFill>
                  <a:srgbClr val="000000"/>
                </a:solidFill>
              </a:rPr>
              <a:t> 1:34-59.</a:t>
            </a:r>
          </a:p>
          <a:p>
            <a:pPr algn="r" eaLnBrk="1" hangingPunct="1">
              <a:spcBef>
                <a:spcPct val="0"/>
              </a:spcBef>
              <a:spcAft>
                <a:spcPts val="600"/>
              </a:spcAft>
              <a:buClrTx/>
              <a:buFontTx/>
              <a:buNone/>
            </a:pPr>
            <a:r>
              <a:rPr lang="en-US" altLang="es-MX" sz="800" dirty="0" err="1">
                <a:solidFill>
                  <a:srgbClr val="000000"/>
                </a:solidFill>
              </a:rPr>
              <a:t>Hatzakis</a:t>
            </a:r>
            <a:r>
              <a:rPr lang="en-US" altLang="es-MX" sz="800" dirty="0">
                <a:solidFill>
                  <a:srgbClr val="000000"/>
                </a:solidFill>
              </a:rPr>
              <a:t> A, </a:t>
            </a:r>
            <a:r>
              <a:rPr lang="en-US" altLang="es-MX" sz="800" dirty="0" err="1">
                <a:solidFill>
                  <a:srgbClr val="000000"/>
                </a:solidFill>
              </a:rPr>
              <a:t>Chulanov</a:t>
            </a:r>
            <a:r>
              <a:rPr lang="en-US" altLang="es-MX" sz="800" dirty="0">
                <a:solidFill>
                  <a:srgbClr val="000000"/>
                </a:solidFill>
              </a:rPr>
              <a:t> V, </a:t>
            </a:r>
            <a:r>
              <a:rPr lang="en-US" altLang="es-MX" sz="800" dirty="0" err="1">
                <a:solidFill>
                  <a:srgbClr val="000000"/>
                </a:solidFill>
              </a:rPr>
              <a:t>Gadano</a:t>
            </a:r>
            <a:r>
              <a:rPr lang="en-US" altLang="es-MX" sz="800" dirty="0">
                <a:solidFill>
                  <a:srgbClr val="000000"/>
                </a:solidFill>
              </a:rPr>
              <a:t> AC, Bergin C, Ben-Ari Z, </a:t>
            </a:r>
            <a:r>
              <a:rPr lang="en-US" altLang="es-MX" sz="800" dirty="0" err="1">
                <a:solidFill>
                  <a:srgbClr val="000000"/>
                </a:solidFill>
              </a:rPr>
              <a:t>Mossong</a:t>
            </a:r>
            <a:r>
              <a:rPr lang="en-US" altLang="es-MX" sz="800" dirty="0">
                <a:solidFill>
                  <a:srgbClr val="000000"/>
                </a:solidFill>
              </a:rPr>
              <a:t> J, et al. The present and future disease burden of hepatitis C virus (HCV) infection with today's treatment paradigm –  J Viral </a:t>
            </a:r>
            <a:r>
              <a:rPr lang="en-US" altLang="es-MX" sz="800" dirty="0" err="1">
                <a:solidFill>
                  <a:srgbClr val="000000"/>
                </a:solidFill>
              </a:rPr>
              <a:t>Hepat</a:t>
            </a:r>
            <a:r>
              <a:rPr lang="en-US" altLang="es-MX" sz="800" dirty="0">
                <a:solidFill>
                  <a:srgbClr val="000000"/>
                </a:solidFill>
              </a:rPr>
              <a:t> 2014. Submitted for publication 30 July 2014.</a:t>
            </a:r>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47" y="1520847"/>
            <a:ext cx="6515100" cy="393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90" y="1124744"/>
            <a:ext cx="7670837" cy="462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Llamada de flecha hacia arriba"/>
          <p:cNvSpPr/>
          <p:nvPr/>
        </p:nvSpPr>
        <p:spPr>
          <a:xfrm>
            <a:off x="5521276" y="5373216"/>
            <a:ext cx="2507108" cy="654280"/>
          </a:xfrm>
          <a:prstGeom prst="upArrowCallout">
            <a:avLst/>
          </a:prstGeom>
          <a:solidFill>
            <a:schemeClr val="accent2"/>
          </a:solidFill>
          <a:ln>
            <a:noFill/>
          </a:ln>
          <a:effectLst>
            <a:outerShdw blurRad="114300" dist="88900" dir="2700000" algn="tl" rotWithShape="0">
              <a:prstClr val="black">
                <a:alpha val="25000"/>
              </a:prstClr>
            </a:outerShdw>
          </a:effectLst>
          <a:scene3d>
            <a:camera prst="orthographicFront"/>
            <a:lightRig rig="soft" dir="t">
              <a:rot lat="0" lon="0" rev="201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smtClean="0">
                <a:solidFill>
                  <a:srgbClr val="0E2B8D"/>
                </a:solidFill>
              </a:rPr>
              <a:t>Prevalencia de 1 a 1.5</a:t>
            </a:r>
            <a:endParaRPr lang="es-MX" dirty="0">
              <a:solidFill>
                <a:srgbClr val="0E2B8D"/>
              </a:solidFill>
            </a:endParaRPr>
          </a:p>
        </p:txBody>
      </p:sp>
      <p:sp>
        <p:nvSpPr>
          <p:cNvPr id="9" name="Title 1"/>
          <p:cNvSpPr txBox="1">
            <a:spLocks/>
          </p:cNvSpPr>
          <p:nvPr/>
        </p:nvSpPr>
        <p:spPr>
          <a:xfrm>
            <a:off x="457200" y="44624"/>
            <a:ext cx="83058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MX" sz="2800" dirty="0" smtClean="0"/>
              <a:t>¿En donde estamos en términos de Hepatitis C?</a:t>
            </a:r>
            <a:endParaRPr lang="es-MX" sz="2800" dirty="0"/>
          </a:p>
        </p:txBody>
      </p:sp>
    </p:spTree>
    <p:extLst>
      <p:ext uri="{BB962C8B-B14F-4D97-AF65-F5344CB8AC3E}">
        <p14:creationId xmlns:p14="http://schemas.microsoft.com/office/powerpoint/2010/main" val="249864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434" y="238128"/>
            <a:ext cx="8452247" cy="1116013"/>
          </a:xfrm>
        </p:spPr>
        <p:txBody>
          <a:bodyPr vert="horz" lIns="0" rIns="0" bIns="0" anchor="b">
            <a:noAutofit/>
          </a:bodyPr>
          <a:lstStyle/>
          <a:p>
            <a:r>
              <a:rPr lang="es-MX" sz="2800" dirty="0" smtClean="0"/>
              <a:t>¿Qué tendremos en un futuro próximo en Hepatitis C?</a:t>
            </a:r>
            <a:endParaRPr lang="es-MX" sz="2800" dirty="0"/>
          </a:p>
        </p:txBody>
      </p:sp>
      <p:sp>
        <p:nvSpPr>
          <p:cNvPr id="3" name="Marcador de contenido 2"/>
          <p:cNvSpPr>
            <a:spLocks noGrp="1"/>
          </p:cNvSpPr>
          <p:nvPr>
            <p:ph idx="1"/>
          </p:nvPr>
        </p:nvSpPr>
        <p:spPr>
          <a:xfrm>
            <a:off x="375048" y="1772816"/>
            <a:ext cx="8454628" cy="4391448"/>
          </a:xfrm>
        </p:spPr>
        <p:txBody>
          <a:bodyPr vert="horz">
            <a:normAutofit/>
          </a:bodyPr>
          <a:lstStyle/>
          <a:p>
            <a:r>
              <a:rPr lang="en-US" sz="2000" dirty="0" smtClean="0"/>
              <a:t>Nueva </a:t>
            </a:r>
            <a:r>
              <a:rPr lang="en-US" sz="2000" dirty="0" err="1" smtClean="0"/>
              <a:t>generación</a:t>
            </a:r>
            <a:r>
              <a:rPr lang="en-US" sz="2000" dirty="0" smtClean="0"/>
              <a:t> de </a:t>
            </a:r>
            <a:r>
              <a:rPr lang="en-US" sz="2000" dirty="0" err="1" smtClean="0"/>
              <a:t>moléculas</a:t>
            </a:r>
            <a:r>
              <a:rPr lang="en-US" sz="2000" smtClean="0"/>
              <a:t>.</a:t>
            </a:r>
            <a:endParaRPr lang="en-US" sz="2000" dirty="0" smtClean="0"/>
          </a:p>
          <a:p>
            <a:r>
              <a:rPr lang="es-MX" sz="2000" dirty="0" smtClean="0"/>
              <a:t>Mayor Eficacia</a:t>
            </a:r>
          </a:p>
          <a:p>
            <a:r>
              <a:rPr lang="es-MX" sz="2000" dirty="0" smtClean="0"/>
              <a:t>Mayor Cobertura</a:t>
            </a:r>
          </a:p>
          <a:p>
            <a:r>
              <a:rPr lang="es-MX" sz="2000" dirty="0" smtClean="0"/>
              <a:t>Poblaciones especiales, con características especiales</a:t>
            </a:r>
            <a:endParaRPr lang="es-MX" sz="2000" dirty="0"/>
          </a:p>
          <a:p>
            <a:r>
              <a:rPr lang="es-MX" sz="2000" dirty="0" smtClean="0"/>
              <a:t>Todos los genotipos</a:t>
            </a:r>
            <a:endParaRPr lang="es-MX" sz="2000" dirty="0"/>
          </a:p>
          <a:p>
            <a:r>
              <a:rPr lang="es-MX" sz="2000" dirty="0"/>
              <a:t>No </a:t>
            </a:r>
            <a:r>
              <a:rPr lang="es-MX" sz="2000" dirty="0" smtClean="0"/>
              <a:t>respondedores</a:t>
            </a:r>
          </a:p>
          <a:p>
            <a:r>
              <a:rPr lang="es-MX" sz="2000" dirty="0" smtClean="0"/>
              <a:t>Recaídos</a:t>
            </a:r>
          </a:p>
          <a:p>
            <a:r>
              <a:rPr lang="es-MX" sz="2000" dirty="0" smtClean="0"/>
              <a:t>Resistencias</a:t>
            </a:r>
            <a:endParaRPr lang="es-MX" sz="2000" dirty="0"/>
          </a:p>
          <a:p>
            <a:r>
              <a:rPr lang="es-MX" sz="2000" dirty="0" smtClean="0"/>
              <a:t>La disponibilidad dependerá de la apertura de nuestras autoridades y del buen uso que hagamos de lo que tendremos en breve disponible</a:t>
            </a:r>
            <a:endParaRPr lang="es-MX" sz="2000" dirty="0"/>
          </a:p>
          <a:p>
            <a:endParaRPr lang="es-MX" sz="2000" dirty="0"/>
          </a:p>
        </p:txBody>
      </p:sp>
    </p:spTree>
    <p:extLst>
      <p:ext uri="{BB962C8B-B14F-4D97-AF65-F5344CB8AC3E}">
        <p14:creationId xmlns:p14="http://schemas.microsoft.com/office/powerpoint/2010/main" val="176782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exico.cnn.com/media/2014/07/11/zocalo-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99" y="1484784"/>
            <a:ext cx="7552839"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377434" y="238128"/>
            <a:ext cx="8452247" cy="1116013"/>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MX" sz="2800" dirty="0" smtClean="0"/>
              <a:t>¿Cuánto más vamos a esperar para ponernos en el lugar del paciente y darles acceso a la cura?</a:t>
            </a:r>
            <a:endParaRPr lang="es-MX" sz="2800" dirty="0"/>
          </a:p>
        </p:txBody>
      </p:sp>
    </p:spTree>
    <p:extLst>
      <p:ext uri="{BB962C8B-B14F-4D97-AF65-F5344CB8AC3E}">
        <p14:creationId xmlns:p14="http://schemas.microsoft.com/office/powerpoint/2010/main" val="165867055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1143000"/>
          </a:xfrm>
        </p:spPr>
        <p:txBody>
          <a:bodyPr vert="horz" lIns="0" rIns="0" bIns="0" anchor="b">
            <a:noAutofit/>
          </a:bodyPr>
          <a:lstStyle/>
          <a:p>
            <a:r>
              <a:rPr lang="es-MX" sz="2800" dirty="0"/>
              <a:t>VHC: Distribución de Genotipos y Subtipos en México</a:t>
            </a:r>
          </a:p>
        </p:txBody>
      </p:sp>
      <p:graphicFrame>
        <p:nvGraphicFramePr>
          <p:cNvPr id="7" name="Chart 6"/>
          <p:cNvGraphicFramePr/>
          <p:nvPr>
            <p:extLst>
              <p:ext uri="{D42A27DB-BD31-4B8C-83A1-F6EECF244321}">
                <p14:modId xmlns:p14="http://schemas.microsoft.com/office/powerpoint/2010/main" val="2551578020"/>
              </p:ext>
            </p:extLst>
          </p:nvPr>
        </p:nvGraphicFramePr>
        <p:xfrm>
          <a:off x="4344121" y="1340784"/>
          <a:ext cx="4633117" cy="3058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561384547"/>
              </p:ext>
            </p:extLst>
          </p:nvPr>
        </p:nvGraphicFramePr>
        <p:xfrm>
          <a:off x="4211987" y="4083566"/>
          <a:ext cx="4192843" cy="2916295"/>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bwMode="auto">
          <a:xfrm>
            <a:off x="5220072" y="3905167"/>
            <a:ext cx="969204" cy="356807"/>
          </a:xfrm>
          <a:prstGeom prst="downArrow">
            <a:avLst/>
          </a:prstGeom>
          <a:solidFill>
            <a:srgbClr val="00206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50000"/>
              </a:spcAft>
            </a:pPr>
            <a:endParaRPr lang="en-US" sz="2200" dirty="0">
              <a:solidFill>
                <a:prstClr val="black"/>
              </a:solidFill>
              <a:latin typeface="Arial"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38" y="1700808"/>
            <a:ext cx="3632900" cy="3079608"/>
          </a:xfrm>
          <a:prstGeom prst="rect">
            <a:avLst/>
          </a:prstGeom>
        </p:spPr>
      </p:pic>
      <p:sp>
        <p:nvSpPr>
          <p:cNvPr id="11" name="TextBox 6"/>
          <p:cNvSpPr txBox="1">
            <a:spLocks noChangeArrowheads="1"/>
          </p:cNvSpPr>
          <p:nvPr/>
        </p:nvSpPr>
        <p:spPr bwMode="auto">
          <a:xfrm rot="10800000" flipV="1">
            <a:off x="3015360" y="6373635"/>
            <a:ext cx="59618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pPr algn="r"/>
            <a:r>
              <a:rPr lang="en-US" altLang="en-US" sz="900" dirty="0" err="1">
                <a:solidFill>
                  <a:srgbClr val="002060"/>
                </a:solidFill>
                <a:latin typeface="Arial" charset="0"/>
                <a:ea typeface="MS Gothic" pitchFamily="49" charset="-128"/>
              </a:rPr>
              <a:t>Kershenobich</a:t>
            </a:r>
            <a:r>
              <a:rPr lang="en-US" altLang="en-US" sz="900" dirty="0">
                <a:solidFill>
                  <a:srgbClr val="002060"/>
                </a:solidFill>
                <a:latin typeface="Arial" charset="0"/>
                <a:ea typeface="MS Gothic" pitchFamily="49" charset="-128"/>
              </a:rPr>
              <a:t> D. y col.; Liver International 2011;31 (S2):</a:t>
            </a:r>
            <a:r>
              <a:rPr lang="en-US" altLang="en-US" sz="900" dirty="0" smtClean="0">
                <a:solidFill>
                  <a:srgbClr val="002060"/>
                </a:solidFill>
                <a:latin typeface="Arial" charset="0"/>
                <a:ea typeface="MS Gothic" pitchFamily="49" charset="-128"/>
              </a:rPr>
              <a:t>18-29. </a:t>
            </a:r>
            <a:endParaRPr lang="en-US" altLang="en-US" sz="1050" dirty="0">
              <a:solidFill>
                <a:prstClr val="black"/>
              </a:solidFill>
              <a:latin typeface="Arial" charset="0"/>
              <a:ea typeface="MS Gothic" pitchFamily="49" charset="-128"/>
            </a:endParaRPr>
          </a:p>
        </p:txBody>
      </p:sp>
    </p:spTree>
    <p:extLst>
      <p:ext uri="{BB962C8B-B14F-4D97-AF65-F5344CB8AC3E}">
        <p14:creationId xmlns:p14="http://schemas.microsoft.com/office/powerpoint/2010/main" val="65696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95536" y="404664"/>
            <a:ext cx="8229600" cy="1143000"/>
          </a:xfrm>
        </p:spPr>
        <p:txBody>
          <a:bodyPr vert="horz" lIns="0" rIns="0" bIns="0" anchor="b">
            <a:noAutofit/>
          </a:bodyPr>
          <a:lstStyle/>
          <a:p>
            <a:r>
              <a:rPr lang="es-ES_tradnl" altLang="es-MX" sz="2800" dirty="0"/>
              <a:t>¿Es posible erradicar la Hepatitis C?</a:t>
            </a:r>
            <a:endParaRPr lang="es-ES" altLang="es-MX" sz="2800" dirty="0"/>
          </a:p>
        </p:txBody>
      </p:sp>
      <p:sp>
        <p:nvSpPr>
          <p:cNvPr id="75778" name="2 Marcador de contenido"/>
          <p:cNvSpPr>
            <a:spLocks noGrp="1"/>
          </p:cNvSpPr>
          <p:nvPr>
            <p:ph idx="1"/>
          </p:nvPr>
        </p:nvSpPr>
        <p:spPr>
          <a:xfrm>
            <a:off x="457200" y="1916832"/>
            <a:ext cx="7787208" cy="4407768"/>
          </a:xfrm>
        </p:spPr>
        <p:txBody>
          <a:bodyPr>
            <a:normAutofit/>
          </a:bodyPr>
          <a:lstStyle/>
          <a:p>
            <a:r>
              <a:rPr lang="es-MX" altLang="es-MX" sz="2400" dirty="0" smtClean="0"/>
              <a:t>29 años de la descripción del virus de la Hepatitis «C».</a:t>
            </a:r>
          </a:p>
          <a:p>
            <a:r>
              <a:rPr lang="es-MX" altLang="es-MX" sz="2400" dirty="0" smtClean="0"/>
              <a:t>En 1989 se descubrió el virus de la Hepatitis «C» que antiguamente se conocía como  Virus No A No B.</a:t>
            </a:r>
          </a:p>
          <a:p>
            <a:r>
              <a:rPr lang="es-MX" altLang="es-MX" sz="2400" dirty="0" smtClean="0"/>
              <a:t>Era un agente transmisible.</a:t>
            </a:r>
          </a:p>
          <a:p>
            <a:r>
              <a:rPr lang="es-MX" altLang="es-MX" sz="2400" dirty="0" smtClean="0"/>
              <a:t>Con una gran diversidad genética con una respuesta inmune débil lo que le confiere una gran barrera para el desarrollo de una vacuna.</a:t>
            </a:r>
          </a:p>
          <a:p>
            <a:endParaRPr lang="es-MX" altLang="es-MX" sz="2400" dirty="0" smtClean="0"/>
          </a:p>
        </p:txBody>
      </p:sp>
    </p:spTree>
    <p:extLst>
      <p:ext uri="{BB962C8B-B14F-4D97-AF65-F5344CB8AC3E}">
        <p14:creationId xmlns:p14="http://schemas.microsoft.com/office/powerpoint/2010/main" val="216246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27"/>
            <a:ext cx="8229600" cy="1143000"/>
          </a:xfrm>
        </p:spPr>
        <p:txBody>
          <a:bodyPr>
            <a:normAutofit/>
          </a:bodyPr>
          <a:lstStyle/>
          <a:p>
            <a:r>
              <a:rPr lang="es-ES_tradnl" sz="2800" b="1" dirty="0" smtClean="0"/>
              <a:t>Historia Natural</a:t>
            </a:r>
          </a:p>
        </p:txBody>
      </p:sp>
      <p:sp>
        <p:nvSpPr>
          <p:cNvPr id="4" name="8 Rectángulo"/>
          <p:cNvSpPr/>
          <p:nvPr/>
        </p:nvSpPr>
        <p:spPr>
          <a:xfrm>
            <a:off x="2575335" y="6501341"/>
            <a:ext cx="3993330" cy="215444"/>
          </a:xfrm>
          <a:prstGeom prst="rect">
            <a:avLst/>
          </a:prstGeom>
        </p:spPr>
        <p:txBody>
          <a:bodyPr wrap="square">
            <a:spAutoFit/>
          </a:bodyPr>
          <a:lstStyle/>
          <a:p>
            <a:pPr algn="ctr" defTabSz="457200"/>
            <a:r>
              <a:rPr lang="en-US" sz="800" b="1" dirty="0" smtClean="0">
                <a:solidFill>
                  <a:srgbClr val="000000"/>
                </a:solidFill>
              </a:rPr>
              <a:t>R</a:t>
            </a:r>
            <a:r>
              <a:rPr lang="en-US" sz="800" b="1" dirty="0">
                <a:solidFill>
                  <a:srgbClr val="000000"/>
                </a:solidFill>
              </a:rPr>
              <a:t>. H. Westbrook, G. </a:t>
            </a:r>
            <a:r>
              <a:rPr lang="en-US" sz="800" b="1" dirty="0" err="1" smtClean="0">
                <a:solidFill>
                  <a:srgbClr val="000000"/>
                </a:solidFill>
              </a:rPr>
              <a:t>Dusheiko</a:t>
            </a:r>
            <a:r>
              <a:rPr lang="en-US" sz="800" b="1" dirty="0" smtClean="0">
                <a:solidFill>
                  <a:srgbClr val="000000"/>
                </a:solidFill>
              </a:rPr>
              <a:t>. </a:t>
            </a:r>
            <a:r>
              <a:rPr lang="en-US" sz="800" b="1" dirty="0">
                <a:solidFill>
                  <a:srgbClr val="000000"/>
                </a:solidFill>
              </a:rPr>
              <a:t>Journal of </a:t>
            </a:r>
            <a:r>
              <a:rPr lang="en-US" sz="800" b="1" dirty="0" err="1">
                <a:solidFill>
                  <a:srgbClr val="000000"/>
                </a:solidFill>
              </a:rPr>
              <a:t>hepatology</a:t>
            </a:r>
            <a:r>
              <a:rPr lang="en-US" sz="800" b="1" dirty="0">
                <a:solidFill>
                  <a:srgbClr val="000000"/>
                </a:solidFill>
              </a:rPr>
              <a:t> 61, S58-68 (2014</a:t>
            </a:r>
            <a:r>
              <a:rPr lang="en-US" sz="800" b="1" dirty="0" smtClean="0">
                <a:solidFill>
                  <a:srgbClr val="000000"/>
                </a:solidFill>
              </a:rPr>
              <a:t>)</a:t>
            </a:r>
            <a:endParaRPr lang="en-US" sz="800" b="1" dirty="0">
              <a:solidFill>
                <a:srgbClr val="000000"/>
              </a:solidFill>
            </a:endParaRPr>
          </a:p>
        </p:txBody>
      </p:sp>
      <p:sp>
        <p:nvSpPr>
          <p:cNvPr id="6" name="5 Rectángulo redondeado"/>
          <p:cNvSpPr/>
          <p:nvPr/>
        </p:nvSpPr>
        <p:spPr>
          <a:xfrm>
            <a:off x="3656576" y="1147491"/>
            <a:ext cx="1872208" cy="424928"/>
          </a:xfrm>
          <a:prstGeom prst="roundRect">
            <a:avLst>
              <a:gd name="adj" fmla="val 46514"/>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Infección Aguda</a:t>
            </a:r>
            <a:endParaRPr lang="en-US" sz="1300" b="1" dirty="0">
              <a:solidFill>
                <a:prstClr val="black"/>
              </a:solidFill>
            </a:endParaRPr>
          </a:p>
        </p:txBody>
      </p:sp>
      <p:sp>
        <p:nvSpPr>
          <p:cNvPr id="7" name="6 Rectángulo redondeado"/>
          <p:cNvSpPr/>
          <p:nvPr/>
        </p:nvSpPr>
        <p:spPr>
          <a:xfrm>
            <a:off x="723808" y="1737376"/>
            <a:ext cx="2264016"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white"/>
                </a:solidFill>
              </a:rPr>
              <a:t>Infección crónica 70 – 85%</a:t>
            </a:r>
            <a:endParaRPr lang="en-US" sz="1300" b="1" dirty="0">
              <a:solidFill>
                <a:prstClr val="white"/>
              </a:solidFill>
            </a:endParaRPr>
          </a:p>
        </p:txBody>
      </p:sp>
      <p:sp>
        <p:nvSpPr>
          <p:cNvPr id="9" name="8 Rectángulo redondeado"/>
          <p:cNvSpPr/>
          <p:nvPr/>
        </p:nvSpPr>
        <p:spPr>
          <a:xfrm>
            <a:off x="6228194" y="1737376"/>
            <a:ext cx="2340189"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white"/>
                </a:solidFill>
              </a:rPr>
              <a:t>Infección resuelta 15 – 30%</a:t>
            </a:r>
            <a:endParaRPr lang="en-US" sz="1300" b="1" dirty="0">
              <a:solidFill>
                <a:prstClr val="white"/>
              </a:solidFill>
            </a:endParaRPr>
          </a:p>
        </p:txBody>
      </p:sp>
      <p:cxnSp>
        <p:nvCxnSpPr>
          <p:cNvPr id="28" name="27 Conector angular"/>
          <p:cNvCxnSpPr>
            <a:stCxn id="6" idx="3"/>
            <a:endCxn id="9" idx="0"/>
          </p:cNvCxnSpPr>
          <p:nvPr/>
        </p:nvCxnSpPr>
        <p:spPr>
          <a:xfrm>
            <a:off x="5528809" y="1359956"/>
            <a:ext cx="1869495" cy="377421"/>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28 Conector angular"/>
          <p:cNvCxnSpPr>
            <a:endCxn id="7" idx="0"/>
          </p:cNvCxnSpPr>
          <p:nvPr/>
        </p:nvCxnSpPr>
        <p:spPr>
          <a:xfrm rot="10800000" flipV="1">
            <a:off x="1855820" y="1376947"/>
            <a:ext cx="1800765" cy="360428"/>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35 Rectángulo redondeado"/>
          <p:cNvSpPr/>
          <p:nvPr/>
        </p:nvSpPr>
        <p:spPr>
          <a:xfrm>
            <a:off x="1243749" y="2628537"/>
            <a:ext cx="1224136" cy="672075"/>
          </a:xfrm>
          <a:prstGeom prst="roundRect">
            <a:avLst>
              <a:gd name="adj" fmla="val 46514"/>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Leve</a:t>
            </a:r>
          </a:p>
          <a:p>
            <a:pPr algn="ctr"/>
            <a:r>
              <a:rPr lang="es-ES" sz="1300" b="1" dirty="0" smtClean="0">
                <a:solidFill>
                  <a:prstClr val="black"/>
                </a:solidFill>
              </a:rPr>
              <a:t>30%</a:t>
            </a:r>
            <a:endParaRPr lang="en-US" sz="1300" b="1" dirty="0">
              <a:solidFill>
                <a:prstClr val="black"/>
              </a:solidFill>
            </a:endParaRPr>
          </a:p>
        </p:txBody>
      </p:sp>
      <p:sp>
        <p:nvSpPr>
          <p:cNvPr id="37" name="36 Rectángulo redondeado"/>
          <p:cNvSpPr/>
          <p:nvPr/>
        </p:nvSpPr>
        <p:spPr>
          <a:xfrm>
            <a:off x="3980612" y="2628537"/>
            <a:ext cx="1224136" cy="672075"/>
          </a:xfrm>
          <a:prstGeom prst="roundRect">
            <a:avLst>
              <a:gd name="adj" fmla="val 46514"/>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Moderada</a:t>
            </a:r>
          </a:p>
          <a:p>
            <a:pPr algn="ctr"/>
            <a:r>
              <a:rPr lang="es-ES" sz="1300" b="1" dirty="0" smtClean="0">
                <a:solidFill>
                  <a:prstClr val="black"/>
                </a:solidFill>
              </a:rPr>
              <a:t>30%</a:t>
            </a:r>
            <a:endParaRPr lang="en-US" sz="1300" b="1" dirty="0">
              <a:solidFill>
                <a:prstClr val="black"/>
              </a:solidFill>
            </a:endParaRPr>
          </a:p>
        </p:txBody>
      </p:sp>
      <p:sp>
        <p:nvSpPr>
          <p:cNvPr id="38" name="37 Rectángulo redondeado"/>
          <p:cNvSpPr/>
          <p:nvPr/>
        </p:nvSpPr>
        <p:spPr>
          <a:xfrm>
            <a:off x="6786210" y="2628537"/>
            <a:ext cx="1224136" cy="672075"/>
          </a:xfrm>
          <a:prstGeom prst="roundRect">
            <a:avLst>
              <a:gd name="adj" fmla="val 46514"/>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Grave</a:t>
            </a:r>
          </a:p>
          <a:p>
            <a:pPr algn="ctr"/>
            <a:r>
              <a:rPr lang="es-ES" sz="1300" b="1" dirty="0" smtClean="0">
                <a:solidFill>
                  <a:prstClr val="black"/>
                </a:solidFill>
              </a:rPr>
              <a:t>25%</a:t>
            </a:r>
            <a:endParaRPr lang="en-US" sz="1300" b="1" dirty="0">
              <a:solidFill>
                <a:prstClr val="black"/>
              </a:solidFill>
            </a:endParaRPr>
          </a:p>
        </p:txBody>
      </p:sp>
      <p:cxnSp>
        <p:nvCxnSpPr>
          <p:cNvPr id="40" name="39 Conector recto de flecha"/>
          <p:cNvCxnSpPr>
            <a:stCxn id="7" idx="2"/>
            <a:endCxn id="36" idx="0"/>
          </p:cNvCxnSpPr>
          <p:nvPr/>
        </p:nvCxnSpPr>
        <p:spPr>
          <a:xfrm>
            <a:off x="1855821" y="2162304"/>
            <a:ext cx="1" cy="46623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41 Conector angular"/>
          <p:cNvCxnSpPr>
            <a:endCxn id="38" idx="0"/>
          </p:cNvCxnSpPr>
          <p:nvPr/>
        </p:nvCxnSpPr>
        <p:spPr>
          <a:xfrm>
            <a:off x="1855830" y="2394389"/>
            <a:ext cx="5542461" cy="234147"/>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43 Conector recto de flecha"/>
          <p:cNvCxnSpPr>
            <a:endCxn id="37" idx="0"/>
          </p:cNvCxnSpPr>
          <p:nvPr/>
        </p:nvCxnSpPr>
        <p:spPr>
          <a:xfrm>
            <a:off x="4592680" y="2395423"/>
            <a:ext cx="0" cy="2331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45 Rectángulo redondeado"/>
          <p:cNvSpPr/>
          <p:nvPr/>
        </p:nvSpPr>
        <p:spPr>
          <a:xfrm>
            <a:off x="2987842" y="3780664"/>
            <a:ext cx="3240361"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white"/>
                </a:solidFill>
              </a:rPr>
              <a:t>Cirrosis 10 – 20%</a:t>
            </a:r>
            <a:endParaRPr lang="en-US" sz="1300" b="1" dirty="0">
              <a:solidFill>
                <a:prstClr val="white"/>
              </a:solidFill>
            </a:endParaRPr>
          </a:p>
        </p:txBody>
      </p:sp>
      <p:cxnSp>
        <p:nvCxnSpPr>
          <p:cNvPr id="48" name="47 Conector recto"/>
          <p:cNvCxnSpPr>
            <a:stCxn id="37" idx="2"/>
          </p:cNvCxnSpPr>
          <p:nvPr/>
        </p:nvCxnSpPr>
        <p:spPr>
          <a:xfrm>
            <a:off x="4592680" y="3300611"/>
            <a:ext cx="0" cy="24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48 Conector recto"/>
          <p:cNvCxnSpPr/>
          <p:nvPr/>
        </p:nvCxnSpPr>
        <p:spPr>
          <a:xfrm>
            <a:off x="7398279" y="3300611"/>
            <a:ext cx="0" cy="24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50 Conector recto"/>
          <p:cNvCxnSpPr/>
          <p:nvPr/>
        </p:nvCxnSpPr>
        <p:spPr>
          <a:xfrm>
            <a:off x="4592679" y="3540611"/>
            <a:ext cx="280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52 Conector recto de flecha"/>
          <p:cNvCxnSpPr/>
          <p:nvPr/>
        </p:nvCxnSpPr>
        <p:spPr>
          <a:xfrm>
            <a:off x="5996679" y="3540611"/>
            <a:ext cx="0" cy="2331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53 Rectángulo redondeado"/>
          <p:cNvSpPr/>
          <p:nvPr/>
        </p:nvSpPr>
        <p:spPr>
          <a:xfrm>
            <a:off x="1414227" y="4507864"/>
            <a:ext cx="1856608"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white"/>
                </a:solidFill>
              </a:rPr>
              <a:t>Trasplante</a:t>
            </a:r>
            <a:endParaRPr lang="en-US" sz="1300" b="1" dirty="0">
              <a:solidFill>
                <a:prstClr val="white"/>
              </a:solidFill>
            </a:endParaRPr>
          </a:p>
        </p:txBody>
      </p:sp>
      <p:sp>
        <p:nvSpPr>
          <p:cNvPr id="55" name="54 Rectángulo redondeado"/>
          <p:cNvSpPr/>
          <p:nvPr/>
        </p:nvSpPr>
        <p:spPr>
          <a:xfrm>
            <a:off x="5996679" y="4507864"/>
            <a:ext cx="1856608"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err="1" smtClean="0">
                <a:solidFill>
                  <a:prstClr val="white"/>
                </a:solidFill>
              </a:rPr>
              <a:t>Hepatocarcinoma</a:t>
            </a:r>
            <a:endParaRPr lang="en-US" sz="1300" b="1" dirty="0">
              <a:solidFill>
                <a:prstClr val="white"/>
              </a:solidFill>
            </a:endParaRPr>
          </a:p>
        </p:txBody>
      </p:sp>
      <p:cxnSp>
        <p:nvCxnSpPr>
          <p:cNvPr id="56" name="55 Conector angular"/>
          <p:cNvCxnSpPr>
            <a:endCxn id="55" idx="0"/>
          </p:cNvCxnSpPr>
          <p:nvPr/>
        </p:nvCxnSpPr>
        <p:spPr>
          <a:xfrm>
            <a:off x="6228212" y="3985003"/>
            <a:ext cx="696799" cy="522861"/>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60 Conector angular"/>
          <p:cNvCxnSpPr/>
          <p:nvPr/>
        </p:nvCxnSpPr>
        <p:spPr>
          <a:xfrm rot="10800000" flipV="1">
            <a:off x="2342531" y="4005218"/>
            <a:ext cx="645294" cy="482487"/>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63 Rectángulo redondeado"/>
          <p:cNvSpPr/>
          <p:nvPr/>
        </p:nvSpPr>
        <p:spPr>
          <a:xfrm>
            <a:off x="3698743" y="5796888"/>
            <a:ext cx="1856608" cy="424928"/>
          </a:xfrm>
          <a:prstGeom prst="roundRect">
            <a:avLst>
              <a:gd name="adj" fmla="val 46514"/>
            </a:avLst>
          </a:prstGeom>
          <a:solidFill>
            <a:srgbClr val="C00000">
              <a:alpha val="8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white"/>
                </a:solidFill>
              </a:rPr>
              <a:t>Muerte</a:t>
            </a:r>
            <a:endParaRPr lang="en-US" sz="1300" b="1" dirty="0">
              <a:solidFill>
                <a:prstClr val="white"/>
              </a:solidFill>
            </a:endParaRPr>
          </a:p>
        </p:txBody>
      </p:sp>
      <p:sp>
        <p:nvSpPr>
          <p:cNvPr id="65" name="64 Rectángulo redondeado"/>
          <p:cNvSpPr/>
          <p:nvPr/>
        </p:nvSpPr>
        <p:spPr>
          <a:xfrm>
            <a:off x="1555732" y="5165909"/>
            <a:ext cx="1573596" cy="672075"/>
          </a:xfrm>
          <a:prstGeom prst="roundRect">
            <a:avLst>
              <a:gd name="adj" fmla="val 46514"/>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22% a los 3 años</a:t>
            </a:r>
            <a:endParaRPr lang="en-US" sz="1300" b="1" dirty="0">
              <a:solidFill>
                <a:prstClr val="black"/>
              </a:solidFill>
            </a:endParaRPr>
          </a:p>
        </p:txBody>
      </p:sp>
      <p:sp>
        <p:nvSpPr>
          <p:cNvPr id="66" name="65 Rectángulo redondeado"/>
          <p:cNvSpPr/>
          <p:nvPr/>
        </p:nvSpPr>
        <p:spPr>
          <a:xfrm>
            <a:off x="6138185" y="5165993"/>
            <a:ext cx="1573596" cy="672075"/>
          </a:xfrm>
          <a:prstGeom prst="roundRect">
            <a:avLst>
              <a:gd name="adj" fmla="val 46514"/>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smtClean="0">
                <a:solidFill>
                  <a:prstClr val="black"/>
                </a:solidFill>
              </a:rPr>
              <a:t>1-4% por año</a:t>
            </a:r>
            <a:endParaRPr lang="en-US" sz="1300" b="1" dirty="0">
              <a:solidFill>
                <a:prstClr val="black"/>
              </a:solidFill>
            </a:endParaRPr>
          </a:p>
        </p:txBody>
      </p:sp>
      <p:cxnSp>
        <p:nvCxnSpPr>
          <p:cNvPr id="67" name="66 Conector recto de flecha"/>
          <p:cNvCxnSpPr/>
          <p:nvPr/>
        </p:nvCxnSpPr>
        <p:spPr>
          <a:xfrm>
            <a:off x="2335358" y="4932795"/>
            <a:ext cx="0" cy="2331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67 Conector recto de flecha"/>
          <p:cNvCxnSpPr/>
          <p:nvPr/>
        </p:nvCxnSpPr>
        <p:spPr>
          <a:xfrm>
            <a:off x="6935355" y="4932795"/>
            <a:ext cx="0" cy="2331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68 Conector angular"/>
          <p:cNvCxnSpPr>
            <a:stCxn id="65" idx="2"/>
            <a:endCxn id="64" idx="1"/>
          </p:cNvCxnSpPr>
          <p:nvPr/>
        </p:nvCxnSpPr>
        <p:spPr>
          <a:xfrm rot="16200000" flipH="1">
            <a:off x="2934969" y="5245588"/>
            <a:ext cx="171369" cy="1356213"/>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71 Conector angular"/>
          <p:cNvCxnSpPr>
            <a:stCxn id="66" idx="2"/>
            <a:endCxn id="64" idx="3"/>
          </p:cNvCxnSpPr>
          <p:nvPr/>
        </p:nvCxnSpPr>
        <p:spPr>
          <a:xfrm rot="5400000">
            <a:off x="6154546" y="5238893"/>
            <a:ext cx="171285" cy="1369632"/>
          </a:xfrm>
          <a:prstGeom prst="bentConnector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9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par>
                                <p:cTn id="104" presetID="10" presetClass="entr" presetSubtype="0" fill="hold"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500"/>
                                        <p:tgtEl>
                                          <p:spTgt spid="7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6" grpId="0" animBg="1"/>
      <p:bldP spid="37" grpId="0" animBg="1"/>
      <p:bldP spid="38" grpId="0" animBg="1"/>
      <p:bldP spid="46" grpId="0" animBg="1"/>
      <p:bldP spid="54" grpId="0" animBg="1"/>
      <p:bldP spid="55"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79"/>
            <a:ext cx="8229600" cy="1143000"/>
          </a:xfrm>
        </p:spPr>
        <p:txBody>
          <a:bodyPr>
            <a:normAutofit/>
          </a:bodyPr>
          <a:lstStyle/>
          <a:p>
            <a:r>
              <a:rPr lang="es-ES_tradnl" sz="2800" b="1" dirty="0" smtClean="0"/>
              <a:t>Historia Natural: Manifestaciones </a:t>
            </a:r>
            <a:r>
              <a:rPr lang="es-ES_tradnl" sz="2800" b="1" dirty="0" err="1" smtClean="0"/>
              <a:t>Extrahepáticas</a:t>
            </a:r>
            <a:r>
              <a:rPr lang="es-ES_tradnl" sz="2800" b="1" dirty="0" smtClean="0"/>
              <a:t> </a:t>
            </a:r>
          </a:p>
        </p:txBody>
      </p:sp>
      <p:grpSp>
        <p:nvGrpSpPr>
          <p:cNvPr id="3" name="2 Grupo"/>
          <p:cNvGrpSpPr/>
          <p:nvPr/>
        </p:nvGrpSpPr>
        <p:grpSpPr>
          <a:xfrm>
            <a:off x="395536" y="1172749"/>
            <a:ext cx="8352928" cy="5280587"/>
            <a:chOff x="395536" y="879562"/>
            <a:chExt cx="8352928" cy="3960440"/>
          </a:xfrm>
        </p:grpSpPr>
        <p:pic>
          <p:nvPicPr>
            <p:cNvPr id="4" name="Picture 3" descr="1.tiff"/>
            <p:cNvPicPr>
              <a:picLocks noChangeAspect="1"/>
            </p:cNvPicPr>
            <p:nvPr/>
          </p:nvPicPr>
          <p:blipFill rotWithShape="1">
            <a:blip r:embed="rId3" cstate="print">
              <a:extLst>
                <a:ext uri="{28A0092B-C50C-407E-A947-70E740481C1C}">
                  <a14:useLocalDpi xmlns:a14="http://schemas.microsoft.com/office/drawing/2010/main" val="0"/>
                </a:ext>
              </a:extLst>
            </a:blip>
            <a:srcRect l="7022"/>
            <a:stretch/>
          </p:blipFill>
          <p:spPr>
            <a:xfrm>
              <a:off x="3156878" y="879562"/>
              <a:ext cx="2830244" cy="3960440"/>
            </a:xfrm>
            <a:prstGeom prst="rect">
              <a:avLst/>
            </a:prstGeom>
          </p:spPr>
        </p:pic>
        <p:grpSp>
          <p:nvGrpSpPr>
            <p:cNvPr id="8" name="Group 7"/>
            <p:cNvGrpSpPr/>
            <p:nvPr/>
          </p:nvGrpSpPr>
          <p:grpSpPr>
            <a:xfrm>
              <a:off x="395536" y="1077584"/>
              <a:ext cx="2664296" cy="3564396"/>
              <a:chOff x="611560" y="843558"/>
              <a:chExt cx="2664296" cy="3564396"/>
            </a:xfrm>
          </p:grpSpPr>
          <p:sp>
            <p:nvSpPr>
              <p:cNvPr id="13" name="Rectangle 6"/>
              <p:cNvSpPr>
                <a:spLocks noChangeArrowheads="1"/>
              </p:cNvSpPr>
              <p:nvPr/>
            </p:nvSpPr>
            <p:spPr bwMode="auto">
              <a:xfrm>
                <a:off x="611560" y="843558"/>
                <a:ext cx="266429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FF0000"/>
                    </a:solidFill>
                    <a:latin typeface="Calibri"/>
                  </a:rPr>
                  <a:t>Hematológicas</a:t>
                </a:r>
              </a:p>
              <a:p>
                <a:pPr marL="90488" indent="-90488" eaLnBrk="1" hangingPunct="1">
                  <a:buFont typeface="Arial"/>
                  <a:buChar char="•"/>
                </a:pPr>
                <a:r>
                  <a:rPr lang="es-CO" altLang="en-US" sz="1400" b="0" dirty="0" smtClean="0">
                    <a:solidFill>
                      <a:prstClr val="black"/>
                    </a:solidFill>
                    <a:latin typeface="Calibri"/>
                  </a:rPr>
                  <a:t>Crioglobulinemia mixta</a:t>
                </a:r>
              </a:p>
              <a:p>
                <a:pPr marL="90488" indent="-90488" eaLnBrk="1" hangingPunct="1">
                  <a:buFont typeface="Arial"/>
                  <a:buChar char="•"/>
                </a:pPr>
                <a:r>
                  <a:rPr lang="es-CO" altLang="en-US" sz="1400" b="0" dirty="0" smtClean="0">
                    <a:solidFill>
                      <a:prstClr val="black"/>
                    </a:solidFill>
                    <a:latin typeface="Calibri"/>
                  </a:rPr>
                  <a:t>Anemia aplásica</a:t>
                </a:r>
              </a:p>
              <a:p>
                <a:pPr marL="90488" indent="-90488" eaLnBrk="1" hangingPunct="1">
                  <a:buFont typeface="Arial"/>
                  <a:buChar char="•"/>
                </a:pPr>
                <a:r>
                  <a:rPr lang="es-CO" altLang="en-US" sz="1400" b="0" dirty="0" smtClean="0">
                    <a:solidFill>
                      <a:prstClr val="black"/>
                    </a:solidFill>
                    <a:latin typeface="Calibri"/>
                  </a:rPr>
                  <a:t>Trombocitopenia</a:t>
                </a:r>
              </a:p>
              <a:p>
                <a:pPr marL="90488" indent="-90488" eaLnBrk="1" hangingPunct="1">
                  <a:buFont typeface="Arial"/>
                  <a:buChar char="•"/>
                </a:pPr>
                <a:r>
                  <a:rPr lang="es-CO" altLang="en-US" sz="1400" b="0" dirty="0" smtClean="0">
                    <a:solidFill>
                      <a:prstClr val="black"/>
                    </a:solidFill>
                    <a:latin typeface="Calibri"/>
                  </a:rPr>
                  <a:t>Linfoma no-Hodgkin de células B</a:t>
                </a:r>
              </a:p>
              <a:p>
                <a:pPr marL="90488" indent="-90488" eaLnBrk="1" hangingPunct="1">
                  <a:buFont typeface="Arial"/>
                  <a:buChar char="•"/>
                </a:pPr>
                <a:r>
                  <a:rPr lang="es-CO" altLang="en-US" sz="1400" b="0" dirty="0" smtClean="0">
                    <a:solidFill>
                      <a:prstClr val="black"/>
                    </a:solidFill>
                    <a:latin typeface="Calibri"/>
                  </a:rPr>
                  <a:t>Mieloma Múltiple</a:t>
                </a:r>
                <a:endParaRPr lang="es-CO" altLang="en-US" sz="1400" b="0" dirty="0">
                  <a:solidFill>
                    <a:prstClr val="black"/>
                  </a:solidFill>
                  <a:latin typeface="Calibri"/>
                </a:endParaRPr>
              </a:p>
            </p:txBody>
          </p:sp>
          <p:sp>
            <p:nvSpPr>
              <p:cNvPr id="14" name="Rectangle 6"/>
              <p:cNvSpPr>
                <a:spLocks noChangeArrowheads="1"/>
              </p:cNvSpPr>
              <p:nvPr/>
            </p:nvSpPr>
            <p:spPr bwMode="auto">
              <a:xfrm>
                <a:off x="611560" y="2031690"/>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F79646">
                        <a:lumMod val="60000"/>
                        <a:lumOff val="40000"/>
                      </a:srgbClr>
                    </a:solidFill>
                    <a:latin typeface="Calibri"/>
                  </a:rPr>
                  <a:t>Dermatológicas</a:t>
                </a:r>
              </a:p>
              <a:p>
                <a:pPr marL="90488" indent="-90488" eaLnBrk="1" hangingPunct="1">
                  <a:buFont typeface="Arial"/>
                  <a:buChar char="•"/>
                </a:pPr>
                <a:r>
                  <a:rPr lang="es-CO" altLang="en-US" sz="1400" b="0" dirty="0" smtClean="0">
                    <a:solidFill>
                      <a:prstClr val="black"/>
                    </a:solidFill>
                    <a:latin typeface="Calibri"/>
                  </a:rPr>
                  <a:t>Porfiria cutánea tarda</a:t>
                </a:r>
              </a:p>
              <a:p>
                <a:pPr marL="90488" indent="-90488" eaLnBrk="1" hangingPunct="1">
                  <a:buFont typeface="Arial"/>
                  <a:buChar char="•"/>
                </a:pPr>
                <a:r>
                  <a:rPr lang="es-CO" altLang="en-US" sz="1400" b="0" dirty="0" smtClean="0">
                    <a:solidFill>
                      <a:prstClr val="black"/>
                    </a:solidFill>
                    <a:latin typeface="Calibri"/>
                  </a:rPr>
                  <a:t>Líquen plano</a:t>
                </a:r>
              </a:p>
              <a:p>
                <a:pPr marL="90488" indent="-90488" eaLnBrk="1" hangingPunct="1">
                  <a:buFont typeface="Arial"/>
                  <a:buChar char="•"/>
                </a:pPr>
                <a:r>
                  <a:rPr lang="es-CO" altLang="en-US" sz="1400" b="0" dirty="0" smtClean="0">
                    <a:solidFill>
                      <a:prstClr val="black"/>
                    </a:solidFill>
                    <a:latin typeface="Calibri"/>
                  </a:rPr>
                  <a:t>Vasculitis cutánea necrotizante</a:t>
                </a:r>
                <a:endParaRPr lang="es-CO" altLang="en-US" sz="1400" b="0" dirty="0">
                  <a:solidFill>
                    <a:prstClr val="black"/>
                  </a:solidFill>
                  <a:latin typeface="Calibri"/>
                </a:endParaRPr>
              </a:p>
            </p:txBody>
          </p:sp>
          <p:sp>
            <p:nvSpPr>
              <p:cNvPr id="15" name="Rectangle 6"/>
              <p:cNvSpPr>
                <a:spLocks noChangeArrowheads="1"/>
              </p:cNvSpPr>
              <p:nvPr/>
            </p:nvSpPr>
            <p:spPr bwMode="auto">
              <a:xfrm>
                <a:off x="611560" y="3003798"/>
                <a:ext cx="26642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C0504D">
                        <a:lumMod val="75000"/>
                      </a:srgbClr>
                    </a:solidFill>
                    <a:latin typeface="Calibri"/>
                  </a:rPr>
                  <a:t>Renales</a:t>
                </a:r>
              </a:p>
              <a:p>
                <a:pPr marL="90488" indent="-90488" eaLnBrk="1" hangingPunct="1">
                  <a:buFont typeface="Arial"/>
                  <a:buChar char="•"/>
                </a:pPr>
                <a:r>
                  <a:rPr lang="es-CO" altLang="en-US" sz="1400" b="0" dirty="0" smtClean="0">
                    <a:solidFill>
                      <a:prstClr val="black"/>
                    </a:solidFill>
                    <a:latin typeface="Calibri"/>
                  </a:rPr>
                  <a:t>Glomerulonefritis</a:t>
                </a:r>
              </a:p>
              <a:p>
                <a:pPr marL="90488" indent="-90488" eaLnBrk="1" hangingPunct="1">
                  <a:buFont typeface="Arial"/>
                  <a:buChar char="•"/>
                </a:pPr>
                <a:r>
                  <a:rPr lang="es-CO" altLang="en-US" sz="1400" b="0" dirty="0" smtClean="0">
                    <a:solidFill>
                      <a:prstClr val="black"/>
                    </a:solidFill>
                    <a:latin typeface="Calibri"/>
                  </a:rPr>
                  <a:t>Síndrome nefrótico</a:t>
                </a:r>
                <a:endParaRPr lang="es-CO" altLang="en-US" sz="1400" b="0" dirty="0">
                  <a:solidFill>
                    <a:prstClr val="black"/>
                  </a:solidFill>
                  <a:latin typeface="Calibri"/>
                </a:endParaRPr>
              </a:p>
            </p:txBody>
          </p:sp>
          <p:sp>
            <p:nvSpPr>
              <p:cNvPr id="16" name="Rectangle 6"/>
              <p:cNvSpPr>
                <a:spLocks noChangeArrowheads="1"/>
              </p:cNvSpPr>
              <p:nvPr/>
            </p:nvSpPr>
            <p:spPr bwMode="auto">
              <a:xfrm>
                <a:off x="611560" y="3759882"/>
                <a:ext cx="26642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008000"/>
                    </a:solidFill>
                    <a:latin typeface="Calibri"/>
                  </a:rPr>
                  <a:t>Endocrinas</a:t>
                </a:r>
                <a:r>
                  <a:rPr lang="es-CO" altLang="en-US" sz="1400" dirty="0" smtClean="0">
                    <a:solidFill>
                      <a:srgbClr val="C0504D">
                        <a:lumMod val="75000"/>
                      </a:srgbClr>
                    </a:solidFill>
                    <a:latin typeface="Calibri"/>
                  </a:rPr>
                  <a:t> </a:t>
                </a:r>
              </a:p>
              <a:p>
                <a:pPr marL="90488" indent="-90488" eaLnBrk="1" hangingPunct="1">
                  <a:buFont typeface="Arial"/>
                  <a:buChar char="•"/>
                </a:pPr>
                <a:r>
                  <a:rPr lang="es-CO" altLang="en-US" sz="1400" b="0" dirty="0" smtClean="0">
                    <a:solidFill>
                      <a:prstClr val="black"/>
                    </a:solidFill>
                    <a:latin typeface="Calibri"/>
                  </a:rPr>
                  <a:t>Tiroiditis </a:t>
                </a:r>
              </a:p>
              <a:p>
                <a:pPr marL="90488" indent="-90488" eaLnBrk="1" hangingPunct="1">
                  <a:buFont typeface="Arial"/>
                  <a:buChar char="•"/>
                </a:pPr>
                <a:r>
                  <a:rPr lang="es-CO" altLang="en-US" sz="1400" b="0" dirty="0" smtClean="0">
                    <a:solidFill>
                      <a:prstClr val="black"/>
                    </a:solidFill>
                    <a:latin typeface="Calibri"/>
                  </a:rPr>
                  <a:t>Diabetes mellitus </a:t>
                </a:r>
                <a:endParaRPr lang="es-CO" altLang="en-US" sz="1400" b="0" dirty="0">
                  <a:solidFill>
                    <a:prstClr val="black"/>
                  </a:solidFill>
                  <a:latin typeface="Calibri"/>
                </a:endParaRPr>
              </a:p>
            </p:txBody>
          </p:sp>
        </p:grpSp>
        <p:grpSp>
          <p:nvGrpSpPr>
            <p:cNvPr id="25" name="Group 24"/>
            <p:cNvGrpSpPr/>
            <p:nvPr/>
          </p:nvGrpSpPr>
          <p:grpSpPr>
            <a:xfrm>
              <a:off x="6084168" y="1059582"/>
              <a:ext cx="2664296" cy="3600400"/>
              <a:chOff x="5868144" y="843558"/>
              <a:chExt cx="2664296" cy="3600400"/>
            </a:xfrm>
          </p:grpSpPr>
          <p:sp>
            <p:nvSpPr>
              <p:cNvPr id="19" name="Rectangle 6"/>
              <p:cNvSpPr>
                <a:spLocks noChangeArrowheads="1"/>
              </p:cNvSpPr>
              <p:nvPr/>
            </p:nvSpPr>
            <p:spPr bwMode="auto">
              <a:xfrm>
                <a:off x="5868144" y="843558"/>
                <a:ext cx="26642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1F497D">
                        <a:lumMod val="60000"/>
                        <a:lumOff val="40000"/>
                      </a:srgbClr>
                    </a:solidFill>
                    <a:latin typeface="Calibri"/>
                  </a:rPr>
                  <a:t>Oculares</a:t>
                </a:r>
              </a:p>
              <a:p>
                <a:pPr marL="90488" indent="-90488" eaLnBrk="1" hangingPunct="1">
                  <a:buFont typeface="Arial"/>
                  <a:buChar char="•"/>
                </a:pPr>
                <a:r>
                  <a:rPr lang="es-CO" altLang="en-US" sz="1400" b="0" dirty="0" smtClean="0">
                    <a:solidFill>
                      <a:prstClr val="black"/>
                    </a:solidFill>
                    <a:latin typeface="Calibri"/>
                  </a:rPr>
                  <a:t>Úlcera corneal </a:t>
                </a:r>
              </a:p>
              <a:p>
                <a:pPr marL="90488" indent="-90488" eaLnBrk="1" hangingPunct="1">
                  <a:buFont typeface="Arial"/>
                  <a:buChar char="•"/>
                </a:pPr>
                <a:r>
                  <a:rPr lang="es-CO" altLang="en-US" sz="1400" b="0" dirty="0" smtClean="0">
                    <a:solidFill>
                      <a:prstClr val="black"/>
                    </a:solidFill>
                    <a:latin typeface="Calibri"/>
                  </a:rPr>
                  <a:t>Uveitis </a:t>
                </a:r>
                <a:endParaRPr lang="es-CO" altLang="en-US" sz="1400" b="0" dirty="0">
                  <a:solidFill>
                    <a:prstClr val="black"/>
                  </a:solidFill>
                  <a:latin typeface="Calibri"/>
                </a:endParaRPr>
              </a:p>
            </p:txBody>
          </p:sp>
          <p:sp>
            <p:nvSpPr>
              <p:cNvPr id="20" name="Rectangle 6"/>
              <p:cNvSpPr>
                <a:spLocks noChangeArrowheads="1"/>
              </p:cNvSpPr>
              <p:nvPr/>
            </p:nvSpPr>
            <p:spPr bwMode="auto">
              <a:xfrm>
                <a:off x="5868144" y="1626645"/>
                <a:ext cx="2664296" cy="6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EEECE1">
                        <a:lumMod val="50000"/>
                      </a:srgbClr>
                    </a:solidFill>
                    <a:latin typeface="Calibri"/>
                  </a:rPr>
                  <a:t>Vasculares</a:t>
                </a:r>
              </a:p>
              <a:p>
                <a:pPr marL="90488" indent="-90488" eaLnBrk="1" hangingPunct="1">
                  <a:buFont typeface="Arial"/>
                  <a:buChar char="•"/>
                </a:pPr>
                <a:r>
                  <a:rPr lang="es-CO" altLang="en-US" sz="1400" b="0" dirty="0" smtClean="0">
                    <a:solidFill>
                      <a:prstClr val="black"/>
                    </a:solidFill>
                    <a:latin typeface="Calibri"/>
                  </a:rPr>
                  <a:t>Vasculitis necrotizante </a:t>
                </a:r>
              </a:p>
              <a:p>
                <a:pPr marL="90488" indent="-90488" eaLnBrk="1" hangingPunct="1">
                  <a:buFont typeface="Arial"/>
                  <a:buChar char="•"/>
                </a:pPr>
                <a:r>
                  <a:rPr lang="es-CO" altLang="en-US" sz="1400" b="0" dirty="0" smtClean="0">
                    <a:solidFill>
                      <a:prstClr val="black"/>
                    </a:solidFill>
                    <a:latin typeface="Calibri"/>
                  </a:rPr>
                  <a:t>Poliarteritis nodosa </a:t>
                </a:r>
                <a:endParaRPr lang="es-CO" altLang="en-US" sz="1400" b="0" dirty="0">
                  <a:solidFill>
                    <a:prstClr val="black"/>
                  </a:solidFill>
                  <a:latin typeface="Calibri"/>
                </a:endParaRPr>
              </a:p>
            </p:txBody>
          </p:sp>
          <p:sp>
            <p:nvSpPr>
              <p:cNvPr id="21" name="Rectangle 6"/>
              <p:cNvSpPr>
                <a:spLocks noChangeArrowheads="1"/>
              </p:cNvSpPr>
              <p:nvPr/>
            </p:nvSpPr>
            <p:spPr bwMode="auto">
              <a:xfrm>
                <a:off x="5868144" y="2373728"/>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9BBB59">
                        <a:lumMod val="50000"/>
                      </a:srgbClr>
                    </a:solidFill>
                    <a:latin typeface="Calibri"/>
                  </a:rPr>
                  <a:t>Neuromusculares</a:t>
                </a:r>
              </a:p>
              <a:p>
                <a:pPr marL="90488" indent="-90488" eaLnBrk="1" hangingPunct="1">
                  <a:buFont typeface="Arial"/>
                  <a:buChar char="•"/>
                </a:pPr>
                <a:r>
                  <a:rPr lang="es-CO" altLang="en-US" sz="1400" b="0" dirty="0" smtClean="0">
                    <a:solidFill>
                      <a:prstClr val="black"/>
                    </a:solidFill>
                    <a:latin typeface="Calibri"/>
                  </a:rPr>
                  <a:t>Debilidad / Mialgia</a:t>
                </a:r>
              </a:p>
              <a:p>
                <a:pPr marL="90488" indent="-90488" eaLnBrk="1" hangingPunct="1">
                  <a:buFont typeface="Arial"/>
                  <a:buChar char="•"/>
                </a:pPr>
                <a:r>
                  <a:rPr lang="es-CO" altLang="en-US" sz="1400" b="0" dirty="0" smtClean="0">
                    <a:solidFill>
                      <a:prstClr val="black"/>
                    </a:solidFill>
                    <a:latin typeface="Calibri"/>
                  </a:rPr>
                  <a:t>Neuropatía periférica</a:t>
                </a:r>
              </a:p>
              <a:p>
                <a:pPr marL="90488" indent="-90488" eaLnBrk="1" hangingPunct="1">
                  <a:buFont typeface="Arial"/>
                  <a:buChar char="•"/>
                </a:pPr>
                <a:r>
                  <a:rPr lang="es-CO" altLang="en-US" sz="1400" b="0" dirty="0" smtClean="0">
                    <a:solidFill>
                      <a:prstClr val="black"/>
                    </a:solidFill>
                    <a:latin typeface="Calibri"/>
                  </a:rPr>
                  <a:t>Artritis / Artralgia</a:t>
                </a:r>
                <a:endParaRPr lang="es-CO" altLang="en-US" sz="1400" b="0" dirty="0">
                  <a:solidFill>
                    <a:prstClr val="black"/>
                  </a:solidFill>
                  <a:latin typeface="Calibri"/>
                </a:endParaRPr>
              </a:p>
            </p:txBody>
          </p:sp>
          <p:sp>
            <p:nvSpPr>
              <p:cNvPr id="22" name="Rectangle 6"/>
              <p:cNvSpPr>
                <a:spLocks noChangeArrowheads="1"/>
              </p:cNvSpPr>
              <p:nvPr/>
            </p:nvSpPr>
            <p:spPr bwMode="auto">
              <a:xfrm>
                <a:off x="5868144" y="3372839"/>
                <a:ext cx="266429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srgbClr val="008000"/>
                    </a:solidFill>
                    <a:latin typeface="Calibri"/>
                  </a:rPr>
                  <a:t>Fenómenos Autoinmune </a:t>
                </a:r>
                <a:r>
                  <a:rPr lang="es-CO" altLang="en-US" sz="1400" dirty="0" smtClean="0">
                    <a:solidFill>
                      <a:srgbClr val="C0504D">
                        <a:lumMod val="75000"/>
                      </a:srgbClr>
                    </a:solidFill>
                    <a:latin typeface="Calibri"/>
                  </a:rPr>
                  <a:t> </a:t>
                </a:r>
              </a:p>
              <a:p>
                <a:pPr marL="90488" indent="-90488" eaLnBrk="1" hangingPunct="1">
                  <a:buFont typeface="Arial"/>
                  <a:buChar char="•"/>
                </a:pPr>
                <a:r>
                  <a:rPr lang="es-CO" altLang="en-US" sz="1400" b="0" dirty="0" smtClean="0">
                    <a:solidFill>
                      <a:prstClr val="black"/>
                    </a:solidFill>
                    <a:latin typeface="Calibri"/>
                  </a:rPr>
                  <a:t>Síndrome CREST</a:t>
                </a:r>
                <a:endParaRPr lang="es-CO" altLang="en-US" sz="1400" b="0" dirty="0">
                  <a:solidFill>
                    <a:prstClr val="black"/>
                  </a:solidFill>
                  <a:latin typeface="Calibri"/>
                </a:endParaRPr>
              </a:p>
            </p:txBody>
          </p:sp>
          <p:sp>
            <p:nvSpPr>
              <p:cNvPr id="24" name="Rectangle 6"/>
              <p:cNvSpPr>
                <a:spLocks noChangeArrowheads="1"/>
              </p:cNvSpPr>
              <p:nvPr/>
            </p:nvSpPr>
            <p:spPr bwMode="auto">
              <a:xfrm>
                <a:off x="5868144" y="4011910"/>
                <a:ext cx="26642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5100" indent="-165100"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defRPr>
                </a:lvl9pPr>
              </a:lstStyle>
              <a:p>
                <a:pPr eaLnBrk="1" hangingPunct="1">
                  <a:buClr>
                    <a:srgbClr val="FFFF00"/>
                  </a:buClr>
                </a:pPr>
                <a:r>
                  <a:rPr lang="es-CO" altLang="en-US" sz="1400" dirty="0" smtClean="0">
                    <a:solidFill>
                      <a:prstClr val="white">
                        <a:lumMod val="50000"/>
                      </a:prstClr>
                    </a:solidFill>
                    <a:latin typeface="Calibri"/>
                  </a:rPr>
                  <a:t>Salivales</a:t>
                </a:r>
                <a:r>
                  <a:rPr lang="es-CO" altLang="en-US" sz="1400" dirty="0" smtClean="0">
                    <a:solidFill>
                      <a:srgbClr val="C0504D">
                        <a:lumMod val="75000"/>
                      </a:srgbClr>
                    </a:solidFill>
                    <a:latin typeface="Calibri"/>
                  </a:rPr>
                  <a:t> </a:t>
                </a:r>
              </a:p>
              <a:p>
                <a:pPr marL="90488" indent="-90488" eaLnBrk="1" hangingPunct="1">
                  <a:buFont typeface="Arial"/>
                  <a:buChar char="•"/>
                </a:pPr>
                <a:r>
                  <a:rPr lang="es-CO" altLang="en-US" sz="1400" b="0" dirty="0" smtClean="0">
                    <a:solidFill>
                      <a:prstClr val="black"/>
                    </a:solidFill>
                    <a:latin typeface="Calibri"/>
                  </a:rPr>
                  <a:t>Sialoadenitis</a:t>
                </a:r>
              </a:p>
            </p:txBody>
          </p:sp>
        </p:grpSp>
      </p:grpSp>
      <p:sp>
        <p:nvSpPr>
          <p:cNvPr id="12" name="8 Rectángulo"/>
          <p:cNvSpPr/>
          <p:nvPr/>
        </p:nvSpPr>
        <p:spPr>
          <a:xfrm>
            <a:off x="2575335" y="6117299"/>
            <a:ext cx="3993330" cy="215444"/>
          </a:xfrm>
          <a:prstGeom prst="rect">
            <a:avLst/>
          </a:prstGeom>
        </p:spPr>
        <p:txBody>
          <a:bodyPr wrap="square">
            <a:spAutoFit/>
          </a:bodyPr>
          <a:lstStyle/>
          <a:p>
            <a:pPr algn="ctr" defTabSz="457200"/>
            <a:r>
              <a:rPr lang="en-US" sz="800" b="1" dirty="0" err="1" smtClean="0">
                <a:solidFill>
                  <a:srgbClr val="000000"/>
                </a:solidFill>
              </a:rPr>
              <a:t>www.clker.com</a:t>
            </a:r>
            <a:endParaRPr lang="en-US" sz="800" b="1" dirty="0">
              <a:solidFill>
                <a:srgbClr val="000000"/>
              </a:solidFill>
            </a:endParaRPr>
          </a:p>
        </p:txBody>
      </p:sp>
      <p:sp>
        <p:nvSpPr>
          <p:cNvPr id="26" name="8 Rectángulo"/>
          <p:cNvSpPr/>
          <p:nvPr/>
        </p:nvSpPr>
        <p:spPr>
          <a:xfrm>
            <a:off x="2575335" y="6501341"/>
            <a:ext cx="3993330" cy="215444"/>
          </a:xfrm>
          <a:prstGeom prst="rect">
            <a:avLst/>
          </a:prstGeom>
        </p:spPr>
        <p:txBody>
          <a:bodyPr wrap="square">
            <a:spAutoFit/>
          </a:bodyPr>
          <a:lstStyle/>
          <a:p>
            <a:pPr algn="ctr" defTabSz="457200"/>
            <a:r>
              <a:rPr lang="en-US" sz="800" b="1" dirty="0" smtClean="0">
                <a:solidFill>
                  <a:srgbClr val="000000"/>
                </a:solidFill>
              </a:rPr>
              <a:t>S</a:t>
            </a:r>
            <a:r>
              <a:rPr lang="en-US" sz="800" b="1" dirty="0">
                <a:solidFill>
                  <a:srgbClr val="000000"/>
                </a:solidFill>
              </a:rPr>
              <a:t>. J. </a:t>
            </a:r>
            <a:r>
              <a:rPr lang="en-US" sz="800" b="1" dirty="0" err="1" smtClean="0">
                <a:solidFill>
                  <a:srgbClr val="000000"/>
                </a:solidFill>
              </a:rPr>
              <a:t>Hadziyannis</a:t>
            </a:r>
            <a:r>
              <a:rPr lang="en-US" sz="800" b="1" dirty="0" smtClean="0">
                <a:solidFill>
                  <a:srgbClr val="000000"/>
                </a:solidFill>
              </a:rPr>
              <a:t>. </a:t>
            </a:r>
            <a:r>
              <a:rPr lang="en-US" sz="800" b="1" dirty="0">
                <a:solidFill>
                  <a:srgbClr val="000000"/>
                </a:solidFill>
              </a:rPr>
              <a:t>J </a:t>
            </a:r>
            <a:r>
              <a:rPr lang="en-US" sz="800" b="1" dirty="0" err="1">
                <a:solidFill>
                  <a:srgbClr val="000000"/>
                </a:solidFill>
              </a:rPr>
              <a:t>Eur</a:t>
            </a:r>
            <a:r>
              <a:rPr lang="en-US" sz="800" b="1" dirty="0">
                <a:solidFill>
                  <a:srgbClr val="000000"/>
                </a:solidFill>
              </a:rPr>
              <a:t> </a:t>
            </a:r>
            <a:r>
              <a:rPr lang="en-US" sz="800" b="1" dirty="0" err="1">
                <a:solidFill>
                  <a:srgbClr val="000000"/>
                </a:solidFill>
              </a:rPr>
              <a:t>Acad</a:t>
            </a:r>
            <a:r>
              <a:rPr lang="en-US" sz="800" b="1" dirty="0">
                <a:solidFill>
                  <a:srgbClr val="000000"/>
                </a:solidFill>
              </a:rPr>
              <a:t> </a:t>
            </a:r>
            <a:r>
              <a:rPr lang="en-US" sz="800" b="1" dirty="0" err="1">
                <a:solidFill>
                  <a:srgbClr val="000000"/>
                </a:solidFill>
              </a:rPr>
              <a:t>Dermatol</a:t>
            </a:r>
            <a:r>
              <a:rPr lang="en-US" sz="800" b="1" dirty="0">
                <a:solidFill>
                  <a:srgbClr val="000000"/>
                </a:solidFill>
              </a:rPr>
              <a:t> </a:t>
            </a:r>
            <a:r>
              <a:rPr lang="en-US" sz="800" b="1" dirty="0" err="1">
                <a:solidFill>
                  <a:srgbClr val="000000"/>
                </a:solidFill>
              </a:rPr>
              <a:t>Venereol</a:t>
            </a:r>
            <a:r>
              <a:rPr lang="en-US" sz="800" b="1" dirty="0">
                <a:solidFill>
                  <a:srgbClr val="000000"/>
                </a:solidFill>
              </a:rPr>
              <a:t> 10, 12-21 (1998</a:t>
            </a:r>
            <a:r>
              <a:rPr lang="en-US" sz="800" b="1" dirty="0" smtClean="0">
                <a:solidFill>
                  <a:srgbClr val="000000"/>
                </a:solidFill>
              </a:rPr>
              <a:t>)</a:t>
            </a:r>
            <a:endParaRPr lang="en-US" sz="800" b="1" dirty="0">
              <a:solidFill>
                <a:srgbClr val="000000"/>
              </a:solidFill>
            </a:endParaRPr>
          </a:p>
        </p:txBody>
      </p:sp>
    </p:spTree>
    <p:extLst>
      <p:ext uri="{BB962C8B-B14F-4D97-AF65-F5344CB8AC3E}">
        <p14:creationId xmlns:p14="http://schemas.microsoft.com/office/powerpoint/2010/main" val="262678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27"/>
            <a:ext cx="8229600" cy="1143000"/>
          </a:xfrm>
        </p:spPr>
        <p:txBody>
          <a:bodyPr>
            <a:normAutofit/>
          </a:bodyPr>
          <a:lstStyle/>
          <a:p>
            <a:r>
              <a:rPr lang="es-ES_tradnl" sz="2800" b="1" dirty="0" smtClean="0"/>
              <a:t>Historia Natural: Progresión de Fibrosis</a:t>
            </a:r>
          </a:p>
        </p:txBody>
      </p:sp>
      <p:grpSp>
        <p:nvGrpSpPr>
          <p:cNvPr id="12" name="Group 11"/>
          <p:cNvGrpSpPr/>
          <p:nvPr/>
        </p:nvGrpSpPr>
        <p:grpSpPr>
          <a:xfrm>
            <a:off x="458676" y="2484036"/>
            <a:ext cx="2448271" cy="2496277"/>
            <a:chOff x="467544" y="1851670"/>
            <a:chExt cx="2448271" cy="1872208"/>
          </a:xfrm>
        </p:grpSpPr>
        <p:sp>
          <p:nvSpPr>
            <p:cNvPr id="27" name="Oval 3"/>
            <p:cNvSpPr>
              <a:spLocks noChangeArrowheads="1"/>
            </p:cNvSpPr>
            <p:nvPr/>
          </p:nvSpPr>
          <p:spPr bwMode="auto">
            <a:xfrm>
              <a:off x="467544" y="1851670"/>
              <a:ext cx="2448271" cy="1872208"/>
            </a:xfrm>
            <a:prstGeom prst="ellipse">
              <a:avLst/>
            </a:prstGeom>
            <a:solidFill>
              <a:schemeClr val="bg1"/>
            </a:solidFill>
            <a:ln w="31750">
              <a:solidFill>
                <a:srgbClr val="FF0000"/>
              </a:solidFill>
              <a:round/>
              <a:headEnd/>
              <a:tailEnd/>
            </a:ln>
          </p:spPr>
          <p:txBody>
            <a:bodyPr wrap="none" anchor="ctr"/>
            <a:lstStyle/>
            <a:p>
              <a:endParaRPr lang="es-MX">
                <a:solidFill>
                  <a:prstClr val="black"/>
                </a:solidFill>
              </a:endParaRPr>
            </a:p>
          </p:txBody>
        </p:sp>
        <p:sp>
          <p:nvSpPr>
            <p:cNvPr id="31" name="Text Box 6"/>
            <p:cNvSpPr txBox="1">
              <a:spLocks noChangeArrowheads="1"/>
            </p:cNvSpPr>
            <p:nvPr/>
          </p:nvSpPr>
          <p:spPr bwMode="auto">
            <a:xfrm>
              <a:off x="683567" y="2303026"/>
              <a:ext cx="2016224" cy="969497"/>
            </a:xfrm>
            <a:prstGeom prst="rect">
              <a:avLst/>
            </a:prstGeom>
            <a:noFill/>
            <a:ln w="9525">
              <a:noFill/>
              <a:miter lim="800000"/>
              <a:headEnd/>
              <a:tailEnd/>
            </a:ln>
            <a:effectLst/>
          </p:spPr>
          <p:txBody>
            <a:bodyPr wrap="square" anchor="ctr">
              <a:spAutoFit/>
            </a:bodyPr>
            <a:lstStyle/>
            <a:p>
              <a:pPr algn="ctr">
                <a:spcBef>
                  <a:spcPct val="50000"/>
                </a:spcBef>
                <a:defRPr/>
              </a:pPr>
              <a:r>
                <a:rPr lang="es-CO" sz="1300" dirty="0" smtClean="0">
                  <a:solidFill>
                    <a:prstClr val="black"/>
                  </a:solidFill>
                  <a:latin typeface="Arial" charset="0"/>
                </a:rPr>
                <a:t>Progresión rápida a fibrosis:</a:t>
              </a:r>
            </a:p>
            <a:p>
              <a:pPr algn="ctr">
                <a:spcBef>
                  <a:spcPct val="50000"/>
                </a:spcBef>
                <a:defRPr/>
              </a:pPr>
              <a:r>
                <a:rPr lang="es-CO" sz="1300" dirty="0" smtClean="0">
                  <a:solidFill>
                    <a:prstClr val="black"/>
                  </a:solidFill>
                  <a:latin typeface="Arial" charset="0"/>
                </a:rPr>
                <a:t>20-25% de personas</a:t>
              </a:r>
            </a:p>
            <a:p>
              <a:pPr algn="ctr">
                <a:spcBef>
                  <a:spcPct val="50000"/>
                </a:spcBef>
                <a:defRPr/>
              </a:pPr>
              <a:r>
                <a:rPr lang="es-CO" sz="1300" dirty="0" smtClean="0">
                  <a:solidFill>
                    <a:prstClr val="black"/>
                  </a:solidFill>
                  <a:latin typeface="Arial" charset="0"/>
                </a:rPr>
                <a:t>Cirrosis en menos de 20 años</a:t>
              </a:r>
              <a:endParaRPr lang="es-CO" sz="1300" dirty="0">
                <a:solidFill>
                  <a:prstClr val="black"/>
                </a:solidFill>
                <a:latin typeface="Arial" charset="0"/>
              </a:endParaRPr>
            </a:p>
          </p:txBody>
        </p:sp>
      </p:grpSp>
      <p:sp>
        <p:nvSpPr>
          <p:cNvPr id="28" name="Oval 4"/>
          <p:cNvSpPr>
            <a:spLocks noChangeArrowheads="1"/>
          </p:cNvSpPr>
          <p:nvPr/>
        </p:nvSpPr>
        <p:spPr bwMode="auto">
          <a:xfrm>
            <a:off x="3338990" y="2484036"/>
            <a:ext cx="2448272" cy="2496277"/>
          </a:xfrm>
          <a:prstGeom prst="ellipse">
            <a:avLst/>
          </a:prstGeom>
          <a:solidFill>
            <a:schemeClr val="bg1"/>
          </a:solidFill>
          <a:ln w="31750">
            <a:solidFill>
              <a:schemeClr val="accent6">
                <a:lumMod val="75000"/>
              </a:schemeClr>
            </a:solidFill>
            <a:round/>
            <a:headEnd/>
            <a:tailEnd/>
          </a:ln>
        </p:spPr>
        <p:txBody>
          <a:bodyPr wrap="none" anchor="ctr"/>
          <a:lstStyle/>
          <a:p>
            <a:endParaRPr lang="es-MX">
              <a:solidFill>
                <a:prstClr val="black"/>
              </a:solidFill>
            </a:endParaRPr>
          </a:p>
        </p:txBody>
      </p:sp>
      <p:sp>
        <p:nvSpPr>
          <p:cNvPr id="32" name="Text Box 7"/>
          <p:cNvSpPr txBox="1">
            <a:spLocks noChangeArrowheads="1"/>
          </p:cNvSpPr>
          <p:nvPr/>
        </p:nvSpPr>
        <p:spPr bwMode="auto">
          <a:xfrm>
            <a:off x="3558172" y="3285896"/>
            <a:ext cx="2009908" cy="892552"/>
          </a:xfrm>
          <a:prstGeom prst="rect">
            <a:avLst/>
          </a:prstGeom>
          <a:noFill/>
          <a:ln w="9525">
            <a:noFill/>
            <a:miter lim="800000"/>
            <a:headEnd/>
            <a:tailEnd/>
          </a:ln>
          <a:effectLst/>
        </p:spPr>
        <p:txBody>
          <a:bodyPr wrap="square" anchor="ctr">
            <a:spAutoFit/>
          </a:bodyPr>
          <a:lstStyle/>
          <a:p>
            <a:pPr algn="ctr">
              <a:spcBef>
                <a:spcPct val="50000"/>
              </a:spcBef>
              <a:defRPr/>
            </a:pPr>
            <a:r>
              <a:rPr lang="es-CO" sz="1300" dirty="0" smtClean="0">
                <a:solidFill>
                  <a:prstClr val="black"/>
                </a:solidFill>
                <a:latin typeface="Arial" charset="0"/>
              </a:rPr>
              <a:t>Progresión intermedia:</a:t>
            </a:r>
          </a:p>
          <a:p>
            <a:pPr algn="ctr">
              <a:spcBef>
                <a:spcPct val="50000"/>
              </a:spcBef>
              <a:defRPr/>
            </a:pPr>
            <a:r>
              <a:rPr lang="es-CO" sz="1300" dirty="0" smtClean="0">
                <a:solidFill>
                  <a:prstClr val="black"/>
                </a:solidFill>
                <a:latin typeface="Arial" charset="0"/>
              </a:rPr>
              <a:t>50% de personas</a:t>
            </a:r>
          </a:p>
          <a:p>
            <a:pPr algn="ctr">
              <a:spcBef>
                <a:spcPct val="50000"/>
              </a:spcBef>
              <a:defRPr/>
            </a:pPr>
            <a:r>
              <a:rPr lang="es-CO" sz="1300" dirty="0" smtClean="0">
                <a:solidFill>
                  <a:prstClr val="black"/>
                </a:solidFill>
                <a:latin typeface="Arial" charset="0"/>
              </a:rPr>
              <a:t>Cirrosis en  20-50 años</a:t>
            </a:r>
            <a:endParaRPr lang="es-CO" sz="1300" dirty="0">
              <a:solidFill>
                <a:prstClr val="black"/>
              </a:solidFill>
              <a:latin typeface="Arial" charset="0"/>
            </a:endParaRPr>
          </a:p>
        </p:txBody>
      </p:sp>
      <p:sp>
        <p:nvSpPr>
          <p:cNvPr id="30" name="Oval 5"/>
          <p:cNvSpPr>
            <a:spLocks noChangeArrowheads="1"/>
          </p:cNvSpPr>
          <p:nvPr/>
        </p:nvSpPr>
        <p:spPr bwMode="auto">
          <a:xfrm>
            <a:off x="6237058" y="2484036"/>
            <a:ext cx="2448272" cy="2496277"/>
          </a:xfrm>
          <a:prstGeom prst="ellipse">
            <a:avLst/>
          </a:prstGeom>
          <a:solidFill>
            <a:schemeClr val="bg1"/>
          </a:solidFill>
          <a:ln w="31750">
            <a:solidFill>
              <a:srgbClr val="008000"/>
            </a:solidFill>
            <a:round/>
            <a:headEnd/>
            <a:tailEnd/>
          </a:ln>
        </p:spPr>
        <p:txBody>
          <a:bodyPr wrap="none" anchor="ctr"/>
          <a:lstStyle/>
          <a:p>
            <a:endParaRPr lang="es-MX">
              <a:solidFill>
                <a:prstClr val="black"/>
              </a:solidFill>
            </a:endParaRPr>
          </a:p>
        </p:txBody>
      </p:sp>
      <p:sp>
        <p:nvSpPr>
          <p:cNvPr id="33" name="Text Box 8"/>
          <p:cNvSpPr txBox="1">
            <a:spLocks noChangeArrowheads="1"/>
          </p:cNvSpPr>
          <p:nvPr/>
        </p:nvSpPr>
        <p:spPr bwMode="auto">
          <a:xfrm>
            <a:off x="6309066" y="3285896"/>
            <a:ext cx="2304256" cy="892552"/>
          </a:xfrm>
          <a:prstGeom prst="rect">
            <a:avLst/>
          </a:prstGeom>
          <a:noFill/>
          <a:ln w="9525">
            <a:noFill/>
            <a:miter lim="800000"/>
            <a:headEnd/>
            <a:tailEnd/>
          </a:ln>
          <a:effectLst/>
        </p:spPr>
        <p:txBody>
          <a:bodyPr wrap="square" anchor="ctr">
            <a:spAutoFit/>
          </a:bodyPr>
          <a:lstStyle/>
          <a:p>
            <a:pPr algn="ctr">
              <a:spcBef>
                <a:spcPct val="50000"/>
              </a:spcBef>
              <a:defRPr/>
            </a:pPr>
            <a:r>
              <a:rPr lang="es-CO" sz="1300" dirty="0" smtClean="0">
                <a:solidFill>
                  <a:prstClr val="black"/>
                </a:solidFill>
                <a:latin typeface="Arial" charset="0"/>
              </a:rPr>
              <a:t>Progresión lenta a fibrosis:</a:t>
            </a:r>
          </a:p>
          <a:p>
            <a:pPr algn="ctr">
              <a:spcBef>
                <a:spcPct val="50000"/>
              </a:spcBef>
              <a:defRPr/>
            </a:pPr>
            <a:r>
              <a:rPr lang="es-CO" sz="1300" dirty="0" smtClean="0">
                <a:solidFill>
                  <a:prstClr val="black"/>
                </a:solidFill>
                <a:latin typeface="Arial" charset="0"/>
              </a:rPr>
              <a:t>25-30% de personas</a:t>
            </a:r>
          </a:p>
          <a:p>
            <a:pPr algn="ctr">
              <a:spcBef>
                <a:spcPct val="50000"/>
              </a:spcBef>
              <a:defRPr/>
            </a:pPr>
            <a:r>
              <a:rPr lang="es-CO" sz="1300" dirty="0" smtClean="0">
                <a:solidFill>
                  <a:prstClr val="black"/>
                </a:solidFill>
                <a:latin typeface="Arial" charset="0"/>
              </a:rPr>
              <a:t>Cirrosis en más de 50 años</a:t>
            </a:r>
            <a:endParaRPr lang="es-CO" sz="1300" dirty="0">
              <a:solidFill>
                <a:prstClr val="black"/>
              </a:solidFill>
              <a:latin typeface="Arial" charset="0"/>
            </a:endParaRPr>
          </a:p>
        </p:txBody>
      </p:sp>
      <p:sp>
        <p:nvSpPr>
          <p:cNvPr id="34" name="Line 9"/>
          <p:cNvSpPr>
            <a:spLocks noChangeShapeType="1"/>
          </p:cNvSpPr>
          <p:nvPr/>
        </p:nvSpPr>
        <p:spPr bwMode="auto">
          <a:xfrm flipH="1">
            <a:off x="2452155" y="1814544"/>
            <a:ext cx="4215626" cy="0"/>
          </a:xfrm>
          <a:prstGeom prst="line">
            <a:avLst/>
          </a:prstGeom>
          <a:noFill/>
          <a:ln w="31750">
            <a:solidFill>
              <a:srgbClr val="FF0000"/>
            </a:solidFill>
            <a:round/>
            <a:headEnd/>
            <a:tailEnd type="triangle" w="med" len="med"/>
          </a:ln>
        </p:spPr>
        <p:txBody>
          <a:bodyPr anchor="ctr"/>
          <a:lstStyle/>
          <a:p>
            <a:endParaRPr lang="es-CO">
              <a:solidFill>
                <a:prstClr val="black"/>
              </a:solidFill>
            </a:endParaRPr>
          </a:p>
        </p:txBody>
      </p:sp>
      <p:sp>
        <p:nvSpPr>
          <p:cNvPr id="36" name="Line 10"/>
          <p:cNvSpPr>
            <a:spLocks noChangeShapeType="1"/>
          </p:cNvSpPr>
          <p:nvPr/>
        </p:nvSpPr>
        <p:spPr bwMode="auto">
          <a:xfrm rot="10800000" flipH="1">
            <a:off x="2452155" y="5653312"/>
            <a:ext cx="4215626" cy="1661"/>
          </a:xfrm>
          <a:prstGeom prst="line">
            <a:avLst/>
          </a:prstGeom>
          <a:noFill/>
          <a:ln w="31750">
            <a:solidFill>
              <a:srgbClr val="008000"/>
            </a:solidFill>
            <a:round/>
            <a:headEnd/>
            <a:tailEnd type="triangle" w="med" len="med"/>
          </a:ln>
        </p:spPr>
        <p:txBody>
          <a:bodyPr anchor="ctr"/>
          <a:lstStyle/>
          <a:p>
            <a:endParaRPr lang="es-CO">
              <a:solidFill>
                <a:prstClr val="black"/>
              </a:solidFill>
            </a:endParaRPr>
          </a:p>
        </p:txBody>
      </p:sp>
      <p:sp>
        <p:nvSpPr>
          <p:cNvPr id="37" name="Rectangle 11"/>
          <p:cNvSpPr>
            <a:spLocks noChangeArrowheads="1"/>
          </p:cNvSpPr>
          <p:nvPr/>
        </p:nvSpPr>
        <p:spPr bwMode="auto">
          <a:xfrm>
            <a:off x="3699045" y="1160195"/>
            <a:ext cx="1781251" cy="1212688"/>
          </a:xfrm>
          <a:prstGeom prst="rect">
            <a:avLst/>
          </a:prstGeom>
          <a:solidFill>
            <a:schemeClr val="bg1"/>
          </a:solidFill>
          <a:ln w="31750">
            <a:solidFill>
              <a:srgbClr val="FF0000"/>
            </a:solidFill>
            <a:miter lim="800000"/>
            <a:headEnd/>
            <a:tailEnd/>
          </a:ln>
          <a:effectLst/>
        </p:spPr>
        <p:txBody>
          <a:bodyPr wrap="none" anchor="ctr"/>
          <a:lstStyle/>
          <a:p>
            <a:pPr algn="ctr">
              <a:defRPr/>
            </a:pPr>
            <a:r>
              <a:rPr lang="es-CO" sz="1300" dirty="0" smtClean="0">
                <a:solidFill>
                  <a:srgbClr val="FF0000"/>
                </a:solidFill>
                <a:latin typeface="Arial" charset="0"/>
              </a:rPr>
              <a:t>Abuso de alcohol</a:t>
            </a:r>
          </a:p>
          <a:p>
            <a:pPr algn="ctr">
              <a:defRPr/>
            </a:pPr>
            <a:r>
              <a:rPr lang="es-CO" sz="1300" dirty="0" smtClean="0">
                <a:solidFill>
                  <a:srgbClr val="FF0000"/>
                </a:solidFill>
                <a:latin typeface="Arial" charset="0"/>
              </a:rPr>
              <a:t>Mayor edad</a:t>
            </a:r>
          </a:p>
          <a:p>
            <a:pPr algn="ctr">
              <a:defRPr/>
            </a:pPr>
            <a:r>
              <a:rPr lang="es-CO" sz="1300" dirty="0" smtClean="0">
                <a:solidFill>
                  <a:srgbClr val="FF0000"/>
                </a:solidFill>
                <a:latin typeface="Arial" charset="0"/>
              </a:rPr>
              <a:t>Masculino</a:t>
            </a:r>
          </a:p>
          <a:p>
            <a:pPr algn="ctr">
              <a:defRPr/>
            </a:pPr>
            <a:r>
              <a:rPr lang="es-CO" sz="1300" dirty="0" smtClean="0">
                <a:solidFill>
                  <a:srgbClr val="FF0000"/>
                </a:solidFill>
                <a:latin typeface="Arial" charset="0"/>
              </a:rPr>
              <a:t>Hierro, VIH, esteatosis</a:t>
            </a:r>
            <a:endParaRPr lang="es-CO" sz="1300" dirty="0">
              <a:solidFill>
                <a:srgbClr val="FF0000"/>
              </a:solidFill>
              <a:latin typeface="Arial" charset="0"/>
            </a:endParaRPr>
          </a:p>
        </p:txBody>
      </p:sp>
      <p:sp>
        <p:nvSpPr>
          <p:cNvPr id="38" name="Rectangle 12"/>
          <p:cNvSpPr>
            <a:spLocks noChangeArrowheads="1"/>
          </p:cNvSpPr>
          <p:nvPr/>
        </p:nvSpPr>
        <p:spPr bwMode="auto">
          <a:xfrm>
            <a:off x="3699045" y="5096632"/>
            <a:ext cx="1781251" cy="1116677"/>
          </a:xfrm>
          <a:prstGeom prst="rect">
            <a:avLst/>
          </a:prstGeom>
          <a:solidFill>
            <a:schemeClr val="bg1"/>
          </a:solidFill>
          <a:ln w="31750">
            <a:solidFill>
              <a:srgbClr val="008000"/>
            </a:solidFill>
            <a:miter lim="800000"/>
            <a:headEnd/>
            <a:tailEnd/>
          </a:ln>
          <a:effectLst/>
        </p:spPr>
        <p:txBody>
          <a:bodyPr wrap="none" anchor="ctr"/>
          <a:lstStyle/>
          <a:p>
            <a:pPr algn="ctr">
              <a:defRPr/>
            </a:pPr>
            <a:r>
              <a:rPr lang="es-CO" sz="1300" dirty="0" smtClean="0">
                <a:solidFill>
                  <a:srgbClr val="006600"/>
                </a:solidFill>
                <a:latin typeface="Arial" charset="0"/>
              </a:rPr>
              <a:t>Abstinencia a alcohol</a:t>
            </a:r>
          </a:p>
          <a:p>
            <a:pPr algn="ctr">
              <a:defRPr/>
            </a:pPr>
            <a:r>
              <a:rPr lang="es-CO" sz="1300" dirty="0" smtClean="0">
                <a:solidFill>
                  <a:srgbClr val="006600"/>
                </a:solidFill>
                <a:latin typeface="Arial" charset="0"/>
              </a:rPr>
              <a:t>Menor edad – Niños</a:t>
            </a:r>
          </a:p>
          <a:p>
            <a:pPr algn="ctr">
              <a:defRPr/>
            </a:pPr>
            <a:r>
              <a:rPr lang="es-CO" sz="1300" dirty="0" smtClean="0">
                <a:solidFill>
                  <a:srgbClr val="006600"/>
                </a:solidFill>
                <a:latin typeface="Arial" charset="0"/>
              </a:rPr>
              <a:t>Femenino</a:t>
            </a:r>
          </a:p>
          <a:p>
            <a:pPr algn="ctr">
              <a:defRPr/>
            </a:pPr>
            <a:r>
              <a:rPr lang="es-CO" sz="1300" dirty="0" smtClean="0">
                <a:solidFill>
                  <a:srgbClr val="006600"/>
                </a:solidFill>
                <a:latin typeface="Arial" charset="0"/>
              </a:rPr>
              <a:t>Terapia antiviral</a:t>
            </a:r>
            <a:endParaRPr lang="es-CO" sz="1300" dirty="0">
              <a:solidFill>
                <a:srgbClr val="006600"/>
              </a:solidFill>
              <a:latin typeface="Arial" charset="0"/>
            </a:endParaRPr>
          </a:p>
        </p:txBody>
      </p:sp>
      <p:sp>
        <p:nvSpPr>
          <p:cNvPr id="15" name="8 Rectángulo"/>
          <p:cNvSpPr/>
          <p:nvPr/>
        </p:nvSpPr>
        <p:spPr>
          <a:xfrm>
            <a:off x="2575335" y="6501341"/>
            <a:ext cx="3993330" cy="215444"/>
          </a:xfrm>
          <a:prstGeom prst="rect">
            <a:avLst/>
          </a:prstGeom>
        </p:spPr>
        <p:txBody>
          <a:bodyPr wrap="square">
            <a:spAutoFit/>
          </a:bodyPr>
          <a:lstStyle/>
          <a:p>
            <a:pPr algn="ctr" defTabSz="457200"/>
            <a:r>
              <a:rPr lang="en-US" sz="800" b="1" dirty="0" smtClean="0">
                <a:solidFill>
                  <a:srgbClr val="000000"/>
                </a:solidFill>
              </a:rPr>
              <a:t>R</a:t>
            </a:r>
            <a:r>
              <a:rPr lang="en-US" sz="800" b="1" dirty="0">
                <a:solidFill>
                  <a:srgbClr val="000000"/>
                </a:solidFill>
              </a:rPr>
              <a:t>. H. Westbrook, G. </a:t>
            </a:r>
            <a:r>
              <a:rPr lang="en-US" sz="800" b="1" dirty="0" err="1" smtClean="0">
                <a:solidFill>
                  <a:srgbClr val="000000"/>
                </a:solidFill>
              </a:rPr>
              <a:t>Dusheiko</a:t>
            </a:r>
            <a:r>
              <a:rPr lang="en-US" sz="800" b="1" dirty="0" smtClean="0">
                <a:solidFill>
                  <a:srgbClr val="000000"/>
                </a:solidFill>
              </a:rPr>
              <a:t>. </a:t>
            </a:r>
            <a:r>
              <a:rPr lang="en-US" sz="800" b="1" dirty="0">
                <a:solidFill>
                  <a:srgbClr val="000000"/>
                </a:solidFill>
              </a:rPr>
              <a:t>Journal of </a:t>
            </a:r>
            <a:r>
              <a:rPr lang="en-US" sz="800" b="1" dirty="0" err="1">
                <a:solidFill>
                  <a:srgbClr val="000000"/>
                </a:solidFill>
              </a:rPr>
              <a:t>hepatology</a:t>
            </a:r>
            <a:r>
              <a:rPr lang="en-US" sz="800" b="1" dirty="0">
                <a:solidFill>
                  <a:srgbClr val="000000"/>
                </a:solidFill>
              </a:rPr>
              <a:t> 61, S58-68 (2014</a:t>
            </a:r>
            <a:r>
              <a:rPr lang="en-US" sz="800" b="1" dirty="0" smtClean="0">
                <a:solidFill>
                  <a:srgbClr val="000000"/>
                </a:solidFill>
              </a:rPr>
              <a:t>)</a:t>
            </a:r>
            <a:endParaRPr lang="en-US" sz="800" b="1" dirty="0">
              <a:solidFill>
                <a:srgbClr val="000000"/>
              </a:solidFill>
            </a:endParaRPr>
          </a:p>
        </p:txBody>
      </p:sp>
    </p:spTree>
    <p:extLst>
      <p:ext uri="{BB962C8B-B14F-4D97-AF65-F5344CB8AC3E}">
        <p14:creationId xmlns:p14="http://schemas.microsoft.com/office/powerpoint/2010/main" val="3318915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27"/>
            <a:ext cx="8229600" cy="1143000"/>
          </a:xfrm>
        </p:spPr>
        <p:txBody>
          <a:bodyPr>
            <a:normAutofit/>
          </a:bodyPr>
          <a:lstStyle/>
          <a:p>
            <a:r>
              <a:rPr lang="es-ES_tradnl" sz="2800" b="1" dirty="0" smtClean="0"/>
              <a:t>Historia Natural: Progresión de la Enfermedad</a:t>
            </a:r>
          </a:p>
        </p:txBody>
      </p:sp>
      <p:sp>
        <p:nvSpPr>
          <p:cNvPr id="17" name="7 Flecha derecha"/>
          <p:cNvSpPr/>
          <p:nvPr/>
        </p:nvSpPr>
        <p:spPr>
          <a:xfrm>
            <a:off x="755576" y="6021288"/>
            <a:ext cx="7236804" cy="576064"/>
          </a:xfrm>
          <a:prstGeom prst="rightArrow">
            <a:avLst>
              <a:gd name="adj1" fmla="val 50000"/>
              <a:gd name="adj2" fmla="val 73572"/>
            </a:avLst>
          </a:prstGeom>
          <a:gradFill flip="none" rotWithShape="1">
            <a:gsLst>
              <a:gs pos="0">
                <a:schemeClr val="bg1"/>
              </a:gs>
              <a:gs pos="100000">
                <a:schemeClr val="accent2">
                  <a:lumMod val="75000"/>
                </a:schemeClr>
              </a:gs>
            </a:gsLst>
            <a:lin ang="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r>
              <a:rPr lang="es-CO" sz="1400" b="1" dirty="0" smtClean="0">
                <a:solidFill>
                  <a:prstClr val="black"/>
                </a:solidFill>
              </a:rPr>
              <a:t>Progresión de la Enfermedad</a:t>
            </a:r>
            <a:endParaRPr lang="es-CO" sz="1400" b="1" dirty="0">
              <a:solidFill>
                <a:prstClr val="black"/>
              </a:solidFill>
            </a:endParaRPr>
          </a:p>
        </p:txBody>
      </p:sp>
      <p:graphicFrame>
        <p:nvGraphicFramePr>
          <p:cNvPr id="15" name="4 Diagrama"/>
          <p:cNvGraphicFramePr/>
          <p:nvPr>
            <p:extLst>
              <p:ext uri="{D42A27DB-BD31-4B8C-83A1-F6EECF244321}">
                <p14:modId xmlns:p14="http://schemas.microsoft.com/office/powerpoint/2010/main" val="3318750315"/>
              </p:ext>
            </p:extLst>
          </p:nvPr>
        </p:nvGraphicFramePr>
        <p:xfrm>
          <a:off x="395536" y="1897867"/>
          <a:ext cx="8352928" cy="409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6 CuadroTexto"/>
          <p:cNvSpPr txBox="1"/>
          <p:nvPr/>
        </p:nvSpPr>
        <p:spPr>
          <a:xfrm>
            <a:off x="7308305" y="3909053"/>
            <a:ext cx="309700" cy="338554"/>
          </a:xfrm>
          <a:prstGeom prst="rect">
            <a:avLst/>
          </a:prstGeom>
          <a:noFill/>
        </p:spPr>
        <p:txBody>
          <a:bodyPr wrap="none" rtlCol="0">
            <a:spAutoFit/>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fontAlgn="auto">
              <a:spcBef>
                <a:spcPts val="0"/>
              </a:spcBef>
              <a:spcAft>
                <a:spcPts val="0"/>
              </a:spcAft>
            </a:pPr>
            <a:r>
              <a:rPr lang="es-CO" sz="1600" b="1" dirty="0">
                <a:solidFill>
                  <a:srgbClr val="000000"/>
                </a:solidFill>
                <a:latin typeface="Arial"/>
              </a:rPr>
              <a:t>o</a:t>
            </a:r>
          </a:p>
        </p:txBody>
      </p:sp>
      <p:sp>
        <p:nvSpPr>
          <p:cNvPr id="18" name="18 Rectángulo"/>
          <p:cNvSpPr/>
          <p:nvPr/>
        </p:nvSpPr>
        <p:spPr>
          <a:xfrm>
            <a:off x="2555776" y="1124745"/>
            <a:ext cx="4032448" cy="3840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r>
              <a:rPr lang="es-CO" sz="1800" b="1" dirty="0" smtClean="0">
                <a:solidFill>
                  <a:prstClr val="black"/>
                </a:solidFill>
              </a:rPr>
              <a:t>HEPATOCARCINOMA</a:t>
            </a:r>
            <a:endParaRPr lang="es-CO" sz="1800" b="1" dirty="0">
              <a:solidFill>
                <a:prstClr val="black"/>
              </a:solidFill>
            </a:endParaRPr>
          </a:p>
        </p:txBody>
      </p:sp>
      <p:sp>
        <p:nvSpPr>
          <p:cNvPr id="19" name="19 Flecha doblada"/>
          <p:cNvSpPr/>
          <p:nvPr/>
        </p:nvSpPr>
        <p:spPr>
          <a:xfrm rot="5400000">
            <a:off x="6984268" y="896719"/>
            <a:ext cx="576064" cy="1224136"/>
          </a:xfrm>
          <a:prstGeom prst="bentArrow">
            <a:avLst/>
          </a:prstGeom>
          <a:gradFill flip="none" rotWithShape="1">
            <a:gsLst>
              <a:gs pos="0">
                <a:schemeClr val="bg1"/>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000000"/>
              </a:solidFill>
            </a:endParaRPr>
          </a:p>
        </p:txBody>
      </p:sp>
      <p:sp>
        <p:nvSpPr>
          <p:cNvPr id="20" name="22 Flecha derecha"/>
          <p:cNvSpPr/>
          <p:nvPr/>
        </p:nvSpPr>
        <p:spPr>
          <a:xfrm>
            <a:off x="2322000" y="4005065"/>
            <a:ext cx="216024" cy="384043"/>
          </a:xfrm>
          <a:prstGeom prst="rightArrow">
            <a:avLst>
              <a:gd name="adj1" fmla="val 50000"/>
              <a:gd name="adj2" fmla="val 455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FFFFFF"/>
              </a:solidFill>
            </a:endParaRPr>
          </a:p>
        </p:txBody>
      </p:sp>
      <p:sp>
        <p:nvSpPr>
          <p:cNvPr id="25" name="22 Flecha derecha"/>
          <p:cNvSpPr/>
          <p:nvPr/>
        </p:nvSpPr>
        <p:spPr>
          <a:xfrm>
            <a:off x="4482000" y="4005065"/>
            <a:ext cx="216024" cy="384043"/>
          </a:xfrm>
          <a:prstGeom prst="rightArrow">
            <a:avLst>
              <a:gd name="adj1" fmla="val 50000"/>
              <a:gd name="adj2" fmla="val 455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FFFFFF"/>
              </a:solidFill>
            </a:endParaRPr>
          </a:p>
        </p:txBody>
      </p:sp>
      <p:sp>
        <p:nvSpPr>
          <p:cNvPr id="26" name="22 Flecha derecha"/>
          <p:cNvSpPr/>
          <p:nvPr/>
        </p:nvSpPr>
        <p:spPr>
          <a:xfrm>
            <a:off x="6624000" y="4005065"/>
            <a:ext cx="216024" cy="384043"/>
          </a:xfrm>
          <a:prstGeom prst="rightArrow">
            <a:avLst>
              <a:gd name="adj1" fmla="val 50000"/>
              <a:gd name="adj2" fmla="val 455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FFFFFF"/>
              </a:solidFill>
            </a:endParaRPr>
          </a:p>
        </p:txBody>
      </p:sp>
      <p:sp>
        <p:nvSpPr>
          <p:cNvPr id="29" name="22 Flecha derecha"/>
          <p:cNvSpPr/>
          <p:nvPr/>
        </p:nvSpPr>
        <p:spPr>
          <a:xfrm rot="16200000">
            <a:off x="3351209" y="1559469"/>
            <a:ext cx="278213" cy="284880"/>
          </a:xfrm>
          <a:prstGeom prst="rightArrow">
            <a:avLst>
              <a:gd name="adj1" fmla="val 50000"/>
              <a:gd name="adj2" fmla="val 455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FFFFFF"/>
              </a:solidFill>
            </a:endParaRPr>
          </a:p>
        </p:txBody>
      </p:sp>
      <p:sp>
        <p:nvSpPr>
          <p:cNvPr id="39" name="22 Flecha derecha"/>
          <p:cNvSpPr/>
          <p:nvPr/>
        </p:nvSpPr>
        <p:spPr>
          <a:xfrm rot="16200000">
            <a:off x="5511438" y="1559469"/>
            <a:ext cx="278213" cy="284880"/>
          </a:xfrm>
          <a:prstGeom prst="rightArrow">
            <a:avLst>
              <a:gd name="adj1" fmla="val 50000"/>
              <a:gd name="adj2" fmla="val 455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fontAlgn="auto">
              <a:spcBef>
                <a:spcPts val="0"/>
              </a:spcBef>
              <a:spcAft>
                <a:spcPts val="0"/>
              </a:spcAft>
            </a:pPr>
            <a:endParaRPr lang="es-CO" sz="1800">
              <a:solidFill>
                <a:srgbClr val="FFFFFF"/>
              </a:solidFill>
            </a:endParaRPr>
          </a:p>
        </p:txBody>
      </p:sp>
      <p:sp>
        <p:nvSpPr>
          <p:cNvPr id="14" name="8 Rectángulo"/>
          <p:cNvSpPr/>
          <p:nvPr/>
        </p:nvSpPr>
        <p:spPr>
          <a:xfrm>
            <a:off x="2575335" y="6501341"/>
            <a:ext cx="3993330" cy="215444"/>
          </a:xfrm>
          <a:prstGeom prst="rect">
            <a:avLst/>
          </a:prstGeom>
        </p:spPr>
        <p:txBody>
          <a:bodyPr wrap="square">
            <a:spAutoFit/>
          </a:bodyPr>
          <a:lstStyle/>
          <a:p>
            <a:pPr algn="ctr" defTabSz="457200"/>
            <a:r>
              <a:rPr lang="en-US" sz="800" b="1" dirty="0" smtClean="0">
                <a:solidFill>
                  <a:srgbClr val="000000"/>
                </a:solidFill>
              </a:rPr>
              <a:t>R</a:t>
            </a:r>
            <a:r>
              <a:rPr lang="en-US" sz="800" b="1" dirty="0">
                <a:solidFill>
                  <a:srgbClr val="000000"/>
                </a:solidFill>
              </a:rPr>
              <a:t>. H. Westbrook, G. </a:t>
            </a:r>
            <a:r>
              <a:rPr lang="en-US" sz="800" b="1" dirty="0" err="1" smtClean="0">
                <a:solidFill>
                  <a:srgbClr val="000000"/>
                </a:solidFill>
              </a:rPr>
              <a:t>Dusheiko</a:t>
            </a:r>
            <a:r>
              <a:rPr lang="en-US" sz="800" b="1" dirty="0" smtClean="0">
                <a:solidFill>
                  <a:srgbClr val="000000"/>
                </a:solidFill>
              </a:rPr>
              <a:t>. </a:t>
            </a:r>
            <a:r>
              <a:rPr lang="en-US" sz="800" b="1" dirty="0">
                <a:solidFill>
                  <a:srgbClr val="000000"/>
                </a:solidFill>
              </a:rPr>
              <a:t>Journal of </a:t>
            </a:r>
            <a:r>
              <a:rPr lang="en-US" sz="800" b="1" dirty="0" err="1">
                <a:solidFill>
                  <a:srgbClr val="000000"/>
                </a:solidFill>
              </a:rPr>
              <a:t>hepatology</a:t>
            </a:r>
            <a:r>
              <a:rPr lang="en-US" sz="800" b="1" dirty="0">
                <a:solidFill>
                  <a:srgbClr val="000000"/>
                </a:solidFill>
              </a:rPr>
              <a:t> 61, S58-68 (2014</a:t>
            </a:r>
            <a:r>
              <a:rPr lang="en-US" sz="800" b="1" dirty="0" smtClean="0">
                <a:solidFill>
                  <a:srgbClr val="000000"/>
                </a:solidFill>
              </a:rPr>
              <a:t>)</a:t>
            </a:r>
            <a:endParaRPr lang="en-US" sz="800" b="1" dirty="0">
              <a:solidFill>
                <a:srgbClr val="000000"/>
              </a:solidFill>
            </a:endParaRPr>
          </a:p>
        </p:txBody>
      </p:sp>
    </p:spTree>
    <p:extLst>
      <p:ext uri="{BB962C8B-B14F-4D97-AF65-F5344CB8AC3E}">
        <p14:creationId xmlns:p14="http://schemas.microsoft.com/office/powerpoint/2010/main" val="2465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9"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1554727"/>
            <a:ext cx="5256584" cy="4462756"/>
          </a:xfrm>
          <a:prstGeom prst="rect">
            <a:avLst/>
          </a:prstGeom>
          <a:noFill/>
          <a:ln>
            <a:noFill/>
          </a:ln>
        </p:spPr>
      </p:pic>
      <p:sp>
        <p:nvSpPr>
          <p:cNvPr id="7" name="Rounded Rectangle 6"/>
          <p:cNvSpPr/>
          <p:nvPr/>
        </p:nvSpPr>
        <p:spPr>
          <a:xfrm>
            <a:off x="2627784" y="1554727"/>
            <a:ext cx="6120680" cy="496681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457200" y="260648"/>
            <a:ext cx="8229600" cy="1143000"/>
          </a:xfrm>
        </p:spPr>
        <p:txBody>
          <a:bodyPr vert="horz" lIns="0" rIns="0" bIns="0" anchor="b">
            <a:noAutofit/>
          </a:bodyPr>
          <a:lstStyle/>
          <a:p>
            <a:r>
              <a:rPr lang="es-MX" sz="2800" dirty="0"/>
              <a:t>Las nueva era de tratamiento, un cambio en la historia natural de la enfermedad</a:t>
            </a:r>
          </a:p>
        </p:txBody>
      </p:sp>
      <p:sp>
        <p:nvSpPr>
          <p:cNvPr id="5" name="TextBox 4"/>
          <p:cNvSpPr txBox="1"/>
          <p:nvPr/>
        </p:nvSpPr>
        <p:spPr>
          <a:xfrm>
            <a:off x="5688124" y="1910971"/>
            <a:ext cx="1685906" cy="830997"/>
          </a:xfrm>
          <a:prstGeom prst="rect">
            <a:avLst/>
          </a:prstGeom>
          <a:noFill/>
        </p:spPr>
        <p:txBody>
          <a:bodyPr wrap="square" rtlCol="0">
            <a:spAutoFit/>
          </a:bodyPr>
          <a:lstStyle/>
          <a:p>
            <a:pPr algn="ctr"/>
            <a:r>
              <a:rPr lang="es-MX" sz="1600" dirty="0">
                <a:solidFill>
                  <a:srgbClr val="4C4C4C"/>
                </a:solidFill>
              </a:rPr>
              <a:t>Historia natural de la enfermedad</a:t>
            </a:r>
          </a:p>
        </p:txBody>
      </p:sp>
      <p:sp>
        <p:nvSpPr>
          <p:cNvPr id="10" name="Left Arrow 9"/>
          <p:cNvSpPr/>
          <p:nvPr/>
        </p:nvSpPr>
        <p:spPr>
          <a:xfrm rot="10800000">
            <a:off x="395536" y="2924943"/>
            <a:ext cx="273630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extBox 10"/>
          <p:cNvSpPr txBox="1"/>
          <p:nvPr/>
        </p:nvSpPr>
        <p:spPr>
          <a:xfrm>
            <a:off x="504795" y="1781562"/>
            <a:ext cx="1872208" cy="1015663"/>
          </a:xfrm>
          <a:prstGeom prst="rect">
            <a:avLst/>
          </a:prstGeom>
          <a:noFill/>
        </p:spPr>
        <p:txBody>
          <a:bodyPr wrap="square" rtlCol="0">
            <a:spAutoFit/>
          </a:bodyPr>
          <a:lstStyle/>
          <a:p>
            <a:pPr algn="ctr"/>
            <a:r>
              <a:rPr lang="es-MX" sz="2000" dirty="0" smtClean="0">
                <a:solidFill>
                  <a:schemeClr val="accent5">
                    <a:lumMod val="50000"/>
                  </a:schemeClr>
                </a:solidFill>
                <a:effectLst>
                  <a:outerShdw blurRad="38100" dist="38100" dir="2700000" algn="tl">
                    <a:srgbClr val="000000">
                      <a:alpha val="43137"/>
                    </a:srgbClr>
                  </a:outerShdw>
                </a:effectLst>
              </a:rPr>
              <a:t>Intervención para el cambio, a tiempo</a:t>
            </a:r>
            <a:endParaRPr lang="es-MX" sz="20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0965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2014_ppt Template">
  <a:themeElements>
    <a:clrScheme name="AbbVie_PowerPoint_Template_Standard_2003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bbVie_PowerPoint_Template_Standard_2003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bvie">
    <a:dk1>
      <a:srgbClr val="2D2926"/>
    </a:dk1>
    <a:lt1>
      <a:srgbClr val="FFFFFF"/>
    </a:lt1>
    <a:dk2>
      <a:srgbClr val="00A9E0"/>
    </a:dk2>
    <a:lt2>
      <a:srgbClr val="071D49"/>
    </a:lt2>
    <a:accent1>
      <a:srgbClr val="AD1AAC"/>
    </a:accent1>
    <a:accent2>
      <a:srgbClr val="F1B434"/>
    </a:accent2>
    <a:accent3>
      <a:srgbClr val="7DA1C4"/>
    </a:accent3>
    <a:accent4>
      <a:srgbClr val="6BBBAE"/>
    </a:accent4>
    <a:accent5>
      <a:srgbClr val="84BD00"/>
    </a:accent5>
    <a:accent6>
      <a:srgbClr val="C4D600"/>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304</TotalTime>
  <Words>1390</Words>
  <Application>Microsoft Office PowerPoint</Application>
  <PresentationFormat>Presentación en pantalla (4:3)</PresentationFormat>
  <Paragraphs>639</Paragraphs>
  <Slides>21</Slides>
  <Notes>10</Notes>
  <HiddenSlides>0</HiddenSlides>
  <MMClips>0</MMClips>
  <ScaleCrop>false</ScaleCrop>
  <HeadingPairs>
    <vt:vector size="6" baseType="variant">
      <vt:variant>
        <vt:lpstr>Fuentes usadas</vt:lpstr>
      </vt:variant>
      <vt:variant>
        <vt:i4>6</vt:i4>
      </vt:variant>
      <vt:variant>
        <vt:lpstr>Tema</vt:lpstr>
      </vt:variant>
      <vt:variant>
        <vt:i4>8</vt:i4>
      </vt:variant>
      <vt:variant>
        <vt:lpstr>Títulos de diapositiva</vt:lpstr>
      </vt:variant>
      <vt:variant>
        <vt:i4>21</vt:i4>
      </vt:variant>
    </vt:vector>
  </HeadingPairs>
  <TitlesOfParts>
    <vt:vector size="35" baseType="lpstr">
      <vt:lpstr>MS Gothic</vt:lpstr>
      <vt:lpstr>Arial</vt:lpstr>
      <vt:lpstr>Calibri</vt:lpstr>
      <vt:lpstr>Constantia</vt:lpstr>
      <vt:lpstr>Eras Light ITC</vt:lpstr>
      <vt:lpstr>Wingdings 2</vt:lpstr>
      <vt:lpstr>Flow</vt:lpstr>
      <vt:lpstr>Office Theme</vt:lpstr>
      <vt:lpstr>8_2014_ppt Template</vt:lpstr>
      <vt:lpstr>15_Office Theme</vt:lpstr>
      <vt:lpstr>1_Office Theme</vt:lpstr>
      <vt:lpstr>2_Office Theme</vt:lpstr>
      <vt:lpstr>3_Office Theme</vt:lpstr>
      <vt:lpstr>4_Office Theme</vt:lpstr>
      <vt:lpstr>La era de la Cura en HCV Aspiración o Realidad </vt:lpstr>
      <vt:lpstr>Presentación de PowerPoint</vt:lpstr>
      <vt:lpstr>VHC: Distribución de Genotipos y Subtipos en México</vt:lpstr>
      <vt:lpstr>¿Es posible erradicar la Hepatitis C?</vt:lpstr>
      <vt:lpstr>Historia Natural</vt:lpstr>
      <vt:lpstr>Historia Natural: Manifestaciones Extrahepáticas </vt:lpstr>
      <vt:lpstr>Historia Natural: Progresión de Fibrosis</vt:lpstr>
      <vt:lpstr>Historia Natural: Progresión de la Enfermedad</vt:lpstr>
      <vt:lpstr>Las nueva era de tratamiento, un cambio en la historia natural de la enfermedad</vt:lpstr>
      <vt:lpstr>Proporción de Pacientes con VHC con Cirrosis y Carcinoma Hepatocelular en el Tiempo</vt:lpstr>
      <vt:lpstr>Presentación de PowerPoint</vt:lpstr>
      <vt:lpstr>¿Por Qué Debemos Tratar a los Pacientes con Hepatitis C Crónica?</vt:lpstr>
      <vt:lpstr>Presentación de PowerPoint</vt:lpstr>
      <vt:lpstr>Antivirales de Acción Directa</vt:lpstr>
      <vt:lpstr>¿Cuál es la expectativa para los pacientes en México hoy en día?</vt:lpstr>
      <vt:lpstr>Tenemos suficiente evidencia clínica para tomar la mejor decisión</vt:lpstr>
      <vt:lpstr>Terapias Libres de IFN Aprobadas o Sometidas A Registro  2016</vt:lpstr>
      <vt:lpstr>Factores a Considerar Cuando se Seleccione una Terapia para el VHC</vt:lpstr>
      <vt:lpstr>Problemas en México</vt:lpstr>
      <vt:lpstr>¿Qué tendremos en un futuro próximo en Hepatitis C?</vt:lpstr>
      <vt:lpstr>Presentación de PowerPoint</vt:lpstr>
    </vt:vector>
  </TitlesOfParts>
  <Company>AbbVie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era de la Cura en HCV Aspiración y Realidad</dc:title>
  <dc:creator>Ortiz, Alma L</dc:creator>
  <cp:lastModifiedBy>vaio</cp:lastModifiedBy>
  <cp:revision>31</cp:revision>
  <dcterms:created xsi:type="dcterms:W3CDTF">2016-05-25T11:21:35Z</dcterms:created>
  <dcterms:modified xsi:type="dcterms:W3CDTF">2016-05-25T22:20:37Z</dcterms:modified>
</cp:coreProperties>
</file>