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8" r:id="rId1"/>
  </p:sldMasterIdLst>
  <p:notesMasterIdLst>
    <p:notesMasterId r:id="rId30"/>
  </p:notesMasterIdLst>
  <p:sldIdLst>
    <p:sldId id="275" r:id="rId2"/>
    <p:sldId id="270" r:id="rId3"/>
    <p:sldId id="276" r:id="rId4"/>
    <p:sldId id="277" r:id="rId5"/>
    <p:sldId id="286" r:id="rId6"/>
    <p:sldId id="297" r:id="rId7"/>
    <p:sldId id="299" r:id="rId8"/>
    <p:sldId id="257" r:id="rId9"/>
    <p:sldId id="267" r:id="rId10"/>
    <p:sldId id="290" r:id="rId11"/>
    <p:sldId id="291" r:id="rId12"/>
    <p:sldId id="261" r:id="rId13"/>
    <p:sldId id="268" r:id="rId14"/>
    <p:sldId id="269" r:id="rId15"/>
    <p:sldId id="263" r:id="rId16"/>
    <p:sldId id="278" r:id="rId17"/>
    <p:sldId id="279" r:id="rId18"/>
    <p:sldId id="280" r:id="rId19"/>
    <p:sldId id="292" r:id="rId20"/>
    <p:sldId id="281" r:id="rId21"/>
    <p:sldId id="271" r:id="rId22"/>
    <p:sldId id="295" r:id="rId23"/>
    <p:sldId id="298" r:id="rId24"/>
    <p:sldId id="282" r:id="rId25"/>
    <p:sldId id="296" r:id="rId26"/>
    <p:sldId id="289" r:id="rId27"/>
    <p:sldId id="285" r:id="rId28"/>
    <p:sldId id="300" r:id="rId29"/>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1091" autoAdjust="0"/>
  </p:normalViewPr>
  <p:slideViewPr>
    <p:cSldViewPr snapToGrid="0" snapToObjects="1">
      <p:cViewPr>
        <p:scale>
          <a:sx n="85" d="100"/>
          <a:sy n="85" d="100"/>
        </p:scale>
        <p:origin x="-128" y="1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BF4F91-793C-DB4E-A987-0687785098E7}" type="datetimeFigureOut">
              <a:rPr lang="es-ES" smtClean="0"/>
              <a:t>04/05/16</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E7348E-61CA-EB45-BA75-9D3FD0B9C855}" type="slidenum">
              <a:rPr lang="es-ES" smtClean="0"/>
              <a:t>‹Nr.›</a:t>
            </a:fld>
            <a:endParaRPr lang="es-ES"/>
          </a:p>
        </p:txBody>
      </p:sp>
    </p:spTree>
    <p:extLst>
      <p:ext uri="{BB962C8B-B14F-4D97-AF65-F5344CB8AC3E}">
        <p14:creationId xmlns:p14="http://schemas.microsoft.com/office/powerpoint/2010/main" val="37563723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semae.es/wp-content/uploads/2009/05/aviador-WW1.jpg" TargetMode="External"/><Relationship Id="rId4" Type="http://schemas.openxmlformats.org/officeDocument/2006/relationships/hyperlink" Target="http://www.semae.es/wp-content/uploads/2009/05/astronauta-en-la-luna.png" TargetMode="External"/><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merriam-webster.com/dictionary/free+radical?show=0&amp;t=1385502879" TargetMode="External"/><Relationship Id="rId4" Type="http://schemas.openxmlformats.org/officeDocument/2006/relationships/hyperlink" Target="http://www.nasa.gov/mission_pages/station/research/experiments/931.html" TargetMode="External"/><Relationship Id="rId5" Type="http://schemas.openxmlformats.org/officeDocument/2006/relationships/hyperlink" Target="http://www.nasa.gov/centers/johnson/home/index.html%23.U2EBk1eUOgV" TargetMode="External"/><Relationship Id="rId6" Type="http://schemas.openxmlformats.org/officeDocument/2006/relationships/hyperlink" Target="http://www.nasa.gov/centers/johnson/home/index.html%23.Ux3FH4Xy02U" TargetMode="External"/><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Hipoxia </a:t>
            </a:r>
          </a:p>
          <a:p>
            <a:r>
              <a:rPr lang="es-ES" sz="1200" b="1" kern="1200" dirty="0" smtClean="0">
                <a:solidFill>
                  <a:schemeClr val="tx1"/>
                </a:solidFill>
                <a:latin typeface="+mn-lt"/>
                <a:ea typeface="+mn-ea"/>
                <a:cs typeface="+mn-cs"/>
              </a:rPr>
              <a:t>-</a:t>
            </a:r>
            <a:r>
              <a:rPr lang="es-ES" sz="1200" b="1" i="1" kern="1200" dirty="0" smtClean="0">
                <a:solidFill>
                  <a:schemeClr val="tx1"/>
                </a:solidFill>
                <a:latin typeface="+mn-lt"/>
                <a:ea typeface="+mn-ea"/>
                <a:cs typeface="+mn-cs"/>
              </a:rPr>
              <a:t>Historia Medicina Aeroespacial</a:t>
            </a:r>
            <a:r>
              <a:rPr lang="es-ES" sz="1200" b="1" i="0" kern="1200" dirty="0" smtClean="0">
                <a:solidFill>
                  <a:schemeClr val="tx1"/>
                </a:solidFill>
                <a:latin typeface="+mn-lt"/>
                <a:ea typeface="+mn-ea"/>
                <a:cs typeface="+mn-cs"/>
              </a:rPr>
              <a:t>-</a:t>
            </a:r>
            <a:endParaRPr lang="es-ES" sz="1200" b="0" i="0" kern="1200" dirty="0" smtClean="0">
              <a:solidFill>
                <a:schemeClr val="tx1"/>
              </a:solidFill>
              <a:latin typeface="+mn-lt"/>
              <a:ea typeface="+mn-ea"/>
              <a:cs typeface="+mn-cs"/>
            </a:endParaRPr>
          </a:p>
          <a:p>
            <a:endParaRPr lang="es-ES" sz="1200" b="1" i="0" kern="1200" dirty="0" smtClean="0">
              <a:solidFill>
                <a:schemeClr val="tx1"/>
              </a:solidFill>
              <a:latin typeface="+mn-lt"/>
              <a:ea typeface="+mn-ea"/>
              <a:cs typeface="+mn-cs"/>
            </a:endParaRPr>
          </a:p>
          <a:p>
            <a:r>
              <a:rPr lang="es-ES" sz="1200" b="1" i="0" kern="1200" dirty="0" smtClean="0">
                <a:solidFill>
                  <a:schemeClr val="tx1"/>
                </a:solidFill>
                <a:latin typeface="+mn-lt"/>
                <a:ea typeface="+mn-ea"/>
                <a:cs typeface="+mn-cs"/>
              </a:rPr>
              <a:t>1298.</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Rustigiano</a:t>
            </a:r>
            <a:r>
              <a:rPr lang="es-ES" sz="1200" b="0" i="0" kern="1200" dirty="0" smtClean="0">
                <a:solidFill>
                  <a:schemeClr val="tx1"/>
                </a:solidFill>
                <a:latin typeface="+mn-lt"/>
                <a:ea typeface="+mn-ea"/>
                <a:cs typeface="+mn-cs"/>
              </a:rPr>
              <a:t> señala los problemas constatados por Marco Polo en sus expediciones a las montañas del </a:t>
            </a:r>
            <a:r>
              <a:rPr lang="es-ES" sz="1200" b="0" i="0" kern="1200" dirty="0" err="1" smtClean="0">
                <a:solidFill>
                  <a:schemeClr val="tx1"/>
                </a:solidFill>
                <a:latin typeface="+mn-lt"/>
                <a:ea typeface="+mn-ea"/>
                <a:cs typeface="+mn-cs"/>
              </a:rPr>
              <a:t>Tibet</a:t>
            </a:r>
            <a:r>
              <a:rPr lang="es-ES" sz="1200" b="0" i="0" kern="1200" dirty="0" smtClean="0">
                <a:solidFill>
                  <a:schemeClr val="tx1"/>
                </a:solidFill>
                <a:latin typeface="+mn-lt"/>
                <a:ea typeface="+mn-ea"/>
                <a:cs typeface="+mn-cs"/>
              </a:rPr>
              <a:t>.</a:t>
            </a:r>
          </a:p>
          <a:p>
            <a:r>
              <a:rPr lang="es-ES" sz="1200" b="1" i="0" kern="1200" dirty="0" smtClean="0">
                <a:solidFill>
                  <a:schemeClr val="tx1"/>
                </a:solidFill>
                <a:latin typeface="+mn-lt"/>
                <a:ea typeface="+mn-ea"/>
                <a:cs typeface="+mn-cs"/>
              </a:rPr>
              <a:t>1590.</a:t>
            </a:r>
            <a:r>
              <a:rPr lang="es-ES" sz="1200" b="0" i="0" kern="1200" dirty="0" smtClean="0">
                <a:solidFill>
                  <a:schemeClr val="tx1"/>
                </a:solidFill>
                <a:latin typeface="+mn-lt"/>
                <a:ea typeface="+mn-ea"/>
                <a:cs typeface="+mn-cs"/>
              </a:rPr>
              <a:t> </a:t>
            </a:r>
            <a:r>
              <a:rPr lang="es-ES" sz="1200" b="1" i="0" kern="1200" dirty="0" smtClean="0">
                <a:solidFill>
                  <a:schemeClr val="tx1"/>
                </a:solidFill>
                <a:latin typeface="+mn-lt"/>
                <a:ea typeface="+mn-ea"/>
                <a:cs typeface="+mn-cs"/>
              </a:rPr>
              <a:t>El Padre Acosta describe el mal de Montaña, del que él mismo fue víctima, en sus viajes a los Andes Peruanos</a:t>
            </a:r>
            <a:r>
              <a:rPr lang="es-ES" sz="1200" b="0" i="0" kern="1200" dirty="0" smtClean="0">
                <a:solidFill>
                  <a:schemeClr val="tx1"/>
                </a:solidFill>
                <a:latin typeface="+mn-lt"/>
                <a:ea typeface="+mn-ea"/>
                <a:cs typeface="+mn-cs"/>
              </a:rPr>
              <a:t>.</a:t>
            </a:r>
          </a:p>
          <a:p>
            <a:r>
              <a:rPr lang="es-ES" sz="1200" b="1" i="0" kern="1200" dirty="0" smtClean="0">
                <a:solidFill>
                  <a:schemeClr val="tx1"/>
                </a:solidFill>
                <a:latin typeface="+mn-lt"/>
                <a:ea typeface="+mn-ea"/>
                <a:cs typeface="+mn-cs"/>
              </a:rPr>
              <a:t>1736.</a:t>
            </a:r>
            <a:r>
              <a:rPr lang="es-ES" sz="1200" b="0" i="0" kern="1200" dirty="0" smtClean="0">
                <a:solidFill>
                  <a:schemeClr val="tx1"/>
                </a:solidFill>
                <a:latin typeface="+mn-lt"/>
                <a:ea typeface="+mn-ea"/>
                <a:cs typeface="+mn-cs"/>
              </a:rPr>
              <a:t> Ulloa destaca los problemas observados en relación a la altura en hombre y animales durante su expedición científica a los Andes Bolivianos.</a:t>
            </a:r>
          </a:p>
          <a:p>
            <a:r>
              <a:rPr lang="es-ES" sz="1200" b="1" i="0" kern="1200" dirty="0" smtClean="0">
                <a:solidFill>
                  <a:schemeClr val="tx1"/>
                </a:solidFill>
                <a:latin typeface="+mn-lt"/>
                <a:ea typeface="+mn-ea"/>
                <a:cs typeface="+mn-cs"/>
              </a:rPr>
              <a:t>1778.</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Sausarre</a:t>
            </a:r>
            <a:r>
              <a:rPr lang="es-ES" sz="1200" b="0" i="0" kern="1200" dirty="0" smtClean="0">
                <a:solidFill>
                  <a:schemeClr val="tx1"/>
                </a:solidFill>
                <a:latin typeface="+mn-lt"/>
                <a:ea typeface="+mn-ea"/>
                <a:cs typeface="+mn-cs"/>
              </a:rPr>
              <a:t> describe los síntomas del mal agudo de montaña aparecido en las cumbres de los Alpes.</a:t>
            </a:r>
          </a:p>
          <a:p>
            <a:r>
              <a:rPr lang="es-ES" sz="1200" b="1" i="0" kern="1200" dirty="0" smtClean="0">
                <a:solidFill>
                  <a:schemeClr val="tx1"/>
                </a:solidFill>
                <a:latin typeface="+mn-lt"/>
                <a:ea typeface="+mn-ea"/>
                <a:cs typeface="+mn-cs"/>
              </a:rPr>
              <a:t>1783.</a:t>
            </a:r>
            <a:r>
              <a:rPr lang="es-ES" sz="1200" b="0" i="0" kern="1200" dirty="0" smtClean="0">
                <a:solidFill>
                  <a:schemeClr val="tx1"/>
                </a:solidFill>
                <a:latin typeface="+mn-lt"/>
                <a:ea typeface="+mn-ea"/>
                <a:cs typeface="+mn-cs"/>
              </a:rPr>
              <a:t> Primera ascensión en globo, utilizando como pasajeros animales de granja ( 19 de septiembre 1783).</a:t>
            </a:r>
          </a:p>
          <a:p>
            <a:r>
              <a:rPr lang="es-ES" sz="1200" b="1" i="0" kern="1200" dirty="0" smtClean="0">
                <a:solidFill>
                  <a:schemeClr val="tx1"/>
                </a:solidFill>
                <a:latin typeface="+mn-lt"/>
                <a:ea typeface="+mn-ea"/>
                <a:cs typeface="+mn-cs"/>
              </a:rPr>
              <a:t>1783.</a:t>
            </a:r>
            <a:r>
              <a:rPr lang="es-ES" sz="1200" b="0" i="0" kern="1200" dirty="0" smtClean="0">
                <a:solidFill>
                  <a:schemeClr val="tx1"/>
                </a:solidFill>
                <a:latin typeface="+mn-lt"/>
                <a:ea typeface="+mn-ea"/>
                <a:cs typeface="+mn-cs"/>
              </a:rPr>
              <a:t> Primera ascensión en globo por </a:t>
            </a:r>
            <a:r>
              <a:rPr lang="es-ES" sz="1200" b="0" i="0" kern="1200" dirty="0" err="1" smtClean="0">
                <a:solidFill>
                  <a:schemeClr val="tx1"/>
                </a:solidFill>
                <a:latin typeface="+mn-lt"/>
                <a:ea typeface="+mn-ea"/>
                <a:cs typeface="+mn-cs"/>
              </a:rPr>
              <a:t>Pilátre</a:t>
            </a:r>
            <a:r>
              <a:rPr lang="es-ES" sz="1200" b="0" i="0" kern="1200" dirty="0" smtClean="0">
                <a:solidFill>
                  <a:schemeClr val="tx1"/>
                </a:solidFill>
                <a:latin typeface="+mn-lt"/>
                <a:ea typeface="+mn-ea"/>
                <a:cs typeface="+mn-cs"/>
              </a:rPr>
              <a:t> de </a:t>
            </a:r>
            <a:r>
              <a:rPr lang="es-ES" sz="1200" b="0" i="0" kern="1200" dirty="0" err="1" smtClean="0">
                <a:solidFill>
                  <a:schemeClr val="tx1"/>
                </a:solidFill>
                <a:latin typeface="+mn-lt"/>
                <a:ea typeface="+mn-ea"/>
                <a:cs typeface="+mn-cs"/>
              </a:rPr>
              <a:t>Rozier</a:t>
            </a:r>
            <a:r>
              <a:rPr lang="es-ES" sz="1200" b="0" i="0" kern="1200" dirty="0" smtClean="0">
                <a:solidFill>
                  <a:schemeClr val="tx1"/>
                </a:solidFill>
                <a:latin typeface="+mn-lt"/>
                <a:ea typeface="+mn-ea"/>
                <a:cs typeface="+mn-cs"/>
              </a:rPr>
              <a:t>.</a:t>
            </a:r>
          </a:p>
          <a:p>
            <a:r>
              <a:rPr lang="es-ES" sz="1200" b="1" i="0" kern="1200" dirty="0" smtClean="0">
                <a:solidFill>
                  <a:schemeClr val="tx1"/>
                </a:solidFill>
                <a:latin typeface="+mn-lt"/>
                <a:ea typeface="+mn-ea"/>
                <a:cs typeface="+mn-cs"/>
              </a:rPr>
              <a:t>1793.</a:t>
            </a:r>
            <a:r>
              <a:rPr lang="es-ES" sz="1200" b="0" i="0" kern="1200" dirty="0" smtClean="0">
                <a:solidFill>
                  <a:schemeClr val="tx1"/>
                </a:solidFill>
                <a:latin typeface="+mn-lt"/>
                <a:ea typeface="+mn-ea"/>
                <a:cs typeface="+mn-cs"/>
              </a:rPr>
              <a:t> Referencia en la Gaceta de Madrid al resultado del análisis químico del aire contenido en una botella recogidos por </a:t>
            </a:r>
            <a:r>
              <a:rPr lang="es-ES" sz="1200" b="0" i="0" kern="1200" dirty="0" err="1" smtClean="0">
                <a:solidFill>
                  <a:schemeClr val="tx1"/>
                </a:solidFill>
                <a:latin typeface="+mn-lt"/>
                <a:ea typeface="+mn-ea"/>
                <a:cs typeface="+mn-cs"/>
              </a:rPr>
              <a:t>Lunardi</a:t>
            </a:r>
            <a:r>
              <a:rPr lang="es-ES" sz="1200" b="0" i="0" kern="1200" dirty="0" smtClean="0">
                <a:solidFill>
                  <a:schemeClr val="tx1"/>
                </a:solidFill>
                <a:latin typeface="+mn-lt"/>
                <a:ea typeface="+mn-ea"/>
                <a:cs typeface="+mn-cs"/>
              </a:rPr>
              <a:t> a 952 m. de altura a instancias del Duque de la Roca.</a:t>
            </a:r>
          </a:p>
          <a:p>
            <a:r>
              <a:rPr lang="es-ES" sz="1200" b="1" i="0" kern="1200" dirty="0" smtClean="0">
                <a:solidFill>
                  <a:schemeClr val="tx1"/>
                </a:solidFill>
                <a:latin typeface="+mn-lt"/>
                <a:ea typeface="+mn-ea"/>
                <a:cs typeface="+mn-cs"/>
              </a:rPr>
              <a:t>1794.</a:t>
            </a:r>
            <a:r>
              <a:rPr lang="es-ES" sz="1200" b="0" i="0" kern="1200" dirty="0" smtClean="0">
                <a:solidFill>
                  <a:schemeClr val="tx1"/>
                </a:solidFill>
                <a:latin typeface="+mn-lt"/>
                <a:ea typeface="+mn-ea"/>
                <a:cs typeface="+mn-cs"/>
              </a:rPr>
              <a:t> Dos médicos barceloneses, Francisco Salva y Francisco </a:t>
            </a:r>
            <a:r>
              <a:rPr lang="es-ES" sz="1200" b="0" i="0" kern="1200" dirty="0" err="1" smtClean="0">
                <a:solidFill>
                  <a:schemeClr val="tx1"/>
                </a:solidFill>
                <a:latin typeface="+mn-lt"/>
                <a:ea typeface="+mn-ea"/>
                <a:cs typeface="+mn-cs"/>
              </a:rPr>
              <a:t>Santponts</a:t>
            </a:r>
            <a:r>
              <a:rPr lang="es-ES" sz="1200" b="0" i="0" kern="1200" dirty="0" smtClean="0">
                <a:solidFill>
                  <a:schemeClr val="tx1"/>
                </a:solidFill>
                <a:latin typeface="+mn-lt"/>
                <a:ea typeface="+mn-ea"/>
                <a:cs typeface="+mn-cs"/>
              </a:rPr>
              <a:t> hicieron elevar un globo sin tripulantes.</a:t>
            </a:r>
          </a:p>
          <a:p>
            <a:r>
              <a:rPr lang="es-ES" sz="1200" b="1" i="0" kern="1200" dirty="0" smtClean="0">
                <a:solidFill>
                  <a:schemeClr val="tx1"/>
                </a:solidFill>
                <a:latin typeface="+mn-lt"/>
                <a:ea typeface="+mn-ea"/>
                <a:cs typeface="+mn-cs"/>
              </a:rPr>
              <a:t>1797.</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Andre</a:t>
            </a:r>
            <a:r>
              <a:rPr lang="es-ES" sz="1200" b="0" i="0" kern="1200" dirty="0" smtClean="0">
                <a:solidFill>
                  <a:schemeClr val="tx1"/>
                </a:solidFill>
                <a:latin typeface="+mn-lt"/>
                <a:ea typeface="+mn-ea"/>
                <a:cs typeface="+mn-cs"/>
              </a:rPr>
              <a:t> Jacques </a:t>
            </a:r>
            <a:r>
              <a:rPr lang="es-ES" sz="1200" b="0" i="0" kern="1200" dirty="0" err="1" smtClean="0">
                <a:solidFill>
                  <a:schemeClr val="tx1"/>
                </a:solidFill>
                <a:latin typeface="+mn-lt"/>
                <a:ea typeface="+mn-ea"/>
                <a:cs typeface="+mn-cs"/>
              </a:rPr>
              <a:t>Garnerin</a:t>
            </a:r>
            <a:r>
              <a:rPr lang="es-ES" sz="1200" b="0" i="0" kern="1200" dirty="0" smtClean="0">
                <a:solidFill>
                  <a:schemeClr val="tx1"/>
                </a:solidFill>
                <a:latin typeface="+mn-lt"/>
                <a:ea typeface="+mn-ea"/>
                <a:cs typeface="+mn-cs"/>
              </a:rPr>
              <a:t> realiza el primer salto en paracaídas desde un Aerostato a una altura de 3.000 m. en París.</a:t>
            </a:r>
          </a:p>
          <a:p>
            <a:r>
              <a:rPr lang="es-ES" sz="1200" b="1" i="0" kern="1200" dirty="0" smtClean="0">
                <a:solidFill>
                  <a:schemeClr val="tx1"/>
                </a:solidFill>
                <a:latin typeface="+mn-lt"/>
                <a:ea typeface="+mn-ea"/>
                <a:cs typeface="+mn-cs"/>
              </a:rPr>
              <a:t>1800.</a:t>
            </a:r>
            <a:r>
              <a:rPr lang="es-ES" sz="1200" b="0" i="0" kern="1200" dirty="0" smtClean="0">
                <a:solidFill>
                  <a:schemeClr val="tx1"/>
                </a:solidFill>
                <a:latin typeface="+mn-lt"/>
                <a:ea typeface="+mn-ea"/>
                <a:cs typeface="+mn-cs"/>
              </a:rPr>
              <a:t> El Dr. Francisco </a:t>
            </a:r>
            <a:r>
              <a:rPr lang="es-ES" sz="1200" b="0" i="0" kern="1200" dirty="0" err="1" smtClean="0">
                <a:solidFill>
                  <a:schemeClr val="tx1"/>
                </a:solidFill>
                <a:latin typeface="+mn-lt"/>
                <a:ea typeface="+mn-ea"/>
                <a:cs typeface="+mn-cs"/>
              </a:rPr>
              <a:t>Bover</a:t>
            </a:r>
            <a:r>
              <a:rPr lang="es-ES" sz="1200" b="0" i="0" kern="1200" dirty="0" smtClean="0">
                <a:solidFill>
                  <a:schemeClr val="tx1"/>
                </a:solidFill>
                <a:latin typeface="+mn-lt"/>
                <a:ea typeface="+mn-ea"/>
                <a:cs typeface="+mn-cs"/>
              </a:rPr>
              <a:t> presentó una comunicación en la Facultad de Medicina de Barcelona sobre: ” Uso de los globos Aerostáticos aplicados a la Medicina”.</a:t>
            </a:r>
          </a:p>
          <a:p>
            <a:r>
              <a:rPr lang="es-ES" sz="1200" b="1" i="0" kern="1200" dirty="0" smtClean="0">
                <a:solidFill>
                  <a:schemeClr val="tx1"/>
                </a:solidFill>
                <a:latin typeface="+mn-lt"/>
                <a:ea typeface="+mn-ea"/>
                <a:cs typeface="+mn-cs"/>
              </a:rPr>
              <a:t>1803.</a:t>
            </a:r>
            <a:r>
              <a:rPr lang="es-ES" sz="1200" b="0" i="0" kern="1200" dirty="0" smtClean="0">
                <a:solidFill>
                  <a:schemeClr val="tx1"/>
                </a:solidFill>
                <a:latin typeface="+mn-lt"/>
                <a:ea typeface="+mn-ea"/>
                <a:cs typeface="+mn-cs"/>
              </a:rPr>
              <a:t> Robertson describe los problemas fisiológicos padecidos por aeronautas.</a:t>
            </a:r>
          </a:p>
          <a:p>
            <a:r>
              <a:rPr lang="es-ES" sz="1200" b="1" i="0" kern="1200" dirty="0" smtClean="0">
                <a:solidFill>
                  <a:schemeClr val="tx1"/>
                </a:solidFill>
                <a:latin typeface="+mn-lt"/>
                <a:ea typeface="+mn-ea"/>
                <a:cs typeface="+mn-cs"/>
              </a:rPr>
              <a:t>1804.</a:t>
            </a:r>
            <a:r>
              <a:rPr lang="es-ES" sz="1200" b="0" i="0" kern="1200" dirty="0" smtClean="0">
                <a:solidFill>
                  <a:schemeClr val="tx1"/>
                </a:solidFill>
                <a:latin typeface="+mn-lt"/>
                <a:ea typeface="+mn-ea"/>
                <a:cs typeface="+mn-cs"/>
              </a:rPr>
              <a:t> Gay-Lussac y Biot describen el “mal del </a:t>
            </a:r>
            <a:r>
              <a:rPr lang="es-ES" sz="1200" b="0" i="0" kern="1200" dirty="0" err="1" smtClean="0">
                <a:solidFill>
                  <a:schemeClr val="tx1"/>
                </a:solidFill>
                <a:latin typeface="+mn-lt"/>
                <a:ea typeface="+mn-ea"/>
                <a:cs typeface="+mn-cs"/>
              </a:rPr>
              <a:t>ballon</a:t>
            </a:r>
            <a:r>
              <a:rPr lang="es-ES" sz="1200" b="0" i="0" kern="1200" dirty="0" smtClean="0">
                <a:solidFill>
                  <a:schemeClr val="tx1"/>
                </a:solidFill>
                <a:latin typeface="+mn-lt"/>
                <a:ea typeface="+mn-ea"/>
                <a:cs typeface="+mn-cs"/>
              </a:rPr>
              <a:t>”.</a:t>
            </a:r>
          </a:p>
          <a:p>
            <a:r>
              <a:rPr lang="es-ES" sz="1200" b="1" i="0" kern="1200" dirty="0" smtClean="0">
                <a:solidFill>
                  <a:schemeClr val="tx1"/>
                </a:solidFill>
                <a:latin typeface="+mn-lt"/>
                <a:ea typeface="+mn-ea"/>
                <a:cs typeface="+mn-cs"/>
              </a:rPr>
              <a:t>1844.</a:t>
            </a:r>
            <a:r>
              <a:rPr lang="es-ES" sz="1200" b="0" i="0" kern="1200" dirty="0" smtClean="0">
                <a:solidFill>
                  <a:schemeClr val="tx1"/>
                </a:solidFill>
                <a:latin typeface="+mn-lt"/>
                <a:ea typeface="+mn-ea"/>
                <a:cs typeface="+mn-cs"/>
              </a:rPr>
              <a:t> Le </a:t>
            </a:r>
            <a:r>
              <a:rPr lang="es-ES" sz="1200" b="0" i="0" kern="1200" dirty="0" err="1" smtClean="0">
                <a:solidFill>
                  <a:schemeClr val="tx1"/>
                </a:solidFill>
                <a:latin typeface="+mn-lt"/>
                <a:ea typeface="+mn-ea"/>
                <a:cs typeface="+mn-cs"/>
              </a:rPr>
              <a:t>Pileur</a:t>
            </a:r>
            <a:r>
              <a:rPr lang="es-ES" sz="1200" b="0" i="0" kern="1200" dirty="0" smtClean="0">
                <a:solidFill>
                  <a:schemeClr val="tx1"/>
                </a:solidFill>
                <a:latin typeface="+mn-lt"/>
                <a:ea typeface="+mn-ea"/>
                <a:cs typeface="+mn-cs"/>
              </a:rPr>
              <a:t> comunica a la Academia de Ciencias los problemas observados durante la ascensión al </a:t>
            </a:r>
            <a:r>
              <a:rPr lang="es-ES" sz="1200" b="0" i="0" kern="1200" dirty="0" err="1" smtClean="0">
                <a:solidFill>
                  <a:schemeClr val="tx1"/>
                </a:solidFill>
                <a:latin typeface="+mn-lt"/>
                <a:ea typeface="+mn-ea"/>
                <a:cs typeface="+mn-cs"/>
              </a:rPr>
              <a:t>Mont-Blanc</a:t>
            </a:r>
            <a:r>
              <a:rPr lang="es-ES" sz="1200" b="0" i="0" kern="1200" dirty="0" smtClean="0">
                <a:solidFill>
                  <a:schemeClr val="tx1"/>
                </a:solidFill>
                <a:latin typeface="+mn-lt"/>
                <a:ea typeface="+mn-ea"/>
                <a:cs typeface="+mn-cs"/>
              </a:rPr>
              <a:t>.</a:t>
            </a:r>
          </a:p>
          <a:p>
            <a:r>
              <a:rPr lang="es-ES" sz="1200" b="1" i="0" kern="1200" dirty="0" smtClean="0">
                <a:solidFill>
                  <a:schemeClr val="tx1"/>
                </a:solidFill>
                <a:latin typeface="+mn-lt"/>
                <a:ea typeface="+mn-ea"/>
                <a:cs typeface="+mn-cs"/>
              </a:rPr>
              <a:t>1850.</a:t>
            </a:r>
            <a:r>
              <a:rPr lang="es-ES" sz="1200" b="0" i="0" kern="1200" dirty="0" smtClean="0">
                <a:solidFill>
                  <a:schemeClr val="tx1"/>
                </a:solidFill>
                <a:latin typeface="+mn-lt"/>
                <a:ea typeface="+mn-ea"/>
                <a:cs typeface="+mn-cs"/>
              </a:rPr>
              <a:t> Barral y </a:t>
            </a:r>
            <a:r>
              <a:rPr lang="es-ES" sz="1200" b="0" i="0" kern="1200" dirty="0" err="1" smtClean="0">
                <a:solidFill>
                  <a:schemeClr val="tx1"/>
                </a:solidFill>
                <a:latin typeface="+mn-lt"/>
                <a:ea typeface="+mn-ea"/>
                <a:cs typeface="+mn-cs"/>
              </a:rPr>
              <a:t>Bixio</a:t>
            </a:r>
            <a:r>
              <a:rPr lang="es-ES" sz="1200" b="0" i="0" kern="1200" dirty="0" smtClean="0">
                <a:solidFill>
                  <a:schemeClr val="tx1"/>
                </a:solidFill>
                <a:latin typeface="+mn-lt"/>
                <a:ea typeface="+mn-ea"/>
                <a:cs typeface="+mn-cs"/>
              </a:rPr>
              <a:t> describen los efectos del frío durante las ascensiones en globo.</a:t>
            </a:r>
          </a:p>
          <a:p>
            <a:r>
              <a:rPr lang="es-ES" sz="1200" b="1" i="0" kern="1200" dirty="0" smtClean="0">
                <a:solidFill>
                  <a:schemeClr val="tx1"/>
                </a:solidFill>
                <a:latin typeface="+mn-lt"/>
                <a:ea typeface="+mn-ea"/>
                <a:cs typeface="+mn-cs"/>
              </a:rPr>
              <a:t>1861.</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Jourdanet</a:t>
            </a:r>
            <a:r>
              <a:rPr lang="es-ES" sz="1200" b="0" i="0" kern="1200" dirty="0" smtClean="0">
                <a:solidFill>
                  <a:schemeClr val="tx1"/>
                </a:solidFill>
                <a:latin typeface="+mn-lt"/>
                <a:ea typeface="+mn-ea"/>
                <a:cs typeface="+mn-cs"/>
              </a:rPr>
              <a:t> intenta dar una explicación científica al mal de montaña.</a:t>
            </a:r>
          </a:p>
          <a:p>
            <a:r>
              <a:rPr lang="es-ES" sz="1200" b="1" i="0" kern="1200" dirty="0" smtClean="0">
                <a:solidFill>
                  <a:schemeClr val="tx1"/>
                </a:solidFill>
                <a:latin typeface="+mn-lt"/>
                <a:ea typeface="+mn-ea"/>
                <a:cs typeface="+mn-cs"/>
              </a:rPr>
              <a:t>1863.</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Coxwell</a:t>
            </a:r>
            <a:r>
              <a:rPr lang="es-ES" sz="1200" b="0" i="0" kern="1200" dirty="0" smtClean="0">
                <a:solidFill>
                  <a:schemeClr val="tx1"/>
                </a:solidFill>
                <a:latin typeface="+mn-lt"/>
                <a:ea typeface="+mn-ea"/>
                <a:cs typeface="+mn-cs"/>
              </a:rPr>
              <a:t> y </a:t>
            </a:r>
            <a:r>
              <a:rPr lang="es-ES" sz="1200" b="0" i="0" kern="1200" dirty="0" err="1" smtClean="0">
                <a:solidFill>
                  <a:schemeClr val="tx1"/>
                </a:solidFill>
                <a:latin typeface="+mn-lt"/>
                <a:ea typeface="+mn-ea"/>
                <a:cs typeface="+mn-cs"/>
              </a:rPr>
              <a:t>Glaisher</a:t>
            </a:r>
            <a:r>
              <a:rPr lang="es-ES" sz="1200" b="0" i="0" kern="1200" dirty="0" smtClean="0">
                <a:solidFill>
                  <a:schemeClr val="tx1"/>
                </a:solidFill>
                <a:latin typeface="+mn-lt"/>
                <a:ea typeface="+mn-ea"/>
                <a:cs typeface="+mn-cs"/>
              </a:rPr>
              <a:t> describen los efectos de la altura durante el curso de sucesivas ascensiones en globo.</a:t>
            </a:r>
          </a:p>
          <a:p>
            <a:r>
              <a:rPr lang="es-ES" sz="1200" b="1" i="0" kern="1200" dirty="0" smtClean="0">
                <a:solidFill>
                  <a:schemeClr val="tx1"/>
                </a:solidFill>
                <a:latin typeface="+mn-lt"/>
                <a:ea typeface="+mn-ea"/>
                <a:cs typeface="+mn-cs"/>
              </a:rPr>
              <a:t>1873.</a:t>
            </a:r>
            <a:r>
              <a:rPr lang="es-ES" sz="1200" b="0" i="0" kern="1200" dirty="0" smtClean="0">
                <a:solidFill>
                  <a:schemeClr val="tx1"/>
                </a:solidFill>
                <a:latin typeface="+mn-lt"/>
                <a:ea typeface="+mn-ea"/>
                <a:cs typeface="+mn-cs"/>
              </a:rPr>
              <a:t> Primeros trabajos de Paul </a:t>
            </a:r>
            <a:r>
              <a:rPr lang="es-ES" sz="1200" b="0" i="0" kern="1200" dirty="0" err="1" smtClean="0">
                <a:solidFill>
                  <a:schemeClr val="tx1"/>
                </a:solidFill>
                <a:latin typeface="+mn-lt"/>
                <a:ea typeface="+mn-ea"/>
                <a:cs typeface="+mn-cs"/>
              </a:rPr>
              <a:t>Bert</a:t>
            </a:r>
            <a:r>
              <a:rPr lang="es-ES" sz="1200" b="0" i="0" kern="1200" dirty="0" smtClean="0">
                <a:solidFill>
                  <a:schemeClr val="tx1"/>
                </a:solidFill>
                <a:latin typeface="+mn-lt"/>
                <a:ea typeface="+mn-ea"/>
                <a:cs typeface="+mn-cs"/>
              </a:rPr>
              <a:t>.</a:t>
            </a:r>
          </a:p>
          <a:p>
            <a:endParaRPr lang="es-ES" sz="1200" b="0" i="0" kern="1200" dirty="0" smtClean="0">
              <a:solidFill>
                <a:schemeClr val="tx1"/>
              </a:solidFill>
              <a:latin typeface="+mn-lt"/>
              <a:ea typeface="+mn-ea"/>
              <a:cs typeface="+mn-cs"/>
            </a:endParaRPr>
          </a:p>
          <a:p>
            <a:r>
              <a:rPr lang="es-ES" sz="1200" b="1" i="0" kern="1200" dirty="0" smtClean="0">
                <a:solidFill>
                  <a:schemeClr val="tx1"/>
                </a:solidFill>
                <a:latin typeface="+mn-lt"/>
                <a:ea typeface="+mn-ea"/>
                <a:cs typeface="+mn-cs"/>
              </a:rPr>
              <a:t>1874.</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Sivel</a:t>
            </a:r>
            <a:r>
              <a:rPr lang="es-ES" sz="1200" b="0" i="0" kern="1200" dirty="0" smtClean="0">
                <a:solidFill>
                  <a:schemeClr val="tx1"/>
                </a:solidFill>
                <a:latin typeface="+mn-lt"/>
                <a:ea typeface="+mn-ea"/>
                <a:cs typeface="+mn-cs"/>
              </a:rPr>
              <a:t> y </a:t>
            </a:r>
            <a:r>
              <a:rPr lang="es-ES" sz="1200" b="0" i="0" kern="1200" dirty="0" err="1" smtClean="0">
                <a:solidFill>
                  <a:schemeClr val="tx1"/>
                </a:solidFill>
                <a:latin typeface="+mn-lt"/>
                <a:ea typeface="+mn-ea"/>
                <a:cs typeface="+mn-cs"/>
              </a:rPr>
              <a:t>Croce-Spinelli</a:t>
            </a:r>
            <a:r>
              <a:rPr lang="es-ES" sz="1200" b="0" i="0" kern="1200" dirty="0" smtClean="0">
                <a:solidFill>
                  <a:schemeClr val="tx1"/>
                </a:solidFill>
                <a:latin typeface="+mn-lt"/>
                <a:ea typeface="+mn-ea"/>
                <a:cs typeface="+mn-cs"/>
              </a:rPr>
              <a:t> utilizan oxígeno por primera vez, de acuerdo a las recomendaciones de Paul </a:t>
            </a:r>
            <a:r>
              <a:rPr lang="es-ES" sz="1200" b="0" i="0" kern="1200" dirty="0" err="1" smtClean="0">
                <a:solidFill>
                  <a:schemeClr val="tx1"/>
                </a:solidFill>
                <a:latin typeface="+mn-lt"/>
                <a:ea typeface="+mn-ea"/>
                <a:cs typeface="+mn-cs"/>
              </a:rPr>
              <a:t>Bert</a:t>
            </a:r>
            <a:r>
              <a:rPr lang="es-ES" sz="1200" b="0" i="0" kern="1200" dirty="0" smtClean="0">
                <a:solidFill>
                  <a:schemeClr val="tx1"/>
                </a:solidFill>
                <a:latin typeface="+mn-lt"/>
                <a:ea typeface="+mn-ea"/>
                <a:cs typeface="+mn-cs"/>
              </a:rPr>
              <a:t> en las ascensión del “Estrella Polar”.</a:t>
            </a:r>
          </a:p>
          <a:p>
            <a:r>
              <a:rPr lang="es-ES" sz="1200" b="1" i="0" kern="1200" dirty="0" smtClean="0">
                <a:solidFill>
                  <a:schemeClr val="tx1"/>
                </a:solidFill>
                <a:latin typeface="+mn-lt"/>
                <a:ea typeface="+mn-ea"/>
                <a:cs typeface="+mn-cs"/>
              </a:rPr>
              <a:t>1875.</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Sivel</a:t>
            </a:r>
            <a:r>
              <a:rPr lang="es-ES" sz="1200" b="0" i="0" kern="1200" dirty="0" smtClean="0">
                <a:solidFill>
                  <a:schemeClr val="tx1"/>
                </a:solidFill>
                <a:latin typeface="+mn-lt"/>
                <a:ea typeface="+mn-ea"/>
                <a:cs typeface="+mn-cs"/>
              </a:rPr>
              <a:t> y </a:t>
            </a:r>
            <a:r>
              <a:rPr lang="es-ES" sz="1200" b="0" i="0" kern="1200" dirty="0" err="1" smtClean="0">
                <a:solidFill>
                  <a:schemeClr val="tx1"/>
                </a:solidFill>
                <a:latin typeface="+mn-lt"/>
                <a:ea typeface="+mn-ea"/>
                <a:cs typeface="+mn-cs"/>
              </a:rPr>
              <a:t>Croce-Spinelli</a:t>
            </a:r>
            <a:r>
              <a:rPr lang="es-ES" sz="1200" b="0" i="0" kern="1200" dirty="0" smtClean="0">
                <a:solidFill>
                  <a:schemeClr val="tx1"/>
                </a:solidFill>
                <a:latin typeface="+mn-lt"/>
                <a:ea typeface="+mn-ea"/>
                <a:cs typeface="+mn-cs"/>
              </a:rPr>
              <a:t> mueren como consecuencia de los efectos </a:t>
            </a:r>
            <a:r>
              <a:rPr lang="es-ES" sz="1200" b="0" i="0" kern="1200" dirty="0" err="1" smtClean="0">
                <a:solidFill>
                  <a:schemeClr val="tx1"/>
                </a:solidFill>
                <a:latin typeface="+mn-lt"/>
                <a:ea typeface="+mn-ea"/>
                <a:cs typeface="+mn-cs"/>
              </a:rPr>
              <a:t>hipóxicos</a:t>
            </a:r>
            <a:r>
              <a:rPr lang="es-ES" sz="1200" b="0" i="0" kern="1200" dirty="0" smtClean="0">
                <a:solidFill>
                  <a:schemeClr val="tx1"/>
                </a:solidFill>
                <a:latin typeface="+mn-lt"/>
                <a:ea typeface="+mn-ea"/>
                <a:cs typeface="+mn-cs"/>
              </a:rPr>
              <a:t> de la altura a bordo del globo “</a:t>
            </a:r>
            <a:r>
              <a:rPr lang="es-ES" sz="1200" b="0" i="0" kern="1200" dirty="0" err="1" smtClean="0">
                <a:solidFill>
                  <a:schemeClr val="tx1"/>
                </a:solidFill>
                <a:latin typeface="+mn-lt"/>
                <a:ea typeface="+mn-ea"/>
                <a:cs typeface="+mn-cs"/>
              </a:rPr>
              <a:t>Zenith</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Tissandier</a:t>
            </a:r>
            <a:r>
              <a:rPr lang="es-ES" sz="1200" b="0" i="0" kern="1200" dirty="0" smtClean="0">
                <a:solidFill>
                  <a:schemeClr val="tx1"/>
                </a:solidFill>
                <a:latin typeface="+mn-lt"/>
                <a:ea typeface="+mn-ea"/>
                <a:cs typeface="+mn-cs"/>
              </a:rPr>
              <a:t> único sobreviviente describe la sintomatología de la que fue víctima.</a:t>
            </a:r>
          </a:p>
          <a:p>
            <a:r>
              <a:rPr lang="es-ES" sz="1200" b="1" i="0" kern="1200" dirty="0" smtClean="0">
                <a:solidFill>
                  <a:schemeClr val="tx1"/>
                </a:solidFill>
                <a:latin typeface="+mn-lt"/>
                <a:ea typeface="+mn-ea"/>
                <a:cs typeface="+mn-cs"/>
              </a:rPr>
              <a:t>1878.</a:t>
            </a:r>
            <a:r>
              <a:rPr lang="es-ES" sz="1200" b="0" i="0" kern="1200" dirty="0" smtClean="0">
                <a:solidFill>
                  <a:schemeClr val="tx1"/>
                </a:solidFill>
                <a:latin typeface="+mn-lt"/>
                <a:ea typeface="+mn-ea"/>
                <a:cs typeface="+mn-cs"/>
              </a:rPr>
              <a:t> </a:t>
            </a:r>
            <a:r>
              <a:rPr lang="es-ES" sz="1200" b="1" i="0" kern="1200" dirty="0" smtClean="0">
                <a:solidFill>
                  <a:schemeClr val="tx1"/>
                </a:solidFill>
                <a:latin typeface="+mn-lt"/>
                <a:ea typeface="+mn-ea"/>
                <a:cs typeface="+mn-cs"/>
              </a:rPr>
              <a:t>Paul </a:t>
            </a:r>
            <a:r>
              <a:rPr lang="es-ES" sz="1200" b="1" i="0" kern="1200" dirty="0" err="1" smtClean="0">
                <a:solidFill>
                  <a:schemeClr val="tx1"/>
                </a:solidFill>
                <a:latin typeface="+mn-lt"/>
                <a:ea typeface="+mn-ea"/>
                <a:cs typeface="+mn-cs"/>
              </a:rPr>
              <a:t>Bert</a:t>
            </a:r>
            <a:r>
              <a:rPr lang="es-ES" sz="1200" b="1" i="0" kern="1200" dirty="0" smtClean="0">
                <a:solidFill>
                  <a:schemeClr val="tx1"/>
                </a:solidFill>
                <a:latin typeface="+mn-lt"/>
                <a:ea typeface="+mn-ea"/>
                <a:cs typeface="+mn-cs"/>
              </a:rPr>
              <a:t> publica en París su libro “La </a:t>
            </a:r>
            <a:r>
              <a:rPr lang="es-ES" sz="1200" b="1" i="0" kern="1200" dirty="0" err="1" smtClean="0">
                <a:solidFill>
                  <a:schemeClr val="tx1"/>
                </a:solidFill>
                <a:latin typeface="+mn-lt"/>
                <a:ea typeface="+mn-ea"/>
                <a:cs typeface="+mn-cs"/>
              </a:rPr>
              <a:t>pression</a:t>
            </a:r>
            <a:r>
              <a:rPr lang="es-ES" sz="1200" b="1" i="0" kern="1200" dirty="0" smtClean="0">
                <a:solidFill>
                  <a:schemeClr val="tx1"/>
                </a:solidFill>
                <a:latin typeface="+mn-lt"/>
                <a:ea typeface="+mn-ea"/>
                <a:cs typeface="+mn-cs"/>
              </a:rPr>
              <a:t> </a:t>
            </a:r>
            <a:r>
              <a:rPr lang="es-ES" sz="1200" b="1" i="0" kern="1200" dirty="0" err="1" smtClean="0">
                <a:solidFill>
                  <a:schemeClr val="tx1"/>
                </a:solidFill>
                <a:latin typeface="+mn-lt"/>
                <a:ea typeface="+mn-ea"/>
                <a:cs typeface="+mn-cs"/>
              </a:rPr>
              <a:t>Barometrique</a:t>
            </a:r>
            <a:r>
              <a:rPr lang="es-ES" sz="1200" b="0" i="0" kern="1200" dirty="0" smtClean="0">
                <a:solidFill>
                  <a:schemeClr val="tx1"/>
                </a:solidFill>
                <a:latin typeface="+mn-lt"/>
                <a:ea typeface="+mn-ea"/>
                <a:cs typeface="+mn-cs"/>
              </a:rPr>
              <a:t>“.</a:t>
            </a:r>
          </a:p>
          <a:p>
            <a:r>
              <a:rPr lang="es-ES" sz="1200" b="1" i="0" kern="1200" dirty="0" smtClean="0">
                <a:solidFill>
                  <a:schemeClr val="tx1"/>
                </a:solidFill>
                <a:latin typeface="+mn-lt"/>
                <a:ea typeface="+mn-ea"/>
                <a:cs typeface="+mn-cs"/>
              </a:rPr>
              <a:t>1897.</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Mosso</a:t>
            </a:r>
            <a:r>
              <a:rPr lang="es-ES" sz="1200" b="0" i="0" kern="1200" dirty="0" smtClean="0">
                <a:solidFill>
                  <a:schemeClr val="tx1"/>
                </a:solidFill>
                <a:latin typeface="+mn-lt"/>
                <a:ea typeface="+mn-ea"/>
                <a:cs typeface="+mn-cs"/>
              </a:rPr>
              <a:t> especula sobre la teoría “</a:t>
            </a:r>
            <a:r>
              <a:rPr lang="es-ES" sz="1200" b="0" i="0" kern="1200" dirty="0" err="1" smtClean="0">
                <a:solidFill>
                  <a:schemeClr val="tx1"/>
                </a:solidFill>
                <a:latin typeface="+mn-lt"/>
                <a:ea typeface="+mn-ea"/>
                <a:cs typeface="+mn-cs"/>
              </a:rPr>
              <a:t>acápnica</a:t>
            </a:r>
            <a:r>
              <a:rPr lang="es-ES" sz="1200" b="0" i="0" kern="1200" dirty="0" smtClean="0">
                <a:solidFill>
                  <a:schemeClr val="tx1"/>
                </a:solidFill>
                <a:latin typeface="+mn-lt"/>
                <a:ea typeface="+mn-ea"/>
                <a:cs typeface="+mn-cs"/>
              </a:rPr>
              <a:t>” para explicar el mal de altura.</a:t>
            </a:r>
          </a:p>
          <a:p>
            <a:r>
              <a:rPr lang="es-ES" sz="1200" b="1" i="0" kern="1200" dirty="0" smtClean="0">
                <a:solidFill>
                  <a:schemeClr val="tx1"/>
                </a:solidFill>
                <a:latin typeface="+mn-lt"/>
                <a:ea typeface="+mn-ea"/>
                <a:cs typeface="+mn-cs"/>
              </a:rPr>
              <a:t>1910.</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Cruchet</a:t>
            </a:r>
            <a:r>
              <a:rPr lang="es-ES" sz="1200" b="0" i="0" kern="1200" dirty="0" smtClean="0">
                <a:solidFill>
                  <a:schemeClr val="tx1"/>
                </a:solidFill>
                <a:latin typeface="+mn-lt"/>
                <a:ea typeface="+mn-ea"/>
                <a:cs typeface="+mn-cs"/>
              </a:rPr>
              <a:t> y Moliner describen el llamado “Mal del Aviador”.</a:t>
            </a:r>
          </a:p>
          <a:p>
            <a:r>
              <a:rPr lang="es-ES" sz="1200" b="1" i="0" kern="1200" dirty="0" smtClean="0">
                <a:solidFill>
                  <a:schemeClr val="tx1"/>
                </a:solidFill>
                <a:latin typeface="+mn-lt"/>
                <a:ea typeface="+mn-ea"/>
                <a:cs typeface="+mn-cs"/>
              </a:rPr>
              <a:t>1912.</a:t>
            </a:r>
            <a:r>
              <a:rPr lang="es-ES" sz="1200" b="0" i="0" kern="1200" dirty="0" smtClean="0">
                <a:solidFill>
                  <a:schemeClr val="tx1"/>
                </a:solidFill>
                <a:latin typeface="+mn-lt"/>
                <a:ea typeface="+mn-ea"/>
                <a:cs typeface="+mn-cs"/>
              </a:rPr>
              <a:t> Primeros trabajos sobre la valoración psicofísica de los aspirantes a la carrera Aeronáutica, en Alemania, Francia y Estados Unidos.</a:t>
            </a:r>
          </a:p>
          <a:p>
            <a:r>
              <a:rPr lang="es-ES" sz="1200" b="1" i="0" kern="1200" dirty="0" smtClean="0">
                <a:solidFill>
                  <a:schemeClr val="tx1"/>
                </a:solidFill>
                <a:latin typeface="+mn-lt"/>
                <a:ea typeface="+mn-ea"/>
                <a:cs typeface="+mn-cs"/>
              </a:rPr>
              <a:t>1912.</a:t>
            </a:r>
            <a:r>
              <a:rPr lang="es-ES" sz="1200" b="0" i="0" kern="1200" dirty="0" smtClean="0">
                <a:solidFill>
                  <a:schemeClr val="tx1"/>
                </a:solidFill>
                <a:latin typeface="+mn-lt"/>
                <a:ea typeface="+mn-ea"/>
                <a:cs typeface="+mn-cs"/>
              </a:rPr>
              <a:t> El capitán médico Pérez </a:t>
            </a:r>
            <a:r>
              <a:rPr lang="es-ES" sz="1200" b="0" i="0" kern="1200" dirty="0" err="1" smtClean="0">
                <a:solidFill>
                  <a:schemeClr val="tx1"/>
                </a:solidFill>
                <a:latin typeface="+mn-lt"/>
                <a:ea typeface="+mn-ea"/>
                <a:cs typeface="+mn-cs"/>
              </a:rPr>
              <a:t>Nuñez</a:t>
            </a:r>
            <a:r>
              <a:rPr lang="es-ES" sz="1200" b="0" i="0" kern="1200" dirty="0" smtClean="0">
                <a:solidFill>
                  <a:schemeClr val="tx1"/>
                </a:solidFill>
                <a:latin typeface="+mn-lt"/>
                <a:ea typeface="+mn-ea"/>
                <a:cs typeface="+mn-cs"/>
              </a:rPr>
              <a:t> se hace piloto en la escuela de Cuatro Vientos, más tarde lo hace el Capitán Médico Marín Aguirre.</a:t>
            </a:r>
          </a:p>
          <a:p>
            <a:r>
              <a:rPr lang="es-ES" sz="1200" b="1" i="0" kern="1200" dirty="0" smtClean="0">
                <a:solidFill>
                  <a:schemeClr val="tx1"/>
                </a:solidFill>
                <a:latin typeface="+mn-lt"/>
                <a:ea typeface="+mn-ea"/>
                <a:cs typeface="+mn-cs"/>
              </a:rPr>
              <a:t>1917.</a:t>
            </a:r>
            <a:r>
              <a:rPr lang="es-ES" sz="1200" b="0" i="0" kern="1200" dirty="0" smtClean="0">
                <a:solidFill>
                  <a:schemeClr val="tx1"/>
                </a:solidFill>
                <a:latin typeface="+mn-lt"/>
                <a:ea typeface="+mn-ea"/>
                <a:cs typeface="+mn-cs"/>
              </a:rPr>
              <a:t> Organización del Servicio de Selección e Investigaciones Fisiológicas en la Aeronáutica Francesa.</a:t>
            </a:r>
          </a:p>
          <a:p>
            <a:r>
              <a:rPr lang="es-ES" sz="1200" b="1" i="0" kern="1200" dirty="0" smtClean="0">
                <a:solidFill>
                  <a:schemeClr val="tx1"/>
                </a:solidFill>
                <a:latin typeface="+mn-lt"/>
                <a:ea typeface="+mn-ea"/>
                <a:cs typeface="+mn-cs"/>
              </a:rPr>
              <a:t>1917.</a:t>
            </a:r>
            <a:r>
              <a:rPr lang="es-ES" sz="1200" b="0" i="0" kern="1200" dirty="0" smtClean="0">
                <a:solidFill>
                  <a:schemeClr val="tx1"/>
                </a:solidFill>
                <a:latin typeface="+mn-lt"/>
                <a:ea typeface="+mn-ea"/>
                <a:cs typeface="+mn-cs"/>
              </a:rPr>
              <a:t> Primeros trabajos sobre la selección de pilotos en Estados Unidos.</a:t>
            </a:r>
          </a:p>
          <a:p>
            <a:r>
              <a:rPr lang="es-ES" sz="1200" b="1" i="0" kern="1200" dirty="0" smtClean="0">
                <a:solidFill>
                  <a:schemeClr val="tx1"/>
                </a:solidFill>
                <a:latin typeface="+mn-lt"/>
                <a:ea typeface="+mn-ea"/>
                <a:cs typeface="+mn-cs"/>
              </a:rPr>
              <a:t>1919.</a:t>
            </a:r>
            <a:r>
              <a:rPr lang="es-ES" sz="1200" b="0" i="0" kern="1200" dirty="0" smtClean="0">
                <a:solidFill>
                  <a:schemeClr val="tx1"/>
                </a:solidFill>
                <a:latin typeface="+mn-lt"/>
                <a:ea typeface="+mn-ea"/>
                <a:cs typeface="+mn-cs"/>
              </a:rPr>
              <a:t> Primera Conferencia Internacional de Medicina Aeronáutica en Roma.</a:t>
            </a:r>
          </a:p>
          <a:p>
            <a:r>
              <a:rPr lang="es-ES" sz="1200" b="1" i="0" kern="1200" dirty="0" smtClean="0">
                <a:solidFill>
                  <a:schemeClr val="tx1"/>
                </a:solidFill>
                <a:latin typeface="+mn-lt"/>
                <a:ea typeface="+mn-ea"/>
                <a:cs typeface="+mn-cs"/>
              </a:rPr>
              <a:t>1919.</a:t>
            </a:r>
            <a:r>
              <a:rPr lang="es-ES" sz="1200" b="0" i="0" kern="1200" dirty="0" smtClean="0">
                <a:solidFill>
                  <a:schemeClr val="tx1"/>
                </a:solidFill>
                <a:latin typeface="+mn-lt"/>
                <a:ea typeface="+mn-ea"/>
                <a:cs typeface="+mn-cs"/>
              </a:rPr>
              <a:t> Fundación en Estados Unidos del primer laboratorio de Investigación y Escuela de Médicos de Vuelo.</a:t>
            </a:r>
            <a:endParaRPr lang="es-ES" sz="1200" b="0" i="0" kern="1200" dirty="0" smtClean="0">
              <a:solidFill>
                <a:schemeClr val="tx1"/>
              </a:solidFill>
              <a:latin typeface="+mn-lt"/>
              <a:ea typeface="+mn-ea"/>
              <a:cs typeface="+mn-cs"/>
              <a:hlinkClick r:id="rId3"/>
            </a:endParaRPr>
          </a:p>
          <a:p>
            <a:endParaRPr lang="es-ES" sz="1200" b="0" i="0" kern="1200" dirty="0" smtClean="0">
              <a:solidFill>
                <a:schemeClr val="tx1"/>
              </a:solidFill>
              <a:latin typeface="+mn-lt"/>
              <a:ea typeface="+mn-ea"/>
              <a:cs typeface="+mn-cs"/>
              <a:hlinkClick r:id="rId3"/>
            </a:endParaRPr>
          </a:p>
          <a:p>
            <a:r>
              <a:rPr lang="es-ES" sz="1200" b="1" i="0" kern="1200" dirty="0" smtClean="0">
                <a:solidFill>
                  <a:schemeClr val="tx1"/>
                </a:solidFill>
                <a:latin typeface="+mn-lt"/>
                <a:ea typeface="+mn-ea"/>
                <a:cs typeface="+mn-cs"/>
              </a:rPr>
              <a:t>1920.</a:t>
            </a:r>
            <a:r>
              <a:rPr lang="es-ES" sz="1200" b="0" i="0" kern="1200" dirty="0" smtClean="0">
                <a:solidFill>
                  <a:schemeClr val="tx1"/>
                </a:solidFill>
                <a:latin typeface="+mn-lt"/>
                <a:ea typeface="+mn-ea"/>
                <a:cs typeface="+mn-cs"/>
              </a:rPr>
              <a:t> Creación del Servicio de Exámenes Médicos y de Estudios de Aeronáutica Civil en Le </a:t>
            </a:r>
            <a:r>
              <a:rPr lang="es-ES" sz="1200" b="0" i="0" kern="1200" dirty="0" err="1" smtClean="0">
                <a:solidFill>
                  <a:schemeClr val="tx1"/>
                </a:solidFill>
                <a:latin typeface="+mn-lt"/>
                <a:ea typeface="+mn-ea"/>
                <a:cs typeface="+mn-cs"/>
              </a:rPr>
              <a:t>Bourget</a:t>
            </a:r>
            <a:r>
              <a:rPr lang="es-ES" sz="1200" b="0" i="0" kern="1200" dirty="0" smtClean="0">
                <a:solidFill>
                  <a:schemeClr val="tx1"/>
                </a:solidFill>
                <a:latin typeface="+mn-lt"/>
                <a:ea typeface="+mn-ea"/>
                <a:cs typeface="+mn-cs"/>
              </a:rPr>
              <a:t> (París).</a:t>
            </a:r>
          </a:p>
          <a:p>
            <a:r>
              <a:rPr lang="es-ES" sz="1200" b="1" i="0" kern="1200" dirty="0" smtClean="0">
                <a:solidFill>
                  <a:schemeClr val="tx1"/>
                </a:solidFill>
                <a:latin typeface="+mn-lt"/>
                <a:ea typeface="+mn-ea"/>
                <a:cs typeface="+mn-cs"/>
              </a:rPr>
              <a:t>1921.</a:t>
            </a:r>
            <a:r>
              <a:rPr lang="es-ES" sz="1200" b="0" i="0" kern="1200" dirty="0" smtClean="0">
                <a:solidFill>
                  <a:schemeClr val="tx1"/>
                </a:solidFill>
                <a:latin typeface="+mn-lt"/>
                <a:ea typeface="+mn-ea"/>
                <a:cs typeface="+mn-cs"/>
              </a:rPr>
              <a:t> Creación permanente de la Escuela de Medicina Aeroespacial en Estados Unidos.</a:t>
            </a:r>
          </a:p>
          <a:p>
            <a:r>
              <a:rPr lang="es-ES" sz="1200" b="1" i="0" kern="1200" dirty="0" smtClean="0">
                <a:solidFill>
                  <a:schemeClr val="tx1"/>
                </a:solidFill>
                <a:latin typeface="+mn-lt"/>
                <a:ea typeface="+mn-ea"/>
                <a:cs typeface="+mn-cs"/>
              </a:rPr>
              <a:t>1926.</a:t>
            </a:r>
            <a:r>
              <a:rPr lang="es-ES" sz="1200" b="0" i="0" kern="1200" dirty="0" smtClean="0">
                <a:solidFill>
                  <a:schemeClr val="tx1"/>
                </a:solidFill>
                <a:latin typeface="+mn-lt"/>
                <a:ea typeface="+mn-ea"/>
                <a:cs typeface="+mn-cs"/>
              </a:rPr>
              <a:t> Organización del Servicio Médico de Aviación Civil Americano. </a:t>
            </a:r>
          </a:p>
          <a:p>
            <a:r>
              <a:rPr lang="es-ES" sz="1200" b="1" i="0" kern="1200" dirty="0" smtClean="0">
                <a:solidFill>
                  <a:schemeClr val="tx1"/>
                </a:solidFill>
                <a:latin typeface="+mn-lt"/>
                <a:ea typeface="+mn-ea"/>
                <a:cs typeface="+mn-cs"/>
              </a:rPr>
              <a:t>1926.</a:t>
            </a:r>
            <a:r>
              <a:rPr lang="es-ES" sz="1200" b="0" i="0" kern="1200" dirty="0" smtClean="0">
                <a:solidFill>
                  <a:schemeClr val="tx1"/>
                </a:solidFill>
                <a:latin typeface="+mn-lt"/>
                <a:ea typeface="+mn-ea"/>
                <a:cs typeface="+mn-cs"/>
              </a:rPr>
              <a:t> Bauer publica su libro sobre “Medicina Aeronáutica”.</a:t>
            </a:r>
          </a:p>
          <a:p>
            <a:r>
              <a:rPr lang="es-ES" sz="1200" b="1" i="0" kern="1200" dirty="0" smtClean="0">
                <a:solidFill>
                  <a:schemeClr val="tx1"/>
                </a:solidFill>
                <a:latin typeface="+mn-lt"/>
                <a:ea typeface="+mn-ea"/>
                <a:cs typeface="+mn-cs"/>
              </a:rPr>
              <a:t>1929.</a:t>
            </a:r>
            <a:r>
              <a:rPr lang="es-ES" sz="1200" b="0" i="0" kern="1200" dirty="0" smtClean="0">
                <a:solidFill>
                  <a:schemeClr val="tx1"/>
                </a:solidFill>
                <a:latin typeface="+mn-lt"/>
                <a:ea typeface="+mn-ea"/>
                <a:cs typeface="+mn-cs"/>
              </a:rPr>
              <a:t> Primer congreso de Aviación Sanitaria en París.</a:t>
            </a:r>
          </a:p>
          <a:p>
            <a:r>
              <a:rPr lang="es-ES" sz="1200" b="1" i="0" kern="1200" dirty="0" smtClean="0">
                <a:solidFill>
                  <a:schemeClr val="tx1"/>
                </a:solidFill>
                <a:latin typeface="+mn-lt"/>
                <a:ea typeface="+mn-ea"/>
                <a:cs typeface="+mn-cs"/>
              </a:rPr>
              <a:t>1929.</a:t>
            </a:r>
            <a:r>
              <a:rPr lang="es-ES" sz="1200" b="0" i="0" kern="1200" dirty="0" smtClean="0">
                <a:solidFill>
                  <a:schemeClr val="tx1"/>
                </a:solidFill>
                <a:latin typeface="+mn-lt"/>
                <a:ea typeface="+mn-ea"/>
                <a:cs typeface="+mn-cs"/>
              </a:rPr>
              <a:t> Fundación de la Sociedad Americana de Medicina Aeronáutica.</a:t>
            </a:r>
          </a:p>
          <a:p>
            <a:r>
              <a:rPr lang="es-ES" sz="1200" b="1" i="0" kern="1200" dirty="0" smtClean="0">
                <a:solidFill>
                  <a:schemeClr val="tx1"/>
                </a:solidFill>
                <a:latin typeface="+mn-lt"/>
                <a:ea typeface="+mn-ea"/>
                <a:cs typeface="+mn-cs"/>
              </a:rPr>
              <a:t>1930.</a:t>
            </a:r>
            <a:r>
              <a:rPr lang="es-ES" sz="1200" b="0" i="0" kern="1200" dirty="0" smtClean="0">
                <a:solidFill>
                  <a:schemeClr val="tx1"/>
                </a:solidFill>
                <a:latin typeface="+mn-lt"/>
                <a:ea typeface="+mn-ea"/>
                <a:cs typeface="+mn-cs"/>
              </a:rPr>
              <a:t> 1ª Edición del “</a:t>
            </a:r>
            <a:r>
              <a:rPr lang="es-ES" sz="1200" b="0" i="0" kern="1200" dirty="0" err="1" smtClean="0">
                <a:solidFill>
                  <a:schemeClr val="tx1"/>
                </a:solidFill>
                <a:latin typeface="+mn-lt"/>
                <a:ea typeface="+mn-ea"/>
                <a:cs typeface="+mn-cs"/>
              </a:rPr>
              <a:t>Journal</a:t>
            </a:r>
            <a:r>
              <a:rPr lang="es-ES" sz="1200" b="0" i="0" kern="1200" dirty="0" smtClean="0">
                <a:solidFill>
                  <a:schemeClr val="tx1"/>
                </a:solidFill>
                <a:latin typeface="+mn-lt"/>
                <a:ea typeface="+mn-ea"/>
                <a:cs typeface="+mn-cs"/>
              </a:rPr>
              <a:t> of </a:t>
            </a:r>
            <a:r>
              <a:rPr lang="es-ES" sz="1200" b="0" i="0" kern="1200" dirty="0" err="1" smtClean="0">
                <a:solidFill>
                  <a:schemeClr val="tx1"/>
                </a:solidFill>
                <a:latin typeface="+mn-lt"/>
                <a:ea typeface="+mn-ea"/>
                <a:cs typeface="+mn-cs"/>
              </a:rPr>
              <a:t>Aviation</a:t>
            </a:r>
            <a:r>
              <a:rPr lang="es-ES" sz="1200" b="0" i="0" kern="1200" dirty="0" smtClean="0">
                <a:solidFill>
                  <a:schemeClr val="tx1"/>
                </a:solidFill>
                <a:latin typeface="+mn-lt"/>
                <a:ea typeface="+mn-ea"/>
                <a:cs typeface="+mn-cs"/>
              </a:rPr>
              <a:t> Medicine” en Estados Unidos.</a:t>
            </a:r>
          </a:p>
          <a:p>
            <a:r>
              <a:rPr lang="es-ES" sz="1200" b="1" i="0" kern="1200" dirty="0" smtClean="0">
                <a:solidFill>
                  <a:schemeClr val="tx1"/>
                </a:solidFill>
                <a:latin typeface="+mn-lt"/>
                <a:ea typeface="+mn-ea"/>
                <a:cs typeface="+mn-cs"/>
              </a:rPr>
              <a:t>1931.</a:t>
            </a:r>
            <a:r>
              <a:rPr lang="es-ES" sz="1200" b="0" i="0" kern="1200" dirty="0" smtClean="0">
                <a:solidFill>
                  <a:schemeClr val="tx1"/>
                </a:solidFill>
                <a:latin typeface="+mn-lt"/>
                <a:ea typeface="+mn-ea"/>
                <a:cs typeface="+mn-cs"/>
              </a:rPr>
              <a:t> La Escuela de Medicina Aeronáutica del Ejército Norteamericano se instala en </a:t>
            </a:r>
            <a:r>
              <a:rPr lang="es-ES" sz="1200" b="0" i="0" kern="1200" dirty="0" err="1" smtClean="0">
                <a:solidFill>
                  <a:schemeClr val="tx1"/>
                </a:solidFill>
                <a:latin typeface="+mn-lt"/>
                <a:ea typeface="+mn-ea"/>
                <a:cs typeface="+mn-cs"/>
              </a:rPr>
              <a:t>Randolph</a:t>
            </a:r>
            <a:r>
              <a:rPr lang="es-ES" sz="1200" b="0" i="0" kern="1200" dirty="0" smtClean="0">
                <a:solidFill>
                  <a:schemeClr val="tx1"/>
                </a:solidFill>
                <a:latin typeface="+mn-lt"/>
                <a:ea typeface="+mn-ea"/>
                <a:cs typeface="+mn-cs"/>
              </a:rPr>
              <a:t> Field (Texas).</a:t>
            </a:r>
          </a:p>
          <a:p>
            <a:r>
              <a:rPr lang="es-ES" sz="1200" b="1" i="0" kern="1200" dirty="0" smtClean="0">
                <a:solidFill>
                  <a:schemeClr val="tx1"/>
                </a:solidFill>
                <a:latin typeface="+mn-lt"/>
                <a:ea typeface="+mn-ea"/>
                <a:cs typeface="+mn-cs"/>
              </a:rPr>
              <a:t>1932.</a:t>
            </a:r>
            <a:r>
              <a:rPr lang="es-ES" sz="1200" b="0" i="0" kern="1200" dirty="0" smtClean="0">
                <a:solidFill>
                  <a:schemeClr val="tx1"/>
                </a:solidFill>
                <a:latin typeface="+mn-lt"/>
                <a:ea typeface="+mn-ea"/>
                <a:cs typeface="+mn-cs"/>
              </a:rPr>
              <a:t> El duodécimo Congreso Internacional de Aviación Sanitaria se celebra en Madrid.</a:t>
            </a:r>
          </a:p>
          <a:p>
            <a:r>
              <a:rPr lang="es-ES" sz="1200" b="1" i="0" kern="1200" dirty="0" smtClean="0">
                <a:solidFill>
                  <a:schemeClr val="tx1"/>
                </a:solidFill>
                <a:latin typeface="+mn-lt"/>
                <a:ea typeface="+mn-ea"/>
                <a:cs typeface="+mn-cs"/>
              </a:rPr>
              <a:t>1933.</a:t>
            </a:r>
            <a:r>
              <a:rPr lang="es-ES" sz="1200" b="0" i="0" kern="1200" dirty="0" smtClean="0">
                <a:solidFill>
                  <a:schemeClr val="tx1"/>
                </a:solidFill>
                <a:latin typeface="+mn-lt"/>
                <a:ea typeface="+mn-ea"/>
                <a:cs typeface="+mn-cs"/>
              </a:rPr>
              <a:t> Se publica en Hamburgo la 1ª. edición del “Acta de </a:t>
            </a:r>
            <a:r>
              <a:rPr lang="es-ES" sz="1200" b="0" i="0" kern="1200" dirty="0" err="1" smtClean="0">
                <a:solidFill>
                  <a:schemeClr val="tx1"/>
                </a:solidFill>
                <a:latin typeface="+mn-lt"/>
                <a:ea typeface="+mn-ea"/>
                <a:cs typeface="+mn-cs"/>
              </a:rPr>
              <a:t>Aerofisiológica</a:t>
            </a:r>
            <a:r>
              <a:rPr lang="es-ES" sz="1200" b="0" i="0" kern="1200" dirty="0" smtClean="0">
                <a:solidFill>
                  <a:schemeClr val="tx1"/>
                </a:solidFill>
                <a:latin typeface="+mn-lt"/>
                <a:ea typeface="+mn-ea"/>
                <a:cs typeface="+mn-cs"/>
              </a:rPr>
              <a:t>”.</a:t>
            </a:r>
          </a:p>
          <a:p>
            <a:r>
              <a:rPr lang="es-ES" sz="1200" b="1" i="0" kern="1200" dirty="0" smtClean="0">
                <a:solidFill>
                  <a:schemeClr val="tx1"/>
                </a:solidFill>
                <a:latin typeface="+mn-lt"/>
                <a:ea typeface="+mn-ea"/>
                <a:cs typeface="+mn-cs"/>
              </a:rPr>
              <a:t>1935.</a:t>
            </a:r>
            <a:r>
              <a:rPr lang="es-ES" sz="1200" b="0" i="0" kern="1200" dirty="0" smtClean="0">
                <a:solidFill>
                  <a:schemeClr val="tx1"/>
                </a:solidFill>
                <a:latin typeface="+mn-lt"/>
                <a:ea typeface="+mn-ea"/>
                <a:cs typeface="+mn-cs"/>
              </a:rPr>
              <a:t> Schubert publica en Berlín el libro “</a:t>
            </a:r>
            <a:r>
              <a:rPr lang="es-ES" sz="1200" b="0" i="0" kern="1200" dirty="0" err="1" smtClean="0">
                <a:solidFill>
                  <a:schemeClr val="tx1"/>
                </a:solidFill>
                <a:latin typeface="+mn-lt"/>
                <a:ea typeface="+mn-ea"/>
                <a:cs typeface="+mn-cs"/>
              </a:rPr>
              <a:t>Physiologie</a:t>
            </a:r>
            <a:r>
              <a:rPr lang="es-ES" sz="1200" b="0" i="0" kern="1200" dirty="0" smtClean="0">
                <a:solidFill>
                  <a:schemeClr val="tx1"/>
                </a:solidFill>
                <a:latin typeface="+mn-lt"/>
                <a:ea typeface="+mn-ea"/>
                <a:cs typeface="+mn-cs"/>
              </a:rPr>
              <a:t> des </a:t>
            </a:r>
            <a:r>
              <a:rPr lang="es-ES" sz="1200" b="0" i="0" kern="1200" dirty="0" err="1" smtClean="0">
                <a:solidFill>
                  <a:schemeClr val="tx1"/>
                </a:solidFill>
                <a:latin typeface="+mn-lt"/>
                <a:ea typeface="+mn-ea"/>
                <a:cs typeface="+mn-cs"/>
              </a:rPr>
              <a:t>Menschen</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im</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flugzeng</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Springer</a:t>
            </a:r>
            <a:r>
              <a:rPr lang="es-ES" sz="1200" b="0" i="0" kern="1200" dirty="0" smtClean="0">
                <a:solidFill>
                  <a:schemeClr val="tx1"/>
                </a:solidFill>
                <a:latin typeface="+mn-lt"/>
                <a:ea typeface="+mn-ea"/>
                <a:cs typeface="+mn-cs"/>
              </a:rPr>
              <a:t>, Edit.</a:t>
            </a:r>
          </a:p>
          <a:p>
            <a:r>
              <a:rPr lang="es-ES" sz="1200" b="1" i="0" kern="1200" dirty="0" smtClean="0">
                <a:solidFill>
                  <a:schemeClr val="tx1"/>
                </a:solidFill>
                <a:latin typeface="+mn-lt"/>
                <a:ea typeface="+mn-ea"/>
                <a:cs typeface="+mn-cs"/>
              </a:rPr>
              <a:t>1936.</a:t>
            </a:r>
            <a:r>
              <a:rPr lang="es-ES" sz="1200" b="0" i="0" kern="1200" dirty="0" smtClean="0">
                <a:solidFill>
                  <a:schemeClr val="tx1"/>
                </a:solidFill>
                <a:latin typeface="+mn-lt"/>
                <a:ea typeface="+mn-ea"/>
                <a:cs typeface="+mn-cs"/>
              </a:rPr>
              <a:t> Publicación del libro “Medicina Aeronáutica y Aviación sanitaria” por el Dr. D. Antonio Box María </a:t>
            </a:r>
            <a:r>
              <a:rPr lang="es-ES" sz="1200" b="0" i="0" kern="1200" dirty="0" err="1" smtClean="0">
                <a:solidFill>
                  <a:schemeClr val="tx1"/>
                </a:solidFill>
                <a:latin typeface="+mn-lt"/>
                <a:ea typeface="+mn-ea"/>
                <a:cs typeface="+mn-cs"/>
              </a:rPr>
              <a:t>Cospedal</a:t>
            </a:r>
            <a:r>
              <a:rPr lang="es-ES" sz="1200" b="0" i="0" kern="1200" dirty="0" smtClean="0">
                <a:solidFill>
                  <a:schemeClr val="tx1"/>
                </a:solidFill>
                <a:latin typeface="+mn-lt"/>
                <a:ea typeface="+mn-ea"/>
                <a:cs typeface="+mn-cs"/>
              </a:rPr>
              <a:t>. Imp. Rosaura. Ceuta.</a:t>
            </a:r>
          </a:p>
          <a:p>
            <a:r>
              <a:rPr lang="es-ES" sz="1200" b="1" i="0" kern="1200" dirty="0" smtClean="0">
                <a:solidFill>
                  <a:schemeClr val="tx1"/>
                </a:solidFill>
                <a:latin typeface="+mn-lt"/>
                <a:ea typeface="+mn-ea"/>
                <a:cs typeface="+mn-cs"/>
              </a:rPr>
              <a:t>1936.</a:t>
            </a:r>
            <a:r>
              <a:rPr lang="es-ES" sz="1200" b="0" i="0" kern="1200" dirty="0" smtClean="0">
                <a:solidFill>
                  <a:schemeClr val="tx1"/>
                </a:solidFill>
                <a:latin typeface="+mn-lt"/>
                <a:ea typeface="+mn-ea"/>
                <a:cs typeface="+mn-cs"/>
              </a:rPr>
              <a:t> 1ª Edición de la revista “</a:t>
            </a:r>
            <a:r>
              <a:rPr lang="es-ES" sz="1200" b="0" i="0" kern="1200" dirty="0" err="1" smtClean="0">
                <a:solidFill>
                  <a:schemeClr val="tx1"/>
                </a:solidFill>
                <a:latin typeface="+mn-lt"/>
                <a:ea typeface="+mn-ea"/>
                <a:cs typeface="+mn-cs"/>
              </a:rPr>
              <a:t>Luftfarhrtmedizin</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Springer</a:t>
            </a:r>
            <a:r>
              <a:rPr lang="es-ES" sz="1200" b="0" i="0" kern="1200" dirty="0" smtClean="0">
                <a:solidFill>
                  <a:schemeClr val="tx1"/>
                </a:solidFill>
                <a:latin typeface="+mn-lt"/>
                <a:ea typeface="+mn-ea"/>
                <a:cs typeface="+mn-cs"/>
              </a:rPr>
              <a:t>. Edit. Berlín.</a:t>
            </a:r>
          </a:p>
          <a:p>
            <a:r>
              <a:rPr lang="es-ES" sz="1200" b="1" i="0" kern="1200" dirty="0" smtClean="0">
                <a:solidFill>
                  <a:schemeClr val="tx1"/>
                </a:solidFill>
                <a:latin typeface="+mn-lt"/>
                <a:ea typeface="+mn-ea"/>
                <a:cs typeface="+mn-cs"/>
              </a:rPr>
              <a:t>1936.</a:t>
            </a:r>
            <a:r>
              <a:rPr lang="es-ES" sz="1200" b="0" i="0" kern="1200" dirty="0" smtClean="0">
                <a:solidFill>
                  <a:schemeClr val="tx1"/>
                </a:solidFill>
                <a:latin typeface="+mn-lt"/>
                <a:ea typeface="+mn-ea"/>
                <a:cs typeface="+mn-cs"/>
              </a:rPr>
              <a:t> 1ª Edición de la revista “</a:t>
            </a:r>
            <a:r>
              <a:rPr lang="es-ES" sz="1200" b="0" i="0" kern="1200" dirty="0" err="1" smtClean="0">
                <a:solidFill>
                  <a:schemeClr val="tx1"/>
                </a:solidFill>
                <a:latin typeface="+mn-lt"/>
                <a:ea typeface="+mn-ea"/>
                <a:cs typeface="+mn-cs"/>
              </a:rPr>
              <a:t>Luftfarhtmedizin</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abhandlungen</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Thieure</a:t>
            </a:r>
            <a:r>
              <a:rPr lang="es-ES" sz="1200" b="0" i="0" kern="1200" dirty="0" smtClean="0">
                <a:solidFill>
                  <a:schemeClr val="tx1"/>
                </a:solidFill>
                <a:latin typeface="+mn-lt"/>
                <a:ea typeface="+mn-ea"/>
                <a:cs typeface="+mn-cs"/>
              </a:rPr>
              <a:t> edit. Leipzig.</a:t>
            </a:r>
          </a:p>
          <a:p>
            <a:r>
              <a:rPr lang="es-ES" sz="1200" b="1" i="0" kern="1200" dirty="0" smtClean="0">
                <a:solidFill>
                  <a:schemeClr val="tx1"/>
                </a:solidFill>
                <a:latin typeface="+mn-lt"/>
                <a:ea typeface="+mn-ea"/>
                <a:cs typeface="+mn-cs"/>
              </a:rPr>
              <a:t>1937.</a:t>
            </a:r>
            <a:r>
              <a:rPr lang="es-ES" sz="1200" b="0" i="0" kern="1200" dirty="0" smtClean="0">
                <a:solidFill>
                  <a:schemeClr val="tx1"/>
                </a:solidFill>
                <a:latin typeface="+mn-lt"/>
                <a:ea typeface="+mn-ea"/>
                <a:cs typeface="+mn-cs"/>
              </a:rPr>
              <a:t> Primer Congreso Alemán de Medicina Aeronáutica en Berlín.</a:t>
            </a:r>
          </a:p>
          <a:p>
            <a:r>
              <a:rPr lang="es-ES" sz="1200" b="1" i="0" kern="1200" dirty="0" smtClean="0">
                <a:solidFill>
                  <a:schemeClr val="tx1"/>
                </a:solidFill>
                <a:latin typeface="+mn-lt"/>
                <a:ea typeface="+mn-ea"/>
                <a:cs typeface="+mn-cs"/>
              </a:rPr>
              <a:t>1938.</a:t>
            </a:r>
            <a:r>
              <a:rPr lang="es-ES" sz="1200" b="0" i="0" kern="1200" dirty="0" smtClean="0">
                <a:solidFill>
                  <a:schemeClr val="tx1"/>
                </a:solidFill>
                <a:latin typeface="+mn-lt"/>
                <a:ea typeface="+mn-ea"/>
                <a:cs typeface="+mn-cs"/>
              </a:rPr>
              <a:t> Primera edición de la revista “Revista di Medicine </a:t>
            </a:r>
            <a:r>
              <a:rPr lang="es-ES" sz="1200" b="0" i="0" kern="1200" dirty="0" err="1" smtClean="0">
                <a:solidFill>
                  <a:schemeClr val="tx1"/>
                </a:solidFill>
                <a:latin typeface="+mn-lt"/>
                <a:ea typeface="+mn-ea"/>
                <a:cs typeface="+mn-cs"/>
              </a:rPr>
              <a:t>Aeronautica</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Editoriale</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Aeronautica</a:t>
            </a:r>
            <a:r>
              <a:rPr lang="es-ES" sz="1200" b="0" i="0" kern="1200" dirty="0" smtClean="0">
                <a:solidFill>
                  <a:schemeClr val="tx1"/>
                </a:solidFill>
                <a:latin typeface="+mn-lt"/>
                <a:ea typeface="+mn-ea"/>
                <a:cs typeface="+mn-cs"/>
              </a:rPr>
              <a:t>. Roma.</a:t>
            </a:r>
          </a:p>
          <a:p>
            <a:r>
              <a:rPr lang="es-ES" sz="1200" b="1" i="0" kern="1200" dirty="0" smtClean="0">
                <a:solidFill>
                  <a:schemeClr val="tx1"/>
                </a:solidFill>
                <a:latin typeface="+mn-lt"/>
                <a:ea typeface="+mn-ea"/>
                <a:cs typeface="+mn-cs"/>
              </a:rPr>
              <a:t>1939.</a:t>
            </a:r>
            <a:r>
              <a:rPr lang="es-ES" sz="1200" b="0" i="0" kern="1200" dirty="0" smtClean="0">
                <a:solidFill>
                  <a:schemeClr val="tx1"/>
                </a:solidFill>
                <a:latin typeface="+mn-lt"/>
                <a:ea typeface="+mn-ea"/>
                <a:cs typeface="+mn-cs"/>
              </a:rPr>
              <a:t> Primera Conferencia Panamericana de Aviación Sanitaria en Montevideo.</a:t>
            </a:r>
          </a:p>
          <a:p>
            <a:r>
              <a:rPr lang="es-ES" sz="1200" b="1" i="0" kern="1200" dirty="0" smtClean="0">
                <a:solidFill>
                  <a:schemeClr val="tx1"/>
                </a:solidFill>
                <a:latin typeface="+mn-lt"/>
                <a:ea typeface="+mn-ea"/>
                <a:cs typeface="+mn-cs"/>
              </a:rPr>
              <a:t>1939.</a:t>
            </a:r>
            <a:r>
              <a:rPr lang="es-ES" sz="1200" b="0" i="0" kern="1200" dirty="0" smtClean="0">
                <a:solidFill>
                  <a:schemeClr val="tx1"/>
                </a:solidFill>
                <a:latin typeface="+mn-lt"/>
                <a:ea typeface="+mn-ea"/>
                <a:cs typeface="+mn-cs"/>
              </a:rPr>
              <a:t> Armstrong publica la primera edición de su libro “</a:t>
            </a:r>
            <a:r>
              <a:rPr lang="es-ES" sz="1200" b="0" i="0" kern="1200" dirty="0" err="1" smtClean="0">
                <a:solidFill>
                  <a:schemeClr val="tx1"/>
                </a:solidFill>
                <a:latin typeface="+mn-lt"/>
                <a:ea typeface="+mn-ea"/>
                <a:cs typeface="+mn-cs"/>
              </a:rPr>
              <a:t>Principles</a:t>
            </a:r>
            <a:r>
              <a:rPr lang="es-ES" sz="1200" b="0" i="0" kern="1200" dirty="0" smtClean="0">
                <a:solidFill>
                  <a:schemeClr val="tx1"/>
                </a:solidFill>
                <a:latin typeface="+mn-lt"/>
                <a:ea typeface="+mn-ea"/>
                <a:cs typeface="+mn-cs"/>
              </a:rPr>
              <a:t> and </a:t>
            </a:r>
            <a:r>
              <a:rPr lang="es-ES" sz="1200" b="0" i="0" kern="1200" dirty="0" err="1" smtClean="0">
                <a:solidFill>
                  <a:schemeClr val="tx1"/>
                </a:solidFill>
                <a:latin typeface="+mn-lt"/>
                <a:ea typeface="+mn-ea"/>
                <a:cs typeface="+mn-cs"/>
              </a:rPr>
              <a:t>Practice</a:t>
            </a:r>
            <a:r>
              <a:rPr lang="es-ES" sz="1200" b="0" i="0" kern="1200" dirty="0" smtClean="0">
                <a:solidFill>
                  <a:schemeClr val="tx1"/>
                </a:solidFill>
                <a:latin typeface="+mn-lt"/>
                <a:ea typeface="+mn-ea"/>
                <a:cs typeface="+mn-cs"/>
              </a:rPr>
              <a:t> of </a:t>
            </a:r>
            <a:r>
              <a:rPr lang="es-ES" sz="1200" b="0" i="0" kern="1200" dirty="0" err="1" smtClean="0">
                <a:solidFill>
                  <a:schemeClr val="tx1"/>
                </a:solidFill>
                <a:latin typeface="+mn-lt"/>
                <a:ea typeface="+mn-ea"/>
                <a:cs typeface="+mn-cs"/>
              </a:rPr>
              <a:t>Aviation</a:t>
            </a:r>
            <a:r>
              <a:rPr lang="es-ES" sz="1200" b="0" i="0" kern="1200" dirty="0" smtClean="0">
                <a:solidFill>
                  <a:schemeClr val="tx1"/>
                </a:solidFill>
                <a:latin typeface="+mn-lt"/>
                <a:ea typeface="+mn-ea"/>
                <a:cs typeface="+mn-cs"/>
              </a:rPr>
              <a:t> Medicine”. </a:t>
            </a:r>
            <a:r>
              <a:rPr lang="es-ES" sz="1200" b="0" i="0" kern="1200" dirty="0" err="1" smtClean="0">
                <a:solidFill>
                  <a:schemeClr val="tx1"/>
                </a:solidFill>
                <a:latin typeface="+mn-lt"/>
                <a:ea typeface="+mn-ea"/>
                <a:cs typeface="+mn-cs"/>
              </a:rPr>
              <a:t>Bailliere</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Tindall</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eT</a:t>
            </a:r>
            <a:r>
              <a:rPr lang="es-ES" sz="1200" b="0" i="0" kern="1200" dirty="0" smtClean="0">
                <a:solidFill>
                  <a:schemeClr val="tx1"/>
                </a:solidFill>
                <a:latin typeface="+mn-lt"/>
                <a:ea typeface="+mn-ea"/>
                <a:cs typeface="+mn-cs"/>
              </a:rPr>
              <a:t> Cox, edit. London. New York.</a:t>
            </a:r>
          </a:p>
          <a:p>
            <a:r>
              <a:rPr lang="es-ES" sz="1200" b="1" i="0" kern="1200" dirty="0" smtClean="0">
                <a:solidFill>
                  <a:schemeClr val="tx1"/>
                </a:solidFill>
                <a:latin typeface="+mn-lt"/>
                <a:ea typeface="+mn-ea"/>
                <a:cs typeface="+mn-cs"/>
              </a:rPr>
              <a:t>1939.</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Ruff</a:t>
            </a:r>
            <a:r>
              <a:rPr lang="es-ES" sz="1200" b="0" i="0" kern="1200" dirty="0" smtClean="0">
                <a:solidFill>
                  <a:schemeClr val="tx1"/>
                </a:solidFill>
                <a:latin typeface="+mn-lt"/>
                <a:ea typeface="+mn-ea"/>
                <a:cs typeface="+mn-cs"/>
              </a:rPr>
              <a:t> y </a:t>
            </a:r>
            <a:r>
              <a:rPr lang="es-ES" sz="1200" b="0" i="0" kern="1200" dirty="0" err="1" smtClean="0">
                <a:solidFill>
                  <a:schemeClr val="tx1"/>
                </a:solidFill>
                <a:latin typeface="+mn-lt"/>
                <a:ea typeface="+mn-ea"/>
                <a:cs typeface="+mn-cs"/>
              </a:rPr>
              <a:t>Strughold</a:t>
            </a:r>
            <a:r>
              <a:rPr lang="es-ES" sz="1200" b="0" i="0" kern="1200" dirty="0" smtClean="0">
                <a:solidFill>
                  <a:schemeClr val="tx1"/>
                </a:solidFill>
                <a:latin typeface="+mn-lt"/>
                <a:ea typeface="+mn-ea"/>
                <a:cs typeface="+mn-cs"/>
              </a:rPr>
              <a:t> publican la 1ª edición de “</a:t>
            </a:r>
            <a:r>
              <a:rPr lang="es-ES" sz="1200" b="0" i="0" kern="1200" dirty="0" err="1" smtClean="0">
                <a:solidFill>
                  <a:schemeClr val="tx1"/>
                </a:solidFill>
                <a:latin typeface="+mn-lt"/>
                <a:ea typeface="+mn-ea"/>
                <a:cs typeface="+mn-cs"/>
              </a:rPr>
              <a:t>Grundiss</a:t>
            </a:r>
            <a:r>
              <a:rPr lang="es-ES" sz="1200" b="0" i="0" kern="1200" dirty="0" smtClean="0">
                <a:solidFill>
                  <a:schemeClr val="tx1"/>
                </a:solidFill>
                <a:latin typeface="+mn-lt"/>
                <a:ea typeface="+mn-ea"/>
                <a:cs typeface="+mn-cs"/>
              </a:rPr>
              <a:t> der </a:t>
            </a:r>
            <a:r>
              <a:rPr lang="es-ES" sz="1200" b="0" i="0" kern="1200" dirty="0" err="1" smtClean="0">
                <a:solidFill>
                  <a:schemeClr val="tx1"/>
                </a:solidFill>
                <a:latin typeface="+mn-lt"/>
                <a:ea typeface="+mn-ea"/>
                <a:cs typeface="+mn-cs"/>
              </a:rPr>
              <a:t>Luftfarhmedizin</a:t>
            </a:r>
            <a:r>
              <a:rPr lang="es-ES" sz="1200" b="0" i="0" kern="1200" dirty="0" smtClean="0">
                <a:solidFill>
                  <a:schemeClr val="tx1"/>
                </a:solidFill>
                <a:latin typeface="+mn-lt"/>
                <a:ea typeface="+mn-ea"/>
                <a:cs typeface="+mn-cs"/>
              </a:rPr>
              <a:t>”. Von Johann </a:t>
            </a:r>
            <a:r>
              <a:rPr lang="es-ES" sz="1200" b="0" i="0" kern="1200" dirty="0" err="1" smtClean="0">
                <a:solidFill>
                  <a:schemeClr val="tx1"/>
                </a:solidFill>
                <a:latin typeface="+mn-lt"/>
                <a:ea typeface="+mn-ea"/>
                <a:cs typeface="+mn-cs"/>
              </a:rPr>
              <a:t>Ambrosius</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Barth</a:t>
            </a:r>
            <a:r>
              <a:rPr lang="es-ES" sz="1200" b="0" i="0" kern="1200" dirty="0" smtClean="0">
                <a:solidFill>
                  <a:schemeClr val="tx1"/>
                </a:solidFill>
                <a:latin typeface="+mn-lt"/>
                <a:ea typeface="+mn-ea"/>
                <a:cs typeface="+mn-cs"/>
              </a:rPr>
              <a:t>, edit. Leipzig.</a:t>
            </a:r>
          </a:p>
          <a:p>
            <a:r>
              <a:rPr lang="es-ES" sz="1200" b="1" i="0" kern="1200" dirty="0" smtClean="0">
                <a:solidFill>
                  <a:schemeClr val="tx1"/>
                </a:solidFill>
                <a:latin typeface="+mn-lt"/>
                <a:ea typeface="+mn-ea"/>
                <a:cs typeface="+mn-cs"/>
              </a:rPr>
              <a:t>1939.</a:t>
            </a:r>
            <a:r>
              <a:rPr lang="es-ES" sz="1200" b="0" i="0" kern="1200" dirty="0" smtClean="0">
                <a:solidFill>
                  <a:schemeClr val="tx1"/>
                </a:solidFill>
                <a:latin typeface="+mn-lt"/>
                <a:ea typeface="+mn-ea"/>
                <a:cs typeface="+mn-cs"/>
              </a:rPr>
              <a:t> W.R. </a:t>
            </a:r>
            <a:r>
              <a:rPr lang="es-ES" sz="1200" b="0" i="0" kern="1200" dirty="0" err="1" smtClean="0">
                <a:solidFill>
                  <a:schemeClr val="tx1"/>
                </a:solidFill>
                <a:latin typeface="+mn-lt"/>
                <a:ea typeface="+mn-ea"/>
                <a:cs typeface="+mn-cs"/>
              </a:rPr>
              <a:t>Franks</a:t>
            </a:r>
            <a:r>
              <a:rPr lang="es-ES" sz="1200" b="0" i="0" kern="1200" dirty="0" smtClean="0">
                <a:solidFill>
                  <a:schemeClr val="tx1"/>
                </a:solidFill>
                <a:latin typeface="+mn-lt"/>
                <a:ea typeface="+mn-ea"/>
                <a:cs typeface="+mn-cs"/>
              </a:rPr>
              <a:t> profesor de Investigación Médica de la Universidad de Toronto, diseña el primer traje anti-G.</a:t>
            </a:r>
          </a:p>
          <a:p>
            <a:r>
              <a:rPr lang="es-ES" sz="1200" b="1" i="0" kern="1200" dirty="0" smtClean="0">
                <a:solidFill>
                  <a:schemeClr val="tx1"/>
                </a:solidFill>
                <a:latin typeface="+mn-lt"/>
                <a:ea typeface="+mn-ea"/>
                <a:cs typeface="+mn-cs"/>
              </a:rPr>
              <a:t>1939.</a:t>
            </a:r>
            <a:r>
              <a:rPr lang="es-ES" sz="1200" b="0" i="0" kern="1200" dirty="0" smtClean="0">
                <a:solidFill>
                  <a:schemeClr val="tx1"/>
                </a:solidFill>
                <a:latin typeface="+mn-lt"/>
                <a:ea typeface="+mn-ea"/>
                <a:cs typeface="+mn-cs"/>
              </a:rPr>
              <a:t> Se crea por Orden Ministerial el ejército del Aire, con sus cuerpos, armas y servicios y entre éstos el de Sanidad.</a:t>
            </a:r>
          </a:p>
          <a:p>
            <a:r>
              <a:rPr lang="es-ES" sz="1200" b="1" i="0" kern="1200" dirty="0" smtClean="0">
                <a:solidFill>
                  <a:schemeClr val="tx1"/>
                </a:solidFill>
                <a:latin typeface="+mn-lt"/>
                <a:ea typeface="+mn-ea"/>
                <a:cs typeface="+mn-cs"/>
              </a:rPr>
              <a:t>1940.</a:t>
            </a:r>
            <a:r>
              <a:rPr lang="es-ES" sz="1200" b="0" i="0" kern="1200" dirty="0" smtClean="0">
                <a:solidFill>
                  <a:schemeClr val="tx1"/>
                </a:solidFill>
                <a:latin typeface="+mn-lt"/>
                <a:ea typeface="+mn-ea"/>
                <a:cs typeface="+mn-cs"/>
              </a:rPr>
              <a:t> Creación del Servicio de Sanidad del ejército del Aire francés.</a:t>
            </a:r>
          </a:p>
          <a:p>
            <a:r>
              <a:rPr lang="es-ES" sz="1200" b="1" i="0" kern="1200" dirty="0" smtClean="0">
                <a:solidFill>
                  <a:schemeClr val="tx1"/>
                </a:solidFill>
                <a:latin typeface="+mn-lt"/>
                <a:ea typeface="+mn-ea"/>
                <a:cs typeface="+mn-cs"/>
              </a:rPr>
              <a:t>1940.</a:t>
            </a:r>
            <a:r>
              <a:rPr lang="es-ES" sz="1200" b="0" i="0" kern="1200" dirty="0" smtClean="0">
                <a:solidFill>
                  <a:schemeClr val="tx1"/>
                </a:solidFill>
                <a:latin typeface="+mn-lt"/>
                <a:ea typeface="+mn-ea"/>
                <a:cs typeface="+mn-cs"/>
              </a:rPr>
              <a:t> Creación del Cuerpo de Sanidad del Aire, sustituyendo al Servicio anteriormente creado, y que comprende las Secciones de Medicina y Farmacia.</a:t>
            </a:r>
          </a:p>
          <a:p>
            <a:r>
              <a:rPr lang="es-ES" sz="1200" b="1" i="0" kern="1200" dirty="0" smtClean="0">
                <a:solidFill>
                  <a:schemeClr val="tx1"/>
                </a:solidFill>
                <a:latin typeface="+mn-lt"/>
                <a:ea typeface="+mn-ea"/>
                <a:cs typeface="+mn-cs"/>
              </a:rPr>
              <a:t>1940.</a:t>
            </a:r>
            <a:r>
              <a:rPr lang="es-ES" sz="1200" b="0" i="0" kern="1200" dirty="0" smtClean="0">
                <a:solidFill>
                  <a:schemeClr val="tx1"/>
                </a:solidFill>
                <a:latin typeface="+mn-lt"/>
                <a:ea typeface="+mn-ea"/>
                <a:cs typeface="+mn-cs"/>
              </a:rPr>
              <a:t> Se crean los Institutos de Medicina Aeronáutica de Madrid y Sevilla (23 de febrero de 1940).</a:t>
            </a:r>
          </a:p>
          <a:p>
            <a:r>
              <a:rPr lang="es-ES" sz="1200" b="1" i="0" kern="1200" dirty="0" smtClean="0">
                <a:solidFill>
                  <a:schemeClr val="tx1"/>
                </a:solidFill>
                <a:latin typeface="+mn-lt"/>
                <a:ea typeface="+mn-ea"/>
                <a:cs typeface="+mn-cs"/>
              </a:rPr>
              <a:t>1940.</a:t>
            </a:r>
            <a:r>
              <a:rPr lang="es-ES" sz="1200" b="0" i="0" kern="1200" dirty="0" smtClean="0">
                <a:solidFill>
                  <a:schemeClr val="tx1"/>
                </a:solidFill>
                <a:latin typeface="+mn-lt"/>
                <a:ea typeface="+mn-ea"/>
                <a:cs typeface="+mn-cs"/>
              </a:rPr>
              <a:t> Presentación a la Academia Aeronáutica de Madrid de los trabajos de Garrote y </a:t>
            </a:r>
            <a:r>
              <a:rPr lang="es-ES" sz="1200" b="0" i="0" kern="1200" dirty="0" err="1" smtClean="0">
                <a:solidFill>
                  <a:schemeClr val="tx1"/>
                </a:solidFill>
                <a:latin typeface="+mn-lt"/>
                <a:ea typeface="+mn-ea"/>
                <a:cs typeface="+mn-cs"/>
              </a:rPr>
              <a:t>Atenza</a:t>
            </a:r>
            <a:r>
              <a:rPr lang="es-ES" sz="1200" b="0" i="0" kern="1200" dirty="0" smtClean="0">
                <a:solidFill>
                  <a:schemeClr val="tx1"/>
                </a:solidFill>
                <a:latin typeface="+mn-lt"/>
                <a:ea typeface="+mn-ea"/>
                <a:cs typeface="+mn-cs"/>
              </a:rPr>
              <a:t> sobre “Alteraciones hemáticas en el vuelo de altura” y “Funciones laberínticas en Aeronáutica”. </a:t>
            </a:r>
            <a:r>
              <a:rPr lang="es-ES" sz="1200" b="0" i="0" kern="1200" dirty="0" err="1" smtClean="0">
                <a:solidFill>
                  <a:schemeClr val="tx1"/>
                </a:solidFill>
                <a:latin typeface="+mn-lt"/>
                <a:ea typeface="+mn-ea"/>
                <a:cs typeface="+mn-cs"/>
              </a:rPr>
              <a:t>Lafont</a:t>
            </a:r>
            <a:r>
              <a:rPr lang="es-ES" sz="1200" b="0" i="0" kern="1200" dirty="0" smtClean="0">
                <a:solidFill>
                  <a:schemeClr val="tx1"/>
                </a:solidFill>
                <a:latin typeface="+mn-lt"/>
                <a:ea typeface="+mn-ea"/>
                <a:cs typeface="+mn-cs"/>
              </a:rPr>
              <a:t> presentaba “Normas provisionales para calificar la aptitud de vuelo en España” y “Modelo provisional de Cartilla sanitaria para el personal de vuelo”. Esteban </a:t>
            </a:r>
            <a:r>
              <a:rPr lang="es-ES" sz="1200" b="0" i="0" kern="1200" dirty="0" err="1" smtClean="0">
                <a:solidFill>
                  <a:schemeClr val="tx1"/>
                </a:solidFill>
                <a:latin typeface="+mn-lt"/>
                <a:ea typeface="+mn-ea"/>
                <a:cs typeface="+mn-cs"/>
              </a:rPr>
              <a:t>Aranguez</a:t>
            </a:r>
            <a:r>
              <a:rPr lang="es-ES" sz="1200" b="0" i="0" kern="1200" dirty="0" smtClean="0">
                <a:solidFill>
                  <a:schemeClr val="tx1"/>
                </a:solidFill>
                <a:latin typeface="+mn-lt"/>
                <a:ea typeface="+mn-ea"/>
                <a:cs typeface="+mn-cs"/>
              </a:rPr>
              <a:t> presenta “Sentido cromático en Aeronáutica” y “Las aceleraciones </a:t>
            </a:r>
            <a:r>
              <a:rPr lang="es-ES" sz="1200" b="0" i="0" kern="1200" dirty="0" err="1" smtClean="0">
                <a:solidFill>
                  <a:schemeClr val="tx1"/>
                </a:solidFill>
                <a:latin typeface="+mn-lt"/>
                <a:ea typeface="+mn-ea"/>
                <a:cs typeface="+mn-cs"/>
              </a:rPr>
              <a:t>a´aéreas</a:t>
            </a:r>
            <a:r>
              <a:rPr lang="es-ES" sz="1200" b="0" i="0" kern="1200" dirty="0" smtClean="0">
                <a:solidFill>
                  <a:schemeClr val="tx1"/>
                </a:solidFill>
                <a:latin typeface="+mn-lt"/>
                <a:ea typeface="+mn-ea"/>
                <a:cs typeface="+mn-cs"/>
              </a:rPr>
              <a:t> y dinámicas del líquido cefalorraquídeo”.</a:t>
            </a:r>
          </a:p>
          <a:p>
            <a:r>
              <a:rPr lang="es-ES" sz="1200" b="1" i="0" kern="1200" dirty="0" smtClean="0">
                <a:solidFill>
                  <a:schemeClr val="tx1"/>
                </a:solidFill>
                <a:latin typeface="+mn-lt"/>
                <a:ea typeface="+mn-ea"/>
                <a:cs typeface="+mn-cs"/>
              </a:rPr>
              <a:t>1941.</a:t>
            </a:r>
            <a:r>
              <a:rPr lang="es-ES" sz="1200" b="0" i="0" kern="1200" dirty="0" smtClean="0">
                <a:solidFill>
                  <a:schemeClr val="tx1"/>
                </a:solidFill>
                <a:latin typeface="+mn-lt"/>
                <a:ea typeface="+mn-ea"/>
                <a:cs typeface="+mn-cs"/>
              </a:rPr>
              <a:t> Aparece el número 1 de la Revista Aeronáutica, Segunda </a:t>
            </a:r>
            <a:r>
              <a:rPr lang="es-ES" sz="1200" b="0" i="0" kern="1200" dirty="0" err="1" smtClean="0">
                <a:solidFill>
                  <a:schemeClr val="tx1"/>
                </a:solidFill>
                <a:latin typeface="+mn-lt"/>
                <a:ea typeface="+mn-ea"/>
                <a:cs typeface="+mn-cs"/>
              </a:rPr>
              <a:t>Epoca</a:t>
            </a:r>
            <a:r>
              <a:rPr lang="es-ES" sz="1200" b="0" i="0" kern="1200" dirty="0" smtClean="0">
                <a:solidFill>
                  <a:schemeClr val="tx1"/>
                </a:solidFill>
                <a:latin typeface="+mn-lt"/>
                <a:ea typeface="+mn-ea"/>
                <a:cs typeface="+mn-cs"/>
              </a:rPr>
              <a:t>.</a:t>
            </a:r>
          </a:p>
          <a:p>
            <a:r>
              <a:rPr lang="es-ES" sz="1200" b="1" i="0" kern="1200" dirty="0" smtClean="0">
                <a:solidFill>
                  <a:schemeClr val="tx1"/>
                </a:solidFill>
                <a:latin typeface="+mn-lt"/>
                <a:ea typeface="+mn-ea"/>
                <a:cs typeface="+mn-cs"/>
              </a:rPr>
              <a:t>1941.</a:t>
            </a:r>
            <a:r>
              <a:rPr lang="es-ES" sz="1200" b="0" i="0" kern="1200" dirty="0" smtClean="0">
                <a:solidFill>
                  <a:schemeClr val="tx1"/>
                </a:solidFill>
                <a:latin typeface="+mn-lt"/>
                <a:ea typeface="+mn-ea"/>
                <a:cs typeface="+mn-cs"/>
              </a:rPr>
              <a:t> Se publica “El vuelo a Alta Cota” manual de Medicina Aeronáutica de Pescador del Hoyo.</a:t>
            </a:r>
          </a:p>
          <a:p>
            <a:r>
              <a:rPr lang="es-ES" sz="1200" b="1" i="0" kern="1200" dirty="0" smtClean="0">
                <a:solidFill>
                  <a:schemeClr val="tx1"/>
                </a:solidFill>
                <a:latin typeface="+mn-lt"/>
                <a:ea typeface="+mn-ea"/>
                <a:cs typeface="+mn-cs"/>
              </a:rPr>
              <a:t>1941.</a:t>
            </a:r>
            <a:r>
              <a:rPr lang="es-ES" sz="1200" b="0" i="0" kern="1200" dirty="0" smtClean="0">
                <a:solidFill>
                  <a:schemeClr val="tx1"/>
                </a:solidFill>
                <a:latin typeface="+mn-lt"/>
                <a:ea typeface="+mn-ea"/>
                <a:cs typeface="+mn-cs"/>
              </a:rPr>
              <a:t> Esteban </a:t>
            </a:r>
            <a:r>
              <a:rPr lang="es-ES" sz="1200" b="0" i="0" kern="1200" dirty="0" err="1" smtClean="0">
                <a:solidFill>
                  <a:schemeClr val="tx1"/>
                </a:solidFill>
                <a:latin typeface="+mn-lt"/>
                <a:ea typeface="+mn-ea"/>
                <a:cs typeface="+mn-cs"/>
              </a:rPr>
              <a:t>Aranguez</a:t>
            </a:r>
            <a:r>
              <a:rPr lang="es-ES" sz="1200" b="0" i="0" kern="1200" dirty="0" smtClean="0">
                <a:solidFill>
                  <a:schemeClr val="tx1"/>
                </a:solidFill>
                <a:latin typeface="+mn-lt"/>
                <a:ea typeface="+mn-ea"/>
                <a:cs typeface="+mn-cs"/>
              </a:rPr>
              <a:t> publica la monografía de 80 páginas “Las funciones visuales en Aeronáutica”.</a:t>
            </a:r>
          </a:p>
          <a:p>
            <a:r>
              <a:rPr lang="es-ES" sz="1200" b="1" i="0" kern="1200" dirty="0" smtClean="0">
                <a:solidFill>
                  <a:schemeClr val="tx1"/>
                </a:solidFill>
                <a:latin typeface="+mn-lt"/>
                <a:ea typeface="+mn-ea"/>
                <a:cs typeface="+mn-cs"/>
              </a:rPr>
              <a:t>1942.</a:t>
            </a:r>
            <a:r>
              <a:rPr lang="es-ES" sz="1200" b="0" i="0" kern="1200" dirty="0" smtClean="0">
                <a:solidFill>
                  <a:schemeClr val="tx1"/>
                </a:solidFill>
                <a:latin typeface="+mn-lt"/>
                <a:ea typeface="+mn-ea"/>
                <a:cs typeface="+mn-cs"/>
              </a:rPr>
              <a:t> Ubicación del Instituto de Medicina aeronáutica de Madrid en el Pabellón de Fisiología de la Facultad de Medicina de la Universidad Complutense de Madrid.</a:t>
            </a:r>
          </a:p>
          <a:p>
            <a:r>
              <a:rPr lang="es-ES" sz="1200" b="1" i="0" kern="1200" dirty="0" smtClean="0">
                <a:solidFill>
                  <a:schemeClr val="tx1"/>
                </a:solidFill>
                <a:latin typeface="+mn-lt"/>
                <a:ea typeface="+mn-ea"/>
                <a:cs typeface="+mn-cs"/>
              </a:rPr>
              <a:t>1942.</a:t>
            </a:r>
            <a:r>
              <a:rPr lang="es-ES" sz="1200" b="0" i="0" kern="1200" dirty="0" smtClean="0">
                <a:solidFill>
                  <a:schemeClr val="tx1"/>
                </a:solidFill>
                <a:latin typeface="+mn-lt"/>
                <a:ea typeface="+mn-ea"/>
                <a:cs typeface="+mn-cs"/>
              </a:rPr>
              <a:t> Publicación del “</a:t>
            </a:r>
            <a:r>
              <a:rPr lang="es-ES" sz="1200" b="0" i="0" kern="1200" dirty="0" err="1" smtClean="0">
                <a:solidFill>
                  <a:schemeClr val="tx1"/>
                </a:solidFill>
                <a:latin typeface="+mn-lt"/>
                <a:ea typeface="+mn-ea"/>
                <a:cs typeface="+mn-cs"/>
              </a:rPr>
              <a:t>Trattato</a:t>
            </a:r>
            <a:r>
              <a:rPr lang="es-ES" sz="1200" b="0" i="0" kern="1200" dirty="0" smtClean="0">
                <a:solidFill>
                  <a:schemeClr val="tx1"/>
                </a:solidFill>
                <a:latin typeface="+mn-lt"/>
                <a:ea typeface="+mn-ea"/>
                <a:cs typeface="+mn-cs"/>
              </a:rPr>
              <a:t> di Medicina </a:t>
            </a:r>
            <a:r>
              <a:rPr lang="es-ES" sz="1200" b="0" i="0" kern="1200" dirty="0" err="1" smtClean="0">
                <a:solidFill>
                  <a:schemeClr val="tx1"/>
                </a:solidFill>
                <a:latin typeface="+mn-lt"/>
                <a:ea typeface="+mn-ea"/>
                <a:cs typeface="+mn-cs"/>
              </a:rPr>
              <a:t>Aeronautica</a:t>
            </a:r>
            <a:r>
              <a:rPr lang="es-ES" sz="1200" b="0" i="0" kern="1200" dirty="0" smtClean="0">
                <a:solidFill>
                  <a:schemeClr val="tx1"/>
                </a:solidFill>
                <a:latin typeface="+mn-lt"/>
                <a:ea typeface="+mn-ea"/>
                <a:cs typeface="+mn-cs"/>
              </a:rPr>
              <a:t>” por </a:t>
            </a:r>
            <a:r>
              <a:rPr lang="es-ES" sz="1200" b="0" i="0" kern="1200" dirty="0" err="1" smtClean="0">
                <a:solidFill>
                  <a:schemeClr val="tx1"/>
                </a:solidFill>
                <a:latin typeface="+mn-lt"/>
                <a:ea typeface="+mn-ea"/>
                <a:cs typeface="+mn-cs"/>
              </a:rPr>
              <a:t>Monaco</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Genelli</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Margaria</a:t>
            </a:r>
            <a:r>
              <a:rPr lang="es-ES" sz="1200" b="0" i="0" kern="1200" dirty="0" smtClean="0">
                <a:solidFill>
                  <a:schemeClr val="tx1"/>
                </a:solidFill>
                <a:latin typeface="+mn-lt"/>
                <a:ea typeface="+mn-ea"/>
                <a:cs typeface="+mn-cs"/>
              </a:rPr>
              <a:t>, 3 vol. Roma.</a:t>
            </a:r>
          </a:p>
          <a:p>
            <a:r>
              <a:rPr lang="es-ES" sz="1200" b="1" i="0" kern="1200" dirty="0" smtClean="0">
                <a:solidFill>
                  <a:schemeClr val="tx1"/>
                </a:solidFill>
                <a:latin typeface="+mn-lt"/>
                <a:ea typeface="+mn-ea"/>
                <a:cs typeface="+mn-cs"/>
              </a:rPr>
              <a:t>1943.</a:t>
            </a:r>
            <a:r>
              <a:rPr lang="es-ES" sz="1200" b="0" i="0" kern="1200" dirty="0" smtClean="0">
                <a:solidFill>
                  <a:schemeClr val="tx1"/>
                </a:solidFill>
                <a:latin typeface="+mn-lt"/>
                <a:ea typeface="+mn-ea"/>
                <a:cs typeface="+mn-cs"/>
              </a:rPr>
              <a:t> Bauer publica un libro “</a:t>
            </a:r>
            <a:r>
              <a:rPr lang="es-ES" sz="1200" b="0" i="0" kern="1200" dirty="0" err="1" smtClean="0">
                <a:solidFill>
                  <a:schemeClr val="tx1"/>
                </a:solidFill>
                <a:latin typeface="+mn-lt"/>
                <a:ea typeface="+mn-ea"/>
                <a:cs typeface="+mn-cs"/>
              </a:rPr>
              <a:t>Aviation</a:t>
            </a:r>
            <a:r>
              <a:rPr lang="es-ES" sz="1200" b="0" i="0" kern="1200" dirty="0" smtClean="0">
                <a:solidFill>
                  <a:schemeClr val="tx1"/>
                </a:solidFill>
                <a:latin typeface="+mn-lt"/>
                <a:ea typeface="+mn-ea"/>
                <a:cs typeface="+mn-cs"/>
              </a:rPr>
              <a:t> Medicine”.</a:t>
            </a:r>
          </a:p>
          <a:p>
            <a:r>
              <a:rPr lang="es-ES" sz="1200" b="1" i="0" kern="1200" dirty="0" smtClean="0">
                <a:solidFill>
                  <a:schemeClr val="tx1"/>
                </a:solidFill>
                <a:latin typeface="+mn-lt"/>
                <a:ea typeface="+mn-ea"/>
                <a:cs typeface="+mn-cs"/>
              </a:rPr>
              <a:t>1943.</a:t>
            </a:r>
            <a:r>
              <a:rPr lang="es-ES" sz="1200" b="0" i="0" kern="1200" dirty="0" smtClean="0">
                <a:solidFill>
                  <a:schemeClr val="tx1"/>
                </a:solidFill>
                <a:latin typeface="+mn-lt"/>
                <a:ea typeface="+mn-ea"/>
                <a:cs typeface="+mn-cs"/>
              </a:rPr>
              <a:t> Primeros Diplomas de Fisiología aeronáutica, en el Instituto de Medicina Aeronáutica de Madrid.</a:t>
            </a:r>
          </a:p>
          <a:p>
            <a:r>
              <a:rPr lang="es-ES" sz="1200" b="1" i="0" kern="1200" dirty="0" smtClean="0">
                <a:solidFill>
                  <a:schemeClr val="tx1"/>
                </a:solidFill>
                <a:latin typeface="+mn-lt"/>
                <a:ea typeface="+mn-ea"/>
                <a:cs typeface="+mn-cs"/>
              </a:rPr>
              <a:t>1946.</a:t>
            </a:r>
            <a:r>
              <a:rPr lang="es-ES" sz="1200" b="0" i="0" kern="1200" dirty="0" smtClean="0">
                <a:solidFill>
                  <a:schemeClr val="tx1"/>
                </a:solidFill>
                <a:latin typeface="+mn-lt"/>
                <a:ea typeface="+mn-ea"/>
                <a:cs typeface="+mn-cs"/>
              </a:rPr>
              <a:t> Primer Diploma Universitario de Medicina Aeroespacial por la Facultad de Medicina de Nancy.</a:t>
            </a:r>
          </a:p>
          <a:p>
            <a:r>
              <a:rPr lang="es-ES" sz="1200" b="1" i="0" kern="1200" dirty="0" smtClean="0">
                <a:solidFill>
                  <a:schemeClr val="tx1"/>
                </a:solidFill>
                <a:latin typeface="+mn-lt"/>
                <a:ea typeface="+mn-ea"/>
                <a:cs typeface="+mn-cs"/>
              </a:rPr>
              <a:t>1946.</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Publicacón</a:t>
            </a:r>
            <a:r>
              <a:rPr lang="es-ES" sz="1200" b="0" i="0" kern="1200" dirty="0" smtClean="0">
                <a:solidFill>
                  <a:schemeClr val="tx1"/>
                </a:solidFill>
                <a:latin typeface="+mn-lt"/>
                <a:ea typeface="+mn-ea"/>
                <a:cs typeface="+mn-cs"/>
              </a:rPr>
              <a:t> de “</a:t>
            </a:r>
            <a:r>
              <a:rPr lang="es-ES" sz="1200" b="0" i="0" kern="1200" dirty="0" err="1" smtClean="0">
                <a:solidFill>
                  <a:schemeClr val="tx1"/>
                </a:solidFill>
                <a:latin typeface="+mn-lt"/>
                <a:ea typeface="+mn-ea"/>
                <a:cs typeface="+mn-cs"/>
              </a:rPr>
              <a:t>Humann</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Factors</a:t>
            </a:r>
            <a:r>
              <a:rPr lang="es-ES" sz="1200" b="0" i="0" kern="1200" dirty="0" smtClean="0">
                <a:solidFill>
                  <a:schemeClr val="tx1"/>
                </a:solidFill>
                <a:latin typeface="+mn-lt"/>
                <a:ea typeface="+mn-ea"/>
                <a:cs typeface="+mn-cs"/>
              </a:rPr>
              <a:t> in Air </a:t>
            </a:r>
            <a:r>
              <a:rPr lang="es-ES" sz="1200" b="0" i="0" kern="1200" dirty="0" err="1" smtClean="0">
                <a:solidFill>
                  <a:schemeClr val="tx1"/>
                </a:solidFill>
                <a:latin typeface="+mn-lt"/>
                <a:ea typeface="+mn-ea"/>
                <a:cs typeface="+mn-cs"/>
              </a:rPr>
              <a:t>Transport</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Desing</a:t>
            </a:r>
            <a:r>
              <a:rPr lang="es-ES" sz="1200" b="0" i="0" kern="1200" dirty="0" smtClean="0">
                <a:solidFill>
                  <a:schemeClr val="tx1"/>
                </a:solidFill>
                <a:latin typeface="+mn-lt"/>
                <a:ea typeface="+mn-ea"/>
                <a:cs typeface="+mn-cs"/>
              </a:rPr>
              <a:t>” por </a:t>
            </a:r>
            <a:r>
              <a:rPr lang="es-ES" sz="1200" b="0" i="0" kern="1200" dirty="0" err="1" smtClean="0">
                <a:solidFill>
                  <a:schemeClr val="tx1"/>
                </a:solidFill>
                <a:latin typeface="+mn-lt"/>
                <a:ea typeface="+mn-ea"/>
                <a:cs typeface="+mn-cs"/>
              </a:rPr>
              <a:t>MacFarland</a:t>
            </a:r>
            <a:r>
              <a:rPr lang="es-ES" sz="1200" b="0" i="0" kern="1200" dirty="0" smtClean="0">
                <a:solidFill>
                  <a:schemeClr val="tx1"/>
                </a:solidFill>
                <a:latin typeface="+mn-lt"/>
                <a:ea typeface="+mn-ea"/>
                <a:cs typeface="+mn-cs"/>
              </a:rPr>
              <a:t>. Mac Graw Hill edit. New York.</a:t>
            </a:r>
            <a:endParaRPr lang="es-ES" sz="1200" b="0" i="0" kern="1200" dirty="0" smtClean="0">
              <a:solidFill>
                <a:schemeClr val="tx1"/>
              </a:solidFill>
              <a:latin typeface="+mn-lt"/>
              <a:ea typeface="+mn-ea"/>
              <a:cs typeface="+mn-cs"/>
              <a:hlinkClick r:id="rId4"/>
            </a:endParaRPr>
          </a:p>
          <a:p>
            <a:endParaRPr lang="es-ES" sz="1200" b="0" i="0" kern="1200" dirty="0" smtClean="0">
              <a:solidFill>
                <a:schemeClr val="tx1"/>
              </a:solidFill>
              <a:latin typeface="+mn-lt"/>
              <a:ea typeface="+mn-ea"/>
              <a:cs typeface="+mn-cs"/>
              <a:hlinkClick r:id="rId4"/>
            </a:endParaRPr>
          </a:p>
          <a:p>
            <a:r>
              <a:rPr lang="es-ES" sz="1200" b="1" i="0" kern="1200" dirty="0" smtClean="0">
                <a:solidFill>
                  <a:schemeClr val="tx1"/>
                </a:solidFill>
                <a:latin typeface="+mn-lt"/>
                <a:ea typeface="+mn-ea"/>
                <a:cs typeface="+mn-cs"/>
              </a:rPr>
              <a:t>1946.</a:t>
            </a:r>
            <a:r>
              <a:rPr lang="es-ES" sz="1200" b="0" i="0" kern="1200" dirty="0" smtClean="0">
                <a:solidFill>
                  <a:schemeClr val="tx1"/>
                </a:solidFill>
                <a:latin typeface="+mn-lt"/>
                <a:ea typeface="+mn-ea"/>
                <a:cs typeface="+mn-cs"/>
              </a:rPr>
              <a:t> Comienza la utilización con fines de investigación del Laboratorio de Altitud en Madrid.</a:t>
            </a:r>
          </a:p>
          <a:p>
            <a:r>
              <a:rPr lang="es-ES" sz="1200" b="1" i="0" kern="1200" dirty="0" smtClean="0">
                <a:solidFill>
                  <a:schemeClr val="tx1"/>
                </a:solidFill>
                <a:latin typeface="+mn-lt"/>
                <a:ea typeface="+mn-ea"/>
                <a:cs typeface="+mn-cs"/>
              </a:rPr>
              <a:t>1948.</a:t>
            </a:r>
            <a:r>
              <a:rPr lang="es-ES" sz="1200" b="0" i="0" kern="1200" dirty="0" smtClean="0">
                <a:solidFill>
                  <a:schemeClr val="tx1"/>
                </a:solidFill>
                <a:latin typeface="+mn-lt"/>
                <a:ea typeface="+mn-ea"/>
                <a:cs typeface="+mn-cs"/>
              </a:rPr>
              <a:t> Adquisición por el Centro de Investigación de Medicina Aeroespacial de una centrífuga de 3 m. de brazo tipo </a:t>
            </a:r>
            <a:r>
              <a:rPr lang="es-ES" sz="1200" b="0" i="0" kern="1200" dirty="0" err="1" smtClean="0">
                <a:solidFill>
                  <a:schemeClr val="tx1"/>
                </a:solidFill>
                <a:latin typeface="+mn-lt"/>
                <a:ea typeface="+mn-ea"/>
                <a:cs typeface="+mn-cs"/>
              </a:rPr>
              <a:t>Zondepp</a:t>
            </a:r>
            <a:r>
              <a:rPr lang="es-ES" sz="1200" b="0" i="0" kern="1200" dirty="0" smtClean="0">
                <a:solidFill>
                  <a:schemeClr val="tx1"/>
                </a:solidFill>
                <a:latin typeface="+mn-lt"/>
                <a:ea typeface="+mn-ea"/>
                <a:cs typeface="+mn-cs"/>
              </a:rPr>
              <a:t>.</a:t>
            </a:r>
          </a:p>
          <a:p>
            <a:r>
              <a:rPr lang="es-ES" sz="1200" b="1" i="0" kern="1200" dirty="0" smtClean="0">
                <a:solidFill>
                  <a:schemeClr val="tx1"/>
                </a:solidFill>
                <a:latin typeface="+mn-lt"/>
                <a:ea typeface="+mn-ea"/>
                <a:cs typeface="+mn-cs"/>
              </a:rPr>
              <a:t>1960.</a:t>
            </a:r>
            <a:r>
              <a:rPr lang="es-ES" sz="1200" b="0" i="0" kern="1200" dirty="0" smtClean="0">
                <a:solidFill>
                  <a:schemeClr val="tx1"/>
                </a:solidFill>
                <a:latin typeface="+mn-lt"/>
                <a:ea typeface="+mn-ea"/>
                <a:cs typeface="+mn-cs"/>
              </a:rPr>
              <a:t> Se incluye la Medicina Aeronáutica y Cosmonáutica entre las asignaturas optativas del Doctorado.</a:t>
            </a:r>
          </a:p>
          <a:p>
            <a:r>
              <a:rPr lang="es-ES" sz="1200" b="1" i="0" kern="1200" dirty="0" smtClean="0">
                <a:solidFill>
                  <a:schemeClr val="tx1"/>
                </a:solidFill>
                <a:latin typeface="+mn-lt"/>
                <a:ea typeface="+mn-ea"/>
                <a:cs typeface="+mn-cs"/>
              </a:rPr>
              <a:t>1962.</a:t>
            </a:r>
            <a:r>
              <a:rPr lang="es-ES" sz="1200" b="0" i="0" kern="1200" dirty="0" smtClean="0">
                <a:solidFill>
                  <a:schemeClr val="tx1"/>
                </a:solidFill>
                <a:latin typeface="+mn-lt"/>
                <a:ea typeface="+mn-ea"/>
                <a:cs typeface="+mn-cs"/>
              </a:rPr>
              <a:t> XI Congreso Internacional de Medicina Aeronáutica y Cosmonáutica, que tiene lugar en la Facultad de Medicina de Madrid.</a:t>
            </a:r>
          </a:p>
          <a:p>
            <a:r>
              <a:rPr lang="es-ES" sz="1200" b="1" i="0" kern="1200" dirty="0" smtClean="0">
                <a:solidFill>
                  <a:schemeClr val="tx1"/>
                </a:solidFill>
                <a:latin typeface="+mn-lt"/>
                <a:ea typeface="+mn-ea"/>
                <a:cs typeface="+mn-cs"/>
              </a:rPr>
              <a:t>1971.</a:t>
            </a:r>
            <a:r>
              <a:rPr lang="es-ES" sz="1200" b="0" i="0" kern="1200" dirty="0" smtClean="0">
                <a:solidFill>
                  <a:schemeClr val="tx1"/>
                </a:solidFill>
                <a:latin typeface="+mn-lt"/>
                <a:ea typeface="+mn-ea"/>
                <a:cs typeface="+mn-cs"/>
              </a:rPr>
              <a:t> Ubicación del Centro de Investigación de Medicina Aeroespacial en un edificio anexo al Hospital del Aire.</a:t>
            </a:r>
          </a:p>
          <a:p>
            <a:r>
              <a:rPr lang="es-ES" sz="1200" b="1" i="0" kern="1200" dirty="0" smtClean="0">
                <a:solidFill>
                  <a:schemeClr val="tx1"/>
                </a:solidFill>
                <a:latin typeface="+mn-lt"/>
                <a:ea typeface="+mn-ea"/>
                <a:cs typeface="+mn-cs"/>
              </a:rPr>
              <a:t>1979.</a:t>
            </a:r>
            <a:r>
              <a:rPr lang="es-ES" sz="1200" b="0" i="0" kern="1200" dirty="0" smtClean="0">
                <a:solidFill>
                  <a:schemeClr val="tx1"/>
                </a:solidFill>
                <a:latin typeface="+mn-lt"/>
                <a:ea typeface="+mn-ea"/>
                <a:cs typeface="+mn-cs"/>
              </a:rPr>
              <a:t> Adquisición de la nueva Cámara </a:t>
            </a:r>
            <a:r>
              <a:rPr lang="es-ES" sz="1200" b="0" i="0" kern="1200" dirty="0" err="1" smtClean="0">
                <a:solidFill>
                  <a:schemeClr val="tx1"/>
                </a:solidFill>
                <a:latin typeface="+mn-lt"/>
                <a:ea typeface="+mn-ea"/>
                <a:cs typeface="+mn-cs"/>
              </a:rPr>
              <a:t>Hipobárica</a:t>
            </a:r>
            <a:r>
              <a:rPr lang="es-ES" sz="1200" b="0" i="0" kern="1200" dirty="0" smtClean="0">
                <a:solidFill>
                  <a:schemeClr val="tx1"/>
                </a:solidFill>
                <a:latin typeface="+mn-lt"/>
                <a:ea typeface="+mn-ea"/>
                <a:cs typeface="+mn-cs"/>
              </a:rPr>
              <a:t> con capacidad para 10 plazas en el compartimento principal y 2 en la antecámara.</a:t>
            </a:r>
            <a:endParaRPr lang="es-ES" dirty="0"/>
          </a:p>
        </p:txBody>
      </p:sp>
      <p:sp>
        <p:nvSpPr>
          <p:cNvPr id="4" name="Marcador de número de diapositiva 3"/>
          <p:cNvSpPr>
            <a:spLocks noGrp="1"/>
          </p:cNvSpPr>
          <p:nvPr>
            <p:ph type="sldNum" sz="quarter" idx="10"/>
          </p:nvPr>
        </p:nvSpPr>
        <p:spPr/>
        <p:txBody>
          <a:bodyPr/>
          <a:lstStyle/>
          <a:p>
            <a:fld id="{65E7348E-61CA-EB45-BA75-9D3FD0B9C855}" type="slidenum">
              <a:rPr lang="es-ES" smtClean="0"/>
              <a:t>2</a:t>
            </a:fld>
            <a:endParaRPr lang="es-ES"/>
          </a:p>
        </p:txBody>
      </p:sp>
    </p:spTree>
    <p:extLst>
      <p:ext uri="{BB962C8B-B14F-4D97-AF65-F5344CB8AC3E}">
        <p14:creationId xmlns:p14="http://schemas.microsoft.com/office/powerpoint/2010/main" val="1974606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kern="1200" dirty="0" err="1" smtClean="0">
                <a:solidFill>
                  <a:schemeClr val="tx1"/>
                </a:solidFill>
                <a:effectLst/>
                <a:latin typeface="+mn-lt"/>
                <a:ea typeface="+mn-ea"/>
                <a:cs typeface="+mn-cs"/>
              </a:rPr>
              <a:t>Background</a:t>
            </a:r>
            <a:r>
              <a:rPr lang="es-ES" sz="1200" b="1" kern="1200" dirty="0" smtClean="0">
                <a:solidFill>
                  <a:schemeClr val="tx1"/>
                </a:solidFill>
                <a:effectLst/>
                <a:latin typeface="+mn-lt"/>
                <a:ea typeface="+mn-ea"/>
                <a:cs typeface="+mn-cs"/>
              </a:rPr>
              <a:t>—</a:t>
            </a:r>
            <a:r>
              <a:rPr lang="es-ES" sz="1200" kern="1200" dirty="0" err="1" smtClean="0">
                <a:solidFill>
                  <a:schemeClr val="tx1"/>
                </a:solidFill>
                <a:effectLst/>
                <a:latin typeface="+mn-lt"/>
                <a:ea typeface="+mn-ea"/>
                <a:cs typeface="+mn-cs"/>
              </a:rPr>
              <a:t>Sleep</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deprivation</a:t>
            </a:r>
            <a:r>
              <a:rPr lang="es-ES" sz="1200" kern="1200" dirty="0" smtClean="0">
                <a:solidFill>
                  <a:schemeClr val="tx1"/>
                </a:solidFill>
                <a:effectLst/>
                <a:latin typeface="+mn-lt"/>
                <a:ea typeface="+mn-ea"/>
                <a:cs typeface="+mn-cs"/>
              </a:rPr>
              <a:t> and fatigue are </a:t>
            </a:r>
            <a:r>
              <a:rPr lang="es-ES" sz="1200" kern="1200" dirty="0" err="1" smtClean="0">
                <a:solidFill>
                  <a:schemeClr val="tx1"/>
                </a:solidFill>
                <a:effectLst/>
                <a:latin typeface="+mn-lt"/>
                <a:ea typeface="+mn-ea"/>
                <a:cs typeface="+mn-cs"/>
              </a:rPr>
              <a:t>common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subjective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complaints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among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astronauts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conducted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first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large-scale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evaluation</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objectively-estimated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sleep</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astronauts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both</a:t>
            </a:r>
            <a:r>
              <a:rPr lang="es-ES" sz="1200" kern="1200" dirty="0" smtClean="0">
                <a:solidFill>
                  <a:schemeClr val="tx1"/>
                </a:solidFill>
                <a:effectLst/>
                <a:latin typeface="+mn-lt"/>
                <a:ea typeface="+mn-ea"/>
                <a:cs typeface="+mn-cs"/>
              </a:rPr>
              <a:t> short- and </a:t>
            </a:r>
            <a:r>
              <a:rPr lang="es-ES" sz="1200" kern="1200" dirty="0" err="1" smtClean="0">
                <a:solidFill>
                  <a:schemeClr val="tx1"/>
                </a:solidFill>
                <a:effectLst/>
                <a:latin typeface="+mn-lt"/>
                <a:ea typeface="+mn-ea"/>
                <a:cs typeface="+mn-cs"/>
              </a:rPr>
              <a:t>long-duration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spaceflight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missions</a:t>
            </a:r>
            <a:r>
              <a:rPr lang="es-ES" sz="1200" kern="1200" dirty="0" smtClean="0">
                <a:solidFill>
                  <a:schemeClr val="tx1"/>
                </a:solidFill>
                <a:effectLst/>
                <a:latin typeface="+mn-lt"/>
                <a:ea typeface="+mn-ea"/>
                <a:cs typeface="+mn-cs"/>
              </a:rPr>
              <a:t>. </a:t>
            </a:r>
            <a:endParaRPr lang="es-ES" dirty="0" smtClean="0"/>
          </a:p>
          <a:p>
            <a:r>
              <a:rPr lang="es-ES" sz="1200" b="1" kern="1200" dirty="0" err="1" smtClean="0">
                <a:solidFill>
                  <a:schemeClr val="tx1"/>
                </a:solidFill>
                <a:effectLst/>
                <a:latin typeface="+mn-lt"/>
                <a:ea typeface="+mn-ea"/>
                <a:cs typeface="+mn-cs"/>
              </a:rPr>
              <a:t>Methods</a:t>
            </a:r>
            <a:r>
              <a:rPr lang="es-ES" sz="1200" b="1" kern="1200" dirty="0" smtClean="0">
                <a:solidFill>
                  <a:schemeClr val="tx1"/>
                </a:solidFill>
                <a:effectLst/>
                <a:latin typeface="+mn-lt"/>
                <a:ea typeface="+mn-ea"/>
                <a:cs typeface="+mn-cs"/>
              </a:rPr>
              <a:t>—</a:t>
            </a:r>
            <a:r>
              <a:rPr lang="es-ES" sz="1200" kern="1200" dirty="0" err="1" smtClean="0">
                <a:solidFill>
                  <a:schemeClr val="tx1"/>
                </a:solidFill>
                <a:effectLst/>
                <a:latin typeface="+mn-lt"/>
                <a:ea typeface="+mn-ea"/>
                <a:cs typeface="+mn-cs"/>
              </a:rPr>
              <a:t>Allnon-Russian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crewmembers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assigned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space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shuttle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flights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with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inflight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experiments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from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July</a:t>
            </a:r>
            <a:r>
              <a:rPr lang="es-ES" sz="1200" kern="1200" dirty="0" smtClean="0">
                <a:solidFill>
                  <a:schemeClr val="tx1"/>
                </a:solidFill>
                <a:effectLst/>
                <a:latin typeface="+mn-lt"/>
                <a:ea typeface="+mn-ea"/>
                <a:cs typeface="+mn-cs"/>
              </a:rPr>
              <a:t> 2001 </a:t>
            </a:r>
            <a:r>
              <a:rPr lang="es-ES" sz="1200" kern="1200" dirty="0" err="1" smtClean="0">
                <a:solidFill>
                  <a:schemeClr val="tx1"/>
                </a:solidFill>
                <a:effectLst/>
                <a:latin typeface="+mn-lt"/>
                <a:ea typeface="+mn-ea"/>
                <a:cs typeface="+mn-cs"/>
              </a:rPr>
              <a:t>until</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July</a:t>
            </a:r>
            <a:r>
              <a:rPr lang="es-ES" sz="1200" kern="1200" dirty="0" smtClean="0">
                <a:solidFill>
                  <a:schemeClr val="tx1"/>
                </a:solidFill>
                <a:effectLst/>
                <a:latin typeface="+mn-lt"/>
                <a:ea typeface="+mn-ea"/>
                <a:cs typeface="+mn-cs"/>
              </a:rPr>
              <a:t> 2011 </a:t>
            </a:r>
            <a:r>
              <a:rPr lang="es-ES" sz="1200" kern="1200" dirty="0" err="1" smtClean="0">
                <a:solidFill>
                  <a:schemeClr val="tx1"/>
                </a:solidFill>
                <a:effectLst/>
                <a:latin typeface="+mn-lt"/>
                <a:ea typeface="+mn-ea"/>
                <a:cs typeface="+mn-cs"/>
              </a:rPr>
              <a:t>or</a:t>
            </a:r>
            <a:r>
              <a:rPr lang="es-ES" sz="1200" kern="1200" dirty="0" smtClean="0">
                <a:solidFill>
                  <a:schemeClr val="tx1"/>
                </a:solidFill>
                <a:effectLst/>
                <a:latin typeface="+mn-lt"/>
                <a:ea typeface="+mn-ea"/>
                <a:cs typeface="+mn-cs"/>
              </a:rPr>
              <a:t> ISS </a:t>
            </a:r>
            <a:r>
              <a:rPr lang="es-ES" sz="1200" kern="1200" dirty="0" err="1" smtClean="0">
                <a:solidFill>
                  <a:schemeClr val="tx1"/>
                </a:solidFill>
                <a:effectLst/>
                <a:latin typeface="+mn-lt"/>
                <a:ea typeface="+mn-ea"/>
                <a:cs typeface="+mn-cs"/>
              </a:rPr>
              <a:t>Expeditions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from</a:t>
            </a:r>
            <a:r>
              <a:rPr lang="es-ES" sz="1200" kern="1200" dirty="0" smtClean="0">
                <a:solidFill>
                  <a:schemeClr val="tx1"/>
                </a:solidFill>
                <a:effectLst/>
                <a:latin typeface="+mn-lt"/>
                <a:ea typeface="+mn-ea"/>
                <a:cs typeface="+mn-cs"/>
              </a:rPr>
              <a:t> 2006 –2011 </a:t>
            </a:r>
            <a:r>
              <a:rPr lang="es-ES" sz="1200" kern="1200" dirty="0" err="1" smtClean="0">
                <a:solidFill>
                  <a:schemeClr val="tx1"/>
                </a:solidFill>
                <a:effectLst/>
                <a:latin typeface="+mn-lt"/>
                <a:ea typeface="+mn-ea"/>
                <a:cs typeface="+mn-cs"/>
              </a:rPr>
              <a:t>were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eligible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participate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objectively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assessed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via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wrist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actigraphy</a:t>
            </a:r>
            <a:r>
              <a:rPr lang="es-ES" sz="1200" kern="1200" dirty="0" smtClean="0">
                <a:solidFill>
                  <a:schemeClr val="tx1"/>
                </a:solidFill>
                <a:effectLst/>
                <a:latin typeface="+mn-lt"/>
                <a:ea typeface="+mn-ea"/>
                <a:cs typeface="+mn-cs"/>
              </a:rPr>
              <a:t> and </a:t>
            </a:r>
            <a:r>
              <a:rPr lang="es-ES" sz="1200" kern="1200" dirty="0" err="1" smtClean="0">
                <a:solidFill>
                  <a:schemeClr val="tx1"/>
                </a:solidFill>
                <a:effectLst/>
                <a:latin typeface="+mn-lt"/>
                <a:ea typeface="+mn-ea"/>
                <a:cs typeface="+mn-cs"/>
              </a:rPr>
              <a:t>daily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logs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sleep-wake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timing</a:t>
            </a:r>
            <a:r>
              <a:rPr lang="es-ES" sz="1200" kern="1200" dirty="0" smtClean="0">
                <a:solidFill>
                  <a:schemeClr val="tx1"/>
                </a:solidFill>
                <a:effectLst/>
                <a:latin typeface="+mn-lt"/>
                <a:ea typeface="+mn-ea"/>
                <a:cs typeface="+mn-cs"/>
              </a:rPr>
              <a:t> of 64 </a:t>
            </a:r>
            <a:r>
              <a:rPr lang="es-ES" sz="1200" kern="1200" dirty="0" err="1" smtClean="0">
                <a:solidFill>
                  <a:schemeClr val="tx1"/>
                </a:solidFill>
                <a:effectLst/>
                <a:latin typeface="+mn-lt"/>
                <a:ea typeface="+mn-ea"/>
                <a:cs typeface="+mn-cs"/>
              </a:rPr>
              <a:t>astronauts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on</a:t>
            </a:r>
            <a:r>
              <a:rPr lang="es-ES" sz="1200" kern="1200" dirty="0" smtClean="0">
                <a:solidFill>
                  <a:schemeClr val="tx1"/>
                </a:solidFill>
                <a:effectLst/>
                <a:latin typeface="+mn-lt"/>
                <a:ea typeface="+mn-ea"/>
                <a:cs typeface="+mn-cs"/>
              </a:rPr>
              <a:t> 80 </a:t>
            </a:r>
            <a:r>
              <a:rPr lang="es-ES" sz="1200" kern="1200" dirty="0" err="1" smtClean="0">
                <a:solidFill>
                  <a:schemeClr val="tx1"/>
                </a:solidFill>
                <a:effectLst/>
                <a:latin typeface="+mn-lt"/>
                <a:ea typeface="+mn-ea"/>
                <a:cs typeface="+mn-cs"/>
              </a:rPr>
              <a:t>Space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Shuttle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missions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encompassing</a:t>
            </a:r>
            <a:r>
              <a:rPr lang="es-ES" sz="1200" kern="1200" dirty="0" smtClean="0">
                <a:solidFill>
                  <a:schemeClr val="tx1"/>
                </a:solidFill>
                <a:effectLst/>
                <a:latin typeface="+mn-lt"/>
                <a:ea typeface="+mn-ea"/>
                <a:cs typeface="+mn-cs"/>
              </a:rPr>
              <a:t> 26 </a:t>
            </a:r>
            <a:r>
              <a:rPr lang="es-ES" sz="1200" kern="1200" dirty="0" err="1" smtClean="0">
                <a:solidFill>
                  <a:schemeClr val="tx1"/>
                </a:solidFill>
                <a:effectLst/>
                <a:latin typeface="+mn-lt"/>
                <a:ea typeface="+mn-ea"/>
                <a:cs typeface="+mn-cs"/>
              </a:rPr>
              <a:t>Space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Transportation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System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flights</a:t>
            </a:r>
            <a:r>
              <a:rPr lang="es-ES" sz="1200" kern="1200" dirty="0" smtClean="0">
                <a:solidFill>
                  <a:schemeClr val="tx1"/>
                </a:solidFill>
                <a:effectLst/>
                <a:latin typeface="+mn-lt"/>
                <a:ea typeface="+mn-ea"/>
                <a:cs typeface="+mn-cs"/>
              </a:rPr>
              <a:t> (1,063 </a:t>
            </a:r>
            <a:r>
              <a:rPr lang="es-ES" sz="1200" kern="1200" dirty="0" err="1" smtClean="0">
                <a:solidFill>
                  <a:schemeClr val="tx1"/>
                </a:solidFill>
                <a:effectLst/>
                <a:latin typeface="+mn-lt"/>
                <a:ea typeface="+mn-ea"/>
                <a:cs typeface="+mn-cs"/>
              </a:rPr>
              <a:t>inflight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days</a:t>
            </a:r>
            <a:r>
              <a:rPr lang="es-ES" sz="1200" kern="1200" dirty="0" smtClean="0">
                <a:solidFill>
                  <a:schemeClr val="tx1"/>
                </a:solidFill>
                <a:effectLst/>
                <a:latin typeface="+mn-lt"/>
                <a:ea typeface="+mn-ea"/>
                <a:cs typeface="+mn-cs"/>
              </a:rPr>
              <a:t>), and 21 </a:t>
            </a:r>
            <a:r>
              <a:rPr lang="es-ES" sz="1200" kern="1200" dirty="0" err="1" smtClean="0">
                <a:solidFill>
                  <a:schemeClr val="tx1"/>
                </a:solidFill>
                <a:effectLst/>
                <a:latin typeface="+mn-lt"/>
                <a:ea typeface="+mn-ea"/>
                <a:cs typeface="+mn-cs"/>
              </a:rPr>
              <a:t>astronauts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International </a:t>
            </a:r>
            <a:r>
              <a:rPr lang="es-ES" sz="1200" kern="1200" dirty="0" err="1" smtClean="0">
                <a:solidFill>
                  <a:schemeClr val="tx1"/>
                </a:solidFill>
                <a:effectLst/>
                <a:latin typeface="+mn-lt"/>
                <a:ea typeface="+mn-ea"/>
                <a:cs typeface="+mn-cs"/>
              </a:rPr>
              <a:t>Space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Station</a:t>
            </a:r>
            <a:r>
              <a:rPr lang="es-ES" sz="1200" kern="1200" dirty="0" smtClean="0">
                <a:solidFill>
                  <a:schemeClr val="tx1"/>
                </a:solidFill>
                <a:effectLst/>
                <a:latin typeface="+mn-lt"/>
                <a:ea typeface="+mn-ea"/>
                <a:cs typeface="+mn-cs"/>
              </a:rPr>
              <a:t> (ISS) (3,248 </a:t>
            </a:r>
            <a:r>
              <a:rPr lang="es-ES" sz="1200" kern="1200" dirty="0" err="1" smtClean="0">
                <a:solidFill>
                  <a:schemeClr val="tx1"/>
                </a:solidFill>
                <a:effectLst/>
                <a:latin typeface="+mn-lt"/>
                <a:ea typeface="+mn-ea"/>
                <a:cs typeface="+mn-cs"/>
              </a:rPr>
              <a:t>inflight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days</a:t>
            </a:r>
            <a:r>
              <a:rPr lang="es-ES" sz="1200" kern="1200" dirty="0" smtClean="0">
                <a:solidFill>
                  <a:schemeClr val="tx1"/>
                </a:solidFill>
                <a:effectLst/>
                <a:latin typeface="+mn-lt"/>
                <a:ea typeface="+mn-ea"/>
                <a:cs typeface="+mn-cs"/>
              </a:rPr>
              <a:t>) and, </a:t>
            </a:r>
            <a:r>
              <a:rPr lang="es-ES" sz="1200" kern="1200" dirty="0" err="1" smtClean="0">
                <a:solidFill>
                  <a:schemeClr val="tx1"/>
                </a:solidFill>
                <a:effectLst/>
                <a:latin typeface="+mn-lt"/>
                <a:ea typeface="+mn-ea"/>
                <a:cs typeface="+mn-cs"/>
              </a:rPr>
              <a:t>for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each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astronaut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during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two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Earth-based</a:t>
            </a:r>
            <a:r>
              <a:rPr lang="es-ES" sz="1200" kern="1200" dirty="0" smtClean="0">
                <a:solidFill>
                  <a:schemeClr val="tx1"/>
                </a:solidFill>
                <a:effectLst/>
                <a:latin typeface="+mn-lt"/>
                <a:ea typeface="+mn-ea"/>
                <a:cs typeface="+mn-cs"/>
              </a:rPr>
              <a:t> data-</a:t>
            </a:r>
            <a:r>
              <a:rPr lang="es-ES" sz="1200" kern="1200" dirty="0" err="1" smtClean="0">
                <a:solidFill>
                  <a:schemeClr val="tx1"/>
                </a:solidFill>
                <a:effectLst/>
                <a:latin typeface="+mn-lt"/>
                <a:ea typeface="+mn-ea"/>
                <a:cs typeface="+mn-cs"/>
              </a:rPr>
              <a:t>collection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intervals</a:t>
            </a:r>
            <a:r>
              <a:rPr lang="es-ES" sz="1200" kern="1200" dirty="0" smtClean="0">
                <a:solidFill>
                  <a:schemeClr val="tx1"/>
                </a:solidFill>
                <a:effectLst/>
                <a:latin typeface="+mn-lt"/>
                <a:ea typeface="+mn-ea"/>
                <a:cs typeface="+mn-cs"/>
              </a:rPr>
              <a:t> prior </a:t>
            </a:r>
            <a:r>
              <a:rPr lang="es-ES" sz="1200" kern="1200" dirty="0" err="1" smtClean="0">
                <a:solidFill>
                  <a:schemeClr val="tx1"/>
                </a:solidFill>
                <a:effectLst/>
                <a:latin typeface="+mn-lt"/>
                <a:ea typeface="+mn-ea"/>
                <a:cs typeface="+mn-cs"/>
              </a:rPr>
              <a:t>to</a:t>
            </a:r>
            <a:r>
              <a:rPr lang="es-ES" sz="1200" kern="1200" dirty="0" smtClean="0">
                <a:solidFill>
                  <a:schemeClr val="tx1"/>
                </a:solidFill>
                <a:effectLst/>
                <a:latin typeface="+mn-lt"/>
                <a:ea typeface="+mn-ea"/>
                <a:cs typeface="+mn-cs"/>
              </a:rPr>
              <a:t> and </a:t>
            </a:r>
            <a:r>
              <a:rPr lang="es-ES" sz="1200" kern="1200" dirty="0" err="1" smtClean="0">
                <a:solidFill>
                  <a:schemeClr val="tx1"/>
                </a:solidFill>
                <a:effectLst/>
                <a:latin typeface="+mn-lt"/>
                <a:ea typeface="+mn-ea"/>
                <a:cs typeface="+mn-cs"/>
              </a:rPr>
              <a:t>one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following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spaceflight</a:t>
            </a:r>
            <a:r>
              <a:rPr lang="es-ES" sz="1200" kern="1200" dirty="0" smtClean="0">
                <a:solidFill>
                  <a:schemeClr val="tx1"/>
                </a:solidFill>
                <a:effectLst/>
                <a:latin typeface="+mn-lt"/>
                <a:ea typeface="+mn-ea"/>
                <a:cs typeface="+mn-cs"/>
              </a:rPr>
              <a:t> (4,013 </a:t>
            </a:r>
            <a:r>
              <a:rPr lang="es-ES" sz="1200" kern="1200" dirty="0" err="1" smtClean="0">
                <a:solidFill>
                  <a:schemeClr val="tx1"/>
                </a:solidFill>
                <a:effectLst/>
                <a:latin typeface="+mn-lt"/>
                <a:ea typeface="+mn-ea"/>
                <a:cs typeface="+mn-cs"/>
              </a:rPr>
              <a:t>ground-based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days</a:t>
            </a:r>
            <a:r>
              <a:rPr lang="es-ES" sz="1200" kern="1200" dirty="0" smtClean="0">
                <a:solidFill>
                  <a:schemeClr val="tx1"/>
                </a:solidFill>
                <a:effectLst/>
                <a:latin typeface="+mn-lt"/>
                <a:ea typeface="+mn-ea"/>
                <a:cs typeface="+mn-cs"/>
              </a:rPr>
              <a:t>). </a:t>
            </a:r>
            <a:endParaRPr lang="es-ES" dirty="0" smtClean="0"/>
          </a:p>
          <a:p>
            <a:r>
              <a:rPr lang="es-ES" sz="1200" b="1" kern="1200" dirty="0" err="1" smtClean="0">
                <a:solidFill>
                  <a:schemeClr val="tx1"/>
                </a:solidFill>
                <a:effectLst/>
                <a:latin typeface="+mn-lt"/>
                <a:ea typeface="+mn-ea"/>
                <a:cs typeface="+mn-cs"/>
              </a:rPr>
              <a:t>Findings</a:t>
            </a:r>
            <a:r>
              <a:rPr lang="es-ES" sz="1200" b="1" kern="1200" dirty="0" smtClean="0">
                <a:solidFill>
                  <a:schemeClr val="tx1"/>
                </a:solidFill>
                <a:effectLst/>
                <a:latin typeface="+mn-lt"/>
                <a:ea typeface="+mn-ea"/>
                <a:cs typeface="+mn-cs"/>
              </a:rPr>
              <a:t>—</a:t>
            </a:r>
            <a:r>
              <a:rPr lang="es-ES" sz="1200" kern="1200" dirty="0" err="1" smtClean="0">
                <a:solidFill>
                  <a:schemeClr val="tx1"/>
                </a:solidFill>
                <a:effectLst/>
                <a:latin typeface="+mn-lt"/>
                <a:ea typeface="+mn-ea"/>
                <a:cs typeface="+mn-cs"/>
              </a:rPr>
              <a:t>Astronauts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attempted</a:t>
            </a:r>
            <a:r>
              <a:rPr lang="es-ES" sz="1200" kern="1200" dirty="0" smtClean="0">
                <a:solidFill>
                  <a:schemeClr val="tx1"/>
                </a:solidFill>
                <a:effectLst/>
                <a:latin typeface="+mn-lt"/>
                <a:ea typeface="+mn-ea"/>
                <a:cs typeface="+mn-cs"/>
              </a:rPr>
              <a:t> and </a:t>
            </a:r>
            <a:r>
              <a:rPr lang="es-ES" sz="1200" kern="1200" dirty="0" err="1" smtClean="0">
                <a:solidFill>
                  <a:schemeClr val="tx1"/>
                </a:solidFill>
                <a:effectLst/>
                <a:latin typeface="+mn-lt"/>
                <a:ea typeface="+mn-ea"/>
                <a:cs typeface="+mn-cs"/>
              </a:rPr>
              <a:t>obtained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significantly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less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actigraphically-estimated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sleep</a:t>
            </a:r>
            <a:r>
              <a:rPr lang="es-ES" sz="1200" kern="1200" dirty="0" smtClean="0">
                <a:solidFill>
                  <a:schemeClr val="tx1"/>
                </a:solidFill>
                <a:effectLst/>
                <a:latin typeface="+mn-lt"/>
                <a:ea typeface="+mn-ea"/>
                <a:cs typeface="+mn-cs"/>
              </a:rPr>
              <a:t> per </a:t>
            </a:r>
            <a:r>
              <a:rPr lang="es-ES" sz="1200" kern="1200" dirty="0" err="1" smtClean="0">
                <a:solidFill>
                  <a:schemeClr val="tx1"/>
                </a:solidFill>
                <a:effectLst/>
                <a:latin typeface="+mn-lt"/>
                <a:ea typeface="+mn-ea"/>
                <a:cs typeface="+mn-cs"/>
              </a:rPr>
              <a:t>night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space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shuttle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missions</a:t>
            </a:r>
            <a:r>
              <a:rPr lang="es-ES" sz="1200" kern="1200" dirty="0" smtClean="0">
                <a:solidFill>
                  <a:schemeClr val="tx1"/>
                </a:solidFill>
                <a:effectLst/>
                <a:latin typeface="+mn-lt"/>
                <a:ea typeface="+mn-ea"/>
                <a:cs typeface="+mn-cs"/>
              </a:rPr>
              <a:t> (7·35 ± 0·47 and 5·96 ± 0·56 </a:t>
            </a:r>
            <a:r>
              <a:rPr lang="es-ES" sz="1200" kern="1200" dirty="0" err="1" smtClean="0">
                <a:solidFill>
                  <a:schemeClr val="tx1"/>
                </a:solidFill>
                <a:effectLst/>
                <a:latin typeface="+mn-lt"/>
                <a:ea typeface="+mn-ea"/>
                <a:cs typeface="+mn-cs"/>
              </a:rPr>
              <a:t>hours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respectively</a:t>
            </a:r>
            <a:r>
              <a:rPr lang="es-ES" sz="1200" kern="1200" dirty="0" smtClean="0">
                <a:solidFill>
                  <a:schemeClr val="tx1"/>
                </a:solidFill>
                <a:effectLst/>
                <a:latin typeface="+mn-lt"/>
                <a:ea typeface="+mn-ea"/>
                <a:cs typeface="+mn-cs"/>
              </a:rPr>
              <a:t>), in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11- </a:t>
            </a:r>
            <a:r>
              <a:rPr lang="es-ES" sz="1200" kern="1200" dirty="0" err="1" smtClean="0">
                <a:solidFill>
                  <a:schemeClr val="tx1"/>
                </a:solidFill>
                <a:effectLst/>
                <a:latin typeface="+mn-lt"/>
                <a:ea typeface="+mn-ea"/>
                <a:cs typeface="+mn-cs"/>
              </a:rPr>
              <a:t>days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before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spaceflight</a:t>
            </a:r>
            <a:r>
              <a:rPr lang="es-ES" sz="1200" kern="1200" dirty="0" smtClean="0">
                <a:solidFill>
                  <a:schemeClr val="tx1"/>
                </a:solidFill>
                <a:effectLst/>
                <a:latin typeface="+mn-lt"/>
                <a:ea typeface="+mn-ea"/>
                <a:cs typeface="+mn-cs"/>
              </a:rPr>
              <a:t> (7·35 ± 0·51 and 6·04 ± 0·72 </a:t>
            </a:r>
            <a:r>
              <a:rPr lang="es-ES" sz="1200" kern="1200" dirty="0" err="1" smtClean="0">
                <a:solidFill>
                  <a:schemeClr val="tx1"/>
                </a:solidFill>
                <a:effectLst/>
                <a:latin typeface="+mn-lt"/>
                <a:ea typeface="+mn-ea"/>
                <a:cs typeface="+mn-cs"/>
              </a:rPr>
              <a:t>hours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respectively</a:t>
            </a:r>
            <a:r>
              <a:rPr lang="es-ES" sz="1200" kern="1200" dirty="0" smtClean="0">
                <a:solidFill>
                  <a:schemeClr val="tx1"/>
                </a:solidFill>
                <a:effectLst/>
                <a:latin typeface="+mn-lt"/>
                <a:ea typeface="+mn-ea"/>
                <a:cs typeface="+mn-cs"/>
              </a:rPr>
              <a:t>) and </a:t>
            </a:r>
            <a:r>
              <a:rPr lang="es-ES" sz="1200" kern="1200" dirty="0" err="1" smtClean="0">
                <a:solidFill>
                  <a:schemeClr val="tx1"/>
                </a:solidFill>
                <a:effectLst/>
                <a:latin typeface="+mn-lt"/>
                <a:ea typeface="+mn-ea"/>
                <a:cs typeface="+mn-cs"/>
              </a:rPr>
              <a:t>even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three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months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before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spaceflight</a:t>
            </a:r>
            <a:r>
              <a:rPr lang="es-ES" sz="1200" kern="1200" dirty="0" smtClean="0">
                <a:solidFill>
                  <a:schemeClr val="tx1"/>
                </a:solidFill>
                <a:effectLst/>
                <a:latin typeface="+mn-lt"/>
                <a:ea typeface="+mn-ea"/>
                <a:cs typeface="+mn-cs"/>
              </a:rPr>
              <a:t> (7·40 ± 0·59 and 6·29 ± 0·67 </a:t>
            </a:r>
            <a:r>
              <a:rPr lang="es-ES" sz="1200" kern="1200" dirty="0" err="1" smtClean="0">
                <a:solidFill>
                  <a:schemeClr val="tx1"/>
                </a:solidFill>
                <a:effectLst/>
                <a:latin typeface="+mn-lt"/>
                <a:ea typeface="+mn-ea"/>
                <a:cs typeface="+mn-cs"/>
              </a:rPr>
              <a:t>hours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respectively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than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did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upon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their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return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Earth</a:t>
            </a:r>
            <a:r>
              <a:rPr lang="es-ES" sz="1200" kern="1200" dirty="0" smtClean="0">
                <a:solidFill>
                  <a:schemeClr val="tx1"/>
                </a:solidFill>
                <a:effectLst/>
                <a:latin typeface="+mn-lt"/>
                <a:ea typeface="+mn-ea"/>
                <a:cs typeface="+mn-cs"/>
              </a:rPr>
              <a:t> (8·01 ± 0·78 and 6·74 ± 0·91 </a:t>
            </a:r>
            <a:r>
              <a:rPr lang="es-ES" sz="1200" kern="1200" dirty="0" err="1" smtClean="0">
                <a:solidFill>
                  <a:schemeClr val="tx1"/>
                </a:solidFill>
                <a:effectLst/>
                <a:latin typeface="+mn-lt"/>
                <a:ea typeface="+mn-ea"/>
                <a:cs typeface="+mn-cs"/>
              </a:rPr>
              <a:t>hours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respectively</a:t>
            </a:r>
            <a:r>
              <a:rPr lang="es-ES" sz="1200" kern="1200" dirty="0" smtClean="0">
                <a:solidFill>
                  <a:schemeClr val="tx1"/>
                </a:solidFill>
                <a:effectLst/>
                <a:latin typeface="+mn-lt"/>
                <a:ea typeface="+mn-ea"/>
                <a:cs typeface="+mn-cs"/>
              </a:rPr>
              <a:t>) (p &lt; 0·0001 </a:t>
            </a:r>
            <a:r>
              <a:rPr lang="es-ES" sz="1200" kern="1200" dirty="0" err="1" smtClean="0">
                <a:solidFill>
                  <a:schemeClr val="tx1"/>
                </a:solidFill>
                <a:effectLst/>
                <a:latin typeface="+mn-lt"/>
                <a:ea typeface="+mn-ea"/>
                <a:cs typeface="+mn-cs"/>
              </a:rPr>
              <a:t>for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each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Astronauts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on</a:t>
            </a:r>
            <a:r>
              <a:rPr lang="es-ES" sz="1200" kern="1200" dirty="0" smtClean="0">
                <a:solidFill>
                  <a:schemeClr val="tx1"/>
                </a:solidFill>
                <a:effectLst/>
                <a:latin typeface="+mn-lt"/>
                <a:ea typeface="+mn-ea"/>
                <a:cs typeface="+mn-cs"/>
              </a:rPr>
              <a:t> ISS </a:t>
            </a:r>
            <a:r>
              <a:rPr lang="es-ES" sz="1200" kern="1200" dirty="0" err="1" smtClean="0">
                <a:solidFill>
                  <a:schemeClr val="tx1"/>
                </a:solidFill>
                <a:effectLst/>
                <a:latin typeface="+mn-lt"/>
                <a:ea typeface="+mn-ea"/>
                <a:cs typeface="+mn-cs"/>
              </a:rPr>
              <a:t>missions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also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obtained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significantly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less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sleep</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three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months</a:t>
            </a:r>
            <a:r>
              <a:rPr lang="es-ES" sz="1200" kern="1200" dirty="0" smtClean="0">
                <a:solidFill>
                  <a:schemeClr val="tx1"/>
                </a:solidFill>
                <a:effectLst/>
                <a:latin typeface="+mn-lt"/>
                <a:ea typeface="+mn-ea"/>
                <a:cs typeface="+mn-cs"/>
              </a:rPr>
              <a:t> prior (6.41 ± 0.65), in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11 </a:t>
            </a:r>
            <a:r>
              <a:rPr lang="es-ES" sz="1200" kern="1200" dirty="0" err="1" smtClean="0">
                <a:solidFill>
                  <a:schemeClr val="tx1"/>
                </a:solidFill>
                <a:effectLst/>
                <a:latin typeface="+mn-lt"/>
                <a:ea typeface="+mn-ea"/>
                <a:cs typeface="+mn-cs"/>
              </a:rPr>
              <a:t>days</a:t>
            </a:r>
            <a:r>
              <a:rPr lang="es-ES" sz="1200" kern="1200" dirty="0" smtClean="0">
                <a:solidFill>
                  <a:schemeClr val="tx1"/>
                </a:solidFill>
                <a:effectLst/>
                <a:latin typeface="+mn-lt"/>
                <a:ea typeface="+mn-ea"/>
                <a:cs typeface="+mn-cs"/>
              </a:rPr>
              <a:t> prior (5.86 ± 0.94) and </a:t>
            </a:r>
            <a:r>
              <a:rPr lang="es-ES" sz="1200" kern="1200" dirty="0" err="1" smtClean="0">
                <a:solidFill>
                  <a:schemeClr val="tx1"/>
                </a:solidFill>
                <a:effectLst/>
                <a:latin typeface="+mn-lt"/>
                <a:ea typeface="+mn-ea"/>
                <a:cs typeface="+mn-cs"/>
              </a:rPr>
              <a:t>during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spaceflight</a:t>
            </a:r>
            <a:r>
              <a:rPr lang="es-ES" sz="1200" kern="1200" dirty="0" smtClean="0">
                <a:solidFill>
                  <a:schemeClr val="tx1"/>
                </a:solidFill>
                <a:effectLst/>
                <a:latin typeface="+mn-lt"/>
                <a:ea typeface="+mn-ea"/>
                <a:cs typeface="+mn-cs"/>
              </a:rPr>
              <a:t> (6.09 ± 0.67 </a:t>
            </a:r>
            <a:r>
              <a:rPr lang="es-ES" sz="1200" kern="1200" dirty="0" err="1" smtClean="0">
                <a:solidFill>
                  <a:schemeClr val="tx1"/>
                </a:solidFill>
                <a:effectLst/>
                <a:latin typeface="+mn-lt"/>
                <a:ea typeface="+mn-ea"/>
                <a:cs typeface="+mn-cs"/>
              </a:rPr>
              <a:t>hours</a:t>
            </a:r>
            <a:r>
              <a:rPr lang="es-ES" sz="1200" kern="1200" dirty="0" smtClean="0">
                <a:solidFill>
                  <a:schemeClr val="tx1"/>
                </a:solidFill>
                <a:effectLst/>
                <a:latin typeface="+mn-lt"/>
                <a:ea typeface="+mn-ea"/>
                <a:cs typeface="+mn-cs"/>
              </a:rPr>
              <a:t>), as </a:t>
            </a:r>
            <a:r>
              <a:rPr lang="es-ES" sz="1200" kern="1200" dirty="0" err="1" smtClean="0">
                <a:solidFill>
                  <a:schemeClr val="tx1"/>
                </a:solidFill>
                <a:effectLst/>
                <a:latin typeface="+mn-lt"/>
                <a:ea typeface="+mn-ea"/>
                <a:cs typeface="+mn-cs"/>
              </a:rPr>
              <a:t>compared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first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week</a:t>
            </a:r>
            <a:r>
              <a:rPr lang="es-ES" sz="1200" kern="1200" dirty="0" smtClean="0">
                <a:solidFill>
                  <a:schemeClr val="tx1"/>
                </a:solidFill>
                <a:effectLst/>
                <a:latin typeface="+mn-lt"/>
                <a:ea typeface="+mn-ea"/>
                <a:cs typeface="+mn-cs"/>
              </a:rPr>
              <a:t> post- </a:t>
            </a:r>
            <a:r>
              <a:rPr lang="es-ES" sz="1200" kern="1200" dirty="0" err="1" smtClean="0">
                <a:solidFill>
                  <a:schemeClr val="tx1"/>
                </a:solidFill>
                <a:effectLst/>
                <a:latin typeface="+mn-lt"/>
                <a:ea typeface="+mn-ea"/>
                <a:cs typeface="+mn-cs"/>
              </a:rPr>
              <a:t>mission</a:t>
            </a:r>
            <a:r>
              <a:rPr lang="es-ES" sz="1200" kern="1200" dirty="0" smtClean="0">
                <a:solidFill>
                  <a:schemeClr val="tx1"/>
                </a:solidFill>
                <a:effectLst/>
                <a:latin typeface="+mn-lt"/>
                <a:ea typeface="+mn-ea"/>
                <a:cs typeface="+mn-cs"/>
              </a:rPr>
              <a:t> (6.95 ± 1.04 </a:t>
            </a:r>
            <a:r>
              <a:rPr lang="es-ES" sz="1200" kern="1200" dirty="0" err="1" smtClean="0">
                <a:solidFill>
                  <a:schemeClr val="tx1"/>
                </a:solidFill>
                <a:effectLst/>
                <a:latin typeface="+mn-lt"/>
                <a:ea typeface="+mn-ea"/>
                <a:cs typeface="+mn-cs"/>
              </a:rPr>
              <a:t>hours</a:t>
            </a:r>
            <a:r>
              <a:rPr lang="es-ES" sz="1200" kern="1200" dirty="0" smtClean="0">
                <a:solidFill>
                  <a:schemeClr val="tx1"/>
                </a:solidFill>
                <a:effectLst/>
                <a:latin typeface="+mn-lt"/>
                <a:ea typeface="+mn-ea"/>
                <a:cs typeface="+mn-cs"/>
              </a:rPr>
              <a:t>; p &lt; 0·0001). </a:t>
            </a:r>
            <a:r>
              <a:rPr lang="es-ES" sz="1200" kern="1200" dirty="0" err="1" smtClean="0">
                <a:solidFill>
                  <a:schemeClr val="tx1"/>
                </a:solidFill>
                <a:effectLst/>
                <a:latin typeface="+mn-lt"/>
                <a:ea typeface="+mn-ea"/>
                <a:cs typeface="+mn-cs"/>
              </a:rPr>
              <a:t>Seventy-eight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percent</a:t>
            </a:r>
            <a:r>
              <a:rPr lang="es-ES" sz="1200" kern="1200" dirty="0" smtClean="0">
                <a:solidFill>
                  <a:schemeClr val="tx1"/>
                </a:solidFill>
                <a:effectLst/>
                <a:latin typeface="+mn-lt"/>
                <a:ea typeface="+mn-ea"/>
                <a:cs typeface="+mn-cs"/>
              </a:rPr>
              <a:t> (61/78) of </a:t>
            </a:r>
            <a:r>
              <a:rPr lang="es-ES" sz="1200" kern="1200" dirty="0" err="1" smtClean="0">
                <a:solidFill>
                  <a:schemeClr val="tx1"/>
                </a:solidFill>
                <a:effectLst/>
                <a:latin typeface="+mn-lt"/>
                <a:ea typeface="+mn-ea"/>
                <a:cs typeface="+mn-cs"/>
              </a:rPr>
              <a:t>shuttle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mission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crewmembers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reported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taking</a:t>
            </a:r>
            <a:r>
              <a:rPr lang="es-ES" sz="1200" kern="1200" dirty="0" smtClean="0">
                <a:solidFill>
                  <a:schemeClr val="tx1"/>
                </a:solidFill>
                <a:effectLst/>
                <a:latin typeface="+mn-lt"/>
                <a:ea typeface="+mn-ea"/>
                <a:cs typeface="+mn-cs"/>
              </a:rPr>
              <a:t> a </a:t>
            </a:r>
            <a:r>
              <a:rPr lang="es-ES" sz="1200" kern="1200" dirty="0" err="1" smtClean="0">
                <a:solidFill>
                  <a:schemeClr val="tx1"/>
                </a:solidFill>
                <a:effectLst/>
                <a:latin typeface="+mn-lt"/>
                <a:ea typeface="+mn-ea"/>
                <a:cs typeface="+mn-cs"/>
              </a:rPr>
              <a:t>dose</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sleep-promoting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medications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on</a:t>
            </a:r>
            <a:r>
              <a:rPr lang="es-ES" sz="1200" kern="1200" dirty="0" smtClean="0">
                <a:solidFill>
                  <a:schemeClr val="tx1"/>
                </a:solidFill>
                <a:effectLst/>
                <a:latin typeface="+mn-lt"/>
                <a:ea typeface="+mn-ea"/>
                <a:cs typeface="+mn-cs"/>
              </a:rPr>
              <a:t> 52% of </a:t>
            </a:r>
            <a:r>
              <a:rPr lang="es-ES" sz="1200" kern="1200" dirty="0" err="1" smtClean="0">
                <a:solidFill>
                  <a:schemeClr val="tx1"/>
                </a:solidFill>
                <a:effectLst/>
                <a:latin typeface="+mn-lt"/>
                <a:ea typeface="+mn-ea"/>
                <a:cs typeface="+mn-cs"/>
              </a:rPr>
              <a:t>nights</a:t>
            </a:r>
            <a:r>
              <a:rPr lang="es-ES" sz="1200" kern="1200" dirty="0" smtClean="0">
                <a:solidFill>
                  <a:schemeClr val="tx1"/>
                </a:solidFill>
                <a:effectLst/>
                <a:latin typeface="+mn-lt"/>
                <a:ea typeface="+mn-ea"/>
                <a:cs typeface="+mn-cs"/>
              </a:rPr>
              <a:t> (500/963) and 2 doses </a:t>
            </a:r>
            <a:r>
              <a:rPr lang="es-ES" sz="1200" kern="1200" dirty="0" err="1" smtClean="0">
                <a:solidFill>
                  <a:schemeClr val="tx1"/>
                </a:solidFill>
                <a:effectLst/>
                <a:latin typeface="+mn-lt"/>
                <a:ea typeface="+mn-ea"/>
                <a:cs typeface="+mn-cs"/>
              </a:rPr>
              <a:t>on</a:t>
            </a:r>
            <a:r>
              <a:rPr lang="es-ES" sz="1200" kern="1200" dirty="0" smtClean="0">
                <a:solidFill>
                  <a:schemeClr val="tx1"/>
                </a:solidFill>
                <a:effectLst/>
                <a:latin typeface="+mn-lt"/>
                <a:ea typeface="+mn-ea"/>
                <a:cs typeface="+mn-cs"/>
              </a:rPr>
              <a:t> 17% of </a:t>
            </a:r>
            <a:r>
              <a:rPr lang="es-ES" sz="1200" kern="1200" dirty="0" err="1" smtClean="0">
                <a:solidFill>
                  <a:schemeClr val="tx1"/>
                </a:solidFill>
                <a:effectLst/>
                <a:latin typeface="+mn-lt"/>
                <a:ea typeface="+mn-ea"/>
                <a:cs typeface="+mn-cs"/>
              </a:rPr>
              <a:t>nights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during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flight</a:t>
            </a:r>
            <a:r>
              <a:rPr lang="es-ES" sz="1200" kern="1200" dirty="0" smtClean="0">
                <a:solidFill>
                  <a:schemeClr val="tx1"/>
                </a:solidFill>
                <a:effectLst/>
                <a:latin typeface="+mn-lt"/>
                <a:ea typeface="+mn-ea"/>
                <a:cs typeface="+mn-cs"/>
              </a:rPr>
              <a:t> (87/500); 75% of ISS </a:t>
            </a:r>
            <a:r>
              <a:rPr lang="es-ES" sz="1200" kern="1200" dirty="0" err="1" smtClean="0">
                <a:solidFill>
                  <a:schemeClr val="tx1"/>
                </a:solidFill>
                <a:effectLst/>
                <a:latin typeface="+mn-lt"/>
                <a:ea typeface="+mn-ea"/>
                <a:cs typeface="+mn-cs"/>
              </a:rPr>
              <a:t>crewmembers</a:t>
            </a:r>
            <a:r>
              <a:rPr lang="es-ES" sz="1200" kern="1200" dirty="0" smtClean="0">
                <a:solidFill>
                  <a:schemeClr val="tx1"/>
                </a:solidFill>
                <a:effectLst/>
                <a:latin typeface="+mn-lt"/>
                <a:ea typeface="+mn-ea"/>
                <a:cs typeface="+mn-cs"/>
              </a:rPr>
              <a:t> (12/16) </a:t>
            </a:r>
            <a:r>
              <a:rPr lang="es-ES" sz="1200" kern="1200" dirty="0" err="1" smtClean="0">
                <a:solidFill>
                  <a:schemeClr val="tx1"/>
                </a:solidFill>
                <a:effectLst/>
                <a:latin typeface="+mn-lt"/>
                <a:ea typeface="+mn-ea"/>
                <a:cs typeface="+mn-cs"/>
              </a:rPr>
              <a:t>reported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using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sleep-promoting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medications</a:t>
            </a:r>
            <a:r>
              <a:rPr lang="es-ES" sz="1200" kern="1200" dirty="0" smtClean="0">
                <a:solidFill>
                  <a:schemeClr val="tx1"/>
                </a:solidFill>
                <a:effectLst/>
                <a:latin typeface="+mn-lt"/>
                <a:ea typeface="+mn-ea"/>
                <a:cs typeface="+mn-cs"/>
              </a:rPr>
              <a:t>. </a:t>
            </a:r>
            <a:endParaRPr lang="es-ES" dirty="0" smtClean="0"/>
          </a:p>
          <a:p>
            <a:r>
              <a:rPr lang="es-ES" sz="1200" b="1" kern="1200" dirty="0" err="1" smtClean="0">
                <a:solidFill>
                  <a:schemeClr val="tx1"/>
                </a:solidFill>
                <a:effectLst/>
                <a:latin typeface="+mn-lt"/>
                <a:ea typeface="+mn-ea"/>
                <a:cs typeface="+mn-cs"/>
              </a:rPr>
              <a:t>Interpretation</a:t>
            </a:r>
            <a:r>
              <a:rPr lang="es-ES" sz="1200" b="1" kern="1200" dirty="0" smtClean="0">
                <a:solidFill>
                  <a:schemeClr val="tx1"/>
                </a:solidFill>
                <a:effectLst/>
                <a:latin typeface="+mn-lt"/>
                <a:ea typeface="+mn-ea"/>
                <a:cs typeface="+mn-cs"/>
              </a:rPr>
              <a:t>—</a:t>
            </a:r>
            <a:r>
              <a:rPr lang="es-ES" sz="1200" kern="1200" dirty="0" err="1" smtClean="0">
                <a:solidFill>
                  <a:schemeClr val="tx1"/>
                </a:solidFill>
                <a:effectLst/>
                <a:latin typeface="+mn-lt"/>
                <a:ea typeface="+mn-ea"/>
                <a:cs typeface="+mn-cs"/>
              </a:rPr>
              <a:t>Sleep</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deficiency</a:t>
            </a:r>
            <a:r>
              <a:rPr lang="es-ES" sz="1200" kern="1200" dirty="0" smtClean="0">
                <a:solidFill>
                  <a:schemeClr val="tx1"/>
                </a:solidFill>
                <a:effectLst/>
                <a:latin typeface="+mn-lt"/>
                <a:ea typeface="+mn-ea"/>
                <a:cs typeface="+mn-cs"/>
              </a:rPr>
              <a:t> in </a:t>
            </a:r>
            <a:r>
              <a:rPr lang="es-ES" sz="1200" kern="1200" dirty="0" err="1" smtClean="0">
                <a:solidFill>
                  <a:schemeClr val="tx1"/>
                </a:solidFill>
                <a:effectLst/>
                <a:latin typeface="+mn-lt"/>
                <a:ea typeface="+mn-ea"/>
                <a:cs typeface="+mn-cs"/>
              </a:rPr>
              <a:t>astronauts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was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prevalent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not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only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during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space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shuttle</a:t>
            </a:r>
            <a:r>
              <a:rPr lang="es-ES" sz="1200" kern="1200" dirty="0" smtClean="0">
                <a:solidFill>
                  <a:schemeClr val="tx1"/>
                </a:solidFill>
                <a:effectLst/>
                <a:latin typeface="+mn-lt"/>
                <a:ea typeface="+mn-ea"/>
                <a:cs typeface="+mn-cs"/>
              </a:rPr>
              <a:t> and ISS </a:t>
            </a:r>
            <a:r>
              <a:rPr lang="es-ES" sz="1200" kern="1200" dirty="0" err="1" smtClean="0">
                <a:solidFill>
                  <a:schemeClr val="tx1"/>
                </a:solidFill>
                <a:effectLst/>
                <a:latin typeface="+mn-lt"/>
                <a:ea typeface="+mn-ea"/>
                <a:cs typeface="+mn-cs"/>
              </a:rPr>
              <a:t>missions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but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also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throughout</a:t>
            </a:r>
            <a:r>
              <a:rPr lang="es-ES" sz="1200" kern="1200" dirty="0" smtClean="0">
                <a:solidFill>
                  <a:schemeClr val="tx1"/>
                </a:solidFill>
                <a:effectLst/>
                <a:latin typeface="+mn-lt"/>
                <a:ea typeface="+mn-ea"/>
                <a:cs typeface="+mn-cs"/>
              </a:rPr>
              <a:t> a 3-month pre-</a:t>
            </a:r>
            <a:r>
              <a:rPr lang="es-ES" sz="1200" kern="1200" dirty="0" err="1" smtClean="0">
                <a:solidFill>
                  <a:schemeClr val="tx1"/>
                </a:solidFill>
                <a:effectLst/>
                <a:latin typeface="+mn-lt"/>
                <a:ea typeface="+mn-ea"/>
                <a:cs typeface="+mn-cs"/>
              </a:rPr>
              <a:t>flight</a:t>
            </a:r>
            <a:r>
              <a:rPr lang="es-ES" sz="1200" kern="1200" dirty="0" smtClean="0">
                <a:solidFill>
                  <a:schemeClr val="tx1"/>
                </a:solidFill>
                <a:effectLst/>
                <a:latin typeface="+mn-lt"/>
                <a:ea typeface="+mn-ea"/>
                <a:cs typeface="+mn-cs"/>
              </a:rPr>
              <a:t> training </a:t>
            </a:r>
            <a:r>
              <a:rPr lang="es-ES" sz="1200" kern="1200" dirty="0" err="1" smtClean="0">
                <a:solidFill>
                  <a:schemeClr val="tx1"/>
                </a:solidFill>
                <a:effectLst/>
                <a:latin typeface="+mn-lt"/>
                <a:ea typeface="+mn-ea"/>
                <a:cs typeface="+mn-cs"/>
              </a:rPr>
              <a:t>interval</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Despite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chronic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sleep</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curtailment</a:t>
            </a:r>
            <a:r>
              <a:rPr lang="es-ES" sz="1200" kern="1200" dirty="0" smtClean="0">
                <a:solidFill>
                  <a:schemeClr val="tx1"/>
                </a:solidFill>
                <a:effectLst/>
                <a:latin typeface="+mn-lt"/>
                <a:ea typeface="+mn-ea"/>
                <a:cs typeface="+mn-cs"/>
              </a:rPr>
              <a:t>, sleeping </a:t>
            </a:r>
            <a:r>
              <a:rPr lang="es-ES" sz="1200" kern="1200" dirty="0" err="1" smtClean="0">
                <a:solidFill>
                  <a:schemeClr val="tx1"/>
                </a:solidFill>
                <a:effectLst/>
                <a:latin typeface="+mn-lt"/>
                <a:ea typeface="+mn-ea"/>
                <a:cs typeface="+mn-cs"/>
              </a:rPr>
              <a:t>pill</a:t>
            </a:r>
            <a:r>
              <a:rPr lang="es-ES" sz="1200" kern="1200" dirty="0" smtClean="0">
                <a:solidFill>
                  <a:schemeClr val="tx1"/>
                </a:solidFill>
                <a:effectLst/>
                <a:latin typeface="+mn-lt"/>
                <a:ea typeface="+mn-ea"/>
                <a:cs typeface="+mn-cs"/>
              </a:rPr>
              <a:t> use </a:t>
            </a:r>
            <a:r>
              <a:rPr lang="es-ES" sz="1200" kern="1200" dirty="0" err="1" smtClean="0">
                <a:solidFill>
                  <a:schemeClr val="tx1"/>
                </a:solidFill>
                <a:effectLst/>
                <a:latin typeface="+mn-lt"/>
                <a:ea typeface="+mn-ea"/>
                <a:cs typeface="+mn-cs"/>
              </a:rPr>
              <a:t>was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pervasive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during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spaceflight</a:t>
            </a:r>
            <a:r>
              <a:rPr lang="es-ES" sz="1200" kern="1200" dirty="0" smtClean="0">
                <a:solidFill>
                  <a:schemeClr val="tx1"/>
                </a:solidFill>
                <a:effectLst/>
                <a:latin typeface="+mn-lt"/>
                <a:ea typeface="+mn-ea"/>
                <a:cs typeface="+mn-cs"/>
              </a:rPr>
              <a:t>. As </a:t>
            </a:r>
            <a:r>
              <a:rPr lang="es-ES" sz="1200" kern="1200" dirty="0" err="1" smtClean="0">
                <a:solidFill>
                  <a:schemeClr val="tx1"/>
                </a:solidFill>
                <a:effectLst/>
                <a:latin typeface="+mn-lt"/>
                <a:ea typeface="+mn-ea"/>
                <a:cs typeface="+mn-cs"/>
              </a:rPr>
              <a:t>chronic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sleep</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loss</a:t>
            </a:r>
            <a:r>
              <a:rPr lang="es-ES" sz="1200" kern="1200" dirty="0" smtClean="0">
                <a:solidFill>
                  <a:schemeClr val="tx1"/>
                </a:solidFill>
                <a:effectLst/>
                <a:latin typeface="+mn-lt"/>
                <a:ea typeface="+mn-ea"/>
                <a:cs typeface="+mn-cs"/>
              </a:rPr>
              <a:t> produces performance </a:t>
            </a:r>
            <a:r>
              <a:rPr lang="es-ES" sz="1200" kern="1200" dirty="0" err="1" smtClean="0">
                <a:solidFill>
                  <a:schemeClr val="tx1"/>
                </a:solidFill>
                <a:effectLst/>
                <a:latin typeface="+mn-lt"/>
                <a:ea typeface="+mn-ea"/>
                <a:cs typeface="+mn-cs"/>
              </a:rPr>
              <a:t>decrements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these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findings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highlight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need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for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development</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effective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counter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measures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promote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sleep</a:t>
            </a:r>
            <a:r>
              <a:rPr lang="es-ES" sz="1200" kern="1200" dirty="0" smtClean="0">
                <a:solidFill>
                  <a:schemeClr val="tx1"/>
                </a:solidFill>
                <a:effectLst/>
                <a:latin typeface="+mn-lt"/>
                <a:ea typeface="+mn-ea"/>
                <a:cs typeface="+mn-cs"/>
              </a:rPr>
              <a:t>. </a:t>
            </a:r>
            <a:endParaRPr lang="es-ES" dirty="0" smtClean="0"/>
          </a:p>
          <a:p>
            <a:endParaRPr lang="es-ES" dirty="0" smtClean="0"/>
          </a:p>
          <a:p>
            <a:endParaRPr lang="es-ES" dirty="0" smtClean="0"/>
          </a:p>
          <a:p>
            <a:r>
              <a:rPr lang="es-ES" dirty="0" smtClean="0"/>
              <a:t>La deficiencia de sueño en los astronautas era frecuente no sólo durante las misiones del transbordador espacial y la ISS, pero también a lo largo de un intervalo de entrenamiento de pre-vuelo de 3 meses. A pesar de restricción crónica del sueño, durmiendo uso de la píldora se ha generalizado durante los vuelos espaciales. A medida que la pérdida de sueño crónica produce disminución del rendimiento, estos resultados ponen de relieve la necesidad de desarrollo de contramedidas eficaces para promover el sueño.</a:t>
            </a:r>
            <a:endParaRPr lang="es-ES" dirty="0"/>
          </a:p>
        </p:txBody>
      </p:sp>
      <p:sp>
        <p:nvSpPr>
          <p:cNvPr id="4" name="Marcador de número de diapositiva 3"/>
          <p:cNvSpPr>
            <a:spLocks noGrp="1"/>
          </p:cNvSpPr>
          <p:nvPr>
            <p:ph type="sldNum" sz="quarter" idx="10"/>
          </p:nvPr>
        </p:nvSpPr>
        <p:spPr/>
        <p:txBody>
          <a:bodyPr/>
          <a:lstStyle/>
          <a:p>
            <a:fld id="{65E7348E-61CA-EB45-BA75-9D3FD0B9C855}" type="slidenum">
              <a:rPr lang="es-ES" smtClean="0"/>
              <a:t>18</a:t>
            </a:fld>
            <a:endParaRPr lang="es-ES"/>
          </a:p>
        </p:txBody>
      </p:sp>
    </p:spTree>
    <p:extLst>
      <p:ext uri="{BB962C8B-B14F-4D97-AF65-F5344CB8AC3E}">
        <p14:creationId xmlns:p14="http://schemas.microsoft.com/office/powerpoint/2010/main" val="1948751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smtClean="0"/>
              <a:t>on</a:t>
            </a:r>
            <a:r>
              <a:rPr lang="es-ES" dirty="0" smtClean="0"/>
              <a:t> la </a:t>
            </a:r>
            <a:r>
              <a:rPr lang="es-ES" dirty="0" err="1" smtClean="0"/>
              <a:t>National</a:t>
            </a:r>
            <a:r>
              <a:rPr lang="es-ES" dirty="0" smtClean="0"/>
              <a:t> </a:t>
            </a:r>
            <a:r>
              <a:rPr lang="es-ES" dirty="0" err="1" smtClean="0"/>
              <a:t>Aeronautics</a:t>
            </a:r>
            <a:r>
              <a:rPr lang="es-ES" dirty="0" smtClean="0"/>
              <a:t> and </a:t>
            </a:r>
            <a:r>
              <a:rPr lang="es-ES" dirty="0" err="1" smtClean="0"/>
              <a:t>Space</a:t>
            </a:r>
            <a:r>
              <a:rPr lang="es-ES" dirty="0" smtClean="0"/>
              <a:t> </a:t>
            </a:r>
            <a:r>
              <a:rPr lang="es-ES" dirty="0" err="1" smtClean="0"/>
              <a:t>Administration</a:t>
            </a:r>
            <a:r>
              <a:rPr lang="es-ES" dirty="0" smtClean="0"/>
              <a:t> (NASA) poner a punto planes para comenzar la construcción de un puesto de salida lunar tripulado en 2020, el sol está saliendo en un nuevo mundo de la higiene del medio ambiente y la ocupación. ¿Podrían las misiones espaciales más largos, la reducción de la gravedad, y el polvo lunar ser una combinación peli- groso para la salud pulmonar astronautas lunares '? Los resultados publicados en la edición de agosto de 2008 de la </a:t>
            </a:r>
            <a:r>
              <a:rPr lang="es-ES" dirty="0" err="1" smtClean="0"/>
              <a:t>European</a:t>
            </a:r>
            <a:r>
              <a:rPr lang="es-ES" dirty="0" smtClean="0"/>
              <a:t> </a:t>
            </a:r>
            <a:r>
              <a:rPr lang="es-ES" dirty="0" err="1" smtClean="0"/>
              <a:t>Journal</a:t>
            </a:r>
            <a:r>
              <a:rPr lang="es-ES" dirty="0" smtClean="0"/>
              <a:t> of </a:t>
            </a:r>
            <a:r>
              <a:rPr lang="es-ES" dirty="0" err="1" smtClean="0"/>
              <a:t>Applied</a:t>
            </a:r>
            <a:r>
              <a:rPr lang="es-ES" dirty="0" smtClean="0"/>
              <a:t> </a:t>
            </a:r>
            <a:r>
              <a:rPr lang="es-ES" dirty="0" err="1" smtClean="0"/>
              <a:t>Physiology</a:t>
            </a:r>
            <a:r>
              <a:rPr lang="es-ES" dirty="0" smtClean="0"/>
              <a:t> sugieren de modo.</a:t>
            </a:r>
          </a:p>
          <a:p>
            <a:r>
              <a:rPr lang="es-ES" dirty="0" smtClean="0"/>
              <a:t>"El polvo lunar tiene propiedades similares a SIL-</a:t>
            </a:r>
            <a:r>
              <a:rPr lang="es-ES" dirty="0" err="1" smtClean="0"/>
              <a:t>ica</a:t>
            </a:r>
            <a:r>
              <a:rPr lang="es-ES" dirty="0" smtClean="0"/>
              <a:t>, un mineral que se encuentra comúnmente en las operaciones mineras conocidas por causar silicosis y otros problemas pulmonares", explica el investigador principal Kim </a:t>
            </a:r>
            <a:r>
              <a:rPr lang="es-ES" dirty="0" err="1" smtClean="0"/>
              <a:t>Prisk</a:t>
            </a:r>
            <a:r>
              <a:rPr lang="es-ES" dirty="0" smtClean="0"/>
              <a:t>, investigador de los factores humanos y Rendimiento del equipo en el Instituto Nacional de Investigación Biomédica Espacial. "Para estar seguro que necesitamos saber cuánto polvo puede entrar en las vías respiratorias de los astronautas, donde deposita, el tiempo que permanece, y cuán tóxica que podría ser." Esta información es esencial para diseñadores de la misión que deben conocer los equipos lo que la purificación del aire para transportar </a:t>
            </a:r>
            <a:r>
              <a:rPr lang="es-ES" dirty="0" err="1" smtClean="0"/>
              <a:t>moonward</a:t>
            </a:r>
            <a:r>
              <a:rPr lang="es-ES" dirty="0" smtClean="0"/>
              <a:t> y qué tan extensa procedimientos posteriores a la caminata lunar de descontaminación deben estar en orden para limpiar el polvo pegajoso.</a:t>
            </a:r>
          </a:p>
          <a:p>
            <a:r>
              <a:rPr lang="es-ES" dirty="0" smtClean="0"/>
              <a:t>Para determinar la cantidad de polvo lunar y donde puede depositarse en los pulmones, el equipo de </a:t>
            </a:r>
            <a:r>
              <a:rPr lang="es-ES" dirty="0" err="1" smtClean="0"/>
              <a:t>Prisk</a:t>
            </a:r>
            <a:r>
              <a:rPr lang="es-ES" dirty="0" smtClean="0"/>
              <a:t> realizado experimentos en condiciones de gravedad lunar durante vuelos parabólicos</a:t>
            </a:r>
          </a:p>
          <a:p>
            <a:r>
              <a:rPr lang="es-ES" dirty="0" smtClean="0"/>
              <a:t>a bordo de aviones de investigación de la </a:t>
            </a:r>
            <a:r>
              <a:rPr lang="es-ES" dirty="0" err="1" smtClean="0"/>
              <a:t>microgravedad</a:t>
            </a:r>
            <a:r>
              <a:rPr lang="es-ES" dirty="0" smtClean="0"/>
              <a:t> de la NASA. Hasta seis sujetos respiraban en aerosoles (104 partículas / ml) de perlas de látex de </a:t>
            </a:r>
            <a:r>
              <a:rPr lang="es-ES" dirty="0" err="1" smtClean="0"/>
              <a:t>poliestireno</a:t>
            </a:r>
            <a:r>
              <a:rPr lang="es-ES" dirty="0" smtClean="0"/>
              <a:t> de 0,5 o 1 mm (representante de tamaños de partículas de polvo lunar) a una velocidad constante a través de una boquilla. se midió la respiración utilizando un fotómetro, que reveló la cantidad de "polvo" se mantuvo en los sujetos el número de cuentas que entran y salen los sujetos vías respiratorias. En comparación con las condiciones terrestres, la gravedad lunar reduce la cantidad total de granos de 0,5 micras de sedimentación en las vías respiratorias en un 25% y los granos 1-micras en un 32%, explica el primer autor Chantal </a:t>
            </a:r>
            <a:r>
              <a:rPr lang="es-ES" dirty="0" err="1" smtClean="0"/>
              <a:t>Darquenne</a:t>
            </a:r>
            <a:r>
              <a:rPr lang="es-ES" dirty="0" smtClean="0"/>
              <a:t>, profesor asociado en el Departamento de Medicina de la Universidad de California, San Diego. Pero si bien esto puede parecer como una buena noticia, otros experimentos mostraron que las perlas que se asentaron eran más propensos a hacerlo en los alvéolos, el visto bueno de que pueden ser difíciles. Mientras que las partículas se depositan en las vías aéreas superiores en virtud de la terrestre las condiciones del ensayo, en condiciones lunares que permanecerían disponibles para ser finalmente transportado más profundamente en el pulmón.</a:t>
            </a:r>
          </a:p>
          <a:p>
            <a:r>
              <a:rPr lang="es-ES" dirty="0" smtClean="0"/>
              <a:t>"La NASA está aprendiendo que [diferentes] </a:t>
            </a:r>
            <a:r>
              <a:rPr lang="es-ES" dirty="0" err="1" smtClean="0"/>
              <a:t>moondusts</a:t>
            </a:r>
            <a:r>
              <a:rPr lang="es-ES" dirty="0" smtClean="0"/>
              <a:t> tienen propiedades toxicológicamente preocupantes incluyendo superficies reactivas, grandes áreas de superficie por unidad de masa, un alto contenido de partículas superiores a 0,1 micras, y la impregnación de hierro metálico," dice John James, toxicólogo jefe de la NASA Johnson </a:t>
            </a:r>
            <a:r>
              <a:rPr lang="es-ES" dirty="0" err="1" smtClean="0"/>
              <a:t>Space</a:t>
            </a:r>
            <a:r>
              <a:rPr lang="es-ES" dirty="0" smtClean="0"/>
              <a:t> Center en Houston, Texas. "Hay que tener cuidado de no suponer que hay un nivel de toxicidad para el polvo lunar", añade. "Es probable que existe una considerable variabilidad en</a:t>
            </a:r>
          </a:p>
          <a:p>
            <a:r>
              <a:rPr lang="es-ES" dirty="0" smtClean="0"/>
              <a:t>Foro</a:t>
            </a:r>
            <a:endParaRPr lang="es-ES" dirty="0"/>
          </a:p>
        </p:txBody>
      </p:sp>
      <p:sp>
        <p:nvSpPr>
          <p:cNvPr id="4" name="Marcador de número de diapositiva 3"/>
          <p:cNvSpPr>
            <a:spLocks noGrp="1"/>
          </p:cNvSpPr>
          <p:nvPr>
            <p:ph type="sldNum" sz="quarter" idx="10"/>
          </p:nvPr>
        </p:nvSpPr>
        <p:spPr/>
        <p:txBody>
          <a:bodyPr/>
          <a:lstStyle/>
          <a:p>
            <a:fld id="{65E7348E-61CA-EB45-BA75-9D3FD0B9C855}" type="slidenum">
              <a:rPr lang="es-ES" smtClean="0"/>
              <a:t>20</a:t>
            </a:fld>
            <a:endParaRPr lang="es-ES"/>
          </a:p>
        </p:txBody>
      </p:sp>
    </p:spTree>
    <p:extLst>
      <p:ext uri="{BB962C8B-B14F-4D97-AF65-F5344CB8AC3E}">
        <p14:creationId xmlns:p14="http://schemas.microsoft.com/office/powerpoint/2010/main" val="1688349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err="1" smtClean="0">
                <a:solidFill>
                  <a:schemeClr val="tx1"/>
                </a:solidFill>
                <a:effectLst/>
                <a:latin typeface="+mn-lt"/>
                <a:ea typeface="+mn-ea"/>
                <a:cs typeface="+mn-cs"/>
              </a:rPr>
              <a:t>An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increase</a:t>
            </a:r>
            <a:r>
              <a:rPr lang="es-ES" sz="1200" kern="1200" dirty="0" smtClean="0">
                <a:solidFill>
                  <a:schemeClr val="tx1"/>
                </a:solidFill>
                <a:effectLst/>
                <a:latin typeface="+mn-lt"/>
                <a:ea typeface="+mn-ea"/>
                <a:cs typeface="+mn-cs"/>
              </a:rPr>
              <a:t> in </a:t>
            </a:r>
            <a:r>
              <a:rPr lang="es-ES" sz="1200" kern="1200" dirty="0" err="1" smtClean="0">
                <a:solidFill>
                  <a:schemeClr val="tx1"/>
                </a:solidFill>
                <a:effectLst/>
                <a:latin typeface="+mn-lt"/>
                <a:ea typeface="+mn-ea"/>
                <a:cs typeface="+mn-cs"/>
              </a:rPr>
              <a:t>insulin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resistance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was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determined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from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fasting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blood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glucose</a:t>
            </a:r>
            <a:r>
              <a:rPr lang="es-ES" sz="1200" kern="1200" dirty="0" smtClean="0">
                <a:solidFill>
                  <a:schemeClr val="tx1"/>
                </a:solidFill>
                <a:effectLst/>
                <a:latin typeface="+mn-lt"/>
                <a:ea typeface="+mn-ea"/>
                <a:cs typeface="+mn-cs"/>
              </a:rPr>
              <a:t> and </a:t>
            </a:r>
            <a:r>
              <a:rPr lang="es-ES" sz="1200" kern="1200" dirty="0" err="1" smtClean="0">
                <a:solidFill>
                  <a:schemeClr val="tx1"/>
                </a:solidFill>
                <a:effectLst/>
                <a:latin typeface="+mn-lt"/>
                <a:ea typeface="+mn-ea"/>
                <a:cs typeface="+mn-cs"/>
              </a:rPr>
              <a:t>insulin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concentrations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measured</a:t>
            </a:r>
            <a:r>
              <a:rPr lang="es-ES" sz="1200" kern="1200" dirty="0" smtClean="0">
                <a:solidFill>
                  <a:schemeClr val="tx1"/>
                </a:solidFill>
                <a:effectLst/>
                <a:latin typeface="+mn-lt"/>
                <a:ea typeface="+mn-ea"/>
                <a:cs typeface="+mn-cs"/>
              </a:rPr>
              <a:t> in </a:t>
            </a:r>
            <a:r>
              <a:rPr lang="es-ES" sz="1200" kern="1200" dirty="0" err="1" smtClean="0">
                <a:solidFill>
                  <a:schemeClr val="tx1"/>
                </a:solidFill>
                <a:effectLst/>
                <a:latin typeface="+mn-lt"/>
                <a:ea typeface="+mn-ea"/>
                <a:cs typeface="+mn-cs"/>
              </a:rPr>
              <a:t>space</a:t>
            </a:r>
            <a:r>
              <a:rPr lang="es-ES" sz="1200" kern="1200" dirty="0" smtClean="0">
                <a:solidFill>
                  <a:schemeClr val="tx1"/>
                </a:solidFill>
                <a:effectLst/>
                <a:latin typeface="+mn-lt"/>
                <a:ea typeface="+mn-ea"/>
                <a:cs typeface="+mn-cs"/>
              </a:rPr>
              <a:t> as </a:t>
            </a:r>
            <a:r>
              <a:rPr lang="es-ES" sz="1200" kern="1200" dirty="0" err="1" smtClean="0">
                <a:solidFill>
                  <a:schemeClr val="tx1"/>
                </a:solidFill>
                <a:effectLst/>
                <a:latin typeface="+mn-lt"/>
                <a:ea typeface="+mn-ea"/>
                <a:cs typeface="+mn-cs"/>
              </a:rPr>
              <a:t>hypothesized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extent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that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measured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blood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biomarker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changes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had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influence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on</a:t>
            </a:r>
            <a:r>
              <a:rPr lang="es-ES" sz="1200" kern="1200" dirty="0" smtClean="0">
                <a:solidFill>
                  <a:schemeClr val="tx1"/>
                </a:solidFill>
                <a:effectLst/>
                <a:latin typeface="+mn-lt"/>
                <a:ea typeface="+mn-ea"/>
                <a:cs typeface="+mn-cs"/>
              </a:rPr>
              <a:t> vascular </a:t>
            </a:r>
            <a:r>
              <a:rPr lang="es-ES" sz="1200" kern="1200" dirty="0" err="1" smtClean="0">
                <a:solidFill>
                  <a:schemeClr val="tx1"/>
                </a:solidFill>
                <a:effectLst/>
                <a:latin typeface="+mn-lt"/>
                <a:ea typeface="+mn-ea"/>
                <a:cs typeface="+mn-cs"/>
              </a:rPr>
              <a:t>structure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function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with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spaceflight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women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had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less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increase</a:t>
            </a:r>
            <a:r>
              <a:rPr lang="es-ES" sz="1200" kern="1200" dirty="0" smtClean="0">
                <a:solidFill>
                  <a:schemeClr val="tx1"/>
                </a:solidFill>
                <a:effectLst/>
                <a:latin typeface="+mn-lt"/>
                <a:ea typeface="+mn-ea"/>
                <a:cs typeface="+mn-cs"/>
              </a:rPr>
              <a:t> in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HOMA-IR and a </a:t>
            </a:r>
            <a:r>
              <a:rPr lang="es-ES" sz="1200" kern="1200" dirty="0" err="1" smtClean="0">
                <a:solidFill>
                  <a:schemeClr val="tx1"/>
                </a:solidFill>
                <a:effectLst/>
                <a:latin typeface="+mn-lt"/>
                <a:ea typeface="+mn-ea"/>
                <a:cs typeface="+mn-cs"/>
              </a:rPr>
              <a:t>trend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increased</a:t>
            </a:r>
            <a:r>
              <a:rPr lang="es-ES" sz="1200" kern="1200" dirty="0" smtClean="0">
                <a:solidFill>
                  <a:schemeClr val="tx1"/>
                </a:solidFill>
                <a:effectLst/>
                <a:latin typeface="+mn-lt"/>
                <a:ea typeface="+mn-ea"/>
                <a:cs typeface="+mn-cs"/>
              </a:rPr>
              <a:t> SOD </a:t>
            </a:r>
            <a:r>
              <a:rPr lang="es-ES" sz="1200" kern="1200" dirty="0" err="1" smtClean="0">
                <a:solidFill>
                  <a:schemeClr val="tx1"/>
                </a:solidFill>
                <a:effectLst/>
                <a:latin typeface="+mn-lt"/>
                <a:ea typeface="+mn-ea"/>
                <a:cs typeface="+mn-cs"/>
              </a:rPr>
              <a:t>which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might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posi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tively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benefit</a:t>
            </a:r>
            <a:r>
              <a:rPr lang="es-ES" sz="1200" kern="1200" dirty="0" smtClean="0">
                <a:solidFill>
                  <a:schemeClr val="tx1"/>
                </a:solidFill>
                <a:effectLst/>
                <a:latin typeface="+mn-lt"/>
                <a:ea typeface="+mn-ea"/>
                <a:cs typeface="+mn-cs"/>
              </a:rPr>
              <a:t> arterial responses, </a:t>
            </a:r>
            <a:r>
              <a:rPr lang="es-ES" sz="1200" kern="1200" dirty="0" err="1" smtClean="0">
                <a:solidFill>
                  <a:schemeClr val="tx1"/>
                </a:solidFill>
                <a:effectLst/>
                <a:latin typeface="+mn-lt"/>
                <a:ea typeface="+mn-ea"/>
                <a:cs typeface="+mn-cs"/>
              </a:rPr>
              <a:t>while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having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less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increase</a:t>
            </a:r>
            <a:r>
              <a:rPr lang="es-ES" sz="1200" kern="1200" dirty="0" smtClean="0">
                <a:solidFill>
                  <a:schemeClr val="tx1"/>
                </a:solidFill>
                <a:effectLst/>
                <a:latin typeface="+mn-lt"/>
                <a:ea typeface="+mn-ea"/>
                <a:cs typeface="+mn-cs"/>
              </a:rPr>
              <a:t> in IGF-1 and </a:t>
            </a:r>
            <a:r>
              <a:rPr lang="es-ES" sz="1200" kern="1200" dirty="0" err="1" smtClean="0">
                <a:solidFill>
                  <a:schemeClr val="tx1"/>
                </a:solidFill>
                <a:effectLst/>
                <a:latin typeface="+mn-lt"/>
                <a:ea typeface="+mn-ea"/>
                <a:cs typeface="+mn-cs"/>
              </a:rPr>
              <a:t>greater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increases</a:t>
            </a:r>
            <a:r>
              <a:rPr lang="es-ES" sz="1200" kern="1200" dirty="0" smtClean="0">
                <a:solidFill>
                  <a:schemeClr val="tx1"/>
                </a:solidFill>
                <a:effectLst/>
                <a:latin typeface="+mn-lt"/>
                <a:ea typeface="+mn-ea"/>
                <a:cs typeface="+mn-cs"/>
              </a:rPr>
              <a:t> in </a:t>
            </a:r>
            <a:r>
              <a:rPr lang="es-ES" sz="1200" kern="1200" dirty="0" err="1" smtClean="0">
                <a:solidFill>
                  <a:schemeClr val="tx1"/>
                </a:solidFill>
                <a:effectLst/>
                <a:latin typeface="+mn-lt"/>
                <a:ea typeface="+mn-ea"/>
                <a:cs typeface="+mn-cs"/>
              </a:rPr>
              <a:t>renin</a:t>
            </a:r>
            <a:r>
              <a:rPr lang="es-ES" sz="1200" kern="1200" dirty="0" smtClean="0">
                <a:solidFill>
                  <a:schemeClr val="tx1"/>
                </a:solidFill>
                <a:effectLst/>
                <a:latin typeface="+mn-lt"/>
                <a:ea typeface="+mn-ea"/>
                <a:cs typeface="+mn-cs"/>
              </a:rPr>
              <a:t> and </a:t>
            </a:r>
            <a:r>
              <a:rPr lang="es-ES" sz="1200" kern="1200" dirty="0" err="1" smtClean="0">
                <a:solidFill>
                  <a:schemeClr val="tx1"/>
                </a:solidFill>
                <a:effectLst/>
                <a:latin typeface="+mn-lt"/>
                <a:ea typeface="+mn-ea"/>
                <a:cs typeface="+mn-cs"/>
              </a:rPr>
              <a:t>aldosterone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which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might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negatively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affect</a:t>
            </a:r>
            <a:r>
              <a:rPr lang="es-ES" sz="1200" kern="1200" dirty="0" smtClean="0">
                <a:solidFill>
                  <a:schemeClr val="tx1"/>
                </a:solidFill>
                <a:effectLst/>
                <a:latin typeface="+mn-lt"/>
                <a:ea typeface="+mn-ea"/>
                <a:cs typeface="+mn-cs"/>
              </a:rPr>
              <a:t> arterial </a:t>
            </a:r>
            <a:r>
              <a:rPr lang="es-ES" sz="1200" kern="1200" dirty="0" err="1" smtClean="0">
                <a:solidFill>
                  <a:schemeClr val="tx1"/>
                </a:solidFill>
                <a:effectLst/>
                <a:latin typeface="+mn-lt"/>
                <a:ea typeface="+mn-ea"/>
                <a:cs typeface="+mn-cs"/>
              </a:rPr>
              <a:t>stiffness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Both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men</a:t>
            </a:r>
            <a:r>
              <a:rPr lang="es-ES" sz="1200" kern="1200" dirty="0" smtClean="0">
                <a:solidFill>
                  <a:schemeClr val="tx1"/>
                </a:solidFill>
                <a:effectLst/>
                <a:latin typeface="+mn-lt"/>
                <a:ea typeface="+mn-ea"/>
                <a:cs typeface="+mn-cs"/>
              </a:rPr>
              <a:t> and </a:t>
            </a:r>
            <a:r>
              <a:rPr lang="es-ES" sz="1200" kern="1200" dirty="0" err="1" smtClean="0">
                <a:solidFill>
                  <a:schemeClr val="tx1"/>
                </a:solidFill>
                <a:effectLst/>
                <a:latin typeface="+mn-lt"/>
                <a:ea typeface="+mn-ea"/>
                <a:cs typeface="+mn-cs"/>
              </a:rPr>
              <a:t>women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had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reductions</a:t>
            </a:r>
            <a:r>
              <a:rPr lang="es-ES" sz="1200" kern="1200" dirty="0" smtClean="0">
                <a:solidFill>
                  <a:schemeClr val="tx1"/>
                </a:solidFill>
                <a:effectLst/>
                <a:latin typeface="+mn-lt"/>
                <a:ea typeface="+mn-ea"/>
                <a:cs typeface="+mn-cs"/>
              </a:rPr>
              <a:t> in MMP-2 </a:t>
            </a:r>
            <a:r>
              <a:rPr lang="es-ES" sz="1200" kern="1200" dirty="0" err="1" smtClean="0">
                <a:solidFill>
                  <a:schemeClr val="tx1"/>
                </a:solidFill>
                <a:effectLst/>
                <a:latin typeface="+mn-lt"/>
                <a:ea typeface="+mn-ea"/>
                <a:cs typeface="+mn-cs"/>
              </a:rPr>
              <a:t>which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might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reflect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less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repair</a:t>
            </a:r>
            <a:r>
              <a:rPr lang="es-ES" sz="1200" kern="1200" dirty="0" smtClean="0">
                <a:solidFill>
                  <a:schemeClr val="tx1"/>
                </a:solidFill>
                <a:effectLst/>
                <a:latin typeface="+mn-lt"/>
                <a:ea typeface="+mn-ea"/>
                <a:cs typeface="+mn-cs"/>
              </a:rPr>
              <a:t> of vascular </a:t>
            </a:r>
            <a:r>
              <a:rPr lang="es-ES" sz="1200" kern="1200" dirty="0" err="1" smtClean="0">
                <a:solidFill>
                  <a:schemeClr val="tx1"/>
                </a:solidFill>
                <a:effectLst/>
                <a:latin typeface="+mn-lt"/>
                <a:ea typeface="+mn-ea"/>
                <a:cs typeface="+mn-cs"/>
              </a:rPr>
              <a:t>wall</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extracellular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matrix</a:t>
            </a:r>
            <a:r>
              <a:rPr lang="es-ES" sz="1200" kern="1200" dirty="0" smtClean="0">
                <a:solidFill>
                  <a:schemeClr val="tx1"/>
                </a:solidFill>
                <a:effectLst/>
                <a:latin typeface="+mn-lt"/>
                <a:ea typeface="+mn-ea"/>
                <a:cs typeface="+mn-cs"/>
              </a:rPr>
              <a:t>. </a:t>
            </a:r>
            <a:endParaRPr lang="es-ES" dirty="0" smtClean="0"/>
          </a:p>
          <a:p>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complex</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interactions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between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factors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make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difficult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identify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specific</a:t>
            </a:r>
            <a:r>
              <a:rPr lang="es-ES" sz="1200" kern="1200" dirty="0" smtClean="0">
                <a:solidFill>
                  <a:schemeClr val="tx1"/>
                </a:solidFill>
                <a:effectLst/>
                <a:latin typeface="+mn-lt"/>
                <a:ea typeface="+mn-ea"/>
                <a:cs typeface="+mn-cs"/>
              </a:rPr>
              <a:t> cause-</a:t>
            </a:r>
            <a:r>
              <a:rPr lang="es-ES" sz="1200" kern="1200" dirty="0" err="1" smtClean="0">
                <a:solidFill>
                  <a:schemeClr val="tx1"/>
                </a:solidFill>
                <a:effectLst/>
                <a:latin typeface="+mn-lt"/>
                <a:ea typeface="+mn-ea"/>
                <a:cs typeface="+mn-cs"/>
              </a:rPr>
              <a:t>effect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relationships</a:t>
            </a:r>
            <a:r>
              <a:rPr lang="es-ES" sz="1200" kern="1200" dirty="0" smtClean="0">
                <a:solidFill>
                  <a:schemeClr val="tx1"/>
                </a:solidFill>
                <a:effectLst/>
                <a:latin typeface="+mn-lt"/>
                <a:ea typeface="+mn-ea"/>
                <a:cs typeface="+mn-cs"/>
              </a:rPr>
              <a:t> in </a:t>
            </a:r>
            <a:r>
              <a:rPr lang="es-ES" sz="1200" kern="1200" dirty="0" err="1" smtClean="0">
                <a:solidFill>
                  <a:schemeClr val="tx1"/>
                </a:solidFill>
                <a:effectLst/>
                <a:latin typeface="+mn-lt"/>
                <a:ea typeface="+mn-ea"/>
                <a:cs typeface="+mn-cs"/>
              </a:rPr>
              <a:t>this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small</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sample</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male</a:t>
            </a:r>
            <a:r>
              <a:rPr lang="es-ES" sz="1200" kern="1200" dirty="0" smtClean="0">
                <a:solidFill>
                  <a:schemeClr val="tx1"/>
                </a:solidFill>
                <a:effectLst/>
                <a:latin typeface="+mn-lt"/>
                <a:ea typeface="+mn-ea"/>
                <a:cs typeface="+mn-cs"/>
              </a:rPr>
              <a:t> and </a:t>
            </a:r>
            <a:r>
              <a:rPr lang="es-ES" sz="1200" kern="1200" dirty="0" err="1" smtClean="0">
                <a:solidFill>
                  <a:schemeClr val="tx1"/>
                </a:solidFill>
                <a:effectLst/>
                <a:latin typeface="+mn-lt"/>
                <a:ea typeface="+mn-ea"/>
                <a:cs typeface="+mn-cs"/>
              </a:rPr>
              <a:t>female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astronauts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Continuing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research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with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NASA </a:t>
            </a:r>
            <a:r>
              <a:rPr lang="es-ES" sz="1200" kern="1200" dirty="0" err="1" smtClean="0">
                <a:solidFill>
                  <a:schemeClr val="tx1"/>
                </a:solidFill>
                <a:effectLst/>
                <a:latin typeface="+mn-lt"/>
                <a:ea typeface="+mn-ea"/>
                <a:cs typeface="+mn-cs"/>
              </a:rPr>
              <a:t>supported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projects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Cardio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Ox</a:t>
            </a:r>
            <a:r>
              <a:rPr lang="es-ES" sz="1200" kern="1200" dirty="0" smtClean="0">
                <a:solidFill>
                  <a:schemeClr val="tx1"/>
                </a:solidFill>
                <a:effectLst/>
                <a:latin typeface="+mn-lt"/>
                <a:ea typeface="+mn-ea"/>
                <a:cs typeface="+mn-cs"/>
              </a:rPr>
              <a:t>” and “Fluid </a:t>
            </a:r>
            <a:r>
              <a:rPr lang="es-ES" sz="1200" kern="1200" dirty="0" err="1" smtClean="0">
                <a:solidFill>
                  <a:schemeClr val="tx1"/>
                </a:solidFill>
                <a:effectLst/>
                <a:latin typeface="+mn-lt"/>
                <a:ea typeface="+mn-ea"/>
                <a:cs typeface="+mn-cs"/>
              </a:rPr>
              <a:t>Shifts</a:t>
            </a:r>
            <a:r>
              <a:rPr lang="es-ES" sz="1200" kern="1200" dirty="0" smtClean="0">
                <a:solidFill>
                  <a:schemeClr val="tx1"/>
                </a:solidFill>
                <a:effectLst/>
                <a:latin typeface="+mn-lt"/>
                <a:ea typeface="+mn-ea"/>
                <a:cs typeface="+mn-cs"/>
              </a:rPr>
              <a:t>”, and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Canadian </a:t>
            </a:r>
            <a:r>
              <a:rPr lang="es-ES" sz="1200" kern="1200" dirty="0" err="1" smtClean="0">
                <a:solidFill>
                  <a:schemeClr val="tx1"/>
                </a:solidFill>
                <a:effectLst/>
                <a:latin typeface="+mn-lt"/>
                <a:ea typeface="+mn-ea"/>
                <a:cs typeface="+mn-cs"/>
              </a:rPr>
              <a:t>Space</a:t>
            </a:r>
            <a:r>
              <a:rPr lang="es-ES" sz="1200" kern="1200" dirty="0" smtClean="0">
                <a:solidFill>
                  <a:schemeClr val="tx1"/>
                </a:solidFill>
                <a:effectLst/>
                <a:latin typeface="+mn-lt"/>
                <a:ea typeface="+mn-ea"/>
                <a:cs typeface="+mn-cs"/>
              </a:rPr>
              <a:t> Agency </a:t>
            </a:r>
            <a:r>
              <a:rPr lang="es-ES" sz="1200" kern="1200" dirty="0" err="1" smtClean="0">
                <a:solidFill>
                  <a:schemeClr val="tx1"/>
                </a:solidFill>
                <a:effectLst/>
                <a:latin typeface="+mn-lt"/>
                <a:ea typeface="+mn-ea"/>
                <a:cs typeface="+mn-cs"/>
              </a:rPr>
              <a:t>project</a:t>
            </a:r>
            <a:r>
              <a:rPr lang="es-ES" sz="1200" kern="1200" dirty="0" smtClean="0">
                <a:solidFill>
                  <a:schemeClr val="tx1"/>
                </a:solidFill>
                <a:effectLst/>
                <a:latin typeface="+mn-lt"/>
                <a:ea typeface="+mn-ea"/>
                <a:cs typeface="+mn-cs"/>
              </a:rPr>
              <a:t> “Vascular Echo” </a:t>
            </a:r>
            <a:r>
              <a:rPr lang="es-ES" sz="1200" kern="1200" dirty="0" err="1" smtClean="0">
                <a:solidFill>
                  <a:schemeClr val="tx1"/>
                </a:solidFill>
                <a:effectLst/>
                <a:latin typeface="+mn-lt"/>
                <a:ea typeface="+mn-ea"/>
                <a:cs typeface="+mn-cs"/>
              </a:rPr>
              <a:t>might</a:t>
            </a:r>
            <a:r>
              <a:rPr lang="es-ES" sz="1200" kern="1200" dirty="0" smtClean="0">
                <a:solidFill>
                  <a:schemeClr val="tx1"/>
                </a:solidFill>
                <a:effectLst/>
                <a:latin typeface="+mn-lt"/>
                <a:ea typeface="+mn-ea"/>
                <a:cs typeface="+mn-cs"/>
              </a:rPr>
              <a:t> be </a:t>
            </a:r>
            <a:r>
              <a:rPr lang="es-ES" sz="1200" kern="1200" dirty="0" err="1" smtClean="0">
                <a:solidFill>
                  <a:schemeClr val="tx1"/>
                </a:solidFill>
                <a:effectLst/>
                <a:latin typeface="+mn-lt"/>
                <a:ea typeface="+mn-ea"/>
                <a:cs typeface="+mn-cs"/>
              </a:rPr>
              <a:t>able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resolve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some</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mechanisms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underlying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cardiovas</a:t>
            </a:r>
            <a:r>
              <a:rPr lang="es-ES" sz="1200" kern="1200" dirty="0" smtClean="0">
                <a:solidFill>
                  <a:schemeClr val="tx1"/>
                </a:solidFill>
                <a:effectLst/>
                <a:latin typeface="+mn-lt"/>
                <a:ea typeface="+mn-ea"/>
                <a:cs typeface="+mn-cs"/>
              </a:rPr>
              <a:t>- cular </a:t>
            </a:r>
            <a:r>
              <a:rPr lang="es-ES" sz="1200" kern="1200" dirty="0" err="1" smtClean="0">
                <a:solidFill>
                  <a:schemeClr val="tx1"/>
                </a:solidFill>
                <a:effectLst/>
                <a:latin typeface="+mn-lt"/>
                <a:ea typeface="+mn-ea"/>
                <a:cs typeface="+mn-cs"/>
              </a:rPr>
              <a:t>adaptations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spaceflight</a:t>
            </a:r>
            <a:r>
              <a:rPr lang="es-ES" sz="1200" kern="1200" dirty="0" smtClean="0">
                <a:solidFill>
                  <a:schemeClr val="tx1"/>
                </a:solidFill>
                <a:effectLst/>
                <a:latin typeface="+mn-lt"/>
                <a:ea typeface="+mn-ea"/>
                <a:cs typeface="+mn-cs"/>
              </a:rPr>
              <a:t> and </a:t>
            </a:r>
            <a:r>
              <a:rPr lang="es-ES" sz="1200" kern="1200" dirty="0" err="1" smtClean="0">
                <a:solidFill>
                  <a:schemeClr val="tx1"/>
                </a:solidFill>
                <a:effectLst/>
                <a:latin typeface="+mn-lt"/>
                <a:ea typeface="+mn-ea"/>
                <a:cs typeface="+mn-cs"/>
              </a:rPr>
              <a:t>to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follow</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postflight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recov</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ery</a:t>
            </a:r>
            <a:r>
              <a:rPr lang="es-ES" sz="1200" kern="1200" dirty="0" smtClean="0">
                <a:solidFill>
                  <a:schemeClr val="tx1"/>
                </a:solidFill>
                <a:effectLst/>
                <a:latin typeface="+mn-lt"/>
                <a:ea typeface="+mn-ea"/>
                <a:cs typeface="+mn-cs"/>
              </a:rPr>
              <a:t>. </a:t>
            </a:r>
            <a:endParaRPr lang="es-ES" dirty="0" smtClean="0"/>
          </a:p>
          <a:p>
            <a:endParaRPr lang="es-ES" dirty="0"/>
          </a:p>
        </p:txBody>
      </p:sp>
      <p:sp>
        <p:nvSpPr>
          <p:cNvPr id="4" name="Marcador de número de diapositiva 3"/>
          <p:cNvSpPr>
            <a:spLocks noGrp="1"/>
          </p:cNvSpPr>
          <p:nvPr>
            <p:ph type="sldNum" sz="quarter" idx="10"/>
          </p:nvPr>
        </p:nvSpPr>
        <p:spPr/>
        <p:txBody>
          <a:bodyPr/>
          <a:lstStyle/>
          <a:p>
            <a:fld id="{65E7348E-61CA-EB45-BA75-9D3FD0B9C855}" type="slidenum">
              <a:rPr lang="es-ES" smtClean="0"/>
              <a:t>21</a:t>
            </a:fld>
            <a:endParaRPr lang="es-ES"/>
          </a:p>
        </p:txBody>
      </p:sp>
    </p:spTree>
    <p:extLst>
      <p:ext uri="{BB962C8B-B14F-4D97-AF65-F5344CB8AC3E}">
        <p14:creationId xmlns:p14="http://schemas.microsoft.com/office/powerpoint/2010/main" val="2585750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futuro de Estados Unidos en el espacio requiere misiones tripuladas que son de larga duración y complejidad creciente. En estas condiciones, los factores de estrés psicológicos e interpersonales van a adquirir mayor importancia en que afecta a la seguridad de la tripulación y los resultados de la misión. A través de un análisis de los informes de las misiones tripuladas estadounidenses y soviéticos espaciales y simulaciones con destino a la Tierra, varios problemas psicológicos, psiquiátricos, e interpersonales pueden ser identificados que pueden afectar el éxito de la estación espacial y otras empresas espaciales de larga duración. problemas psicológicos incluyen los trastornos del sueño, alteración del sentido del tiempo, los efectos demográficos, motivación carrera, experiencias trascendentes, la nostalgia, y la alteración en la sensibilidad de percepción. problemas psiquiátricos son la ansiedad, la depresión y la psicosis, síntomas psicosomáticos, problemas emocionales relacionados con la etapa de la misión, y cambios en la personalidad después del vuelo. problemas interpersonales incluyen la tensión interpersonal, disminución de la cohesión con el tiempo, la necesidad de privacidad, y la tarea vs liderazgo emocional. Se pueden tomar medidas para minimizar el impacto de estos problemas, tanto antes como durante la misión.</a:t>
            </a:r>
          </a:p>
          <a:p>
            <a:r>
              <a:rPr lang="es-ES" sz="1200" kern="1200" dirty="0" smtClean="0">
                <a:solidFill>
                  <a:schemeClr val="tx1"/>
                </a:solidFill>
                <a:latin typeface="+mn-lt"/>
                <a:ea typeface="+mn-ea"/>
                <a:cs typeface="+mn-cs"/>
              </a:rPr>
              <a:t>gene </a:t>
            </a:r>
            <a:r>
              <a:rPr lang="es-ES" sz="1200" kern="1200" dirty="0" err="1" smtClean="0">
                <a:solidFill>
                  <a:schemeClr val="tx1"/>
                </a:solidFill>
                <a:latin typeface="+mn-lt"/>
                <a:ea typeface="+mn-ea"/>
                <a:cs typeface="+mn-cs"/>
              </a:rPr>
              <a:t>Cernan</a:t>
            </a:r>
            <a:r>
              <a:rPr lang="es-ES" sz="1200" kern="1200" dirty="0" smtClean="0">
                <a:solidFill>
                  <a:schemeClr val="tx1"/>
                </a:solidFill>
                <a:latin typeface="+mn-lt"/>
                <a:ea typeface="+mn-ea"/>
                <a:cs typeface="+mn-cs"/>
              </a:rPr>
              <a:t> (14 de marzo de 1934) Comandante de </a:t>
            </a:r>
            <a:r>
              <a:rPr lang="es-ES" sz="1200" kern="1200" dirty="0" err="1" smtClean="0">
                <a:solidFill>
                  <a:schemeClr val="tx1"/>
                </a:solidFill>
                <a:latin typeface="+mn-lt"/>
                <a:ea typeface="+mn-ea"/>
                <a:cs typeface="+mn-cs"/>
              </a:rPr>
              <a:t>Apollo</a:t>
            </a:r>
            <a:r>
              <a:rPr lang="es-ES" sz="1200" kern="1200" dirty="0" smtClean="0">
                <a:solidFill>
                  <a:schemeClr val="tx1"/>
                </a:solidFill>
                <a:latin typeface="+mn-lt"/>
                <a:ea typeface="+mn-ea"/>
                <a:cs typeface="+mn-cs"/>
              </a:rPr>
              <a:t> 17, oficial retirado de la Armada de los Estados Unidos. Fue un astronauta de la NASA que formó ...</a:t>
            </a:r>
            <a:endParaRPr lang="es-ES" dirty="0"/>
          </a:p>
        </p:txBody>
      </p:sp>
      <p:sp>
        <p:nvSpPr>
          <p:cNvPr id="4" name="Marcador de número de diapositiva 3"/>
          <p:cNvSpPr>
            <a:spLocks noGrp="1"/>
          </p:cNvSpPr>
          <p:nvPr>
            <p:ph type="sldNum" sz="quarter" idx="10"/>
          </p:nvPr>
        </p:nvSpPr>
        <p:spPr/>
        <p:txBody>
          <a:bodyPr/>
          <a:lstStyle/>
          <a:p>
            <a:fld id="{65E7348E-61CA-EB45-BA75-9D3FD0B9C855}" type="slidenum">
              <a:rPr lang="es-ES" smtClean="0"/>
              <a:t>23</a:t>
            </a:fld>
            <a:endParaRPr lang="es-ES"/>
          </a:p>
        </p:txBody>
      </p:sp>
    </p:spTree>
    <p:extLst>
      <p:ext uri="{BB962C8B-B14F-4D97-AF65-F5344CB8AC3E}">
        <p14:creationId xmlns:p14="http://schemas.microsoft.com/office/powerpoint/2010/main" val="1228648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smtClean="0"/>
              <a:t>nálisis</a:t>
            </a:r>
            <a:r>
              <a:rPr lang="es-ES" dirty="0" smtClean="0"/>
              <a:t> de la mortalidad </a:t>
            </a:r>
            <a:r>
              <a:rPr lang="es-ES" dirty="0" err="1" smtClean="0"/>
              <a:t>naut</a:t>
            </a:r>
            <a:r>
              <a:rPr lang="es-ES" dirty="0" smtClean="0"/>
              <a:t>. Utilizando los datos del astronauta de vital importancia y población general</a:t>
            </a:r>
          </a:p>
          <a:p>
            <a:r>
              <a:rPr lang="es-ES" dirty="0" smtClean="0"/>
              <a:t>las tasas de mortalidad </a:t>
            </a:r>
            <a:r>
              <a:rPr lang="es-ES" dirty="0" err="1" smtClean="0"/>
              <a:t>ción</a:t>
            </a:r>
            <a:r>
              <a:rPr lang="es-ES" dirty="0" smtClean="0"/>
              <a:t>, calculamos razones de mortalidad estandarizadas (RME)</a:t>
            </a:r>
          </a:p>
          <a:p>
            <a:r>
              <a:rPr lang="es-ES" dirty="0" smtClean="0"/>
              <a:t>para ambas causas totales y específicas de muerte entre los astronautas entre</a:t>
            </a:r>
          </a:p>
          <a:p>
            <a:r>
              <a:rPr lang="es-ES" dirty="0" smtClean="0"/>
              <a:t>Enero de 1980 y junio de 2009 para observar los cambios en los patrones de mortalidad</a:t>
            </a:r>
          </a:p>
          <a:p>
            <a:r>
              <a:rPr lang="es-ES" dirty="0" smtClean="0"/>
              <a:t>horas extra. Métodos: Los datos vitales del astronauta se derivan de la John-</a:t>
            </a:r>
          </a:p>
          <a:p>
            <a:r>
              <a:rPr lang="es-ES" dirty="0" smtClean="0"/>
              <a:t>página web del Centro Espacial hijo y el hecho de astronauta libro. </a:t>
            </a:r>
            <a:r>
              <a:rPr lang="es-ES" dirty="0" err="1" smtClean="0"/>
              <a:t>ción</a:t>
            </a:r>
            <a:r>
              <a:rPr lang="es-ES" dirty="0" smtClean="0"/>
              <a:t> general</a:t>
            </a:r>
          </a:p>
          <a:p>
            <a:r>
              <a:rPr lang="es-ES" dirty="0" smtClean="0"/>
              <a:t>las tasas de mortalidad </a:t>
            </a:r>
            <a:r>
              <a:rPr lang="es-ES" dirty="0" err="1" smtClean="0"/>
              <a:t>lación</a:t>
            </a:r>
            <a:r>
              <a:rPr lang="es-ES" dirty="0" smtClean="0"/>
              <a:t> se tomaron de la base de datos de mortalidad humana</a:t>
            </a:r>
          </a:p>
          <a:p>
            <a:r>
              <a:rPr lang="es-ES" dirty="0" smtClean="0"/>
              <a:t>y los Centros para el Control de Enfermedades. SMR se calcula como el cociente</a:t>
            </a:r>
          </a:p>
          <a:p>
            <a:r>
              <a:rPr lang="es-ES" dirty="0" smtClean="0"/>
              <a:t>de muertes observado a muertes esperadas mediante la estandarización indirecta a</a:t>
            </a:r>
          </a:p>
          <a:p>
            <a:r>
              <a:rPr lang="es-ES" dirty="0" smtClean="0"/>
              <a:t>varias poblaciones de comparación. Resultados: Todas las SMR disminuyeron de la</a:t>
            </a:r>
          </a:p>
          <a:p>
            <a:r>
              <a:rPr lang="es-ES" dirty="0" smtClean="0"/>
              <a:t>1980 a la década de 2000, aunque los astronautas se encuentran todavía en un mayor riesgo de que se</a:t>
            </a:r>
          </a:p>
          <a:p>
            <a:r>
              <a:rPr lang="es-ES" dirty="0" smtClean="0"/>
              <a:t>Estudio Longitudinal de Salud con- astronauta (LSAH) confirmó el aumento del riesgo de accidentes mortales para los astronautas: en comparación con un género, la edad y el IMC-población control de los funcionarios públicos desde el Centro Espacial Johnson de la NASA (JSC) en Houston, TX , los astronautas tuvieron un riesgo relativo (RR) de muerte accidental de 22,91 (IC del 95%: 5,02 a 104,46). Esto indica que los astronautas son casi 23 veces más probabilidades de morir a causa de un accidente fatal al igual que los miembros del grupo de comparación de los empleados JSC (3).</a:t>
            </a:r>
          </a:p>
          <a:p>
            <a:r>
              <a:rPr lang="es-ES" dirty="0" smtClean="0"/>
              <a:t>A pesar de el elevado riesgo de accidentes mortales, las noticias</a:t>
            </a:r>
          </a:p>
          <a:p>
            <a:r>
              <a:rPr lang="es-ES" dirty="0" smtClean="0"/>
              <a:t>riesgo de muerte reducido en gran medida por las enfermedades cardiovasculares (SMR 5 27,? 95% C.I. 9-63) y el cáncer (SMR 5 47, 95% Co.I.p1y9ri-g9h7t) ,: </a:t>
            </a:r>
            <a:r>
              <a:rPr lang="es-ES" dirty="0" err="1" smtClean="0"/>
              <a:t>aAnedroastrpoa</a:t>
            </a:r>
            <a:r>
              <a:rPr lang="es-ES" dirty="0" smtClean="0"/>
              <a:t>- ce Asociación Médica</a:t>
            </a:r>
          </a:p>
          <a:p>
            <a:r>
              <a:rPr lang="es-ES" dirty="0" smtClean="0"/>
              <a:t>nautas están ahora en una disminución del riesgo de mortalidad por todas las causas en comparación con la población general. Discusión: El SMR muestran que la mortalidad por enfermedades del aparato circulatorio, el cáncer y los accidentes han disminuido de todas las estimaciones ante- </a:t>
            </a:r>
            <a:r>
              <a:rPr lang="es-ES" dirty="0" err="1" smtClean="0"/>
              <a:t>riores</a:t>
            </a:r>
            <a:r>
              <a:rPr lang="es-ES" dirty="0" smtClean="0"/>
              <a:t>, aunque los astronautas todavía se encuentran en mayor riesgo de muerte accidental tal. Las mejoras en la mortalidad por enfermedades circulatorias son probablemente debido a la investigación de la salud y la condición física intensiva dentro del cuerpo de astronautas. Del mismo modo, la condición física puede estar contribuyendo a la reducción de la mortalidad por cáncer. Menos accidentes aéreos han contribuido a la disminución del riesgo de accidentes mortales, que a su vez está impulsando la reducción de todas las causas de riesgo de mortalidad.</a:t>
            </a:r>
          </a:p>
        </p:txBody>
      </p:sp>
      <p:sp>
        <p:nvSpPr>
          <p:cNvPr id="4" name="Marcador de número de diapositiva 3"/>
          <p:cNvSpPr>
            <a:spLocks noGrp="1"/>
          </p:cNvSpPr>
          <p:nvPr>
            <p:ph type="sldNum" sz="quarter" idx="10"/>
          </p:nvPr>
        </p:nvSpPr>
        <p:spPr/>
        <p:txBody>
          <a:bodyPr/>
          <a:lstStyle/>
          <a:p>
            <a:fld id="{65E7348E-61CA-EB45-BA75-9D3FD0B9C855}" type="slidenum">
              <a:rPr lang="es-ES" smtClean="0"/>
              <a:t>24</a:t>
            </a:fld>
            <a:endParaRPr lang="es-ES"/>
          </a:p>
        </p:txBody>
      </p:sp>
    </p:spTree>
    <p:extLst>
      <p:ext uri="{BB962C8B-B14F-4D97-AF65-F5344CB8AC3E}">
        <p14:creationId xmlns:p14="http://schemas.microsoft.com/office/powerpoint/2010/main" val="2597019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65E7348E-61CA-EB45-BA75-9D3FD0B9C855}" type="slidenum">
              <a:rPr lang="es-ES" smtClean="0"/>
              <a:t>6</a:t>
            </a:fld>
            <a:endParaRPr lang="es-ES"/>
          </a:p>
        </p:txBody>
      </p:sp>
    </p:spTree>
    <p:extLst>
      <p:ext uri="{BB962C8B-B14F-4D97-AF65-F5344CB8AC3E}">
        <p14:creationId xmlns:p14="http://schemas.microsoft.com/office/powerpoint/2010/main" val="2484564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latin typeface="+mn-lt"/>
                <a:ea typeface="+mn-ea"/>
                <a:cs typeface="+mn-cs"/>
              </a:rPr>
              <a:t>a Desorientación Espacial es un fenómeno que ocurre como consecuencia de una incorrecta apreciación de la posición, movimiento u orientación con respecto a los tres planos del espacio. Como consecuencia puede llevar al piloto a una incapacidad para apreciar correctamente su posición y movimiento relativo con respecto al centro de la tierra.</a:t>
            </a:r>
          </a:p>
          <a:p>
            <a:r>
              <a:rPr lang="es-ES" sz="1200" kern="1200" dirty="0" smtClean="0">
                <a:solidFill>
                  <a:schemeClr val="tx1"/>
                </a:solidFill>
                <a:latin typeface="+mn-lt"/>
                <a:ea typeface="+mn-ea"/>
                <a:cs typeface="+mn-cs"/>
              </a:rPr>
              <a:t> </a:t>
            </a:r>
          </a:p>
          <a:p>
            <a:endParaRPr lang="es-ES"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El hombre está adaptado a una vida terrestre en la que se encuentra sometido a una fuerza </a:t>
            </a:r>
            <a:r>
              <a:rPr lang="es-ES" sz="1200" kern="1200" dirty="0" err="1" smtClean="0">
                <a:solidFill>
                  <a:schemeClr val="tx1"/>
                </a:solidFill>
                <a:latin typeface="+mn-lt"/>
                <a:ea typeface="+mn-ea"/>
                <a:cs typeface="+mn-cs"/>
              </a:rPr>
              <a:t>gravitoinercial</a:t>
            </a:r>
            <a:r>
              <a:rPr lang="es-ES" sz="1200" kern="1200" dirty="0" smtClean="0">
                <a:solidFill>
                  <a:schemeClr val="tx1"/>
                </a:solidFill>
                <a:latin typeface="+mn-lt"/>
                <a:ea typeface="+mn-ea"/>
                <a:cs typeface="+mn-cs"/>
              </a:rPr>
              <a:t> de 1 G. Cuando éste es expuesto a un medio diferente y no habitual como es el aéreo, donde los estímulos al movimiento difieren en magnitud, dirección y frecuencia de los experimentados en la superficie terrestre, son frecuentes errores en la percepción, y es por ello que la práctica totalidad de los pilotos hayan experimentado en alguna ocasión fenómenos de este tipo.</a:t>
            </a:r>
          </a:p>
          <a:p>
            <a:r>
              <a:rPr lang="es-ES" sz="1200" kern="1200" dirty="0" smtClean="0">
                <a:solidFill>
                  <a:schemeClr val="tx1"/>
                </a:solidFill>
                <a:latin typeface="+mn-lt"/>
                <a:ea typeface="+mn-ea"/>
                <a:cs typeface="+mn-cs"/>
              </a:rPr>
              <a:t>Desde un punto de vista operacional podemos considerar dos clases de fenómenos de desorientación:</a:t>
            </a:r>
          </a:p>
          <a:p>
            <a:r>
              <a:rPr lang="es-ES" sz="1200" kern="1200" dirty="0" smtClean="0">
                <a:solidFill>
                  <a:schemeClr val="tx1"/>
                </a:solidFill>
                <a:latin typeface="+mn-lt"/>
                <a:ea typeface="+mn-ea"/>
                <a:cs typeface="+mn-cs"/>
              </a:rPr>
              <a:t>Tipo I: caracterizado porque el piloto no aprecia o reconoce que está desorientado, supone por tanto, un serio peligro para la seguridad de la aeronave, ya que éste puede basar el control de la misma en una percepción totalmente errónea.</a:t>
            </a:r>
          </a:p>
          <a:p>
            <a:r>
              <a:rPr lang="es-ES" sz="1200" kern="1200" dirty="0" smtClean="0">
                <a:solidFill>
                  <a:schemeClr val="tx1"/>
                </a:solidFill>
                <a:latin typeface="+mn-lt"/>
                <a:ea typeface="+mn-ea"/>
                <a:cs typeface="+mn-cs"/>
              </a:rPr>
              <a:t>Tipo II: el piloto experimenta un serio conflicto entre lo que sus sentidos indican y la información aportada por los instrumentos de la aeronave, frecuentemente este conflicto se resuelve y raramente conduce a un serio incidente.</a:t>
            </a:r>
          </a:p>
          <a:p>
            <a:r>
              <a:rPr lang="es-ES" sz="1200" kern="1200" dirty="0" smtClean="0">
                <a:solidFill>
                  <a:schemeClr val="tx1"/>
                </a:solidFill>
                <a:latin typeface="+mn-lt"/>
                <a:ea typeface="+mn-ea"/>
                <a:cs typeface="+mn-cs"/>
              </a:rPr>
              <a:t>Se ha descrito un Tipo III: caracterizado por ser incapacitante y que conduce, casi siempre, a una pérdida de control de la aeronave.</a:t>
            </a:r>
          </a:p>
          <a:p>
            <a:r>
              <a:rPr lang="es-ES" sz="1200" kern="1200" dirty="0" smtClean="0">
                <a:solidFill>
                  <a:schemeClr val="tx1"/>
                </a:solidFill>
                <a:latin typeface="+mn-lt"/>
                <a:ea typeface="+mn-ea"/>
                <a:cs typeface="+mn-cs"/>
              </a:rPr>
              <a:t>Desde el punto de vista preventivo es fundamental que el piloto disponga de la necesaria información respecto a la fisiología básica de los órganos del equilibrio, las manifestaciones clínicas de las ilusiones sensoriales, sus aspectos operacionales y mediante demostraciones prácticas enseñar al tripulante aéreo cómo los órganos de los sentidos no siempre van a ser fiables en condiciones de vuelo.</a:t>
            </a:r>
            <a:endParaRPr lang="es-ES" dirty="0"/>
          </a:p>
        </p:txBody>
      </p:sp>
      <p:sp>
        <p:nvSpPr>
          <p:cNvPr id="4" name="Marcador de número de diapositiva 3"/>
          <p:cNvSpPr>
            <a:spLocks noGrp="1"/>
          </p:cNvSpPr>
          <p:nvPr>
            <p:ph type="sldNum" sz="quarter" idx="10"/>
          </p:nvPr>
        </p:nvSpPr>
        <p:spPr/>
        <p:txBody>
          <a:bodyPr/>
          <a:lstStyle/>
          <a:p>
            <a:fld id="{65E7348E-61CA-EB45-BA75-9D3FD0B9C855}" type="slidenum">
              <a:rPr lang="es-ES" smtClean="0"/>
              <a:t>9</a:t>
            </a:fld>
            <a:endParaRPr lang="es-ES"/>
          </a:p>
        </p:txBody>
      </p:sp>
    </p:spTree>
    <p:extLst>
      <p:ext uri="{BB962C8B-B14F-4D97-AF65-F5344CB8AC3E}">
        <p14:creationId xmlns:p14="http://schemas.microsoft.com/office/powerpoint/2010/main" val="291492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err="1" smtClean="0">
                <a:solidFill>
                  <a:schemeClr val="tx1"/>
                </a:solidFill>
                <a:effectLst/>
                <a:latin typeface="+mn-lt"/>
                <a:ea typeface="+mn-ea"/>
                <a:cs typeface="+mn-cs"/>
              </a:rPr>
              <a:t>Exposure</a:t>
            </a:r>
            <a:r>
              <a:rPr lang="es-ES" sz="1200" kern="1200" dirty="0" smtClean="0">
                <a:solidFill>
                  <a:schemeClr val="tx1"/>
                </a:solidFill>
                <a:effectLst/>
                <a:latin typeface="+mn-lt"/>
                <a:ea typeface="+mn-ea"/>
                <a:cs typeface="+mn-cs"/>
              </a:rPr>
              <a:t> of living </a:t>
            </a:r>
            <a:r>
              <a:rPr lang="es-ES" sz="1200" kern="1200" dirty="0" err="1" smtClean="0">
                <a:solidFill>
                  <a:schemeClr val="tx1"/>
                </a:solidFill>
                <a:effectLst/>
                <a:latin typeface="+mn-lt"/>
                <a:ea typeface="+mn-ea"/>
                <a:cs typeface="+mn-cs"/>
              </a:rPr>
              <a:t>cells</a:t>
            </a:r>
            <a:r>
              <a:rPr lang="es-ES" sz="1200" kern="1200" dirty="0" smtClean="0">
                <a:solidFill>
                  <a:schemeClr val="tx1"/>
                </a:solidFill>
                <a:effectLst/>
                <a:latin typeface="+mn-lt"/>
                <a:ea typeface="+mn-ea"/>
                <a:cs typeface="+mn-cs"/>
              </a:rPr>
              <a:t> and </a:t>
            </a:r>
            <a:r>
              <a:rPr lang="es-ES" sz="1200" kern="1200" dirty="0" err="1" smtClean="0">
                <a:solidFill>
                  <a:schemeClr val="tx1"/>
                </a:solidFill>
                <a:effectLst/>
                <a:latin typeface="+mn-lt"/>
                <a:ea typeface="+mn-ea"/>
                <a:cs typeface="+mn-cs"/>
              </a:rPr>
              <a:t>tissues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ionizing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radiation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forms</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radiation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that</a:t>
            </a:r>
            <a:r>
              <a:rPr lang="es-ES" sz="1200" kern="1200" dirty="0" smtClean="0">
                <a:solidFill>
                  <a:schemeClr val="tx1"/>
                </a:solidFill>
                <a:effectLst/>
                <a:latin typeface="+mn-lt"/>
                <a:ea typeface="+mn-ea"/>
                <a:cs typeface="+mn-cs"/>
              </a:rPr>
              <a:t> can </a:t>
            </a:r>
            <a:r>
              <a:rPr lang="es-ES" sz="1200" kern="1200" dirty="0" err="1" smtClean="0">
                <a:solidFill>
                  <a:schemeClr val="tx1"/>
                </a:solidFill>
                <a:effectLst/>
                <a:latin typeface="+mn-lt"/>
                <a:ea typeface="+mn-ea"/>
                <a:cs typeface="+mn-cs"/>
              </a:rPr>
              <a:t>remove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electrons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from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atoms</a:t>
            </a:r>
            <a:r>
              <a:rPr lang="es-ES" sz="1200" kern="1200" dirty="0" smtClean="0">
                <a:solidFill>
                  <a:schemeClr val="tx1"/>
                </a:solidFill>
                <a:effectLst/>
                <a:latin typeface="+mn-lt"/>
                <a:ea typeface="+mn-ea"/>
                <a:cs typeface="+mn-cs"/>
              </a:rPr>
              <a:t> in </a:t>
            </a:r>
            <a:r>
              <a:rPr lang="es-ES" sz="1200" kern="1200" dirty="0" err="1" smtClean="0">
                <a:solidFill>
                  <a:schemeClr val="tx1"/>
                </a:solidFill>
                <a:effectLst/>
                <a:latin typeface="+mn-lt"/>
                <a:ea typeface="+mn-ea"/>
                <a:cs typeface="+mn-cs"/>
              </a:rPr>
              <a:t>these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cells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tissues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may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result</a:t>
            </a:r>
            <a:r>
              <a:rPr lang="es-ES" sz="1200" kern="1200" dirty="0" smtClean="0">
                <a:solidFill>
                  <a:schemeClr val="tx1"/>
                </a:solidFill>
                <a:effectLst/>
                <a:latin typeface="+mn-lt"/>
                <a:ea typeface="+mn-ea"/>
                <a:cs typeface="+mn-cs"/>
              </a:rPr>
              <a:t> in molecular </a:t>
            </a:r>
            <a:r>
              <a:rPr lang="es-ES" sz="1200" kern="1200" dirty="0" err="1" smtClean="0">
                <a:solidFill>
                  <a:schemeClr val="tx1"/>
                </a:solidFill>
                <a:effectLst/>
                <a:latin typeface="+mn-lt"/>
                <a:ea typeface="+mn-ea"/>
                <a:cs typeface="+mn-cs"/>
              </a:rPr>
              <a:t>damage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which</a:t>
            </a:r>
            <a:r>
              <a:rPr lang="es-ES" sz="1200" kern="1200" dirty="0" smtClean="0">
                <a:solidFill>
                  <a:schemeClr val="tx1"/>
                </a:solidFill>
                <a:effectLst/>
                <a:latin typeface="+mn-lt"/>
                <a:ea typeface="+mn-ea"/>
                <a:cs typeface="+mn-cs"/>
              </a:rPr>
              <a:t> can </a:t>
            </a:r>
            <a:r>
              <a:rPr lang="es-ES" sz="1200" kern="1200" dirty="0" err="1" smtClean="0">
                <a:solidFill>
                  <a:schemeClr val="tx1"/>
                </a:solidFill>
                <a:effectLst/>
                <a:latin typeface="+mn-lt"/>
                <a:ea typeface="+mn-ea"/>
                <a:cs typeface="+mn-cs"/>
              </a:rPr>
              <a:t>eventually</a:t>
            </a:r>
            <a:r>
              <a:rPr lang="es-ES" sz="1200" kern="1200" dirty="0" smtClean="0">
                <a:solidFill>
                  <a:schemeClr val="tx1"/>
                </a:solidFill>
                <a:effectLst/>
                <a:latin typeface="+mn-lt"/>
                <a:ea typeface="+mn-ea"/>
                <a:cs typeface="+mn-cs"/>
              </a:rPr>
              <a:t> lead </a:t>
            </a:r>
            <a:r>
              <a:rPr lang="es-ES" sz="1200" kern="1200" dirty="0" err="1" smtClean="0">
                <a:solidFill>
                  <a:schemeClr val="tx1"/>
                </a:solidFill>
                <a:effectLst/>
                <a:latin typeface="+mn-lt"/>
                <a:ea typeface="+mn-ea"/>
                <a:cs typeface="+mn-cs"/>
              </a:rPr>
              <a:t>to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early</a:t>
            </a:r>
            <a:r>
              <a:rPr lang="es-ES" sz="1200" kern="1200" dirty="0" smtClean="0">
                <a:solidFill>
                  <a:schemeClr val="tx1"/>
                </a:solidFill>
                <a:effectLst/>
                <a:latin typeface="+mn-lt"/>
                <a:ea typeface="+mn-ea"/>
                <a:cs typeface="+mn-cs"/>
              </a:rPr>
              <a:t> and late </a:t>
            </a:r>
            <a:r>
              <a:rPr lang="es-ES" sz="1200" kern="1200" dirty="0" err="1" smtClean="0">
                <a:solidFill>
                  <a:schemeClr val="tx1"/>
                </a:solidFill>
                <a:effectLst/>
                <a:latin typeface="+mn-lt"/>
                <a:ea typeface="+mn-ea"/>
                <a:cs typeface="+mn-cs"/>
              </a:rPr>
              <a:t>injury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Exposure</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cells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tissues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ionizing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radiation</a:t>
            </a:r>
            <a:r>
              <a:rPr lang="es-ES" sz="1200" kern="1200" dirty="0" smtClean="0">
                <a:solidFill>
                  <a:schemeClr val="tx1"/>
                </a:solidFill>
                <a:effectLst/>
                <a:latin typeface="+mn-lt"/>
                <a:ea typeface="+mn-ea"/>
                <a:cs typeface="+mn-cs"/>
              </a:rPr>
              <a:t> causes DNA </a:t>
            </a:r>
            <a:r>
              <a:rPr lang="es-ES" sz="1200" kern="1200" dirty="0" err="1" smtClean="0">
                <a:solidFill>
                  <a:schemeClr val="tx1"/>
                </a:solidFill>
                <a:effectLst/>
                <a:latin typeface="+mn-lt"/>
                <a:ea typeface="+mn-ea"/>
                <a:cs typeface="+mn-cs"/>
              </a:rPr>
              <a:t>damage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which</a:t>
            </a:r>
            <a:r>
              <a:rPr lang="es-ES" sz="1200" kern="1200" dirty="0" smtClean="0">
                <a:solidFill>
                  <a:schemeClr val="tx1"/>
                </a:solidFill>
                <a:effectLst/>
                <a:latin typeface="+mn-lt"/>
                <a:ea typeface="+mn-ea"/>
                <a:cs typeface="+mn-cs"/>
              </a:rPr>
              <a:t> has </a:t>
            </a:r>
            <a:r>
              <a:rPr lang="es-ES" sz="1200" kern="1200" dirty="0" err="1" smtClean="0">
                <a:solidFill>
                  <a:schemeClr val="tx1"/>
                </a:solidFill>
                <a:effectLst/>
                <a:latin typeface="+mn-lt"/>
                <a:ea typeface="+mn-ea"/>
                <a:cs typeface="+mn-cs"/>
              </a:rPr>
              <a:t>long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been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considered</a:t>
            </a:r>
            <a:r>
              <a:rPr lang="es-ES" sz="1200" kern="1200" dirty="0" smtClean="0">
                <a:solidFill>
                  <a:schemeClr val="tx1"/>
                </a:solidFill>
                <a:effectLst/>
                <a:latin typeface="+mn-lt"/>
                <a:ea typeface="+mn-ea"/>
                <a:cs typeface="+mn-cs"/>
              </a:rPr>
              <a:t> as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primary</a:t>
            </a:r>
            <a:r>
              <a:rPr lang="es-ES" sz="1200" kern="1200" dirty="0" smtClean="0">
                <a:solidFill>
                  <a:schemeClr val="tx1"/>
                </a:solidFill>
                <a:effectLst/>
                <a:latin typeface="+mn-lt"/>
                <a:ea typeface="+mn-ea"/>
                <a:cs typeface="+mn-cs"/>
              </a:rPr>
              <a:t> cause of </a:t>
            </a:r>
            <a:r>
              <a:rPr lang="es-ES" sz="1200" kern="1200" dirty="0" err="1" smtClean="0">
                <a:solidFill>
                  <a:schemeClr val="tx1"/>
                </a:solidFill>
                <a:effectLst/>
                <a:latin typeface="+mn-lt"/>
                <a:ea typeface="+mn-ea"/>
                <a:cs typeface="+mn-cs"/>
              </a:rPr>
              <a:t>cellular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injury</a:t>
            </a:r>
            <a:r>
              <a:rPr lang="es-ES" sz="1200" kern="1200" dirty="0" smtClean="0">
                <a:solidFill>
                  <a:schemeClr val="tx1"/>
                </a:solidFill>
                <a:effectLst/>
                <a:latin typeface="+mn-lt"/>
                <a:ea typeface="+mn-ea"/>
                <a:cs typeface="+mn-cs"/>
              </a:rPr>
              <a:t> and </a:t>
            </a:r>
            <a:r>
              <a:rPr lang="es-ES" sz="1200" kern="1200" dirty="0" err="1" smtClean="0">
                <a:solidFill>
                  <a:schemeClr val="tx1"/>
                </a:solidFill>
                <a:effectLst/>
                <a:latin typeface="+mn-lt"/>
                <a:ea typeface="+mn-ea"/>
                <a:cs typeface="+mn-cs"/>
              </a:rPr>
              <a:t>cell</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death</a:t>
            </a:r>
            <a:r>
              <a:rPr lang="es-ES" sz="1200" kern="1200" dirty="0" smtClean="0">
                <a:solidFill>
                  <a:schemeClr val="tx1"/>
                </a:solidFill>
                <a:effectLst/>
                <a:latin typeface="+mn-lt"/>
                <a:ea typeface="+mn-ea"/>
                <a:cs typeface="+mn-cs"/>
              </a:rPr>
              <a:t>. </a:t>
            </a:r>
            <a:endParaRPr lang="es-ES" dirty="0" smtClean="0"/>
          </a:p>
          <a:p>
            <a:endParaRPr lang="es-ES" dirty="0" smtClean="0"/>
          </a:p>
          <a:p>
            <a:r>
              <a:rPr lang="es-ES" dirty="0" smtClean="0"/>
              <a:t>La exposición de las células y los tejidos vivos de las radiaciones ionizantes, formas de radiación que pueden eliminar los electrones de los átomos en estas células o tejidos, puede resultar en daño molecular, lo que eventualmente puede conducir a una lesión temprana y tardía. La exposición de células o tejidos a la radiación ionizante provoca daños en el ADN, que ha sido considerado como la causa principal de la lesión celular y muerte celular.</a:t>
            </a:r>
            <a:endParaRPr lang="es-ES" dirty="0"/>
          </a:p>
        </p:txBody>
      </p:sp>
      <p:sp>
        <p:nvSpPr>
          <p:cNvPr id="4" name="Marcador de número de diapositiva 3"/>
          <p:cNvSpPr>
            <a:spLocks noGrp="1"/>
          </p:cNvSpPr>
          <p:nvPr>
            <p:ph type="sldNum" sz="quarter" idx="10"/>
          </p:nvPr>
        </p:nvSpPr>
        <p:spPr/>
        <p:txBody>
          <a:bodyPr/>
          <a:lstStyle/>
          <a:p>
            <a:fld id="{65E7348E-61CA-EB45-BA75-9D3FD0B9C855}" type="slidenum">
              <a:rPr lang="es-ES" smtClean="0"/>
              <a:t>12</a:t>
            </a:fld>
            <a:endParaRPr lang="es-ES"/>
          </a:p>
        </p:txBody>
      </p:sp>
    </p:spTree>
    <p:extLst>
      <p:ext uri="{BB962C8B-B14F-4D97-AF65-F5344CB8AC3E}">
        <p14:creationId xmlns:p14="http://schemas.microsoft.com/office/powerpoint/2010/main" val="519208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El astronauta </a:t>
            </a:r>
            <a:r>
              <a:rPr lang="es-ES" dirty="0" err="1" smtClean="0"/>
              <a:t>Cady</a:t>
            </a:r>
            <a:r>
              <a:rPr lang="es-ES" dirty="0" smtClean="0"/>
              <a:t> Coleman NASA realiza tareas en el laboratorio en la Estación Espacial Internacional como parte de la investigación Integración Cardiovascular - un estudio que evalúa la salud cardiaca en el espacio, incluyendo el efecto de los vuelos espaciales de larga duración en forma de corazón y la forma.</a:t>
            </a:r>
          </a:p>
          <a:p>
            <a:r>
              <a:rPr lang="es-ES" dirty="0" smtClean="0"/>
              <a:t>Crédito: NASA</a:t>
            </a:r>
          </a:p>
          <a:p>
            <a:endParaRPr lang="es-ES" dirty="0" smtClean="0"/>
          </a:p>
          <a:p>
            <a:r>
              <a:rPr lang="es-ES" dirty="0" smtClean="0"/>
              <a:t>astronautas gallina pasan largos periodos de tiempo en gravedad cero en el espacio, sus corazones se vuelven más esférica y pierden masa muscular, según un nuevo estudio, lo que podría conducir a problemas cardíacos.</a:t>
            </a:r>
          </a:p>
          <a:p>
            <a:r>
              <a:rPr lang="es-ES" dirty="0" smtClean="0"/>
              <a:t>Los cambios fisiológicos tienen implicaciones para las misiones tripuladas a la forma en Marte y otros viajes prolongados en el espacio podrían afectar la salud de los astronautas, según un estudio presentado 29 de marzo en una reunión de la American </a:t>
            </a:r>
            <a:r>
              <a:rPr lang="es-ES" dirty="0" err="1" smtClean="0"/>
              <a:t>College</a:t>
            </a:r>
            <a:r>
              <a:rPr lang="es-ES" dirty="0" smtClean="0"/>
              <a:t> of </a:t>
            </a:r>
            <a:r>
              <a:rPr lang="es-ES" dirty="0" err="1" smtClean="0"/>
              <a:t>Cardiology</a:t>
            </a:r>
            <a:r>
              <a:rPr lang="es-ES" dirty="0" smtClean="0"/>
              <a:t> en Washington, DC</a:t>
            </a:r>
          </a:p>
          <a:p>
            <a:r>
              <a:rPr lang="es-ES" dirty="0" smtClean="0"/>
              <a:t>"El corazón no funciona tan duro en el espacio, lo que puede causar una pérdida de masa muscular", líder del estudio, el Dr. James Thomas, Presidente Moore de Imagen Cardiovascular y plomo del científico por ultrasonido en la NASA, dijo en un comunicado. "Esto puede tener graves consecuencias tras el retorno a la Tierra, por lo que estamos investigando si hay medidas que se pueden tomar para prevenir o contrarrestar esa pérdida." [El cuerpo humano en el espacio: 6 Hechos curiosas]</a:t>
            </a:r>
          </a:p>
          <a:p>
            <a:endParaRPr lang="es-ES" dirty="0" smtClean="0"/>
          </a:p>
          <a:p>
            <a:endParaRPr lang="es-ES" dirty="0" smtClean="0"/>
          </a:p>
          <a:p>
            <a:r>
              <a:rPr lang="es-ES" dirty="0" smtClean="0"/>
              <a:t>cambio previsto en forma de corazón al final de la diástole en la Tierra (verde) y en condiciones de </a:t>
            </a:r>
            <a:r>
              <a:rPr lang="es-ES" dirty="0" err="1" smtClean="0"/>
              <a:t>microgravedad</a:t>
            </a:r>
            <a:r>
              <a:rPr lang="es-ES" dirty="0" smtClean="0"/>
              <a:t> (rojo).</a:t>
            </a:r>
          </a:p>
          <a:p>
            <a:r>
              <a:rPr lang="es-ES" dirty="0" smtClean="0"/>
              <a:t>Crédito: Dr. Chris mayo</a:t>
            </a:r>
          </a:p>
          <a:p>
            <a:r>
              <a:rPr lang="es-ES" dirty="0" smtClean="0"/>
              <a:t>- Ver más en: http://</a:t>
            </a:r>
            <a:r>
              <a:rPr lang="es-ES" dirty="0" err="1" smtClean="0"/>
              <a:t>www.space.com</a:t>
            </a:r>
            <a:r>
              <a:rPr lang="es-ES" dirty="0" smtClean="0"/>
              <a:t>/25452-zero-gravity-affects-astronauts-hearts.html#sthash.GsYzo3JU.dpuf</a:t>
            </a:r>
            <a:endParaRPr lang="es-ES" dirty="0"/>
          </a:p>
        </p:txBody>
      </p:sp>
      <p:sp>
        <p:nvSpPr>
          <p:cNvPr id="4" name="Marcador de número de diapositiva 3"/>
          <p:cNvSpPr>
            <a:spLocks noGrp="1"/>
          </p:cNvSpPr>
          <p:nvPr>
            <p:ph type="sldNum" sz="quarter" idx="10"/>
          </p:nvPr>
        </p:nvSpPr>
        <p:spPr/>
        <p:txBody>
          <a:bodyPr/>
          <a:lstStyle/>
          <a:p>
            <a:fld id="{65E7348E-61CA-EB45-BA75-9D3FD0B9C855}" type="slidenum">
              <a:rPr lang="es-ES" smtClean="0"/>
              <a:t>13</a:t>
            </a:fld>
            <a:endParaRPr lang="es-ES"/>
          </a:p>
        </p:txBody>
      </p:sp>
    </p:spTree>
    <p:extLst>
      <p:ext uri="{BB962C8B-B14F-4D97-AF65-F5344CB8AC3E}">
        <p14:creationId xmlns:p14="http://schemas.microsoft.com/office/powerpoint/2010/main" val="4063826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err="1" smtClean="0">
                <a:solidFill>
                  <a:schemeClr val="tx1"/>
                </a:solidFill>
                <a:latin typeface="+mn-lt"/>
                <a:ea typeface="+mn-ea"/>
                <a:cs typeface="+mn-cs"/>
              </a:rPr>
              <a:t>Oxidative</a:t>
            </a:r>
            <a:r>
              <a:rPr lang="es-ES" sz="1200" kern="1200" dirty="0" smtClean="0">
                <a:solidFill>
                  <a:schemeClr val="tx1"/>
                </a:solidFill>
                <a:latin typeface="+mn-lt"/>
                <a:ea typeface="+mn-ea"/>
                <a:cs typeface="+mn-cs"/>
              </a:rPr>
              <a:t> stress </a:t>
            </a:r>
            <a:r>
              <a:rPr lang="es-ES" sz="1200" kern="1200" dirty="0" err="1" smtClean="0">
                <a:solidFill>
                  <a:schemeClr val="tx1"/>
                </a:solidFill>
                <a:latin typeface="+mn-lt"/>
                <a:ea typeface="+mn-ea"/>
                <a:cs typeface="+mn-cs"/>
              </a:rPr>
              <a:t>reflects</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an</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imbalance</a:t>
            </a:r>
            <a:r>
              <a:rPr lang="es-ES" sz="1200" kern="1200" dirty="0" smtClean="0">
                <a:solidFill>
                  <a:schemeClr val="tx1"/>
                </a:solidFill>
                <a:latin typeface="+mn-lt"/>
                <a:ea typeface="+mn-ea"/>
                <a:cs typeface="+mn-cs"/>
              </a:rPr>
              <a:t> in </a:t>
            </a:r>
            <a:r>
              <a:rPr lang="es-ES" sz="1200" kern="1200" dirty="0" err="1" smtClean="0">
                <a:solidFill>
                  <a:schemeClr val="tx1"/>
                </a:solidFill>
                <a:latin typeface="+mn-lt"/>
                <a:ea typeface="+mn-ea"/>
                <a:cs typeface="+mn-cs"/>
              </a:rPr>
              <a:t>the</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body’s</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ability</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to</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handle</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toxic</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byproducts</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from</a:t>
            </a:r>
            <a:r>
              <a:rPr lang="es-ES" sz="1200" kern="1200" dirty="0" smtClean="0">
                <a:solidFill>
                  <a:schemeClr val="tx1"/>
                </a:solidFill>
                <a:latin typeface="+mn-lt"/>
                <a:ea typeface="+mn-ea"/>
                <a:cs typeface="+mn-cs"/>
              </a:rPr>
              <a:t> normal, </a:t>
            </a:r>
            <a:r>
              <a:rPr lang="es-ES" sz="1200" kern="1200" dirty="0" err="1" smtClean="0">
                <a:solidFill>
                  <a:schemeClr val="tx1"/>
                </a:solidFill>
                <a:latin typeface="+mn-lt"/>
                <a:ea typeface="+mn-ea"/>
                <a:cs typeface="+mn-cs"/>
              </a:rPr>
              <a:t>oxygen-consuming</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cell</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metabolism</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This</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imbalance</a:t>
            </a:r>
            <a:r>
              <a:rPr lang="es-ES" sz="1200" kern="1200" dirty="0" smtClean="0">
                <a:solidFill>
                  <a:schemeClr val="tx1"/>
                </a:solidFill>
                <a:latin typeface="+mn-lt"/>
                <a:ea typeface="+mn-ea"/>
                <a:cs typeface="+mn-cs"/>
              </a:rPr>
              <a:t> produces </a:t>
            </a:r>
            <a:r>
              <a:rPr lang="es-ES" sz="1200" kern="1200" dirty="0" err="1" smtClean="0">
                <a:solidFill>
                  <a:schemeClr val="tx1"/>
                </a:solidFill>
                <a:latin typeface="+mn-lt"/>
                <a:ea typeface="+mn-ea"/>
                <a:cs typeface="+mn-cs"/>
              </a:rPr>
              <a:t>peroxides</a:t>
            </a:r>
            <a:r>
              <a:rPr lang="es-ES" sz="1200" kern="1200" dirty="0" smtClean="0">
                <a:solidFill>
                  <a:schemeClr val="tx1"/>
                </a:solidFill>
                <a:latin typeface="+mn-lt"/>
                <a:ea typeface="+mn-ea"/>
                <a:cs typeface="+mn-cs"/>
              </a:rPr>
              <a:t> and </a:t>
            </a:r>
            <a:r>
              <a:rPr lang="es-ES" sz="1200" b="1" kern="1200" dirty="0" smtClean="0">
                <a:solidFill>
                  <a:schemeClr val="tx1"/>
                </a:solidFill>
                <a:latin typeface="+mn-lt"/>
                <a:ea typeface="+mn-ea"/>
                <a:cs typeface="+mn-cs"/>
                <a:hlinkClick r:id="rId3"/>
              </a:rPr>
              <a:t>free radicals, which contribute to a number of degenerative conditions. Evidence indicates that oxidative stress and resulting inflammation can accelerate the development of atherosclerosis, a disease in which plaque builds up inside arteries. This disease can lead to heart attacks and strokes.</a:t>
            </a:r>
          </a:p>
          <a:p>
            <a:r>
              <a:rPr lang="es-ES" sz="1200" kern="1200" dirty="0" err="1" smtClean="0">
                <a:solidFill>
                  <a:schemeClr val="tx1"/>
                </a:solidFill>
                <a:latin typeface="+mn-lt"/>
                <a:ea typeface="+mn-ea"/>
                <a:cs typeface="+mn-cs"/>
              </a:rPr>
              <a:t>For</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this</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investigation</a:t>
            </a:r>
            <a:r>
              <a:rPr lang="es-ES" sz="1200" b="1"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called</a:t>
            </a:r>
            <a:r>
              <a:rPr lang="es-ES" sz="1200" b="0" kern="1200" dirty="0" smtClean="0">
                <a:solidFill>
                  <a:schemeClr val="tx1"/>
                </a:solidFill>
                <a:latin typeface="+mn-lt"/>
                <a:ea typeface="+mn-ea"/>
                <a:cs typeface="+mn-cs"/>
              </a:rPr>
              <a:t> </a:t>
            </a:r>
            <a:r>
              <a:rPr lang="es-ES" sz="1200" b="1" kern="1200" dirty="0" smtClean="0">
                <a:solidFill>
                  <a:schemeClr val="tx1"/>
                </a:solidFill>
                <a:latin typeface="+mn-lt"/>
                <a:ea typeface="+mn-ea"/>
                <a:cs typeface="+mn-cs"/>
                <a:hlinkClick r:id="rId4"/>
              </a:rPr>
              <a:t>Cardio Ox</a:t>
            </a:r>
            <a:r>
              <a:rPr lang="es-ES" sz="1200" b="0" kern="1200" dirty="0" smtClean="0">
                <a:solidFill>
                  <a:schemeClr val="tx1"/>
                </a:solidFill>
                <a:latin typeface="+mn-lt"/>
                <a:ea typeface="+mn-ea"/>
                <a:cs typeface="+mn-cs"/>
                <a:hlinkClick r:id="rId4"/>
              </a:rPr>
              <a:t>, researchers at NASA’s </a:t>
            </a:r>
            <a:r>
              <a:rPr lang="es-ES" sz="1200" b="1" kern="1200" dirty="0" smtClean="0">
                <a:solidFill>
                  <a:schemeClr val="tx1"/>
                </a:solidFill>
                <a:latin typeface="+mn-lt"/>
                <a:ea typeface="+mn-ea"/>
                <a:cs typeface="+mn-cs"/>
                <a:hlinkClick r:id="rId5"/>
              </a:rPr>
              <a:t>Johnson Space Center</a:t>
            </a:r>
            <a:r>
              <a:rPr lang="es-ES" sz="1200" b="0" kern="1200" dirty="0" smtClean="0">
                <a:solidFill>
                  <a:schemeClr val="tx1"/>
                </a:solidFill>
                <a:latin typeface="+mn-lt"/>
                <a:ea typeface="+mn-ea"/>
                <a:cs typeface="+mn-cs"/>
                <a:hlinkClick r:id="rId5"/>
              </a:rPr>
              <a:t> in Houston will look at the function and structure of arteries along with specific biomarkers in the blood and urine that indicate inflammation and oxidative stress. These biological samples will be taken from astronauts before their launch, 15 and 60 days after launch, 15 days before returning to Earth, and within days after landing.</a:t>
            </a:r>
          </a:p>
          <a:p>
            <a:r>
              <a:rPr lang="es-ES" sz="1200" b="0" kern="1200" dirty="0" err="1" smtClean="0">
                <a:solidFill>
                  <a:schemeClr val="tx1"/>
                </a:solidFill>
                <a:latin typeface="+mn-lt"/>
                <a:ea typeface="+mn-ea"/>
                <a:cs typeface="+mn-cs"/>
              </a:rPr>
              <a:t>The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crew</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will</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also</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take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ultrasound</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scans</a:t>
            </a:r>
            <a:r>
              <a:rPr lang="es-ES" sz="1200" b="0" kern="1200" dirty="0" smtClean="0">
                <a:solidFill>
                  <a:schemeClr val="tx1"/>
                </a:solidFill>
                <a:latin typeface="+mn-lt"/>
                <a:ea typeface="+mn-ea"/>
                <a:cs typeface="+mn-cs"/>
              </a:rPr>
              <a:t> of </a:t>
            </a:r>
            <a:r>
              <a:rPr lang="es-ES" sz="1200" b="0" kern="1200" dirty="0" err="1" smtClean="0">
                <a:solidFill>
                  <a:schemeClr val="tx1"/>
                </a:solidFill>
                <a:latin typeface="+mn-lt"/>
                <a:ea typeface="+mn-ea"/>
                <a:cs typeface="+mn-cs"/>
              </a:rPr>
              <a:t>the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carotid</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artery</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thickness</a:t>
            </a:r>
            <a:r>
              <a:rPr lang="es-ES" sz="1200" b="0" kern="1200" dirty="0" smtClean="0">
                <a:solidFill>
                  <a:schemeClr val="tx1"/>
                </a:solidFill>
                <a:latin typeface="+mn-lt"/>
                <a:ea typeface="+mn-ea"/>
                <a:cs typeface="+mn-cs"/>
              </a:rPr>
              <a:t> and </a:t>
            </a:r>
            <a:r>
              <a:rPr lang="es-ES" sz="1200" b="0" kern="1200" dirty="0" err="1" smtClean="0">
                <a:solidFill>
                  <a:schemeClr val="tx1"/>
                </a:solidFill>
                <a:latin typeface="+mn-lt"/>
                <a:ea typeface="+mn-ea"/>
                <a:cs typeface="+mn-cs"/>
              </a:rPr>
              <a:t>brachial</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artery</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dilation</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recognized</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indicators</a:t>
            </a:r>
            <a:r>
              <a:rPr lang="es-ES" sz="1200" b="0" kern="1200" dirty="0" smtClean="0">
                <a:solidFill>
                  <a:schemeClr val="tx1"/>
                </a:solidFill>
                <a:latin typeface="+mn-lt"/>
                <a:ea typeface="+mn-ea"/>
                <a:cs typeface="+mn-cs"/>
              </a:rPr>
              <a:t> of cardiovascular </a:t>
            </a:r>
            <a:r>
              <a:rPr lang="es-ES" sz="1200" b="0" kern="1200" dirty="0" err="1" smtClean="0">
                <a:solidFill>
                  <a:schemeClr val="tx1"/>
                </a:solidFill>
                <a:latin typeface="+mn-lt"/>
                <a:ea typeface="+mn-ea"/>
                <a:cs typeface="+mn-cs"/>
              </a:rPr>
              <a:t>health</a:t>
            </a:r>
            <a:r>
              <a:rPr lang="es-ES" sz="1200" b="0" kern="1200" dirty="0" smtClean="0">
                <a:solidFill>
                  <a:schemeClr val="tx1"/>
                </a:solidFill>
                <a:latin typeface="+mn-lt"/>
                <a:ea typeface="+mn-ea"/>
                <a:cs typeface="+mn-cs"/>
              </a:rPr>
              <a:t>, at </a:t>
            </a:r>
            <a:r>
              <a:rPr lang="es-ES" sz="1200" b="0" kern="1200" dirty="0" err="1" smtClean="0">
                <a:solidFill>
                  <a:schemeClr val="tx1"/>
                </a:solidFill>
                <a:latin typeface="+mn-lt"/>
                <a:ea typeface="+mn-ea"/>
                <a:cs typeface="+mn-cs"/>
              </a:rPr>
              <a:t>the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same</a:t>
            </a:r>
            <a:r>
              <a:rPr lang="es-ES" sz="1200" b="0" kern="1200" dirty="0" smtClean="0">
                <a:solidFill>
                  <a:schemeClr val="tx1"/>
                </a:solidFill>
                <a:latin typeface="+mn-lt"/>
                <a:ea typeface="+mn-ea"/>
                <a:cs typeface="+mn-cs"/>
              </a:rPr>
              <a:t> time </a:t>
            </a:r>
            <a:r>
              <a:rPr lang="es-ES" sz="1200" b="0" kern="1200" dirty="0" err="1" smtClean="0">
                <a:solidFill>
                  <a:schemeClr val="tx1"/>
                </a:solidFill>
                <a:latin typeface="+mn-lt"/>
                <a:ea typeface="+mn-ea"/>
                <a:cs typeface="+mn-cs"/>
              </a:rPr>
              <a:t>points</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for</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comparison</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with</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the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biomarkers</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The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same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measurements</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will</a:t>
            </a:r>
            <a:r>
              <a:rPr lang="es-ES" sz="1200" b="0" kern="1200" dirty="0" smtClean="0">
                <a:solidFill>
                  <a:schemeClr val="tx1"/>
                </a:solidFill>
                <a:latin typeface="+mn-lt"/>
                <a:ea typeface="+mn-ea"/>
                <a:cs typeface="+mn-cs"/>
              </a:rPr>
              <a:t> be </a:t>
            </a:r>
            <a:r>
              <a:rPr lang="es-ES" sz="1200" b="0" kern="1200" dirty="0" err="1" smtClean="0">
                <a:solidFill>
                  <a:schemeClr val="tx1"/>
                </a:solidFill>
                <a:latin typeface="+mn-lt"/>
                <a:ea typeface="+mn-ea"/>
                <a:cs typeface="+mn-cs"/>
              </a:rPr>
              <a:t>taken</a:t>
            </a:r>
            <a:r>
              <a:rPr lang="es-ES" sz="1200" b="0" kern="1200" dirty="0" smtClean="0">
                <a:solidFill>
                  <a:schemeClr val="tx1"/>
                </a:solidFill>
                <a:latin typeface="+mn-lt"/>
                <a:ea typeface="+mn-ea"/>
                <a:cs typeface="+mn-cs"/>
              </a:rPr>
              <a:t> and </a:t>
            </a:r>
            <a:r>
              <a:rPr lang="es-ES" sz="1200" b="0" kern="1200" dirty="0" err="1" smtClean="0">
                <a:solidFill>
                  <a:schemeClr val="tx1"/>
                </a:solidFill>
                <a:latin typeface="+mn-lt"/>
                <a:ea typeface="+mn-ea"/>
                <a:cs typeface="+mn-cs"/>
              </a:rPr>
              <a:t>ultrasounds</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performed</a:t>
            </a:r>
            <a:r>
              <a:rPr lang="es-ES" sz="1200" b="0" kern="1200" dirty="0" smtClean="0">
                <a:solidFill>
                  <a:schemeClr val="tx1"/>
                </a:solidFill>
                <a:latin typeface="+mn-lt"/>
                <a:ea typeface="+mn-ea"/>
                <a:cs typeface="+mn-cs"/>
              </a:rPr>
              <a:t> at </a:t>
            </a:r>
            <a:r>
              <a:rPr lang="es-ES" sz="1200" b="0" kern="1200" dirty="0" err="1" smtClean="0">
                <a:solidFill>
                  <a:schemeClr val="tx1"/>
                </a:solidFill>
                <a:latin typeface="+mn-lt"/>
                <a:ea typeface="+mn-ea"/>
                <a:cs typeface="+mn-cs"/>
              </a:rPr>
              <a:t>the</a:t>
            </a:r>
            <a:r>
              <a:rPr lang="es-ES" sz="1200" b="0" kern="1200" dirty="0" smtClean="0">
                <a:solidFill>
                  <a:schemeClr val="tx1"/>
                </a:solidFill>
                <a:latin typeface="+mn-lt"/>
                <a:ea typeface="+mn-ea"/>
                <a:cs typeface="+mn-cs"/>
              </a:rPr>
              <a:t> regular </a:t>
            </a:r>
            <a:r>
              <a:rPr lang="es-ES" sz="1200" b="0" kern="1200" dirty="0" err="1" smtClean="0">
                <a:solidFill>
                  <a:schemeClr val="tx1"/>
                </a:solidFill>
                <a:latin typeface="+mn-lt"/>
                <a:ea typeface="+mn-ea"/>
                <a:cs typeface="+mn-cs"/>
              </a:rPr>
              <a:t>check</a:t>
            </a:r>
            <a:r>
              <a:rPr lang="es-ES" sz="1200" b="0" kern="1200" dirty="0" smtClean="0">
                <a:solidFill>
                  <a:schemeClr val="tx1"/>
                </a:solidFill>
                <a:latin typeface="+mn-lt"/>
                <a:ea typeface="+mn-ea"/>
                <a:cs typeface="+mn-cs"/>
              </a:rPr>
              <a:t>-ups </a:t>
            </a:r>
            <a:r>
              <a:rPr lang="es-ES" sz="1200" b="0" kern="1200" dirty="0" err="1" smtClean="0">
                <a:solidFill>
                  <a:schemeClr val="tx1"/>
                </a:solidFill>
                <a:latin typeface="+mn-lt"/>
                <a:ea typeface="+mn-ea"/>
                <a:cs typeface="+mn-cs"/>
              </a:rPr>
              <a:t>that</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all</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astronauts</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have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one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three</a:t>
            </a:r>
            <a:r>
              <a:rPr lang="es-ES" sz="1200" b="0" kern="1200" dirty="0" smtClean="0">
                <a:solidFill>
                  <a:schemeClr val="tx1"/>
                </a:solidFill>
                <a:latin typeface="+mn-lt"/>
                <a:ea typeface="+mn-ea"/>
                <a:cs typeface="+mn-cs"/>
              </a:rPr>
              <a:t> and </a:t>
            </a:r>
            <a:r>
              <a:rPr lang="es-ES" sz="1200" b="0" kern="1200" dirty="0" err="1" smtClean="0">
                <a:solidFill>
                  <a:schemeClr val="tx1"/>
                </a:solidFill>
                <a:latin typeface="+mn-lt"/>
                <a:ea typeface="+mn-ea"/>
                <a:cs typeface="+mn-cs"/>
              </a:rPr>
              <a:t>five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years</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after</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flight</a:t>
            </a:r>
            <a:r>
              <a:rPr lang="es-ES" sz="1200" b="0" kern="1200" dirty="0" smtClean="0">
                <a:solidFill>
                  <a:schemeClr val="tx1"/>
                </a:solidFill>
                <a:latin typeface="+mn-lt"/>
                <a:ea typeface="+mn-ea"/>
                <a:cs typeface="+mn-cs"/>
              </a:rPr>
              <a:t>.</a:t>
            </a:r>
          </a:p>
          <a:p>
            <a:r>
              <a:rPr lang="es-ES" sz="1200" b="0" kern="1200" dirty="0" smtClean="0">
                <a:solidFill>
                  <a:schemeClr val="tx1"/>
                </a:solidFill>
                <a:latin typeface="+mn-lt"/>
                <a:ea typeface="+mn-ea"/>
                <a:cs typeface="+mn-cs"/>
              </a:rPr>
              <a:t>“</a:t>
            </a:r>
            <a:r>
              <a:rPr lang="es-ES" sz="1200" b="0" kern="1200" dirty="0" err="1" smtClean="0">
                <a:solidFill>
                  <a:schemeClr val="tx1"/>
                </a:solidFill>
                <a:latin typeface="+mn-lt"/>
                <a:ea typeface="+mn-ea"/>
                <a:cs typeface="+mn-cs"/>
              </a:rPr>
              <a:t>This</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is</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the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first</a:t>
            </a:r>
            <a:r>
              <a:rPr lang="es-ES" sz="1200" b="0" kern="1200" dirty="0" smtClean="0">
                <a:solidFill>
                  <a:schemeClr val="tx1"/>
                </a:solidFill>
                <a:latin typeface="+mn-lt"/>
                <a:ea typeface="+mn-ea"/>
                <a:cs typeface="+mn-cs"/>
              </a:rPr>
              <a:t> cardiovascular </a:t>
            </a:r>
            <a:r>
              <a:rPr lang="es-ES" sz="1200" b="0" kern="1200" dirty="0" err="1" smtClean="0">
                <a:solidFill>
                  <a:schemeClr val="tx1"/>
                </a:solidFill>
                <a:latin typeface="+mn-lt"/>
                <a:ea typeface="+mn-ea"/>
                <a:cs typeface="+mn-cs"/>
              </a:rPr>
              <a:t>study</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to</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cover</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such</a:t>
            </a:r>
            <a:r>
              <a:rPr lang="es-ES" sz="1200" b="0" kern="1200" dirty="0" smtClean="0">
                <a:solidFill>
                  <a:schemeClr val="tx1"/>
                </a:solidFill>
                <a:latin typeface="+mn-lt"/>
                <a:ea typeface="+mn-ea"/>
                <a:cs typeface="+mn-cs"/>
              </a:rPr>
              <a:t> a </a:t>
            </a:r>
            <a:r>
              <a:rPr lang="es-ES" sz="1200" b="0" kern="1200" dirty="0" err="1" smtClean="0">
                <a:solidFill>
                  <a:schemeClr val="tx1"/>
                </a:solidFill>
                <a:latin typeface="+mn-lt"/>
                <a:ea typeface="+mn-ea"/>
                <a:cs typeface="+mn-cs"/>
              </a:rPr>
              <a:t>long</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period</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said</a:t>
            </a:r>
            <a:r>
              <a:rPr lang="es-ES" sz="1200" b="0" kern="1200" dirty="0" smtClean="0">
                <a:solidFill>
                  <a:schemeClr val="tx1"/>
                </a:solidFill>
                <a:latin typeface="+mn-lt"/>
                <a:ea typeface="+mn-ea"/>
                <a:cs typeface="+mn-cs"/>
              </a:rPr>
              <a:t> Steven </a:t>
            </a:r>
            <a:r>
              <a:rPr lang="es-ES" sz="1200" b="0" kern="1200" dirty="0" err="1" smtClean="0">
                <a:solidFill>
                  <a:schemeClr val="tx1"/>
                </a:solidFill>
                <a:latin typeface="+mn-lt"/>
                <a:ea typeface="+mn-ea"/>
                <a:cs typeface="+mn-cs"/>
              </a:rPr>
              <a:t>Platts</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Ph.D</a:t>
            </a:r>
            <a:r>
              <a:rPr lang="es-ES" sz="1200" b="0" kern="1200" dirty="0" smtClean="0">
                <a:solidFill>
                  <a:schemeClr val="tx1"/>
                </a:solidFill>
                <a:latin typeface="+mn-lt"/>
                <a:ea typeface="+mn-ea"/>
                <a:cs typeface="+mn-cs"/>
              </a:rPr>
              <a:t>., principal </a:t>
            </a:r>
            <a:r>
              <a:rPr lang="es-ES" sz="1200" b="0" kern="1200" dirty="0" err="1" smtClean="0">
                <a:solidFill>
                  <a:schemeClr val="tx1"/>
                </a:solidFill>
                <a:latin typeface="+mn-lt"/>
                <a:ea typeface="+mn-ea"/>
                <a:cs typeface="+mn-cs"/>
              </a:rPr>
              <a:t>investigator</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The</a:t>
            </a:r>
            <a:r>
              <a:rPr lang="es-ES" sz="1200" b="0" kern="1200" dirty="0" smtClean="0">
                <a:solidFill>
                  <a:schemeClr val="tx1"/>
                </a:solidFill>
                <a:latin typeface="+mn-lt"/>
                <a:ea typeface="+mn-ea"/>
                <a:cs typeface="+mn-cs"/>
              </a:rPr>
              <a:t> data </a:t>
            </a:r>
            <a:r>
              <a:rPr lang="es-ES" sz="1200" b="0" kern="1200" dirty="0" err="1" smtClean="0">
                <a:solidFill>
                  <a:schemeClr val="tx1"/>
                </a:solidFill>
                <a:latin typeface="+mn-lt"/>
                <a:ea typeface="+mn-ea"/>
                <a:cs typeface="+mn-cs"/>
              </a:rPr>
              <a:t>will</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create</a:t>
            </a:r>
            <a:r>
              <a:rPr lang="es-ES" sz="1200" b="0" kern="1200" dirty="0" smtClean="0">
                <a:solidFill>
                  <a:schemeClr val="tx1"/>
                </a:solidFill>
                <a:latin typeface="+mn-lt"/>
                <a:ea typeface="+mn-ea"/>
                <a:cs typeface="+mn-cs"/>
              </a:rPr>
              <a:t> a </a:t>
            </a:r>
            <a:r>
              <a:rPr lang="es-ES" sz="1200" b="0" kern="1200" dirty="0" err="1" smtClean="0">
                <a:solidFill>
                  <a:schemeClr val="tx1"/>
                </a:solidFill>
                <a:latin typeface="+mn-lt"/>
                <a:ea typeface="+mn-ea"/>
                <a:cs typeface="+mn-cs"/>
              </a:rPr>
              <a:t>picture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over</a:t>
            </a:r>
            <a:r>
              <a:rPr lang="es-ES" sz="1200" b="0" kern="1200" dirty="0" smtClean="0">
                <a:solidFill>
                  <a:schemeClr val="tx1"/>
                </a:solidFill>
                <a:latin typeface="+mn-lt"/>
                <a:ea typeface="+mn-ea"/>
                <a:cs typeface="+mn-cs"/>
              </a:rPr>
              <a:t> time, </a:t>
            </a:r>
            <a:r>
              <a:rPr lang="es-ES" sz="1200" b="0" kern="1200" dirty="0" err="1" smtClean="0">
                <a:solidFill>
                  <a:schemeClr val="tx1"/>
                </a:solidFill>
                <a:latin typeface="+mn-lt"/>
                <a:ea typeface="+mn-ea"/>
                <a:cs typeface="+mn-cs"/>
              </a:rPr>
              <a:t>allowing</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researchers</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to</a:t>
            </a:r>
            <a:r>
              <a:rPr lang="es-ES" sz="1200" b="0" kern="1200" dirty="0" smtClean="0">
                <a:solidFill>
                  <a:schemeClr val="tx1"/>
                </a:solidFill>
                <a:latin typeface="+mn-lt"/>
                <a:ea typeface="+mn-ea"/>
                <a:cs typeface="+mn-cs"/>
              </a:rPr>
              <a:t> examine </a:t>
            </a:r>
            <a:r>
              <a:rPr lang="es-ES" sz="1200" b="0" kern="1200" dirty="0" err="1" smtClean="0">
                <a:solidFill>
                  <a:schemeClr val="tx1"/>
                </a:solidFill>
                <a:latin typeface="+mn-lt"/>
                <a:ea typeface="+mn-ea"/>
                <a:cs typeface="+mn-cs"/>
              </a:rPr>
              <a:t>whether</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blood</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vessel</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changes</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seen</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during</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flight</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returned</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to</a:t>
            </a:r>
            <a:r>
              <a:rPr lang="es-ES" sz="1200" b="0" kern="1200" dirty="0" smtClean="0">
                <a:solidFill>
                  <a:schemeClr val="tx1"/>
                </a:solidFill>
                <a:latin typeface="+mn-lt"/>
                <a:ea typeface="+mn-ea"/>
                <a:cs typeface="+mn-cs"/>
              </a:rPr>
              <a:t> normal </a:t>
            </a:r>
            <a:r>
              <a:rPr lang="es-ES" sz="1200" b="0" kern="1200" dirty="0" err="1" smtClean="0">
                <a:solidFill>
                  <a:schemeClr val="tx1"/>
                </a:solidFill>
                <a:latin typeface="+mn-lt"/>
                <a:ea typeface="+mn-ea"/>
                <a:cs typeface="+mn-cs"/>
              </a:rPr>
              <a:t>sometime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after</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flight</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They’ll</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also</a:t>
            </a:r>
            <a:r>
              <a:rPr lang="es-ES" sz="1200" b="0" kern="1200" dirty="0" smtClean="0">
                <a:solidFill>
                  <a:schemeClr val="tx1"/>
                </a:solidFill>
                <a:latin typeface="+mn-lt"/>
                <a:ea typeface="+mn-ea"/>
                <a:cs typeface="+mn-cs"/>
              </a:rPr>
              <a:t> be </a:t>
            </a:r>
            <a:r>
              <a:rPr lang="es-ES" sz="1200" b="0" kern="1200" dirty="0" err="1" smtClean="0">
                <a:solidFill>
                  <a:schemeClr val="tx1"/>
                </a:solidFill>
                <a:latin typeface="+mn-lt"/>
                <a:ea typeface="+mn-ea"/>
                <a:cs typeface="+mn-cs"/>
              </a:rPr>
              <a:t>able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to</a:t>
            </a:r>
            <a:r>
              <a:rPr lang="es-ES" sz="1200" b="0" kern="1200" dirty="0" smtClean="0">
                <a:solidFill>
                  <a:schemeClr val="tx1"/>
                </a:solidFill>
                <a:latin typeface="+mn-lt"/>
                <a:ea typeface="+mn-ea"/>
                <a:cs typeface="+mn-cs"/>
              </a:rPr>
              <a:t> determine </a:t>
            </a:r>
            <a:r>
              <a:rPr lang="es-ES" sz="1200" b="0" kern="1200" dirty="0" err="1" smtClean="0">
                <a:solidFill>
                  <a:schemeClr val="tx1"/>
                </a:solidFill>
                <a:latin typeface="+mn-lt"/>
                <a:ea typeface="+mn-ea"/>
                <a:cs typeface="+mn-cs"/>
              </a:rPr>
              <a:t>if</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the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effects</a:t>
            </a:r>
            <a:r>
              <a:rPr lang="es-ES" sz="1200" b="0" kern="1200" dirty="0" smtClean="0">
                <a:solidFill>
                  <a:schemeClr val="tx1"/>
                </a:solidFill>
                <a:latin typeface="+mn-lt"/>
                <a:ea typeface="+mn-ea"/>
                <a:cs typeface="+mn-cs"/>
              </a:rPr>
              <a:t> of </a:t>
            </a:r>
            <a:r>
              <a:rPr lang="es-ES" sz="1200" b="0" kern="1200" dirty="0" err="1" smtClean="0">
                <a:solidFill>
                  <a:schemeClr val="tx1"/>
                </a:solidFill>
                <a:latin typeface="+mn-lt"/>
                <a:ea typeface="+mn-ea"/>
                <a:cs typeface="+mn-cs"/>
              </a:rPr>
              <a:t>oxidative</a:t>
            </a:r>
            <a:r>
              <a:rPr lang="es-ES" sz="1200" b="0" kern="1200" dirty="0" smtClean="0">
                <a:solidFill>
                  <a:schemeClr val="tx1"/>
                </a:solidFill>
                <a:latin typeface="+mn-lt"/>
                <a:ea typeface="+mn-ea"/>
                <a:cs typeface="+mn-cs"/>
              </a:rPr>
              <a:t> stress </a:t>
            </a:r>
            <a:r>
              <a:rPr lang="es-ES" sz="1200" b="0" kern="1200" dirty="0" err="1" smtClean="0">
                <a:solidFill>
                  <a:schemeClr val="tx1"/>
                </a:solidFill>
                <a:latin typeface="+mn-lt"/>
                <a:ea typeface="+mn-ea"/>
                <a:cs typeface="+mn-cs"/>
              </a:rPr>
              <a:t>grow</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worse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over</a:t>
            </a:r>
            <a:r>
              <a:rPr lang="es-ES" sz="1200" b="0" kern="1200" dirty="0" smtClean="0">
                <a:solidFill>
                  <a:schemeClr val="tx1"/>
                </a:solidFill>
                <a:latin typeface="+mn-lt"/>
                <a:ea typeface="+mn-ea"/>
                <a:cs typeface="+mn-cs"/>
              </a:rPr>
              <a:t> time </a:t>
            </a:r>
            <a:r>
              <a:rPr lang="es-ES" sz="1200" b="0" kern="1200" dirty="0" err="1" smtClean="0">
                <a:solidFill>
                  <a:schemeClr val="tx1"/>
                </a:solidFill>
                <a:latin typeface="+mn-lt"/>
                <a:ea typeface="+mn-ea"/>
                <a:cs typeface="+mn-cs"/>
              </a:rPr>
              <a:t>or</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if</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astronauts</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experience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chronic</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inflammation</a:t>
            </a:r>
            <a:r>
              <a:rPr lang="es-ES" sz="1200" b="0" kern="1200" dirty="0" smtClean="0">
                <a:solidFill>
                  <a:schemeClr val="tx1"/>
                </a:solidFill>
                <a:latin typeface="+mn-lt"/>
                <a:ea typeface="+mn-ea"/>
                <a:cs typeface="+mn-cs"/>
              </a:rPr>
              <a:t> post-</a:t>
            </a:r>
            <a:r>
              <a:rPr lang="es-ES" sz="1200" b="0" kern="1200" dirty="0" err="1" smtClean="0">
                <a:solidFill>
                  <a:schemeClr val="tx1"/>
                </a:solidFill>
                <a:latin typeface="+mn-lt"/>
                <a:ea typeface="+mn-ea"/>
                <a:cs typeface="+mn-cs"/>
              </a:rPr>
              <a:t>flight</a:t>
            </a:r>
            <a:r>
              <a:rPr lang="es-ES" sz="1200" b="0" kern="1200" dirty="0" smtClean="0">
                <a:solidFill>
                  <a:schemeClr val="tx1"/>
                </a:solidFill>
                <a:latin typeface="+mn-lt"/>
                <a:ea typeface="+mn-ea"/>
                <a:cs typeface="+mn-cs"/>
              </a:rPr>
              <a:t>.</a:t>
            </a:r>
          </a:p>
          <a:p>
            <a:r>
              <a:rPr lang="es-ES" sz="1200" b="0" kern="1200" dirty="0" err="1" smtClean="0">
                <a:solidFill>
                  <a:schemeClr val="tx1"/>
                </a:solidFill>
                <a:latin typeface="+mn-lt"/>
                <a:ea typeface="+mn-ea"/>
                <a:cs typeface="+mn-cs"/>
              </a:rPr>
              <a:t>Many</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studies</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have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looked</a:t>
            </a:r>
            <a:r>
              <a:rPr lang="es-ES" sz="1200" b="0" kern="1200" dirty="0" smtClean="0">
                <a:solidFill>
                  <a:schemeClr val="tx1"/>
                </a:solidFill>
                <a:latin typeface="+mn-lt"/>
                <a:ea typeface="+mn-ea"/>
                <a:cs typeface="+mn-cs"/>
              </a:rPr>
              <a:t> at </a:t>
            </a:r>
            <a:r>
              <a:rPr lang="es-ES" sz="1200" b="0" kern="1200" dirty="0" err="1" smtClean="0">
                <a:solidFill>
                  <a:schemeClr val="tx1"/>
                </a:solidFill>
                <a:latin typeface="+mn-lt"/>
                <a:ea typeface="+mn-ea"/>
                <a:cs typeface="+mn-cs"/>
              </a:rPr>
              <a:t>oxidative</a:t>
            </a:r>
            <a:r>
              <a:rPr lang="es-ES" sz="1200" b="0" kern="1200" dirty="0" smtClean="0">
                <a:solidFill>
                  <a:schemeClr val="tx1"/>
                </a:solidFill>
                <a:latin typeface="+mn-lt"/>
                <a:ea typeface="+mn-ea"/>
                <a:cs typeface="+mn-cs"/>
              </a:rPr>
              <a:t> stress </a:t>
            </a:r>
            <a:r>
              <a:rPr lang="es-ES" sz="1200" b="0" kern="1200" dirty="0" err="1" smtClean="0">
                <a:solidFill>
                  <a:schemeClr val="tx1"/>
                </a:solidFill>
                <a:latin typeface="+mn-lt"/>
                <a:ea typeface="+mn-ea"/>
                <a:cs typeface="+mn-cs"/>
              </a:rPr>
              <a:t>on</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Earth</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but</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only</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astronauts</a:t>
            </a:r>
            <a:r>
              <a:rPr lang="es-ES" sz="1200" b="0" kern="1200" dirty="0" smtClean="0">
                <a:solidFill>
                  <a:schemeClr val="tx1"/>
                </a:solidFill>
                <a:latin typeface="+mn-lt"/>
                <a:ea typeface="+mn-ea"/>
                <a:cs typeface="+mn-cs"/>
              </a:rPr>
              <a:t> are </a:t>
            </a:r>
            <a:r>
              <a:rPr lang="es-ES" sz="1200" b="0" kern="1200" dirty="0" err="1" smtClean="0">
                <a:solidFill>
                  <a:schemeClr val="tx1"/>
                </a:solidFill>
                <a:latin typeface="+mn-lt"/>
                <a:ea typeface="+mn-ea"/>
                <a:cs typeface="+mn-cs"/>
              </a:rPr>
              <a:t>simultaneously</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exposed</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to</a:t>
            </a:r>
            <a:r>
              <a:rPr lang="es-ES" sz="1200" b="0" kern="1200" dirty="0" smtClean="0">
                <a:solidFill>
                  <a:schemeClr val="tx1"/>
                </a:solidFill>
                <a:latin typeface="+mn-lt"/>
                <a:ea typeface="+mn-ea"/>
                <a:cs typeface="+mn-cs"/>
              </a:rPr>
              <a:t> so </a:t>
            </a:r>
            <a:r>
              <a:rPr lang="es-ES" sz="1200" b="0" kern="1200" dirty="0" err="1" smtClean="0">
                <a:solidFill>
                  <a:schemeClr val="tx1"/>
                </a:solidFill>
                <a:latin typeface="+mn-lt"/>
                <a:ea typeface="+mn-ea"/>
                <a:cs typeface="+mn-cs"/>
              </a:rPr>
              <a:t>many</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factors</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known</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to</a:t>
            </a:r>
            <a:r>
              <a:rPr lang="es-ES" sz="1200" b="0" kern="1200" dirty="0" smtClean="0">
                <a:solidFill>
                  <a:schemeClr val="tx1"/>
                </a:solidFill>
                <a:latin typeface="+mn-lt"/>
                <a:ea typeface="+mn-ea"/>
                <a:cs typeface="+mn-cs"/>
              </a:rPr>
              <a:t> cause </a:t>
            </a:r>
            <a:r>
              <a:rPr lang="es-ES" sz="1200" b="0" kern="1200" dirty="0" err="1" smtClean="0">
                <a:solidFill>
                  <a:schemeClr val="tx1"/>
                </a:solidFill>
                <a:latin typeface="+mn-lt"/>
                <a:ea typeface="+mn-ea"/>
                <a:cs typeface="+mn-cs"/>
              </a:rPr>
              <a:t>it</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The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unique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environment</a:t>
            </a:r>
            <a:r>
              <a:rPr lang="es-ES" sz="1200" b="0" kern="1200" dirty="0" smtClean="0">
                <a:solidFill>
                  <a:schemeClr val="tx1"/>
                </a:solidFill>
                <a:latin typeface="+mn-lt"/>
                <a:ea typeface="+mn-ea"/>
                <a:cs typeface="+mn-cs"/>
              </a:rPr>
              <a:t> of a </a:t>
            </a:r>
            <a:r>
              <a:rPr lang="es-ES" sz="1200" b="0" kern="1200" dirty="0" err="1" smtClean="0">
                <a:solidFill>
                  <a:schemeClr val="tx1"/>
                </a:solidFill>
                <a:latin typeface="+mn-lt"/>
                <a:ea typeface="+mn-ea"/>
                <a:cs typeface="+mn-cs"/>
              </a:rPr>
              <a:t>space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mission</a:t>
            </a:r>
            <a:r>
              <a:rPr lang="es-ES" sz="1200" b="0" kern="1200" dirty="0" smtClean="0">
                <a:solidFill>
                  <a:schemeClr val="tx1"/>
                </a:solidFill>
                <a:latin typeface="+mn-lt"/>
                <a:ea typeface="+mn-ea"/>
                <a:cs typeface="+mn-cs"/>
              </a:rPr>
              <a:t> combines a </a:t>
            </a:r>
            <a:r>
              <a:rPr lang="es-ES" sz="1200" b="0" kern="1200" dirty="0" err="1" smtClean="0">
                <a:solidFill>
                  <a:schemeClr val="tx1"/>
                </a:solidFill>
                <a:latin typeface="+mn-lt"/>
                <a:ea typeface="+mn-ea"/>
                <a:cs typeface="+mn-cs"/>
              </a:rPr>
              <a:t>number</a:t>
            </a:r>
            <a:r>
              <a:rPr lang="es-ES" sz="1200" b="0" kern="1200" dirty="0" smtClean="0">
                <a:solidFill>
                  <a:schemeClr val="tx1"/>
                </a:solidFill>
                <a:latin typeface="+mn-lt"/>
                <a:ea typeface="+mn-ea"/>
                <a:cs typeface="+mn-cs"/>
              </a:rPr>
              <a:t> of </a:t>
            </a:r>
            <a:r>
              <a:rPr lang="es-ES" sz="1200" b="0" kern="1200" dirty="0" err="1" smtClean="0">
                <a:solidFill>
                  <a:schemeClr val="tx1"/>
                </a:solidFill>
                <a:latin typeface="+mn-lt"/>
                <a:ea typeface="+mn-ea"/>
                <a:cs typeface="+mn-cs"/>
              </a:rPr>
              <a:t>factors</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that</a:t>
            </a:r>
            <a:r>
              <a:rPr lang="es-ES" sz="1200" b="0" kern="1200" dirty="0" smtClean="0">
                <a:solidFill>
                  <a:schemeClr val="tx1"/>
                </a:solidFill>
                <a:latin typeface="+mn-lt"/>
                <a:ea typeface="+mn-ea"/>
                <a:cs typeface="+mn-cs"/>
              </a:rPr>
              <a:t> can </a:t>
            </a:r>
            <a:r>
              <a:rPr lang="es-ES" sz="1200" b="0" kern="1200" dirty="0" err="1" smtClean="0">
                <a:solidFill>
                  <a:schemeClr val="tx1"/>
                </a:solidFill>
                <a:latin typeface="+mn-lt"/>
                <a:ea typeface="+mn-ea"/>
                <a:cs typeface="+mn-cs"/>
              </a:rPr>
              <a:t>increase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the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risk</a:t>
            </a:r>
            <a:r>
              <a:rPr lang="es-ES" sz="1200" b="0" kern="1200" dirty="0" smtClean="0">
                <a:solidFill>
                  <a:schemeClr val="tx1"/>
                </a:solidFill>
                <a:latin typeface="+mn-lt"/>
                <a:ea typeface="+mn-ea"/>
                <a:cs typeface="+mn-cs"/>
              </a:rPr>
              <a:t> of </a:t>
            </a:r>
            <a:r>
              <a:rPr lang="es-ES" sz="1200" b="0" kern="1200" dirty="0" err="1" smtClean="0">
                <a:solidFill>
                  <a:schemeClr val="tx1"/>
                </a:solidFill>
                <a:latin typeface="+mn-lt"/>
                <a:ea typeface="+mn-ea"/>
                <a:cs typeface="+mn-cs"/>
              </a:rPr>
              <a:t>oxidative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damage</a:t>
            </a:r>
            <a:r>
              <a:rPr lang="es-ES" sz="1200" b="0" kern="1200" dirty="0" smtClean="0">
                <a:solidFill>
                  <a:schemeClr val="tx1"/>
                </a:solidFill>
                <a:latin typeface="+mn-lt"/>
                <a:ea typeface="+mn-ea"/>
                <a:cs typeface="+mn-cs"/>
              </a:rPr>
              <a:t> and </a:t>
            </a:r>
            <a:r>
              <a:rPr lang="es-ES" sz="1200" b="0" kern="1200" dirty="0" err="1" smtClean="0">
                <a:solidFill>
                  <a:schemeClr val="tx1"/>
                </a:solidFill>
                <a:latin typeface="+mn-lt"/>
                <a:ea typeface="+mn-ea"/>
                <a:cs typeface="+mn-cs"/>
              </a:rPr>
              <a:t>inflammation</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including</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radiation</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psychological</a:t>
            </a:r>
            <a:r>
              <a:rPr lang="es-ES" sz="1200" b="0" kern="1200" dirty="0" smtClean="0">
                <a:solidFill>
                  <a:schemeClr val="tx1"/>
                </a:solidFill>
                <a:latin typeface="+mn-lt"/>
                <a:ea typeface="+mn-ea"/>
                <a:cs typeface="+mn-cs"/>
              </a:rPr>
              <a:t> stress, </a:t>
            </a:r>
            <a:r>
              <a:rPr lang="es-ES" sz="1200" b="0" kern="1200" dirty="0" err="1" smtClean="0">
                <a:solidFill>
                  <a:schemeClr val="tx1"/>
                </a:solidFill>
                <a:latin typeface="+mn-lt"/>
                <a:ea typeface="+mn-ea"/>
                <a:cs typeface="+mn-cs"/>
              </a:rPr>
              <a:t>reduced</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physical</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activity</a:t>
            </a:r>
            <a:r>
              <a:rPr lang="es-ES" sz="1200" b="0" kern="1200" dirty="0" smtClean="0">
                <a:solidFill>
                  <a:schemeClr val="tx1"/>
                </a:solidFill>
                <a:latin typeface="+mn-lt"/>
                <a:ea typeface="+mn-ea"/>
                <a:cs typeface="+mn-cs"/>
              </a:rPr>
              <a:t> and, in </a:t>
            </a:r>
            <a:r>
              <a:rPr lang="es-ES" sz="1200" b="0" kern="1200" dirty="0" err="1" smtClean="0">
                <a:solidFill>
                  <a:schemeClr val="tx1"/>
                </a:solidFill>
                <a:latin typeface="+mn-lt"/>
                <a:ea typeface="+mn-ea"/>
                <a:cs typeface="+mn-cs"/>
              </a:rPr>
              <a:t>the</a:t>
            </a:r>
            <a:r>
              <a:rPr lang="es-ES" sz="1200" b="0" kern="1200" dirty="0" smtClean="0">
                <a:solidFill>
                  <a:schemeClr val="tx1"/>
                </a:solidFill>
                <a:latin typeface="+mn-lt"/>
                <a:ea typeface="+mn-ea"/>
                <a:cs typeface="+mn-cs"/>
              </a:rPr>
              <a:t> case of </a:t>
            </a:r>
            <a:r>
              <a:rPr lang="es-ES" sz="1200" b="0" kern="1200" dirty="0" err="1" smtClean="0">
                <a:solidFill>
                  <a:schemeClr val="tx1"/>
                </a:solidFill>
                <a:latin typeface="+mn-lt"/>
                <a:ea typeface="+mn-ea"/>
                <a:cs typeface="+mn-cs"/>
              </a:rPr>
              <a:t>extravehicular</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activity</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increased</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oxygen</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exposure</a:t>
            </a:r>
            <a:r>
              <a:rPr lang="es-ES" sz="1200" b="0" kern="1200" dirty="0" smtClean="0">
                <a:solidFill>
                  <a:schemeClr val="tx1"/>
                </a:solidFill>
                <a:latin typeface="+mn-lt"/>
                <a:ea typeface="+mn-ea"/>
                <a:cs typeface="+mn-cs"/>
              </a:rPr>
              <a:t>.</a:t>
            </a:r>
          </a:p>
          <a:p>
            <a:r>
              <a:rPr lang="es-ES" sz="1200" b="0" kern="1200" dirty="0" smtClean="0">
                <a:solidFill>
                  <a:schemeClr val="tx1"/>
                </a:solidFill>
                <a:latin typeface="+mn-lt"/>
                <a:ea typeface="+mn-ea"/>
                <a:cs typeface="+mn-cs"/>
              </a:rPr>
              <a:t>“</a:t>
            </a:r>
            <a:r>
              <a:rPr lang="es-ES" sz="1200" b="0" kern="1200" dirty="0" err="1" smtClean="0">
                <a:solidFill>
                  <a:schemeClr val="tx1"/>
                </a:solidFill>
                <a:latin typeface="+mn-lt"/>
                <a:ea typeface="+mn-ea"/>
                <a:cs typeface="+mn-cs"/>
              </a:rPr>
              <a:t>It’s</a:t>
            </a:r>
            <a:r>
              <a:rPr lang="es-ES" sz="1200" b="0" kern="1200" dirty="0" smtClean="0">
                <a:solidFill>
                  <a:schemeClr val="tx1"/>
                </a:solidFill>
                <a:latin typeface="+mn-lt"/>
                <a:ea typeface="+mn-ea"/>
                <a:cs typeface="+mn-cs"/>
              </a:rPr>
              <a:t> a </a:t>
            </a:r>
            <a:r>
              <a:rPr lang="es-ES" sz="1200" b="0" kern="1200" dirty="0" err="1" smtClean="0">
                <a:solidFill>
                  <a:schemeClr val="tx1"/>
                </a:solidFill>
                <a:latin typeface="+mn-lt"/>
                <a:ea typeface="+mn-ea"/>
                <a:cs typeface="+mn-cs"/>
              </a:rPr>
              <a:t>perfect</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storm</a:t>
            </a:r>
            <a:r>
              <a:rPr lang="es-ES" sz="1200" b="0" kern="1200" dirty="0" smtClean="0">
                <a:solidFill>
                  <a:schemeClr val="tx1"/>
                </a:solidFill>
                <a:latin typeface="+mn-lt"/>
                <a:ea typeface="+mn-ea"/>
                <a:cs typeface="+mn-cs"/>
              </a:rPr>
              <a:t> of </a:t>
            </a:r>
            <a:r>
              <a:rPr lang="es-ES" sz="1200" b="0" kern="1200" dirty="0" err="1" smtClean="0">
                <a:solidFill>
                  <a:schemeClr val="tx1"/>
                </a:solidFill>
                <a:latin typeface="+mn-lt"/>
                <a:ea typeface="+mn-ea"/>
                <a:cs typeface="+mn-cs"/>
              </a:rPr>
              <a:t>things</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known</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to</a:t>
            </a:r>
            <a:r>
              <a:rPr lang="es-ES" sz="1200" b="0" kern="1200" dirty="0" smtClean="0">
                <a:solidFill>
                  <a:schemeClr val="tx1"/>
                </a:solidFill>
                <a:latin typeface="+mn-lt"/>
                <a:ea typeface="+mn-ea"/>
                <a:cs typeface="+mn-cs"/>
              </a:rPr>
              <a:t> cause </a:t>
            </a:r>
            <a:r>
              <a:rPr lang="es-ES" sz="1200" b="0" kern="1200" dirty="0" err="1" smtClean="0">
                <a:solidFill>
                  <a:schemeClr val="tx1"/>
                </a:solidFill>
                <a:latin typeface="+mn-lt"/>
                <a:ea typeface="+mn-ea"/>
                <a:cs typeface="+mn-cs"/>
              </a:rPr>
              <a:t>oxidative</a:t>
            </a:r>
            <a:r>
              <a:rPr lang="es-ES" sz="1200" b="0" kern="1200" dirty="0" smtClean="0">
                <a:solidFill>
                  <a:schemeClr val="tx1"/>
                </a:solidFill>
                <a:latin typeface="+mn-lt"/>
                <a:ea typeface="+mn-ea"/>
                <a:cs typeface="+mn-cs"/>
              </a:rPr>
              <a:t> stress </a:t>
            </a:r>
            <a:r>
              <a:rPr lang="es-ES" sz="1200" b="0" kern="1200" dirty="0" err="1" smtClean="0">
                <a:solidFill>
                  <a:schemeClr val="tx1"/>
                </a:solidFill>
                <a:latin typeface="+mn-lt"/>
                <a:ea typeface="+mn-ea"/>
                <a:cs typeface="+mn-cs"/>
              </a:rPr>
              <a:t>all</a:t>
            </a:r>
            <a:r>
              <a:rPr lang="es-ES" sz="1200" b="0" kern="1200" dirty="0" smtClean="0">
                <a:solidFill>
                  <a:schemeClr val="tx1"/>
                </a:solidFill>
                <a:latin typeface="+mn-lt"/>
                <a:ea typeface="+mn-ea"/>
                <a:cs typeface="+mn-cs"/>
              </a:rPr>
              <a:t> happening at </a:t>
            </a:r>
            <a:r>
              <a:rPr lang="es-ES" sz="1200" b="0" kern="1200" dirty="0" err="1" smtClean="0">
                <a:solidFill>
                  <a:schemeClr val="tx1"/>
                </a:solidFill>
                <a:latin typeface="+mn-lt"/>
                <a:ea typeface="+mn-ea"/>
                <a:cs typeface="+mn-cs"/>
              </a:rPr>
              <a:t>the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same</a:t>
            </a:r>
            <a:r>
              <a:rPr lang="es-ES" sz="1200" b="0" kern="1200" dirty="0" smtClean="0">
                <a:solidFill>
                  <a:schemeClr val="tx1"/>
                </a:solidFill>
                <a:latin typeface="+mn-lt"/>
                <a:ea typeface="+mn-ea"/>
                <a:cs typeface="+mn-cs"/>
              </a:rPr>
              <a:t> time,” </a:t>
            </a:r>
            <a:r>
              <a:rPr lang="es-ES" sz="1200" b="0" kern="1200" dirty="0" err="1" smtClean="0">
                <a:solidFill>
                  <a:schemeClr val="tx1"/>
                </a:solidFill>
                <a:latin typeface="+mn-lt"/>
                <a:ea typeface="+mn-ea"/>
                <a:cs typeface="+mn-cs"/>
              </a:rPr>
              <a:t>Platts</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explained</a:t>
            </a:r>
            <a:r>
              <a:rPr lang="es-ES" sz="1200" b="0" kern="1200" dirty="0" smtClean="0">
                <a:solidFill>
                  <a:schemeClr val="tx1"/>
                </a:solidFill>
                <a:latin typeface="+mn-lt"/>
                <a:ea typeface="+mn-ea"/>
                <a:cs typeface="+mn-cs"/>
              </a:rPr>
              <a:t>. “So </a:t>
            </a:r>
            <a:r>
              <a:rPr lang="es-ES" sz="1200" b="0" kern="1200" dirty="0" err="1" smtClean="0">
                <a:solidFill>
                  <a:schemeClr val="tx1"/>
                </a:solidFill>
                <a:latin typeface="+mn-lt"/>
                <a:ea typeface="+mn-ea"/>
                <a:cs typeface="+mn-cs"/>
              </a:rPr>
              <a:t>this</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study</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will</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enable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us</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to</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answer</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some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important</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questions</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such</a:t>
            </a:r>
            <a:r>
              <a:rPr lang="es-ES" sz="1200" b="0" kern="1200" dirty="0" smtClean="0">
                <a:solidFill>
                  <a:schemeClr val="tx1"/>
                </a:solidFill>
                <a:latin typeface="+mn-lt"/>
                <a:ea typeface="+mn-ea"/>
                <a:cs typeface="+mn-cs"/>
              </a:rPr>
              <a:t> as, do </a:t>
            </a:r>
            <a:r>
              <a:rPr lang="es-ES" sz="1200" b="0" kern="1200" dirty="0" err="1" smtClean="0">
                <a:solidFill>
                  <a:schemeClr val="tx1"/>
                </a:solidFill>
                <a:latin typeface="+mn-lt"/>
                <a:ea typeface="+mn-ea"/>
                <a:cs typeface="+mn-cs"/>
              </a:rPr>
              <a:t>these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factors</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work</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together</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to</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make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things</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worse</a:t>
            </a:r>
            <a:r>
              <a:rPr lang="es-ES" sz="1200" b="0" kern="1200" dirty="0" smtClean="0">
                <a:solidFill>
                  <a:schemeClr val="tx1"/>
                </a:solidFill>
                <a:latin typeface="+mn-lt"/>
                <a:ea typeface="+mn-ea"/>
                <a:cs typeface="+mn-cs"/>
              </a:rPr>
              <a:t>? Are </a:t>
            </a:r>
            <a:r>
              <a:rPr lang="es-ES" sz="1200" b="0" kern="1200" dirty="0" err="1" smtClean="0">
                <a:solidFill>
                  <a:schemeClr val="tx1"/>
                </a:solidFill>
                <a:latin typeface="+mn-lt"/>
                <a:ea typeface="+mn-ea"/>
                <a:cs typeface="+mn-cs"/>
              </a:rPr>
              <a:t>any</a:t>
            </a:r>
            <a:r>
              <a:rPr lang="es-ES" sz="1200" b="0" kern="1200" dirty="0" smtClean="0">
                <a:solidFill>
                  <a:schemeClr val="tx1"/>
                </a:solidFill>
                <a:latin typeface="+mn-lt"/>
                <a:ea typeface="+mn-ea"/>
                <a:cs typeface="+mn-cs"/>
              </a:rPr>
              <a:t> of </a:t>
            </a:r>
            <a:r>
              <a:rPr lang="es-ES" sz="1200" b="0" kern="1200" dirty="0" err="1" smtClean="0">
                <a:solidFill>
                  <a:schemeClr val="tx1"/>
                </a:solidFill>
                <a:latin typeface="+mn-lt"/>
                <a:ea typeface="+mn-ea"/>
                <a:cs typeface="+mn-cs"/>
              </a:rPr>
              <a:t>them</a:t>
            </a:r>
            <a:r>
              <a:rPr lang="es-ES" sz="1200" b="0" kern="1200" dirty="0" smtClean="0">
                <a:solidFill>
                  <a:schemeClr val="tx1"/>
                </a:solidFill>
                <a:latin typeface="+mn-lt"/>
                <a:ea typeface="+mn-ea"/>
                <a:cs typeface="+mn-cs"/>
              </a:rPr>
              <a:t> at </a:t>
            </a:r>
            <a:r>
              <a:rPr lang="es-ES" sz="1200" b="0" kern="1200" dirty="0" err="1" smtClean="0">
                <a:solidFill>
                  <a:schemeClr val="tx1"/>
                </a:solidFill>
                <a:latin typeface="+mn-lt"/>
                <a:ea typeface="+mn-ea"/>
                <a:cs typeface="+mn-cs"/>
              </a:rPr>
              <a:t>high</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enough</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exposure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to</a:t>
            </a:r>
            <a:r>
              <a:rPr lang="es-ES" sz="1200" b="0" kern="1200" dirty="0" smtClean="0">
                <a:solidFill>
                  <a:schemeClr val="tx1"/>
                </a:solidFill>
                <a:latin typeface="+mn-lt"/>
                <a:ea typeface="+mn-ea"/>
                <a:cs typeface="+mn-cs"/>
              </a:rPr>
              <a:t> cause </a:t>
            </a:r>
            <a:r>
              <a:rPr lang="es-ES" sz="1200" b="0" kern="1200" dirty="0" err="1" smtClean="0">
                <a:solidFill>
                  <a:schemeClr val="tx1"/>
                </a:solidFill>
                <a:latin typeface="+mn-lt"/>
                <a:ea typeface="+mn-ea"/>
                <a:cs typeface="+mn-cs"/>
              </a:rPr>
              <a:t>damage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Knowing</a:t>
            </a:r>
            <a:r>
              <a:rPr lang="es-ES" sz="1200" b="0" kern="1200" dirty="0" smtClean="0">
                <a:solidFill>
                  <a:schemeClr val="tx1"/>
                </a:solidFill>
                <a:latin typeface="+mn-lt"/>
                <a:ea typeface="+mn-ea"/>
                <a:cs typeface="+mn-cs"/>
              </a:rPr>
              <a:t> more </a:t>
            </a:r>
            <a:r>
              <a:rPr lang="es-ES" sz="1200" b="0" kern="1200" dirty="0" err="1" smtClean="0">
                <a:solidFill>
                  <a:schemeClr val="tx1"/>
                </a:solidFill>
                <a:latin typeface="+mn-lt"/>
                <a:ea typeface="+mn-ea"/>
                <a:cs typeface="+mn-cs"/>
              </a:rPr>
              <a:t>about</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how</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space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may</a:t>
            </a:r>
            <a:r>
              <a:rPr lang="es-ES" sz="1200" b="0" kern="1200" dirty="0" smtClean="0">
                <a:solidFill>
                  <a:schemeClr val="tx1"/>
                </a:solidFill>
                <a:latin typeface="+mn-lt"/>
                <a:ea typeface="+mn-ea"/>
                <a:cs typeface="+mn-cs"/>
              </a:rPr>
              <a:t> cause </a:t>
            </a:r>
            <a:r>
              <a:rPr lang="es-ES" sz="1200" b="0" kern="1200" dirty="0" err="1" smtClean="0">
                <a:solidFill>
                  <a:schemeClr val="tx1"/>
                </a:solidFill>
                <a:latin typeface="+mn-lt"/>
                <a:ea typeface="+mn-ea"/>
                <a:cs typeface="+mn-cs"/>
              </a:rPr>
              <a:t>changes</a:t>
            </a:r>
            <a:r>
              <a:rPr lang="es-ES" sz="1200" b="0" kern="1200" dirty="0" smtClean="0">
                <a:solidFill>
                  <a:schemeClr val="tx1"/>
                </a:solidFill>
                <a:latin typeface="+mn-lt"/>
                <a:ea typeface="+mn-ea"/>
                <a:cs typeface="+mn-cs"/>
              </a:rPr>
              <a:t> in cardiovascular </a:t>
            </a:r>
            <a:r>
              <a:rPr lang="es-ES" sz="1200" b="0" kern="1200" dirty="0" err="1" smtClean="0">
                <a:solidFill>
                  <a:schemeClr val="tx1"/>
                </a:solidFill>
                <a:latin typeface="+mn-lt"/>
                <a:ea typeface="+mn-ea"/>
                <a:cs typeface="+mn-cs"/>
              </a:rPr>
              <a:t>health</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will</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help</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scientists</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develop</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measures</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to</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counter</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its</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negative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effects</a:t>
            </a:r>
            <a:r>
              <a:rPr lang="es-ES" sz="1200" b="0" kern="1200" dirty="0" smtClean="0">
                <a:solidFill>
                  <a:schemeClr val="tx1"/>
                </a:solidFill>
                <a:latin typeface="+mn-lt"/>
                <a:ea typeface="+mn-ea"/>
                <a:cs typeface="+mn-cs"/>
              </a:rPr>
              <a:t>, in </a:t>
            </a:r>
            <a:r>
              <a:rPr lang="es-ES" sz="1200" b="0" kern="1200" dirty="0" err="1" smtClean="0">
                <a:solidFill>
                  <a:schemeClr val="tx1"/>
                </a:solidFill>
                <a:latin typeface="+mn-lt"/>
                <a:ea typeface="+mn-ea"/>
                <a:cs typeface="+mn-cs"/>
              </a:rPr>
              <a:t>space</a:t>
            </a:r>
            <a:r>
              <a:rPr lang="es-ES" sz="1200" b="0" kern="1200" dirty="0" smtClean="0">
                <a:solidFill>
                  <a:schemeClr val="tx1"/>
                </a:solidFill>
                <a:latin typeface="+mn-lt"/>
                <a:ea typeface="+mn-ea"/>
                <a:cs typeface="+mn-cs"/>
              </a:rPr>
              <a:t> and </a:t>
            </a:r>
            <a:r>
              <a:rPr lang="es-ES" sz="1200" b="0" kern="1200" dirty="0" err="1" smtClean="0">
                <a:solidFill>
                  <a:schemeClr val="tx1"/>
                </a:solidFill>
                <a:latin typeface="+mn-lt"/>
                <a:ea typeface="+mn-ea"/>
                <a:cs typeface="+mn-cs"/>
              </a:rPr>
              <a:t>on</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Earth</a:t>
            </a:r>
            <a:r>
              <a:rPr lang="es-ES" sz="1200" b="0" kern="1200" dirty="0" smtClean="0">
                <a:solidFill>
                  <a:schemeClr val="tx1"/>
                </a:solidFill>
                <a:latin typeface="+mn-lt"/>
                <a:ea typeface="+mn-ea"/>
                <a:cs typeface="+mn-cs"/>
              </a:rPr>
              <a:t>.</a:t>
            </a:r>
          </a:p>
          <a:p>
            <a:r>
              <a:rPr lang="es-ES" sz="1200" b="0" kern="1200" dirty="0" err="1" smtClean="0">
                <a:solidFill>
                  <a:schemeClr val="tx1"/>
                </a:solidFill>
                <a:latin typeface="+mn-lt"/>
                <a:ea typeface="+mn-ea"/>
                <a:cs typeface="+mn-cs"/>
              </a:rPr>
              <a:t>The</a:t>
            </a:r>
            <a:r>
              <a:rPr lang="es-ES" sz="1200" b="0" kern="1200" dirty="0" smtClean="0">
                <a:solidFill>
                  <a:schemeClr val="tx1"/>
                </a:solidFill>
                <a:latin typeface="+mn-lt"/>
                <a:ea typeface="+mn-ea"/>
                <a:cs typeface="+mn-cs"/>
              </a:rPr>
              <a:t> pre-</a:t>
            </a:r>
            <a:r>
              <a:rPr lang="es-ES" sz="1200" b="0" kern="1200" dirty="0" err="1" smtClean="0">
                <a:solidFill>
                  <a:schemeClr val="tx1"/>
                </a:solidFill>
                <a:latin typeface="+mn-lt"/>
                <a:ea typeface="+mn-ea"/>
                <a:cs typeface="+mn-cs"/>
              </a:rPr>
              <a:t>flight</a:t>
            </a:r>
            <a:r>
              <a:rPr lang="es-ES" sz="1200" b="0" kern="1200" dirty="0" smtClean="0">
                <a:solidFill>
                  <a:schemeClr val="tx1"/>
                </a:solidFill>
                <a:latin typeface="+mn-lt"/>
                <a:ea typeface="+mn-ea"/>
                <a:cs typeface="+mn-cs"/>
              </a:rPr>
              <a:t> data </a:t>
            </a:r>
            <a:r>
              <a:rPr lang="es-ES" sz="1200" b="0" kern="1200" dirty="0" err="1" smtClean="0">
                <a:solidFill>
                  <a:schemeClr val="tx1"/>
                </a:solidFill>
                <a:latin typeface="+mn-lt"/>
                <a:ea typeface="+mn-ea"/>
                <a:cs typeface="+mn-cs"/>
              </a:rPr>
              <a:t>provide</a:t>
            </a:r>
            <a:r>
              <a:rPr lang="es-ES" sz="1200" b="0" kern="1200" dirty="0" smtClean="0">
                <a:solidFill>
                  <a:schemeClr val="tx1"/>
                </a:solidFill>
                <a:latin typeface="+mn-lt"/>
                <a:ea typeface="+mn-ea"/>
                <a:cs typeface="+mn-cs"/>
              </a:rPr>
              <a:t> a </a:t>
            </a:r>
            <a:r>
              <a:rPr lang="es-ES" sz="1200" b="0" kern="1200" dirty="0" err="1" smtClean="0">
                <a:solidFill>
                  <a:schemeClr val="tx1"/>
                </a:solidFill>
                <a:latin typeface="+mn-lt"/>
                <a:ea typeface="+mn-ea"/>
                <a:cs typeface="+mn-cs"/>
              </a:rPr>
              <a:t>snapshot</a:t>
            </a:r>
            <a:r>
              <a:rPr lang="es-ES" sz="1200" b="0" kern="1200" dirty="0" smtClean="0">
                <a:solidFill>
                  <a:schemeClr val="tx1"/>
                </a:solidFill>
                <a:latin typeface="+mn-lt"/>
                <a:ea typeface="+mn-ea"/>
                <a:cs typeface="+mn-cs"/>
              </a:rPr>
              <a:t> of </a:t>
            </a:r>
            <a:r>
              <a:rPr lang="es-ES" sz="1200" b="0" kern="1200" dirty="0" err="1" smtClean="0">
                <a:solidFill>
                  <a:schemeClr val="tx1"/>
                </a:solidFill>
                <a:latin typeface="+mn-lt"/>
                <a:ea typeface="+mn-ea"/>
                <a:cs typeface="+mn-cs"/>
              </a:rPr>
              <a:t>an</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astronaut’s</a:t>
            </a:r>
            <a:r>
              <a:rPr lang="es-ES" sz="1200" b="0" kern="1200" dirty="0" smtClean="0">
                <a:solidFill>
                  <a:schemeClr val="tx1"/>
                </a:solidFill>
                <a:latin typeface="+mn-lt"/>
                <a:ea typeface="+mn-ea"/>
                <a:cs typeface="+mn-cs"/>
              </a:rPr>
              <a:t> cardiovascular </a:t>
            </a:r>
            <a:r>
              <a:rPr lang="es-ES" sz="1200" b="0" kern="1200" dirty="0" err="1" smtClean="0">
                <a:solidFill>
                  <a:schemeClr val="tx1"/>
                </a:solidFill>
                <a:latin typeface="+mn-lt"/>
                <a:ea typeface="+mn-ea"/>
                <a:cs typeface="+mn-cs"/>
              </a:rPr>
              <a:t>health</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before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exposure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to</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the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space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environment</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which</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then</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makes</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it</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reasonable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to</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assume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that</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any</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changes</a:t>
            </a:r>
            <a:r>
              <a:rPr lang="es-ES" sz="1200" b="0" kern="1200" dirty="0" smtClean="0">
                <a:solidFill>
                  <a:schemeClr val="tx1"/>
                </a:solidFill>
                <a:latin typeface="+mn-lt"/>
                <a:ea typeface="+mn-ea"/>
                <a:cs typeface="+mn-cs"/>
              </a:rPr>
              <a:t> are </a:t>
            </a:r>
            <a:r>
              <a:rPr lang="es-ES" sz="1200" b="0" kern="1200" dirty="0" err="1" smtClean="0">
                <a:solidFill>
                  <a:schemeClr val="tx1"/>
                </a:solidFill>
                <a:latin typeface="+mn-lt"/>
                <a:ea typeface="+mn-ea"/>
                <a:cs typeface="+mn-cs"/>
              </a:rPr>
              <a:t>caused</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by</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exposure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to</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the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space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environment</a:t>
            </a:r>
            <a:r>
              <a:rPr lang="es-ES" sz="1200" b="0" kern="1200" dirty="0" smtClean="0">
                <a:solidFill>
                  <a:schemeClr val="tx1"/>
                </a:solidFill>
                <a:latin typeface="+mn-lt"/>
                <a:ea typeface="+mn-ea"/>
                <a:cs typeface="+mn-cs"/>
              </a:rPr>
              <a:t> and </a:t>
            </a:r>
            <a:r>
              <a:rPr lang="es-ES" sz="1200" b="0" kern="1200" dirty="0" err="1" smtClean="0">
                <a:solidFill>
                  <a:schemeClr val="tx1"/>
                </a:solidFill>
                <a:latin typeface="+mn-lt"/>
                <a:ea typeface="+mn-ea"/>
                <a:cs typeface="+mn-cs"/>
              </a:rPr>
              <a:t>not</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by</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other</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factors</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Other</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studies</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have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looked</a:t>
            </a:r>
            <a:r>
              <a:rPr lang="es-ES" sz="1200" b="0" kern="1200" dirty="0" smtClean="0">
                <a:solidFill>
                  <a:schemeClr val="tx1"/>
                </a:solidFill>
                <a:latin typeface="+mn-lt"/>
                <a:ea typeface="+mn-ea"/>
                <a:cs typeface="+mn-cs"/>
              </a:rPr>
              <a:t> at </a:t>
            </a:r>
            <a:r>
              <a:rPr lang="es-ES" sz="1200" b="0" kern="1200" dirty="0" err="1" smtClean="0">
                <a:solidFill>
                  <a:schemeClr val="tx1"/>
                </a:solidFill>
                <a:latin typeface="+mn-lt"/>
                <a:ea typeface="+mn-ea"/>
                <a:cs typeface="+mn-cs"/>
              </a:rPr>
              <a:t>specific</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factors</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such</a:t>
            </a:r>
            <a:r>
              <a:rPr lang="es-ES" sz="1200" b="0" kern="1200" dirty="0" smtClean="0">
                <a:solidFill>
                  <a:schemeClr val="tx1"/>
                </a:solidFill>
                <a:latin typeface="+mn-lt"/>
                <a:ea typeface="+mn-ea"/>
                <a:cs typeface="+mn-cs"/>
              </a:rPr>
              <a:t> as mental stress </a:t>
            </a:r>
            <a:r>
              <a:rPr lang="es-ES" sz="1200" b="0" kern="1200" dirty="0" err="1" smtClean="0">
                <a:solidFill>
                  <a:schemeClr val="tx1"/>
                </a:solidFill>
                <a:latin typeface="+mn-lt"/>
                <a:ea typeface="+mn-ea"/>
                <a:cs typeface="+mn-cs"/>
              </a:rPr>
              <a:t>or</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exercise</a:t>
            </a:r>
            <a:r>
              <a:rPr lang="es-ES" sz="1200" b="0" kern="1200" dirty="0" smtClean="0">
                <a:solidFill>
                  <a:schemeClr val="tx1"/>
                </a:solidFill>
                <a:latin typeface="+mn-lt"/>
                <a:ea typeface="+mn-ea"/>
                <a:cs typeface="+mn-cs"/>
              </a:rPr>
              <a:t> and </a:t>
            </a:r>
            <a:r>
              <a:rPr lang="es-ES" sz="1200" b="0" kern="1200" dirty="0" err="1" smtClean="0">
                <a:solidFill>
                  <a:schemeClr val="tx1"/>
                </a:solidFill>
                <a:latin typeface="+mn-lt"/>
                <a:ea typeface="+mn-ea"/>
                <a:cs typeface="+mn-cs"/>
              </a:rPr>
              <a:t>their</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relationship</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to</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oxidative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damage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but</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the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space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station</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provides</a:t>
            </a:r>
            <a:r>
              <a:rPr lang="es-ES" sz="1200" b="0" kern="1200" dirty="0" smtClean="0">
                <a:solidFill>
                  <a:schemeClr val="tx1"/>
                </a:solidFill>
                <a:latin typeface="+mn-lt"/>
                <a:ea typeface="+mn-ea"/>
                <a:cs typeface="+mn-cs"/>
              </a:rPr>
              <a:t> a </a:t>
            </a:r>
            <a:r>
              <a:rPr lang="es-ES" sz="1200" b="0" kern="1200" dirty="0" err="1" smtClean="0">
                <a:solidFill>
                  <a:schemeClr val="tx1"/>
                </a:solidFill>
                <a:latin typeface="+mn-lt"/>
                <a:ea typeface="+mn-ea"/>
                <a:cs typeface="+mn-cs"/>
              </a:rPr>
              <a:t>unique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opportunity</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to</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integrate</a:t>
            </a:r>
            <a:r>
              <a:rPr lang="es-ES" sz="1200" b="0" kern="1200" dirty="0" smtClean="0">
                <a:solidFill>
                  <a:schemeClr val="tx1"/>
                </a:solidFill>
                <a:latin typeface="+mn-lt"/>
                <a:ea typeface="+mn-ea"/>
                <a:cs typeface="+mn-cs"/>
              </a:rPr>
              <a:t> a </a:t>
            </a:r>
            <a:r>
              <a:rPr lang="es-ES" sz="1200" b="0" kern="1200" dirty="0" err="1" smtClean="0">
                <a:solidFill>
                  <a:schemeClr val="tx1"/>
                </a:solidFill>
                <a:latin typeface="+mn-lt"/>
                <a:ea typeface="+mn-ea"/>
                <a:cs typeface="+mn-cs"/>
              </a:rPr>
              <a:t>variety</a:t>
            </a:r>
            <a:r>
              <a:rPr lang="es-ES" sz="1200" b="0" kern="1200" dirty="0" smtClean="0">
                <a:solidFill>
                  <a:schemeClr val="tx1"/>
                </a:solidFill>
                <a:latin typeface="+mn-lt"/>
                <a:ea typeface="+mn-ea"/>
                <a:cs typeface="+mn-cs"/>
              </a:rPr>
              <a:t> of causes in a single </a:t>
            </a:r>
            <a:r>
              <a:rPr lang="es-ES" sz="1200" b="0" kern="1200" dirty="0" err="1" smtClean="0">
                <a:solidFill>
                  <a:schemeClr val="tx1"/>
                </a:solidFill>
                <a:latin typeface="+mn-lt"/>
                <a:ea typeface="+mn-ea"/>
                <a:cs typeface="+mn-cs"/>
              </a:rPr>
              <a:t>person</a:t>
            </a:r>
            <a:r>
              <a:rPr lang="es-ES" sz="1200" b="0" kern="1200" dirty="0" smtClean="0">
                <a:solidFill>
                  <a:schemeClr val="tx1"/>
                </a:solidFill>
                <a:latin typeface="+mn-lt"/>
                <a:ea typeface="+mn-ea"/>
                <a:cs typeface="+mn-cs"/>
              </a:rPr>
              <a:t>.</a:t>
            </a:r>
          </a:p>
          <a:p>
            <a:r>
              <a:rPr lang="es-ES" sz="1200" b="0" kern="1200" dirty="0" err="1" smtClean="0">
                <a:solidFill>
                  <a:schemeClr val="tx1"/>
                </a:solidFill>
                <a:latin typeface="+mn-lt"/>
                <a:ea typeface="+mn-ea"/>
                <a:cs typeface="+mn-cs"/>
              </a:rPr>
              <a:t>Typically</a:t>
            </a:r>
            <a:r>
              <a:rPr lang="es-ES" sz="1200" b="0" kern="1200" dirty="0" smtClean="0">
                <a:solidFill>
                  <a:schemeClr val="tx1"/>
                </a:solidFill>
                <a:latin typeface="+mn-lt"/>
                <a:ea typeface="+mn-ea"/>
                <a:cs typeface="+mn-cs"/>
              </a:rPr>
              <a:t>, a </a:t>
            </a:r>
            <a:r>
              <a:rPr lang="es-ES" sz="1200" b="0" kern="1200" dirty="0" err="1" smtClean="0">
                <a:solidFill>
                  <a:schemeClr val="tx1"/>
                </a:solidFill>
                <a:latin typeface="+mn-lt"/>
                <a:ea typeface="+mn-ea"/>
                <a:cs typeface="+mn-cs"/>
              </a:rPr>
              <a:t>study</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eliminates</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all</a:t>
            </a:r>
            <a:r>
              <a:rPr lang="es-ES" sz="1200" b="0" kern="1200" dirty="0" smtClean="0">
                <a:solidFill>
                  <a:schemeClr val="tx1"/>
                </a:solidFill>
                <a:latin typeface="+mn-lt"/>
                <a:ea typeface="+mn-ea"/>
                <a:cs typeface="+mn-cs"/>
              </a:rPr>
              <a:t> variables </a:t>
            </a:r>
            <a:r>
              <a:rPr lang="es-ES" sz="1200" b="0" kern="1200" dirty="0" err="1" smtClean="0">
                <a:solidFill>
                  <a:schemeClr val="tx1"/>
                </a:solidFill>
                <a:latin typeface="+mn-lt"/>
                <a:ea typeface="+mn-ea"/>
                <a:cs typeface="+mn-cs"/>
              </a:rPr>
              <a:t>except</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one</a:t>
            </a:r>
            <a:r>
              <a:rPr lang="es-ES" sz="1200" b="0" kern="1200" dirty="0" smtClean="0">
                <a:solidFill>
                  <a:schemeClr val="tx1"/>
                </a:solidFill>
                <a:latin typeface="+mn-lt"/>
                <a:ea typeface="+mn-ea"/>
                <a:cs typeface="+mn-cs"/>
              </a:rPr>
              <a:t> and examines </a:t>
            </a:r>
            <a:r>
              <a:rPr lang="es-ES" sz="1200" b="0" kern="1200" dirty="0" err="1" smtClean="0">
                <a:solidFill>
                  <a:schemeClr val="tx1"/>
                </a:solidFill>
                <a:latin typeface="+mn-lt"/>
                <a:ea typeface="+mn-ea"/>
                <a:cs typeface="+mn-cs"/>
              </a:rPr>
              <a:t>that</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one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but</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this</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investigation</a:t>
            </a:r>
            <a:r>
              <a:rPr lang="es-ES" sz="1200" b="0" kern="1200" dirty="0" smtClean="0">
                <a:solidFill>
                  <a:schemeClr val="tx1"/>
                </a:solidFill>
                <a:latin typeface="+mn-lt"/>
                <a:ea typeface="+mn-ea"/>
                <a:cs typeface="+mn-cs"/>
              </a:rPr>
              <a:t> looks at </a:t>
            </a:r>
            <a:r>
              <a:rPr lang="es-ES" sz="1200" b="0" kern="1200" dirty="0" err="1" smtClean="0">
                <a:solidFill>
                  <a:schemeClr val="tx1"/>
                </a:solidFill>
                <a:latin typeface="+mn-lt"/>
                <a:ea typeface="+mn-ea"/>
                <a:cs typeface="+mn-cs"/>
              </a:rPr>
              <a:t>how</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the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entire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workplace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environment</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affects</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the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body</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The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same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factors</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also</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affect</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people</a:t>
            </a:r>
            <a:r>
              <a:rPr lang="es-ES" sz="1200" b="0" kern="1200" dirty="0" smtClean="0">
                <a:solidFill>
                  <a:schemeClr val="tx1"/>
                </a:solidFill>
                <a:latin typeface="+mn-lt"/>
                <a:ea typeface="+mn-ea"/>
                <a:cs typeface="+mn-cs"/>
              </a:rPr>
              <a:t> in </a:t>
            </a:r>
            <a:r>
              <a:rPr lang="es-ES" sz="1200" b="0" kern="1200" dirty="0" err="1" smtClean="0">
                <a:solidFill>
                  <a:schemeClr val="tx1"/>
                </a:solidFill>
                <a:latin typeface="+mn-lt"/>
                <a:ea typeface="+mn-ea"/>
                <a:cs typeface="+mn-cs"/>
              </a:rPr>
              <a:t>unique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Earth-bound</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job</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environments</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such</a:t>
            </a:r>
            <a:r>
              <a:rPr lang="es-ES" sz="1200" b="0" kern="1200" dirty="0" smtClean="0">
                <a:solidFill>
                  <a:schemeClr val="tx1"/>
                </a:solidFill>
                <a:latin typeface="+mn-lt"/>
                <a:ea typeface="+mn-ea"/>
                <a:cs typeface="+mn-cs"/>
              </a:rPr>
              <a:t> as </a:t>
            </a:r>
            <a:r>
              <a:rPr lang="es-ES" sz="1200" b="0" kern="1200" dirty="0" err="1" smtClean="0">
                <a:solidFill>
                  <a:schemeClr val="tx1"/>
                </a:solidFill>
                <a:latin typeface="+mn-lt"/>
                <a:ea typeface="+mn-ea"/>
                <a:cs typeface="+mn-cs"/>
              </a:rPr>
              <a:t>long-haul</a:t>
            </a:r>
            <a:r>
              <a:rPr lang="es-ES" sz="1200" b="0" kern="1200" dirty="0" smtClean="0">
                <a:solidFill>
                  <a:schemeClr val="tx1"/>
                </a:solidFill>
                <a:latin typeface="+mn-lt"/>
                <a:ea typeface="+mn-ea"/>
                <a:cs typeface="+mn-cs"/>
              </a:rPr>
              <a:t> jet </a:t>
            </a:r>
            <a:r>
              <a:rPr lang="es-ES" sz="1200" b="0" kern="1200" dirty="0" err="1" smtClean="0">
                <a:solidFill>
                  <a:schemeClr val="tx1"/>
                </a:solidFill>
                <a:latin typeface="+mn-lt"/>
                <a:ea typeface="+mn-ea"/>
                <a:cs typeface="+mn-cs"/>
              </a:rPr>
              <a:t>pilots</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or</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train</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engineers</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those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who</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work</a:t>
            </a:r>
            <a:r>
              <a:rPr lang="es-ES" sz="1200" b="0" kern="1200" dirty="0" smtClean="0">
                <a:solidFill>
                  <a:schemeClr val="tx1"/>
                </a:solidFill>
                <a:latin typeface="+mn-lt"/>
                <a:ea typeface="+mn-ea"/>
                <a:cs typeface="+mn-cs"/>
              </a:rPr>
              <a:t> in a </a:t>
            </a:r>
            <a:r>
              <a:rPr lang="es-ES" sz="1200" b="0" kern="1200" dirty="0" err="1" smtClean="0">
                <a:solidFill>
                  <a:schemeClr val="tx1"/>
                </a:solidFill>
                <a:latin typeface="+mn-lt"/>
                <a:ea typeface="+mn-ea"/>
                <a:cs typeface="+mn-cs"/>
              </a:rPr>
              <a:t>small</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room</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all</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day</a:t>
            </a:r>
            <a:r>
              <a:rPr lang="es-ES" sz="1200" b="0" kern="1200" dirty="0" smtClean="0">
                <a:solidFill>
                  <a:schemeClr val="tx1"/>
                </a:solidFill>
                <a:latin typeface="+mn-lt"/>
                <a:ea typeface="+mn-ea"/>
                <a:cs typeface="+mn-cs"/>
              </a:rPr>
              <a:t> at a </a:t>
            </a:r>
            <a:r>
              <a:rPr lang="es-ES" sz="1200" b="0" kern="1200" dirty="0" err="1" smtClean="0">
                <a:solidFill>
                  <a:schemeClr val="tx1"/>
                </a:solidFill>
                <a:latin typeface="+mn-lt"/>
                <a:ea typeface="+mn-ea"/>
                <a:cs typeface="+mn-cs"/>
              </a:rPr>
              <a:t>radiation</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plant</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or</a:t>
            </a:r>
            <a:r>
              <a:rPr lang="es-ES" sz="1200" b="0" kern="1200" dirty="0" smtClean="0">
                <a:solidFill>
                  <a:schemeClr val="tx1"/>
                </a:solidFill>
                <a:latin typeface="+mn-lt"/>
                <a:ea typeface="+mn-ea"/>
                <a:cs typeface="+mn-cs"/>
              </a:rPr>
              <a:t> in </a:t>
            </a:r>
            <a:r>
              <a:rPr lang="es-ES" sz="1200" b="0" kern="1200" dirty="0" err="1" smtClean="0">
                <a:solidFill>
                  <a:schemeClr val="tx1"/>
                </a:solidFill>
                <a:latin typeface="+mn-lt"/>
                <a:ea typeface="+mn-ea"/>
                <a:cs typeface="+mn-cs"/>
              </a:rPr>
              <a:t>unique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conditions</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such</a:t>
            </a:r>
            <a:r>
              <a:rPr lang="es-ES" sz="1200" b="0" kern="1200" dirty="0" smtClean="0">
                <a:solidFill>
                  <a:schemeClr val="tx1"/>
                </a:solidFill>
                <a:latin typeface="+mn-lt"/>
                <a:ea typeface="+mn-ea"/>
                <a:cs typeface="+mn-cs"/>
              </a:rPr>
              <a:t> as </a:t>
            </a:r>
            <a:r>
              <a:rPr lang="es-ES" sz="1200" b="0" kern="1200" dirty="0" err="1" smtClean="0">
                <a:solidFill>
                  <a:schemeClr val="tx1"/>
                </a:solidFill>
                <a:latin typeface="+mn-lt"/>
                <a:ea typeface="+mn-ea"/>
                <a:cs typeface="+mn-cs"/>
              </a:rPr>
              <a:t>Antarctica</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Such</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situations</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subject</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people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to</a:t>
            </a:r>
            <a:r>
              <a:rPr lang="es-ES" sz="1200" b="0" kern="1200" dirty="0" smtClean="0">
                <a:solidFill>
                  <a:schemeClr val="tx1"/>
                </a:solidFill>
                <a:latin typeface="+mn-lt"/>
                <a:ea typeface="+mn-ea"/>
                <a:cs typeface="+mn-cs"/>
              </a:rPr>
              <a:t> stress similar </a:t>
            </a:r>
            <a:r>
              <a:rPr lang="es-ES" sz="1200" b="0" kern="1200" dirty="0" err="1" smtClean="0">
                <a:solidFill>
                  <a:schemeClr val="tx1"/>
                </a:solidFill>
                <a:latin typeface="+mn-lt"/>
                <a:ea typeface="+mn-ea"/>
                <a:cs typeface="+mn-cs"/>
              </a:rPr>
              <a:t>to</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that</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experienced</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by</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astronauts</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The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disruption</a:t>
            </a:r>
            <a:r>
              <a:rPr lang="es-ES" sz="1200" b="0" kern="1200" dirty="0" smtClean="0">
                <a:solidFill>
                  <a:schemeClr val="tx1"/>
                </a:solidFill>
                <a:latin typeface="+mn-lt"/>
                <a:ea typeface="+mn-ea"/>
                <a:cs typeface="+mn-cs"/>
              </a:rPr>
              <a:t> of </a:t>
            </a:r>
            <a:r>
              <a:rPr lang="es-ES" sz="1200" b="0" kern="1200" dirty="0" err="1" smtClean="0">
                <a:solidFill>
                  <a:schemeClr val="tx1"/>
                </a:solidFill>
                <a:latin typeface="+mn-lt"/>
                <a:ea typeface="+mn-ea"/>
                <a:cs typeface="+mn-cs"/>
              </a:rPr>
              <a:t>daily</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rhythm</a:t>
            </a:r>
            <a:r>
              <a:rPr lang="es-ES" sz="1200" b="0" kern="1200" dirty="0" smtClean="0">
                <a:solidFill>
                  <a:schemeClr val="tx1"/>
                </a:solidFill>
                <a:latin typeface="+mn-lt"/>
                <a:ea typeface="+mn-ea"/>
                <a:cs typeface="+mn-cs"/>
              </a:rPr>
              <a:t> and </a:t>
            </a:r>
            <a:r>
              <a:rPr lang="es-ES" sz="1200" b="0" kern="1200" dirty="0" err="1" smtClean="0">
                <a:solidFill>
                  <a:schemeClr val="tx1"/>
                </a:solidFill>
                <a:latin typeface="+mn-lt"/>
                <a:ea typeface="+mn-ea"/>
                <a:cs typeface="+mn-cs"/>
              </a:rPr>
              <a:t>sleep</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patterns</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experienced</a:t>
            </a:r>
            <a:r>
              <a:rPr lang="es-ES" sz="1200" b="0" kern="1200" dirty="0" smtClean="0">
                <a:solidFill>
                  <a:schemeClr val="tx1"/>
                </a:solidFill>
                <a:latin typeface="+mn-lt"/>
                <a:ea typeface="+mn-ea"/>
                <a:cs typeface="+mn-cs"/>
              </a:rPr>
              <a:t> in </a:t>
            </a:r>
            <a:r>
              <a:rPr lang="es-ES" sz="1200" b="0" kern="1200" dirty="0" err="1" smtClean="0">
                <a:solidFill>
                  <a:schemeClr val="tx1"/>
                </a:solidFill>
                <a:latin typeface="+mn-lt"/>
                <a:ea typeface="+mn-ea"/>
                <a:cs typeface="+mn-cs"/>
              </a:rPr>
              <a:t>space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could</a:t>
            </a:r>
            <a:r>
              <a:rPr lang="es-ES" sz="1200" b="0" kern="1200" dirty="0" smtClean="0">
                <a:solidFill>
                  <a:schemeClr val="tx1"/>
                </a:solidFill>
                <a:latin typeface="+mn-lt"/>
                <a:ea typeface="+mn-ea"/>
                <a:cs typeface="+mn-cs"/>
              </a:rPr>
              <a:t> be </a:t>
            </a:r>
            <a:r>
              <a:rPr lang="es-ES" sz="1200" b="0" kern="1200" dirty="0" err="1" smtClean="0">
                <a:solidFill>
                  <a:schemeClr val="tx1"/>
                </a:solidFill>
                <a:latin typeface="+mn-lt"/>
                <a:ea typeface="+mn-ea"/>
                <a:cs typeface="+mn-cs"/>
              </a:rPr>
              <a:t>extrapolated</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to</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shift</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workers</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on</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Earth</a:t>
            </a:r>
            <a:r>
              <a:rPr lang="es-ES" sz="1200" b="0" kern="1200" dirty="0" smtClean="0">
                <a:solidFill>
                  <a:schemeClr val="tx1"/>
                </a:solidFill>
                <a:latin typeface="+mn-lt"/>
                <a:ea typeface="+mn-ea"/>
                <a:cs typeface="+mn-cs"/>
              </a:rPr>
              <a:t> as </a:t>
            </a:r>
            <a:r>
              <a:rPr lang="es-ES" sz="1200" b="0" kern="1200" dirty="0" err="1" smtClean="0">
                <a:solidFill>
                  <a:schemeClr val="tx1"/>
                </a:solidFill>
                <a:latin typeface="+mn-lt"/>
                <a:ea typeface="+mn-ea"/>
                <a:cs typeface="+mn-cs"/>
              </a:rPr>
              <a:t>well</a:t>
            </a:r>
            <a:r>
              <a:rPr lang="es-ES" sz="1200" b="0" kern="1200" dirty="0" smtClean="0">
                <a:solidFill>
                  <a:schemeClr val="tx1"/>
                </a:solidFill>
                <a:latin typeface="+mn-lt"/>
                <a:ea typeface="+mn-ea"/>
                <a:cs typeface="+mn-cs"/>
              </a:rPr>
              <a:t>.</a:t>
            </a:r>
          </a:p>
          <a:p>
            <a:r>
              <a:rPr lang="es-ES" sz="1200" b="0" kern="1200" dirty="0" err="1" smtClean="0">
                <a:solidFill>
                  <a:schemeClr val="tx1"/>
                </a:solidFill>
                <a:latin typeface="+mn-lt"/>
                <a:ea typeface="+mn-ea"/>
                <a:cs typeface="+mn-cs"/>
              </a:rPr>
              <a:t>Astronaut</a:t>
            </a:r>
            <a:r>
              <a:rPr lang="es-ES" sz="1200" b="0" kern="1200" dirty="0" smtClean="0">
                <a:solidFill>
                  <a:schemeClr val="tx1"/>
                </a:solidFill>
                <a:latin typeface="+mn-lt"/>
                <a:ea typeface="+mn-ea"/>
                <a:cs typeface="+mn-cs"/>
              </a:rPr>
              <a:t> Scott Kelly </a:t>
            </a:r>
            <a:r>
              <a:rPr lang="es-ES" sz="1200" b="0" kern="1200" dirty="0" err="1" smtClean="0">
                <a:solidFill>
                  <a:schemeClr val="tx1"/>
                </a:solidFill>
                <a:latin typeface="+mn-lt"/>
                <a:ea typeface="+mn-ea"/>
                <a:cs typeface="+mn-cs"/>
              </a:rPr>
              <a:t>participated</a:t>
            </a:r>
            <a:r>
              <a:rPr lang="es-ES" sz="1200" b="0" kern="1200" dirty="0" smtClean="0">
                <a:solidFill>
                  <a:schemeClr val="tx1"/>
                </a:solidFill>
                <a:latin typeface="+mn-lt"/>
                <a:ea typeface="+mn-ea"/>
                <a:cs typeface="+mn-cs"/>
              </a:rPr>
              <a:t> in </a:t>
            </a:r>
            <a:r>
              <a:rPr lang="es-ES" sz="1200" b="0" kern="1200" dirty="0" err="1" smtClean="0">
                <a:solidFill>
                  <a:schemeClr val="tx1"/>
                </a:solidFill>
                <a:latin typeface="+mn-lt"/>
                <a:ea typeface="+mn-ea"/>
                <a:cs typeface="+mn-cs"/>
              </a:rPr>
              <a:t>the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investigation</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during</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his</a:t>
            </a:r>
            <a:r>
              <a:rPr lang="es-ES" sz="1200" b="0" kern="1200" dirty="0" smtClean="0">
                <a:solidFill>
                  <a:schemeClr val="tx1"/>
                </a:solidFill>
                <a:latin typeface="+mn-lt"/>
                <a:ea typeface="+mn-ea"/>
                <a:cs typeface="+mn-cs"/>
              </a:rPr>
              <a:t> time in </a:t>
            </a:r>
            <a:r>
              <a:rPr lang="es-ES" sz="1200" b="0" kern="1200" dirty="0" err="1" smtClean="0">
                <a:solidFill>
                  <a:schemeClr val="tx1"/>
                </a:solidFill>
                <a:latin typeface="+mn-lt"/>
                <a:ea typeface="+mn-ea"/>
                <a:cs typeface="+mn-cs"/>
              </a:rPr>
              <a:t>orbit</a:t>
            </a:r>
            <a:r>
              <a:rPr lang="es-ES" sz="1200" b="0" kern="1200" dirty="0" smtClean="0">
                <a:solidFill>
                  <a:schemeClr val="tx1"/>
                </a:solidFill>
                <a:latin typeface="+mn-lt"/>
                <a:ea typeface="+mn-ea"/>
                <a:cs typeface="+mn-cs"/>
              </a:rPr>
              <a:t> and </a:t>
            </a:r>
            <a:r>
              <a:rPr lang="es-ES" sz="1200" b="0" kern="1200" dirty="0" err="1" smtClean="0">
                <a:solidFill>
                  <a:schemeClr val="tx1"/>
                </a:solidFill>
                <a:latin typeface="+mn-lt"/>
                <a:ea typeface="+mn-ea"/>
                <a:cs typeface="+mn-cs"/>
              </a:rPr>
              <a:t>recently</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completed</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his</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one-year</a:t>
            </a:r>
            <a:r>
              <a:rPr lang="es-ES" sz="1200" b="0" kern="1200" dirty="0" smtClean="0">
                <a:solidFill>
                  <a:schemeClr val="tx1"/>
                </a:solidFill>
                <a:latin typeface="+mn-lt"/>
                <a:ea typeface="+mn-ea"/>
                <a:cs typeface="+mn-cs"/>
              </a:rPr>
              <a:t> post-</a:t>
            </a:r>
            <a:r>
              <a:rPr lang="es-ES" sz="1200" b="0" kern="1200" dirty="0" err="1" smtClean="0">
                <a:solidFill>
                  <a:schemeClr val="tx1"/>
                </a:solidFill>
                <a:latin typeface="+mn-lt"/>
                <a:ea typeface="+mn-ea"/>
                <a:cs typeface="+mn-cs"/>
              </a:rPr>
              <a:t>flight</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checkup</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The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study</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is</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continuing</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aboard</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the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station</a:t>
            </a:r>
            <a:r>
              <a:rPr lang="es-ES" sz="1200" b="0" kern="1200" dirty="0" smtClean="0">
                <a:solidFill>
                  <a:schemeClr val="tx1"/>
                </a:solidFill>
                <a:latin typeface="+mn-lt"/>
                <a:ea typeface="+mn-ea"/>
                <a:cs typeface="+mn-cs"/>
              </a:rPr>
              <a:t>, and a total of 12 </a:t>
            </a:r>
            <a:r>
              <a:rPr lang="es-ES" sz="1200" b="0" kern="1200" dirty="0" err="1" smtClean="0">
                <a:solidFill>
                  <a:schemeClr val="tx1"/>
                </a:solidFill>
                <a:latin typeface="+mn-lt"/>
                <a:ea typeface="+mn-ea"/>
                <a:cs typeface="+mn-cs"/>
              </a:rPr>
              <a:t>astronauts</a:t>
            </a:r>
            <a:r>
              <a:rPr lang="es-ES" sz="1200" b="0" kern="1200" dirty="0" smtClean="0">
                <a:solidFill>
                  <a:schemeClr val="tx1"/>
                </a:solidFill>
                <a:latin typeface="+mn-lt"/>
                <a:ea typeface="+mn-ea"/>
                <a:cs typeface="+mn-cs"/>
              </a:rPr>
              <a:t> in </a:t>
            </a:r>
            <a:r>
              <a:rPr lang="es-ES" sz="1200" b="0" kern="1200" dirty="0" err="1" smtClean="0">
                <a:solidFill>
                  <a:schemeClr val="tx1"/>
                </a:solidFill>
                <a:latin typeface="+mn-lt"/>
                <a:ea typeface="+mn-ea"/>
                <a:cs typeface="+mn-cs"/>
              </a:rPr>
              <a:t>all</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will</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participate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during</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the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five-year</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investigation</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You</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could</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say</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the</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subjects</a:t>
            </a:r>
            <a:r>
              <a:rPr lang="es-ES" sz="1200" b="0" kern="1200" dirty="0" smtClean="0">
                <a:solidFill>
                  <a:schemeClr val="tx1"/>
                </a:solidFill>
                <a:latin typeface="+mn-lt"/>
                <a:ea typeface="+mn-ea"/>
                <a:cs typeface="+mn-cs"/>
              </a:rPr>
              <a:t> are </a:t>
            </a:r>
            <a:r>
              <a:rPr lang="es-ES" sz="1200" b="0" kern="1200" dirty="0" err="1" smtClean="0">
                <a:solidFill>
                  <a:schemeClr val="tx1"/>
                </a:solidFill>
                <a:latin typeface="+mn-lt"/>
                <a:ea typeface="+mn-ea"/>
                <a:cs typeface="+mn-cs"/>
              </a:rPr>
              <a:t>really</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putting</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their</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hearts</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into</a:t>
            </a:r>
            <a:r>
              <a:rPr lang="es-ES" sz="1200" b="0" kern="1200" dirty="0" smtClean="0">
                <a:solidFill>
                  <a:schemeClr val="tx1"/>
                </a:solidFill>
                <a:latin typeface="+mn-lt"/>
                <a:ea typeface="+mn-ea"/>
                <a:cs typeface="+mn-cs"/>
              </a:rPr>
              <a:t> </a:t>
            </a:r>
            <a:r>
              <a:rPr lang="es-ES" sz="1200" b="0" kern="1200" dirty="0" err="1" smtClean="0">
                <a:solidFill>
                  <a:schemeClr val="tx1"/>
                </a:solidFill>
                <a:latin typeface="+mn-lt"/>
                <a:ea typeface="+mn-ea"/>
                <a:cs typeface="+mn-cs"/>
              </a:rPr>
              <a:t>it</a:t>
            </a:r>
            <a:r>
              <a:rPr lang="es-ES" sz="1200" b="0" kern="1200" dirty="0" smtClean="0">
                <a:solidFill>
                  <a:schemeClr val="tx1"/>
                </a:solidFill>
                <a:latin typeface="+mn-lt"/>
                <a:ea typeface="+mn-ea"/>
                <a:cs typeface="+mn-cs"/>
              </a:rPr>
              <a:t>.</a:t>
            </a:r>
          </a:p>
          <a:p>
            <a:r>
              <a:rPr lang="es-ES" sz="1200" b="1" i="1" kern="1200" dirty="0" smtClean="0">
                <a:solidFill>
                  <a:schemeClr val="tx1"/>
                </a:solidFill>
                <a:latin typeface="+mn-lt"/>
                <a:ea typeface="+mn-ea"/>
                <a:cs typeface="+mn-cs"/>
              </a:rPr>
              <a:t>Melissa </a:t>
            </a:r>
            <a:r>
              <a:rPr lang="es-ES" sz="1200" b="1" i="1" kern="1200" dirty="0" err="1" smtClean="0">
                <a:solidFill>
                  <a:schemeClr val="tx1"/>
                </a:solidFill>
                <a:latin typeface="+mn-lt"/>
                <a:ea typeface="+mn-ea"/>
                <a:cs typeface="+mn-cs"/>
              </a:rPr>
              <a:t>Gaskill</a:t>
            </a:r>
            <a:endParaRPr lang="es-ES" sz="1200" b="1" i="1" kern="1200" dirty="0" smtClean="0">
              <a:solidFill>
                <a:schemeClr val="tx1"/>
              </a:solidFill>
              <a:latin typeface="+mn-lt"/>
              <a:ea typeface="+mn-ea"/>
              <a:cs typeface="+mn-cs"/>
            </a:endParaRPr>
          </a:p>
          <a:p>
            <a:r>
              <a:rPr lang="es-ES" sz="1200" b="1" i="1" kern="1200" dirty="0" smtClean="0">
                <a:solidFill>
                  <a:schemeClr val="tx1"/>
                </a:solidFill>
                <a:latin typeface="+mn-lt"/>
                <a:ea typeface="+mn-ea"/>
                <a:cs typeface="+mn-cs"/>
              </a:rPr>
              <a:t>International </a:t>
            </a:r>
            <a:r>
              <a:rPr lang="es-ES" sz="1200" b="1" i="1" kern="1200" dirty="0" err="1" smtClean="0">
                <a:solidFill>
                  <a:schemeClr val="tx1"/>
                </a:solidFill>
                <a:latin typeface="+mn-lt"/>
                <a:ea typeface="+mn-ea"/>
                <a:cs typeface="+mn-cs"/>
              </a:rPr>
              <a:t>Space</a:t>
            </a:r>
            <a:r>
              <a:rPr lang="es-ES" sz="1200" b="1" i="1" kern="1200" dirty="0" smtClean="0">
                <a:solidFill>
                  <a:schemeClr val="tx1"/>
                </a:solidFill>
                <a:latin typeface="+mn-lt"/>
                <a:ea typeface="+mn-ea"/>
                <a:cs typeface="+mn-cs"/>
              </a:rPr>
              <a:t> </a:t>
            </a:r>
            <a:r>
              <a:rPr lang="es-ES" sz="1200" b="1" i="1" kern="1200" dirty="0" err="1" smtClean="0">
                <a:solidFill>
                  <a:schemeClr val="tx1"/>
                </a:solidFill>
                <a:latin typeface="+mn-lt"/>
                <a:ea typeface="+mn-ea"/>
                <a:cs typeface="+mn-cs"/>
              </a:rPr>
              <a:t>Station</a:t>
            </a:r>
            <a:r>
              <a:rPr lang="es-ES" sz="1200" b="1" i="1" kern="1200" dirty="0" smtClean="0">
                <a:solidFill>
                  <a:schemeClr val="tx1"/>
                </a:solidFill>
                <a:latin typeface="+mn-lt"/>
                <a:ea typeface="+mn-ea"/>
                <a:cs typeface="+mn-cs"/>
              </a:rPr>
              <a:t> </a:t>
            </a:r>
            <a:r>
              <a:rPr lang="es-ES" sz="1200" b="1" i="1" kern="1200" dirty="0" err="1" smtClean="0">
                <a:solidFill>
                  <a:schemeClr val="tx1"/>
                </a:solidFill>
                <a:latin typeface="+mn-lt"/>
                <a:ea typeface="+mn-ea"/>
                <a:cs typeface="+mn-cs"/>
              </a:rPr>
              <a:t>Program</a:t>
            </a:r>
            <a:r>
              <a:rPr lang="es-ES" sz="1200" b="1" i="1" kern="1200" dirty="0" smtClean="0">
                <a:solidFill>
                  <a:schemeClr val="tx1"/>
                </a:solidFill>
                <a:latin typeface="+mn-lt"/>
                <a:ea typeface="+mn-ea"/>
                <a:cs typeface="+mn-cs"/>
              </a:rPr>
              <a:t> Office</a:t>
            </a:r>
          </a:p>
          <a:p>
            <a:r>
              <a:rPr lang="es-ES" sz="1200" b="1" i="1" kern="1200" dirty="0" smtClean="0">
                <a:solidFill>
                  <a:schemeClr val="tx1"/>
                </a:solidFill>
                <a:latin typeface="+mn-lt"/>
                <a:ea typeface="+mn-ea"/>
                <a:cs typeface="+mn-cs"/>
                <a:hlinkClick r:id="rId6"/>
              </a:rPr>
              <a:t>NASA Johnson Space Center</a:t>
            </a:r>
          </a:p>
          <a:p>
            <a:endParaRPr lang="es-ES" dirty="0"/>
          </a:p>
        </p:txBody>
      </p:sp>
      <p:sp>
        <p:nvSpPr>
          <p:cNvPr id="4" name="Marcador de número de diapositiva 3"/>
          <p:cNvSpPr>
            <a:spLocks noGrp="1"/>
          </p:cNvSpPr>
          <p:nvPr>
            <p:ph type="sldNum" sz="quarter" idx="10"/>
          </p:nvPr>
        </p:nvSpPr>
        <p:spPr/>
        <p:txBody>
          <a:bodyPr/>
          <a:lstStyle/>
          <a:p>
            <a:fld id="{65E7348E-61CA-EB45-BA75-9D3FD0B9C855}" type="slidenum">
              <a:rPr lang="es-ES" smtClean="0"/>
              <a:t>14</a:t>
            </a:fld>
            <a:endParaRPr lang="es-ES"/>
          </a:p>
        </p:txBody>
      </p:sp>
    </p:spTree>
    <p:extLst>
      <p:ext uri="{BB962C8B-B14F-4D97-AF65-F5344CB8AC3E}">
        <p14:creationId xmlns:p14="http://schemas.microsoft.com/office/powerpoint/2010/main" val="1861123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El problema de la incertidumbre en la estimación de los riesgos inducidos por la radiación del cáncer, las enfermedades no cancerosas y efectos genéticos hereditarios sigue siendo de gran importancia en la evaluación de los efectos de la radiación ionizante en la salud humana, en las decisiones que implican el uso seguro de la radiación ionizante, en las decisiones para compensar a los individuos cuyos cánceres podrían haber sido causados ​​por la exposición a la radiación y en el tratamiento de la controversia pública. La incertidumbre análisis deben ser cada vez más importante en el futuro como metodologías sofisticadas continúan desarrollándose y ser más disponible y el conocimiento de la etiología de las enfermedades humanas se convierte en mucho más completo. El análisis de incertidumbre es una herramienta poderosa que podría ser utilizado para ayudar a priorizar la investigación sobre temas de importancia para la evaluación de riesgos.</a:t>
            </a:r>
          </a:p>
          <a:p>
            <a:pPr marL="171450" indent="-171450">
              <a:buFontTx/>
              <a:buChar char="•"/>
            </a:pPr>
            <a:r>
              <a:rPr lang="es-ES" dirty="0" smtClean="0"/>
              <a:t>la radiación que se pensaba, lo que aumenta la preocupación de un riesgo cardiovascular de la exposición a las radiaciones ionizantes durante las misiones espaciales de larga distancia ionizante. Los modelos animales y cultivos celulares han comenzado a arrojar luz sobre el riesgo de complicaciones cardiovasculares de la exposición a la radiación de partículas cargadas. Se requieren estudios adicionales, incluyendo aquellas que emplean las dosis de radiación bajas tasas de dosis y / campos de partículas mixtas para imitar GCR para ayudar en la evaluación del riesgo cardiovascular de la radiación espacial.</a:t>
            </a:r>
          </a:p>
          <a:p>
            <a:pPr marL="171450" indent="-171450">
              <a:buFontTx/>
              <a:buChar char="•"/>
            </a:pPr>
            <a:endParaRPr lang="es-ES" dirty="0" smtClean="0"/>
          </a:p>
          <a:p>
            <a:pPr marL="171450" indent="-171450">
              <a:buFontTx/>
              <a:buChar char="•"/>
            </a:pPr>
            <a:endParaRPr lang="es-ES" dirty="0" smtClean="0"/>
          </a:p>
          <a:p>
            <a:pPr marL="171450" indent="-171450">
              <a:buFontTx/>
              <a:buChar char="•"/>
            </a:pPr>
            <a:endParaRPr lang="es-ES" dirty="0" smtClean="0"/>
          </a:p>
          <a:p>
            <a:r>
              <a:rPr lang="es-ES" sz="1200" kern="1200" dirty="0" smtClean="0">
                <a:solidFill>
                  <a:schemeClr val="tx1"/>
                </a:solidFill>
                <a:effectLst/>
                <a:latin typeface="+mn-lt"/>
                <a:ea typeface="+mn-ea"/>
                <a:cs typeface="+mn-cs"/>
              </a:rPr>
              <a:t>Corresponde a </a:t>
            </a:r>
            <a:r>
              <a:rPr lang="es-ES" sz="1200" kern="1200" dirty="0" err="1" smtClean="0">
                <a:solidFill>
                  <a:schemeClr val="tx1"/>
                </a:solidFill>
                <a:effectLst/>
                <a:latin typeface="+mn-lt"/>
                <a:ea typeface="+mn-ea"/>
                <a:cs typeface="+mn-cs"/>
              </a:rPr>
              <a:t>partículas</a:t>
            </a:r>
            <a:r>
              <a:rPr lang="es-ES" sz="1200" kern="1200" dirty="0" smtClean="0">
                <a:solidFill>
                  <a:schemeClr val="tx1"/>
                </a:solidFill>
                <a:effectLst/>
                <a:latin typeface="+mn-lt"/>
                <a:ea typeface="+mn-ea"/>
                <a:cs typeface="+mn-cs"/>
              </a:rPr>
              <a:t> originadas fuera del sistema solar, probablemente en el transcurso de la </a:t>
            </a:r>
            <a:r>
              <a:rPr lang="es-ES" sz="1200" kern="1200" dirty="0" err="1" smtClean="0">
                <a:solidFill>
                  <a:schemeClr val="tx1"/>
                </a:solidFill>
                <a:effectLst/>
                <a:latin typeface="+mn-lt"/>
                <a:ea typeface="+mn-ea"/>
                <a:cs typeface="+mn-cs"/>
              </a:rPr>
              <a:t>fusión</a:t>
            </a:r>
            <a:r>
              <a:rPr lang="es-ES" sz="1200" kern="1200" dirty="0" smtClean="0">
                <a:solidFill>
                  <a:schemeClr val="tx1"/>
                </a:solidFill>
                <a:effectLst/>
                <a:latin typeface="+mn-lt"/>
                <a:ea typeface="+mn-ea"/>
                <a:cs typeface="+mn-cs"/>
              </a:rPr>
              <a:t> de una supernova en tiempos </a:t>
            </a:r>
            <a:r>
              <a:rPr lang="es-ES" sz="1200" kern="1200" dirty="0" err="1" smtClean="0">
                <a:solidFill>
                  <a:schemeClr val="tx1"/>
                </a:solidFill>
                <a:effectLst/>
                <a:latin typeface="+mn-lt"/>
                <a:ea typeface="+mn-ea"/>
                <a:cs typeface="+mn-cs"/>
              </a:rPr>
              <a:t>pretéritos</a:t>
            </a:r>
            <a:r>
              <a:rPr lang="es-ES" sz="1200" kern="1200" dirty="0" smtClean="0">
                <a:solidFill>
                  <a:schemeClr val="tx1"/>
                </a:solidFill>
                <a:effectLst/>
                <a:latin typeface="+mn-lt"/>
                <a:ea typeface="+mn-ea"/>
                <a:cs typeface="+mn-cs"/>
              </a:rPr>
              <a:t> de la historia (1054 </a:t>
            </a:r>
            <a:r>
              <a:rPr lang="es-ES" sz="1200" kern="1200" dirty="0" err="1" smtClean="0">
                <a:solidFill>
                  <a:schemeClr val="tx1"/>
                </a:solidFill>
                <a:effectLst/>
                <a:latin typeface="+mn-lt"/>
                <a:ea typeface="+mn-ea"/>
                <a:cs typeface="+mn-cs"/>
              </a:rPr>
              <a:t>a.C</a:t>
            </a:r>
            <a:r>
              <a:rPr lang="es-ES" sz="1200" kern="1200" dirty="0" smtClean="0">
                <a:solidFill>
                  <a:schemeClr val="tx1"/>
                </a:solidFill>
                <a:effectLst/>
                <a:latin typeface="+mn-lt"/>
                <a:ea typeface="+mn-ea"/>
                <a:cs typeface="+mn-cs"/>
              </a:rPr>
              <a:t>).C). Estas </a:t>
            </a:r>
            <a:r>
              <a:rPr lang="es-ES" sz="1200" kern="1200" dirty="0" err="1" smtClean="0">
                <a:solidFill>
                  <a:schemeClr val="tx1"/>
                </a:solidFill>
                <a:effectLst/>
                <a:latin typeface="+mn-lt"/>
                <a:ea typeface="+mn-ea"/>
                <a:cs typeface="+mn-cs"/>
              </a:rPr>
              <a:t>partículas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cósmicas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están</a:t>
            </a:r>
            <a:r>
              <a:rPr lang="es-ES" sz="1200" kern="1200" dirty="0" smtClean="0">
                <a:solidFill>
                  <a:schemeClr val="tx1"/>
                </a:solidFill>
                <a:effectLst/>
                <a:latin typeface="+mn-lt"/>
                <a:ea typeface="+mn-ea"/>
                <a:cs typeface="+mn-cs"/>
              </a:rPr>
              <a:t> constituidas por: </a:t>
            </a:r>
            <a:endParaRPr lang="es-ES" dirty="0" smtClean="0"/>
          </a:p>
          <a:p>
            <a:r>
              <a:rPr lang="es-ES" sz="1200" kern="1200" dirty="0" smtClean="0">
                <a:solidFill>
                  <a:schemeClr val="tx1"/>
                </a:solidFill>
                <a:effectLst/>
                <a:latin typeface="+mn-lt"/>
                <a:ea typeface="+mn-ea"/>
                <a:cs typeface="+mn-cs"/>
              </a:rPr>
              <a:t>-protones (87%) o </a:t>
            </a:r>
            <a:r>
              <a:rPr lang="es-ES" sz="1200" kern="1200" dirty="0" err="1" smtClean="0">
                <a:solidFill>
                  <a:schemeClr val="tx1"/>
                </a:solidFill>
                <a:effectLst/>
                <a:latin typeface="+mn-lt"/>
                <a:ea typeface="+mn-ea"/>
                <a:cs typeface="+mn-cs"/>
              </a:rPr>
              <a:t>núcleos</a:t>
            </a:r>
            <a:r>
              <a:rPr lang="es-ES" sz="1200" kern="1200" dirty="0" smtClean="0">
                <a:solidFill>
                  <a:schemeClr val="tx1"/>
                </a:solidFill>
                <a:effectLst/>
                <a:latin typeface="+mn-lt"/>
                <a:ea typeface="+mn-ea"/>
                <a:cs typeface="+mn-cs"/>
              </a:rPr>
              <a:t> de Hidrogeno. -</a:t>
            </a:r>
            <a:r>
              <a:rPr lang="es-ES" sz="1200" kern="1200" dirty="0" err="1" smtClean="0">
                <a:solidFill>
                  <a:schemeClr val="tx1"/>
                </a:solidFill>
                <a:effectLst/>
                <a:latin typeface="+mn-lt"/>
                <a:ea typeface="+mn-ea"/>
                <a:cs typeface="+mn-cs"/>
              </a:rPr>
              <a:t>partículas</a:t>
            </a:r>
            <a:r>
              <a:rPr lang="es-ES" sz="1200" kern="1200" dirty="0" smtClean="0">
                <a:solidFill>
                  <a:schemeClr val="tx1"/>
                </a:solidFill>
                <a:effectLst/>
                <a:latin typeface="+mn-lt"/>
                <a:ea typeface="+mn-ea"/>
                <a:cs typeface="+mn-cs"/>
              </a:rPr>
              <a:t> alfa (12%) o </a:t>
            </a:r>
            <a:r>
              <a:rPr lang="es-ES" sz="1200" kern="1200" dirty="0" err="1" smtClean="0">
                <a:solidFill>
                  <a:schemeClr val="tx1"/>
                </a:solidFill>
                <a:effectLst/>
                <a:latin typeface="+mn-lt"/>
                <a:ea typeface="+mn-ea"/>
                <a:cs typeface="+mn-cs"/>
              </a:rPr>
              <a:t>átomos</a:t>
            </a:r>
            <a:r>
              <a:rPr lang="es-ES" sz="1200" kern="1200" dirty="0" smtClean="0">
                <a:solidFill>
                  <a:schemeClr val="tx1"/>
                </a:solidFill>
                <a:effectLst/>
                <a:latin typeface="+mn-lt"/>
                <a:ea typeface="+mn-ea"/>
                <a:cs typeface="+mn-cs"/>
              </a:rPr>
              <a:t> de Helio. -</a:t>
            </a:r>
            <a:r>
              <a:rPr lang="es-ES" sz="1200" kern="1200" dirty="0" err="1" smtClean="0">
                <a:solidFill>
                  <a:schemeClr val="tx1"/>
                </a:solidFill>
                <a:effectLst/>
                <a:latin typeface="+mn-lt"/>
                <a:ea typeface="+mn-ea"/>
                <a:cs typeface="+mn-cs"/>
              </a:rPr>
              <a:t>núcleos</a:t>
            </a:r>
            <a:r>
              <a:rPr lang="es-ES" sz="1200" kern="1200" dirty="0" smtClean="0">
                <a:solidFill>
                  <a:schemeClr val="tx1"/>
                </a:solidFill>
                <a:effectLst/>
                <a:latin typeface="+mn-lt"/>
                <a:ea typeface="+mn-ea"/>
                <a:cs typeface="+mn-cs"/>
              </a:rPr>
              <a:t> pesados (1%) Litio, </a:t>
            </a:r>
            <a:r>
              <a:rPr lang="es-ES" sz="1200" kern="1200" dirty="0" err="1" smtClean="0">
                <a:solidFill>
                  <a:schemeClr val="tx1"/>
                </a:solidFill>
                <a:effectLst/>
                <a:latin typeface="+mn-lt"/>
                <a:ea typeface="+mn-ea"/>
                <a:cs typeface="+mn-cs"/>
              </a:rPr>
              <a:t>Estaño,etc</a:t>
            </a:r>
            <a:r>
              <a:rPr lang="es-ES" sz="1200" kern="1200" dirty="0" smtClean="0">
                <a:solidFill>
                  <a:schemeClr val="tx1"/>
                </a:solidFill>
                <a:effectLst/>
                <a:latin typeface="+mn-lt"/>
                <a:ea typeface="+mn-ea"/>
                <a:cs typeface="+mn-cs"/>
              </a:rPr>
              <a:t>. </a:t>
            </a:r>
            <a:endParaRPr lang="es-ES" dirty="0" smtClean="0"/>
          </a:p>
          <a:p>
            <a:r>
              <a:rPr lang="es-ES" sz="1200" kern="1200" dirty="0" smtClean="0">
                <a:solidFill>
                  <a:schemeClr val="tx1"/>
                </a:solidFill>
                <a:effectLst/>
                <a:latin typeface="+mn-lt"/>
                <a:ea typeface="+mn-ea"/>
                <a:cs typeface="+mn-cs"/>
              </a:rPr>
              <a:t>Poseen una elevada </a:t>
            </a:r>
            <a:r>
              <a:rPr lang="es-ES" sz="1200" kern="1200" dirty="0" err="1" smtClean="0">
                <a:solidFill>
                  <a:schemeClr val="tx1"/>
                </a:solidFill>
                <a:effectLst/>
                <a:latin typeface="+mn-lt"/>
                <a:ea typeface="+mn-ea"/>
                <a:cs typeface="+mn-cs"/>
              </a:rPr>
              <a:t>energía</a:t>
            </a:r>
            <a:r>
              <a:rPr lang="es-ES" sz="1200" kern="1200" dirty="0" smtClean="0">
                <a:solidFill>
                  <a:schemeClr val="tx1"/>
                </a:solidFill>
                <a:effectLst/>
                <a:latin typeface="+mn-lt"/>
                <a:ea typeface="+mn-ea"/>
                <a:cs typeface="+mn-cs"/>
              </a:rPr>
              <a:t>, en ocasiones superior a 10 elev.19 </a:t>
            </a:r>
            <a:r>
              <a:rPr lang="es-ES" sz="1200" kern="1200" dirty="0" err="1" smtClean="0">
                <a:solidFill>
                  <a:schemeClr val="tx1"/>
                </a:solidFill>
                <a:effectLst/>
                <a:latin typeface="+mn-lt"/>
                <a:ea typeface="+mn-ea"/>
                <a:cs typeface="+mn-cs"/>
              </a:rPr>
              <a:t>electrón</a:t>
            </a:r>
            <a:r>
              <a:rPr lang="es-ES" sz="1200" kern="1200" dirty="0" smtClean="0">
                <a:solidFill>
                  <a:schemeClr val="tx1"/>
                </a:solidFill>
                <a:effectLst/>
                <a:latin typeface="+mn-lt"/>
                <a:ea typeface="+mn-ea"/>
                <a:cs typeface="+mn-cs"/>
              </a:rPr>
              <a:t> voltios., lo cual significa que un flujo de baja densidad de </a:t>
            </a:r>
            <a:r>
              <a:rPr lang="es-ES" sz="1200" kern="1200" dirty="0" err="1" smtClean="0">
                <a:solidFill>
                  <a:schemeClr val="tx1"/>
                </a:solidFill>
                <a:effectLst/>
                <a:latin typeface="+mn-lt"/>
                <a:ea typeface="+mn-ea"/>
                <a:cs typeface="+mn-cs"/>
              </a:rPr>
              <a:t>partículas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cósmicas</a:t>
            </a:r>
            <a:r>
              <a:rPr lang="es-ES" sz="1200" kern="1200" dirty="0" smtClean="0">
                <a:solidFill>
                  <a:schemeClr val="tx1"/>
                </a:solidFill>
                <a:effectLst/>
                <a:latin typeface="+mn-lt"/>
                <a:ea typeface="+mn-ea"/>
                <a:cs typeface="+mn-cs"/>
              </a:rPr>
              <a:t> no puede ser detenido por muro o defensa alguna. Se vigila de forma </a:t>
            </a:r>
            <a:r>
              <a:rPr lang="es-ES" sz="1200" kern="1200" dirty="0" err="1" smtClean="0">
                <a:solidFill>
                  <a:schemeClr val="tx1"/>
                </a:solidFill>
                <a:effectLst/>
                <a:latin typeface="+mn-lt"/>
                <a:ea typeface="+mn-ea"/>
                <a:cs typeface="+mn-cs"/>
              </a:rPr>
              <a:t>sistemática</a:t>
            </a:r>
            <a:r>
              <a:rPr lang="es-ES" sz="1200" kern="1200" dirty="0" smtClean="0">
                <a:solidFill>
                  <a:schemeClr val="tx1"/>
                </a:solidFill>
                <a:effectLst/>
                <a:latin typeface="+mn-lt"/>
                <a:ea typeface="+mn-ea"/>
                <a:cs typeface="+mn-cs"/>
              </a:rPr>
              <a:t> los efectos de la </a:t>
            </a:r>
            <a:r>
              <a:rPr lang="es-ES" sz="1200" kern="1200" dirty="0" err="1" smtClean="0">
                <a:solidFill>
                  <a:schemeClr val="tx1"/>
                </a:solidFill>
                <a:effectLst/>
                <a:latin typeface="+mn-lt"/>
                <a:ea typeface="+mn-ea"/>
                <a:cs typeface="+mn-cs"/>
              </a:rPr>
              <a:t>exposición</a:t>
            </a:r>
            <a:r>
              <a:rPr lang="es-ES" sz="1200" kern="1200" dirty="0" smtClean="0">
                <a:solidFill>
                  <a:schemeClr val="tx1"/>
                </a:solidFill>
                <a:effectLst/>
                <a:latin typeface="+mn-lt"/>
                <a:ea typeface="+mn-ea"/>
                <a:cs typeface="+mn-cs"/>
              </a:rPr>
              <a:t> prolongada de los astronautas a las GCR </a:t>
            </a:r>
            <a:r>
              <a:rPr lang="es-ES" sz="1200" kern="1200" dirty="0" err="1" smtClean="0">
                <a:solidFill>
                  <a:schemeClr val="tx1"/>
                </a:solidFill>
                <a:effectLst/>
                <a:latin typeface="+mn-lt"/>
                <a:ea typeface="+mn-ea"/>
                <a:cs typeface="+mn-cs"/>
              </a:rPr>
              <a:t>afín</a:t>
            </a:r>
            <a:r>
              <a:rPr lang="es-ES" sz="1200" kern="1200" dirty="0" smtClean="0">
                <a:solidFill>
                  <a:schemeClr val="tx1"/>
                </a:solidFill>
                <a:effectLst/>
                <a:latin typeface="+mn-lt"/>
                <a:ea typeface="+mn-ea"/>
                <a:cs typeface="+mn-cs"/>
              </a:rPr>
              <a:t> de establecer limites a su vida laboral. </a:t>
            </a:r>
            <a:endParaRPr lang="es-ES" dirty="0" smtClean="0"/>
          </a:p>
          <a:p>
            <a:r>
              <a:rPr lang="es-ES" sz="1200" kern="1200" dirty="0" smtClean="0">
                <a:solidFill>
                  <a:schemeClr val="tx1"/>
                </a:solidFill>
                <a:effectLst/>
                <a:latin typeface="+mn-lt"/>
                <a:ea typeface="+mn-ea"/>
                <a:cs typeface="+mn-cs"/>
              </a:rPr>
              <a:t>-</a:t>
            </a:r>
            <a:r>
              <a:rPr lang="es-ES" sz="1200" i="1" kern="1200" dirty="0" err="1" smtClean="0">
                <a:solidFill>
                  <a:schemeClr val="tx1"/>
                </a:solidFill>
                <a:effectLst/>
                <a:latin typeface="+mn-lt"/>
                <a:ea typeface="+mn-ea"/>
                <a:cs typeface="+mn-cs"/>
              </a:rPr>
              <a:t>Radiación</a:t>
            </a:r>
            <a:r>
              <a:rPr lang="es-ES" sz="1200" i="1" kern="1200" dirty="0" smtClean="0">
                <a:solidFill>
                  <a:schemeClr val="tx1"/>
                </a:solidFill>
                <a:effectLst/>
                <a:latin typeface="+mn-lt"/>
                <a:ea typeface="+mn-ea"/>
                <a:cs typeface="+mn-cs"/>
              </a:rPr>
              <a:t> atrapada </a:t>
            </a:r>
            <a:endParaRPr lang="es-ES" dirty="0" smtClean="0"/>
          </a:p>
          <a:p>
            <a:r>
              <a:rPr lang="es-ES" sz="1200" kern="1200" dirty="0" smtClean="0">
                <a:solidFill>
                  <a:schemeClr val="tx1"/>
                </a:solidFill>
                <a:effectLst/>
                <a:latin typeface="+mn-lt"/>
                <a:ea typeface="+mn-ea"/>
                <a:cs typeface="+mn-cs"/>
              </a:rPr>
              <a:t>En 1958 el Dr. Van Allen estudió por medio de una serie de </a:t>
            </a:r>
            <a:r>
              <a:rPr lang="es-ES" sz="1200" kern="1200" dirty="0" err="1" smtClean="0">
                <a:solidFill>
                  <a:schemeClr val="tx1"/>
                </a:solidFill>
                <a:effectLst/>
                <a:latin typeface="+mn-lt"/>
                <a:ea typeface="+mn-ea"/>
                <a:cs typeface="+mn-cs"/>
              </a:rPr>
              <a:t>satélites</a:t>
            </a:r>
            <a:r>
              <a:rPr lang="es-ES" sz="1200" kern="1200" dirty="0" smtClean="0">
                <a:solidFill>
                  <a:schemeClr val="tx1"/>
                </a:solidFill>
                <a:effectLst/>
                <a:latin typeface="+mn-lt"/>
                <a:ea typeface="+mn-ea"/>
                <a:cs typeface="+mn-cs"/>
              </a:rPr>
              <a:t> la presencia de una bandas en torno a la Tierra que </a:t>
            </a:r>
            <a:r>
              <a:rPr lang="es-ES" sz="1200" kern="1200" dirty="0" err="1" smtClean="0">
                <a:solidFill>
                  <a:schemeClr val="tx1"/>
                </a:solidFill>
                <a:effectLst/>
                <a:latin typeface="+mn-lt"/>
                <a:ea typeface="+mn-ea"/>
                <a:cs typeface="+mn-cs"/>
              </a:rPr>
              <a:t>contenían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partículas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geomagneticamente</a:t>
            </a:r>
            <a:r>
              <a:rPr lang="es-ES" sz="1200" kern="1200" dirty="0" smtClean="0">
                <a:solidFill>
                  <a:schemeClr val="tx1"/>
                </a:solidFill>
                <a:effectLst/>
                <a:latin typeface="+mn-lt"/>
                <a:ea typeface="+mn-ea"/>
                <a:cs typeface="+mn-cs"/>
              </a:rPr>
              <a:t> atrapadas. Hoy </a:t>
            </a:r>
            <a:r>
              <a:rPr lang="es-ES" sz="1200" kern="1200" dirty="0" err="1" smtClean="0">
                <a:solidFill>
                  <a:schemeClr val="tx1"/>
                </a:solidFill>
                <a:effectLst/>
                <a:latin typeface="+mn-lt"/>
                <a:ea typeface="+mn-ea"/>
                <a:cs typeface="+mn-cs"/>
              </a:rPr>
              <a:t>día</a:t>
            </a:r>
            <a:r>
              <a:rPr lang="es-ES" sz="1200" kern="1200" dirty="0" smtClean="0">
                <a:solidFill>
                  <a:schemeClr val="tx1"/>
                </a:solidFill>
                <a:effectLst/>
                <a:latin typeface="+mn-lt"/>
                <a:ea typeface="+mn-ea"/>
                <a:cs typeface="+mn-cs"/>
              </a:rPr>
              <a:t> se sabe se trata de electrones y protones procedentes de emisiones solares que resultan captados por el campo </a:t>
            </a:r>
            <a:r>
              <a:rPr lang="es-ES" sz="1200" kern="1200" dirty="0" err="1" smtClean="0">
                <a:solidFill>
                  <a:schemeClr val="tx1"/>
                </a:solidFill>
                <a:effectLst/>
                <a:latin typeface="+mn-lt"/>
                <a:ea typeface="+mn-ea"/>
                <a:cs typeface="+mn-cs"/>
              </a:rPr>
              <a:t>geomagnetico</a:t>
            </a:r>
            <a:r>
              <a:rPr lang="es-ES" sz="1200" kern="1200" dirty="0" smtClean="0">
                <a:solidFill>
                  <a:schemeClr val="tx1"/>
                </a:solidFill>
                <a:effectLst/>
                <a:latin typeface="+mn-lt"/>
                <a:ea typeface="+mn-ea"/>
                <a:cs typeface="+mn-cs"/>
              </a:rPr>
              <a:t> terrestre. Estas bandas o anillos de Van Allen circundan completamente la Tierra y se encuentran situados el primer anillo entre los 300 a 1200 Km de altura y el 2o hacia los 10.000 Km. Para prever efectos nocivos de </a:t>
            </a:r>
            <a:endParaRPr lang="es-ES" dirty="0" smtClean="0"/>
          </a:p>
          <a:p>
            <a:r>
              <a:rPr lang="es-ES" sz="1200" kern="1200" dirty="0" err="1" smtClean="0">
                <a:solidFill>
                  <a:schemeClr val="tx1"/>
                </a:solidFill>
                <a:effectLst/>
                <a:latin typeface="+mn-lt"/>
                <a:ea typeface="+mn-ea"/>
                <a:cs typeface="+mn-cs"/>
              </a:rPr>
              <a:t>Create</a:t>
            </a:r>
            <a:r>
              <a:rPr lang="es-ES" sz="1200" kern="1200" dirty="0" smtClean="0">
                <a:solidFill>
                  <a:schemeClr val="tx1"/>
                </a:solidFill>
                <a:effectLst/>
                <a:latin typeface="+mn-lt"/>
                <a:ea typeface="+mn-ea"/>
                <a:cs typeface="+mn-cs"/>
              </a:rPr>
              <a:t> PDF files </a:t>
            </a:r>
            <a:r>
              <a:rPr lang="es-ES" sz="1200" kern="1200" dirty="0" err="1" smtClean="0">
                <a:solidFill>
                  <a:schemeClr val="tx1"/>
                </a:solidFill>
                <a:effectLst/>
                <a:latin typeface="+mn-lt"/>
                <a:ea typeface="+mn-ea"/>
                <a:cs typeface="+mn-cs"/>
              </a:rPr>
              <a:t>without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this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message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purchasing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novaPDF</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printer</a:t>
            </a:r>
            <a:r>
              <a:rPr lang="es-ES" sz="1200" kern="1200" dirty="0" smtClean="0">
                <a:solidFill>
                  <a:schemeClr val="tx1"/>
                </a:solidFill>
                <a:effectLst/>
                <a:latin typeface="+mn-lt"/>
                <a:ea typeface="+mn-ea"/>
                <a:cs typeface="+mn-cs"/>
              </a:rPr>
              <a:t> (http://</a:t>
            </a:r>
            <a:r>
              <a:rPr lang="es-ES" sz="1200" kern="1200" dirty="0" err="1" smtClean="0">
                <a:solidFill>
                  <a:schemeClr val="tx1"/>
                </a:solidFill>
                <a:effectLst/>
                <a:latin typeface="+mn-lt"/>
                <a:ea typeface="+mn-ea"/>
                <a:cs typeface="+mn-cs"/>
              </a:rPr>
              <a:t>www.novapdf.com</a:t>
            </a:r>
            <a:r>
              <a:rPr lang="es-ES" sz="1200" kern="1200" dirty="0" smtClean="0">
                <a:solidFill>
                  <a:schemeClr val="tx1"/>
                </a:solidFill>
                <a:effectLst/>
                <a:latin typeface="+mn-lt"/>
                <a:ea typeface="+mn-ea"/>
                <a:cs typeface="+mn-cs"/>
              </a:rPr>
              <a:t>) </a:t>
            </a:r>
            <a:endParaRPr lang="es-ES" dirty="0" smtClean="0">
              <a:effectLst/>
            </a:endParaRPr>
          </a:p>
          <a:p>
            <a:r>
              <a:rPr lang="es-ES" sz="1200" kern="1200" dirty="0" smtClean="0">
                <a:solidFill>
                  <a:schemeClr val="tx1"/>
                </a:solidFill>
                <a:effectLst/>
                <a:latin typeface="+mn-lt"/>
                <a:ea typeface="+mn-ea"/>
                <a:cs typeface="+mn-cs"/>
              </a:rPr>
              <a:t>la </a:t>
            </a:r>
            <a:r>
              <a:rPr lang="es-ES" sz="1200" kern="1200" dirty="0" err="1" smtClean="0">
                <a:solidFill>
                  <a:schemeClr val="tx1"/>
                </a:solidFill>
                <a:effectLst/>
                <a:latin typeface="+mn-lt"/>
                <a:ea typeface="+mn-ea"/>
                <a:cs typeface="+mn-cs"/>
              </a:rPr>
              <a:t>radiación</a:t>
            </a:r>
            <a:r>
              <a:rPr lang="es-ES" sz="1200" kern="1200" dirty="0" smtClean="0">
                <a:solidFill>
                  <a:schemeClr val="tx1"/>
                </a:solidFill>
                <a:effectLst/>
                <a:latin typeface="+mn-lt"/>
                <a:ea typeface="+mn-ea"/>
                <a:cs typeface="+mn-cs"/>
              </a:rPr>
              <a:t> los trabajos fuera de los </a:t>
            </a:r>
            <a:r>
              <a:rPr lang="es-ES" sz="1200" kern="1200" dirty="0" err="1" smtClean="0">
                <a:solidFill>
                  <a:schemeClr val="tx1"/>
                </a:solidFill>
                <a:effectLst/>
                <a:latin typeface="+mn-lt"/>
                <a:ea typeface="+mn-ea"/>
                <a:cs typeface="+mn-cs"/>
              </a:rPr>
              <a:t>vehículos</a:t>
            </a:r>
            <a:r>
              <a:rPr lang="es-ES" sz="1200" kern="1200" dirty="0" smtClean="0">
                <a:solidFill>
                  <a:schemeClr val="tx1"/>
                </a:solidFill>
                <a:effectLst/>
                <a:latin typeface="+mn-lt"/>
                <a:ea typeface="+mn-ea"/>
                <a:cs typeface="+mn-cs"/>
              </a:rPr>
              <a:t> espaciales se </a:t>
            </a:r>
            <a:r>
              <a:rPr lang="es-ES" sz="1200" kern="1200" dirty="0" err="1" smtClean="0">
                <a:solidFill>
                  <a:schemeClr val="tx1"/>
                </a:solidFill>
                <a:effectLst/>
                <a:latin typeface="+mn-lt"/>
                <a:ea typeface="+mn-ea"/>
                <a:cs typeface="+mn-cs"/>
              </a:rPr>
              <a:t>efectúan</a:t>
            </a:r>
            <a:r>
              <a:rPr lang="es-ES" sz="1200" kern="1200" dirty="0" smtClean="0">
                <a:solidFill>
                  <a:schemeClr val="tx1"/>
                </a:solidFill>
                <a:effectLst/>
                <a:latin typeface="+mn-lt"/>
                <a:ea typeface="+mn-ea"/>
                <a:cs typeface="+mn-cs"/>
              </a:rPr>
              <a:t> en periodos de vuelo orbital en que no existe riesgo de </a:t>
            </a:r>
            <a:r>
              <a:rPr lang="es-ES" sz="1200" kern="1200" dirty="0" err="1" smtClean="0">
                <a:solidFill>
                  <a:schemeClr val="tx1"/>
                </a:solidFill>
                <a:effectLst/>
                <a:latin typeface="+mn-lt"/>
                <a:ea typeface="+mn-ea"/>
                <a:cs typeface="+mn-cs"/>
              </a:rPr>
              <a:t>radiación</a:t>
            </a:r>
            <a:r>
              <a:rPr lang="es-ES" sz="1200" kern="1200" dirty="0" smtClean="0">
                <a:solidFill>
                  <a:schemeClr val="tx1"/>
                </a:solidFill>
                <a:effectLst/>
                <a:latin typeface="+mn-lt"/>
                <a:ea typeface="+mn-ea"/>
                <a:cs typeface="+mn-cs"/>
              </a:rPr>
              <a:t>. </a:t>
            </a:r>
            <a:endParaRPr lang="es-ES" dirty="0" smtClean="0"/>
          </a:p>
          <a:p>
            <a:r>
              <a:rPr lang="es-ES" sz="1200" kern="1200" dirty="0" smtClean="0">
                <a:solidFill>
                  <a:schemeClr val="tx1"/>
                </a:solidFill>
                <a:effectLst/>
                <a:latin typeface="+mn-lt"/>
                <a:ea typeface="+mn-ea"/>
                <a:cs typeface="+mn-cs"/>
              </a:rPr>
              <a:t>-</a:t>
            </a:r>
            <a:r>
              <a:rPr lang="es-ES" sz="1200" i="1" kern="1200" dirty="0" err="1" smtClean="0">
                <a:solidFill>
                  <a:schemeClr val="tx1"/>
                </a:solidFill>
                <a:effectLst/>
                <a:latin typeface="+mn-lt"/>
                <a:ea typeface="+mn-ea"/>
                <a:cs typeface="+mn-cs"/>
              </a:rPr>
              <a:t>Eclosión</a:t>
            </a:r>
            <a:r>
              <a:rPr lang="es-ES" sz="1200" i="1" kern="1200" dirty="0" smtClean="0">
                <a:solidFill>
                  <a:schemeClr val="tx1"/>
                </a:solidFill>
                <a:effectLst/>
                <a:latin typeface="+mn-lt"/>
                <a:ea typeface="+mn-ea"/>
                <a:cs typeface="+mn-cs"/>
              </a:rPr>
              <a:t> de </a:t>
            </a:r>
            <a:r>
              <a:rPr lang="es-ES" sz="1200" i="1" kern="1200" dirty="0" err="1" smtClean="0">
                <a:solidFill>
                  <a:schemeClr val="tx1"/>
                </a:solidFill>
                <a:effectLst/>
                <a:latin typeface="+mn-lt"/>
                <a:ea typeface="+mn-ea"/>
                <a:cs typeface="+mn-cs"/>
              </a:rPr>
              <a:t>partículas</a:t>
            </a:r>
            <a:r>
              <a:rPr lang="es-ES" sz="1200" i="1" kern="1200" dirty="0" smtClean="0">
                <a:solidFill>
                  <a:schemeClr val="tx1"/>
                </a:solidFill>
                <a:effectLst/>
                <a:latin typeface="+mn-lt"/>
                <a:ea typeface="+mn-ea"/>
                <a:cs typeface="+mn-cs"/>
              </a:rPr>
              <a:t> solares </a:t>
            </a:r>
            <a:r>
              <a:rPr lang="es-ES" sz="1200" kern="1200" dirty="0" smtClean="0">
                <a:solidFill>
                  <a:schemeClr val="tx1"/>
                </a:solidFill>
                <a:effectLst/>
                <a:latin typeface="+mn-lt"/>
                <a:ea typeface="+mn-ea"/>
                <a:cs typeface="+mn-cs"/>
              </a:rPr>
              <a:t>(SPE, solar </a:t>
            </a:r>
            <a:r>
              <a:rPr lang="es-ES" sz="1200" kern="1200" dirty="0" err="1" smtClean="0">
                <a:solidFill>
                  <a:schemeClr val="tx1"/>
                </a:solidFill>
                <a:effectLst/>
                <a:latin typeface="+mn-lt"/>
                <a:ea typeface="+mn-ea"/>
                <a:cs typeface="+mn-cs"/>
              </a:rPr>
              <a:t>particle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events</a:t>
            </a:r>
            <a:r>
              <a:rPr lang="es-ES" sz="1200" kern="1200" dirty="0" smtClean="0">
                <a:solidFill>
                  <a:schemeClr val="tx1"/>
                </a:solidFill>
                <a:effectLst/>
                <a:latin typeface="+mn-lt"/>
                <a:ea typeface="+mn-ea"/>
                <a:cs typeface="+mn-cs"/>
              </a:rPr>
              <a:t>) </a:t>
            </a:r>
            <a:endParaRPr lang="es-ES" dirty="0" smtClean="0"/>
          </a:p>
          <a:p>
            <a:r>
              <a:rPr lang="es-ES" sz="1200" kern="1200" dirty="0" smtClean="0">
                <a:solidFill>
                  <a:schemeClr val="tx1"/>
                </a:solidFill>
                <a:effectLst/>
                <a:latin typeface="+mn-lt"/>
                <a:ea typeface="+mn-ea"/>
                <a:cs typeface="+mn-cs"/>
              </a:rPr>
              <a:t>Con </a:t>
            </a:r>
            <a:r>
              <a:rPr lang="es-ES" sz="1200" kern="1200" dirty="0" err="1" smtClean="0">
                <a:solidFill>
                  <a:schemeClr val="tx1"/>
                </a:solidFill>
                <a:effectLst/>
                <a:latin typeface="+mn-lt"/>
                <a:ea typeface="+mn-ea"/>
                <a:cs typeface="+mn-cs"/>
              </a:rPr>
              <a:t>ocasión</a:t>
            </a:r>
            <a:r>
              <a:rPr lang="es-ES" sz="1200" kern="1200" dirty="0" smtClean="0">
                <a:solidFill>
                  <a:schemeClr val="tx1"/>
                </a:solidFill>
                <a:effectLst/>
                <a:latin typeface="+mn-lt"/>
                <a:ea typeface="+mn-ea"/>
                <a:cs typeface="+mn-cs"/>
              </a:rPr>
              <a:t> de la </a:t>
            </a:r>
            <a:r>
              <a:rPr lang="es-ES" sz="1200" kern="1200" dirty="0" err="1" smtClean="0">
                <a:solidFill>
                  <a:schemeClr val="tx1"/>
                </a:solidFill>
                <a:effectLst/>
                <a:latin typeface="+mn-lt"/>
                <a:ea typeface="+mn-ea"/>
                <a:cs typeface="+mn-cs"/>
              </a:rPr>
              <a:t>erupción</a:t>
            </a:r>
            <a:r>
              <a:rPr lang="es-ES" sz="1200" kern="1200" dirty="0" smtClean="0">
                <a:solidFill>
                  <a:schemeClr val="tx1"/>
                </a:solidFill>
                <a:effectLst/>
                <a:latin typeface="+mn-lt"/>
                <a:ea typeface="+mn-ea"/>
                <a:cs typeface="+mn-cs"/>
              </a:rPr>
              <a:t> de las manchas solares se forman nubes de gas ionizado que perduran durante algunos </a:t>
            </a:r>
            <a:r>
              <a:rPr lang="es-ES" sz="1200" kern="1200" dirty="0" err="1" smtClean="0">
                <a:solidFill>
                  <a:schemeClr val="tx1"/>
                </a:solidFill>
                <a:effectLst/>
                <a:latin typeface="+mn-lt"/>
                <a:ea typeface="+mn-ea"/>
                <a:cs typeface="+mn-cs"/>
              </a:rPr>
              <a:t>días</a:t>
            </a:r>
            <a:r>
              <a:rPr lang="es-ES" sz="1200" kern="1200" dirty="0" smtClean="0">
                <a:solidFill>
                  <a:schemeClr val="tx1"/>
                </a:solidFill>
                <a:effectLst/>
                <a:latin typeface="+mn-lt"/>
                <a:ea typeface="+mn-ea"/>
                <a:cs typeface="+mn-cs"/>
              </a:rPr>
              <a:t>. Constituyen la fuente mas activa de </a:t>
            </a:r>
            <a:r>
              <a:rPr lang="es-ES" sz="1200" kern="1200" dirty="0" err="1" smtClean="0">
                <a:solidFill>
                  <a:schemeClr val="tx1"/>
                </a:solidFill>
                <a:effectLst/>
                <a:latin typeface="+mn-lt"/>
                <a:ea typeface="+mn-ea"/>
                <a:cs typeface="+mn-cs"/>
              </a:rPr>
              <a:t>radiación</a:t>
            </a:r>
            <a:r>
              <a:rPr lang="es-ES" sz="1200" kern="1200" dirty="0" smtClean="0">
                <a:solidFill>
                  <a:schemeClr val="tx1"/>
                </a:solidFill>
                <a:effectLst/>
                <a:latin typeface="+mn-lt"/>
                <a:ea typeface="+mn-ea"/>
                <a:cs typeface="+mn-cs"/>
              </a:rPr>
              <a:t>. El hecho de que no pueda preverse su </a:t>
            </a:r>
            <a:r>
              <a:rPr lang="es-ES" sz="1200" kern="1200" dirty="0" err="1" smtClean="0">
                <a:solidFill>
                  <a:schemeClr val="tx1"/>
                </a:solidFill>
                <a:effectLst/>
                <a:latin typeface="+mn-lt"/>
                <a:ea typeface="+mn-ea"/>
                <a:cs typeface="+mn-cs"/>
              </a:rPr>
              <a:t>formación</a:t>
            </a:r>
            <a:r>
              <a:rPr lang="es-ES" sz="1200" kern="1200" dirty="0" smtClean="0">
                <a:solidFill>
                  <a:schemeClr val="tx1"/>
                </a:solidFill>
                <a:effectLst/>
                <a:latin typeface="+mn-lt"/>
                <a:ea typeface="+mn-ea"/>
                <a:cs typeface="+mn-cs"/>
              </a:rPr>
              <a:t> no implica que no se detecten incrementos de la luz visible, rayos X y </a:t>
            </a:r>
            <a:r>
              <a:rPr lang="es-ES" sz="1200" kern="1200" dirty="0" err="1" smtClean="0">
                <a:solidFill>
                  <a:schemeClr val="tx1"/>
                </a:solidFill>
                <a:effectLst/>
                <a:latin typeface="+mn-lt"/>
                <a:ea typeface="+mn-ea"/>
                <a:cs typeface="+mn-cs"/>
              </a:rPr>
              <a:t>radiación</a:t>
            </a:r>
            <a:r>
              <a:rPr lang="es-ES" sz="1200" kern="1200" dirty="0" smtClean="0">
                <a:solidFill>
                  <a:schemeClr val="tx1"/>
                </a:solidFill>
                <a:effectLst/>
                <a:latin typeface="+mn-lt"/>
                <a:ea typeface="+mn-ea"/>
                <a:cs typeface="+mn-cs"/>
              </a:rPr>
              <a:t> de radiofrecuencia. El problema radica en la nube de protones de alta </a:t>
            </a:r>
            <a:r>
              <a:rPr lang="es-ES" sz="1200" kern="1200" dirty="0" err="1" smtClean="0">
                <a:solidFill>
                  <a:schemeClr val="tx1"/>
                </a:solidFill>
                <a:effectLst/>
                <a:latin typeface="+mn-lt"/>
                <a:ea typeface="+mn-ea"/>
                <a:cs typeface="+mn-cs"/>
              </a:rPr>
              <a:t>energía</a:t>
            </a:r>
            <a:r>
              <a:rPr lang="es-ES" sz="1200" kern="1200" dirty="0" smtClean="0">
                <a:solidFill>
                  <a:schemeClr val="tx1"/>
                </a:solidFill>
                <a:effectLst/>
                <a:latin typeface="+mn-lt"/>
                <a:ea typeface="+mn-ea"/>
                <a:cs typeface="+mn-cs"/>
              </a:rPr>
              <a:t> que son eyectados hacia la Tierra. Cuando </a:t>
            </a:r>
            <a:r>
              <a:rPr lang="es-ES" sz="1200" kern="1200" dirty="0" err="1" smtClean="0">
                <a:solidFill>
                  <a:schemeClr val="tx1"/>
                </a:solidFill>
                <a:effectLst/>
                <a:latin typeface="+mn-lt"/>
                <a:ea typeface="+mn-ea"/>
                <a:cs typeface="+mn-cs"/>
              </a:rPr>
              <a:t>están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próximos</a:t>
            </a:r>
            <a:r>
              <a:rPr lang="es-ES" sz="1200" kern="1200" dirty="0" smtClean="0">
                <a:solidFill>
                  <a:schemeClr val="tx1"/>
                </a:solidFill>
                <a:effectLst/>
                <a:latin typeface="+mn-lt"/>
                <a:ea typeface="+mn-ea"/>
                <a:cs typeface="+mn-cs"/>
              </a:rPr>
              <a:t> al planeta su </a:t>
            </a:r>
            <a:r>
              <a:rPr lang="es-ES" sz="1200" kern="1200" dirty="0" err="1" smtClean="0">
                <a:solidFill>
                  <a:schemeClr val="tx1"/>
                </a:solidFill>
                <a:effectLst/>
                <a:latin typeface="+mn-lt"/>
                <a:ea typeface="+mn-ea"/>
                <a:cs typeface="+mn-cs"/>
              </a:rPr>
              <a:t>energía</a:t>
            </a:r>
            <a:r>
              <a:rPr lang="es-ES" sz="1200" kern="1200" dirty="0" smtClean="0">
                <a:solidFill>
                  <a:schemeClr val="tx1"/>
                </a:solidFill>
                <a:effectLst/>
                <a:latin typeface="+mn-lt"/>
                <a:ea typeface="+mn-ea"/>
                <a:cs typeface="+mn-cs"/>
              </a:rPr>
              <a:t> se eleva de 10 </a:t>
            </a:r>
            <a:r>
              <a:rPr lang="es-ES" sz="1200" kern="1200" dirty="0" err="1" smtClean="0">
                <a:solidFill>
                  <a:schemeClr val="tx1"/>
                </a:solidFill>
                <a:effectLst/>
                <a:latin typeface="+mn-lt"/>
                <a:ea typeface="+mn-ea"/>
                <a:cs typeface="+mn-cs"/>
              </a:rPr>
              <a:t>MeV</a:t>
            </a:r>
            <a:r>
              <a:rPr lang="es-ES" sz="1200" kern="1200" dirty="0" smtClean="0">
                <a:solidFill>
                  <a:schemeClr val="tx1"/>
                </a:solidFill>
                <a:effectLst/>
                <a:latin typeface="+mn-lt"/>
                <a:ea typeface="+mn-ea"/>
                <a:cs typeface="+mn-cs"/>
              </a:rPr>
              <a:t> a 500 </a:t>
            </a:r>
            <a:r>
              <a:rPr lang="es-ES" sz="1200" kern="1200" dirty="0" err="1" smtClean="0">
                <a:solidFill>
                  <a:schemeClr val="tx1"/>
                </a:solidFill>
                <a:effectLst/>
                <a:latin typeface="+mn-lt"/>
                <a:ea typeface="+mn-ea"/>
                <a:cs typeface="+mn-cs"/>
              </a:rPr>
              <a:t>MeV</a:t>
            </a:r>
            <a:r>
              <a:rPr lang="es-ES" sz="1200" kern="1200" dirty="0" smtClean="0">
                <a:solidFill>
                  <a:schemeClr val="tx1"/>
                </a:solidFill>
                <a:effectLst/>
                <a:latin typeface="+mn-lt"/>
                <a:ea typeface="+mn-ea"/>
                <a:cs typeface="+mn-cs"/>
              </a:rPr>
              <a:t>, representando un serio peligro de </a:t>
            </a:r>
            <a:r>
              <a:rPr lang="es-ES" sz="1200" kern="1200" dirty="0" err="1" smtClean="0">
                <a:solidFill>
                  <a:schemeClr val="tx1"/>
                </a:solidFill>
                <a:effectLst/>
                <a:latin typeface="+mn-lt"/>
                <a:ea typeface="+mn-ea"/>
                <a:cs typeface="+mn-cs"/>
              </a:rPr>
              <a:t>radiación</a:t>
            </a:r>
            <a:r>
              <a:rPr lang="es-ES" sz="1200" kern="1200" dirty="0" smtClean="0">
                <a:solidFill>
                  <a:schemeClr val="tx1"/>
                </a:solidFill>
                <a:effectLst/>
                <a:latin typeface="+mn-lt"/>
                <a:ea typeface="+mn-ea"/>
                <a:cs typeface="+mn-cs"/>
              </a:rPr>
              <a:t>. No obstante, a nivel de </a:t>
            </a:r>
            <a:r>
              <a:rPr lang="es-ES" sz="1200" kern="1200" dirty="0" err="1" smtClean="0">
                <a:solidFill>
                  <a:schemeClr val="tx1"/>
                </a:solidFill>
                <a:effectLst/>
                <a:latin typeface="+mn-lt"/>
                <a:ea typeface="+mn-ea"/>
                <a:cs typeface="+mn-cs"/>
              </a:rPr>
              <a:t>órbitas</a:t>
            </a:r>
            <a:r>
              <a:rPr lang="es-ES" sz="1200" kern="1200" dirty="0" smtClean="0">
                <a:solidFill>
                  <a:schemeClr val="tx1"/>
                </a:solidFill>
                <a:effectLst/>
                <a:latin typeface="+mn-lt"/>
                <a:ea typeface="+mn-ea"/>
                <a:cs typeface="+mn-cs"/>
              </a:rPr>
              <a:t> de baja </a:t>
            </a:r>
            <a:r>
              <a:rPr lang="es-ES" sz="1200" kern="1200" dirty="0" err="1" smtClean="0">
                <a:solidFill>
                  <a:schemeClr val="tx1"/>
                </a:solidFill>
                <a:effectLst/>
                <a:latin typeface="+mn-lt"/>
                <a:ea typeface="+mn-ea"/>
                <a:cs typeface="+mn-cs"/>
              </a:rPr>
              <a:t>inclinación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próximas</a:t>
            </a:r>
            <a:r>
              <a:rPr lang="es-ES" sz="1200" kern="1200" dirty="0" smtClean="0">
                <a:solidFill>
                  <a:schemeClr val="tx1"/>
                </a:solidFill>
                <a:effectLst/>
                <a:latin typeface="+mn-lt"/>
                <a:ea typeface="+mn-ea"/>
                <a:cs typeface="+mn-cs"/>
              </a:rPr>
              <a:t> a la Tierra, el campo </a:t>
            </a:r>
            <a:r>
              <a:rPr lang="es-ES" sz="1200" kern="1200" dirty="0" err="1" smtClean="0">
                <a:solidFill>
                  <a:schemeClr val="tx1"/>
                </a:solidFill>
                <a:effectLst/>
                <a:latin typeface="+mn-lt"/>
                <a:ea typeface="+mn-ea"/>
                <a:cs typeface="+mn-cs"/>
              </a:rPr>
              <a:t>geomagnetico</a:t>
            </a:r>
            <a:r>
              <a:rPr lang="es-ES" sz="1200" kern="1200" dirty="0" smtClean="0">
                <a:solidFill>
                  <a:schemeClr val="tx1"/>
                </a:solidFill>
                <a:effectLst/>
                <a:latin typeface="+mn-lt"/>
                <a:ea typeface="+mn-ea"/>
                <a:cs typeface="+mn-cs"/>
              </a:rPr>
              <a:t> resulta protector. </a:t>
            </a:r>
            <a:endParaRPr lang="es-ES" dirty="0" smtClean="0"/>
          </a:p>
          <a:p>
            <a:r>
              <a:rPr lang="es-ES" sz="1200" kern="1200" dirty="0" smtClean="0">
                <a:solidFill>
                  <a:schemeClr val="tx1"/>
                </a:solidFill>
                <a:effectLst/>
                <a:latin typeface="+mn-lt"/>
                <a:ea typeface="+mn-ea"/>
                <a:cs typeface="+mn-cs"/>
              </a:rPr>
              <a:t>-</a:t>
            </a:r>
            <a:r>
              <a:rPr lang="es-ES" sz="1200" i="1" kern="1200" dirty="0" smtClean="0">
                <a:solidFill>
                  <a:schemeClr val="tx1"/>
                </a:solidFill>
                <a:effectLst/>
                <a:latin typeface="+mn-lt"/>
                <a:ea typeface="+mn-ea"/>
                <a:cs typeface="+mn-cs"/>
              </a:rPr>
              <a:t>Flujo de neutrones </a:t>
            </a:r>
            <a:endParaRPr lang="es-ES" dirty="0" smtClean="0"/>
          </a:p>
          <a:p>
            <a:r>
              <a:rPr lang="es-ES" sz="1200" kern="1200" dirty="0" smtClean="0">
                <a:solidFill>
                  <a:schemeClr val="tx1"/>
                </a:solidFill>
                <a:effectLst/>
                <a:latin typeface="+mn-lt"/>
                <a:ea typeface="+mn-ea"/>
                <a:cs typeface="+mn-cs"/>
              </a:rPr>
              <a:t>El proyecto </a:t>
            </a:r>
            <a:r>
              <a:rPr lang="es-ES" sz="1200" kern="1200" dirty="0" err="1" smtClean="0">
                <a:solidFill>
                  <a:schemeClr val="tx1"/>
                </a:solidFill>
                <a:effectLst/>
                <a:latin typeface="+mn-lt"/>
                <a:ea typeface="+mn-ea"/>
                <a:cs typeface="+mn-cs"/>
              </a:rPr>
              <a:t>Skylab</a:t>
            </a:r>
            <a:r>
              <a:rPr lang="es-ES" sz="1200" kern="1200" dirty="0" smtClean="0">
                <a:solidFill>
                  <a:schemeClr val="tx1"/>
                </a:solidFill>
                <a:effectLst/>
                <a:latin typeface="+mn-lt"/>
                <a:ea typeface="+mn-ea"/>
                <a:cs typeface="+mn-cs"/>
              </a:rPr>
              <a:t> ha permitido analizar los neutrones, otro componente de la </a:t>
            </a:r>
            <a:r>
              <a:rPr lang="es-ES" sz="1200" kern="1200" dirty="0" err="1" smtClean="0">
                <a:solidFill>
                  <a:schemeClr val="tx1"/>
                </a:solidFill>
                <a:effectLst/>
                <a:latin typeface="+mn-lt"/>
                <a:ea typeface="+mn-ea"/>
                <a:cs typeface="+mn-cs"/>
              </a:rPr>
              <a:t>radiación</a:t>
            </a:r>
            <a:r>
              <a:rPr lang="es-ES" sz="1200" kern="1200" dirty="0" smtClean="0">
                <a:solidFill>
                  <a:schemeClr val="tx1"/>
                </a:solidFill>
                <a:effectLst/>
                <a:latin typeface="+mn-lt"/>
                <a:ea typeface="+mn-ea"/>
                <a:cs typeface="+mn-cs"/>
              </a:rPr>
              <a:t> espacial. Su origen no ha sido aun bien explicado. Su riesgo estriba en que al chocar con </a:t>
            </a:r>
            <a:r>
              <a:rPr lang="es-ES" sz="1200" kern="1200" dirty="0" err="1" smtClean="0">
                <a:solidFill>
                  <a:schemeClr val="tx1"/>
                </a:solidFill>
                <a:effectLst/>
                <a:latin typeface="+mn-lt"/>
                <a:ea typeface="+mn-ea"/>
                <a:cs typeface="+mn-cs"/>
              </a:rPr>
              <a:t>núcleos</a:t>
            </a:r>
            <a:r>
              <a:rPr lang="es-ES" sz="1200" kern="1200" dirty="0" smtClean="0">
                <a:solidFill>
                  <a:schemeClr val="tx1"/>
                </a:solidFill>
                <a:effectLst/>
                <a:latin typeface="+mn-lt"/>
                <a:ea typeface="+mn-ea"/>
                <a:cs typeface="+mn-cs"/>
              </a:rPr>
              <a:t> de hidrogeno (</a:t>
            </a:r>
            <a:r>
              <a:rPr lang="es-ES" sz="1200" kern="1200" dirty="0" err="1" smtClean="0">
                <a:solidFill>
                  <a:schemeClr val="tx1"/>
                </a:solidFill>
                <a:effectLst/>
                <a:latin typeface="+mn-lt"/>
                <a:ea typeface="+mn-ea"/>
                <a:cs typeface="+mn-cs"/>
              </a:rPr>
              <a:t>protón</a:t>
            </a:r>
            <a:r>
              <a:rPr lang="es-ES" sz="1200" kern="1200" dirty="0" smtClean="0">
                <a:solidFill>
                  <a:schemeClr val="tx1"/>
                </a:solidFill>
                <a:effectLst/>
                <a:latin typeface="+mn-lt"/>
                <a:ea typeface="+mn-ea"/>
                <a:cs typeface="+mn-cs"/>
              </a:rPr>
              <a:t>) generan </a:t>
            </a:r>
            <a:r>
              <a:rPr lang="es-ES" sz="1200" kern="1200" dirty="0" err="1" smtClean="0">
                <a:solidFill>
                  <a:schemeClr val="tx1"/>
                </a:solidFill>
                <a:effectLst/>
                <a:latin typeface="+mn-lt"/>
                <a:ea typeface="+mn-ea"/>
                <a:cs typeface="+mn-cs"/>
              </a:rPr>
              <a:t>energía</a:t>
            </a:r>
            <a:r>
              <a:rPr lang="es-ES" sz="1200" kern="1200" dirty="0" smtClean="0">
                <a:solidFill>
                  <a:schemeClr val="tx1"/>
                </a:solidFill>
                <a:effectLst/>
                <a:latin typeface="+mn-lt"/>
                <a:ea typeface="+mn-ea"/>
                <a:cs typeface="+mn-cs"/>
              </a:rPr>
              <a:t>. El hecho de que existan abundantes radicales de hidrogeno en los tejidos corporales (agua, grasa, </a:t>
            </a:r>
            <a:r>
              <a:rPr lang="es-ES" sz="1200" kern="1200" dirty="0" err="1" smtClean="0">
                <a:solidFill>
                  <a:schemeClr val="tx1"/>
                </a:solidFill>
                <a:effectLst/>
                <a:latin typeface="+mn-lt"/>
                <a:ea typeface="+mn-ea"/>
                <a:cs typeface="+mn-cs"/>
              </a:rPr>
              <a:t>proteínas</a:t>
            </a:r>
            <a:r>
              <a:rPr lang="es-ES" sz="1200" kern="1200" dirty="0" smtClean="0">
                <a:solidFill>
                  <a:schemeClr val="tx1"/>
                </a:solidFill>
                <a:effectLst/>
                <a:latin typeface="+mn-lt"/>
                <a:ea typeface="+mn-ea"/>
                <a:cs typeface="+mn-cs"/>
              </a:rPr>
              <a:t>) determina un riesgo potencial a la </a:t>
            </a:r>
            <a:r>
              <a:rPr lang="es-ES" sz="1200" kern="1200" dirty="0" err="1" smtClean="0">
                <a:solidFill>
                  <a:schemeClr val="tx1"/>
                </a:solidFill>
                <a:effectLst/>
                <a:latin typeface="+mn-lt"/>
                <a:ea typeface="+mn-ea"/>
                <a:cs typeface="+mn-cs"/>
              </a:rPr>
              <a:t>exposición</a:t>
            </a:r>
            <a:r>
              <a:rPr lang="es-ES" sz="1200" kern="1200" dirty="0" smtClean="0">
                <a:solidFill>
                  <a:schemeClr val="tx1"/>
                </a:solidFill>
                <a:effectLst/>
                <a:latin typeface="+mn-lt"/>
                <a:ea typeface="+mn-ea"/>
                <a:cs typeface="+mn-cs"/>
              </a:rPr>
              <a:t> a estas </a:t>
            </a:r>
            <a:r>
              <a:rPr lang="es-ES" sz="1200" kern="1200" dirty="0" err="1" smtClean="0">
                <a:solidFill>
                  <a:schemeClr val="tx1"/>
                </a:solidFill>
                <a:effectLst/>
                <a:latin typeface="+mn-lt"/>
                <a:ea typeface="+mn-ea"/>
                <a:cs typeface="+mn-cs"/>
              </a:rPr>
              <a:t>partículas</a:t>
            </a:r>
            <a:r>
              <a:rPr lang="es-ES" sz="1200" kern="1200" dirty="0" smtClean="0">
                <a:solidFill>
                  <a:schemeClr val="tx1"/>
                </a:solidFill>
                <a:effectLst/>
                <a:latin typeface="+mn-lt"/>
                <a:ea typeface="+mn-ea"/>
                <a:cs typeface="+mn-cs"/>
              </a:rPr>
              <a:t>. De acuerdo con los estudios llevados a cabo en el </a:t>
            </a:r>
            <a:r>
              <a:rPr lang="es-ES" sz="1200" kern="1200" dirty="0" err="1" smtClean="0">
                <a:solidFill>
                  <a:schemeClr val="tx1"/>
                </a:solidFill>
                <a:effectLst/>
                <a:latin typeface="+mn-lt"/>
                <a:ea typeface="+mn-ea"/>
                <a:cs typeface="+mn-cs"/>
              </a:rPr>
              <a:t>Skylab</a:t>
            </a:r>
            <a:r>
              <a:rPr lang="es-ES" sz="1200" kern="1200" dirty="0" smtClean="0">
                <a:solidFill>
                  <a:schemeClr val="tx1"/>
                </a:solidFill>
                <a:effectLst/>
                <a:latin typeface="+mn-lt"/>
                <a:ea typeface="+mn-ea"/>
                <a:cs typeface="+mn-cs"/>
              </a:rPr>
              <a:t>, se atribuye su origen al bombardeo de la estructura del </a:t>
            </a:r>
            <a:r>
              <a:rPr lang="es-ES" sz="1200" kern="1200" dirty="0" err="1" smtClean="0">
                <a:solidFill>
                  <a:schemeClr val="tx1"/>
                </a:solidFill>
                <a:effectLst/>
                <a:latin typeface="+mn-lt"/>
                <a:ea typeface="+mn-ea"/>
                <a:cs typeface="+mn-cs"/>
              </a:rPr>
              <a:t>vehículo</a:t>
            </a:r>
            <a:r>
              <a:rPr lang="es-ES" sz="1200" kern="1200" dirty="0" smtClean="0">
                <a:solidFill>
                  <a:schemeClr val="tx1"/>
                </a:solidFill>
                <a:effectLst/>
                <a:latin typeface="+mn-lt"/>
                <a:ea typeface="+mn-ea"/>
                <a:cs typeface="+mn-cs"/>
              </a:rPr>
              <a:t> espacial por los protones atrapados en los anillos de van Allen. El flujo detectado no parece, sin embargo, ser </a:t>
            </a:r>
            <a:r>
              <a:rPr lang="es-ES" sz="1200" kern="1200" dirty="0" err="1" smtClean="0">
                <a:solidFill>
                  <a:schemeClr val="tx1"/>
                </a:solidFill>
                <a:effectLst/>
                <a:latin typeface="+mn-lt"/>
                <a:ea typeface="+mn-ea"/>
                <a:cs typeface="+mn-cs"/>
              </a:rPr>
              <a:t>deletéreo</a:t>
            </a:r>
            <a:r>
              <a:rPr lang="es-ES" sz="1200" kern="1200" dirty="0" smtClean="0">
                <a:solidFill>
                  <a:schemeClr val="tx1"/>
                </a:solidFill>
                <a:effectLst/>
                <a:latin typeface="+mn-lt"/>
                <a:ea typeface="+mn-ea"/>
                <a:cs typeface="+mn-cs"/>
              </a:rPr>
              <a:t> para los tripulantes. </a:t>
            </a:r>
            <a:endParaRPr lang="es-ES" dirty="0" smtClean="0"/>
          </a:p>
          <a:p>
            <a:r>
              <a:rPr lang="es-ES" sz="1200" kern="1200" dirty="0" smtClean="0">
                <a:solidFill>
                  <a:schemeClr val="tx1"/>
                </a:solidFill>
                <a:effectLst/>
                <a:latin typeface="+mn-lt"/>
                <a:ea typeface="+mn-ea"/>
                <a:cs typeface="+mn-cs"/>
              </a:rPr>
              <a:t>En general, cuando se trata de vuelos de corta </a:t>
            </a:r>
            <a:r>
              <a:rPr lang="es-ES" sz="1200" kern="1200" dirty="0" err="1" smtClean="0">
                <a:solidFill>
                  <a:schemeClr val="tx1"/>
                </a:solidFill>
                <a:effectLst/>
                <a:latin typeface="+mn-lt"/>
                <a:ea typeface="+mn-ea"/>
                <a:cs typeface="+mn-cs"/>
              </a:rPr>
              <a:t>duración</a:t>
            </a:r>
            <a:r>
              <a:rPr lang="es-ES" sz="1200" kern="1200" dirty="0" smtClean="0">
                <a:solidFill>
                  <a:schemeClr val="tx1"/>
                </a:solidFill>
                <a:effectLst/>
                <a:latin typeface="+mn-lt"/>
                <a:ea typeface="+mn-ea"/>
                <a:cs typeface="+mn-cs"/>
              </a:rPr>
              <a:t>, con trayectorias bien establecidas, la </a:t>
            </a:r>
            <a:r>
              <a:rPr lang="es-ES" sz="1200" kern="1200" dirty="0" err="1" smtClean="0">
                <a:solidFill>
                  <a:schemeClr val="tx1"/>
                </a:solidFill>
                <a:effectLst/>
                <a:latin typeface="+mn-lt"/>
                <a:ea typeface="+mn-ea"/>
                <a:cs typeface="+mn-cs"/>
              </a:rPr>
              <a:t>radiación</a:t>
            </a:r>
            <a:r>
              <a:rPr lang="es-ES" sz="1200" kern="1200" dirty="0" smtClean="0">
                <a:solidFill>
                  <a:schemeClr val="tx1"/>
                </a:solidFill>
                <a:effectLst/>
                <a:latin typeface="+mn-lt"/>
                <a:ea typeface="+mn-ea"/>
                <a:cs typeface="+mn-cs"/>
              </a:rPr>
              <a:t> no </a:t>
            </a:r>
            <a:r>
              <a:rPr lang="es-ES" sz="1200" kern="1200" dirty="0" err="1" smtClean="0">
                <a:solidFill>
                  <a:schemeClr val="tx1"/>
                </a:solidFill>
                <a:effectLst/>
                <a:latin typeface="+mn-lt"/>
                <a:ea typeface="+mn-ea"/>
                <a:cs typeface="+mn-cs"/>
              </a:rPr>
              <a:t>entraña</a:t>
            </a:r>
            <a:r>
              <a:rPr lang="es-ES" sz="1200" kern="1200" dirty="0" smtClean="0">
                <a:solidFill>
                  <a:schemeClr val="tx1"/>
                </a:solidFill>
                <a:effectLst/>
                <a:latin typeface="+mn-lt"/>
                <a:ea typeface="+mn-ea"/>
                <a:cs typeface="+mn-cs"/>
              </a:rPr>
              <a:t> riesgo para los tripulantes (</a:t>
            </a:r>
            <a:r>
              <a:rPr lang="es-ES" sz="1200" kern="1200" dirty="0" err="1" smtClean="0">
                <a:solidFill>
                  <a:schemeClr val="tx1"/>
                </a:solidFill>
                <a:effectLst/>
                <a:latin typeface="+mn-lt"/>
                <a:ea typeface="+mn-ea"/>
                <a:cs typeface="+mn-cs"/>
              </a:rPr>
              <a:t>Gemini</a:t>
            </a:r>
            <a:r>
              <a:rPr lang="es-ES" sz="1200" kern="1200" dirty="0" smtClean="0">
                <a:solidFill>
                  <a:schemeClr val="tx1"/>
                </a:solidFill>
                <a:effectLst/>
                <a:latin typeface="+mn-lt"/>
                <a:ea typeface="+mn-ea"/>
                <a:cs typeface="+mn-cs"/>
              </a:rPr>
              <a:t> 4: 11mRad/</a:t>
            </a:r>
            <a:r>
              <a:rPr lang="es-ES" sz="1200" kern="1200" dirty="0" err="1" smtClean="0">
                <a:solidFill>
                  <a:schemeClr val="tx1"/>
                </a:solidFill>
                <a:effectLst/>
                <a:latin typeface="+mn-lt"/>
                <a:ea typeface="+mn-ea"/>
                <a:cs typeface="+mn-cs"/>
              </a:rPr>
              <a:t>dia</a:t>
            </a:r>
            <a:r>
              <a:rPr lang="es-ES" sz="1200" kern="1200" dirty="0" smtClean="0">
                <a:solidFill>
                  <a:schemeClr val="tx1"/>
                </a:solidFill>
                <a:effectLst/>
                <a:latin typeface="+mn-lt"/>
                <a:ea typeface="+mn-ea"/>
                <a:cs typeface="+mn-cs"/>
              </a:rPr>
              <a:t>); Sin embargo, los proyectos de estancia prolongada en el espacio (estaciones espaciales </a:t>
            </a:r>
            <a:r>
              <a:rPr lang="es-ES" sz="1200" kern="1200" dirty="0" err="1" smtClean="0">
                <a:solidFill>
                  <a:schemeClr val="tx1"/>
                </a:solidFill>
                <a:effectLst/>
                <a:latin typeface="+mn-lt"/>
                <a:ea typeface="+mn-ea"/>
                <a:cs typeface="+mn-cs"/>
              </a:rPr>
              <a:t>Shuttle</a:t>
            </a:r>
            <a:r>
              <a:rPr lang="es-ES" sz="1200" kern="1200" dirty="0" smtClean="0">
                <a:solidFill>
                  <a:schemeClr val="tx1"/>
                </a:solidFill>
                <a:effectLst/>
                <a:latin typeface="+mn-lt"/>
                <a:ea typeface="+mn-ea"/>
                <a:cs typeface="+mn-cs"/>
              </a:rPr>
              <a:t>) requieren una vigilancia muy estricta de las dosis de </a:t>
            </a:r>
            <a:r>
              <a:rPr lang="es-ES" sz="1200" kern="1200" dirty="0" err="1" smtClean="0">
                <a:solidFill>
                  <a:schemeClr val="tx1"/>
                </a:solidFill>
                <a:effectLst/>
                <a:latin typeface="+mn-lt"/>
                <a:ea typeface="+mn-ea"/>
                <a:cs typeface="+mn-cs"/>
              </a:rPr>
              <a:t>radiación</a:t>
            </a:r>
            <a:r>
              <a:rPr lang="es-ES" sz="1200" kern="1200" dirty="0" smtClean="0">
                <a:solidFill>
                  <a:schemeClr val="tx1"/>
                </a:solidFill>
                <a:effectLst/>
                <a:latin typeface="+mn-lt"/>
                <a:ea typeface="+mn-ea"/>
                <a:cs typeface="+mn-cs"/>
              </a:rPr>
              <a:t> recibida (</a:t>
            </a:r>
            <a:r>
              <a:rPr lang="es-ES" sz="1200" kern="1200" dirty="0" err="1" smtClean="0">
                <a:solidFill>
                  <a:schemeClr val="tx1"/>
                </a:solidFill>
                <a:effectLst/>
                <a:latin typeface="+mn-lt"/>
                <a:ea typeface="+mn-ea"/>
                <a:cs typeface="+mn-cs"/>
              </a:rPr>
              <a:t>Skylab</a:t>
            </a:r>
            <a:r>
              <a:rPr lang="es-ES" sz="1200" kern="1200" dirty="0" smtClean="0">
                <a:solidFill>
                  <a:schemeClr val="tx1"/>
                </a:solidFill>
                <a:effectLst/>
                <a:latin typeface="+mn-lt"/>
                <a:ea typeface="+mn-ea"/>
                <a:cs typeface="+mn-cs"/>
              </a:rPr>
              <a:t> 4: 90m Rad/</a:t>
            </a:r>
            <a:r>
              <a:rPr lang="es-ES" sz="1200" kern="1200" dirty="0" err="1" smtClean="0">
                <a:solidFill>
                  <a:schemeClr val="tx1"/>
                </a:solidFill>
                <a:effectLst/>
                <a:latin typeface="+mn-lt"/>
                <a:ea typeface="+mn-ea"/>
                <a:cs typeface="+mn-cs"/>
              </a:rPr>
              <a:t>día</a:t>
            </a:r>
            <a:r>
              <a:rPr lang="es-ES" sz="1200" kern="1200" dirty="0" smtClean="0">
                <a:solidFill>
                  <a:schemeClr val="tx1"/>
                </a:solidFill>
                <a:effectLst/>
                <a:latin typeface="+mn-lt"/>
                <a:ea typeface="+mn-ea"/>
                <a:cs typeface="+mn-cs"/>
              </a:rPr>
              <a:t>). </a:t>
            </a:r>
            <a:endParaRPr lang="es-ES" dirty="0" smtClean="0"/>
          </a:p>
          <a:p>
            <a:pPr marL="171450" indent="-171450">
              <a:buFontTx/>
              <a:buChar char="•"/>
            </a:pPr>
            <a:endParaRPr lang="es-ES" dirty="0"/>
          </a:p>
        </p:txBody>
      </p:sp>
      <p:sp>
        <p:nvSpPr>
          <p:cNvPr id="4" name="Marcador de número de diapositiva 3"/>
          <p:cNvSpPr>
            <a:spLocks noGrp="1"/>
          </p:cNvSpPr>
          <p:nvPr>
            <p:ph type="sldNum" sz="quarter" idx="10"/>
          </p:nvPr>
        </p:nvSpPr>
        <p:spPr/>
        <p:txBody>
          <a:bodyPr/>
          <a:lstStyle/>
          <a:p>
            <a:fld id="{65E7348E-61CA-EB45-BA75-9D3FD0B9C855}" type="slidenum">
              <a:rPr lang="es-ES" smtClean="0"/>
              <a:t>15</a:t>
            </a:fld>
            <a:endParaRPr lang="es-ES"/>
          </a:p>
        </p:txBody>
      </p:sp>
    </p:spTree>
    <p:extLst>
      <p:ext uri="{BB962C8B-B14F-4D97-AF65-F5344CB8AC3E}">
        <p14:creationId xmlns:p14="http://schemas.microsoft.com/office/powerpoint/2010/main" val="3321530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err="1" smtClean="0">
                <a:solidFill>
                  <a:schemeClr val="tx1"/>
                </a:solidFill>
                <a:effectLst/>
                <a:latin typeface="+mn-lt"/>
                <a:ea typeface="+mn-ea"/>
                <a:cs typeface="+mn-cs"/>
              </a:rPr>
              <a:t>uring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spaceflight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astronauts</a:t>
            </a:r>
            <a:r>
              <a:rPr lang="es-ES" sz="1200" kern="1200" dirty="0" smtClean="0">
                <a:solidFill>
                  <a:schemeClr val="tx1"/>
                </a:solidFill>
                <a:effectLst/>
                <a:latin typeface="+mn-lt"/>
                <a:ea typeface="+mn-ea"/>
                <a:cs typeface="+mn-cs"/>
              </a:rPr>
              <a:t> are </a:t>
            </a:r>
            <a:r>
              <a:rPr lang="es-ES" sz="1200" kern="1200" dirty="0" err="1" smtClean="0">
                <a:solidFill>
                  <a:schemeClr val="tx1"/>
                </a:solidFill>
                <a:effectLst/>
                <a:latin typeface="+mn-lt"/>
                <a:ea typeface="+mn-ea"/>
                <a:cs typeface="+mn-cs"/>
              </a:rPr>
              <a:t>exposed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to</a:t>
            </a:r>
            <a:r>
              <a:rPr lang="es-ES" sz="1200" kern="1200" dirty="0" smtClean="0">
                <a:solidFill>
                  <a:schemeClr val="tx1"/>
                </a:solidFill>
                <a:effectLst/>
                <a:latin typeface="+mn-lt"/>
                <a:ea typeface="+mn-ea"/>
                <a:cs typeface="+mn-cs"/>
              </a:rPr>
              <a:t> extreme </a:t>
            </a:r>
            <a:r>
              <a:rPr lang="es-ES" sz="1200" kern="1200" dirty="0" err="1" smtClean="0">
                <a:solidFill>
                  <a:schemeClr val="tx1"/>
                </a:solidFill>
                <a:effectLst/>
                <a:latin typeface="+mn-lt"/>
                <a:ea typeface="+mn-ea"/>
                <a:cs typeface="+mn-cs"/>
              </a:rPr>
              <a:t>envi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ronmental</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factors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that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differ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dramatically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from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those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Earth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These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factors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include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altered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lighting</a:t>
            </a:r>
            <a:r>
              <a:rPr lang="es-ES" sz="1200" kern="1200" dirty="0" smtClean="0">
                <a:solidFill>
                  <a:schemeClr val="tx1"/>
                </a:solidFill>
                <a:effectLst/>
                <a:latin typeface="+mn-lt"/>
                <a:ea typeface="+mn-ea"/>
                <a:cs typeface="+mn-cs"/>
              </a:rPr>
              <a:t>, light–</a:t>
            </a:r>
            <a:r>
              <a:rPr lang="es-ES" sz="1200" kern="1200" dirty="0" err="1" smtClean="0">
                <a:solidFill>
                  <a:schemeClr val="tx1"/>
                </a:solidFill>
                <a:effectLst/>
                <a:latin typeface="+mn-lt"/>
                <a:ea typeface="+mn-ea"/>
                <a:cs typeface="+mn-cs"/>
              </a:rPr>
              <a:t>dark</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cycles</a:t>
            </a:r>
            <a:r>
              <a:rPr lang="es-ES" sz="1200" kern="1200" dirty="0" smtClean="0">
                <a:solidFill>
                  <a:schemeClr val="tx1"/>
                </a:solidFill>
                <a:effectLst/>
                <a:latin typeface="+mn-lt"/>
                <a:ea typeface="+mn-ea"/>
                <a:cs typeface="+mn-cs"/>
              </a:rPr>
              <a:t>, gravita- </a:t>
            </a:r>
            <a:r>
              <a:rPr lang="es-ES" sz="1200" kern="1200" dirty="0" err="1" smtClean="0">
                <a:solidFill>
                  <a:schemeClr val="tx1"/>
                </a:solidFill>
                <a:effectLst/>
                <a:latin typeface="+mn-lt"/>
                <a:ea typeface="+mn-ea"/>
                <a:cs typeface="+mn-cs"/>
              </a:rPr>
              <a:t>tional</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force</a:t>
            </a:r>
            <a:r>
              <a:rPr lang="es-ES" sz="1200" kern="1200" dirty="0" smtClean="0">
                <a:solidFill>
                  <a:schemeClr val="tx1"/>
                </a:solidFill>
                <a:effectLst/>
                <a:latin typeface="+mn-lt"/>
                <a:ea typeface="+mn-ea"/>
                <a:cs typeface="+mn-cs"/>
              </a:rPr>
              <a:t> and </a:t>
            </a:r>
            <a:r>
              <a:rPr lang="es-ES" sz="1200" kern="1200" dirty="0" err="1" smtClean="0">
                <a:solidFill>
                  <a:schemeClr val="tx1"/>
                </a:solidFill>
                <a:effectLst/>
                <a:latin typeface="+mn-lt"/>
                <a:ea typeface="+mn-ea"/>
                <a:cs typeface="+mn-cs"/>
              </a:rPr>
              <a:t>radiation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Bai</a:t>
            </a:r>
            <a:r>
              <a:rPr lang="es-ES" sz="1200" kern="1200" dirty="0" smtClean="0">
                <a:solidFill>
                  <a:schemeClr val="tx1"/>
                </a:solidFill>
                <a:effectLst/>
                <a:latin typeface="+mn-lt"/>
                <a:ea typeface="+mn-ea"/>
                <a:cs typeface="+mn-cs"/>
              </a:rPr>
              <a:t> and Wang, 2008; </a:t>
            </a:r>
            <a:r>
              <a:rPr lang="es-ES" sz="1200" kern="1200" dirty="0" err="1" smtClean="0">
                <a:solidFill>
                  <a:schemeClr val="tx1"/>
                </a:solidFill>
                <a:effectLst/>
                <a:latin typeface="+mn-lt"/>
                <a:ea typeface="+mn-ea"/>
                <a:cs typeface="+mn-cs"/>
              </a:rPr>
              <a:t>Mcphee</a:t>
            </a:r>
            <a:r>
              <a:rPr lang="es-ES" sz="1200" kern="1200" dirty="0" smtClean="0">
                <a:solidFill>
                  <a:schemeClr val="tx1"/>
                </a:solidFill>
                <a:effectLst/>
                <a:latin typeface="+mn-lt"/>
                <a:ea typeface="+mn-ea"/>
                <a:cs typeface="+mn-cs"/>
              </a:rPr>
              <a:t> and Charles, 2009). </a:t>
            </a:r>
            <a:r>
              <a:rPr lang="es-ES" sz="1200" kern="1200" dirty="0" err="1" smtClean="0">
                <a:solidFill>
                  <a:schemeClr val="tx1"/>
                </a:solidFill>
                <a:effectLst/>
                <a:latin typeface="+mn-lt"/>
                <a:ea typeface="+mn-ea"/>
                <a:cs typeface="+mn-cs"/>
              </a:rPr>
              <a:t>During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space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missions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changes</a:t>
            </a:r>
            <a:r>
              <a:rPr lang="es-ES" sz="1200" kern="1200" dirty="0" smtClean="0">
                <a:solidFill>
                  <a:schemeClr val="tx1"/>
                </a:solidFill>
                <a:effectLst/>
                <a:latin typeface="+mn-lt"/>
                <a:ea typeface="+mn-ea"/>
                <a:cs typeface="+mn-cs"/>
              </a:rPr>
              <a:t> in a </a:t>
            </a:r>
            <a:r>
              <a:rPr lang="es-ES" sz="1200" kern="1200" dirty="0" err="1" smtClean="0">
                <a:solidFill>
                  <a:schemeClr val="tx1"/>
                </a:solidFill>
                <a:effectLst/>
                <a:latin typeface="+mn-lt"/>
                <a:ea typeface="+mn-ea"/>
                <a:cs typeface="+mn-cs"/>
              </a:rPr>
              <a:t>many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physio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logical</a:t>
            </a:r>
            <a:r>
              <a:rPr lang="es-ES" sz="1200" kern="1200" dirty="0" smtClean="0">
                <a:solidFill>
                  <a:schemeClr val="tx1"/>
                </a:solidFill>
                <a:effectLst/>
                <a:latin typeface="+mn-lt"/>
                <a:ea typeface="+mn-ea"/>
                <a:cs typeface="+mn-cs"/>
              </a:rPr>
              <a:t> and </a:t>
            </a:r>
            <a:r>
              <a:rPr lang="es-ES" sz="1200" kern="1200" dirty="0" err="1" smtClean="0">
                <a:solidFill>
                  <a:schemeClr val="tx1"/>
                </a:solidFill>
                <a:effectLst/>
                <a:latin typeface="+mn-lt"/>
                <a:ea typeface="+mn-ea"/>
                <a:cs typeface="+mn-cs"/>
              </a:rPr>
              <a:t>behavioral</a:t>
            </a:r>
            <a:r>
              <a:rPr lang="es-ES" sz="1200" kern="1200" dirty="0" smtClean="0">
                <a:solidFill>
                  <a:schemeClr val="tx1"/>
                </a:solidFill>
                <a:effectLst/>
                <a:latin typeface="+mn-lt"/>
                <a:ea typeface="+mn-ea"/>
                <a:cs typeface="+mn-cs"/>
              </a:rPr>
              <a:t> variables </a:t>
            </a:r>
            <a:r>
              <a:rPr lang="es-ES" sz="1200" kern="1200" dirty="0" err="1" smtClean="0">
                <a:solidFill>
                  <a:schemeClr val="tx1"/>
                </a:solidFill>
                <a:effectLst/>
                <a:latin typeface="+mn-lt"/>
                <a:ea typeface="+mn-ea"/>
                <a:cs typeface="+mn-cs"/>
              </a:rPr>
              <a:t>have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been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reported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These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changes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may</a:t>
            </a:r>
            <a:r>
              <a:rPr lang="es-ES" sz="1200" kern="1200" dirty="0" smtClean="0">
                <a:solidFill>
                  <a:schemeClr val="tx1"/>
                </a:solidFill>
                <a:effectLst/>
                <a:latin typeface="+mn-lt"/>
                <a:ea typeface="+mn-ea"/>
                <a:cs typeface="+mn-cs"/>
              </a:rPr>
              <a:t> produce </a:t>
            </a:r>
            <a:r>
              <a:rPr lang="es-ES" sz="1200" kern="1200" dirty="0" err="1" smtClean="0">
                <a:solidFill>
                  <a:schemeClr val="tx1"/>
                </a:solidFill>
                <a:effectLst/>
                <a:latin typeface="+mn-lt"/>
                <a:ea typeface="+mn-ea"/>
                <a:cs typeface="+mn-cs"/>
              </a:rPr>
              <a:t>disturbances</a:t>
            </a:r>
            <a:r>
              <a:rPr lang="es-ES" sz="1200" kern="1200" dirty="0" smtClean="0">
                <a:solidFill>
                  <a:schemeClr val="tx1"/>
                </a:solidFill>
                <a:effectLst/>
                <a:latin typeface="+mn-lt"/>
                <a:ea typeface="+mn-ea"/>
                <a:cs typeface="+mn-cs"/>
              </a:rPr>
              <a:t> in </a:t>
            </a:r>
            <a:r>
              <a:rPr lang="es-ES" sz="1200" kern="1200" dirty="0" err="1" smtClean="0">
                <a:solidFill>
                  <a:schemeClr val="tx1"/>
                </a:solidFill>
                <a:effectLst/>
                <a:latin typeface="+mn-lt"/>
                <a:ea typeface="+mn-ea"/>
                <a:cs typeface="+mn-cs"/>
              </a:rPr>
              <a:t>both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health</a:t>
            </a:r>
            <a:r>
              <a:rPr lang="es-ES" sz="1200" kern="1200" dirty="0" smtClean="0">
                <a:solidFill>
                  <a:schemeClr val="tx1"/>
                </a:solidFill>
                <a:effectLst/>
                <a:latin typeface="+mn-lt"/>
                <a:ea typeface="+mn-ea"/>
                <a:cs typeface="+mn-cs"/>
              </a:rPr>
              <a:t> and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performance of </a:t>
            </a:r>
            <a:r>
              <a:rPr lang="es-ES" sz="1200" kern="1200" dirty="0" err="1" smtClean="0">
                <a:solidFill>
                  <a:schemeClr val="tx1"/>
                </a:solidFill>
                <a:effectLst/>
                <a:latin typeface="+mn-lt"/>
                <a:ea typeface="+mn-ea"/>
                <a:cs typeface="+mn-cs"/>
              </a:rPr>
              <a:t>astronauts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Mcphee</a:t>
            </a:r>
            <a:r>
              <a:rPr lang="es-ES" sz="1200" kern="1200" dirty="0" smtClean="0">
                <a:solidFill>
                  <a:schemeClr val="tx1"/>
                </a:solidFill>
                <a:effectLst/>
                <a:latin typeface="+mn-lt"/>
                <a:ea typeface="+mn-ea"/>
                <a:cs typeface="+mn-cs"/>
              </a:rPr>
              <a:t> and Charles, 2009). </a:t>
            </a:r>
            <a:endParaRPr lang="es-ES" dirty="0" smtClean="0"/>
          </a:p>
          <a:p>
            <a:r>
              <a:rPr lang="es-ES" sz="1200" kern="1200" dirty="0" err="1" smtClean="0">
                <a:solidFill>
                  <a:schemeClr val="tx1"/>
                </a:solidFill>
                <a:effectLst/>
                <a:latin typeface="+mn-lt"/>
                <a:ea typeface="+mn-ea"/>
                <a:cs typeface="+mn-cs"/>
              </a:rPr>
              <a:t>Circadian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rhythmicity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is</a:t>
            </a:r>
            <a:r>
              <a:rPr lang="es-ES" sz="1200" kern="1200" dirty="0" smtClean="0">
                <a:solidFill>
                  <a:schemeClr val="tx1"/>
                </a:solidFill>
                <a:effectLst/>
                <a:latin typeface="+mn-lt"/>
                <a:ea typeface="+mn-ea"/>
                <a:cs typeface="+mn-cs"/>
              </a:rPr>
              <a:t> a </a:t>
            </a:r>
            <a:r>
              <a:rPr lang="es-ES" sz="1200" kern="1200" dirty="0" err="1" smtClean="0">
                <a:solidFill>
                  <a:schemeClr val="tx1"/>
                </a:solidFill>
                <a:effectLst/>
                <a:latin typeface="+mn-lt"/>
                <a:ea typeface="+mn-ea"/>
                <a:cs typeface="+mn-cs"/>
              </a:rPr>
              <a:t>ubiquitous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feature</a:t>
            </a:r>
            <a:r>
              <a:rPr lang="es-ES" sz="1200" kern="1200" dirty="0" smtClean="0">
                <a:solidFill>
                  <a:schemeClr val="tx1"/>
                </a:solidFill>
                <a:effectLst/>
                <a:latin typeface="+mn-lt"/>
                <a:ea typeface="+mn-ea"/>
                <a:cs typeface="+mn-cs"/>
              </a:rPr>
              <a:t> of living </a:t>
            </a:r>
            <a:r>
              <a:rPr lang="es-ES" sz="1200" kern="1200" dirty="0" err="1" smtClean="0">
                <a:solidFill>
                  <a:schemeClr val="tx1"/>
                </a:solidFill>
                <a:effectLst/>
                <a:latin typeface="+mn-lt"/>
                <a:ea typeface="+mn-ea"/>
                <a:cs typeface="+mn-cs"/>
              </a:rPr>
              <a:t>organ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isms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circadian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timekeeping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system</a:t>
            </a:r>
            <a:r>
              <a:rPr lang="es-ES" sz="1200" kern="1200" dirty="0" smtClean="0">
                <a:solidFill>
                  <a:schemeClr val="tx1"/>
                </a:solidFill>
                <a:effectLst/>
                <a:latin typeface="+mn-lt"/>
                <a:ea typeface="+mn-ea"/>
                <a:cs typeface="+mn-cs"/>
              </a:rPr>
              <a:t> (CTS) </a:t>
            </a:r>
            <a:r>
              <a:rPr lang="es-ES" sz="1200" kern="1200" dirty="0" err="1" smtClean="0">
                <a:solidFill>
                  <a:schemeClr val="tx1"/>
                </a:solidFill>
                <a:effectLst/>
                <a:latin typeface="+mn-lt"/>
                <a:ea typeface="+mn-ea"/>
                <a:cs typeface="+mn-cs"/>
              </a:rPr>
              <a:t>is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entrained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cyclic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environmental</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factors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that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display</a:t>
            </a:r>
            <a:r>
              <a:rPr lang="es-ES" sz="1200" kern="1200" dirty="0" smtClean="0">
                <a:solidFill>
                  <a:schemeClr val="tx1"/>
                </a:solidFill>
                <a:effectLst/>
                <a:latin typeface="+mn-lt"/>
                <a:ea typeface="+mn-ea"/>
                <a:cs typeface="+mn-cs"/>
              </a:rPr>
              <a:t> a </a:t>
            </a:r>
            <a:r>
              <a:rPr lang="es-ES" sz="1200" kern="1200" dirty="0" err="1" smtClean="0">
                <a:solidFill>
                  <a:schemeClr val="tx1"/>
                </a:solidFill>
                <a:effectLst/>
                <a:latin typeface="+mn-lt"/>
                <a:ea typeface="+mn-ea"/>
                <a:cs typeface="+mn-cs"/>
              </a:rPr>
              <a:t>period</a:t>
            </a:r>
            <a:r>
              <a:rPr lang="es-ES" sz="1200" kern="1200" dirty="0" smtClean="0">
                <a:solidFill>
                  <a:schemeClr val="tx1"/>
                </a:solidFill>
                <a:effectLst/>
                <a:latin typeface="+mn-lt"/>
                <a:ea typeface="+mn-ea"/>
                <a:cs typeface="+mn-cs"/>
              </a:rPr>
              <a:t> of 24 h, </a:t>
            </a:r>
            <a:r>
              <a:rPr lang="es-ES" sz="1200" kern="1200" dirty="0" err="1" smtClean="0">
                <a:solidFill>
                  <a:schemeClr val="tx1"/>
                </a:solidFill>
                <a:effectLst/>
                <a:latin typeface="+mn-lt"/>
                <a:ea typeface="+mn-ea"/>
                <a:cs typeface="+mn-cs"/>
              </a:rPr>
              <a:t>such</a:t>
            </a:r>
            <a:r>
              <a:rPr lang="es-ES" sz="1200" kern="1200" dirty="0" smtClean="0">
                <a:solidFill>
                  <a:schemeClr val="tx1"/>
                </a:solidFill>
                <a:effectLst/>
                <a:latin typeface="+mn-lt"/>
                <a:ea typeface="+mn-ea"/>
                <a:cs typeface="+mn-cs"/>
              </a:rPr>
              <a:t> as light–</a:t>
            </a:r>
            <a:r>
              <a:rPr lang="es-ES" sz="1200" kern="1200" dirty="0" err="1" smtClean="0">
                <a:solidFill>
                  <a:schemeClr val="tx1"/>
                </a:solidFill>
                <a:effectLst/>
                <a:latin typeface="+mn-lt"/>
                <a:ea typeface="+mn-ea"/>
                <a:cs typeface="+mn-cs"/>
              </a:rPr>
              <a:t>dark</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alternation</a:t>
            </a:r>
            <a:r>
              <a:rPr lang="es-ES" sz="1200" kern="1200" dirty="0" smtClean="0">
                <a:solidFill>
                  <a:schemeClr val="tx1"/>
                </a:solidFill>
                <a:effectLst/>
                <a:latin typeface="+mn-lt"/>
                <a:ea typeface="+mn-ea"/>
                <a:cs typeface="+mn-cs"/>
              </a:rPr>
              <a:t> and </a:t>
            </a:r>
            <a:r>
              <a:rPr lang="es-ES" sz="1200" kern="1200" dirty="0" err="1" smtClean="0">
                <a:solidFill>
                  <a:schemeClr val="tx1"/>
                </a:solidFill>
                <a:effectLst/>
                <a:latin typeface="+mn-lt"/>
                <a:ea typeface="+mn-ea"/>
                <a:cs typeface="+mn-cs"/>
              </a:rPr>
              <a:t>temperature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Fuller</a:t>
            </a:r>
            <a:r>
              <a:rPr lang="es-ES" sz="1200" kern="1200" dirty="0" smtClean="0">
                <a:solidFill>
                  <a:schemeClr val="tx1"/>
                </a:solidFill>
                <a:effectLst/>
                <a:latin typeface="+mn-lt"/>
                <a:ea typeface="+mn-ea"/>
                <a:cs typeface="+mn-cs"/>
              </a:rPr>
              <a:t>, 1994; </a:t>
            </a:r>
            <a:r>
              <a:rPr lang="es-ES" sz="1200" kern="1200" dirty="0" err="1" smtClean="0">
                <a:solidFill>
                  <a:schemeClr val="tx1"/>
                </a:solidFill>
                <a:effectLst/>
                <a:latin typeface="+mn-lt"/>
                <a:ea typeface="+mn-ea"/>
                <a:cs typeface="+mn-cs"/>
              </a:rPr>
              <a:t>Guo</a:t>
            </a:r>
            <a:r>
              <a:rPr lang="es-ES" sz="1200" kern="1200" dirty="0" smtClean="0">
                <a:solidFill>
                  <a:schemeClr val="tx1"/>
                </a:solidFill>
                <a:effectLst/>
                <a:latin typeface="+mn-lt"/>
                <a:ea typeface="+mn-ea"/>
                <a:cs typeface="+mn-cs"/>
              </a:rPr>
              <a:t> et al., 2014). </a:t>
            </a:r>
            <a:r>
              <a:rPr lang="es-ES" sz="1200" kern="1200" dirty="0" err="1" smtClean="0">
                <a:solidFill>
                  <a:schemeClr val="tx1"/>
                </a:solidFill>
                <a:effectLst/>
                <a:latin typeface="+mn-lt"/>
                <a:ea typeface="+mn-ea"/>
                <a:cs typeface="+mn-cs"/>
              </a:rPr>
              <a:t>Among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environmental</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factors</a:t>
            </a:r>
            <a:r>
              <a:rPr lang="es-ES" sz="1200" kern="1200" dirty="0" smtClean="0">
                <a:solidFill>
                  <a:schemeClr val="tx1"/>
                </a:solidFill>
                <a:effectLst/>
                <a:latin typeface="+mn-lt"/>
                <a:ea typeface="+mn-ea"/>
                <a:cs typeface="+mn-cs"/>
              </a:rPr>
              <a:t>, light/</a:t>
            </a:r>
            <a:r>
              <a:rPr lang="es-ES" sz="1200" kern="1200" dirty="0" err="1" smtClean="0">
                <a:solidFill>
                  <a:schemeClr val="tx1"/>
                </a:solidFill>
                <a:effectLst/>
                <a:latin typeface="+mn-lt"/>
                <a:ea typeface="+mn-ea"/>
                <a:cs typeface="+mn-cs"/>
              </a:rPr>
              <a:t>dark</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cycles</a:t>
            </a:r>
            <a:r>
              <a:rPr lang="es-ES" sz="1200" kern="1200" dirty="0" smtClean="0">
                <a:solidFill>
                  <a:schemeClr val="tx1"/>
                </a:solidFill>
                <a:effectLst/>
                <a:latin typeface="+mn-lt"/>
                <a:ea typeface="+mn-ea"/>
                <a:cs typeface="+mn-cs"/>
              </a:rPr>
              <a:t> and </a:t>
            </a:r>
            <a:r>
              <a:rPr lang="es-ES" sz="1200" kern="1200" dirty="0" err="1" smtClean="0">
                <a:solidFill>
                  <a:schemeClr val="tx1"/>
                </a:solidFill>
                <a:effectLst/>
                <a:latin typeface="+mn-lt"/>
                <a:ea typeface="+mn-ea"/>
                <a:cs typeface="+mn-cs"/>
              </a:rPr>
              <a:t>gravitational</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force</a:t>
            </a:r>
            <a:r>
              <a:rPr lang="es-ES" sz="1200" kern="1200" dirty="0" smtClean="0">
                <a:solidFill>
                  <a:schemeClr val="tx1"/>
                </a:solidFill>
                <a:effectLst/>
                <a:latin typeface="+mn-lt"/>
                <a:ea typeface="+mn-ea"/>
                <a:cs typeface="+mn-cs"/>
              </a:rPr>
              <a:t> are </a:t>
            </a:r>
            <a:r>
              <a:rPr lang="es-ES" sz="1200" kern="1200" dirty="0" err="1" smtClean="0">
                <a:solidFill>
                  <a:schemeClr val="tx1"/>
                </a:solidFill>
                <a:effectLst/>
                <a:latin typeface="+mn-lt"/>
                <a:ea typeface="+mn-ea"/>
                <a:cs typeface="+mn-cs"/>
              </a:rPr>
              <a:t>two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important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synchronizers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for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cir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cadian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timing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system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These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factors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might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contribute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al- </a:t>
            </a:r>
            <a:endParaRPr lang="es-ES" dirty="0" smtClean="0"/>
          </a:p>
          <a:p>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Corresponding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author</a:t>
            </a:r>
            <a:r>
              <a:rPr lang="es-ES" sz="1200" kern="1200" dirty="0" smtClean="0">
                <a:solidFill>
                  <a:schemeClr val="tx1"/>
                </a:solidFill>
                <a:effectLst/>
                <a:latin typeface="+mn-lt"/>
                <a:ea typeface="+mn-ea"/>
                <a:cs typeface="+mn-cs"/>
              </a:rPr>
              <a:t> at: </a:t>
            </a:r>
            <a:r>
              <a:rPr lang="es-ES" sz="1200" kern="1200" dirty="0" err="1" smtClean="0">
                <a:solidFill>
                  <a:schemeClr val="tx1"/>
                </a:solidFill>
                <a:effectLst/>
                <a:latin typeface="+mn-lt"/>
                <a:ea typeface="+mn-ea"/>
                <a:cs typeface="+mn-cs"/>
              </a:rPr>
              <a:t>School</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Life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Sciences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Sun</a:t>
            </a:r>
            <a:r>
              <a:rPr lang="es-ES" sz="1200" kern="1200" dirty="0" smtClean="0">
                <a:solidFill>
                  <a:schemeClr val="tx1"/>
                </a:solidFill>
                <a:effectLst/>
                <a:latin typeface="+mn-lt"/>
                <a:ea typeface="+mn-ea"/>
                <a:cs typeface="+mn-cs"/>
              </a:rPr>
              <a:t> Yat-sen </a:t>
            </a:r>
            <a:r>
              <a:rPr lang="es-ES" sz="1200" kern="1200" dirty="0" err="1" smtClean="0">
                <a:solidFill>
                  <a:schemeClr val="tx1"/>
                </a:solidFill>
                <a:effectLst/>
                <a:latin typeface="+mn-lt"/>
                <a:ea typeface="+mn-ea"/>
                <a:cs typeface="+mn-cs"/>
              </a:rPr>
              <a:t>University</a:t>
            </a:r>
            <a:r>
              <a:rPr lang="es-ES" sz="1200" kern="1200" dirty="0" smtClean="0">
                <a:solidFill>
                  <a:schemeClr val="tx1"/>
                </a:solidFill>
                <a:effectLst/>
                <a:latin typeface="+mn-lt"/>
                <a:ea typeface="+mn-ea"/>
                <a:cs typeface="+mn-cs"/>
              </a:rPr>
              <a:t>, 510006 </a:t>
            </a:r>
            <a:r>
              <a:rPr lang="es-ES" sz="1200" kern="1200" dirty="0" err="1" smtClean="0">
                <a:solidFill>
                  <a:schemeClr val="tx1"/>
                </a:solidFill>
                <a:effectLst/>
                <a:latin typeface="+mn-lt"/>
                <a:ea typeface="+mn-ea"/>
                <a:cs typeface="+mn-cs"/>
              </a:rPr>
              <a:t>Guangzhou</a:t>
            </a:r>
            <a:r>
              <a:rPr lang="es-ES" sz="1200" kern="1200" dirty="0" smtClean="0">
                <a:solidFill>
                  <a:schemeClr val="tx1"/>
                </a:solidFill>
                <a:effectLst/>
                <a:latin typeface="+mn-lt"/>
                <a:ea typeface="+mn-ea"/>
                <a:cs typeface="+mn-cs"/>
              </a:rPr>
              <a:t>, China. Tel./fax: +86 20 39332939. </a:t>
            </a:r>
            <a:endParaRPr lang="es-ES" dirty="0" smtClean="0"/>
          </a:p>
          <a:p>
            <a:r>
              <a:rPr lang="es-ES" sz="1200" i="1" kern="1200" dirty="0" smtClean="0">
                <a:solidFill>
                  <a:schemeClr val="tx1"/>
                </a:solidFill>
                <a:effectLst/>
                <a:latin typeface="+mn-lt"/>
                <a:ea typeface="+mn-ea"/>
                <a:cs typeface="+mn-cs"/>
              </a:rPr>
              <a:t>E-mail </a:t>
            </a:r>
            <a:r>
              <a:rPr lang="es-ES" sz="1200" i="1" kern="1200" dirty="0" err="1" smtClean="0">
                <a:solidFill>
                  <a:schemeClr val="tx1"/>
                </a:solidFill>
                <a:effectLst/>
                <a:latin typeface="+mn-lt"/>
                <a:ea typeface="+mn-ea"/>
                <a:cs typeface="+mn-cs"/>
              </a:rPr>
              <a:t>address</a:t>
            </a:r>
            <a:r>
              <a:rPr lang="es-ES" sz="1200" i="1"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guojinhu@mail.sysu.edu.cn</a:t>
            </a:r>
            <a:r>
              <a:rPr lang="es-ES" sz="1200" kern="1200" dirty="0" smtClean="0">
                <a:solidFill>
                  <a:schemeClr val="tx1"/>
                </a:solidFill>
                <a:effectLst/>
                <a:latin typeface="+mn-lt"/>
                <a:ea typeface="+mn-ea"/>
                <a:cs typeface="+mn-cs"/>
              </a:rPr>
              <a:t> (J. </a:t>
            </a:r>
            <a:r>
              <a:rPr lang="es-ES" sz="1200" kern="1200" dirty="0" err="1" smtClean="0">
                <a:solidFill>
                  <a:schemeClr val="tx1"/>
                </a:solidFill>
                <a:effectLst/>
                <a:latin typeface="+mn-lt"/>
                <a:ea typeface="+mn-ea"/>
                <a:cs typeface="+mn-cs"/>
              </a:rPr>
              <a:t>Guo</a:t>
            </a:r>
            <a:r>
              <a:rPr lang="es-ES" sz="1200" kern="1200" dirty="0" smtClean="0">
                <a:solidFill>
                  <a:schemeClr val="tx1"/>
                </a:solidFill>
                <a:effectLst/>
                <a:latin typeface="+mn-lt"/>
                <a:ea typeface="+mn-ea"/>
                <a:cs typeface="+mn-cs"/>
              </a:rPr>
              <a:t>). </a:t>
            </a:r>
            <a:endParaRPr lang="es-ES" dirty="0" smtClean="0"/>
          </a:p>
          <a:p>
            <a:r>
              <a:rPr lang="es-ES" sz="1200" kern="1200" dirty="0" smtClean="0">
                <a:solidFill>
                  <a:schemeClr val="tx1"/>
                </a:solidFill>
                <a:effectLst/>
                <a:latin typeface="+mn-lt"/>
                <a:ea typeface="+mn-ea"/>
                <a:cs typeface="+mn-cs"/>
              </a:rPr>
              <a:t>http://</a:t>
            </a:r>
            <a:r>
              <a:rPr lang="es-ES" sz="1200" kern="1200" dirty="0" err="1" smtClean="0">
                <a:solidFill>
                  <a:schemeClr val="tx1"/>
                </a:solidFill>
                <a:effectLst/>
                <a:latin typeface="+mn-lt"/>
                <a:ea typeface="+mn-ea"/>
                <a:cs typeface="+mn-cs"/>
              </a:rPr>
              <a:t>dx.doi.org</a:t>
            </a:r>
            <a:r>
              <a:rPr lang="es-ES" sz="1200" kern="1200" dirty="0" smtClean="0">
                <a:solidFill>
                  <a:schemeClr val="tx1"/>
                </a:solidFill>
                <a:effectLst/>
                <a:latin typeface="+mn-lt"/>
                <a:ea typeface="+mn-ea"/>
                <a:cs typeface="+mn-cs"/>
              </a:rPr>
              <a:t>/10.1016/j.lssr.2015.01.001 </a:t>
            </a:r>
            <a:endParaRPr lang="es-ES" dirty="0" smtClean="0"/>
          </a:p>
          <a:p>
            <a:r>
              <a:rPr lang="es-ES" sz="1200" kern="1200" dirty="0" err="1" smtClean="0">
                <a:solidFill>
                  <a:schemeClr val="tx1"/>
                </a:solidFill>
                <a:effectLst/>
                <a:latin typeface="+mn-lt"/>
                <a:ea typeface="+mn-ea"/>
                <a:cs typeface="+mn-cs"/>
              </a:rPr>
              <a:t>terations</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circadian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rhythms</a:t>
            </a:r>
            <a:r>
              <a:rPr lang="es-ES" sz="1200" kern="1200" dirty="0" smtClean="0">
                <a:solidFill>
                  <a:schemeClr val="tx1"/>
                </a:solidFill>
                <a:effectLst/>
                <a:latin typeface="+mn-lt"/>
                <a:ea typeface="+mn-ea"/>
                <a:cs typeface="+mn-cs"/>
              </a:rPr>
              <a:t> in </a:t>
            </a:r>
            <a:r>
              <a:rPr lang="es-ES" sz="1200" kern="1200" dirty="0" err="1" smtClean="0">
                <a:solidFill>
                  <a:schemeClr val="tx1"/>
                </a:solidFill>
                <a:effectLst/>
                <a:latin typeface="+mn-lt"/>
                <a:ea typeface="+mn-ea"/>
                <a:cs typeface="+mn-cs"/>
              </a:rPr>
              <a:t>space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Gachon</a:t>
            </a:r>
            <a:r>
              <a:rPr lang="es-ES" sz="1200" kern="1200" dirty="0" smtClean="0">
                <a:solidFill>
                  <a:schemeClr val="tx1"/>
                </a:solidFill>
                <a:effectLst/>
                <a:latin typeface="+mn-lt"/>
                <a:ea typeface="+mn-ea"/>
                <a:cs typeface="+mn-cs"/>
              </a:rPr>
              <a:t> et al., 2004; </a:t>
            </a:r>
            <a:r>
              <a:rPr lang="es-ES" sz="1200" kern="1200" dirty="0" err="1" smtClean="0">
                <a:solidFill>
                  <a:schemeClr val="tx1"/>
                </a:solidFill>
                <a:effectLst/>
                <a:latin typeface="+mn-lt"/>
                <a:ea typeface="+mn-ea"/>
                <a:cs typeface="+mn-cs"/>
              </a:rPr>
              <a:t>Monk</a:t>
            </a:r>
            <a:r>
              <a:rPr lang="es-ES" sz="1200" kern="1200" dirty="0" smtClean="0">
                <a:solidFill>
                  <a:schemeClr val="tx1"/>
                </a:solidFill>
                <a:effectLst/>
                <a:latin typeface="+mn-lt"/>
                <a:ea typeface="+mn-ea"/>
                <a:cs typeface="+mn-cs"/>
              </a:rPr>
              <a:t> et al., 2001). </a:t>
            </a:r>
            <a:endParaRPr lang="es-ES" dirty="0" smtClean="0"/>
          </a:p>
          <a:p>
            <a:r>
              <a:rPr lang="es-ES" sz="1200" kern="1200" dirty="0" err="1" smtClean="0">
                <a:solidFill>
                  <a:schemeClr val="tx1"/>
                </a:solidFill>
                <a:effectLst/>
                <a:latin typeface="+mn-lt"/>
                <a:ea typeface="+mn-ea"/>
                <a:cs typeface="+mn-cs"/>
              </a:rPr>
              <a:t>Although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research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results</a:t>
            </a:r>
            <a:r>
              <a:rPr lang="es-ES" sz="1200" kern="1200" dirty="0" smtClean="0">
                <a:solidFill>
                  <a:schemeClr val="tx1"/>
                </a:solidFill>
                <a:effectLst/>
                <a:latin typeface="+mn-lt"/>
                <a:ea typeface="+mn-ea"/>
                <a:cs typeface="+mn-cs"/>
              </a:rPr>
              <a:t> are </a:t>
            </a:r>
            <a:r>
              <a:rPr lang="es-ES" sz="1200" kern="1200" dirty="0" err="1" smtClean="0">
                <a:solidFill>
                  <a:schemeClr val="tx1"/>
                </a:solidFill>
                <a:effectLst/>
                <a:latin typeface="+mn-lt"/>
                <a:ea typeface="+mn-ea"/>
                <a:cs typeface="+mn-cs"/>
              </a:rPr>
              <a:t>still</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very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limited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several</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stud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ies</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circadian</a:t>
            </a:r>
            <a:r>
              <a:rPr lang="es-ES" sz="1200" kern="1200" dirty="0" smtClean="0">
                <a:solidFill>
                  <a:schemeClr val="tx1"/>
                </a:solidFill>
                <a:effectLst/>
                <a:latin typeface="+mn-lt"/>
                <a:ea typeface="+mn-ea"/>
                <a:cs typeface="+mn-cs"/>
              </a:rPr>
              <a:t>/</a:t>
            </a:r>
            <a:r>
              <a:rPr lang="es-ES" sz="1200" kern="1200" dirty="0" err="1" smtClean="0">
                <a:solidFill>
                  <a:schemeClr val="tx1"/>
                </a:solidFill>
                <a:effectLst/>
                <a:latin typeface="+mn-lt"/>
                <a:ea typeface="+mn-ea"/>
                <a:cs typeface="+mn-cs"/>
              </a:rPr>
              <a:t>diurnal</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rhythms</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astronauts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have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been</a:t>
            </a:r>
            <a:r>
              <a:rPr lang="es-ES" sz="1200" kern="1200" dirty="0" smtClean="0">
                <a:solidFill>
                  <a:schemeClr val="tx1"/>
                </a:solidFill>
                <a:effectLst/>
                <a:latin typeface="+mn-lt"/>
                <a:ea typeface="+mn-ea"/>
                <a:cs typeface="+mn-cs"/>
              </a:rPr>
              <a:t> con- </a:t>
            </a:r>
            <a:r>
              <a:rPr lang="es-ES" sz="1200" kern="1200" dirty="0" err="1" smtClean="0">
                <a:solidFill>
                  <a:schemeClr val="tx1"/>
                </a:solidFill>
                <a:effectLst/>
                <a:latin typeface="+mn-lt"/>
                <a:ea typeface="+mn-ea"/>
                <a:cs typeface="+mn-cs"/>
              </a:rPr>
              <a:t>ducted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Most</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these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investigations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were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isolated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studies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based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very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few</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subjects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Bai</a:t>
            </a:r>
            <a:r>
              <a:rPr lang="es-ES" sz="1200" kern="1200" dirty="0" smtClean="0">
                <a:solidFill>
                  <a:schemeClr val="tx1"/>
                </a:solidFill>
                <a:effectLst/>
                <a:latin typeface="+mn-lt"/>
                <a:ea typeface="+mn-ea"/>
                <a:cs typeface="+mn-cs"/>
              </a:rPr>
              <a:t> and Wang, 2008; </a:t>
            </a:r>
            <a:r>
              <a:rPr lang="es-ES" sz="1200" kern="1200" dirty="0" err="1" smtClean="0">
                <a:solidFill>
                  <a:schemeClr val="tx1"/>
                </a:solidFill>
                <a:effectLst/>
                <a:latin typeface="+mn-lt"/>
                <a:ea typeface="+mn-ea"/>
                <a:cs typeface="+mn-cs"/>
              </a:rPr>
              <a:t>Mcphee</a:t>
            </a:r>
            <a:r>
              <a:rPr lang="es-ES" sz="1200" kern="1200" dirty="0" smtClean="0">
                <a:solidFill>
                  <a:schemeClr val="tx1"/>
                </a:solidFill>
                <a:effectLst/>
                <a:latin typeface="+mn-lt"/>
                <a:ea typeface="+mn-ea"/>
                <a:cs typeface="+mn-cs"/>
              </a:rPr>
              <a:t> and Charles, 2009; Wang et al., 2014). </a:t>
            </a:r>
            <a:r>
              <a:rPr lang="es-ES" sz="1200" kern="1200" dirty="0" err="1" smtClean="0">
                <a:solidFill>
                  <a:schemeClr val="tx1"/>
                </a:solidFill>
                <a:effectLst/>
                <a:latin typeface="+mn-lt"/>
                <a:ea typeface="+mn-ea"/>
                <a:cs typeface="+mn-cs"/>
              </a:rPr>
              <a:t>After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their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return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from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space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astronauts</a:t>
            </a:r>
            <a:r>
              <a:rPr lang="es-ES" sz="1200" kern="1200" dirty="0" smtClean="0">
                <a:solidFill>
                  <a:schemeClr val="tx1"/>
                </a:solidFill>
                <a:effectLst/>
                <a:latin typeface="+mn-lt"/>
                <a:ea typeface="+mn-ea"/>
                <a:cs typeface="+mn-cs"/>
              </a:rPr>
              <a:t> of- ten </a:t>
            </a:r>
            <a:r>
              <a:rPr lang="es-ES" sz="1200" kern="1200" dirty="0" err="1" smtClean="0">
                <a:solidFill>
                  <a:schemeClr val="tx1"/>
                </a:solidFill>
                <a:effectLst/>
                <a:latin typeface="+mn-lt"/>
                <a:ea typeface="+mn-ea"/>
                <a:cs typeface="+mn-cs"/>
              </a:rPr>
              <a:t>display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altered</a:t>
            </a:r>
            <a:r>
              <a:rPr lang="es-ES" sz="1200" kern="1200" dirty="0" smtClean="0">
                <a:solidFill>
                  <a:schemeClr val="tx1"/>
                </a:solidFill>
                <a:effectLst/>
                <a:latin typeface="+mn-lt"/>
                <a:ea typeface="+mn-ea"/>
                <a:cs typeface="+mn-cs"/>
              </a:rPr>
              <a:t> short-</a:t>
            </a:r>
            <a:r>
              <a:rPr lang="es-ES" sz="1200" kern="1200" dirty="0" err="1" smtClean="0">
                <a:solidFill>
                  <a:schemeClr val="tx1"/>
                </a:solidFill>
                <a:effectLst/>
                <a:latin typeface="+mn-lt"/>
                <a:ea typeface="+mn-ea"/>
                <a:cs typeface="+mn-cs"/>
              </a:rPr>
              <a:t>term</a:t>
            </a:r>
            <a:r>
              <a:rPr lang="es-ES" sz="1200" kern="1200" dirty="0" smtClean="0">
                <a:solidFill>
                  <a:schemeClr val="tx1"/>
                </a:solidFill>
                <a:effectLst/>
                <a:latin typeface="+mn-lt"/>
                <a:ea typeface="+mn-ea"/>
                <a:cs typeface="+mn-cs"/>
              </a:rPr>
              <a:t> cardiovascular </a:t>
            </a:r>
            <a:r>
              <a:rPr lang="es-ES" sz="1200" kern="1200" dirty="0" err="1" smtClean="0">
                <a:solidFill>
                  <a:schemeClr val="tx1"/>
                </a:solidFill>
                <a:effectLst/>
                <a:latin typeface="+mn-lt"/>
                <a:ea typeface="+mn-ea"/>
                <a:cs typeface="+mn-cs"/>
              </a:rPr>
              <a:t>dynamics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Verheyden</a:t>
            </a:r>
            <a:r>
              <a:rPr lang="es-ES" sz="1200" kern="1200" dirty="0" smtClean="0">
                <a:solidFill>
                  <a:schemeClr val="tx1"/>
                </a:solidFill>
                <a:effectLst/>
                <a:latin typeface="+mn-lt"/>
                <a:ea typeface="+mn-ea"/>
                <a:cs typeface="+mn-cs"/>
              </a:rPr>
              <a:t> et al., 2007). </a:t>
            </a:r>
            <a:r>
              <a:rPr lang="es-ES" sz="1200" kern="1200" dirty="0" err="1" smtClean="0">
                <a:solidFill>
                  <a:schemeClr val="tx1"/>
                </a:solidFill>
                <a:effectLst/>
                <a:latin typeface="+mn-lt"/>
                <a:ea typeface="+mn-ea"/>
                <a:cs typeface="+mn-cs"/>
              </a:rPr>
              <a:t>Such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circadian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desynchrony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jeopardizes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physiology</a:t>
            </a:r>
            <a:r>
              <a:rPr lang="es-ES" sz="1200" kern="1200" dirty="0" smtClean="0">
                <a:solidFill>
                  <a:schemeClr val="tx1"/>
                </a:solidFill>
                <a:effectLst/>
                <a:latin typeface="+mn-lt"/>
                <a:ea typeface="+mn-ea"/>
                <a:cs typeface="+mn-cs"/>
              </a:rPr>
              <a:t> and </a:t>
            </a:r>
            <a:r>
              <a:rPr lang="es-ES" sz="1200" kern="1200" dirty="0" err="1" smtClean="0">
                <a:solidFill>
                  <a:schemeClr val="tx1"/>
                </a:solidFill>
                <a:effectLst/>
                <a:latin typeface="+mn-lt"/>
                <a:ea typeface="+mn-ea"/>
                <a:cs typeface="+mn-cs"/>
              </a:rPr>
              <a:t>behavior</a:t>
            </a:r>
            <a:r>
              <a:rPr lang="es-ES" sz="1200" kern="1200" dirty="0" smtClean="0">
                <a:solidFill>
                  <a:schemeClr val="tx1"/>
                </a:solidFill>
                <a:effectLst/>
                <a:latin typeface="+mn-lt"/>
                <a:ea typeface="+mn-ea"/>
                <a:cs typeface="+mn-cs"/>
              </a:rPr>
              <a:t>, and </a:t>
            </a:r>
            <a:r>
              <a:rPr lang="es-ES" sz="1200" kern="1200" dirty="0" err="1" smtClean="0">
                <a:solidFill>
                  <a:schemeClr val="tx1"/>
                </a:solidFill>
                <a:effectLst/>
                <a:latin typeface="+mn-lt"/>
                <a:ea typeface="+mn-ea"/>
                <a:cs typeface="+mn-cs"/>
              </a:rPr>
              <a:t>it</a:t>
            </a:r>
            <a:r>
              <a:rPr lang="es-ES" sz="1200" kern="1200" dirty="0" smtClean="0">
                <a:solidFill>
                  <a:schemeClr val="tx1"/>
                </a:solidFill>
                <a:effectLst/>
                <a:latin typeface="+mn-lt"/>
                <a:ea typeface="+mn-ea"/>
                <a:cs typeface="+mn-cs"/>
              </a:rPr>
              <a:t> causes </a:t>
            </a:r>
            <a:r>
              <a:rPr lang="es-ES" sz="1200" kern="1200" dirty="0" err="1" smtClean="0">
                <a:solidFill>
                  <a:schemeClr val="tx1"/>
                </a:solidFill>
                <a:effectLst/>
                <a:latin typeface="+mn-lt"/>
                <a:ea typeface="+mn-ea"/>
                <a:cs typeface="+mn-cs"/>
              </a:rPr>
              <a:t>astronauts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to</a:t>
            </a:r>
            <a:r>
              <a:rPr lang="es-ES" sz="1200" kern="1200" dirty="0" smtClean="0">
                <a:solidFill>
                  <a:schemeClr val="tx1"/>
                </a:solidFill>
                <a:effectLst/>
                <a:latin typeface="+mn-lt"/>
                <a:ea typeface="+mn-ea"/>
                <a:cs typeface="+mn-cs"/>
              </a:rPr>
              <a:t> show </a:t>
            </a:r>
            <a:r>
              <a:rPr lang="es-ES" sz="1200" kern="1200" dirty="0" err="1" smtClean="0">
                <a:solidFill>
                  <a:schemeClr val="tx1"/>
                </a:solidFill>
                <a:effectLst/>
                <a:latin typeface="+mn-lt"/>
                <a:ea typeface="+mn-ea"/>
                <a:cs typeface="+mn-cs"/>
              </a:rPr>
              <a:t>various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disorders</a:t>
            </a:r>
            <a:r>
              <a:rPr lang="es-ES" sz="1200" kern="1200" dirty="0" smtClean="0">
                <a:solidFill>
                  <a:schemeClr val="tx1"/>
                </a:solidFill>
                <a:effectLst/>
                <a:latin typeface="+mn-lt"/>
                <a:ea typeface="+mn-ea"/>
                <a:cs typeface="+mn-cs"/>
              </a:rPr>
              <a:t> and performance </a:t>
            </a:r>
            <a:r>
              <a:rPr lang="es-ES" sz="1200" kern="1200" dirty="0" err="1" smtClean="0">
                <a:solidFill>
                  <a:schemeClr val="tx1"/>
                </a:solidFill>
                <a:effectLst/>
                <a:latin typeface="+mn-lt"/>
                <a:ea typeface="+mn-ea"/>
                <a:cs typeface="+mn-cs"/>
              </a:rPr>
              <a:t>errors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Disturbances</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circadian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rhythms</a:t>
            </a:r>
            <a:r>
              <a:rPr lang="es-ES" sz="1200" kern="1200" dirty="0" smtClean="0">
                <a:solidFill>
                  <a:schemeClr val="tx1"/>
                </a:solidFill>
                <a:effectLst/>
                <a:latin typeface="+mn-lt"/>
                <a:ea typeface="+mn-ea"/>
                <a:cs typeface="+mn-cs"/>
              </a:rPr>
              <a:t> and </a:t>
            </a:r>
            <a:r>
              <a:rPr lang="es-ES" sz="1200" kern="1200" dirty="0" err="1" smtClean="0">
                <a:solidFill>
                  <a:schemeClr val="tx1"/>
                </a:solidFill>
                <a:effectLst/>
                <a:latin typeface="+mn-lt"/>
                <a:ea typeface="+mn-ea"/>
                <a:cs typeface="+mn-cs"/>
              </a:rPr>
              <a:t>sleep</a:t>
            </a:r>
            <a:r>
              <a:rPr lang="es-ES" sz="1200" kern="1200" dirty="0" smtClean="0">
                <a:solidFill>
                  <a:schemeClr val="tx1"/>
                </a:solidFill>
                <a:effectLst/>
                <a:latin typeface="+mn-lt"/>
                <a:ea typeface="+mn-ea"/>
                <a:cs typeface="+mn-cs"/>
              </a:rPr>
              <a:t> are </a:t>
            </a:r>
            <a:r>
              <a:rPr lang="es-ES" sz="1200" kern="1200" dirty="0" err="1" smtClean="0">
                <a:solidFill>
                  <a:schemeClr val="tx1"/>
                </a:solidFill>
                <a:effectLst/>
                <a:latin typeface="+mn-lt"/>
                <a:ea typeface="+mn-ea"/>
                <a:cs typeface="+mn-cs"/>
              </a:rPr>
              <a:t>indicators</a:t>
            </a:r>
            <a:r>
              <a:rPr lang="es-ES" sz="1200" kern="1200" dirty="0" smtClean="0">
                <a:solidFill>
                  <a:schemeClr val="tx1"/>
                </a:solidFill>
                <a:effectLst/>
                <a:latin typeface="+mn-lt"/>
                <a:ea typeface="+mn-ea"/>
                <a:cs typeface="+mn-cs"/>
              </a:rPr>
              <a:t> and </a:t>
            </a:r>
            <a:r>
              <a:rPr lang="es-ES" sz="1200" kern="1200" dirty="0" err="1" smtClean="0">
                <a:solidFill>
                  <a:schemeClr val="tx1"/>
                </a:solidFill>
                <a:effectLst/>
                <a:latin typeface="+mn-lt"/>
                <a:ea typeface="+mn-ea"/>
                <a:cs typeface="+mn-cs"/>
              </a:rPr>
              <a:t>common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diagnostic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criteria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for</a:t>
            </a:r>
            <a:r>
              <a:rPr lang="es-ES" sz="1200" kern="1200" dirty="0" smtClean="0">
                <a:solidFill>
                  <a:schemeClr val="tx1"/>
                </a:solidFill>
                <a:effectLst/>
                <a:latin typeface="+mn-lt"/>
                <a:ea typeface="+mn-ea"/>
                <a:cs typeface="+mn-cs"/>
              </a:rPr>
              <a:t> a </a:t>
            </a:r>
            <a:r>
              <a:rPr lang="es-ES" sz="1200" kern="1200" dirty="0" err="1" smtClean="0">
                <a:solidFill>
                  <a:schemeClr val="tx1"/>
                </a:solidFill>
                <a:effectLst/>
                <a:latin typeface="+mn-lt"/>
                <a:ea typeface="+mn-ea"/>
                <a:cs typeface="+mn-cs"/>
              </a:rPr>
              <a:t>variety</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psychiatric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disorders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Mcphee</a:t>
            </a:r>
            <a:r>
              <a:rPr lang="es-ES" sz="1200" kern="1200" dirty="0" smtClean="0">
                <a:solidFill>
                  <a:schemeClr val="tx1"/>
                </a:solidFill>
                <a:effectLst/>
                <a:latin typeface="+mn-lt"/>
                <a:ea typeface="+mn-ea"/>
                <a:cs typeface="+mn-cs"/>
              </a:rPr>
              <a:t> and Charles, 2009). </a:t>
            </a:r>
            <a:r>
              <a:rPr lang="es-ES" sz="1200" kern="1200" dirty="0" err="1" smtClean="0">
                <a:solidFill>
                  <a:schemeClr val="tx1"/>
                </a:solidFill>
                <a:effectLst/>
                <a:latin typeface="+mn-lt"/>
                <a:ea typeface="+mn-ea"/>
                <a:cs typeface="+mn-cs"/>
              </a:rPr>
              <a:t>For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instance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deregulation</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circadian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blood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pressure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rhythms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may</a:t>
            </a:r>
            <a:r>
              <a:rPr lang="es-ES" sz="1200" kern="1200" dirty="0" smtClean="0">
                <a:solidFill>
                  <a:schemeClr val="tx1"/>
                </a:solidFill>
                <a:effectLst/>
                <a:latin typeface="+mn-lt"/>
                <a:ea typeface="+mn-ea"/>
                <a:cs typeface="+mn-cs"/>
              </a:rPr>
              <a:t> lead </a:t>
            </a:r>
            <a:r>
              <a:rPr lang="es-ES" sz="1200" kern="1200" dirty="0" err="1" smtClean="0">
                <a:solidFill>
                  <a:schemeClr val="tx1"/>
                </a:solidFill>
                <a:effectLst/>
                <a:latin typeface="+mn-lt"/>
                <a:ea typeface="+mn-ea"/>
                <a:cs typeface="+mn-cs"/>
              </a:rPr>
              <a:t>to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several</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disorders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including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chronic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kidney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disease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Agarwal</a:t>
            </a:r>
            <a:r>
              <a:rPr lang="es-ES" sz="1200" kern="1200" dirty="0" smtClean="0">
                <a:solidFill>
                  <a:schemeClr val="tx1"/>
                </a:solidFill>
                <a:effectLst/>
                <a:latin typeface="+mn-lt"/>
                <a:ea typeface="+mn-ea"/>
                <a:cs typeface="+mn-cs"/>
              </a:rPr>
              <a:t>, 2010). </a:t>
            </a:r>
            <a:r>
              <a:rPr lang="es-ES" sz="1200" kern="1200" dirty="0" err="1" smtClean="0">
                <a:solidFill>
                  <a:schemeClr val="tx1"/>
                </a:solidFill>
                <a:effectLst/>
                <a:latin typeface="+mn-lt"/>
                <a:ea typeface="+mn-ea"/>
                <a:cs typeface="+mn-cs"/>
              </a:rPr>
              <a:t>However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detailed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effects</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spaceflight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circadian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rhythms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still</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remain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to</a:t>
            </a:r>
            <a:r>
              <a:rPr lang="es-ES" sz="1200" kern="1200" dirty="0" smtClean="0">
                <a:solidFill>
                  <a:schemeClr val="tx1"/>
                </a:solidFill>
                <a:effectLst/>
                <a:latin typeface="+mn-lt"/>
                <a:ea typeface="+mn-ea"/>
                <a:cs typeface="+mn-cs"/>
              </a:rPr>
              <a:t> be </a:t>
            </a:r>
            <a:r>
              <a:rPr lang="es-ES" sz="1200" kern="1200" dirty="0" err="1" smtClean="0">
                <a:solidFill>
                  <a:schemeClr val="tx1"/>
                </a:solidFill>
                <a:effectLst/>
                <a:latin typeface="+mn-lt"/>
                <a:ea typeface="+mn-ea"/>
                <a:cs typeface="+mn-cs"/>
              </a:rPr>
              <a:t>determined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understanding</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cir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cadian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rhythm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changes</a:t>
            </a:r>
            <a:r>
              <a:rPr lang="es-ES" sz="1200" kern="1200" dirty="0" smtClean="0">
                <a:solidFill>
                  <a:schemeClr val="tx1"/>
                </a:solidFill>
                <a:effectLst/>
                <a:latin typeface="+mn-lt"/>
                <a:ea typeface="+mn-ea"/>
                <a:cs typeface="+mn-cs"/>
              </a:rPr>
              <a:t> in </a:t>
            </a:r>
            <a:r>
              <a:rPr lang="es-ES" sz="1200" kern="1200" dirty="0" err="1" smtClean="0">
                <a:solidFill>
                  <a:schemeClr val="tx1"/>
                </a:solidFill>
                <a:effectLst/>
                <a:latin typeface="+mn-lt"/>
                <a:ea typeface="+mn-ea"/>
                <a:cs typeface="+mn-cs"/>
              </a:rPr>
              <a:t>space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will</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help</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develop</a:t>
            </a:r>
            <a:r>
              <a:rPr lang="es-ES" sz="1200" kern="1200" dirty="0" smtClean="0">
                <a:solidFill>
                  <a:schemeClr val="tx1"/>
                </a:solidFill>
                <a:effectLst/>
                <a:latin typeface="+mn-lt"/>
                <a:ea typeface="+mn-ea"/>
                <a:cs typeface="+mn-cs"/>
              </a:rPr>
              <a:t> novel </a:t>
            </a:r>
            <a:r>
              <a:rPr lang="es-ES" sz="1200" kern="1200" dirty="0" err="1" smtClean="0">
                <a:solidFill>
                  <a:schemeClr val="tx1"/>
                </a:solidFill>
                <a:effectLst/>
                <a:latin typeface="+mn-lt"/>
                <a:ea typeface="+mn-ea"/>
                <a:cs typeface="+mn-cs"/>
              </a:rPr>
              <a:t>counter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measures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improve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crew</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health</a:t>
            </a:r>
            <a:r>
              <a:rPr lang="es-ES" sz="1200" kern="1200" dirty="0" smtClean="0">
                <a:solidFill>
                  <a:schemeClr val="tx1"/>
                </a:solidFill>
                <a:effectLst/>
                <a:latin typeface="+mn-lt"/>
                <a:ea typeface="+mn-ea"/>
                <a:cs typeface="+mn-cs"/>
              </a:rPr>
              <a:t> and performance (</a:t>
            </a:r>
            <a:r>
              <a:rPr lang="es-ES" sz="1200" kern="1200" dirty="0" err="1" smtClean="0">
                <a:solidFill>
                  <a:schemeClr val="tx1"/>
                </a:solidFill>
                <a:effectLst/>
                <a:latin typeface="+mn-lt"/>
                <a:ea typeface="+mn-ea"/>
                <a:cs typeface="+mn-cs"/>
              </a:rPr>
              <a:t>Mcphee</a:t>
            </a:r>
            <a:r>
              <a:rPr lang="es-ES" sz="1200" kern="1200" dirty="0" smtClean="0">
                <a:solidFill>
                  <a:schemeClr val="tx1"/>
                </a:solidFill>
                <a:effectLst/>
                <a:latin typeface="+mn-lt"/>
                <a:ea typeface="+mn-ea"/>
                <a:cs typeface="+mn-cs"/>
              </a:rPr>
              <a:t> and Charles, 2009). </a:t>
            </a:r>
          </a:p>
          <a:p>
            <a:endParaRPr lang="es-ES" dirty="0" smtClean="0"/>
          </a:p>
          <a:p>
            <a:endParaRPr lang="es-ES" dirty="0"/>
          </a:p>
        </p:txBody>
      </p:sp>
      <p:sp>
        <p:nvSpPr>
          <p:cNvPr id="4" name="Marcador de número de diapositiva 3"/>
          <p:cNvSpPr>
            <a:spLocks noGrp="1"/>
          </p:cNvSpPr>
          <p:nvPr>
            <p:ph type="sldNum" sz="quarter" idx="10"/>
          </p:nvPr>
        </p:nvSpPr>
        <p:spPr/>
        <p:txBody>
          <a:bodyPr/>
          <a:lstStyle/>
          <a:p>
            <a:fld id="{65E7348E-61CA-EB45-BA75-9D3FD0B9C855}" type="slidenum">
              <a:rPr lang="es-ES" smtClean="0"/>
              <a:t>16</a:t>
            </a:fld>
            <a:endParaRPr lang="es-ES"/>
          </a:p>
        </p:txBody>
      </p:sp>
    </p:spTree>
    <p:extLst>
      <p:ext uri="{BB962C8B-B14F-4D97-AF65-F5344CB8AC3E}">
        <p14:creationId xmlns:p14="http://schemas.microsoft.com/office/powerpoint/2010/main" val="3931468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También se encontró una disminución de la conectividad estado de reposo en la derecha después del vuelo ínsula, que es parte de la corteza vestibular, donde las fibras aferentes de los órganos otolitos y canales semicirculares convergen. Esta red vestibular cortical está implicado en la integración de la entrada </a:t>
            </a:r>
            <a:r>
              <a:rPr lang="es-ES" dirty="0" err="1" smtClean="0"/>
              <a:t>neurosensorial</a:t>
            </a:r>
            <a:r>
              <a:rPr lang="es-ES" dirty="0" smtClean="0"/>
              <a:t> (es decir, vestibular, entrada visual y propioceptiva) y sus funciones incluyen el procesamiento de la auto-movimiento, la orientación espacial, y la memoria (</a:t>
            </a:r>
            <a:r>
              <a:rPr lang="es-ES" dirty="0" err="1" smtClean="0"/>
              <a:t>Brandt</a:t>
            </a:r>
            <a:r>
              <a:rPr lang="es-ES" dirty="0" smtClean="0"/>
              <a:t> et al. 2005), la percepción de vertical (López et al., 2007) y el procesamiento visual relacionada con las señales gravitacionales (López et al. 2009). Los problemas reversibles después de los vuelos espaciales resumidos anteriormente a menudo se han atribuido al sistema vestibular y en particular a la gravedad de </a:t>
            </a:r>
            <a:r>
              <a:rPr lang="es-ES" dirty="0" err="1" smtClean="0"/>
              <a:t>desacondicionamiento</a:t>
            </a:r>
            <a:r>
              <a:rPr lang="es-ES" dirty="0" smtClean="0"/>
              <a:t> sistema de detección de los otolitos (</a:t>
            </a:r>
            <a:r>
              <a:rPr lang="es-ES" dirty="0" err="1" smtClean="0"/>
              <a:t>Kornilova</a:t>
            </a:r>
            <a:r>
              <a:rPr lang="es-ES" dirty="0" smtClean="0"/>
              <a:t> et al 2012;. Moore et al., 2003). El estudio actual, sin embargo, sugiere que varios de estos problemas se originan a partir de alteraciones en el nivel cortical, en lugar de ser meramente atribuida a los órganos </a:t>
            </a:r>
            <a:r>
              <a:rPr lang="es-ES" dirty="0" err="1" smtClean="0"/>
              <a:t>neurosensoriales</a:t>
            </a:r>
            <a:r>
              <a:rPr lang="es-ES" dirty="0" smtClean="0"/>
              <a:t> periféricos. Los cambios en la función del cerebro podría explicar el hecho de que los segundos volantes de tiempo son menos propensos a algunos de estos problemas que folletos primera vez, dado el proceso de adaptación neural. Sin embargo, debido a la dificultad general y las restricciones al acceso cosmonauta, sólo hemos podido llevar a cabo la exploración posterior al vuelo 9 días después del regreso. En teoría, los cambios observados pueden atribuirse no sólo a la exposición de larga duración a la </a:t>
            </a:r>
            <a:r>
              <a:rPr lang="es-ES" dirty="0" err="1" smtClean="0"/>
              <a:t>microgravedad</a:t>
            </a:r>
            <a:r>
              <a:rPr lang="es-ES" dirty="0" smtClean="0"/>
              <a:t>, pero en parte</a:t>
            </a:r>
          </a:p>
          <a:p>
            <a:r>
              <a:rPr lang="es-ES" dirty="0" smtClean="0"/>
              <a:t>también a la readaptación a la gravedad de la Tierra. Sin embargo, el hecho de que los cambios de conectividad funcional todavía estaban presentes 9 días en la Tierra muestra la importancia de los hallazgos observados. Esto podría ser relevante en particular para las misiones a Marte, donde no hay asistencia en tierra en el lugar puede ser proporcionado y por lo tanto, es importante conocer la duración de los procesos fisiológicos de adaptación. Sólo la investigación adicional puede resolver este problema mediante la </a:t>
            </a:r>
            <a:r>
              <a:rPr lang="es-ES" dirty="0" err="1" smtClean="0"/>
              <a:t>inves</a:t>
            </a:r>
            <a:r>
              <a:rPr lang="es-ES" dirty="0" smtClean="0"/>
              <a:t>- </a:t>
            </a:r>
            <a:r>
              <a:rPr lang="es-ES" dirty="0" err="1" smtClean="0"/>
              <a:t>tigar</a:t>
            </a:r>
            <a:r>
              <a:rPr lang="es-ES" dirty="0" smtClean="0"/>
              <a:t> más viajeros espaciales en vuelo diferentes intervalos posteriores. Además, los estudios futuros tendrán que tener en </a:t>
            </a:r>
            <a:r>
              <a:rPr lang="es-ES" dirty="0" err="1" smtClean="0"/>
              <a:t>cuen</a:t>
            </a:r>
            <a:r>
              <a:rPr lang="es-ES" dirty="0" smtClean="0"/>
              <a:t>- </a:t>
            </a:r>
            <a:r>
              <a:rPr lang="es-ES" dirty="0" err="1" smtClean="0"/>
              <a:t>ta</a:t>
            </a:r>
            <a:r>
              <a:rPr lang="es-ES" dirty="0" smtClean="0"/>
              <a:t> el nivel de experiencia, es decir, si se trata de viajeros del espacio de primera vez o volantes 'frecuentes'.</a:t>
            </a:r>
          </a:p>
          <a:p>
            <a:r>
              <a:rPr lang="es-ES" dirty="0" smtClean="0"/>
              <a:t>En conclusión, la investigación de resonancia magnética funcional de la función cerebral en un cosmonauta después de la exposición de 6 meses a la micro gravedad indica alteraciones en vestibular y regiones relacionados con el motor. Estas disfunciones pueden dar cuenta de la reducción de las capacidades de la función de control de motores y vestibulares en la reentrada. La comprensión de los efectos del vuelo espacial en el sistema nervioso central humano es fundamental para el desarrollo de contramedidas adecuada. Maximizando el rendimiento de la tripulación y la salud es crucial para el éxito y la seguridad de las futuras misiones espaciales manera prolongada, incluidas las misiones a Marte. Adicional- mente, nuestros hallazgos pueden tener relevancia clínica, por ejemplo, para los pacientes vestibulares que sufren de insuficiencia de mecanismos de compensación neuronales.</a:t>
            </a:r>
            <a:endParaRPr lang="es-ES" dirty="0"/>
          </a:p>
        </p:txBody>
      </p:sp>
      <p:sp>
        <p:nvSpPr>
          <p:cNvPr id="4" name="Marcador de número de diapositiva 3"/>
          <p:cNvSpPr>
            <a:spLocks noGrp="1"/>
          </p:cNvSpPr>
          <p:nvPr>
            <p:ph type="sldNum" sz="quarter" idx="10"/>
          </p:nvPr>
        </p:nvSpPr>
        <p:spPr/>
        <p:txBody>
          <a:bodyPr/>
          <a:lstStyle/>
          <a:p>
            <a:fld id="{65E7348E-61CA-EB45-BA75-9D3FD0B9C855}" type="slidenum">
              <a:rPr lang="es-ES" smtClean="0"/>
              <a:t>17</a:t>
            </a:fld>
            <a:endParaRPr lang="es-ES"/>
          </a:p>
        </p:txBody>
      </p:sp>
    </p:spTree>
    <p:extLst>
      <p:ext uri="{BB962C8B-B14F-4D97-AF65-F5344CB8AC3E}">
        <p14:creationId xmlns:p14="http://schemas.microsoft.com/office/powerpoint/2010/main" val="190662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_tradnl" smtClean="0"/>
              <a:t>Clic para editar título</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4921C3C7-258B-CC45-8C55-11D612F78949}" type="datetimeFigureOut">
              <a:rPr lang="es-ES" smtClean="0"/>
              <a:t>04/05/16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96E36E3-2089-5244-B06D-065D9F8447FA}" type="slidenum">
              <a:rPr lang="es-ES" smtClean="0"/>
              <a:t>‹Nr.›</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smtClean="0"/>
              <a:t>Clic para editar título</a:t>
            </a:r>
            <a:endParaRPr lang="es-MX"/>
          </a:p>
        </p:txBody>
      </p:sp>
      <p:sp>
        <p:nvSpPr>
          <p:cNvPr id="3" name="2 Marcador de texto vertical"/>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3 Marcador de fecha"/>
          <p:cNvSpPr>
            <a:spLocks noGrp="1"/>
          </p:cNvSpPr>
          <p:nvPr>
            <p:ph type="dt" sz="half" idx="10"/>
          </p:nvPr>
        </p:nvSpPr>
        <p:spPr/>
        <p:txBody>
          <a:bodyPr/>
          <a:lstStyle/>
          <a:p>
            <a:fld id="{4921C3C7-258B-CC45-8C55-11D612F78949}" type="datetimeFigureOut">
              <a:rPr lang="es-ES" smtClean="0"/>
              <a:t>04/05/16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96E36E3-2089-5244-B06D-065D9F8447FA}" type="slidenum">
              <a:rPr lang="es-ES" smtClean="0"/>
              <a:t>‹Nr.›</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_tradnl" smtClean="0"/>
              <a:t>Clic para editar título</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3 Marcador de fecha"/>
          <p:cNvSpPr>
            <a:spLocks noGrp="1"/>
          </p:cNvSpPr>
          <p:nvPr>
            <p:ph type="dt" sz="half" idx="10"/>
          </p:nvPr>
        </p:nvSpPr>
        <p:spPr/>
        <p:txBody>
          <a:bodyPr/>
          <a:lstStyle/>
          <a:p>
            <a:fld id="{4921C3C7-258B-CC45-8C55-11D612F78949}" type="datetimeFigureOut">
              <a:rPr lang="es-ES" smtClean="0"/>
              <a:t>04/05/16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96E36E3-2089-5244-B06D-065D9F8447FA}" type="slidenum">
              <a:rPr lang="es-ES" smtClean="0"/>
              <a:t>‹Nr.›</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smtClean="0"/>
              <a:t>Clic para editar título</a:t>
            </a:r>
            <a:endParaRPr lang="es-MX"/>
          </a:p>
        </p:txBody>
      </p:sp>
      <p:sp>
        <p:nvSpPr>
          <p:cNvPr id="3" name="2 Marcador de contenido"/>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3 Marcador de fecha"/>
          <p:cNvSpPr>
            <a:spLocks noGrp="1"/>
          </p:cNvSpPr>
          <p:nvPr>
            <p:ph type="dt" sz="half" idx="10"/>
          </p:nvPr>
        </p:nvSpPr>
        <p:spPr/>
        <p:txBody>
          <a:bodyPr/>
          <a:lstStyle/>
          <a:p>
            <a:fld id="{4921C3C7-258B-CC45-8C55-11D612F78949}" type="datetimeFigureOut">
              <a:rPr lang="es-ES" smtClean="0"/>
              <a:t>04/05/16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96E36E3-2089-5244-B06D-065D9F8447FA}" type="slidenum">
              <a:rPr lang="es-ES" smtClean="0"/>
              <a:t>‹Nr.›</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3 Marcador de fecha"/>
          <p:cNvSpPr>
            <a:spLocks noGrp="1"/>
          </p:cNvSpPr>
          <p:nvPr>
            <p:ph type="dt" sz="half" idx="10"/>
          </p:nvPr>
        </p:nvSpPr>
        <p:spPr/>
        <p:txBody>
          <a:bodyPr/>
          <a:lstStyle/>
          <a:p>
            <a:fld id="{4921C3C7-258B-CC45-8C55-11D612F78949}" type="datetimeFigureOut">
              <a:rPr lang="es-ES" smtClean="0"/>
              <a:t>04/05/16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96E36E3-2089-5244-B06D-065D9F8447FA}" type="slidenum">
              <a:rPr lang="es-ES" smtClean="0"/>
              <a:t>‹Nr.›</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smtClean="0"/>
              <a:t>Clic para editar título</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5" name="4 Marcador de fecha"/>
          <p:cNvSpPr>
            <a:spLocks noGrp="1"/>
          </p:cNvSpPr>
          <p:nvPr>
            <p:ph type="dt" sz="half" idx="10"/>
          </p:nvPr>
        </p:nvSpPr>
        <p:spPr/>
        <p:txBody>
          <a:bodyPr/>
          <a:lstStyle/>
          <a:p>
            <a:fld id="{4921C3C7-258B-CC45-8C55-11D612F78949}" type="datetimeFigureOut">
              <a:rPr lang="es-ES" smtClean="0"/>
              <a:t>04/05/16</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C96E36E3-2089-5244-B06D-065D9F8447FA}" type="slidenum">
              <a:rPr lang="es-ES" smtClean="0"/>
              <a:t>‹Nr.›</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_tradnl" smtClean="0"/>
              <a:t>Clic para editar título</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7" name="6 Marcador de fecha"/>
          <p:cNvSpPr>
            <a:spLocks noGrp="1"/>
          </p:cNvSpPr>
          <p:nvPr>
            <p:ph type="dt" sz="half" idx="10"/>
          </p:nvPr>
        </p:nvSpPr>
        <p:spPr/>
        <p:txBody>
          <a:bodyPr/>
          <a:lstStyle/>
          <a:p>
            <a:fld id="{4921C3C7-258B-CC45-8C55-11D612F78949}" type="datetimeFigureOut">
              <a:rPr lang="es-ES" smtClean="0"/>
              <a:t>04/05/16</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C96E36E3-2089-5244-B06D-065D9F8447FA}" type="slidenum">
              <a:rPr lang="es-ES" smtClean="0"/>
              <a:t>‹Nr.›</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smtClean="0"/>
              <a:t>Clic para editar título</a:t>
            </a:r>
            <a:endParaRPr lang="es-MX"/>
          </a:p>
        </p:txBody>
      </p:sp>
      <p:sp>
        <p:nvSpPr>
          <p:cNvPr id="3" name="2 Marcador de fecha"/>
          <p:cNvSpPr>
            <a:spLocks noGrp="1"/>
          </p:cNvSpPr>
          <p:nvPr>
            <p:ph type="dt" sz="half" idx="10"/>
          </p:nvPr>
        </p:nvSpPr>
        <p:spPr/>
        <p:txBody>
          <a:bodyPr/>
          <a:lstStyle/>
          <a:p>
            <a:fld id="{4921C3C7-258B-CC45-8C55-11D612F78949}" type="datetimeFigureOut">
              <a:rPr lang="es-ES" smtClean="0"/>
              <a:t>04/05/16</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C96E36E3-2089-5244-B06D-065D9F8447FA}" type="slidenum">
              <a:rPr lang="es-ES" smtClean="0"/>
              <a:t>‹Nr.›</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4921C3C7-258B-CC45-8C55-11D612F78949}" type="datetimeFigureOut">
              <a:rPr lang="es-ES" smtClean="0"/>
              <a:t>04/05/16</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C96E36E3-2089-5244-B06D-065D9F8447FA}" type="slidenum">
              <a:rPr lang="es-ES" smtClean="0"/>
              <a:t>‹Nr.›</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4 Marcador de fecha"/>
          <p:cNvSpPr>
            <a:spLocks noGrp="1"/>
          </p:cNvSpPr>
          <p:nvPr>
            <p:ph type="dt" sz="half" idx="10"/>
          </p:nvPr>
        </p:nvSpPr>
        <p:spPr/>
        <p:txBody>
          <a:bodyPr/>
          <a:lstStyle/>
          <a:p>
            <a:fld id="{4921C3C7-258B-CC45-8C55-11D612F78949}" type="datetimeFigureOut">
              <a:rPr lang="es-ES" smtClean="0"/>
              <a:t>04/05/16</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C96E36E3-2089-5244-B06D-065D9F8447FA}" type="slidenum">
              <a:rPr lang="es-ES" smtClean="0"/>
              <a:t>‹Nr.›</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lang="es-MX"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4 Marcador de fecha"/>
          <p:cNvSpPr>
            <a:spLocks noGrp="1"/>
          </p:cNvSpPr>
          <p:nvPr>
            <p:ph type="dt" sz="half" idx="10"/>
          </p:nvPr>
        </p:nvSpPr>
        <p:spPr/>
        <p:txBody>
          <a:bodyPr/>
          <a:lstStyle/>
          <a:p>
            <a:fld id="{4921C3C7-258B-CC45-8C55-11D612F78949}" type="datetimeFigureOut">
              <a:rPr lang="es-ES" smtClean="0"/>
              <a:t>04/05/16</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C96E36E3-2089-5244-B06D-065D9F8447FA}" type="slidenum">
              <a:rPr lang="es-ES" smtClean="0"/>
              <a:t>‹Nr.›</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6000"/>
            <a:lum/>
          </a:blip>
          <a:srcRect/>
          <a:stretch>
            <a:fillRect r="43000" b="27000"/>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21C3C7-258B-CC45-8C55-11D612F78949}" type="datetimeFigureOut">
              <a:rPr lang="es-ES" smtClean="0"/>
              <a:t>04/05/16</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6E36E3-2089-5244-B06D-065D9F8447FA}" type="slidenum">
              <a:rPr lang="es-ES" smtClean="0"/>
              <a:t>‹Nr.›</a:t>
            </a:fld>
            <a:endParaRPr lang="es-E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 Id="rId3" Type="http://schemas.openxmlformats.org/officeDocument/2006/relationships/image" Target="../media/image15.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6.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20.emf"/></Relationships>
</file>

<file path=ppt/slides/_rels/slide16.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emf"/><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4.emf"/><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emf"/><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emf"/></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emf"/><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emf"/><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1.emf"/><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5.emf"/><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emf"/><Relationship Id="rId3" Type="http://schemas.openxmlformats.org/officeDocument/2006/relationships/image" Target="../media/image10.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4" Type="http://schemas.openxmlformats.org/officeDocument/2006/relationships/image" Target="../media/image13.emf"/><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685800" y="2760299"/>
            <a:ext cx="7772400" cy="1758775"/>
          </a:xfrm>
        </p:spPr>
        <p:txBody>
          <a:bodyPr>
            <a:normAutofit/>
          </a:bodyPr>
          <a:lstStyle/>
          <a:p>
            <a:r>
              <a:rPr lang="es-ES" b="1" dirty="0" smtClean="0"/>
              <a:t>Enfermedades  mas frecuentes en el espacio </a:t>
            </a:r>
            <a:endParaRPr lang="es-ES" b="1" dirty="0"/>
          </a:p>
        </p:txBody>
      </p:sp>
      <p:pic>
        <p:nvPicPr>
          <p:cNvPr id="6" name="Imagen 5"/>
          <p:cNvPicPr>
            <a:picLocks noChangeAspect="1"/>
          </p:cNvPicPr>
          <p:nvPr/>
        </p:nvPicPr>
        <p:blipFill>
          <a:blip r:embed="rId2"/>
          <a:stretch>
            <a:fillRect/>
          </a:stretch>
        </p:blipFill>
        <p:spPr>
          <a:xfrm>
            <a:off x="2360706" y="4811059"/>
            <a:ext cx="4691529" cy="1464233"/>
          </a:xfrm>
          <a:prstGeom prst="rect">
            <a:avLst/>
          </a:prstGeom>
        </p:spPr>
      </p:pic>
    </p:spTree>
    <p:extLst>
      <p:ext uri="{BB962C8B-B14F-4D97-AF65-F5344CB8AC3E}">
        <p14:creationId xmlns:p14="http://schemas.microsoft.com/office/powerpoint/2010/main" val="209764790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a:xfrm>
            <a:off x="1150471" y="1045882"/>
            <a:ext cx="6858000" cy="264458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smtClean="0"/>
              <a:t>Enfermedad mas frecuente en el espacio</a:t>
            </a:r>
          </a:p>
          <a:p>
            <a:pPr algn="ctr"/>
            <a:r>
              <a:rPr lang="es-ES" dirty="0" smtClean="0"/>
              <a:t>síndrome </a:t>
            </a:r>
            <a:r>
              <a:rPr lang="es-ES" dirty="0"/>
              <a:t>de adaptación espacial (SAS), es experimentado por aproximadamente la mitad de todos los astronautas durante los primeros días de su viaje espacial. </a:t>
            </a:r>
            <a:endParaRPr lang="es-ES" dirty="0" smtClean="0"/>
          </a:p>
          <a:p>
            <a:pPr algn="ctr"/>
            <a:endParaRPr lang="es-ES" dirty="0"/>
          </a:p>
        </p:txBody>
      </p:sp>
      <p:pic>
        <p:nvPicPr>
          <p:cNvPr id="3" name="Imagen 2"/>
          <p:cNvPicPr>
            <a:picLocks noChangeAspect="1"/>
          </p:cNvPicPr>
          <p:nvPr/>
        </p:nvPicPr>
        <p:blipFill>
          <a:blip r:embed="rId2"/>
          <a:stretch>
            <a:fillRect/>
          </a:stretch>
        </p:blipFill>
        <p:spPr>
          <a:xfrm>
            <a:off x="925605" y="3839882"/>
            <a:ext cx="3272865" cy="2002117"/>
          </a:xfrm>
          <a:prstGeom prst="rect">
            <a:avLst/>
          </a:prstGeom>
        </p:spPr>
      </p:pic>
      <p:pic>
        <p:nvPicPr>
          <p:cNvPr id="4" name="Imagen 3"/>
          <p:cNvPicPr>
            <a:picLocks noChangeAspect="1"/>
          </p:cNvPicPr>
          <p:nvPr/>
        </p:nvPicPr>
        <p:blipFill>
          <a:blip r:embed="rId3"/>
          <a:stretch>
            <a:fillRect/>
          </a:stretch>
        </p:blipFill>
        <p:spPr>
          <a:xfrm>
            <a:off x="4198471" y="3839883"/>
            <a:ext cx="3809999" cy="2002116"/>
          </a:xfrm>
          <a:prstGeom prst="rect">
            <a:avLst/>
          </a:prstGeom>
        </p:spPr>
      </p:pic>
    </p:spTree>
    <p:extLst>
      <p:ext uri="{BB962C8B-B14F-4D97-AF65-F5344CB8AC3E}">
        <p14:creationId xmlns:p14="http://schemas.microsoft.com/office/powerpoint/2010/main" val="303782505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a:xfrm>
            <a:off x="1344706" y="1718234"/>
            <a:ext cx="6529294" cy="237564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dirty="0" smtClean="0"/>
              <a:t>Existen enfermedades en el espacio ??</a:t>
            </a:r>
            <a:endParaRPr lang="es-ES" sz="3200" dirty="0"/>
          </a:p>
        </p:txBody>
      </p:sp>
    </p:spTree>
    <p:extLst>
      <p:ext uri="{BB962C8B-B14F-4D97-AF65-F5344CB8AC3E}">
        <p14:creationId xmlns:p14="http://schemas.microsoft.com/office/powerpoint/2010/main" val="22111721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514353" y="408741"/>
            <a:ext cx="7692349" cy="1206500"/>
          </a:xfrm>
          <a:prstGeom prst="rect">
            <a:avLst/>
          </a:prstGeom>
        </p:spPr>
      </p:pic>
      <p:sp>
        <p:nvSpPr>
          <p:cNvPr id="5" name="Rectángulo 4"/>
          <p:cNvSpPr/>
          <p:nvPr/>
        </p:nvSpPr>
        <p:spPr>
          <a:xfrm>
            <a:off x="514354" y="6097634"/>
            <a:ext cx="8376692" cy="461665"/>
          </a:xfrm>
          <a:prstGeom prst="rect">
            <a:avLst/>
          </a:prstGeom>
        </p:spPr>
        <p:txBody>
          <a:bodyPr wrap="square">
            <a:spAutoFit/>
          </a:bodyPr>
          <a:lstStyle/>
          <a:p>
            <a:r>
              <a:rPr lang="es-ES" baseline="30000" dirty="0" err="1"/>
              <a:t>Boerma</a:t>
            </a:r>
            <a:r>
              <a:rPr lang="es-ES" baseline="30000" dirty="0"/>
              <a:t> M, Nelson GA, </a:t>
            </a:r>
            <a:r>
              <a:rPr lang="es-ES" baseline="30000" dirty="0" err="1"/>
              <a:t>Sridharan</a:t>
            </a:r>
            <a:r>
              <a:rPr lang="es-ES" baseline="30000" dirty="0"/>
              <a:t> V, Mao XW, </a:t>
            </a:r>
            <a:r>
              <a:rPr lang="es-ES" baseline="30000" dirty="0" err="1"/>
              <a:t>Koturbash</a:t>
            </a:r>
            <a:r>
              <a:rPr lang="es-ES" baseline="30000" dirty="0"/>
              <a:t> I, </a:t>
            </a:r>
            <a:r>
              <a:rPr lang="es-ES" baseline="30000" dirty="0" err="1"/>
              <a:t>Hauer­Jensen</a:t>
            </a:r>
            <a:r>
              <a:rPr lang="es-ES" baseline="30000" dirty="0"/>
              <a:t> M. </a:t>
            </a:r>
            <a:r>
              <a:rPr lang="es-ES" baseline="30000" dirty="0" err="1"/>
              <a:t>Space</a:t>
            </a:r>
            <a:r>
              <a:rPr lang="es-ES" baseline="30000" dirty="0"/>
              <a:t> </a:t>
            </a:r>
            <a:r>
              <a:rPr lang="es-ES" baseline="30000" dirty="0" err="1"/>
              <a:t>radiation</a:t>
            </a:r>
            <a:r>
              <a:rPr lang="es-ES" baseline="30000" dirty="0"/>
              <a:t> and cardiovascular </a:t>
            </a:r>
            <a:r>
              <a:rPr lang="es-ES" baseline="30000" dirty="0" err="1"/>
              <a:t>disease</a:t>
            </a:r>
            <a:r>
              <a:rPr lang="es-ES" baseline="30000" dirty="0"/>
              <a:t> </a:t>
            </a:r>
            <a:r>
              <a:rPr lang="es-ES" baseline="30000" dirty="0" err="1"/>
              <a:t>risk</a:t>
            </a:r>
            <a:r>
              <a:rPr lang="es-ES" baseline="30000" dirty="0"/>
              <a:t>. </a:t>
            </a:r>
            <a:r>
              <a:rPr lang="es-ES" i="1" baseline="30000" dirty="0" err="1"/>
              <a:t>World</a:t>
            </a:r>
            <a:r>
              <a:rPr lang="es-ES" i="1" baseline="30000" dirty="0"/>
              <a:t> J </a:t>
            </a:r>
            <a:r>
              <a:rPr lang="es-ES" i="1" baseline="30000" dirty="0" err="1"/>
              <a:t>Cardiol</a:t>
            </a:r>
            <a:r>
              <a:rPr lang="es-ES" i="1" baseline="30000" dirty="0"/>
              <a:t> </a:t>
            </a:r>
            <a:r>
              <a:rPr lang="es-ES" baseline="30000" dirty="0"/>
              <a:t>2015; 7(12): 882­888 </a:t>
            </a:r>
            <a:endParaRPr lang="es-ES" dirty="0"/>
          </a:p>
        </p:txBody>
      </p:sp>
      <p:sp>
        <p:nvSpPr>
          <p:cNvPr id="7" name="Rectángulo 6"/>
          <p:cNvSpPr/>
          <p:nvPr/>
        </p:nvSpPr>
        <p:spPr>
          <a:xfrm>
            <a:off x="710423" y="1792967"/>
            <a:ext cx="7857704" cy="360549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dirty="0" smtClean="0"/>
              <a:t>Radiaci</a:t>
            </a:r>
            <a:r>
              <a:rPr lang="es-ES" dirty="0" smtClean="0"/>
              <a:t>ó</a:t>
            </a:r>
            <a:r>
              <a:rPr lang="es-ES" dirty="0" smtClean="0"/>
              <a:t>n </a:t>
            </a:r>
            <a:r>
              <a:rPr lang="es-ES" dirty="0" smtClean="0"/>
              <a:t>separa los electrones de los </a:t>
            </a:r>
            <a:r>
              <a:rPr lang="es-ES" dirty="0" smtClean="0"/>
              <a:t>átomos </a:t>
            </a:r>
            <a:r>
              <a:rPr lang="es-ES" dirty="0" smtClean="0"/>
              <a:t>lo que resulta en un </a:t>
            </a:r>
            <a:r>
              <a:rPr lang="es-ES" dirty="0" smtClean="0"/>
              <a:t>daño </a:t>
            </a:r>
            <a:r>
              <a:rPr lang="es-ES" dirty="0" smtClean="0"/>
              <a:t>molecular, a nivel de </a:t>
            </a:r>
            <a:r>
              <a:rPr lang="es-ES" dirty="0" smtClean="0"/>
              <a:t>DNA.</a:t>
            </a:r>
          </a:p>
          <a:p>
            <a:pPr algn="ctr"/>
            <a:endParaRPr lang="es-ES" dirty="0" smtClean="0"/>
          </a:p>
          <a:p>
            <a:pPr algn="ctr"/>
            <a:r>
              <a:rPr lang="es-ES" b="1" i="1" dirty="0" smtClean="0"/>
              <a:t>Principal causa de </a:t>
            </a:r>
            <a:r>
              <a:rPr lang="es-ES" b="1" i="1" dirty="0" smtClean="0"/>
              <a:t>lesi</a:t>
            </a:r>
            <a:r>
              <a:rPr lang="es-ES" b="1" i="1" dirty="0" smtClean="0"/>
              <a:t>ó</a:t>
            </a:r>
            <a:r>
              <a:rPr lang="es-ES" b="1" i="1" dirty="0" smtClean="0"/>
              <a:t>n </a:t>
            </a:r>
            <a:r>
              <a:rPr lang="es-ES" b="1" i="1" dirty="0" smtClean="0"/>
              <a:t>celular y muerte </a:t>
            </a:r>
            <a:r>
              <a:rPr lang="es-ES" b="1" i="1" dirty="0" smtClean="0"/>
              <a:t>celular </a:t>
            </a:r>
          </a:p>
          <a:p>
            <a:pPr algn="ctr"/>
            <a:endParaRPr lang="es-ES" b="1" i="1" dirty="0" smtClean="0"/>
          </a:p>
          <a:p>
            <a:pPr algn="ctr"/>
            <a:r>
              <a:rPr lang="es-ES" dirty="0" smtClean="0"/>
              <a:t>La </a:t>
            </a:r>
            <a:r>
              <a:rPr lang="es-ES" dirty="0" smtClean="0"/>
              <a:t>radiación </a:t>
            </a:r>
            <a:r>
              <a:rPr lang="es-ES" dirty="0" smtClean="0"/>
              <a:t>ionizante en forma de ondas </a:t>
            </a:r>
            <a:r>
              <a:rPr lang="es-ES" dirty="0" smtClean="0"/>
              <a:t>electromagnéticas </a:t>
            </a:r>
            <a:r>
              <a:rPr lang="es-ES" dirty="0" smtClean="0"/>
              <a:t>(rayos x</a:t>
            </a:r>
            <a:r>
              <a:rPr lang="es-ES" dirty="0" smtClean="0"/>
              <a:t>) y radiación </a:t>
            </a:r>
            <a:r>
              <a:rPr lang="es-ES" dirty="0" smtClean="0"/>
              <a:t>gama son consideradas </a:t>
            </a:r>
            <a:r>
              <a:rPr lang="es-ES" dirty="0" smtClean="0"/>
              <a:t>formas </a:t>
            </a:r>
            <a:r>
              <a:rPr lang="es-ES" dirty="0" smtClean="0"/>
              <a:t>de baja </a:t>
            </a:r>
            <a:r>
              <a:rPr lang="es-ES" dirty="0" smtClean="0"/>
              <a:t>radiación que </a:t>
            </a:r>
            <a:r>
              <a:rPr lang="es-ES" dirty="0" smtClean="0"/>
              <a:t>se deposita de manera uniforme en grandes </a:t>
            </a:r>
            <a:r>
              <a:rPr lang="es-ES" dirty="0" smtClean="0"/>
              <a:t>volúmenes </a:t>
            </a:r>
            <a:r>
              <a:rPr lang="es-ES" dirty="0" smtClean="0"/>
              <a:t>de </a:t>
            </a:r>
            <a:r>
              <a:rPr lang="es-ES" dirty="0" smtClean="0"/>
              <a:t>tejidos</a:t>
            </a:r>
          </a:p>
          <a:p>
            <a:pPr algn="ctr"/>
            <a:endParaRPr lang="es-ES" dirty="0"/>
          </a:p>
          <a:p>
            <a:pPr algn="ctr"/>
            <a:endParaRPr lang="es-ES" dirty="0" smtClean="0"/>
          </a:p>
          <a:p>
            <a:pPr algn="ctr"/>
            <a:r>
              <a:rPr lang="es-ES" dirty="0" smtClean="0"/>
              <a:t>Los  viajeros del espacio </a:t>
            </a:r>
            <a:r>
              <a:rPr lang="es-ES" dirty="0" smtClean="0"/>
              <a:t>se exponen a la radiación </a:t>
            </a:r>
            <a:r>
              <a:rPr lang="es-ES" dirty="0" smtClean="0"/>
              <a:t>generada de los </a:t>
            </a:r>
            <a:r>
              <a:rPr lang="es-ES" dirty="0" smtClean="0"/>
              <a:t>rayos galácticos cósmicos </a:t>
            </a:r>
            <a:r>
              <a:rPr lang="es-ES" dirty="0" smtClean="0"/>
              <a:t>y de manera </a:t>
            </a:r>
            <a:r>
              <a:rPr lang="es-ES" dirty="0" smtClean="0"/>
              <a:t>ocasional </a:t>
            </a:r>
            <a:r>
              <a:rPr lang="es-ES" dirty="0" smtClean="0"/>
              <a:t>a dosis altas de </a:t>
            </a:r>
            <a:r>
              <a:rPr lang="es-ES" dirty="0" smtClean="0"/>
              <a:t>partículas </a:t>
            </a:r>
            <a:r>
              <a:rPr lang="es-ES" dirty="0" smtClean="0"/>
              <a:t>solares </a:t>
            </a:r>
          </a:p>
        </p:txBody>
      </p:sp>
    </p:spTree>
    <p:extLst>
      <p:ext uri="{BB962C8B-B14F-4D97-AF65-F5344CB8AC3E}">
        <p14:creationId xmlns:p14="http://schemas.microsoft.com/office/powerpoint/2010/main" val="221329926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521623" y="911412"/>
            <a:ext cx="8164539" cy="3824941"/>
          </a:xfrm>
          <a:prstGeom prst="rect">
            <a:avLst/>
          </a:prstGeom>
        </p:spPr>
      </p:pic>
      <p:sp>
        <p:nvSpPr>
          <p:cNvPr id="4" name="Rectángulo 3"/>
          <p:cNvSpPr/>
          <p:nvPr/>
        </p:nvSpPr>
        <p:spPr>
          <a:xfrm>
            <a:off x="374207" y="5934670"/>
            <a:ext cx="8209897" cy="276999"/>
          </a:xfrm>
          <a:prstGeom prst="rect">
            <a:avLst/>
          </a:prstGeom>
        </p:spPr>
        <p:txBody>
          <a:bodyPr wrap="square">
            <a:spAutoFit/>
          </a:bodyPr>
          <a:lstStyle/>
          <a:p>
            <a:r>
              <a:rPr lang="es-ES" baseline="-25000" dirty="0"/>
              <a:t>http://</a:t>
            </a:r>
            <a:r>
              <a:rPr lang="es-ES" baseline="-25000" dirty="0" err="1"/>
              <a:t>www.space.com</a:t>
            </a:r>
            <a:r>
              <a:rPr lang="es-ES" baseline="-25000" dirty="0"/>
              <a:t>/25452-zero-gravity-affects-astronauts-hearts.html#sthash.GsYzo3JU.dpuf</a:t>
            </a:r>
            <a:endParaRPr lang="es-ES" baseline="-25000" dirty="0"/>
          </a:p>
        </p:txBody>
      </p:sp>
      <p:sp>
        <p:nvSpPr>
          <p:cNvPr id="5" name="Rectángulo redondeado 4"/>
          <p:cNvSpPr/>
          <p:nvPr/>
        </p:nvSpPr>
        <p:spPr>
          <a:xfrm>
            <a:off x="1045882" y="5139765"/>
            <a:ext cx="6962589" cy="79490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smtClean="0"/>
              <a:t>Corazones esféricos y pierden masa muscular  </a:t>
            </a:r>
            <a:endParaRPr lang="es-ES" dirty="0"/>
          </a:p>
        </p:txBody>
      </p:sp>
    </p:spTree>
    <p:extLst>
      <p:ext uri="{BB962C8B-B14F-4D97-AF65-F5344CB8AC3E}">
        <p14:creationId xmlns:p14="http://schemas.microsoft.com/office/powerpoint/2010/main" val="99556665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508000" y="190500"/>
            <a:ext cx="3675529" cy="6108700"/>
          </a:xfrm>
          <a:prstGeom prst="rect">
            <a:avLst/>
          </a:prstGeom>
        </p:spPr>
      </p:pic>
      <p:pic>
        <p:nvPicPr>
          <p:cNvPr id="3" name="Imagen 2"/>
          <p:cNvPicPr>
            <a:picLocks noChangeAspect="1"/>
          </p:cNvPicPr>
          <p:nvPr/>
        </p:nvPicPr>
        <p:blipFill>
          <a:blip r:embed="rId4"/>
          <a:stretch>
            <a:fillRect/>
          </a:stretch>
        </p:blipFill>
        <p:spPr>
          <a:xfrm>
            <a:off x="5011645" y="190499"/>
            <a:ext cx="3632200" cy="6108701"/>
          </a:xfrm>
          <a:prstGeom prst="rect">
            <a:avLst/>
          </a:prstGeom>
        </p:spPr>
      </p:pic>
    </p:spTree>
    <p:extLst>
      <p:ext uri="{BB962C8B-B14F-4D97-AF65-F5344CB8AC3E}">
        <p14:creationId xmlns:p14="http://schemas.microsoft.com/office/powerpoint/2010/main" val="282612275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328787" y="445911"/>
            <a:ext cx="8391879" cy="1074822"/>
          </a:xfrm>
          <a:prstGeom prst="rect">
            <a:avLst/>
          </a:prstGeom>
        </p:spPr>
      </p:pic>
      <p:sp>
        <p:nvSpPr>
          <p:cNvPr id="6" name="Rectángulo redondeado 5"/>
          <p:cNvSpPr/>
          <p:nvPr/>
        </p:nvSpPr>
        <p:spPr>
          <a:xfrm>
            <a:off x="702235" y="1777999"/>
            <a:ext cx="7799294" cy="398929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dirty="0" smtClean="0"/>
              <a:t>Altas dosis de </a:t>
            </a:r>
            <a:r>
              <a:rPr lang="es-ES" dirty="0" smtClean="0"/>
              <a:t>radiación  </a:t>
            </a:r>
            <a:r>
              <a:rPr lang="es-ES" dirty="0" smtClean="0"/>
              <a:t>inducen </a:t>
            </a:r>
            <a:endParaRPr lang="es-ES" dirty="0" smtClean="0"/>
          </a:p>
          <a:p>
            <a:pPr algn="ctr"/>
            <a:endParaRPr lang="es-ES" dirty="0"/>
          </a:p>
          <a:p>
            <a:pPr algn="ctr"/>
            <a:r>
              <a:rPr lang="es-ES" dirty="0" smtClean="0"/>
              <a:t>ateroesclerosis acelerada</a:t>
            </a:r>
            <a:endParaRPr lang="es-ES" dirty="0"/>
          </a:p>
          <a:p>
            <a:pPr algn="ctr"/>
            <a:r>
              <a:rPr lang="es-ES" dirty="0" smtClean="0"/>
              <a:t>fibrosis miocárdicas</a:t>
            </a:r>
          </a:p>
          <a:p>
            <a:pPr algn="ctr"/>
            <a:r>
              <a:rPr lang="es-ES" dirty="0" smtClean="0"/>
              <a:t>alteraciones </a:t>
            </a:r>
            <a:r>
              <a:rPr lang="es-ES" dirty="0" smtClean="0"/>
              <a:t>de la </a:t>
            </a:r>
            <a:r>
              <a:rPr lang="es-ES" dirty="0" smtClean="0"/>
              <a:t>conducción </a:t>
            </a:r>
            <a:endParaRPr lang="es-ES" dirty="0"/>
          </a:p>
          <a:p>
            <a:pPr algn="ctr"/>
            <a:r>
              <a:rPr lang="es-ES" dirty="0" smtClean="0"/>
              <a:t> </a:t>
            </a:r>
            <a:r>
              <a:rPr lang="es-ES" dirty="0" smtClean="0"/>
              <a:t>anormalidades </a:t>
            </a:r>
            <a:r>
              <a:rPr lang="es-ES" dirty="0" smtClean="0"/>
              <a:t>valvulares </a:t>
            </a:r>
            <a:r>
              <a:rPr lang="es-ES" dirty="0" smtClean="0"/>
              <a:t> </a:t>
            </a:r>
          </a:p>
          <a:p>
            <a:pPr algn="ctr"/>
            <a:endParaRPr lang="es-ES" dirty="0"/>
          </a:p>
          <a:p>
            <a:pPr algn="ctr"/>
            <a:r>
              <a:rPr lang="es-ES" dirty="0" smtClean="0"/>
              <a:t>Radiaci</a:t>
            </a:r>
            <a:r>
              <a:rPr lang="es-ES" dirty="0" smtClean="0"/>
              <a:t>ón cósmica galáctica = protones, partículas alfa, núcleos pesados. Su flujo no es detenido por muro o defensa alguna</a:t>
            </a:r>
          </a:p>
          <a:p>
            <a:pPr algn="ctr"/>
            <a:r>
              <a:rPr lang="es-ES" dirty="0" smtClean="0"/>
              <a:t>Radiación atrapada = electrones y protones procedentes de emisiones solares </a:t>
            </a:r>
          </a:p>
          <a:p>
            <a:pPr algn="ctr"/>
            <a:r>
              <a:rPr lang="es-ES" dirty="0" smtClean="0"/>
              <a:t>Eclosión de partículas solares= fuente mas activa de radiación </a:t>
            </a:r>
          </a:p>
          <a:p>
            <a:pPr algn="ctr"/>
            <a:endParaRPr lang="es-ES" dirty="0"/>
          </a:p>
        </p:txBody>
      </p:sp>
    </p:spTree>
    <p:extLst>
      <p:ext uri="{BB962C8B-B14F-4D97-AF65-F5344CB8AC3E}">
        <p14:creationId xmlns:p14="http://schemas.microsoft.com/office/powerpoint/2010/main" val="271187544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754362" y="757245"/>
            <a:ext cx="5676900" cy="965200"/>
          </a:xfrm>
          <a:prstGeom prst="rect">
            <a:avLst/>
          </a:prstGeom>
        </p:spPr>
      </p:pic>
      <p:pic>
        <p:nvPicPr>
          <p:cNvPr id="3" name="Imagen 2"/>
          <p:cNvPicPr>
            <a:picLocks noChangeAspect="1"/>
          </p:cNvPicPr>
          <p:nvPr/>
        </p:nvPicPr>
        <p:blipFill>
          <a:blip r:embed="rId4"/>
          <a:stretch>
            <a:fillRect/>
          </a:stretch>
        </p:blipFill>
        <p:spPr>
          <a:xfrm>
            <a:off x="1" y="2144046"/>
            <a:ext cx="8728516" cy="2457835"/>
          </a:xfrm>
          <a:prstGeom prst="rect">
            <a:avLst/>
          </a:prstGeom>
        </p:spPr>
      </p:pic>
    </p:spTree>
    <p:extLst>
      <p:ext uri="{BB962C8B-B14F-4D97-AF65-F5344CB8AC3E}">
        <p14:creationId xmlns:p14="http://schemas.microsoft.com/office/powerpoint/2010/main" val="37812578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1" y="0"/>
            <a:ext cx="7733633" cy="1247425"/>
          </a:xfrm>
          <a:prstGeom prst="rect">
            <a:avLst/>
          </a:prstGeom>
        </p:spPr>
      </p:pic>
      <p:pic>
        <p:nvPicPr>
          <p:cNvPr id="6" name="Imagen 5"/>
          <p:cNvPicPr>
            <a:picLocks noChangeAspect="1"/>
          </p:cNvPicPr>
          <p:nvPr/>
        </p:nvPicPr>
        <p:blipFill>
          <a:blip r:embed="rId4"/>
          <a:stretch>
            <a:fillRect/>
          </a:stretch>
        </p:blipFill>
        <p:spPr>
          <a:xfrm>
            <a:off x="596207" y="1374589"/>
            <a:ext cx="7672923" cy="2883646"/>
          </a:xfrm>
          <a:prstGeom prst="rect">
            <a:avLst/>
          </a:prstGeom>
        </p:spPr>
      </p:pic>
      <p:sp>
        <p:nvSpPr>
          <p:cNvPr id="7" name="Rectángulo redondeado 6"/>
          <p:cNvSpPr/>
          <p:nvPr/>
        </p:nvSpPr>
        <p:spPr>
          <a:xfrm>
            <a:off x="747059" y="4497293"/>
            <a:ext cx="7634941" cy="173317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smtClean="0"/>
              <a:t>Alteraciones corticales  (donde </a:t>
            </a:r>
            <a:r>
              <a:rPr lang="es-ES" dirty="0"/>
              <a:t>las fibras aferentes de los </a:t>
            </a:r>
            <a:r>
              <a:rPr lang="es-ES" dirty="0" smtClean="0"/>
              <a:t>otolitos </a:t>
            </a:r>
            <a:r>
              <a:rPr lang="es-ES" dirty="0"/>
              <a:t>y canales semicirculares </a:t>
            </a:r>
            <a:r>
              <a:rPr lang="es-ES" dirty="0" smtClean="0"/>
              <a:t>convergen)</a:t>
            </a:r>
          </a:p>
          <a:p>
            <a:pPr algn="ctr"/>
            <a:r>
              <a:rPr lang="es-ES" dirty="0" smtClean="0"/>
              <a:t> </a:t>
            </a:r>
            <a:r>
              <a:rPr lang="es-ES" dirty="0"/>
              <a:t>Esta red vestibular cortical está implicado en la integración de la entrada </a:t>
            </a:r>
            <a:r>
              <a:rPr lang="es-ES" dirty="0" err="1"/>
              <a:t>neurosensorial</a:t>
            </a:r>
            <a:r>
              <a:rPr lang="es-ES" dirty="0"/>
              <a:t> (es decir, vestibular, entrada visual y propioceptiva) y sus funciones incluyen el procesamiento de la auto-movimiento, la orientación espacial, y la memoria</a:t>
            </a:r>
          </a:p>
        </p:txBody>
      </p:sp>
    </p:spTree>
    <p:extLst>
      <p:ext uri="{BB962C8B-B14F-4D97-AF65-F5344CB8AC3E}">
        <p14:creationId xmlns:p14="http://schemas.microsoft.com/office/powerpoint/2010/main" val="96887665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336907" y="509352"/>
            <a:ext cx="5664200" cy="889000"/>
          </a:xfrm>
          <a:prstGeom prst="rect">
            <a:avLst/>
          </a:prstGeom>
        </p:spPr>
      </p:pic>
      <p:sp>
        <p:nvSpPr>
          <p:cNvPr id="3" name="Rectángulo 2"/>
          <p:cNvSpPr/>
          <p:nvPr/>
        </p:nvSpPr>
        <p:spPr>
          <a:xfrm>
            <a:off x="1075765" y="5997087"/>
            <a:ext cx="7126941" cy="276999"/>
          </a:xfrm>
          <a:prstGeom prst="rect">
            <a:avLst/>
          </a:prstGeom>
        </p:spPr>
        <p:txBody>
          <a:bodyPr wrap="square">
            <a:spAutoFit/>
          </a:bodyPr>
          <a:lstStyle/>
          <a:p>
            <a:r>
              <a:rPr lang="fr-FR" i="1" baseline="30000" dirty="0"/>
              <a:t>Lancet </a:t>
            </a:r>
            <a:r>
              <a:rPr lang="fr-FR" i="1" baseline="30000" dirty="0" err="1"/>
              <a:t>Neurol</a:t>
            </a:r>
            <a:r>
              <a:rPr lang="fr-FR" baseline="30000" dirty="0"/>
              <a:t>. 2014 </a:t>
            </a:r>
            <a:r>
              <a:rPr lang="fr-FR" baseline="30000" dirty="0" err="1"/>
              <a:t>September</a:t>
            </a:r>
            <a:r>
              <a:rPr lang="fr-FR" baseline="30000" dirty="0"/>
              <a:t> ; 13(9): 904–912. doi:10.1016/S1474-4422(14)70122-X.</a:t>
            </a:r>
          </a:p>
        </p:txBody>
      </p:sp>
      <p:pic>
        <p:nvPicPr>
          <p:cNvPr id="4" name="Imagen 3"/>
          <p:cNvPicPr>
            <a:picLocks noChangeAspect="1"/>
          </p:cNvPicPr>
          <p:nvPr/>
        </p:nvPicPr>
        <p:blipFill>
          <a:blip r:embed="rId4"/>
          <a:stretch>
            <a:fillRect/>
          </a:stretch>
        </p:blipFill>
        <p:spPr>
          <a:xfrm>
            <a:off x="508001" y="1583765"/>
            <a:ext cx="8142940" cy="4273176"/>
          </a:xfrm>
          <a:prstGeom prst="rect">
            <a:avLst/>
          </a:prstGeom>
        </p:spPr>
      </p:pic>
      <p:sp>
        <p:nvSpPr>
          <p:cNvPr id="5" name="Rectángulo redondeado 4"/>
          <p:cNvSpPr/>
          <p:nvPr/>
        </p:nvSpPr>
        <p:spPr>
          <a:xfrm>
            <a:off x="4766235" y="1703294"/>
            <a:ext cx="1234872" cy="4153647"/>
          </a:xfrm>
          <a:prstGeom prst="roundRect">
            <a:avLst/>
          </a:prstGeom>
          <a:gradFill flip="none" rotWithShape="1">
            <a:gsLst>
              <a:gs pos="0">
                <a:schemeClr val="accent1">
                  <a:shade val="51000"/>
                  <a:satMod val="130000"/>
                  <a:alpha val="37000"/>
                </a:schemeClr>
              </a:gs>
              <a:gs pos="80000">
                <a:schemeClr val="accent1">
                  <a:shade val="93000"/>
                  <a:satMod val="130000"/>
                  <a:alpha val="37000"/>
                </a:schemeClr>
              </a:gs>
              <a:gs pos="100000">
                <a:schemeClr val="accent1">
                  <a:shade val="94000"/>
                  <a:satMod val="135000"/>
                  <a:alpha val="37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5008124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48236" y="627529"/>
            <a:ext cx="8262470" cy="5334000"/>
          </a:xfrm>
          <a:prstGeom prst="rect">
            <a:avLst/>
          </a:prstGeom>
        </p:spPr>
      </p:pic>
    </p:spTree>
    <p:extLst>
      <p:ext uri="{BB962C8B-B14F-4D97-AF65-F5344CB8AC3E}">
        <p14:creationId xmlns:p14="http://schemas.microsoft.com/office/powerpoint/2010/main" val="389126268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414753" y="863599"/>
            <a:ext cx="7983987" cy="2165402"/>
          </a:xfrm>
          <a:prstGeom prst="rect">
            <a:avLst/>
          </a:prstGeom>
        </p:spPr>
      </p:pic>
      <p:pic>
        <p:nvPicPr>
          <p:cNvPr id="3" name="Imagen 2"/>
          <p:cNvPicPr>
            <a:picLocks noChangeAspect="1"/>
          </p:cNvPicPr>
          <p:nvPr/>
        </p:nvPicPr>
        <p:blipFill>
          <a:blip r:embed="rId4"/>
          <a:stretch>
            <a:fillRect/>
          </a:stretch>
        </p:blipFill>
        <p:spPr>
          <a:xfrm>
            <a:off x="3272910" y="3395412"/>
            <a:ext cx="2589019" cy="3220132"/>
          </a:xfrm>
          <a:prstGeom prst="rect">
            <a:avLst/>
          </a:prstGeom>
        </p:spPr>
      </p:pic>
    </p:spTree>
    <p:extLst>
      <p:ext uri="{BB962C8B-B14F-4D97-AF65-F5344CB8AC3E}">
        <p14:creationId xmlns:p14="http://schemas.microsoft.com/office/powerpoint/2010/main" val="87745462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417038" y="655807"/>
            <a:ext cx="4821874" cy="898076"/>
          </a:xfrm>
          <a:prstGeom prst="rect">
            <a:avLst/>
          </a:prstGeom>
        </p:spPr>
      </p:pic>
      <p:pic>
        <p:nvPicPr>
          <p:cNvPr id="3" name="Imagen 2"/>
          <p:cNvPicPr>
            <a:picLocks noChangeAspect="1"/>
          </p:cNvPicPr>
          <p:nvPr/>
        </p:nvPicPr>
        <p:blipFill>
          <a:blip r:embed="rId4"/>
          <a:stretch>
            <a:fillRect/>
          </a:stretch>
        </p:blipFill>
        <p:spPr>
          <a:xfrm>
            <a:off x="4223760" y="1807135"/>
            <a:ext cx="4025900" cy="3467100"/>
          </a:xfrm>
          <a:prstGeom prst="rect">
            <a:avLst/>
          </a:prstGeom>
        </p:spPr>
      </p:pic>
      <p:sp>
        <p:nvSpPr>
          <p:cNvPr id="4" name="Rectángulo 3"/>
          <p:cNvSpPr/>
          <p:nvPr/>
        </p:nvSpPr>
        <p:spPr>
          <a:xfrm>
            <a:off x="963868" y="6211669"/>
            <a:ext cx="7177991" cy="276999"/>
          </a:xfrm>
          <a:prstGeom prst="rect">
            <a:avLst/>
          </a:prstGeom>
        </p:spPr>
        <p:txBody>
          <a:bodyPr wrap="square">
            <a:spAutoFit/>
          </a:bodyPr>
          <a:lstStyle/>
          <a:p>
            <a:r>
              <a:rPr lang="es-ES" baseline="30000" dirty="0" err="1"/>
              <a:t>Environmental</a:t>
            </a:r>
            <a:r>
              <a:rPr lang="es-ES" baseline="30000" dirty="0"/>
              <a:t> </a:t>
            </a:r>
            <a:r>
              <a:rPr lang="es-ES" baseline="30000" dirty="0" err="1"/>
              <a:t>Health</a:t>
            </a:r>
            <a:r>
              <a:rPr lang="es-ES" baseline="30000" dirty="0"/>
              <a:t> </a:t>
            </a:r>
            <a:r>
              <a:rPr lang="es-ES" baseline="30000" dirty="0" err="1"/>
              <a:t>Perspectives</a:t>
            </a:r>
            <a:r>
              <a:rPr lang="es-ES" baseline="30000" dirty="0"/>
              <a:t> • VOLUME 116 | NUMBER 10 | </a:t>
            </a:r>
            <a:r>
              <a:rPr lang="es-ES" baseline="30000" dirty="0" err="1"/>
              <a:t>October</a:t>
            </a:r>
            <a:r>
              <a:rPr lang="es-ES" baseline="30000" dirty="0"/>
              <a:t> </a:t>
            </a:r>
            <a:r>
              <a:rPr lang="es-ES" baseline="30000" dirty="0" smtClean="0"/>
              <a:t>200A </a:t>
            </a:r>
            <a:r>
              <a:rPr lang="es-ES" baseline="30000" dirty="0"/>
              <a:t>423</a:t>
            </a:r>
            <a:endParaRPr lang="es-ES" dirty="0"/>
          </a:p>
        </p:txBody>
      </p:sp>
      <p:sp>
        <p:nvSpPr>
          <p:cNvPr id="5" name="Rectángulo redondeado 4"/>
          <p:cNvSpPr/>
          <p:nvPr/>
        </p:nvSpPr>
        <p:spPr>
          <a:xfrm>
            <a:off x="769633" y="1807135"/>
            <a:ext cx="2995544" cy="418427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smtClean="0"/>
              <a:t>Part</a:t>
            </a:r>
            <a:r>
              <a:rPr lang="es-ES" dirty="0" smtClean="0"/>
              <a:t>ículas  suspendidas, minerales</a:t>
            </a:r>
          </a:p>
          <a:p>
            <a:pPr algn="ctr"/>
            <a:r>
              <a:rPr lang="es-ES" dirty="0" smtClean="0"/>
              <a:t>Silicosis</a:t>
            </a:r>
          </a:p>
          <a:p>
            <a:pPr algn="ctr"/>
            <a:r>
              <a:rPr lang="es-ES" dirty="0" smtClean="0"/>
              <a:t>Caminatas lunares = </a:t>
            </a:r>
            <a:r>
              <a:rPr lang="es-ES" dirty="0" err="1" smtClean="0"/>
              <a:t>silice</a:t>
            </a:r>
            <a:r>
              <a:rPr lang="es-ES" dirty="0" smtClean="0"/>
              <a:t> descontaminación y purificación de equipo </a:t>
            </a:r>
          </a:p>
          <a:p>
            <a:pPr algn="ctr"/>
            <a:r>
              <a:rPr lang="es-ES" dirty="0" smtClean="0"/>
              <a:t>Experimentos  part</a:t>
            </a:r>
            <a:r>
              <a:rPr lang="es-ES" dirty="0" smtClean="0"/>
              <a:t>í</a:t>
            </a:r>
            <a:r>
              <a:rPr lang="es-ES" dirty="0" smtClean="0"/>
              <a:t>culas 0.1 micras se pueden alojar en alveolos conduciendo a LPA </a:t>
            </a:r>
            <a:endParaRPr lang="es-ES" dirty="0"/>
          </a:p>
        </p:txBody>
      </p:sp>
    </p:spTree>
    <p:extLst>
      <p:ext uri="{BB962C8B-B14F-4D97-AF65-F5344CB8AC3E}">
        <p14:creationId xmlns:p14="http://schemas.microsoft.com/office/powerpoint/2010/main" val="205275018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518441" y="530742"/>
            <a:ext cx="6934200" cy="1317714"/>
          </a:xfrm>
          <a:prstGeom prst="rect">
            <a:avLst/>
          </a:prstGeom>
        </p:spPr>
      </p:pic>
      <p:pic>
        <p:nvPicPr>
          <p:cNvPr id="4" name="Imagen 3"/>
          <p:cNvPicPr>
            <a:picLocks noChangeAspect="1"/>
          </p:cNvPicPr>
          <p:nvPr/>
        </p:nvPicPr>
        <p:blipFill>
          <a:blip r:embed="rId4"/>
          <a:stretch>
            <a:fillRect/>
          </a:stretch>
        </p:blipFill>
        <p:spPr>
          <a:xfrm>
            <a:off x="873151" y="2109282"/>
            <a:ext cx="7359425" cy="3390726"/>
          </a:xfrm>
          <a:prstGeom prst="rect">
            <a:avLst/>
          </a:prstGeom>
        </p:spPr>
      </p:pic>
      <p:sp>
        <p:nvSpPr>
          <p:cNvPr id="5" name="Rectángulo 4"/>
          <p:cNvSpPr/>
          <p:nvPr/>
        </p:nvSpPr>
        <p:spPr>
          <a:xfrm>
            <a:off x="756598" y="5867508"/>
            <a:ext cx="8387401" cy="276999"/>
          </a:xfrm>
          <a:prstGeom prst="rect">
            <a:avLst/>
          </a:prstGeom>
        </p:spPr>
        <p:txBody>
          <a:bodyPr wrap="square">
            <a:spAutoFit/>
          </a:bodyPr>
          <a:lstStyle/>
          <a:p>
            <a:r>
              <a:rPr lang="es-ES" i="1" baseline="30000" dirty="0"/>
              <a:t>AJP-</a:t>
            </a:r>
            <a:r>
              <a:rPr lang="es-ES" i="1" baseline="30000" dirty="0" err="1"/>
              <a:t>Heart</a:t>
            </a:r>
            <a:r>
              <a:rPr lang="es-ES" i="1" baseline="30000" dirty="0"/>
              <a:t> </a:t>
            </a:r>
            <a:r>
              <a:rPr lang="es-ES" i="1" baseline="30000" dirty="0" err="1"/>
              <a:t>Circ</a:t>
            </a:r>
            <a:r>
              <a:rPr lang="es-ES" i="1" baseline="30000" dirty="0"/>
              <a:t> </a:t>
            </a:r>
            <a:r>
              <a:rPr lang="es-ES" i="1" baseline="30000" dirty="0" err="1"/>
              <a:t>Physiol</a:t>
            </a:r>
            <a:r>
              <a:rPr lang="es-ES" i="1" baseline="30000" dirty="0"/>
              <a:t> </a:t>
            </a:r>
            <a:r>
              <a:rPr lang="es-ES" baseline="30000" dirty="0"/>
              <a:t>• doi:10.1152/ajpheart.00802.2015 • </a:t>
            </a:r>
            <a:r>
              <a:rPr lang="es-ES" baseline="30000" dirty="0" err="1"/>
              <a:t>www.ajpheart.org</a:t>
            </a:r>
            <a:endParaRPr lang="es-ES" dirty="0"/>
          </a:p>
        </p:txBody>
      </p:sp>
    </p:spTree>
    <p:extLst>
      <p:ext uri="{BB962C8B-B14F-4D97-AF65-F5344CB8AC3E}">
        <p14:creationId xmlns:p14="http://schemas.microsoft.com/office/powerpoint/2010/main" val="43973747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135529" y="762001"/>
            <a:ext cx="6439647" cy="3780118"/>
          </a:xfrm>
          <a:prstGeom prst="rect">
            <a:avLst/>
          </a:prstGeom>
        </p:spPr>
      </p:pic>
      <p:sp>
        <p:nvSpPr>
          <p:cNvPr id="8" name="Rectángulo redondeado 7"/>
          <p:cNvSpPr/>
          <p:nvPr/>
        </p:nvSpPr>
        <p:spPr>
          <a:xfrm>
            <a:off x="911412" y="4721412"/>
            <a:ext cx="7470588" cy="1524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smtClean="0"/>
              <a:t>Astronautas regresan con incremento en la rigidez de la arteria car</a:t>
            </a:r>
            <a:r>
              <a:rPr lang="es-ES" dirty="0" smtClean="0"/>
              <a:t>ótida</a:t>
            </a:r>
          </a:p>
          <a:p>
            <a:pPr algn="ctr"/>
            <a:r>
              <a:rPr lang="es-ES" dirty="0" smtClean="0"/>
              <a:t>(10</a:t>
            </a:r>
            <a:r>
              <a:rPr lang="es-ES" dirty="0"/>
              <a:t>-20 años de envejecimiento </a:t>
            </a:r>
            <a:r>
              <a:rPr lang="es-ES" dirty="0" smtClean="0"/>
              <a:t>normal)</a:t>
            </a:r>
          </a:p>
          <a:p>
            <a:pPr algn="ctr"/>
            <a:endParaRPr lang="es-ES" dirty="0"/>
          </a:p>
          <a:p>
            <a:pPr algn="ctr"/>
            <a:r>
              <a:rPr lang="es-ES" dirty="0"/>
              <a:t>M</a:t>
            </a:r>
            <a:r>
              <a:rPr lang="es-ES" dirty="0" smtClean="0"/>
              <a:t>uestran </a:t>
            </a:r>
            <a:r>
              <a:rPr lang="es-ES" dirty="0"/>
              <a:t>signos de resistencia a la </a:t>
            </a:r>
            <a:r>
              <a:rPr lang="es-ES" dirty="0" smtClean="0"/>
              <a:t>insulina.</a:t>
            </a:r>
            <a:endParaRPr lang="es-ES" dirty="0"/>
          </a:p>
        </p:txBody>
      </p:sp>
    </p:spTree>
    <p:extLst>
      <p:ext uri="{BB962C8B-B14F-4D97-AF65-F5344CB8AC3E}">
        <p14:creationId xmlns:p14="http://schemas.microsoft.com/office/powerpoint/2010/main" val="137574917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18352" y="705177"/>
            <a:ext cx="7739529" cy="923330"/>
          </a:xfrm>
          <a:prstGeom prst="rect">
            <a:avLst/>
          </a:prstGeom>
        </p:spPr>
        <p:txBody>
          <a:bodyPr wrap="square">
            <a:spAutoFit/>
          </a:bodyPr>
          <a:lstStyle/>
          <a:p>
            <a:r>
              <a:rPr lang="sv-SE" u="sng" dirty="0" smtClean="0"/>
              <a:t> </a:t>
            </a:r>
            <a:r>
              <a:rPr lang="sv-SE" u="sng" dirty="0" err="1"/>
              <a:t>Spacecr</a:t>
            </a:r>
            <a:r>
              <a:rPr lang="sv-SE" u="sng" dirty="0"/>
              <a:t> </a:t>
            </a:r>
            <a:r>
              <a:rPr lang="sv-SE" u="sng" dirty="0" err="1"/>
              <a:t>Rockets</a:t>
            </a:r>
            <a:r>
              <a:rPr lang="sv-SE" u="sng" dirty="0"/>
              <a:t>. 1990 Sep-Oct;27(5):457-63.</a:t>
            </a:r>
          </a:p>
          <a:p>
            <a:r>
              <a:rPr lang="sv-SE" b="1" u="sng" dirty="0" err="1"/>
              <a:t>Psychological</a:t>
            </a:r>
            <a:r>
              <a:rPr lang="sv-SE" b="1" u="sng" dirty="0"/>
              <a:t>, </a:t>
            </a:r>
            <a:r>
              <a:rPr lang="sv-SE" b="1" u="sng" dirty="0" err="1"/>
              <a:t>psychiatric</a:t>
            </a:r>
            <a:r>
              <a:rPr lang="sv-SE" b="1" u="sng" dirty="0"/>
              <a:t>, and interpersonal </a:t>
            </a:r>
            <a:r>
              <a:rPr lang="sv-SE" b="1" u="sng" dirty="0" err="1"/>
              <a:t>aspects</a:t>
            </a:r>
            <a:r>
              <a:rPr lang="sv-SE" b="1" u="sng" dirty="0"/>
              <a:t> </a:t>
            </a:r>
            <a:r>
              <a:rPr lang="sv-SE" b="1" u="sng" dirty="0" err="1"/>
              <a:t>of</a:t>
            </a:r>
            <a:r>
              <a:rPr lang="sv-SE" b="1" u="sng" dirty="0"/>
              <a:t> long-duration space missions</a:t>
            </a:r>
            <a:r>
              <a:rPr lang="sv-SE" b="1" u="sng" dirty="0" smtClean="0"/>
              <a:t>.</a:t>
            </a:r>
            <a:endParaRPr lang="sv-SE" b="1" u="sng" dirty="0"/>
          </a:p>
        </p:txBody>
      </p:sp>
      <p:pic>
        <p:nvPicPr>
          <p:cNvPr id="3" name="Imagen 2"/>
          <p:cNvPicPr>
            <a:picLocks noChangeAspect="1"/>
          </p:cNvPicPr>
          <p:nvPr/>
        </p:nvPicPr>
        <p:blipFill>
          <a:blip r:embed="rId3"/>
          <a:stretch>
            <a:fillRect/>
          </a:stretch>
        </p:blipFill>
        <p:spPr>
          <a:xfrm>
            <a:off x="5558118" y="2136588"/>
            <a:ext cx="2902398" cy="3615766"/>
          </a:xfrm>
          <a:prstGeom prst="rect">
            <a:avLst/>
          </a:prstGeom>
        </p:spPr>
      </p:pic>
      <p:sp>
        <p:nvSpPr>
          <p:cNvPr id="4" name="Rectángulo 3"/>
          <p:cNvSpPr/>
          <p:nvPr/>
        </p:nvSpPr>
        <p:spPr>
          <a:xfrm>
            <a:off x="5423647" y="6024903"/>
            <a:ext cx="3421530" cy="646331"/>
          </a:xfrm>
          <a:prstGeom prst="rect">
            <a:avLst/>
          </a:prstGeom>
        </p:spPr>
        <p:txBody>
          <a:bodyPr wrap="square">
            <a:spAutoFit/>
          </a:bodyPr>
          <a:lstStyle/>
          <a:p>
            <a:r>
              <a:rPr lang="es-ES" dirty="0" smtClean="0"/>
              <a:t>Eugene </a:t>
            </a:r>
            <a:r>
              <a:rPr lang="es-ES" dirty="0" err="1"/>
              <a:t>Cernan</a:t>
            </a:r>
            <a:r>
              <a:rPr lang="es-ES" dirty="0"/>
              <a:t> (14 de marzo de 1934) Comandante de </a:t>
            </a:r>
            <a:r>
              <a:rPr lang="es-ES" dirty="0" err="1"/>
              <a:t>Apollo</a:t>
            </a:r>
            <a:r>
              <a:rPr lang="es-ES" dirty="0"/>
              <a:t> 17</a:t>
            </a:r>
          </a:p>
        </p:txBody>
      </p:sp>
      <p:sp>
        <p:nvSpPr>
          <p:cNvPr id="5" name="Rectángulo redondeado 4"/>
          <p:cNvSpPr/>
          <p:nvPr/>
        </p:nvSpPr>
        <p:spPr>
          <a:xfrm>
            <a:off x="582706" y="2046941"/>
            <a:ext cx="4123765" cy="421148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dirty="0" smtClean="0"/>
              <a:t>Trastornos </a:t>
            </a:r>
            <a:r>
              <a:rPr lang="es-ES" sz="1600" dirty="0"/>
              <a:t>del sueño, alteración del sentido del tiempo, los efectos demográficos, </a:t>
            </a:r>
            <a:r>
              <a:rPr lang="es-ES" sz="1600" dirty="0" err="1" smtClean="0"/>
              <a:t>motivación,experiencias</a:t>
            </a:r>
            <a:r>
              <a:rPr lang="es-ES" sz="1600" dirty="0" smtClean="0"/>
              <a:t> </a:t>
            </a:r>
            <a:r>
              <a:rPr lang="es-ES" sz="1600" dirty="0"/>
              <a:t>trascendentes, la nostalgia, y la alteración en la sensibilidad de percepción. </a:t>
            </a:r>
            <a:endParaRPr lang="es-ES" sz="1600" dirty="0" smtClean="0"/>
          </a:p>
          <a:p>
            <a:pPr algn="ctr"/>
            <a:endParaRPr lang="es-ES" sz="1600" dirty="0"/>
          </a:p>
          <a:p>
            <a:pPr algn="ctr"/>
            <a:r>
              <a:rPr lang="es-ES" sz="1600" dirty="0"/>
              <a:t>A</a:t>
            </a:r>
            <a:r>
              <a:rPr lang="es-ES" sz="1600" dirty="0" smtClean="0"/>
              <a:t>nsiedad</a:t>
            </a:r>
            <a:r>
              <a:rPr lang="es-ES" sz="1600" dirty="0"/>
              <a:t>, la depresión y la psicosis, síntomas psicosomáticos, problemas emocionales relacionados con la etapa de la </a:t>
            </a:r>
            <a:r>
              <a:rPr lang="es-ES" sz="1600" dirty="0" err="1"/>
              <a:t>misión</a:t>
            </a:r>
            <a:r>
              <a:rPr lang="es-ES" sz="1600" dirty="0" err="1" smtClean="0"/>
              <a:t>,y</a:t>
            </a:r>
            <a:r>
              <a:rPr lang="es-ES" sz="1600" dirty="0" smtClean="0"/>
              <a:t> </a:t>
            </a:r>
            <a:r>
              <a:rPr lang="es-ES" sz="1600" dirty="0"/>
              <a:t>cambios en la personalidad después del vuelo. </a:t>
            </a:r>
          </a:p>
        </p:txBody>
      </p:sp>
    </p:spTree>
    <p:extLst>
      <p:ext uri="{BB962C8B-B14F-4D97-AF65-F5344CB8AC3E}">
        <p14:creationId xmlns:p14="http://schemas.microsoft.com/office/powerpoint/2010/main" val="366571919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346373" y="471688"/>
            <a:ext cx="8056297" cy="990600"/>
          </a:xfrm>
          <a:prstGeom prst="rect">
            <a:avLst/>
          </a:prstGeom>
        </p:spPr>
      </p:pic>
      <p:pic>
        <p:nvPicPr>
          <p:cNvPr id="3" name="Imagen 2"/>
          <p:cNvPicPr>
            <a:picLocks noChangeAspect="1"/>
          </p:cNvPicPr>
          <p:nvPr/>
        </p:nvPicPr>
        <p:blipFill>
          <a:blip r:embed="rId4"/>
          <a:stretch>
            <a:fillRect/>
          </a:stretch>
        </p:blipFill>
        <p:spPr>
          <a:xfrm>
            <a:off x="691717" y="1462288"/>
            <a:ext cx="7348085" cy="3005124"/>
          </a:xfrm>
          <a:prstGeom prst="rect">
            <a:avLst/>
          </a:prstGeom>
        </p:spPr>
      </p:pic>
      <p:sp>
        <p:nvSpPr>
          <p:cNvPr id="4" name="Rectángulo 3"/>
          <p:cNvSpPr/>
          <p:nvPr/>
        </p:nvSpPr>
        <p:spPr>
          <a:xfrm>
            <a:off x="533400" y="6223924"/>
            <a:ext cx="8228250" cy="276999"/>
          </a:xfrm>
          <a:prstGeom prst="rect">
            <a:avLst/>
          </a:prstGeom>
        </p:spPr>
        <p:txBody>
          <a:bodyPr wrap="square">
            <a:spAutoFit/>
          </a:bodyPr>
          <a:lstStyle/>
          <a:p>
            <a:r>
              <a:rPr lang="es-ES" i="1" baseline="30000" dirty="0" err="1"/>
              <a:t>Aviation</a:t>
            </a:r>
            <a:r>
              <a:rPr lang="es-ES" i="1" baseline="30000" dirty="0"/>
              <a:t>, </a:t>
            </a:r>
            <a:r>
              <a:rPr lang="es-ES" i="1" baseline="30000" dirty="0" err="1"/>
              <a:t>Space</a:t>
            </a:r>
            <a:r>
              <a:rPr lang="es-ES" i="1" baseline="30000" dirty="0"/>
              <a:t>, and </a:t>
            </a:r>
            <a:r>
              <a:rPr lang="es-ES" i="1" baseline="30000" dirty="0" err="1"/>
              <a:t>Environmental</a:t>
            </a:r>
            <a:r>
              <a:rPr lang="es-ES" i="1" baseline="30000" dirty="0"/>
              <a:t> Medicine </a:t>
            </a:r>
            <a:r>
              <a:rPr lang="es-ES" baseline="30000" dirty="0"/>
              <a:t>x </a:t>
            </a:r>
            <a:r>
              <a:rPr lang="es-ES" i="1" baseline="30000" dirty="0"/>
              <a:t>Vol. 81, No. 11 </a:t>
            </a:r>
            <a:r>
              <a:rPr lang="es-ES" baseline="30000" dirty="0"/>
              <a:t>x </a:t>
            </a:r>
            <a:r>
              <a:rPr lang="es-ES" i="1" baseline="30000" dirty="0" err="1"/>
              <a:t>November</a:t>
            </a:r>
            <a:r>
              <a:rPr lang="es-ES" i="1" baseline="30000" dirty="0"/>
              <a:t> 2010</a:t>
            </a:r>
            <a:endParaRPr lang="es-ES" dirty="0"/>
          </a:p>
        </p:txBody>
      </p:sp>
      <p:sp>
        <p:nvSpPr>
          <p:cNvPr id="5" name="Rectángulo redondeado 4"/>
          <p:cNvSpPr/>
          <p:nvPr/>
        </p:nvSpPr>
        <p:spPr>
          <a:xfrm>
            <a:off x="926353" y="4646706"/>
            <a:ext cx="6932706" cy="118035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smtClean="0"/>
              <a:t>Riesgo relativo 22.91 </a:t>
            </a:r>
          </a:p>
          <a:p>
            <a:pPr algn="ctr"/>
            <a:r>
              <a:rPr lang="es-ES" dirty="0" smtClean="0"/>
              <a:t>Muerte por accidente fatal</a:t>
            </a:r>
          </a:p>
        </p:txBody>
      </p:sp>
    </p:spTree>
    <p:extLst>
      <p:ext uri="{BB962C8B-B14F-4D97-AF65-F5344CB8AC3E}">
        <p14:creationId xmlns:p14="http://schemas.microsoft.com/office/powerpoint/2010/main" val="274287648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Conclusiones </a:t>
            </a:r>
            <a:endParaRPr lang="es-ES" dirty="0"/>
          </a:p>
        </p:txBody>
      </p:sp>
      <p:sp>
        <p:nvSpPr>
          <p:cNvPr id="3" name="Marcador de texto 2"/>
          <p:cNvSpPr>
            <a:spLocks noGrp="1"/>
          </p:cNvSpPr>
          <p:nvPr>
            <p:ph type="body" idx="1"/>
          </p:nvPr>
        </p:nvSpPr>
        <p:spPr/>
        <p:txBody>
          <a:bodyPr/>
          <a:lstStyle/>
          <a:p>
            <a:endParaRPr lang="es-ES"/>
          </a:p>
        </p:txBody>
      </p:sp>
    </p:spTree>
    <p:extLst>
      <p:ext uri="{BB962C8B-B14F-4D97-AF65-F5344CB8AC3E}">
        <p14:creationId xmlns:p14="http://schemas.microsoft.com/office/powerpoint/2010/main" val="169331713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a:xfrm>
            <a:off x="762000" y="1150471"/>
            <a:ext cx="7590118" cy="476623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just"/>
            <a:r>
              <a:rPr lang="es-ES" dirty="0"/>
              <a:t>E</a:t>
            </a:r>
            <a:r>
              <a:rPr lang="es-ES" dirty="0" smtClean="0"/>
              <a:t>xisten </a:t>
            </a:r>
            <a:r>
              <a:rPr lang="es-ES" dirty="0"/>
              <a:t>programas que han avanzado al mismo ritmo, enfocados a prevenir </a:t>
            </a:r>
            <a:r>
              <a:rPr lang="es-ES" dirty="0" smtClean="0"/>
              <a:t>enfermedades </a:t>
            </a:r>
            <a:r>
              <a:rPr lang="es-ES" dirty="0"/>
              <a:t>o situaciones riesgosas para la salud de los astronautas. </a:t>
            </a:r>
            <a:endParaRPr lang="es-ES" dirty="0" smtClean="0"/>
          </a:p>
          <a:p>
            <a:pPr algn="just"/>
            <a:endParaRPr lang="es-ES" dirty="0" smtClean="0"/>
          </a:p>
          <a:p>
            <a:pPr algn="just"/>
            <a:r>
              <a:rPr lang="es-ES" dirty="0" smtClean="0"/>
              <a:t>Para </a:t>
            </a:r>
            <a:r>
              <a:rPr lang="es-ES" dirty="0"/>
              <a:t>ello se hace una </a:t>
            </a:r>
            <a:r>
              <a:rPr lang="es-ES" dirty="0" err="1"/>
              <a:t>selección</a:t>
            </a:r>
            <a:r>
              <a:rPr lang="es-ES" dirty="0"/>
              <a:t> </a:t>
            </a:r>
            <a:r>
              <a:rPr lang="es-ES" dirty="0" err="1"/>
              <a:t>médica</a:t>
            </a:r>
            <a:r>
              <a:rPr lang="es-ES" dirty="0"/>
              <a:t> de los aspirantes y se establecen programas de entrenamiento </a:t>
            </a:r>
            <a:r>
              <a:rPr lang="es-ES" dirty="0" err="1" smtClean="0"/>
              <a:t>físico</a:t>
            </a:r>
            <a:r>
              <a:rPr lang="es-ES" dirty="0" smtClean="0"/>
              <a:t> </a:t>
            </a:r>
            <a:r>
              <a:rPr lang="es-ES" dirty="0"/>
              <a:t>y </a:t>
            </a:r>
            <a:r>
              <a:rPr lang="es-ES" dirty="0" err="1"/>
              <a:t>psicológico</a:t>
            </a:r>
            <a:r>
              <a:rPr lang="es-ES" dirty="0"/>
              <a:t> y de “</a:t>
            </a:r>
            <a:r>
              <a:rPr lang="es-ES" dirty="0" err="1"/>
              <a:t>estabilización</a:t>
            </a:r>
            <a:r>
              <a:rPr lang="es-ES" dirty="0"/>
              <a:t> de la salud</a:t>
            </a:r>
            <a:r>
              <a:rPr lang="es-ES" dirty="0" smtClean="0"/>
              <a:t>”</a:t>
            </a:r>
            <a:endParaRPr lang="es-ES" dirty="0"/>
          </a:p>
          <a:p>
            <a:pPr algn="just"/>
            <a:endParaRPr lang="es-ES" dirty="0" smtClean="0"/>
          </a:p>
          <a:p>
            <a:pPr algn="just"/>
            <a:r>
              <a:rPr lang="es-ES" dirty="0" smtClean="0"/>
              <a:t>Durante </a:t>
            </a:r>
            <a:r>
              <a:rPr lang="es-ES" dirty="0"/>
              <a:t>el viaje se lleva a cabo un estricto control </a:t>
            </a:r>
            <a:r>
              <a:rPr lang="es-ES" dirty="0" err="1"/>
              <a:t>médico</a:t>
            </a:r>
            <a:r>
              <a:rPr lang="es-ES" dirty="0"/>
              <a:t> desde Tierra, y al </a:t>
            </a:r>
            <a:r>
              <a:rPr lang="es-ES" dirty="0" smtClean="0"/>
              <a:t>regreso </a:t>
            </a:r>
            <a:r>
              <a:rPr lang="es-ES" dirty="0"/>
              <a:t>se hace un seguimiento continuo y se establecen medidas </a:t>
            </a:r>
            <a:r>
              <a:rPr lang="es-ES" dirty="0" err="1"/>
              <a:t>profilácticas</a:t>
            </a:r>
            <a:r>
              <a:rPr lang="es-ES" dirty="0"/>
              <a:t> para evitar </a:t>
            </a:r>
            <a:r>
              <a:rPr lang="es-ES" dirty="0" err="1"/>
              <a:t>daños</a:t>
            </a:r>
            <a:r>
              <a:rPr lang="es-ES" dirty="0"/>
              <a:t> y desajustes </a:t>
            </a:r>
            <a:r>
              <a:rPr lang="es-ES" dirty="0" err="1"/>
              <a:t>fisiológicos</a:t>
            </a:r>
            <a:r>
              <a:rPr lang="es-ES" dirty="0"/>
              <a:t> por la </a:t>
            </a:r>
            <a:r>
              <a:rPr lang="es-ES" dirty="0" err="1"/>
              <a:t>desadaptación</a:t>
            </a:r>
            <a:r>
              <a:rPr lang="es-ES" dirty="0"/>
              <a:t> al medio terrestre. </a:t>
            </a:r>
            <a:endParaRPr lang="es-ES" dirty="0" smtClean="0"/>
          </a:p>
          <a:p>
            <a:pPr algn="just"/>
            <a:endParaRPr lang="es-ES" dirty="0"/>
          </a:p>
          <a:p>
            <a:pPr algn="just"/>
            <a:r>
              <a:rPr lang="es-ES" b="1" dirty="0" smtClean="0"/>
              <a:t>El espacio </a:t>
            </a:r>
            <a:r>
              <a:rPr lang="es-ES" b="1" dirty="0"/>
              <a:t>es un laboratorio de </a:t>
            </a:r>
            <a:r>
              <a:rPr lang="es-ES" b="1" dirty="0" err="1"/>
              <a:t>investigación</a:t>
            </a:r>
            <a:r>
              <a:rPr lang="es-ES" b="1" dirty="0"/>
              <a:t> y desarrollo de nuevas </a:t>
            </a:r>
            <a:r>
              <a:rPr lang="es-ES" b="1" dirty="0" err="1"/>
              <a:t>técnicas</a:t>
            </a:r>
            <a:r>
              <a:rPr lang="es-ES" b="1" dirty="0"/>
              <a:t> y </a:t>
            </a:r>
            <a:r>
              <a:rPr lang="es-ES" b="1" dirty="0" err="1"/>
              <a:t>métodos</a:t>
            </a:r>
            <a:endParaRPr lang="es-ES" b="1" dirty="0"/>
          </a:p>
          <a:p>
            <a:pPr algn="just"/>
            <a:endParaRPr lang="es-ES" dirty="0"/>
          </a:p>
        </p:txBody>
      </p:sp>
    </p:spTree>
    <p:extLst>
      <p:ext uri="{BB962C8B-B14F-4D97-AF65-F5344CB8AC3E}">
        <p14:creationId xmlns:p14="http://schemas.microsoft.com/office/powerpoint/2010/main" val="276120669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p:cNvSpPr/>
          <p:nvPr/>
        </p:nvSpPr>
        <p:spPr>
          <a:xfrm>
            <a:off x="1060824" y="1538941"/>
            <a:ext cx="7291294" cy="307788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sz="3200" b="1" baseline="30000" dirty="0" smtClean="0"/>
          </a:p>
          <a:p>
            <a:pPr algn="ctr"/>
            <a:endParaRPr lang="es-ES" sz="3200" b="1" baseline="30000" dirty="0"/>
          </a:p>
          <a:p>
            <a:pPr algn="ctr"/>
            <a:r>
              <a:rPr lang="es-ES" sz="3200" b="1" baseline="30000" dirty="0" smtClean="0"/>
              <a:t>SALIR </a:t>
            </a:r>
            <a:r>
              <a:rPr lang="es-ES" sz="3200" b="1" baseline="30000" dirty="0"/>
              <a:t>DE LOS CONFINES TERRESTRES </a:t>
            </a:r>
            <a:endParaRPr lang="es-ES" sz="3200" b="1" baseline="30000" dirty="0" smtClean="0"/>
          </a:p>
          <a:p>
            <a:pPr algn="ctr"/>
            <a:r>
              <a:rPr lang="es-ES" sz="3200" b="1" baseline="30000" dirty="0" smtClean="0"/>
              <a:t>HA </a:t>
            </a:r>
            <a:r>
              <a:rPr lang="es-ES" sz="3200" b="1" baseline="30000" dirty="0"/>
              <a:t>SIDO UNA HAZAÑA ESPECTACULAR </a:t>
            </a:r>
            <a:endParaRPr lang="es-ES" sz="3200" b="1" baseline="30000" dirty="0" smtClean="0"/>
          </a:p>
          <a:p>
            <a:pPr algn="ctr"/>
            <a:r>
              <a:rPr lang="es-ES" sz="3200" b="1" baseline="30000" dirty="0" smtClean="0"/>
              <a:t>PARA </a:t>
            </a:r>
            <a:r>
              <a:rPr lang="es-ES" sz="3200" b="1" baseline="30000" dirty="0"/>
              <a:t>CIENTOS DE ASTRONAUTAS, </a:t>
            </a:r>
            <a:endParaRPr lang="es-ES" sz="3200" b="1" baseline="30000" dirty="0" smtClean="0"/>
          </a:p>
          <a:p>
            <a:pPr algn="ctr"/>
            <a:r>
              <a:rPr lang="es-ES" sz="3200" b="1" baseline="30000" dirty="0" smtClean="0"/>
              <a:t>HOMBRES </a:t>
            </a:r>
            <a:r>
              <a:rPr lang="es-ES" sz="3200" b="1" baseline="30000" dirty="0"/>
              <a:t>Y MUJERES </a:t>
            </a:r>
            <a:endParaRPr lang="es-ES" sz="3200" b="1" baseline="30000" dirty="0" smtClean="0"/>
          </a:p>
          <a:p>
            <a:pPr algn="ctr"/>
            <a:r>
              <a:rPr lang="es-ES" sz="3200" b="1" baseline="30000" dirty="0" smtClean="0"/>
              <a:t>QUE </a:t>
            </a:r>
            <a:r>
              <a:rPr lang="es-ES" sz="3200" b="1" baseline="30000" dirty="0"/>
              <a:t>HAN LOGRADO SUPERAR DESAJUSTES </a:t>
            </a:r>
            <a:endParaRPr lang="es-ES" sz="3200" b="1" baseline="30000" dirty="0" smtClean="0"/>
          </a:p>
          <a:p>
            <a:pPr algn="ctr"/>
            <a:r>
              <a:rPr lang="es-ES" sz="3200" b="1" baseline="30000" dirty="0" smtClean="0"/>
              <a:t>FISIOLÓGICOS </a:t>
            </a:r>
            <a:r>
              <a:rPr lang="es-ES" sz="3200" b="1" baseline="30000" dirty="0"/>
              <a:t>Y PSICOLÓGICOS </a:t>
            </a:r>
            <a:endParaRPr lang="es-ES" sz="3200" b="1" baseline="30000" dirty="0" smtClean="0"/>
          </a:p>
          <a:p>
            <a:pPr algn="ctr"/>
            <a:r>
              <a:rPr lang="es-ES" sz="3200" b="1" baseline="30000" dirty="0" smtClean="0"/>
              <a:t>HASTA </a:t>
            </a:r>
            <a:r>
              <a:rPr lang="es-ES" sz="3200" b="1" baseline="30000" dirty="0"/>
              <a:t>ADAPTARSE A UN AMBIENTE DE GRAVEDAD CERO</a:t>
            </a:r>
            <a:endParaRPr lang="es-ES" sz="3200" b="1" dirty="0"/>
          </a:p>
          <a:p>
            <a:pPr algn="ctr"/>
            <a:endParaRPr lang="es-ES" dirty="0"/>
          </a:p>
        </p:txBody>
      </p:sp>
    </p:spTree>
    <p:extLst>
      <p:ext uri="{BB962C8B-B14F-4D97-AF65-F5344CB8AC3E}">
        <p14:creationId xmlns:p14="http://schemas.microsoft.com/office/powerpoint/2010/main" val="261511399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b="6444"/>
          <a:stretch/>
        </p:blipFill>
        <p:spPr>
          <a:xfrm>
            <a:off x="1120588" y="525929"/>
            <a:ext cx="6469530" cy="3687482"/>
          </a:xfrm>
          <a:prstGeom prst="rect">
            <a:avLst/>
          </a:prstGeom>
        </p:spPr>
      </p:pic>
      <p:sp>
        <p:nvSpPr>
          <p:cNvPr id="3" name="Rectángulo redondeado 2"/>
          <p:cNvSpPr/>
          <p:nvPr/>
        </p:nvSpPr>
        <p:spPr>
          <a:xfrm>
            <a:off x="1120589" y="4751294"/>
            <a:ext cx="6469530" cy="173317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4000" dirty="0" smtClean="0"/>
              <a:t>Gracias</a:t>
            </a:r>
          </a:p>
          <a:p>
            <a:pPr algn="r"/>
            <a:r>
              <a:rPr lang="es-ES" sz="1100" dirty="0" smtClean="0"/>
              <a:t>Teresa de la Torre Le</a:t>
            </a:r>
            <a:r>
              <a:rPr lang="es-ES" sz="1100" dirty="0" smtClean="0"/>
              <a:t>ón</a:t>
            </a:r>
          </a:p>
          <a:p>
            <a:pPr algn="r"/>
            <a:r>
              <a:rPr lang="es-ES" sz="1100" dirty="0" smtClean="0"/>
              <a:t>Medicina Interna</a:t>
            </a:r>
          </a:p>
          <a:p>
            <a:pPr algn="r"/>
            <a:r>
              <a:rPr lang="es-ES" sz="1100" dirty="0" smtClean="0"/>
              <a:t>Medicina del enfermo en estado crítico</a:t>
            </a:r>
          </a:p>
          <a:p>
            <a:pPr algn="r"/>
            <a:r>
              <a:rPr lang="es-ES" sz="1100" dirty="0" smtClean="0"/>
              <a:t>GMEMI</a:t>
            </a:r>
            <a:br>
              <a:rPr lang="es-ES" sz="1100" dirty="0" smtClean="0"/>
            </a:br>
            <a:r>
              <a:rPr lang="es-ES" sz="1100" dirty="0" smtClean="0"/>
              <a:t>Hospital Materno Celaya</a:t>
            </a:r>
          </a:p>
          <a:p>
            <a:pPr algn="r"/>
            <a:endParaRPr lang="es-ES" sz="1100" dirty="0" smtClean="0"/>
          </a:p>
          <a:p>
            <a:pPr algn="r"/>
            <a:endParaRPr lang="es-ES" dirty="0"/>
          </a:p>
        </p:txBody>
      </p:sp>
    </p:spTree>
    <p:extLst>
      <p:ext uri="{BB962C8B-B14F-4D97-AF65-F5344CB8AC3E}">
        <p14:creationId xmlns:p14="http://schemas.microsoft.com/office/powerpoint/2010/main" val="393873821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15219" y="482600"/>
            <a:ext cx="8231127" cy="4280748"/>
          </a:xfrm>
          <a:prstGeom prst="rect">
            <a:avLst/>
          </a:prstGeom>
        </p:spPr>
      </p:pic>
      <p:sp>
        <p:nvSpPr>
          <p:cNvPr id="3" name="Rectángulo redondeado 2"/>
          <p:cNvSpPr/>
          <p:nvPr/>
        </p:nvSpPr>
        <p:spPr>
          <a:xfrm>
            <a:off x="757166" y="5129760"/>
            <a:ext cx="7522810" cy="122137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smtClean="0"/>
              <a:t>DESORIENTACI</a:t>
            </a:r>
            <a:r>
              <a:rPr lang="es-ES" dirty="0" smtClean="0"/>
              <a:t>ÓN </a:t>
            </a:r>
            <a:endParaRPr lang="es-ES" dirty="0"/>
          </a:p>
        </p:txBody>
      </p:sp>
    </p:spTree>
    <p:extLst>
      <p:ext uri="{BB962C8B-B14F-4D97-AF65-F5344CB8AC3E}">
        <p14:creationId xmlns:p14="http://schemas.microsoft.com/office/powerpoint/2010/main" val="94080827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87400" y="393700"/>
            <a:ext cx="7594600" cy="5575300"/>
          </a:xfrm>
          <a:prstGeom prst="rect">
            <a:avLst/>
          </a:prstGeom>
        </p:spPr>
      </p:pic>
    </p:spTree>
    <p:extLst>
      <p:ext uri="{BB962C8B-B14F-4D97-AF65-F5344CB8AC3E}">
        <p14:creationId xmlns:p14="http://schemas.microsoft.com/office/powerpoint/2010/main" val="424547569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830440" y="635113"/>
            <a:ext cx="7351837" cy="5545026"/>
          </a:xfrm>
          <a:prstGeom prst="rect">
            <a:avLst/>
          </a:prstGeom>
        </p:spPr>
      </p:pic>
    </p:spTree>
    <p:extLst>
      <p:ext uri="{BB962C8B-B14F-4D97-AF65-F5344CB8AC3E}">
        <p14:creationId xmlns:p14="http://schemas.microsoft.com/office/powerpoint/2010/main" val="284499739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Captura de pantalla 2016-05-04 a la(s) 16.41.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1035" y="1051858"/>
            <a:ext cx="7010400" cy="4470400"/>
          </a:xfrm>
          <a:prstGeom prst="rect">
            <a:avLst/>
          </a:prstGeom>
        </p:spPr>
      </p:pic>
    </p:spTree>
    <p:extLst>
      <p:ext uri="{BB962C8B-B14F-4D97-AF65-F5344CB8AC3E}">
        <p14:creationId xmlns:p14="http://schemas.microsoft.com/office/powerpoint/2010/main" val="100627068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97540" y="160618"/>
            <a:ext cx="8033871" cy="1397000"/>
          </a:xfrm>
          <a:prstGeom prst="rect">
            <a:avLst/>
          </a:prstGeom>
        </p:spPr>
      </p:pic>
      <p:pic>
        <p:nvPicPr>
          <p:cNvPr id="3" name="Imagen 2"/>
          <p:cNvPicPr>
            <a:picLocks noChangeAspect="1"/>
          </p:cNvPicPr>
          <p:nvPr/>
        </p:nvPicPr>
        <p:blipFill>
          <a:blip r:embed="rId3"/>
          <a:stretch>
            <a:fillRect/>
          </a:stretch>
        </p:blipFill>
        <p:spPr>
          <a:xfrm>
            <a:off x="800847" y="1931894"/>
            <a:ext cx="4802094" cy="3581400"/>
          </a:xfrm>
          <a:prstGeom prst="rect">
            <a:avLst/>
          </a:prstGeom>
        </p:spPr>
      </p:pic>
      <p:sp>
        <p:nvSpPr>
          <p:cNvPr id="5" name="Rectángulo 4"/>
          <p:cNvSpPr/>
          <p:nvPr/>
        </p:nvSpPr>
        <p:spPr>
          <a:xfrm>
            <a:off x="800846" y="5979913"/>
            <a:ext cx="5071035" cy="276999"/>
          </a:xfrm>
          <a:prstGeom prst="rect">
            <a:avLst/>
          </a:prstGeom>
        </p:spPr>
        <p:txBody>
          <a:bodyPr wrap="square">
            <a:spAutoFit/>
          </a:bodyPr>
          <a:lstStyle/>
          <a:p>
            <a:r>
              <a:rPr lang="nb-NO" baseline="30000" dirty="0"/>
              <a:t>Ann </a:t>
            </a:r>
            <a:r>
              <a:rPr lang="nb-NO" baseline="30000" dirty="0" err="1"/>
              <a:t>Emerg</a:t>
            </a:r>
            <a:r>
              <a:rPr lang="nb-NO" baseline="30000" dirty="0"/>
              <a:t> Med. 2005;46:177-184.</a:t>
            </a:r>
            <a:endParaRPr lang="es-ES" dirty="0"/>
          </a:p>
        </p:txBody>
      </p:sp>
    </p:spTree>
    <p:extLst>
      <p:ext uri="{BB962C8B-B14F-4D97-AF65-F5344CB8AC3E}">
        <p14:creationId xmlns:p14="http://schemas.microsoft.com/office/powerpoint/2010/main" val="48719432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4294967295"/>
          </p:nvPr>
        </p:nvPicPr>
        <p:blipFill>
          <a:blip r:embed="rId2"/>
          <a:srcRect l="-18187" r="-18187"/>
          <a:stretch>
            <a:fillRect/>
          </a:stretch>
        </p:blipFill>
        <p:spPr>
          <a:xfrm>
            <a:off x="0" y="1136650"/>
            <a:ext cx="9144000" cy="5093821"/>
          </a:xfrm>
        </p:spPr>
      </p:pic>
    </p:spTree>
    <p:extLst>
      <p:ext uri="{BB962C8B-B14F-4D97-AF65-F5344CB8AC3E}">
        <p14:creationId xmlns:p14="http://schemas.microsoft.com/office/powerpoint/2010/main" val="58320310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duotone>
              <a:schemeClr val="accent6">
                <a:shade val="45000"/>
                <a:satMod val="135000"/>
              </a:schemeClr>
              <a:prstClr val="white"/>
            </a:duotone>
          </a:blip>
          <a:stretch>
            <a:fillRect/>
          </a:stretch>
        </p:blipFill>
        <p:spPr>
          <a:xfrm>
            <a:off x="685800" y="215900"/>
            <a:ext cx="8001000" cy="1054100"/>
          </a:xfrm>
          <a:prstGeom prst="rect">
            <a:avLst/>
          </a:prstGeom>
        </p:spPr>
      </p:pic>
      <p:sp>
        <p:nvSpPr>
          <p:cNvPr id="6" name="Rectángulo 5"/>
          <p:cNvSpPr/>
          <p:nvPr/>
        </p:nvSpPr>
        <p:spPr>
          <a:xfrm>
            <a:off x="522941" y="6017568"/>
            <a:ext cx="8443259" cy="276999"/>
          </a:xfrm>
          <a:prstGeom prst="rect">
            <a:avLst/>
          </a:prstGeom>
        </p:spPr>
        <p:txBody>
          <a:bodyPr wrap="square">
            <a:spAutoFit/>
          </a:bodyPr>
          <a:lstStyle/>
          <a:p>
            <a:r>
              <a:rPr lang="es-ES" i="1" baseline="30000" dirty="0" err="1"/>
              <a:t>Aviation</a:t>
            </a:r>
            <a:r>
              <a:rPr lang="es-ES" i="1" baseline="30000" dirty="0"/>
              <a:t>, </a:t>
            </a:r>
            <a:r>
              <a:rPr lang="es-ES" i="1" baseline="30000" dirty="0" err="1"/>
              <a:t>Space</a:t>
            </a:r>
            <a:r>
              <a:rPr lang="es-ES" i="1" baseline="30000" dirty="0"/>
              <a:t>, and </a:t>
            </a:r>
            <a:r>
              <a:rPr lang="es-ES" i="1" baseline="30000" dirty="0" err="1"/>
              <a:t>Environmental</a:t>
            </a:r>
            <a:r>
              <a:rPr lang="es-ES" i="1" baseline="30000" dirty="0"/>
              <a:t> Medicine </a:t>
            </a:r>
            <a:r>
              <a:rPr lang="es-ES" baseline="30000" dirty="0"/>
              <a:t>x </a:t>
            </a:r>
            <a:r>
              <a:rPr lang="es-ES" i="1" baseline="30000" dirty="0"/>
              <a:t>Vol. 84, No. 7 </a:t>
            </a:r>
            <a:r>
              <a:rPr lang="es-ES" baseline="30000" dirty="0"/>
              <a:t>x </a:t>
            </a:r>
            <a:r>
              <a:rPr lang="es-ES" i="1" baseline="30000" dirty="0" err="1"/>
              <a:t>July</a:t>
            </a:r>
            <a:r>
              <a:rPr lang="es-ES" i="1" baseline="30000" dirty="0"/>
              <a:t> 2013</a:t>
            </a:r>
            <a:endParaRPr lang="es-ES" dirty="0"/>
          </a:p>
        </p:txBody>
      </p:sp>
      <p:pic>
        <p:nvPicPr>
          <p:cNvPr id="9" name="Imagen 8"/>
          <p:cNvPicPr>
            <a:picLocks noChangeAspect="1"/>
          </p:cNvPicPr>
          <p:nvPr/>
        </p:nvPicPr>
        <p:blipFill>
          <a:blip r:embed="rId4"/>
          <a:stretch>
            <a:fillRect/>
          </a:stretch>
        </p:blipFill>
        <p:spPr>
          <a:xfrm>
            <a:off x="362909" y="1270000"/>
            <a:ext cx="8603291" cy="4453067"/>
          </a:xfrm>
          <a:prstGeom prst="rect">
            <a:avLst/>
          </a:prstGeom>
        </p:spPr>
      </p:pic>
    </p:spTree>
    <p:extLst>
      <p:ext uri="{BB962C8B-B14F-4D97-AF65-F5344CB8AC3E}">
        <p14:creationId xmlns:p14="http://schemas.microsoft.com/office/powerpoint/2010/main" val="126497190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us trauma copi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us trauma copia.thmx</Template>
  <TotalTime>988</TotalTime>
  <Words>5112</Words>
  <Application>Microsoft Macintosh PowerPoint</Application>
  <PresentationFormat>Presentación en pantalla (4:3)</PresentationFormat>
  <Paragraphs>254</Paragraphs>
  <Slides>28</Slides>
  <Notes>14</Notes>
  <HiddenSlides>0</HiddenSlides>
  <MMClips>0</MMClips>
  <ScaleCrop>false</ScaleCrop>
  <HeadingPairs>
    <vt:vector size="4" baseType="variant">
      <vt:variant>
        <vt:lpstr>Tema</vt:lpstr>
      </vt:variant>
      <vt:variant>
        <vt:i4>1</vt:i4>
      </vt:variant>
      <vt:variant>
        <vt:lpstr>Títulos de diapositiva</vt:lpstr>
      </vt:variant>
      <vt:variant>
        <vt:i4>28</vt:i4>
      </vt:variant>
    </vt:vector>
  </HeadingPairs>
  <TitlesOfParts>
    <vt:vector size="29" baseType="lpstr">
      <vt:lpstr>us trauma copia</vt:lpstr>
      <vt:lpstr>Enfermedades  mas frecuentes en el espacio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Conclusiones </vt:lpstr>
      <vt:lpstr>Presentación de PowerPoint</vt:lpstr>
      <vt:lpstr>Presentación de PowerPoint</vt:lpstr>
      <vt:lpstr>Presentación de PowerPoint</vt:lpstr>
    </vt:vector>
  </TitlesOfParts>
  <Company>medico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Normalmente, cuando nuestros cuerpos sienten una invasión, tiene lugar una cascada de reacciones que están controladas por la información almacenada en nuestros genes, de forma parecida a un libro de instrucciones.</dc:title>
  <dc:creator>teresa de la torre leon</dc:creator>
  <cp:lastModifiedBy>teresa de la torre leon</cp:lastModifiedBy>
  <cp:revision>49</cp:revision>
  <dcterms:created xsi:type="dcterms:W3CDTF">2016-04-23T15:18:26Z</dcterms:created>
  <dcterms:modified xsi:type="dcterms:W3CDTF">2016-05-04T22:52:38Z</dcterms:modified>
</cp:coreProperties>
</file>