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310" r:id="rId3"/>
    <p:sldId id="446" r:id="rId4"/>
    <p:sldId id="445" r:id="rId5"/>
    <p:sldId id="447" r:id="rId6"/>
    <p:sldId id="449" r:id="rId7"/>
    <p:sldId id="450" r:id="rId8"/>
    <p:sldId id="452" r:id="rId9"/>
    <p:sldId id="451" r:id="rId10"/>
    <p:sldId id="448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3DA8AA"/>
    <a:srgbClr val="FBE9EE"/>
    <a:srgbClr val="D8EAEF"/>
    <a:srgbClr val="B1E0EF"/>
    <a:srgbClr val="D9EEE7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426" autoAdjust="0"/>
    <p:restoredTop sz="96159"/>
  </p:normalViewPr>
  <p:slideViewPr>
    <p:cSldViewPr snapToGrid="0">
      <p:cViewPr varScale="1">
        <p:scale>
          <a:sx n="67" d="100"/>
          <a:sy n="67" d="100"/>
        </p:scale>
        <p:origin x="11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-6798"/>
    </p:cViewPr>
  </p:sorterViewPr>
  <p:notesViewPr>
    <p:cSldViewPr snapToGrid="0">
      <p:cViewPr varScale="1">
        <p:scale>
          <a:sx n="67" d="100"/>
          <a:sy n="67" d="100"/>
        </p:scale>
        <p:origin x="2376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A36E19-FFFE-4613-805C-D27AF087CB4E}" type="datetimeFigureOut">
              <a:rPr lang="es-MX" smtClean="0"/>
              <a:t>11/02/2016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EEEE4E-1B6B-407D-8402-D795F53022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937420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12C822-9482-4B8D-8EE5-D7C31F867CB1}" type="datetimeFigureOut">
              <a:rPr lang="es-MX" smtClean="0"/>
              <a:t>11/02/2016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0A42FD-9BA9-431C-9C55-9A4BBD58E16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03665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607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81815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980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36242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54418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370170" y="254429"/>
            <a:ext cx="2389839" cy="719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857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7" r:id="rId3"/>
    <p:sldLayoutId id="2147483691" r:id="rId4"/>
    <p:sldLayoutId id="2147483699" r:id="rId5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4294967295"/>
          </p:nvPr>
        </p:nvSpPr>
        <p:spPr>
          <a:xfrm>
            <a:off x="274118" y="1861376"/>
            <a:ext cx="8662829" cy="1932153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  <a:t>Foro</a:t>
            </a:r>
          </a:p>
          <a:p>
            <a:pPr marL="0" indent="0" algn="ctr">
              <a:buNone/>
            </a:pPr>
            <a:r>
              <a:rPr lang="es-MX" sz="4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  <a:t>“Efectos </a:t>
            </a:r>
            <a:r>
              <a:rPr lang="es-MX" sz="40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  <a:t>en la salud de la disminución del consumo de bebidas azucaradas y alimentos con alto contenido </a:t>
            </a:r>
            <a:r>
              <a:rPr lang="es-MX" sz="4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  <a:t>calórico”</a:t>
            </a:r>
            <a:endParaRPr lang="es-MX" sz="40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003199" y="5448147"/>
            <a:ext cx="753291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000" b="1" i="1" dirty="0">
                <a:solidFill>
                  <a:srgbClr val="002060"/>
                </a:solidFill>
              </a:rPr>
              <a:t>Dr. Pablo Kuri Morales</a:t>
            </a:r>
          </a:p>
          <a:p>
            <a:pPr algn="ctr"/>
            <a:r>
              <a:rPr lang="es-MX" sz="2000" i="1" dirty="0"/>
              <a:t>Subsecretario </a:t>
            </a:r>
            <a:r>
              <a:rPr lang="es-MX" sz="2000" i="1" dirty="0" smtClean="0"/>
              <a:t>de Prevención y Promoción </a:t>
            </a:r>
            <a:r>
              <a:rPr lang="es-MX" sz="2000" i="1" dirty="0"/>
              <a:t>de la </a:t>
            </a:r>
            <a:r>
              <a:rPr lang="es-MX" sz="2000" i="1" dirty="0" smtClean="0"/>
              <a:t>Salud</a:t>
            </a:r>
          </a:p>
          <a:p>
            <a:pPr algn="ctr"/>
            <a:r>
              <a:rPr lang="es-MX" sz="1600" b="1" dirty="0" smtClean="0">
                <a:solidFill>
                  <a:schemeClr val="bg1">
                    <a:lumMod val="50000"/>
                  </a:schemeClr>
                </a:solidFill>
              </a:rPr>
              <a:t>Febrero, 2016 </a:t>
            </a:r>
            <a:endParaRPr lang="es-MX" sz="1600" b="1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5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097" y="443907"/>
            <a:ext cx="2997303" cy="905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3"/>
          <a:srcRect l="21341" t="2352" r="21345" b="2542"/>
          <a:stretch/>
        </p:blipFill>
        <p:spPr>
          <a:xfrm>
            <a:off x="7073074" y="295317"/>
            <a:ext cx="1463040" cy="1703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6906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/>
          <a:srcRect l="21341" t="2352" r="21345" b="2542"/>
          <a:stretch/>
        </p:blipFill>
        <p:spPr>
          <a:xfrm>
            <a:off x="7073074" y="295317"/>
            <a:ext cx="1463040" cy="1703070"/>
          </a:xfrm>
          <a:prstGeom prst="rect">
            <a:avLst/>
          </a:prstGeom>
        </p:spPr>
      </p:pic>
      <p:sp>
        <p:nvSpPr>
          <p:cNvPr id="5" name="Subtítulo 2"/>
          <p:cNvSpPr txBox="1">
            <a:spLocks/>
          </p:cNvSpPr>
          <p:nvPr/>
        </p:nvSpPr>
        <p:spPr>
          <a:xfrm>
            <a:off x="274118" y="1861376"/>
            <a:ext cx="8662829" cy="1932153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MX" sz="4000" b="1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  <a:t>Foro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s-MX" sz="4000" b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  <a:t>“Efectos en la salud de la disminución del consumo de bebidas azucaradas y alimentos con alto contenido calórico”</a:t>
            </a:r>
            <a:endParaRPr lang="es-MX" sz="40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003199" y="5448147"/>
            <a:ext cx="753291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000" b="1" i="1" dirty="0">
                <a:solidFill>
                  <a:srgbClr val="002060"/>
                </a:solidFill>
              </a:rPr>
              <a:t>Dr. Pablo Kuri Morales</a:t>
            </a:r>
          </a:p>
          <a:p>
            <a:pPr algn="ctr"/>
            <a:r>
              <a:rPr lang="es-MX" sz="2000" i="1" dirty="0"/>
              <a:t>Subsecretario </a:t>
            </a:r>
            <a:r>
              <a:rPr lang="es-MX" sz="2000" i="1" dirty="0" smtClean="0"/>
              <a:t>de Prevención y Promoción </a:t>
            </a:r>
            <a:r>
              <a:rPr lang="es-MX" sz="2000" i="1" dirty="0"/>
              <a:t>de la </a:t>
            </a:r>
            <a:r>
              <a:rPr lang="es-MX" sz="2000" i="1" dirty="0" smtClean="0"/>
              <a:t>Salud</a:t>
            </a:r>
          </a:p>
          <a:p>
            <a:pPr algn="ctr"/>
            <a:r>
              <a:rPr lang="es-MX" sz="1600" b="1" dirty="0" smtClean="0">
                <a:solidFill>
                  <a:schemeClr val="bg1">
                    <a:lumMod val="50000"/>
                  </a:schemeClr>
                </a:solidFill>
              </a:rPr>
              <a:t>Febrero, 2016 </a:t>
            </a:r>
            <a:endParaRPr lang="es-MX" sz="16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382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n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574" y="3850805"/>
            <a:ext cx="3520252" cy="2527173"/>
          </a:xfrm>
          <a:prstGeom prst="rect">
            <a:avLst/>
          </a:prstGeom>
        </p:spPr>
      </p:pic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3397294" y="296154"/>
            <a:ext cx="413888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s-MX" sz="40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  <a:t>Situación actual </a:t>
            </a:r>
          </a:p>
        </p:txBody>
      </p:sp>
      <p:graphicFrame>
        <p:nvGraphicFramePr>
          <p:cNvPr id="16" name="1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2424319"/>
              </p:ext>
            </p:extLst>
          </p:nvPr>
        </p:nvGraphicFramePr>
        <p:xfrm>
          <a:off x="4503764" y="1609706"/>
          <a:ext cx="4547459" cy="350468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530539"/>
                <a:gridCol w="1039110"/>
                <a:gridCol w="977810"/>
              </a:tblGrid>
              <a:tr h="110009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Prevalencia</a:t>
                      </a:r>
                      <a:r>
                        <a:rPr lang="es-MX" sz="20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de </a:t>
                      </a:r>
                      <a:r>
                        <a:rPr lang="es-MX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Sobrepeso y Obesidad</a:t>
                      </a:r>
                      <a:endParaRPr lang="es-MX" sz="2000" b="1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68580" marR="68580" marT="34290" marB="3429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MX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2006 (%)</a:t>
                      </a:r>
                      <a:endParaRPr lang="es-MX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68580" marR="68580" marT="34290" marB="3429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MX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2012 (%)</a:t>
                      </a:r>
                      <a:endParaRPr lang="es-MX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68580" marR="68580" marT="34290" marB="34290" anchor="ctr">
                    <a:solidFill>
                      <a:srgbClr val="C00000"/>
                    </a:solidFill>
                  </a:tcPr>
                </a:tc>
              </a:tr>
              <a:tr h="510511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buClr>
                          <a:srgbClr val="006600"/>
                        </a:buClr>
                        <a:buFont typeface="Arial" pitchFamily="34" charset="0"/>
                        <a:buNone/>
                      </a:pPr>
                      <a:r>
                        <a:rPr lang="es-MX" sz="2000" b="1" dirty="0" smtClean="0"/>
                        <a:t>Mujeres adultas</a:t>
                      </a:r>
                      <a:endParaRPr lang="es-MX" sz="2000" b="1" dirty="0">
                        <a:latin typeface="+mn-lt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MX" sz="2000" b="1" dirty="0" smtClean="0"/>
                        <a:t>71.9</a:t>
                      </a:r>
                      <a:endParaRPr lang="es-MX" sz="2000" b="1" dirty="0">
                        <a:latin typeface="+mn-lt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MX" sz="2000" b="1" dirty="0" smtClean="0"/>
                        <a:t>73.0</a:t>
                      </a:r>
                      <a:endParaRPr lang="es-MX" sz="2000" b="1" dirty="0">
                        <a:latin typeface="+mn-lt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10511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buClr>
                          <a:srgbClr val="006600"/>
                        </a:buClr>
                        <a:buFont typeface="Arial" pitchFamily="34" charset="0"/>
                        <a:buNone/>
                      </a:pPr>
                      <a:r>
                        <a:rPr lang="es-MX" sz="2000" b="1" dirty="0" smtClean="0"/>
                        <a:t>Hombres adultos</a:t>
                      </a:r>
                      <a:endParaRPr lang="es-MX" sz="2000" b="1" dirty="0">
                        <a:latin typeface="+mn-lt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MX" sz="2000" b="1" dirty="0" smtClean="0"/>
                        <a:t>66.7</a:t>
                      </a:r>
                      <a:endParaRPr lang="es-MX" sz="2000" b="1" dirty="0">
                        <a:latin typeface="+mn-lt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MX" sz="2000" b="1" dirty="0" smtClean="0"/>
                        <a:t>69.4</a:t>
                      </a:r>
                      <a:endParaRPr lang="es-MX" sz="2000" b="1" dirty="0">
                        <a:latin typeface="+mn-lt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69178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b="1" dirty="0" smtClean="0">
                          <a:effectLst/>
                        </a:rPr>
                        <a:t>Escolares</a:t>
                      </a:r>
                      <a:r>
                        <a:rPr lang="es-ES" sz="2000" b="1" baseline="0" dirty="0" smtClean="0">
                          <a:effectLst/>
                        </a:rPr>
                        <a:t> </a:t>
                      </a:r>
                      <a:br>
                        <a:rPr lang="es-ES" sz="2000" b="1" baseline="0" dirty="0" smtClean="0">
                          <a:effectLst/>
                        </a:rPr>
                      </a:br>
                      <a:r>
                        <a:rPr lang="es-MX" sz="2000" b="1" dirty="0" smtClean="0">
                          <a:effectLst/>
                        </a:rPr>
                        <a:t>5 a 11 años</a:t>
                      </a:r>
                      <a:endParaRPr lang="es-ES_tradnl" sz="2000" b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000" b="1" dirty="0" smtClean="0">
                          <a:effectLst/>
                        </a:rPr>
                        <a:t>34.8</a:t>
                      </a:r>
                      <a:endParaRPr lang="es-ES_tradnl" sz="2000" b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_tradnl" sz="2000" b="1" dirty="0" smtClean="0">
                          <a:effectLst/>
                        </a:rPr>
                        <a:t>34.4</a:t>
                      </a:r>
                      <a:endParaRPr lang="es-MX" sz="20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69178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2000" b="1" dirty="0" smtClean="0">
                          <a:effectLst/>
                        </a:rPr>
                        <a:t>Adolescentes </a:t>
                      </a:r>
                      <a:br>
                        <a:rPr lang="es-ES" sz="2000" b="1" dirty="0" smtClean="0">
                          <a:effectLst/>
                        </a:rPr>
                      </a:br>
                      <a:r>
                        <a:rPr lang="es-MX" sz="2000" b="1" dirty="0" smtClean="0">
                          <a:effectLst/>
                        </a:rPr>
                        <a:t>12 a 19 años</a:t>
                      </a:r>
                      <a:endParaRPr lang="es-MX" sz="20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000" b="1" dirty="0" smtClean="0">
                          <a:effectLst/>
                        </a:rPr>
                        <a:t>33.2</a:t>
                      </a:r>
                      <a:endParaRPr lang="es-MX" sz="20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000" b="1" dirty="0" smtClean="0">
                          <a:effectLst/>
                        </a:rPr>
                        <a:t>34.9</a:t>
                      </a:r>
                      <a:endParaRPr lang="es-ES_tradnl" sz="2000" b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1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1923483"/>
              </p:ext>
            </p:extLst>
          </p:nvPr>
        </p:nvGraphicFramePr>
        <p:xfrm>
          <a:off x="108899" y="1609706"/>
          <a:ext cx="4315603" cy="19987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401517"/>
                <a:gridCol w="986131"/>
                <a:gridCol w="927955"/>
              </a:tblGrid>
              <a:tr h="73462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Prevalencia</a:t>
                      </a:r>
                      <a:r>
                        <a:rPr lang="es-MX" sz="20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de </a:t>
                      </a:r>
                      <a:r>
                        <a:rPr lang="es-MX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Diabetes</a:t>
                      </a:r>
                      <a:endParaRPr lang="es-MX" sz="2000" b="1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68580" marR="68580" marT="34290" marB="3429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MX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2006 (%)</a:t>
                      </a:r>
                      <a:endParaRPr lang="es-MX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68580" marR="68580" marT="34290" marB="3429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MX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2012 (%)</a:t>
                      </a:r>
                      <a:endParaRPr lang="es-MX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68580" marR="68580" marT="34290" marB="3429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</a:tr>
              <a:tr h="404455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buClr>
                          <a:srgbClr val="006600"/>
                        </a:buClr>
                        <a:buFont typeface="Arial" pitchFamily="34" charset="0"/>
                        <a:buNone/>
                      </a:pPr>
                      <a:r>
                        <a:rPr lang="es-MX" sz="2000" b="1" dirty="0" smtClean="0"/>
                        <a:t>Mujeres</a:t>
                      </a:r>
                      <a:endParaRPr lang="es-MX" sz="2000" b="1" dirty="0">
                        <a:latin typeface="+mn-lt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MX" sz="2000" b="1" dirty="0" smtClean="0">
                          <a:latin typeface="+mn-lt"/>
                        </a:rPr>
                        <a:t>7.3</a:t>
                      </a:r>
                      <a:endParaRPr lang="es-MX" sz="2000" b="1" dirty="0">
                        <a:latin typeface="+mn-lt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MX" sz="2000" b="1" dirty="0" smtClean="0">
                          <a:latin typeface="+mn-lt"/>
                        </a:rPr>
                        <a:t>9.67</a:t>
                      </a:r>
                      <a:endParaRPr lang="es-MX" sz="2000" b="1" dirty="0">
                        <a:latin typeface="+mn-lt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04455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buClr>
                          <a:srgbClr val="006600"/>
                        </a:buClr>
                        <a:buFont typeface="Arial" pitchFamily="34" charset="0"/>
                        <a:buNone/>
                      </a:pPr>
                      <a:r>
                        <a:rPr lang="es-MX" sz="2000" b="1" dirty="0" smtClean="0"/>
                        <a:t>Hombres</a:t>
                      </a:r>
                      <a:endParaRPr lang="es-MX" sz="2000" b="1" dirty="0">
                        <a:latin typeface="+mn-lt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MX" sz="2000" b="1" dirty="0" smtClean="0">
                          <a:latin typeface="+mn-lt"/>
                        </a:rPr>
                        <a:t>6.5</a:t>
                      </a:r>
                      <a:endParaRPr lang="es-MX" sz="2000" b="1" dirty="0">
                        <a:latin typeface="+mn-lt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MX" sz="2000" b="1" dirty="0" smtClean="0">
                          <a:latin typeface="+mn-lt"/>
                        </a:rPr>
                        <a:t>8.6</a:t>
                      </a:r>
                      <a:endParaRPr lang="es-MX" sz="2000" b="1" dirty="0">
                        <a:latin typeface="+mn-lt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552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000" b="1" dirty="0" smtClean="0">
                          <a:effectLst/>
                        </a:rPr>
                        <a:t>Total</a:t>
                      </a:r>
                      <a:endParaRPr lang="es-ES_tradnl" sz="2000" b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0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MX" sz="20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</a:rPr>
                        <a:t>9.17</a:t>
                      </a:r>
                      <a:endParaRPr lang="es-MX" sz="2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34290" marB="3429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/>
          <a:srcRect l="19719" r="17332" b="4672"/>
          <a:stretch/>
        </p:blipFill>
        <p:spPr>
          <a:xfrm>
            <a:off x="7839643" y="0"/>
            <a:ext cx="1211580" cy="1314449"/>
          </a:xfrm>
          <a:prstGeom prst="rect">
            <a:avLst/>
          </a:prstGeom>
        </p:spPr>
      </p:pic>
      <p:sp>
        <p:nvSpPr>
          <p:cNvPr id="7" name="Text Box 1045"/>
          <p:cNvSpPr txBox="1">
            <a:spLocks noChangeArrowheads="1"/>
          </p:cNvSpPr>
          <p:nvPr/>
        </p:nvSpPr>
        <p:spPr bwMode="auto">
          <a:xfrm>
            <a:off x="0" y="6579724"/>
            <a:ext cx="9143465" cy="278276"/>
          </a:xfrm>
          <a:prstGeom prst="rect">
            <a:avLst/>
          </a:prstGeom>
        </p:spPr>
        <p:txBody>
          <a:bodyPr/>
          <a:lstStyle>
            <a:defPPr>
              <a:defRPr lang="es-ES"/>
            </a:defPPr>
            <a:lvl1pPr marL="342900" indent="-342900" defTabSz="914400" eaLnBrk="1" fontAlgn="auto" latinLnBrk="0" hangingPunct="1">
              <a:spcBef>
                <a:spcPct val="20000"/>
              </a:spcBef>
              <a:spcAft>
                <a:spcPts val="0"/>
              </a:spcAft>
              <a:buFont typeface="Arial" charset="0"/>
              <a:buNone/>
              <a:defRPr sz="1400" b="1">
                <a:latin typeface="+mj-lt"/>
                <a:cs typeface="+mn-cs"/>
              </a:defRPr>
            </a:lvl1pPr>
            <a:lvl2pPr marL="742950" indent="-285750" defTabSz="91440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>
                <a:latin typeface="+mn-lt"/>
                <a:cs typeface="+mn-cs"/>
              </a:defRPr>
            </a:lvl2pPr>
            <a:lvl3pPr marL="1143000" indent="-228600" defTabSz="91440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>
                <a:latin typeface="+mn-lt"/>
                <a:cs typeface="+mn-cs"/>
              </a:defRPr>
            </a:lvl3pPr>
            <a:lvl4pPr marL="1600200" indent="-228600" defTabSz="91440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>
                <a:latin typeface="+mn-lt"/>
                <a:cs typeface="+mn-cs"/>
              </a:defRPr>
            </a:lvl4pPr>
            <a:lvl5pPr marL="2057400" indent="-228600" defTabSz="91440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>
                <a:latin typeface="+mn-lt"/>
                <a:cs typeface="+mn-cs"/>
              </a:defRPr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>
                <a:latin typeface="+mn-lt"/>
                <a:cs typeface="+mn-cs"/>
              </a:defRPr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>
                <a:latin typeface="+mn-lt"/>
                <a:cs typeface="+mn-cs"/>
              </a:defRPr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>
                <a:latin typeface="+mn-lt"/>
                <a:cs typeface="+mn-cs"/>
              </a:defRPr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>
                <a:latin typeface="+mn-lt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s-MX" dirty="0" smtClean="0">
                <a:latin typeface="+mn-lt"/>
              </a:rPr>
              <a:t>Fuente: Encuesta Nacional de Salud y Nutrición, 2012  (ENSANUT 2012).</a:t>
            </a:r>
            <a:endParaRPr lang="es-MX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8520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n 14"/>
          <p:cNvPicPr>
            <a:picLocks noChangeAspect="1"/>
          </p:cNvPicPr>
          <p:nvPr/>
        </p:nvPicPr>
        <p:blipFill rotWithShape="1">
          <a:blip r:embed="rId2"/>
          <a:srcRect l="17136" r="21103" b="4671"/>
          <a:stretch/>
        </p:blipFill>
        <p:spPr>
          <a:xfrm>
            <a:off x="7893412" y="69054"/>
            <a:ext cx="1188720" cy="1314450"/>
          </a:xfrm>
          <a:prstGeom prst="rect">
            <a:avLst/>
          </a:prstGeom>
        </p:spPr>
      </p:pic>
      <p:sp>
        <p:nvSpPr>
          <p:cNvPr id="2" name="3 Título"/>
          <p:cNvSpPr txBox="1">
            <a:spLocks/>
          </p:cNvSpPr>
          <p:nvPr/>
        </p:nvSpPr>
        <p:spPr>
          <a:xfrm>
            <a:off x="2457450" y="69054"/>
            <a:ext cx="5435962" cy="120672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defPPr>
              <a:defRPr lang="es-MX"/>
            </a:defPPr>
            <a:lvl1pPr algn="ctr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6600"/>
                </a:solidFill>
                <a:latin typeface="Calibri"/>
                <a:ea typeface="ＭＳ Ｐゴシック" panose="020B0600070205080204" pitchFamily="34" charset="-128"/>
              </a:defRPr>
            </a:lvl1pPr>
            <a:lvl2pPr marL="742950" indent="-285750">
              <a:defRPr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s-MX" sz="26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</a:rPr>
              <a:t>Costos económicos y de salud </a:t>
            </a:r>
            <a:br>
              <a:rPr lang="es-MX" sz="26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</a:rPr>
            </a:br>
            <a:r>
              <a:rPr lang="es-MX" sz="26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</a:rPr>
              <a:t>relacionados con sobrepeso y obesidad</a:t>
            </a:r>
          </a:p>
        </p:txBody>
      </p:sp>
      <p:sp>
        <p:nvSpPr>
          <p:cNvPr id="4" name="8 Rectángulo"/>
          <p:cNvSpPr>
            <a:spLocks noChangeArrowheads="1"/>
          </p:cNvSpPr>
          <p:nvPr/>
        </p:nvSpPr>
        <p:spPr bwMode="auto">
          <a:xfrm>
            <a:off x="323528" y="1340768"/>
            <a:ext cx="864096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>
              <a:buClr>
                <a:srgbClr val="800000"/>
              </a:buClr>
              <a:buSzPct val="100000"/>
              <a:buFont typeface="Wingdings" charset="2"/>
              <a:buChar char=""/>
            </a:pPr>
            <a:endParaRPr lang="es-MX" b="1" dirty="0" smtClean="0">
              <a:solidFill>
                <a:srgbClr val="FF0000"/>
              </a:solidFill>
              <a:latin typeface="Calibri"/>
              <a:cs typeface="Calibri"/>
            </a:endParaRPr>
          </a:p>
          <a:p>
            <a:pPr marL="0" indent="0" algn="just" eaLnBrk="1" hangingPunct="1">
              <a:buClr>
                <a:srgbClr val="800000"/>
              </a:buClr>
              <a:buSzPct val="100000"/>
            </a:pPr>
            <a:endParaRPr lang="es-MX" dirty="0" smtClean="0">
              <a:latin typeface="Calibri"/>
              <a:cs typeface="Calibri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6606662"/>
            <a:ext cx="9396536" cy="25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7" tIns="45718" rIns="91437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MX" altLang="zh-CN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Calibri"/>
              </a:rPr>
              <a:t>Fuente:  </a:t>
            </a:r>
            <a:r>
              <a:rPr lang="es-MX" sz="105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Calibri"/>
              </a:rPr>
              <a:t>Secretaría de </a:t>
            </a:r>
            <a:r>
              <a:rPr lang="es-MX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Calibri"/>
              </a:rPr>
              <a:t>Salud. </a:t>
            </a:r>
            <a:r>
              <a:rPr lang="es-MX" sz="105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Calibri"/>
              </a:rPr>
              <a:t>Unidad de Análisis </a:t>
            </a:r>
            <a:r>
              <a:rPr lang="es-MX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Calibri"/>
              </a:rPr>
              <a:t>Económico. </a:t>
            </a:r>
            <a:r>
              <a:rPr lang="es-MX" sz="105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Calibri"/>
              </a:rPr>
              <a:t>UAE-NT-001-2015 </a:t>
            </a:r>
            <a:r>
              <a:rPr lang="es-MX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Calibri"/>
              </a:rPr>
              <a:t>V.22/06/15. </a:t>
            </a:r>
            <a:r>
              <a:rPr lang="es-MX" sz="105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Calibri"/>
              </a:rPr>
              <a:t>Impacto financiero del Sobrepeso y Obesidad en </a:t>
            </a:r>
            <a:r>
              <a:rPr lang="es-MX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Calibri"/>
              </a:rPr>
              <a:t>México 1999-2023.</a:t>
            </a:r>
            <a:endParaRPr lang="en-US" altLang="zh-CN" sz="1050" b="1" dirty="0">
              <a:solidFill>
                <a:schemeClr val="tx1">
                  <a:lumMod val="95000"/>
                  <a:lumOff val="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7959" y="1422552"/>
            <a:ext cx="8673404" cy="144655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457200" indent="-457200" algn="just">
              <a:buClr>
                <a:srgbClr val="800000"/>
              </a:buClr>
              <a:buSzPct val="100000"/>
              <a:buFont typeface="Wingdings" charset="2"/>
              <a:buChar char="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s-MX" sz="2000" b="1" dirty="0" smtClean="0">
                <a:solidFill>
                  <a:srgbClr val="000099"/>
                </a:solidFill>
                <a:latin typeface="Calibri"/>
                <a:ea typeface="MS PGothic" panose="020B0600070205080204" pitchFamily="34" charset="-128"/>
                <a:cs typeface="Calibri"/>
              </a:rPr>
              <a:t>Costo </a:t>
            </a:r>
            <a:r>
              <a:rPr lang="es-MX" sz="2000" b="1" dirty="0">
                <a:solidFill>
                  <a:srgbClr val="000099"/>
                </a:solidFill>
                <a:latin typeface="Calibri"/>
                <a:ea typeface="MS PGothic" panose="020B0600070205080204" pitchFamily="34" charset="-128"/>
                <a:cs typeface="Calibri"/>
              </a:rPr>
              <a:t>directo: </a:t>
            </a:r>
            <a:r>
              <a:rPr lang="es-MX" sz="2000" dirty="0" smtClean="0">
                <a:latin typeface="Calibri"/>
                <a:ea typeface="MS PGothic" panose="020B0600070205080204" pitchFamily="34" charset="-128"/>
                <a:cs typeface="Calibri"/>
              </a:rPr>
              <a:t>151,894 mdp equivalente </a:t>
            </a:r>
            <a:r>
              <a:rPr lang="es-MX" sz="2000" dirty="0">
                <a:latin typeface="Calibri"/>
                <a:ea typeface="MS PGothic" panose="020B0600070205080204" pitchFamily="34" charset="-128"/>
                <a:cs typeface="Calibri"/>
              </a:rPr>
              <a:t>al 45% del gasto total en atención médica (0.9% del PIB 2014</a:t>
            </a:r>
            <a:r>
              <a:rPr lang="es-MX" sz="2000" dirty="0" smtClean="0">
                <a:latin typeface="Calibri"/>
                <a:ea typeface="MS PGothic" panose="020B0600070205080204" pitchFamily="34" charset="-128"/>
                <a:cs typeface="Calibri"/>
              </a:rPr>
              <a:t>).</a:t>
            </a:r>
            <a:endParaRPr lang="es-MX" sz="2000" dirty="0">
              <a:latin typeface="Calibri"/>
              <a:ea typeface="MS PGothic" panose="020B0600070205080204" pitchFamily="34" charset="-128"/>
              <a:cs typeface="Calibri"/>
            </a:endParaRPr>
          </a:p>
          <a:p>
            <a:pPr marL="457200" indent="-457200" algn="just">
              <a:buClr>
                <a:srgbClr val="800000"/>
              </a:buClr>
              <a:buSzPct val="100000"/>
              <a:buFont typeface="Wingdings" charset="2"/>
              <a:buChar char="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s-MX" sz="2000" b="1" dirty="0" smtClean="0">
                <a:solidFill>
                  <a:srgbClr val="000099"/>
                </a:solidFill>
                <a:latin typeface="Calibri"/>
                <a:ea typeface="MS PGothic" panose="020B0600070205080204" pitchFamily="34" charset="-128"/>
                <a:cs typeface="Calibri"/>
              </a:rPr>
              <a:t>Costo </a:t>
            </a:r>
            <a:r>
              <a:rPr lang="es-MX" sz="2000" b="1" dirty="0">
                <a:solidFill>
                  <a:srgbClr val="000099"/>
                </a:solidFill>
                <a:latin typeface="Calibri"/>
                <a:ea typeface="MS PGothic" panose="020B0600070205080204" pitchFamily="34" charset="-128"/>
                <a:cs typeface="Calibri"/>
              </a:rPr>
              <a:t>indirecto: </a:t>
            </a:r>
            <a:r>
              <a:rPr lang="es-MX" sz="2000" dirty="0">
                <a:latin typeface="Calibri"/>
                <a:ea typeface="MS PGothic" panose="020B0600070205080204" pitchFamily="34" charset="-128"/>
                <a:cs typeface="Calibri"/>
              </a:rPr>
              <a:t>72,456 </a:t>
            </a:r>
            <a:r>
              <a:rPr lang="es-MX" sz="2000" dirty="0" smtClean="0">
                <a:latin typeface="Calibri"/>
                <a:ea typeface="MS PGothic" panose="020B0600070205080204" pitchFamily="34" charset="-128"/>
                <a:cs typeface="Calibri"/>
              </a:rPr>
              <a:t>mdp equivalente </a:t>
            </a:r>
            <a:r>
              <a:rPr lang="es-MX" sz="2000" dirty="0">
                <a:latin typeface="Calibri"/>
                <a:ea typeface="MS PGothic" panose="020B0600070205080204" pitchFamily="34" charset="-128"/>
                <a:cs typeface="Calibri"/>
              </a:rPr>
              <a:t>al 0.4% del PIB </a:t>
            </a:r>
            <a:r>
              <a:rPr lang="es-MX" sz="2000" dirty="0" smtClean="0">
                <a:latin typeface="Calibri"/>
                <a:ea typeface="MS PGothic" panose="020B0600070205080204" pitchFamily="34" charset="-128"/>
                <a:cs typeface="Calibri"/>
              </a:rPr>
              <a:t>2014.</a:t>
            </a:r>
          </a:p>
          <a:p>
            <a:pPr algn="ctr">
              <a:buClr>
                <a:srgbClr val="800000"/>
              </a:buClr>
              <a:buSzPct val="100000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s-MX" sz="2800" b="1" dirty="0" smtClean="0">
                <a:solidFill>
                  <a:srgbClr val="FF0000"/>
                </a:solidFill>
                <a:latin typeface="Calibri"/>
                <a:ea typeface="MS PGothic" panose="020B0600070205080204" pitchFamily="34" charset="-128"/>
                <a:cs typeface="Calibri"/>
              </a:rPr>
              <a:t>Costo </a:t>
            </a:r>
            <a:r>
              <a:rPr lang="es-MX" sz="2800" b="1" dirty="0">
                <a:solidFill>
                  <a:srgbClr val="FF0000"/>
                </a:solidFill>
                <a:latin typeface="Calibri"/>
                <a:ea typeface="MS PGothic" panose="020B0600070205080204" pitchFamily="34" charset="-128"/>
                <a:cs typeface="Calibri"/>
              </a:rPr>
              <a:t>TOTAL : 224,350 </a:t>
            </a:r>
            <a:r>
              <a:rPr lang="es-MX" sz="2800" b="1" dirty="0" smtClean="0">
                <a:solidFill>
                  <a:srgbClr val="FF0000"/>
                </a:solidFill>
                <a:latin typeface="Calibri"/>
                <a:ea typeface="MS PGothic" panose="020B0600070205080204" pitchFamily="34" charset="-128"/>
                <a:cs typeface="Calibri"/>
              </a:rPr>
              <a:t>mdp</a:t>
            </a:r>
            <a:endParaRPr lang="es-MX" sz="2400" dirty="0">
              <a:latin typeface="Calibri"/>
              <a:ea typeface="MS PGothic" panose="020B0600070205080204" pitchFamily="34" charset="-128"/>
              <a:cs typeface="Calibri"/>
            </a:endParaRPr>
          </a:p>
        </p:txBody>
      </p:sp>
      <p:grpSp>
        <p:nvGrpSpPr>
          <p:cNvPr id="6" name="Group 4"/>
          <p:cNvGrpSpPr>
            <a:grpSpLocks noChangeAspect="1"/>
          </p:cNvGrpSpPr>
          <p:nvPr/>
        </p:nvGrpSpPr>
        <p:grpSpPr bwMode="auto">
          <a:xfrm>
            <a:off x="-58827" y="2869102"/>
            <a:ext cx="9202827" cy="3737560"/>
            <a:chOff x="249" y="1933"/>
            <a:chExt cx="5284" cy="2146"/>
          </a:xfrm>
        </p:grpSpPr>
        <p:sp>
          <p:nvSpPr>
            <p:cNvPr id="8" name="AutoShape 3"/>
            <p:cNvSpPr>
              <a:spLocks noChangeAspect="1" noChangeArrowheads="1" noTextEdit="1"/>
            </p:cNvSpPr>
            <p:nvPr/>
          </p:nvSpPr>
          <p:spPr bwMode="auto">
            <a:xfrm>
              <a:off x="249" y="1933"/>
              <a:ext cx="5284" cy="2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pic>
          <p:nvPicPr>
            <p:cNvPr id="3077" name="Picture 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9" y="1933"/>
              <a:ext cx="5288" cy="2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92885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Imagen 73"/>
          <p:cNvPicPr>
            <a:picLocks noChangeAspect="1"/>
          </p:cNvPicPr>
          <p:nvPr/>
        </p:nvPicPr>
        <p:blipFill rotWithShape="1">
          <a:blip r:embed="rId2"/>
          <a:srcRect l="21888" r="20508" b="3842"/>
          <a:stretch/>
        </p:blipFill>
        <p:spPr>
          <a:xfrm>
            <a:off x="7869942" y="21413"/>
            <a:ext cx="1108710" cy="1325879"/>
          </a:xfrm>
          <a:prstGeom prst="rect">
            <a:avLst/>
          </a:prstGeom>
        </p:spPr>
      </p:pic>
      <p:sp>
        <p:nvSpPr>
          <p:cNvPr id="2" name="6 CuadroTexto"/>
          <p:cNvSpPr txBox="1">
            <a:spLocks noChangeArrowheads="1"/>
          </p:cNvSpPr>
          <p:nvPr/>
        </p:nvSpPr>
        <p:spPr bwMode="auto">
          <a:xfrm>
            <a:off x="2767120" y="10982"/>
            <a:ext cx="4975821" cy="1292662"/>
          </a:xfrm>
          <a:prstGeom prst="rect">
            <a:avLst/>
          </a:prstGeom>
          <a:noFill/>
          <a:ln>
            <a:noFill/>
          </a:ln>
          <a:extLst/>
        </p:spPr>
        <p:txBody>
          <a:bodyPr wrap="square" anchor="ctr">
            <a:spAutoFit/>
          </a:bodyPr>
          <a:lstStyle>
            <a:defPPr>
              <a:defRPr lang="es-ES"/>
            </a:defPPr>
            <a:lvl1pPr>
              <a:spcBef>
                <a:spcPct val="0"/>
              </a:spcBef>
              <a:defRPr sz="2800" b="1">
                <a:solidFill>
                  <a:srgbClr val="7F7F7F"/>
                </a:solidFill>
                <a:latin typeface="Adobe Caslon Pro Bold"/>
                <a:ea typeface="MS PGothic" pitchFamily="34" charset="-128"/>
              </a:defRPr>
            </a:lvl1pPr>
          </a:lstStyle>
          <a:p>
            <a:pPr algn="r">
              <a:defRPr/>
            </a:pPr>
            <a:r>
              <a:rPr lang="es-MX" altLang="es-MX" sz="26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</a:rPr>
              <a:t>Estrategia Nacional para la Prevención y Control del Sobrepeso y la Obesidad</a:t>
            </a:r>
          </a:p>
        </p:txBody>
      </p:sp>
      <p:grpSp>
        <p:nvGrpSpPr>
          <p:cNvPr id="39" name="Agrupar 1"/>
          <p:cNvGrpSpPr/>
          <p:nvPr/>
        </p:nvGrpSpPr>
        <p:grpSpPr>
          <a:xfrm>
            <a:off x="91573" y="1604364"/>
            <a:ext cx="8909939" cy="5139337"/>
            <a:chOff x="79375" y="1222375"/>
            <a:chExt cx="8753481" cy="4821238"/>
          </a:xfrm>
        </p:grpSpPr>
        <p:sp>
          <p:nvSpPr>
            <p:cNvPr id="40" name="38 CuadroTexto"/>
            <p:cNvSpPr txBox="1"/>
            <p:nvPr/>
          </p:nvSpPr>
          <p:spPr>
            <a:xfrm rot="16200000">
              <a:off x="2768600" y="3245580"/>
              <a:ext cx="2655886" cy="48590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s-ES" b="1" dirty="0">
                  <a:solidFill>
                    <a:srgbClr val="800000"/>
                  </a:solidFill>
                  <a:ea typeface="MS PGothic" pitchFamily="34" charset="-128"/>
                  <a:cs typeface="Helvetica"/>
                </a:rPr>
                <a:t>Ejes Rectores</a:t>
              </a:r>
            </a:p>
          </p:txBody>
        </p:sp>
        <p:grpSp>
          <p:nvGrpSpPr>
            <p:cNvPr id="41" name="Grupo 9"/>
            <p:cNvGrpSpPr>
              <a:grpSpLocks/>
            </p:cNvGrpSpPr>
            <p:nvPr/>
          </p:nvGrpSpPr>
          <p:grpSpPr bwMode="auto">
            <a:xfrm>
              <a:off x="5932241" y="1222375"/>
              <a:ext cx="2900615" cy="4821238"/>
              <a:chOff x="5510971" y="1435801"/>
              <a:chExt cx="3012772" cy="4821778"/>
            </a:xfrm>
          </p:grpSpPr>
          <p:sp>
            <p:nvSpPr>
              <p:cNvPr id="66" name="37 Flecha a la derecha con bandas"/>
              <p:cNvSpPr/>
              <p:nvPr/>
            </p:nvSpPr>
            <p:spPr>
              <a:xfrm>
                <a:off x="5510971" y="2628148"/>
                <a:ext cx="504558" cy="2194171"/>
              </a:xfrm>
              <a:prstGeom prst="stripedRightArrow">
                <a:avLst/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s-MX" sz="1100" dirty="0">
                  <a:solidFill>
                    <a:prstClr val="white"/>
                  </a:solidFill>
                  <a:cs typeface="Helvetica"/>
                </a:endParaRPr>
              </a:p>
            </p:txBody>
          </p:sp>
          <p:sp>
            <p:nvSpPr>
              <p:cNvPr id="67" name="39 Rectángulo"/>
              <p:cNvSpPr>
                <a:spLocks noChangeArrowheads="1"/>
              </p:cNvSpPr>
              <p:nvPr/>
            </p:nvSpPr>
            <p:spPr bwMode="auto">
              <a:xfrm>
                <a:off x="6164190" y="1435801"/>
                <a:ext cx="2359553" cy="1286019"/>
              </a:xfrm>
              <a:prstGeom prst="rect">
                <a:avLst/>
              </a:prstGeom>
              <a:solidFill>
                <a:srgbClr val="595959"/>
              </a:solidFill>
              <a:ln>
                <a:noFill/>
              </a:ln>
              <a:effectLst>
                <a:outerShdw blurRad="57150" dist="19050" dir="5400000" algn="ctr" rotWithShape="0">
                  <a:srgbClr val="808080">
                    <a:alpha val="62999"/>
                  </a:srgbClr>
                </a:outerShdw>
              </a:effectLst>
              <a:extLst/>
            </p:spPr>
            <p:txBody>
              <a:bodyPr anchor="ctr"/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s-ES" sz="1100" b="1" dirty="0">
                    <a:solidFill>
                      <a:srgbClr val="FFFFFF"/>
                    </a:solidFill>
                    <a:ea typeface="MS PGothic" pitchFamily="34" charset="-128"/>
                    <a:cs typeface="Helvetica"/>
                  </a:rPr>
                  <a:t>Incrementar la conciencia pública e individual sobre la obesidad y su asociación con las ENT</a:t>
                </a:r>
                <a:endParaRPr lang="es-MX" sz="1100" b="1" dirty="0">
                  <a:solidFill>
                    <a:srgbClr val="FFFFFF"/>
                  </a:solidFill>
                  <a:ea typeface="MS PGothic" pitchFamily="34" charset="-128"/>
                  <a:cs typeface="Helvetica"/>
                </a:endParaRPr>
              </a:p>
            </p:txBody>
          </p:sp>
          <p:sp>
            <p:nvSpPr>
              <p:cNvPr id="68" name="40 Rectángulo"/>
              <p:cNvSpPr>
                <a:spLocks noChangeArrowheads="1"/>
              </p:cNvSpPr>
              <p:nvPr/>
            </p:nvSpPr>
            <p:spPr bwMode="auto">
              <a:xfrm>
                <a:off x="6139456" y="3285446"/>
                <a:ext cx="2376043" cy="719218"/>
              </a:xfrm>
              <a:prstGeom prst="rect">
                <a:avLst/>
              </a:prstGeom>
              <a:solidFill>
                <a:srgbClr val="595959"/>
              </a:solidFill>
              <a:ln>
                <a:noFill/>
              </a:ln>
              <a:effectLst>
                <a:outerShdw blurRad="57150" dist="19050" dir="5400000" algn="ctr" rotWithShape="0">
                  <a:srgbClr val="808080">
                    <a:alpha val="62999"/>
                  </a:srgbClr>
                </a:outerShdw>
              </a:effectLst>
              <a:extLst/>
            </p:spPr>
            <p:txBody>
              <a:bodyPr anchor="ctr"/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s-ES" sz="1100" b="1">
                    <a:solidFill>
                      <a:srgbClr val="FFFFFF"/>
                    </a:solidFill>
                    <a:ea typeface="MS PGothic" pitchFamily="34" charset="-128"/>
                    <a:cs typeface="Helvetica"/>
                  </a:rPr>
                  <a:t>Orientar el SNS hacia la detección temprana</a:t>
                </a:r>
                <a:endParaRPr lang="es-MX" sz="1100" b="1">
                  <a:solidFill>
                    <a:srgbClr val="FFFFFF"/>
                  </a:solidFill>
                  <a:ea typeface="MS PGothic" pitchFamily="34" charset="-128"/>
                  <a:cs typeface="Helvetica"/>
                </a:endParaRPr>
              </a:p>
            </p:txBody>
          </p:sp>
          <p:sp>
            <p:nvSpPr>
              <p:cNvPr id="69" name="41 Rectángulo"/>
              <p:cNvSpPr>
                <a:spLocks noChangeArrowheads="1"/>
              </p:cNvSpPr>
              <p:nvPr/>
            </p:nvSpPr>
            <p:spPr bwMode="auto">
              <a:xfrm>
                <a:off x="6164190" y="4433337"/>
                <a:ext cx="2359553" cy="582678"/>
              </a:xfrm>
              <a:prstGeom prst="rect">
                <a:avLst/>
              </a:prstGeom>
              <a:solidFill>
                <a:srgbClr val="595959"/>
              </a:solidFill>
              <a:ln>
                <a:noFill/>
              </a:ln>
              <a:effectLst>
                <a:outerShdw blurRad="57150" dist="19050" dir="5400000" algn="ctr" rotWithShape="0">
                  <a:srgbClr val="808080">
                    <a:alpha val="62999"/>
                  </a:srgbClr>
                </a:outerShdw>
              </a:effectLst>
              <a:extLst/>
            </p:spPr>
            <p:txBody>
              <a:bodyPr anchor="ctr"/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s-ES" sz="1100" b="1" dirty="0">
                    <a:solidFill>
                      <a:prstClr val="white"/>
                    </a:solidFill>
                    <a:ea typeface="MS PGothic" pitchFamily="34" charset="-128"/>
                    <a:cs typeface="Helvetica"/>
                  </a:rPr>
                  <a:t>Resolver y controlar en el primer contacto </a:t>
                </a:r>
                <a:endParaRPr lang="es-MX" sz="1100" b="1" dirty="0">
                  <a:solidFill>
                    <a:prstClr val="white"/>
                  </a:solidFill>
                  <a:ea typeface="MS PGothic" pitchFamily="34" charset="-128"/>
                  <a:cs typeface="Helvetica"/>
                </a:endParaRPr>
              </a:p>
            </p:txBody>
          </p:sp>
          <p:sp>
            <p:nvSpPr>
              <p:cNvPr id="70" name="42 Rectángulo"/>
              <p:cNvSpPr>
                <a:spLocks noChangeArrowheads="1"/>
              </p:cNvSpPr>
              <p:nvPr/>
            </p:nvSpPr>
            <p:spPr bwMode="auto">
              <a:xfrm>
                <a:off x="6164190" y="5446275"/>
                <a:ext cx="2359553" cy="811304"/>
              </a:xfrm>
              <a:prstGeom prst="rect">
                <a:avLst/>
              </a:prstGeom>
              <a:solidFill>
                <a:srgbClr val="595959"/>
              </a:solidFill>
              <a:ln>
                <a:noFill/>
              </a:ln>
              <a:effectLst>
                <a:outerShdw blurRad="57150" dist="19050" dir="5400000" algn="ctr" rotWithShape="0">
                  <a:srgbClr val="808080">
                    <a:alpha val="62999"/>
                  </a:srgbClr>
                </a:outerShdw>
              </a:effectLst>
              <a:extLst/>
            </p:spPr>
            <p:txBody>
              <a:bodyPr anchor="ctr"/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s-MX" sz="1050" b="1" dirty="0">
                    <a:solidFill>
                      <a:prstClr val="white"/>
                    </a:solidFill>
                    <a:ea typeface="MS PGothic" pitchFamily="34" charset="-128"/>
                    <a:cs typeface="Helvetica"/>
                  </a:rPr>
                  <a:t>Desacelerar el incremento de la prevalencia de Sobrepeso, Obesidad y ENT</a:t>
                </a:r>
              </a:p>
            </p:txBody>
          </p:sp>
          <p:sp>
            <p:nvSpPr>
              <p:cNvPr id="71" name="44 Flecha abajo"/>
              <p:cNvSpPr/>
              <p:nvPr/>
            </p:nvSpPr>
            <p:spPr>
              <a:xfrm>
                <a:off x="7113947" y="2813905"/>
                <a:ext cx="458390" cy="431848"/>
              </a:xfrm>
              <a:prstGeom prst="downArrow">
                <a:avLst>
                  <a:gd name="adj1" fmla="val 55000"/>
                  <a:gd name="adj2" fmla="val 45000"/>
                </a:avLst>
              </a:prstGeom>
              <a:solidFill>
                <a:schemeClr val="accent3">
                  <a:lumMod val="50000"/>
                </a:schemeClr>
              </a:solidFill>
              <a:ln w="28575">
                <a:noFill/>
              </a:ln>
            </p:spPr>
            <p:style>
              <a:lnRef idx="1">
                <a:scrgbClr r="0" g="0" b="0"/>
              </a:lnRef>
              <a:fillRef idx="1">
                <a:scrgbClr r="0" g="0" b="0"/>
              </a:fillRef>
              <a:effectRef idx="2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72" name="47 Flecha abajo"/>
              <p:cNvSpPr/>
              <p:nvPr/>
            </p:nvSpPr>
            <p:spPr>
              <a:xfrm>
                <a:off x="7118893" y="4055469"/>
                <a:ext cx="453444" cy="309598"/>
              </a:xfrm>
              <a:prstGeom prst="downArrow">
                <a:avLst>
                  <a:gd name="adj1" fmla="val 55000"/>
                  <a:gd name="adj2" fmla="val 45000"/>
                </a:avLst>
              </a:prstGeom>
              <a:solidFill>
                <a:schemeClr val="accent3">
                  <a:lumMod val="50000"/>
                </a:schemeClr>
              </a:solidFill>
              <a:ln w="28575">
                <a:noFill/>
              </a:ln>
            </p:spPr>
            <p:style>
              <a:lnRef idx="1">
                <a:scrgbClr r="0" g="0" b="0"/>
              </a:lnRef>
              <a:fillRef idx="1">
                <a:scrgbClr r="0" g="0" b="0"/>
              </a:fillRef>
              <a:effectRef idx="2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73" name="50 Flecha abajo"/>
              <p:cNvSpPr/>
              <p:nvPr/>
            </p:nvSpPr>
            <p:spPr>
              <a:xfrm>
                <a:off x="7118893" y="5089048"/>
                <a:ext cx="514452" cy="301659"/>
              </a:xfrm>
              <a:prstGeom prst="downArrow">
                <a:avLst>
                  <a:gd name="adj1" fmla="val 55000"/>
                  <a:gd name="adj2" fmla="val 45000"/>
                </a:avLst>
              </a:prstGeom>
              <a:solidFill>
                <a:schemeClr val="accent3">
                  <a:lumMod val="50000"/>
                </a:schemeClr>
              </a:solidFill>
              <a:ln w="28575">
                <a:noFill/>
              </a:ln>
            </p:spPr>
            <p:style>
              <a:lnRef idx="1">
                <a:scrgbClr r="0" g="0" b="0"/>
              </a:lnRef>
              <a:fillRef idx="1">
                <a:scrgbClr r="0" g="0" b="0"/>
              </a:fillRef>
              <a:effectRef idx="2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</p:grpSp>
        <p:sp>
          <p:nvSpPr>
            <p:cNvPr id="64" name="37 Flecha a la derecha con bandas"/>
            <p:cNvSpPr/>
            <p:nvPr/>
          </p:nvSpPr>
          <p:spPr bwMode="auto">
            <a:xfrm rot="5400000">
              <a:off x="4949823" y="4611701"/>
              <a:ext cx="271464" cy="2449512"/>
            </a:xfrm>
            <a:prstGeom prst="stripedRightArrow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s-MX" sz="1100" dirty="0">
                <a:solidFill>
                  <a:prstClr val="white"/>
                </a:solidFill>
                <a:cs typeface="Helvetica"/>
              </a:endParaRPr>
            </a:p>
          </p:txBody>
        </p:sp>
        <p:grpSp>
          <p:nvGrpSpPr>
            <p:cNvPr id="43" name="Grupo 1"/>
            <p:cNvGrpSpPr>
              <a:grpSpLocks/>
            </p:cNvGrpSpPr>
            <p:nvPr/>
          </p:nvGrpSpPr>
          <p:grpSpPr bwMode="auto">
            <a:xfrm>
              <a:off x="79375" y="1281113"/>
              <a:ext cx="3841750" cy="4641850"/>
              <a:chOff x="93974" y="1487540"/>
              <a:chExt cx="3838287" cy="4301570"/>
            </a:xfrm>
          </p:grpSpPr>
          <p:sp>
            <p:nvSpPr>
              <p:cNvPr id="46" name="Pentágono 4"/>
              <p:cNvSpPr/>
              <p:nvPr/>
            </p:nvSpPr>
            <p:spPr>
              <a:xfrm>
                <a:off x="555521" y="3221996"/>
                <a:ext cx="3345019" cy="331004"/>
              </a:xfrm>
              <a:prstGeom prst="rect">
                <a:avLst/>
              </a:prstGeom>
              <a:solidFill>
                <a:srgbClr val="C00000"/>
              </a:solidFill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lIns="197272" tIns="68580" rIns="128016" bIns="68580" anchor="ctr"/>
              <a:lstStyle/>
              <a:p>
                <a:pPr algn="ctr" defTabSz="800100" eaLnBrk="0" fontAlgn="base" hangingPunct="0">
                  <a:lnSpc>
                    <a:spcPts val="1800"/>
                  </a:lnSpc>
                  <a:spcBef>
                    <a:spcPct val="0"/>
                  </a:spcBef>
                  <a:spcAft>
                    <a:spcPct val="35000"/>
                  </a:spcAft>
                  <a:defRPr/>
                </a:pPr>
                <a:r>
                  <a:rPr lang="es-ES" sz="1600" b="1" dirty="0">
                    <a:solidFill>
                      <a:srgbClr val="FFFFFF"/>
                    </a:solidFill>
                    <a:ea typeface="MS PGothic" pitchFamily="34" charset="-128"/>
                    <a:cs typeface="Helvetica"/>
                  </a:rPr>
                  <a:t>Atención médica</a:t>
                </a:r>
                <a:endParaRPr lang="es-MX" sz="1600" b="1" dirty="0">
                  <a:solidFill>
                    <a:srgbClr val="FFFFFF"/>
                  </a:solidFill>
                  <a:ea typeface="MS PGothic" pitchFamily="34" charset="-128"/>
                  <a:cs typeface="Helvetica"/>
                </a:endParaRPr>
              </a:p>
            </p:txBody>
          </p:sp>
          <p:sp>
            <p:nvSpPr>
              <p:cNvPr id="47" name="Pentágono 4"/>
              <p:cNvSpPr/>
              <p:nvPr/>
            </p:nvSpPr>
            <p:spPr>
              <a:xfrm>
                <a:off x="590414" y="3979626"/>
                <a:ext cx="3295851" cy="461933"/>
              </a:xfrm>
              <a:prstGeom prst="rect">
                <a:avLst/>
              </a:prstGeom>
              <a:solidFill>
                <a:srgbClr val="C00000"/>
              </a:solidFill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lIns="231456" tIns="76200" rIns="142240" bIns="76200" anchor="ctr"/>
              <a:lstStyle/>
              <a:p>
                <a:pPr algn="ctr" defTabSz="8890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defRPr/>
                </a:pPr>
                <a:r>
                  <a:rPr lang="es-ES" sz="1600" b="1" dirty="0">
                    <a:solidFill>
                      <a:srgbClr val="FFFFFF"/>
                    </a:solidFill>
                    <a:ea typeface="MS PGothic" pitchFamily="34" charset="-128"/>
                    <a:cs typeface="Helvetica"/>
                  </a:rPr>
                  <a:t>Regulación sanitaria y Política fiscal</a:t>
                </a:r>
                <a:endParaRPr lang="es-MX" sz="1600" b="1" dirty="0">
                  <a:solidFill>
                    <a:srgbClr val="FFFFFF"/>
                  </a:solidFill>
                  <a:ea typeface="MS PGothic" pitchFamily="34" charset="-128"/>
                  <a:cs typeface="Helvetica"/>
                </a:endParaRPr>
              </a:p>
            </p:txBody>
          </p:sp>
          <p:grpSp>
            <p:nvGrpSpPr>
              <p:cNvPr id="48" name="17 Grupo"/>
              <p:cNvGrpSpPr>
                <a:grpSpLocks/>
              </p:cNvGrpSpPr>
              <p:nvPr/>
            </p:nvGrpSpPr>
            <p:grpSpPr bwMode="auto">
              <a:xfrm>
                <a:off x="478701" y="1989410"/>
                <a:ext cx="3453560" cy="3799700"/>
                <a:chOff x="346964" y="1229254"/>
                <a:chExt cx="3453560" cy="3770702"/>
              </a:xfrm>
            </p:grpSpPr>
            <p:sp>
              <p:nvSpPr>
                <p:cNvPr id="58" name="27 Forma libre"/>
                <p:cNvSpPr/>
                <p:nvPr/>
              </p:nvSpPr>
              <p:spPr>
                <a:xfrm>
                  <a:off x="377787" y="1229039"/>
                  <a:ext cx="3406876" cy="392713"/>
                </a:xfrm>
                <a:custGeom>
                  <a:avLst/>
                  <a:gdLst>
                    <a:gd name="connsiteX0" fmla="*/ 0 w 3341080"/>
                    <a:gd name="connsiteY0" fmla="*/ 0 h 566238"/>
                    <a:gd name="connsiteX1" fmla="*/ 3057961 w 3341080"/>
                    <a:gd name="connsiteY1" fmla="*/ 0 h 566238"/>
                    <a:gd name="connsiteX2" fmla="*/ 3341080 w 3341080"/>
                    <a:gd name="connsiteY2" fmla="*/ 283119 h 566238"/>
                    <a:gd name="connsiteX3" fmla="*/ 3057961 w 3341080"/>
                    <a:gd name="connsiteY3" fmla="*/ 566238 h 566238"/>
                    <a:gd name="connsiteX4" fmla="*/ 0 w 3341080"/>
                    <a:gd name="connsiteY4" fmla="*/ 566238 h 566238"/>
                    <a:gd name="connsiteX5" fmla="*/ 0 w 3341080"/>
                    <a:gd name="connsiteY5" fmla="*/ 0 h 5662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341080" h="566238">
                      <a:moveTo>
                        <a:pt x="3341080" y="566237"/>
                      </a:moveTo>
                      <a:lnTo>
                        <a:pt x="283119" y="566237"/>
                      </a:lnTo>
                      <a:lnTo>
                        <a:pt x="0" y="283119"/>
                      </a:lnTo>
                      <a:lnTo>
                        <a:pt x="283119" y="1"/>
                      </a:lnTo>
                      <a:lnTo>
                        <a:pt x="3341080" y="1"/>
                      </a:lnTo>
                      <a:lnTo>
                        <a:pt x="3341080" y="566237"/>
                      </a:lnTo>
                      <a:close/>
                    </a:path>
                  </a:pathLst>
                </a:custGeom>
                <a:solidFill>
                  <a:schemeClr val="tx1">
                    <a:lumMod val="75000"/>
                    <a:lumOff val="25000"/>
                  </a:schemeClr>
                </a:solidFill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  <p:txBody>
                <a:bodyPr lIns="391254" tIns="57151" rIns="106680" bIns="57151" anchor="ctr"/>
                <a:lstStyle/>
                <a:p>
                  <a:pPr algn="ctr" defTabSz="66675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defRPr/>
                  </a:pPr>
                  <a:r>
                    <a:rPr lang="es-ES" sz="1600" b="1" dirty="0">
                      <a:solidFill>
                        <a:srgbClr val="FFFFFF"/>
                      </a:solidFill>
                      <a:ea typeface="MS PGothic" pitchFamily="34" charset="-128"/>
                      <a:cs typeface="Helvetica"/>
                    </a:rPr>
                    <a:t>Vigilancia epidemiológica </a:t>
                  </a:r>
                  <a:endParaRPr lang="es-MX" sz="1600" b="1" dirty="0">
                    <a:solidFill>
                      <a:srgbClr val="FFFFFF"/>
                    </a:solidFill>
                    <a:ea typeface="MS PGothic" pitchFamily="34" charset="-128"/>
                    <a:cs typeface="Helvetica"/>
                  </a:endParaRPr>
                </a:p>
              </p:txBody>
            </p:sp>
            <p:sp>
              <p:nvSpPr>
                <p:cNvPr id="59" name="28 Forma libre"/>
                <p:cNvSpPr/>
                <p:nvPr/>
              </p:nvSpPr>
              <p:spPr>
                <a:xfrm>
                  <a:off x="377787" y="1621752"/>
                  <a:ext cx="3406876" cy="416070"/>
                </a:xfrm>
                <a:custGeom>
                  <a:avLst/>
                  <a:gdLst>
                    <a:gd name="connsiteX0" fmla="*/ 0 w 3341080"/>
                    <a:gd name="connsiteY0" fmla="*/ 0 h 566238"/>
                    <a:gd name="connsiteX1" fmla="*/ 3057961 w 3341080"/>
                    <a:gd name="connsiteY1" fmla="*/ 0 h 566238"/>
                    <a:gd name="connsiteX2" fmla="*/ 3341080 w 3341080"/>
                    <a:gd name="connsiteY2" fmla="*/ 283119 h 566238"/>
                    <a:gd name="connsiteX3" fmla="*/ 3057961 w 3341080"/>
                    <a:gd name="connsiteY3" fmla="*/ 566238 h 566238"/>
                    <a:gd name="connsiteX4" fmla="*/ 0 w 3341080"/>
                    <a:gd name="connsiteY4" fmla="*/ 566238 h 566238"/>
                    <a:gd name="connsiteX5" fmla="*/ 0 w 3341080"/>
                    <a:gd name="connsiteY5" fmla="*/ 0 h 5662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341080" h="566238">
                      <a:moveTo>
                        <a:pt x="3341080" y="566237"/>
                      </a:moveTo>
                      <a:lnTo>
                        <a:pt x="283119" y="566237"/>
                      </a:lnTo>
                      <a:lnTo>
                        <a:pt x="0" y="283119"/>
                      </a:lnTo>
                      <a:lnTo>
                        <a:pt x="283119" y="1"/>
                      </a:lnTo>
                      <a:lnTo>
                        <a:pt x="3341080" y="1"/>
                      </a:lnTo>
                      <a:lnTo>
                        <a:pt x="3341080" y="566237"/>
                      </a:lnTo>
                      <a:close/>
                    </a:path>
                  </a:pathLst>
                </a:custGeom>
                <a:solidFill>
                  <a:schemeClr val="tx1">
                    <a:lumMod val="75000"/>
                    <a:lumOff val="25000"/>
                  </a:schemeClr>
                </a:solidFill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  <p:txBody>
                <a:bodyPr lIns="391254" tIns="57150" rIns="106680" bIns="57151" anchor="ctr"/>
                <a:lstStyle/>
                <a:p>
                  <a:pPr algn="ctr" defTabSz="66675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defRPr/>
                  </a:pPr>
                  <a:r>
                    <a:rPr lang="es-ES" sz="1600" b="1" dirty="0">
                      <a:solidFill>
                        <a:srgbClr val="FFFFFF"/>
                      </a:solidFill>
                      <a:ea typeface="MS PGothic" pitchFamily="34" charset="-128"/>
                      <a:cs typeface="Helvetica"/>
                    </a:rPr>
                    <a:t>Promoción de la salud </a:t>
                  </a:r>
                  <a:br>
                    <a:rPr lang="es-ES" sz="1600" b="1" dirty="0">
                      <a:solidFill>
                        <a:srgbClr val="FFFFFF"/>
                      </a:solidFill>
                      <a:ea typeface="MS PGothic" pitchFamily="34" charset="-128"/>
                      <a:cs typeface="Helvetica"/>
                    </a:rPr>
                  </a:br>
                  <a:r>
                    <a:rPr lang="es-ES" sz="1600" b="1" dirty="0">
                      <a:solidFill>
                        <a:srgbClr val="FFFFFF"/>
                      </a:solidFill>
                      <a:ea typeface="MS PGothic" pitchFamily="34" charset="-128"/>
                      <a:cs typeface="Helvetica"/>
                    </a:rPr>
                    <a:t>y comunicación educativa</a:t>
                  </a:r>
                  <a:endParaRPr lang="es-MX" sz="1600" b="1" dirty="0">
                    <a:solidFill>
                      <a:srgbClr val="FFFFFF"/>
                    </a:solidFill>
                    <a:ea typeface="MS PGothic" pitchFamily="34" charset="-128"/>
                    <a:cs typeface="Helvetica"/>
                  </a:endParaRPr>
                </a:p>
              </p:txBody>
            </p:sp>
            <p:sp>
              <p:nvSpPr>
                <p:cNvPr id="60" name="29 Forma libre"/>
                <p:cNvSpPr/>
                <p:nvPr/>
              </p:nvSpPr>
              <p:spPr>
                <a:xfrm>
                  <a:off x="407923" y="2037822"/>
                  <a:ext cx="3392601" cy="364975"/>
                </a:xfrm>
                <a:custGeom>
                  <a:avLst/>
                  <a:gdLst>
                    <a:gd name="connsiteX0" fmla="*/ 0 w 3341080"/>
                    <a:gd name="connsiteY0" fmla="*/ 0 h 566238"/>
                    <a:gd name="connsiteX1" fmla="*/ 3057961 w 3341080"/>
                    <a:gd name="connsiteY1" fmla="*/ 0 h 566238"/>
                    <a:gd name="connsiteX2" fmla="*/ 3341080 w 3341080"/>
                    <a:gd name="connsiteY2" fmla="*/ 283119 h 566238"/>
                    <a:gd name="connsiteX3" fmla="*/ 3057961 w 3341080"/>
                    <a:gd name="connsiteY3" fmla="*/ 566238 h 566238"/>
                    <a:gd name="connsiteX4" fmla="*/ 0 w 3341080"/>
                    <a:gd name="connsiteY4" fmla="*/ 566238 h 566238"/>
                    <a:gd name="connsiteX5" fmla="*/ 0 w 3341080"/>
                    <a:gd name="connsiteY5" fmla="*/ 0 h 5662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341080" h="566238">
                      <a:moveTo>
                        <a:pt x="3341080" y="566237"/>
                      </a:moveTo>
                      <a:lnTo>
                        <a:pt x="283119" y="566237"/>
                      </a:lnTo>
                      <a:lnTo>
                        <a:pt x="0" y="283119"/>
                      </a:lnTo>
                      <a:lnTo>
                        <a:pt x="283119" y="1"/>
                      </a:lnTo>
                      <a:lnTo>
                        <a:pt x="3341080" y="1"/>
                      </a:lnTo>
                      <a:lnTo>
                        <a:pt x="3341080" y="566237"/>
                      </a:lnTo>
                      <a:close/>
                    </a:path>
                  </a:pathLst>
                </a:custGeom>
                <a:solidFill>
                  <a:schemeClr val="tx1">
                    <a:lumMod val="75000"/>
                    <a:lumOff val="25000"/>
                  </a:schemeClr>
                </a:solidFill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  <p:txBody>
                <a:bodyPr lIns="391254" tIns="57151" rIns="106680" bIns="57150" anchor="ctr"/>
                <a:lstStyle/>
                <a:p>
                  <a:pPr algn="ctr" defTabSz="66675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defRPr/>
                  </a:pPr>
                  <a:r>
                    <a:rPr lang="es-ES" sz="1600" b="1">
                      <a:solidFill>
                        <a:srgbClr val="FFFFFF"/>
                      </a:solidFill>
                      <a:ea typeface="MS PGothic" pitchFamily="34" charset="-128"/>
                      <a:cs typeface="Helvetica"/>
                    </a:rPr>
                    <a:t>Prevención</a:t>
                  </a:r>
                  <a:endParaRPr lang="es-MX" sz="1600" b="1">
                    <a:solidFill>
                      <a:srgbClr val="FFFFFF"/>
                    </a:solidFill>
                    <a:ea typeface="MS PGothic" pitchFamily="34" charset="-128"/>
                    <a:cs typeface="Helvetica"/>
                  </a:endParaRPr>
                </a:p>
              </p:txBody>
            </p:sp>
            <p:sp>
              <p:nvSpPr>
                <p:cNvPr id="61" name="30 Forma libre"/>
                <p:cNvSpPr/>
                <p:nvPr/>
              </p:nvSpPr>
              <p:spPr>
                <a:xfrm>
                  <a:off x="415853" y="2794050"/>
                  <a:ext cx="3343433" cy="373734"/>
                </a:xfrm>
                <a:custGeom>
                  <a:avLst/>
                  <a:gdLst>
                    <a:gd name="connsiteX0" fmla="*/ 0 w 3341080"/>
                    <a:gd name="connsiteY0" fmla="*/ 0 h 566238"/>
                    <a:gd name="connsiteX1" fmla="*/ 3057961 w 3341080"/>
                    <a:gd name="connsiteY1" fmla="*/ 0 h 566238"/>
                    <a:gd name="connsiteX2" fmla="*/ 3341080 w 3341080"/>
                    <a:gd name="connsiteY2" fmla="*/ 283119 h 566238"/>
                    <a:gd name="connsiteX3" fmla="*/ 3057961 w 3341080"/>
                    <a:gd name="connsiteY3" fmla="*/ 566238 h 566238"/>
                    <a:gd name="connsiteX4" fmla="*/ 0 w 3341080"/>
                    <a:gd name="connsiteY4" fmla="*/ 566238 h 566238"/>
                    <a:gd name="connsiteX5" fmla="*/ 0 w 3341080"/>
                    <a:gd name="connsiteY5" fmla="*/ 0 h 5662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341080" h="566238">
                      <a:moveTo>
                        <a:pt x="3341080" y="566237"/>
                      </a:moveTo>
                      <a:lnTo>
                        <a:pt x="283119" y="566237"/>
                      </a:lnTo>
                      <a:lnTo>
                        <a:pt x="0" y="283119"/>
                      </a:lnTo>
                      <a:lnTo>
                        <a:pt x="283119" y="1"/>
                      </a:lnTo>
                      <a:lnTo>
                        <a:pt x="3341080" y="1"/>
                      </a:lnTo>
                      <a:lnTo>
                        <a:pt x="3341080" y="566237"/>
                      </a:lnTo>
                      <a:close/>
                    </a:path>
                  </a:pathLst>
                </a:custGeom>
                <a:solidFill>
                  <a:schemeClr val="tx1">
                    <a:lumMod val="75000"/>
                    <a:lumOff val="25000"/>
                  </a:schemeClr>
                </a:solidFill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  <p:txBody>
                <a:bodyPr lIns="391254" tIns="57151" rIns="106680" bIns="57150" spcCol="1270" anchor="ctr"/>
                <a:lstStyle/>
                <a:p>
                  <a:pPr algn="ctr" defTabSz="66675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defRPr/>
                  </a:pPr>
                  <a:r>
                    <a:rPr lang="es-MX" sz="1600" b="1" dirty="0">
                      <a:solidFill>
                        <a:prstClr val="white"/>
                      </a:solidFill>
                      <a:cs typeface="Helvetica"/>
                    </a:rPr>
                    <a:t>Calidad y acceso efectivo</a:t>
                  </a:r>
                </a:p>
              </p:txBody>
            </p:sp>
            <p:sp>
              <p:nvSpPr>
                <p:cNvPr id="62" name="31 Forma libre"/>
                <p:cNvSpPr/>
                <p:nvPr/>
              </p:nvSpPr>
              <p:spPr>
                <a:xfrm>
                  <a:off x="347652" y="3700647"/>
                  <a:ext cx="3392601" cy="435050"/>
                </a:xfrm>
                <a:custGeom>
                  <a:avLst/>
                  <a:gdLst>
                    <a:gd name="connsiteX0" fmla="*/ 0 w 3341080"/>
                    <a:gd name="connsiteY0" fmla="*/ 0 h 566238"/>
                    <a:gd name="connsiteX1" fmla="*/ 3057961 w 3341080"/>
                    <a:gd name="connsiteY1" fmla="*/ 0 h 566238"/>
                    <a:gd name="connsiteX2" fmla="*/ 3341080 w 3341080"/>
                    <a:gd name="connsiteY2" fmla="*/ 283119 h 566238"/>
                    <a:gd name="connsiteX3" fmla="*/ 3057961 w 3341080"/>
                    <a:gd name="connsiteY3" fmla="*/ 566238 h 566238"/>
                    <a:gd name="connsiteX4" fmla="*/ 0 w 3341080"/>
                    <a:gd name="connsiteY4" fmla="*/ 566238 h 566238"/>
                    <a:gd name="connsiteX5" fmla="*/ 0 w 3341080"/>
                    <a:gd name="connsiteY5" fmla="*/ 0 h 5662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341080" h="566238">
                      <a:moveTo>
                        <a:pt x="3341080" y="566237"/>
                      </a:moveTo>
                      <a:lnTo>
                        <a:pt x="283119" y="566237"/>
                      </a:lnTo>
                      <a:lnTo>
                        <a:pt x="0" y="283119"/>
                      </a:lnTo>
                      <a:lnTo>
                        <a:pt x="283119" y="1"/>
                      </a:lnTo>
                      <a:lnTo>
                        <a:pt x="3341080" y="1"/>
                      </a:lnTo>
                      <a:lnTo>
                        <a:pt x="3341080" y="566237"/>
                      </a:lnTo>
                      <a:close/>
                    </a:path>
                  </a:pathLst>
                </a:custGeom>
                <a:solidFill>
                  <a:schemeClr val="tx1">
                    <a:lumMod val="75000"/>
                    <a:lumOff val="25000"/>
                  </a:schemeClr>
                </a:solidFill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  <p:txBody>
                <a:bodyPr lIns="391254" tIns="57151" rIns="106680" bIns="57150" spcCol="1270" anchor="ctr"/>
                <a:lstStyle/>
                <a:p>
                  <a:pPr algn="ctr" defTabSz="66675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defRPr/>
                  </a:pPr>
                  <a:r>
                    <a:rPr lang="es-ES" sz="1600" b="1" dirty="0">
                      <a:solidFill>
                        <a:prstClr val="white"/>
                      </a:solidFill>
                      <a:cs typeface="Helvetica"/>
                    </a:rPr>
                    <a:t>Etiquetado</a:t>
                  </a:r>
                  <a:endParaRPr lang="es-MX" sz="1600" b="1" dirty="0">
                    <a:solidFill>
                      <a:prstClr val="white"/>
                    </a:solidFill>
                    <a:cs typeface="Helvetica"/>
                  </a:endParaRPr>
                </a:p>
              </p:txBody>
            </p:sp>
            <p:sp>
              <p:nvSpPr>
                <p:cNvPr id="63" name="32 Forma libre"/>
                <p:cNvSpPr/>
                <p:nvPr/>
              </p:nvSpPr>
              <p:spPr>
                <a:xfrm>
                  <a:off x="433300" y="4588265"/>
                  <a:ext cx="3306953" cy="411691"/>
                </a:xfrm>
                <a:custGeom>
                  <a:avLst/>
                  <a:gdLst>
                    <a:gd name="connsiteX0" fmla="*/ 0 w 3341080"/>
                    <a:gd name="connsiteY0" fmla="*/ 0 h 566238"/>
                    <a:gd name="connsiteX1" fmla="*/ 3057961 w 3341080"/>
                    <a:gd name="connsiteY1" fmla="*/ 0 h 566238"/>
                    <a:gd name="connsiteX2" fmla="*/ 3341080 w 3341080"/>
                    <a:gd name="connsiteY2" fmla="*/ 283119 h 566238"/>
                    <a:gd name="connsiteX3" fmla="*/ 3057961 w 3341080"/>
                    <a:gd name="connsiteY3" fmla="*/ 566238 h 566238"/>
                    <a:gd name="connsiteX4" fmla="*/ 0 w 3341080"/>
                    <a:gd name="connsiteY4" fmla="*/ 566238 h 566238"/>
                    <a:gd name="connsiteX5" fmla="*/ 0 w 3341080"/>
                    <a:gd name="connsiteY5" fmla="*/ 0 h 5662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341080" h="566238">
                      <a:moveTo>
                        <a:pt x="3341080" y="566237"/>
                      </a:moveTo>
                      <a:lnTo>
                        <a:pt x="283119" y="566237"/>
                      </a:lnTo>
                      <a:lnTo>
                        <a:pt x="0" y="283119"/>
                      </a:lnTo>
                      <a:lnTo>
                        <a:pt x="283119" y="1"/>
                      </a:lnTo>
                      <a:lnTo>
                        <a:pt x="3341080" y="1"/>
                      </a:lnTo>
                      <a:lnTo>
                        <a:pt x="3341080" y="566237"/>
                      </a:lnTo>
                      <a:close/>
                    </a:path>
                  </a:pathLst>
                </a:custGeom>
                <a:solidFill>
                  <a:schemeClr val="tx1">
                    <a:lumMod val="75000"/>
                    <a:lumOff val="25000"/>
                  </a:schemeClr>
                </a:solidFill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  <p:txBody>
                <a:bodyPr lIns="391254" tIns="57151" rIns="106680" bIns="57150" spcCol="1270" anchor="ctr"/>
                <a:lstStyle/>
                <a:p>
                  <a:pPr algn="ctr" defTabSz="66675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defRPr/>
                  </a:pPr>
                  <a:r>
                    <a:rPr lang="es-ES" sz="1600" b="1" dirty="0">
                      <a:solidFill>
                        <a:prstClr val="white"/>
                      </a:solidFill>
                      <a:cs typeface="Helvetica"/>
                    </a:rPr>
                    <a:t>Medidas fiscales</a:t>
                  </a:r>
                </a:p>
              </p:txBody>
            </p:sp>
          </p:grpSp>
          <p:grpSp>
            <p:nvGrpSpPr>
              <p:cNvPr id="49" name="18 Grupo"/>
              <p:cNvGrpSpPr/>
              <p:nvPr/>
            </p:nvGrpSpPr>
            <p:grpSpPr>
              <a:xfrm>
                <a:off x="421019" y="1507842"/>
                <a:ext cx="3496927" cy="441363"/>
                <a:chOff x="968682" y="-33581"/>
                <a:chExt cx="3282848" cy="484723"/>
              </a:xfrm>
              <a:solidFill>
                <a:srgbClr val="C00000"/>
              </a:solidFill>
            </p:grpSpPr>
            <p:sp>
              <p:nvSpPr>
                <p:cNvPr id="56" name="25 Pentágono"/>
                <p:cNvSpPr/>
                <p:nvPr/>
              </p:nvSpPr>
              <p:spPr>
                <a:xfrm rot="10800000">
                  <a:off x="968682" y="-33581"/>
                  <a:ext cx="3282848" cy="449432"/>
                </a:xfrm>
                <a:prstGeom prst="homePlate">
                  <a:avLst/>
                </a:prstGeom>
                <a:grpFill/>
              </p:spPr>
              <p:style>
                <a:lnRef idx="0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3">
                  <a:schemeClr val="accent2">
                    <a:hueOff val="0"/>
                    <a:satOff val="0"/>
                    <a:lumOff val="0"/>
                    <a:alphaOff val="0"/>
                  </a:schemeClr>
                </a:fillRef>
                <a:effectRef idx="2">
                  <a:schemeClr val="accent2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57" name="Pentágono 4"/>
                <p:cNvSpPr/>
                <p:nvPr/>
              </p:nvSpPr>
              <p:spPr>
                <a:xfrm>
                  <a:off x="1051080" y="1710"/>
                  <a:ext cx="3170490" cy="449432"/>
                </a:xfrm>
                <a:prstGeom prst="rect">
                  <a:avLst/>
                </a:prstGeom>
                <a:grpFill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lIns="197272" tIns="68580" rIns="128016" bIns="68580" spcCol="1270" anchor="ctr"/>
                <a:lstStyle/>
                <a:p>
                  <a:pPr algn="ctr" defTabSz="800100" eaLnBrk="0" fontAlgn="base" hangingPunct="0">
                    <a:lnSpc>
                      <a:spcPts val="1800"/>
                    </a:lnSpc>
                    <a:spcBef>
                      <a:spcPct val="0"/>
                    </a:spcBef>
                    <a:spcAft>
                      <a:spcPct val="35000"/>
                    </a:spcAft>
                    <a:defRPr/>
                  </a:pPr>
                  <a:r>
                    <a:rPr lang="es-ES" sz="1600" b="1" dirty="0">
                      <a:solidFill>
                        <a:prstClr val="white"/>
                      </a:solidFill>
                      <a:cs typeface="Helvetica"/>
                    </a:rPr>
                    <a:t>Salud pública </a:t>
                  </a:r>
                  <a:endParaRPr lang="es-MX" sz="1600" b="1" dirty="0">
                    <a:solidFill>
                      <a:prstClr val="white"/>
                    </a:solidFill>
                    <a:cs typeface="Helvetica"/>
                  </a:endParaRPr>
                </a:p>
              </p:txBody>
            </p:sp>
          </p:grpSp>
          <p:sp>
            <p:nvSpPr>
              <p:cNvPr id="50" name="19 Elipse"/>
              <p:cNvSpPr/>
              <p:nvPr/>
            </p:nvSpPr>
            <p:spPr>
              <a:xfrm>
                <a:off x="173277" y="1487540"/>
                <a:ext cx="505957" cy="511952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51" name="20 Elipse"/>
              <p:cNvSpPr/>
              <p:nvPr/>
            </p:nvSpPr>
            <p:spPr>
              <a:xfrm>
                <a:off x="122523" y="3931078"/>
                <a:ext cx="504370" cy="510481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52" name="21 Elipse"/>
              <p:cNvSpPr/>
              <p:nvPr/>
            </p:nvSpPr>
            <p:spPr>
              <a:xfrm>
                <a:off x="93974" y="3121960"/>
                <a:ext cx="505957" cy="511952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53" name="22 CuadroTexto"/>
              <p:cNvSpPr txBox="1">
                <a:spLocks noChangeArrowheads="1"/>
              </p:cNvSpPr>
              <p:nvPr/>
            </p:nvSpPr>
            <p:spPr bwMode="auto">
              <a:xfrm>
                <a:off x="233145" y="1507637"/>
                <a:ext cx="396549" cy="337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s-MX" altLang="es-MX">
                    <a:solidFill>
                      <a:srgbClr val="C00000"/>
                    </a:solidFill>
                    <a:latin typeface="+mn-lt"/>
                    <a:cs typeface="Helvetica"/>
                  </a:rPr>
                  <a:t>1</a:t>
                </a:r>
              </a:p>
            </p:txBody>
          </p:sp>
          <p:sp>
            <p:nvSpPr>
              <p:cNvPr id="54" name="23 CuadroTexto"/>
              <p:cNvSpPr txBox="1">
                <a:spLocks noChangeArrowheads="1"/>
              </p:cNvSpPr>
              <p:nvPr/>
            </p:nvSpPr>
            <p:spPr bwMode="auto">
              <a:xfrm>
                <a:off x="180604" y="3147480"/>
                <a:ext cx="396549" cy="337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s-MX" altLang="es-MX">
                    <a:solidFill>
                      <a:srgbClr val="C00000"/>
                    </a:solidFill>
                    <a:latin typeface="+mn-lt"/>
                    <a:cs typeface="Helvetica"/>
                  </a:rPr>
                  <a:t>2</a:t>
                </a:r>
              </a:p>
            </p:txBody>
          </p:sp>
          <p:sp>
            <p:nvSpPr>
              <p:cNvPr id="55" name="24 CuadroTexto"/>
              <p:cNvSpPr txBox="1">
                <a:spLocks noChangeArrowheads="1"/>
              </p:cNvSpPr>
              <p:nvPr/>
            </p:nvSpPr>
            <p:spPr bwMode="auto">
              <a:xfrm>
                <a:off x="211264" y="3955245"/>
                <a:ext cx="396549" cy="337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MS PGothic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s-MX" altLang="es-MX">
                    <a:solidFill>
                      <a:srgbClr val="C00000"/>
                    </a:solidFill>
                    <a:latin typeface="+mn-lt"/>
                    <a:cs typeface="Helvetica"/>
                  </a:rPr>
                  <a:t>3</a:t>
                </a:r>
              </a:p>
            </p:txBody>
          </p:sp>
        </p:grpSp>
        <p:sp>
          <p:nvSpPr>
            <p:cNvPr id="44" name="Rectángulo 11"/>
            <p:cNvSpPr/>
            <p:nvPr/>
          </p:nvSpPr>
          <p:spPr>
            <a:xfrm rot="16200000">
              <a:off x="2926559" y="2694890"/>
              <a:ext cx="4285584" cy="1568206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9pPr>
            </a:lstStyle>
            <a:p>
              <a:pPr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s-MX" sz="1600" b="1" dirty="0" smtClean="0">
                  <a:solidFill>
                    <a:prstClr val="white"/>
                  </a:solidFill>
                  <a:latin typeface="+mn-lt"/>
                  <a:cs typeface="Helvetica"/>
                </a:rPr>
                <a:t>Investigación y Evidencia Científica</a:t>
              </a:r>
            </a:p>
            <a:p>
              <a:pPr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s-MX" sz="1600" b="1" dirty="0" smtClean="0">
                  <a:solidFill>
                    <a:prstClr val="white"/>
                  </a:solidFill>
                  <a:latin typeface="+mn-lt"/>
                  <a:cs typeface="Helvetica"/>
                </a:rPr>
                <a:t>Corresponsabilidad</a:t>
              </a:r>
            </a:p>
            <a:p>
              <a:pPr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s-MX" sz="1600" b="1" dirty="0" smtClean="0">
                  <a:solidFill>
                    <a:prstClr val="white"/>
                  </a:solidFill>
                  <a:latin typeface="+mn-lt"/>
                  <a:cs typeface="Helvetica"/>
                </a:rPr>
                <a:t>Transversalidad</a:t>
              </a:r>
            </a:p>
            <a:p>
              <a:pPr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s-MX" sz="1600" b="1" dirty="0" smtClean="0">
                  <a:solidFill>
                    <a:prstClr val="white"/>
                  </a:solidFill>
                  <a:latin typeface="+mn-lt"/>
                  <a:cs typeface="Helvetica"/>
                </a:rPr>
                <a:t>Intersectorialidad</a:t>
              </a:r>
            </a:p>
            <a:p>
              <a:pPr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s-MX" sz="1600" b="1" dirty="0" smtClean="0">
                  <a:solidFill>
                    <a:prstClr val="white"/>
                  </a:solidFill>
                  <a:latin typeface="+mn-lt"/>
                  <a:cs typeface="Helvetica"/>
                </a:rPr>
                <a:t>Evaluación</a:t>
              </a:r>
            </a:p>
            <a:p>
              <a:pPr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s-MX" sz="1600" b="1" dirty="0" smtClean="0">
                  <a:solidFill>
                    <a:prstClr val="white"/>
                  </a:solidFill>
                  <a:latin typeface="+mn-lt"/>
                  <a:cs typeface="Helvetica"/>
                </a:rPr>
                <a:t>Rendición de cuentas</a:t>
              </a:r>
            </a:p>
          </p:txBody>
        </p:sp>
        <p:sp>
          <p:nvSpPr>
            <p:cNvPr id="45" name="34 Forma libre"/>
            <p:cNvSpPr/>
            <p:nvPr/>
          </p:nvSpPr>
          <p:spPr>
            <a:xfrm>
              <a:off x="488950" y="4983163"/>
              <a:ext cx="3390900" cy="493712"/>
            </a:xfrm>
            <a:custGeom>
              <a:avLst/>
              <a:gdLst>
                <a:gd name="connsiteX0" fmla="*/ 0 w 3341080"/>
                <a:gd name="connsiteY0" fmla="*/ 0 h 566238"/>
                <a:gd name="connsiteX1" fmla="*/ 3057961 w 3341080"/>
                <a:gd name="connsiteY1" fmla="*/ 0 h 566238"/>
                <a:gd name="connsiteX2" fmla="*/ 3341080 w 3341080"/>
                <a:gd name="connsiteY2" fmla="*/ 283119 h 566238"/>
                <a:gd name="connsiteX3" fmla="*/ 3057961 w 3341080"/>
                <a:gd name="connsiteY3" fmla="*/ 566238 h 566238"/>
                <a:gd name="connsiteX4" fmla="*/ 0 w 3341080"/>
                <a:gd name="connsiteY4" fmla="*/ 566238 h 566238"/>
                <a:gd name="connsiteX5" fmla="*/ 0 w 3341080"/>
                <a:gd name="connsiteY5" fmla="*/ 0 h 566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341080" h="566238">
                  <a:moveTo>
                    <a:pt x="3341080" y="566237"/>
                  </a:moveTo>
                  <a:lnTo>
                    <a:pt x="283119" y="566237"/>
                  </a:lnTo>
                  <a:lnTo>
                    <a:pt x="0" y="283119"/>
                  </a:lnTo>
                  <a:lnTo>
                    <a:pt x="283119" y="1"/>
                  </a:lnTo>
                  <a:lnTo>
                    <a:pt x="3341080" y="1"/>
                  </a:lnTo>
                  <a:lnTo>
                    <a:pt x="3341080" y="566237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391254" tIns="57151" rIns="106680" bIns="57150" spcCol="1270" anchor="ctr"/>
            <a:lstStyle/>
            <a:p>
              <a:pPr algn="ctr" defTabSz="66675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es-ES" sz="1600" b="1" dirty="0">
                  <a:solidFill>
                    <a:prstClr val="white"/>
                  </a:solidFill>
                  <a:cs typeface="Helvetica"/>
                </a:rPr>
                <a:t>Publicidad</a:t>
              </a:r>
              <a:endParaRPr lang="es-MX" sz="1600" b="1" dirty="0">
                <a:solidFill>
                  <a:prstClr val="white"/>
                </a:solidFill>
                <a:cs typeface="Helvetic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16178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2"/>
          <a:srcRect l="17224" r="16078" b="-70"/>
          <a:stretch/>
        </p:blipFill>
        <p:spPr>
          <a:xfrm>
            <a:off x="7691196" y="0"/>
            <a:ext cx="1234440" cy="1326814"/>
          </a:xfrm>
          <a:prstGeom prst="rect">
            <a:avLst/>
          </a:prstGeom>
        </p:spPr>
      </p:pic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2698811" y="101269"/>
            <a:ext cx="4992385" cy="1292662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defPPr>
              <a:defRPr lang="es-MX"/>
            </a:defPPr>
            <a:lvl1pPr>
              <a:defRPr sz="2400" b="1">
                <a:solidFill>
                  <a:srgbClr val="C00000"/>
                </a:solidFill>
              </a:defRPr>
            </a:lvl1pPr>
          </a:lstStyle>
          <a:p>
            <a:pPr algn="r"/>
            <a:r>
              <a:rPr lang="es-MX" sz="26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  <a:t>Impuesto Especial sobre Producción y Servicios (IEPS) y bebidas azucaradas </a:t>
            </a:r>
          </a:p>
        </p:txBody>
      </p:sp>
      <p:sp>
        <p:nvSpPr>
          <p:cNvPr id="3" name="Rectángulo 2"/>
          <p:cNvSpPr>
            <a:spLocks noChangeArrowheads="1"/>
          </p:cNvSpPr>
          <p:nvPr/>
        </p:nvSpPr>
        <p:spPr bwMode="auto">
          <a:xfrm>
            <a:off x="624151" y="2045155"/>
            <a:ext cx="8149700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s-MX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En diciembre del 2013, el Congreso Mexicano aprobó un impuesto sobre las bebidas azucaradas y alimentos de alta densidad calórica.</a:t>
            </a:r>
          </a:p>
          <a:p>
            <a:pPr algn="just"/>
            <a:endParaRPr lang="es-MX" sz="2400" dirty="0" smtClean="0"/>
          </a:p>
          <a:p>
            <a:pPr algn="just"/>
            <a:r>
              <a:rPr lang="es-MX" sz="3200" b="1" dirty="0" smtClean="0">
                <a:solidFill>
                  <a:srgbClr val="C00000"/>
                </a:solidFill>
              </a:rPr>
              <a:t>Impuesto en las bebidas: </a:t>
            </a:r>
          </a:p>
          <a:p>
            <a:pPr algn="just"/>
            <a:endParaRPr lang="es-MX" sz="3600" b="1" dirty="0" smtClean="0">
              <a:solidFill>
                <a:srgbClr val="C00000"/>
              </a:solidFill>
            </a:endParaRPr>
          </a:p>
          <a:p>
            <a:pPr marL="984250" lvl="1" indent="-527050" algn="just">
              <a:buClr>
                <a:srgbClr val="C00000"/>
              </a:buClr>
              <a:buFont typeface="HiraMinProN-W3" charset="-128"/>
              <a:buChar char="⦿"/>
            </a:pPr>
            <a:r>
              <a:rPr lang="es-MX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Bebidas energéticas 25</a:t>
            </a:r>
            <a:r>
              <a:rPr lang="es-MX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%. </a:t>
            </a:r>
            <a:endParaRPr lang="es-MX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984250" lvl="1" indent="-527050" algn="just">
              <a:buClr>
                <a:srgbClr val="C00000"/>
              </a:buClr>
              <a:buFont typeface="HiraMinProN-W3" charset="-128"/>
              <a:buChar char="⦿"/>
            </a:pPr>
            <a:r>
              <a:rPr lang="es-MX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Bebidas azucaradas fue de 1 peso por </a:t>
            </a:r>
            <a:r>
              <a:rPr lang="es-MX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litro.</a:t>
            </a:r>
            <a:endParaRPr lang="es-MX" sz="2800" dirty="0" smtClean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6606662"/>
            <a:ext cx="9396536" cy="25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7" tIns="45718" rIns="91437" bIns="457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MX" altLang="zh-CN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Calibri"/>
              </a:rPr>
              <a:t>Fuente:  </a:t>
            </a:r>
            <a:r>
              <a:rPr lang="es-MX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Calibri"/>
              </a:rPr>
              <a:t>Ley del Impuesto Especial sobre Producción y Servicios DOF 11-12-2013.</a:t>
            </a:r>
            <a:endParaRPr lang="en-US" altLang="zh-CN" sz="1050" b="1" dirty="0">
              <a:solidFill>
                <a:schemeClr val="tx1">
                  <a:lumMod val="95000"/>
                  <a:lumOff val="5000"/>
                </a:schemeClr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868857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656947" y="3245974"/>
            <a:ext cx="777683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es-MX" sz="3200" b="1" dirty="0" smtClean="0">
                <a:solidFill>
                  <a:schemeClr val="accent6">
                    <a:lumMod val="50000"/>
                  </a:schemeClr>
                </a:solidFill>
              </a:rPr>
              <a:t>Objetivo:</a:t>
            </a:r>
          </a:p>
          <a:p>
            <a:pPr lvl="1" algn="just"/>
            <a:r>
              <a:rPr lang="es-MX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Brindar un </a:t>
            </a:r>
            <a:r>
              <a:rPr lang="es-MX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espacio a los expertos que han realizado estudios para medir el impacto que ha tenido el </a:t>
            </a:r>
            <a:r>
              <a:rPr lang="es-MX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impuesto en la población con </a:t>
            </a:r>
            <a:r>
              <a:rPr lang="es-MX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relación a sus hábitos de consumo de </a:t>
            </a:r>
            <a:r>
              <a:rPr lang="es-MX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bebidas azucaradas.</a:t>
            </a:r>
            <a:endParaRPr lang="es-MX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2"/>
          <a:srcRect l="19719" r="17332" b="4672"/>
          <a:stretch/>
        </p:blipFill>
        <p:spPr>
          <a:xfrm>
            <a:off x="7985097" y="0"/>
            <a:ext cx="1158903" cy="1257300"/>
          </a:xfrm>
          <a:prstGeom prst="rect">
            <a:avLst/>
          </a:prstGeom>
        </p:spPr>
      </p:pic>
      <p:sp>
        <p:nvSpPr>
          <p:cNvPr id="8" name="Rectángulo 7"/>
          <p:cNvSpPr/>
          <p:nvPr/>
        </p:nvSpPr>
        <p:spPr>
          <a:xfrm>
            <a:off x="1168133" y="1150768"/>
            <a:ext cx="675446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Foro</a:t>
            </a:r>
          </a:p>
          <a:p>
            <a:pPr algn="ctr"/>
            <a:r>
              <a:rPr lang="es-MX" sz="2400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“Efectos </a:t>
            </a:r>
            <a:r>
              <a:rPr lang="es-MX" sz="2400" b="1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la salud de la disminución del consumo de bebidas azucaradas y alimentos con alto contenido </a:t>
            </a:r>
            <a:r>
              <a:rPr lang="es-MX" sz="2400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calórico”</a:t>
            </a:r>
            <a:endParaRPr lang="es-MX" sz="2400" b="1" i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87418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4682353" y="4218820"/>
            <a:ext cx="227948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904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904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904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904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904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904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904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904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904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</a:tabLst>
            </a:pPr>
            <a:r>
              <a:rPr kumimoji="0" lang="es-MX" altLang="es-MX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oberana Sans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es-MX" altLang="es-MX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Imagen 1" descr="http://eventos.itam.mx/sites/default/files/profesores/fotos/37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48" y="3218546"/>
            <a:ext cx="1209965" cy="1613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3"/>
          <p:cNvSpPr/>
          <p:nvPr/>
        </p:nvSpPr>
        <p:spPr>
          <a:xfrm>
            <a:off x="2048678" y="3218546"/>
            <a:ext cx="692672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2000" dirty="0" smtClean="0"/>
              <a:t>Licenciado </a:t>
            </a:r>
            <a:r>
              <a:rPr lang="es-MX" sz="2000" dirty="0"/>
              <a:t>en Economía por el Instituto Tecnológico Autónomo de México (ITAM</a:t>
            </a:r>
            <a:r>
              <a:rPr lang="es-MX" sz="2000" dirty="0" smtClean="0"/>
              <a:t>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2000" dirty="0" smtClean="0"/>
              <a:t>Doctor </a:t>
            </a:r>
            <a:r>
              <a:rPr lang="es-MX" sz="2000" dirty="0"/>
              <a:t>en Economía con Especialidad en la Organización Industrial y teoría de la microeconomía por la Universidad de Stanford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2000" dirty="0"/>
              <a:t>Ha publicado diversos artículos tanto a nivel nacional como internacional sobre temas económicos y de políticas públicas.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2000" dirty="0"/>
              <a:t>Actualmente se desempeña como </a:t>
            </a:r>
            <a:r>
              <a:rPr lang="es-MX" sz="2000" dirty="0" smtClean="0"/>
              <a:t>Profesor / Investigador </a:t>
            </a:r>
            <a:r>
              <a:rPr lang="es-MX" sz="2000" dirty="0"/>
              <a:t>del Centro de Investigación Económica del ITAM. 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3"/>
          <a:srcRect l="19719" r="17332" b="4672"/>
          <a:stretch/>
        </p:blipFill>
        <p:spPr>
          <a:xfrm>
            <a:off x="7984248" y="0"/>
            <a:ext cx="1159751" cy="1258219"/>
          </a:xfrm>
          <a:prstGeom prst="rect">
            <a:avLst/>
          </a:prstGeom>
        </p:spPr>
      </p:pic>
      <p:sp>
        <p:nvSpPr>
          <p:cNvPr id="9" name="6 CuadroTexto"/>
          <p:cNvSpPr txBox="1">
            <a:spLocks noChangeArrowheads="1"/>
          </p:cNvSpPr>
          <p:nvPr/>
        </p:nvSpPr>
        <p:spPr bwMode="auto">
          <a:xfrm>
            <a:off x="1927194" y="52071"/>
            <a:ext cx="5676054" cy="1200329"/>
          </a:xfrm>
          <a:prstGeom prst="rect">
            <a:avLst/>
          </a:prstGeom>
          <a:noFill/>
          <a:ln>
            <a:noFill/>
          </a:ln>
          <a:extLst/>
        </p:spPr>
        <p:txBody>
          <a:bodyPr wrap="square" anchor="ctr">
            <a:spAutoFit/>
          </a:bodyPr>
          <a:lstStyle>
            <a:defPPr>
              <a:defRPr lang="es-ES"/>
            </a:defPPr>
            <a:lvl1pPr>
              <a:spcBef>
                <a:spcPct val="0"/>
              </a:spcBef>
              <a:defRPr sz="2800" b="1">
                <a:solidFill>
                  <a:srgbClr val="7F7F7F"/>
                </a:solidFill>
                <a:latin typeface="Adobe Caslon Pro Bold"/>
                <a:ea typeface="MS PGothic" pitchFamily="34" charset="-128"/>
              </a:defRPr>
            </a:lvl1pPr>
          </a:lstStyle>
          <a:p>
            <a:pPr algn="r">
              <a:defRPr/>
            </a:pPr>
            <a:r>
              <a:rPr lang="es-MX" altLang="es-MX" sz="3600" dirty="0"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/>
                <a:ea typeface="ＭＳ Ｐゴシック" panose="020B0600070205080204" pitchFamily="34" charset="-128"/>
              </a:rPr>
              <a:t>Dr. Enrique </a:t>
            </a:r>
            <a:r>
              <a:rPr lang="es-MX" altLang="es-MX" sz="3600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/>
                <a:ea typeface="ＭＳ Ｐゴシック" panose="020B0600070205080204" pitchFamily="34" charset="-128"/>
              </a:rPr>
              <a:t>Seira</a:t>
            </a:r>
            <a:endParaRPr lang="es-MX" altLang="es-MX" sz="3600" dirty="0" smtClean="0">
              <a:solidFill>
                <a:schemeClr val="accent6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/>
              <a:ea typeface="ＭＳ Ｐゴシック" panose="020B0600070205080204" pitchFamily="34" charset="-128"/>
            </a:endParaRPr>
          </a:p>
          <a:p>
            <a:pPr algn="r">
              <a:defRPr/>
            </a:pPr>
            <a:r>
              <a:rPr lang="es-MX" altLang="es-MX" sz="36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/>
                <a:ea typeface="ＭＳ Ｐゴシック" panose="020B0600070205080204" pitchFamily="34" charset="-128"/>
              </a:rPr>
              <a:t>Bejarano</a:t>
            </a:r>
            <a:endParaRPr lang="es-MX" altLang="es-MX" sz="3600" dirty="0">
              <a:solidFill>
                <a:schemeClr val="accent6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/>
              <a:ea typeface="ＭＳ Ｐゴシック" panose="020B0600070205080204" pitchFamily="34" charset="-128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321156" y="1551027"/>
            <a:ext cx="8422793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b="1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"Impuestos para combatir la obesidad: evidencia de México" </a:t>
            </a:r>
          </a:p>
          <a:p>
            <a:pPr algn="ctr"/>
            <a:r>
              <a:rPr lang="es-MX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Centro </a:t>
            </a:r>
            <a:r>
              <a:rPr lang="es-MX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 Investigación Económica del ITAM</a:t>
            </a:r>
          </a:p>
        </p:txBody>
      </p:sp>
    </p:spTree>
    <p:extLst>
      <p:ext uri="{BB962C8B-B14F-4D97-AF65-F5344CB8AC3E}">
        <p14:creationId xmlns:p14="http://schemas.microsoft.com/office/powerpoint/2010/main" val="1882718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768329" y="3011673"/>
            <a:ext cx="7124528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MX" altLang="es-MX" sz="2000" dirty="0"/>
              <a:t>Licenciado en Economía por la Facultad de Economía de la Universidad Autónoma de Nuevo León.</a:t>
            </a: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MX" altLang="es-MX" sz="2000" dirty="0"/>
              <a:t>Maestro en Ciencias con la especialidad en Economía en Rice University, Houston, Texas. </a:t>
            </a: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MX" altLang="es-MX" sz="2000" dirty="0"/>
              <a:t>Doctor en Ciencias en Economía con la especialidad en Organización Industrial en Rice University, Houston, Texas.</a:t>
            </a: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MX" altLang="es-MX" sz="2000" dirty="0"/>
              <a:t>Ha realizado diversas publicaciones sobre temas de organización industrial, regulación económica, telecomunicaciones y desarrollo económico.</a:t>
            </a: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MX" altLang="es-MX" sz="2000" dirty="0"/>
              <a:t>Se desempeña como investigador del Centro de Investigaciones Económicas de la </a:t>
            </a:r>
            <a:r>
              <a:rPr lang="es-MX" altLang="es-MX" sz="2000" dirty="0" smtClean="0"/>
              <a:t>UANL.</a:t>
            </a:r>
            <a:endParaRPr lang="es-MX" altLang="es-MX" sz="2000" dirty="0"/>
          </a:p>
        </p:txBody>
      </p:sp>
      <p:pic>
        <p:nvPicPr>
          <p:cNvPr id="3" name="Imagen 2" descr="http://www.uanl.mx/sites/default/files/media/paginas/personas/daniel-flores-curiel-%5bfield_per_apellido-raw%5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703" y="3156644"/>
            <a:ext cx="1358626" cy="1358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3"/>
          <p:cNvSpPr/>
          <p:nvPr/>
        </p:nvSpPr>
        <p:spPr>
          <a:xfrm>
            <a:off x="635951" y="1499932"/>
            <a:ext cx="8070215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b="1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“El impuesto en las bebidas azucaradas y el consumo de refrescos en México”</a:t>
            </a:r>
          </a:p>
          <a:p>
            <a:pPr algn="ctr"/>
            <a:r>
              <a:rPr lang="es-MX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Centro de Investigaciones Económicas de la UANL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3"/>
          <a:srcRect l="19719" r="17332" b="4672"/>
          <a:stretch/>
        </p:blipFill>
        <p:spPr>
          <a:xfrm>
            <a:off x="7984248" y="0"/>
            <a:ext cx="1159751" cy="1258219"/>
          </a:xfrm>
          <a:prstGeom prst="rect">
            <a:avLst/>
          </a:prstGeom>
        </p:spPr>
      </p:pic>
      <p:sp>
        <p:nvSpPr>
          <p:cNvPr id="7" name="6 CuadroTexto"/>
          <p:cNvSpPr txBox="1">
            <a:spLocks noChangeArrowheads="1"/>
          </p:cNvSpPr>
          <p:nvPr/>
        </p:nvSpPr>
        <p:spPr bwMode="auto">
          <a:xfrm>
            <a:off x="1927194" y="52071"/>
            <a:ext cx="5676054" cy="1200329"/>
          </a:xfrm>
          <a:prstGeom prst="rect">
            <a:avLst/>
          </a:prstGeom>
          <a:noFill/>
          <a:ln>
            <a:noFill/>
          </a:ln>
          <a:extLst/>
        </p:spPr>
        <p:txBody>
          <a:bodyPr wrap="square" anchor="ctr">
            <a:spAutoFit/>
          </a:bodyPr>
          <a:lstStyle>
            <a:defPPr>
              <a:defRPr lang="es-ES"/>
            </a:defPPr>
            <a:lvl1pPr>
              <a:spcBef>
                <a:spcPct val="0"/>
              </a:spcBef>
              <a:defRPr sz="2800" b="1">
                <a:solidFill>
                  <a:srgbClr val="7F7F7F"/>
                </a:solidFill>
                <a:latin typeface="Adobe Caslon Pro Bold"/>
                <a:ea typeface="MS PGothic" pitchFamily="34" charset="-128"/>
              </a:defRPr>
            </a:lvl1pPr>
          </a:lstStyle>
          <a:p>
            <a:pPr algn="r">
              <a:defRPr/>
            </a:pPr>
            <a:r>
              <a:rPr lang="es-MX" altLang="es-MX" sz="3600" dirty="0"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/>
                <a:ea typeface="ＭＳ Ｐゴシック" panose="020B0600070205080204" pitchFamily="34" charset="-128"/>
              </a:rPr>
              <a:t>Dr. </a:t>
            </a:r>
            <a:r>
              <a:rPr lang="es-MX" altLang="es-MX" sz="36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/>
                <a:ea typeface="ＭＳ Ｐゴシック" panose="020B0600070205080204" pitchFamily="34" charset="-128"/>
              </a:rPr>
              <a:t>Daniel Flores </a:t>
            </a:r>
          </a:p>
          <a:p>
            <a:pPr algn="r">
              <a:defRPr/>
            </a:pPr>
            <a:r>
              <a:rPr lang="es-MX" altLang="es-MX" sz="36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/>
                <a:ea typeface="ＭＳ Ｐゴシック" panose="020B0600070205080204" pitchFamily="34" charset="-128"/>
              </a:rPr>
              <a:t>Curiel</a:t>
            </a:r>
            <a:endParaRPr lang="es-MX" altLang="es-MX" sz="3600" dirty="0">
              <a:solidFill>
                <a:schemeClr val="accent6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24220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127568" y="2935497"/>
            <a:ext cx="6767857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85750" marR="0" indent="-285750" algn="just">
              <a:lnSpc>
                <a:spcPct val="100000"/>
              </a:lnSpc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s-MX" altLang="es-MX" sz="2000" dirty="0" smtClean="0">
                <a:latin typeface="+mn-lt"/>
              </a:rPr>
              <a:t>Licenciado en Nutrición y Ciencias de los Alimentos por la Universidad Iberoamericana.</a:t>
            </a:r>
            <a:endParaRPr lang="es-MX" altLang="es-MX" sz="2000" dirty="0">
              <a:latin typeface="+mn-lt"/>
            </a:endParaRPr>
          </a:p>
          <a:p>
            <a:pPr marL="285750" marR="0" indent="-285750" algn="just">
              <a:lnSpc>
                <a:spcPct val="100000"/>
              </a:lnSpc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s-MX" altLang="es-MX" sz="2000" dirty="0" smtClean="0">
                <a:latin typeface="+mn-lt"/>
              </a:rPr>
              <a:t>Maestro </a:t>
            </a:r>
            <a:r>
              <a:rPr lang="es-MX" altLang="es-MX" sz="2000" dirty="0">
                <a:latin typeface="+mn-lt"/>
              </a:rPr>
              <a:t>y Doctor en </a:t>
            </a:r>
            <a:r>
              <a:rPr lang="es-MX" altLang="es-MX" sz="2000" dirty="0" smtClean="0">
                <a:latin typeface="+mn-lt"/>
              </a:rPr>
              <a:t>Nutrición Internacional por la Universidad </a:t>
            </a:r>
            <a:r>
              <a:rPr lang="es-MX" altLang="es-MX" sz="2000" dirty="0">
                <a:latin typeface="+mn-lt"/>
              </a:rPr>
              <a:t>de </a:t>
            </a:r>
            <a:r>
              <a:rPr lang="es-MX" altLang="es-MX" sz="2000" dirty="0" err="1" smtClean="0">
                <a:latin typeface="+mn-lt"/>
              </a:rPr>
              <a:t>Cornell</a:t>
            </a:r>
            <a:r>
              <a:rPr lang="es-MX" altLang="es-MX" sz="2000" dirty="0" smtClean="0">
                <a:latin typeface="+mn-lt"/>
              </a:rPr>
              <a:t> en </a:t>
            </a:r>
            <a:r>
              <a:rPr lang="es-MX" altLang="es-MX" sz="2000" dirty="0" err="1" smtClean="0">
                <a:latin typeface="+mn-lt"/>
              </a:rPr>
              <a:t>Ithaca</a:t>
            </a:r>
            <a:r>
              <a:rPr lang="es-MX" altLang="es-MX" sz="2000" dirty="0" smtClean="0">
                <a:latin typeface="+mn-lt"/>
              </a:rPr>
              <a:t>, Nueva York, </a:t>
            </a:r>
            <a:r>
              <a:rPr lang="es-MX" altLang="es-MX" sz="2000" dirty="0" smtClean="0">
                <a:latin typeface="+mn-lt"/>
              </a:rPr>
              <a:t>Estados </a:t>
            </a:r>
            <a:r>
              <a:rPr lang="es-MX" altLang="es-MX" sz="2000" dirty="0">
                <a:latin typeface="+mn-lt"/>
              </a:rPr>
              <a:t>Unidos de América.</a:t>
            </a:r>
          </a:p>
          <a:p>
            <a:pPr marL="285750" marR="0" indent="-285750" algn="just">
              <a:lnSpc>
                <a:spcPct val="100000"/>
              </a:lnSpc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s-MX" altLang="es-MX" sz="2000" dirty="0">
                <a:latin typeface="+mn-lt"/>
              </a:rPr>
              <a:t>Es investigador y ha realizado diversas publicaciones tanto a nivel nacional como internacional.</a:t>
            </a:r>
          </a:p>
          <a:p>
            <a:pPr marL="285750" marR="0" indent="-285750" algn="just">
              <a:lnSpc>
                <a:spcPct val="100000"/>
              </a:lnSpc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s-MX" altLang="es-MX" sz="2000" dirty="0">
                <a:latin typeface="+mn-lt"/>
              </a:rPr>
              <a:t>Actualmente se desempeña como el Director General </a:t>
            </a:r>
            <a:r>
              <a:rPr lang="es-MX" altLang="es-MX" sz="2000" dirty="0" smtClean="0">
                <a:latin typeface="+mn-lt"/>
              </a:rPr>
              <a:t>Adjunto del Centro de Investigación en Nutrici</a:t>
            </a:r>
            <a:r>
              <a:rPr lang="es-MX" altLang="es-MX" sz="2000" dirty="0" smtClean="0">
                <a:latin typeface="+mn-lt"/>
              </a:rPr>
              <a:t>ón y Salud del </a:t>
            </a:r>
            <a:r>
              <a:rPr lang="es-MX" altLang="es-MX" sz="2000" dirty="0" smtClean="0">
                <a:latin typeface="+mn-lt"/>
              </a:rPr>
              <a:t>Instituto </a:t>
            </a:r>
            <a:r>
              <a:rPr lang="es-MX" altLang="es-MX" sz="2000" dirty="0">
                <a:latin typeface="+mn-lt"/>
              </a:rPr>
              <a:t>Nacional de Salud Pública.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 rotWithShape="1">
          <a:blip r:embed="rId2"/>
          <a:srcRect l="19719" r="17332" b="4672"/>
          <a:stretch/>
        </p:blipFill>
        <p:spPr>
          <a:xfrm>
            <a:off x="7984248" y="0"/>
            <a:ext cx="1159751" cy="1258219"/>
          </a:xfrm>
          <a:prstGeom prst="rect">
            <a:avLst/>
          </a:prstGeom>
        </p:spPr>
      </p:pic>
      <p:sp>
        <p:nvSpPr>
          <p:cNvPr id="8" name="Rectángulo 7"/>
          <p:cNvSpPr/>
          <p:nvPr/>
        </p:nvSpPr>
        <p:spPr>
          <a:xfrm>
            <a:off x="388620" y="1451760"/>
            <a:ext cx="837819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b="1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“Estimación del efecto del impuesto a bebidas azucaradas en el consumo de la población mexicana</a:t>
            </a:r>
            <a:r>
              <a:rPr lang="es-MX" sz="2800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</a:p>
          <a:p>
            <a:pPr algn="ctr"/>
            <a:r>
              <a:rPr lang="es-MX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Instituto Nacional de Salud Pública</a:t>
            </a:r>
          </a:p>
          <a:p>
            <a:pPr algn="ctr"/>
            <a:endParaRPr lang="es-MX" sz="2800" b="1" i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6 CuadroTexto"/>
          <p:cNvSpPr txBox="1">
            <a:spLocks noChangeArrowheads="1"/>
          </p:cNvSpPr>
          <p:nvPr/>
        </p:nvSpPr>
        <p:spPr bwMode="auto">
          <a:xfrm>
            <a:off x="1927194" y="52071"/>
            <a:ext cx="5676054" cy="1200329"/>
          </a:xfrm>
          <a:prstGeom prst="rect">
            <a:avLst/>
          </a:prstGeom>
          <a:noFill/>
          <a:ln>
            <a:noFill/>
          </a:ln>
          <a:extLst/>
        </p:spPr>
        <p:txBody>
          <a:bodyPr wrap="square" anchor="ctr">
            <a:spAutoFit/>
          </a:bodyPr>
          <a:lstStyle>
            <a:defPPr>
              <a:defRPr lang="es-ES"/>
            </a:defPPr>
            <a:lvl1pPr>
              <a:spcBef>
                <a:spcPct val="0"/>
              </a:spcBef>
              <a:defRPr sz="2800" b="1">
                <a:solidFill>
                  <a:srgbClr val="7F7F7F"/>
                </a:solidFill>
                <a:latin typeface="Adobe Caslon Pro Bold"/>
                <a:ea typeface="MS PGothic" pitchFamily="34" charset="-128"/>
              </a:defRPr>
            </a:lvl1pPr>
          </a:lstStyle>
          <a:p>
            <a:pPr algn="r">
              <a:defRPr/>
            </a:pPr>
            <a:r>
              <a:rPr lang="es-MX" altLang="es-MX" sz="3600" dirty="0"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/>
                <a:ea typeface="ＭＳ Ｐゴシック" panose="020B0600070205080204" pitchFamily="34" charset="-128"/>
              </a:rPr>
              <a:t>Dr. </a:t>
            </a:r>
            <a:r>
              <a:rPr lang="es-MX" altLang="es-MX" sz="36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/>
                <a:ea typeface="ＭＳ Ｐゴシック" panose="020B0600070205080204" pitchFamily="34" charset="-128"/>
              </a:rPr>
              <a:t>Juan Ángel Rivera </a:t>
            </a:r>
            <a:r>
              <a:rPr lang="es-MX" altLang="es-MX" sz="3600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/>
                <a:ea typeface="ＭＳ Ｐゴシック" panose="020B0600070205080204" pitchFamily="34" charset="-128"/>
              </a:rPr>
              <a:t>Dommarco</a:t>
            </a:r>
            <a:endParaRPr lang="es-MX" altLang="es-MX" sz="3600" dirty="0">
              <a:solidFill>
                <a:schemeClr val="accent6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/>
              <a:ea typeface="ＭＳ Ｐゴシック" panose="020B0600070205080204" pitchFamily="34" charset="-128"/>
            </a:endParaRPr>
          </a:p>
        </p:txBody>
      </p:sp>
      <p:pic>
        <p:nvPicPr>
          <p:cNvPr id="1028" name="Picture 4" descr="https://encrypted-tbn0.gstatic.com/images?q=tbn:ANd9GcQv-LZqu0xPMSQhsTNd4ghCSUMfP1FGljDLOH_naUOCdhc8vs7q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749" y="2895599"/>
            <a:ext cx="1383058" cy="1901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9994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5442</TotalTime>
  <Words>709</Words>
  <Application>Microsoft Office PowerPoint</Application>
  <PresentationFormat>Presentación en pantalla (4:3)</PresentationFormat>
  <Paragraphs>106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20" baseType="lpstr">
      <vt:lpstr>ＭＳ Ｐゴシック</vt:lpstr>
      <vt:lpstr>ＭＳ Ｐゴシック</vt:lpstr>
      <vt:lpstr>Arial</vt:lpstr>
      <vt:lpstr>Calibri</vt:lpstr>
      <vt:lpstr>Helvetica</vt:lpstr>
      <vt:lpstr>HiraMinProN-W3</vt:lpstr>
      <vt:lpstr>Soberana Sans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Sonia López Álvarez</dc:creator>
  <cp:lastModifiedBy>Soporte</cp:lastModifiedBy>
  <cp:revision>327</cp:revision>
  <dcterms:created xsi:type="dcterms:W3CDTF">2015-10-28T22:59:21Z</dcterms:created>
  <dcterms:modified xsi:type="dcterms:W3CDTF">2016-02-11T15:14:30Z</dcterms:modified>
</cp:coreProperties>
</file>