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6"/>
  </p:notesMasterIdLst>
  <p:sldIdLst>
    <p:sldId id="395" r:id="rId3"/>
    <p:sldId id="406" r:id="rId4"/>
    <p:sldId id="351" r:id="rId5"/>
    <p:sldId id="414" r:id="rId6"/>
    <p:sldId id="415" r:id="rId7"/>
    <p:sldId id="416" r:id="rId8"/>
    <p:sldId id="429" r:id="rId9"/>
    <p:sldId id="430" r:id="rId10"/>
    <p:sldId id="369" r:id="rId11"/>
    <p:sldId id="372" r:id="rId12"/>
    <p:sldId id="373" r:id="rId13"/>
    <p:sldId id="431" r:id="rId14"/>
    <p:sldId id="374" r:id="rId15"/>
    <p:sldId id="375" r:id="rId16"/>
    <p:sldId id="376" r:id="rId17"/>
    <p:sldId id="426" r:id="rId18"/>
    <p:sldId id="420" r:id="rId19"/>
    <p:sldId id="421" r:id="rId20"/>
    <p:sldId id="411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412" r:id="rId33"/>
    <p:sldId id="389" r:id="rId34"/>
    <p:sldId id="390" r:id="rId35"/>
    <p:sldId id="424" r:id="rId36"/>
    <p:sldId id="391" r:id="rId37"/>
    <p:sldId id="423" r:id="rId38"/>
    <p:sldId id="428" r:id="rId39"/>
    <p:sldId id="413" r:id="rId40"/>
    <p:sldId id="392" r:id="rId41"/>
    <p:sldId id="393" r:id="rId42"/>
    <p:sldId id="394" r:id="rId43"/>
    <p:sldId id="417" r:id="rId44"/>
    <p:sldId id="418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pos="1202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pos="5375" userDrawn="1">
          <p15:clr>
            <a:srgbClr val="A4A3A4"/>
          </p15:clr>
        </p15:guide>
        <p15:guide id="8" orient="horz" pos="1026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z Miriam Reynales" initials="LMR" lastIdx="3" clrIdx="0">
    <p:extLst>
      <p:ext uri="{19B8F6BF-5375-455C-9EA6-DF929625EA0E}">
        <p15:presenceInfo xmlns:p15="http://schemas.microsoft.com/office/powerpoint/2012/main" userId="S-1-5-21-195121761-154327309-3361996052-1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DAD8D8"/>
    <a:srgbClr val="8497B0"/>
    <a:srgbClr val="CDCDCD"/>
    <a:srgbClr val="9AC87A"/>
    <a:srgbClr val="2F5597"/>
    <a:srgbClr val="E8E8E8"/>
    <a:srgbClr val="3A526D"/>
    <a:srgbClr val="61953D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482" y="90"/>
      </p:cViewPr>
      <p:guideLst>
        <p:guide orient="horz" pos="2160"/>
        <p:guide pos="2880"/>
        <p:guide orient="horz" pos="572"/>
        <p:guide pos="1202"/>
        <p:guide orient="horz" pos="391"/>
        <p:guide pos="295"/>
        <p:guide pos="5375"/>
        <p:guide orient="horz" pos="1026"/>
        <p:guide pos="521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6"/>
    </p:cViewPr>
  </p:sorter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Arantxa:Users:Arantxa:Downloads:Promedios%20y%20IC%20estudios%20impuesto_021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70862386762547E-2"/>
          <c:y val="3.9573026534705777E-2"/>
          <c:w val="0.9190426396024548"/>
          <c:h val="0.809970221589643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Sobrepeso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1999</c:v>
                </c:pt>
                <c:pt idx="1">
                  <c:v>2006</c:v>
                </c:pt>
                <c:pt idx="2">
                  <c:v>2012</c:v>
                </c:pt>
                <c:pt idx="3">
                  <c:v>1988</c:v>
                </c:pt>
                <c:pt idx="4">
                  <c:v>1999</c:v>
                </c:pt>
                <c:pt idx="5">
                  <c:v>2006</c:v>
                </c:pt>
                <c:pt idx="6">
                  <c:v>2012</c:v>
                </c:pt>
                <c:pt idx="7">
                  <c:v>1988</c:v>
                </c:pt>
                <c:pt idx="8">
                  <c:v>1999</c:v>
                </c:pt>
                <c:pt idx="9">
                  <c:v>2006</c:v>
                </c:pt>
                <c:pt idx="10">
                  <c:v>2012</c:v>
                </c:pt>
              </c:numCache>
            </c:numRef>
          </c:cat>
          <c:val>
            <c:numRef>
              <c:f>Hoja1!$B$2:$B$12</c:f>
              <c:numCache>
                <c:formatCode>General</c:formatCode>
                <c:ptCount val="11"/>
                <c:pt idx="0">
                  <c:v>17.2</c:v>
                </c:pt>
                <c:pt idx="1">
                  <c:v>19.7</c:v>
                </c:pt>
                <c:pt idx="2">
                  <c:v>20.2</c:v>
                </c:pt>
                <c:pt idx="3">
                  <c:v>9</c:v>
                </c:pt>
                <c:pt idx="4">
                  <c:v>21.9</c:v>
                </c:pt>
                <c:pt idx="5">
                  <c:v>22.5</c:v>
                </c:pt>
                <c:pt idx="6">
                  <c:v>23.7</c:v>
                </c:pt>
                <c:pt idx="7">
                  <c:v>25</c:v>
                </c:pt>
                <c:pt idx="8">
                  <c:v>36.1</c:v>
                </c:pt>
                <c:pt idx="9">
                  <c:v>39.6</c:v>
                </c:pt>
                <c:pt idx="10">
                  <c:v>35.4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Obesidad</c:v>
                </c:pt>
              </c:strCache>
            </c:strRef>
          </c:tx>
          <c:spPr>
            <a:solidFill>
              <a:srgbClr val="9AC87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1999</c:v>
                </c:pt>
                <c:pt idx="1">
                  <c:v>2006</c:v>
                </c:pt>
                <c:pt idx="2">
                  <c:v>2012</c:v>
                </c:pt>
                <c:pt idx="3">
                  <c:v>1988</c:v>
                </c:pt>
                <c:pt idx="4">
                  <c:v>1999</c:v>
                </c:pt>
                <c:pt idx="5">
                  <c:v>2006</c:v>
                </c:pt>
                <c:pt idx="6">
                  <c:v>2012</c:v>
                </c:pt>
                <c:pt idx="7">
                  <c:v>1988</c:v>
                </c:pt>
                <c:pt idx="8">
                  <c:v>1999</c:v>
                </c:pt>
                <c:pt idx="9">
                  <c:v>2006</c:v>
                </c:pt>
                <c:pt idx="10">
                  <c:v>2012</c:v>
                </c:pt>
              </c:numCache>
            </c:numRef>
          </c:cat>
          <c:val>
            <c:numRef>
              <c:f>Hoja1!$C$2:$C$12</c:f>
              <c:numCache>
                <c:formatCode>General</c:formatCode>
                <c:ptCount val="11"/>
                <c:pt idx="0">
                  <c:v>8.3000000000000007</c:v>
                </c:pt>
                <c:pt idx="1">
                  <c:v>12.6</c:v>
                </c:pt>
                <c:pt idx="2">
                  <c:v>11.8</c:v>
                </c:pt>
                <c:pt idx="3">
                  <c:v>2.1</c:v>
                </c:pt>
                <c:pt idx="4">
                  <c:v>6.4</c:v>
                </c:pt>
                <c:pt idx="5">
                  <c:v>10.9</c:v>
                </c:pt>
                <c:pt idx="6">
                  <c:v>12.1</c:v>
                </c:pt>
                <c:pt idx="7">
                  <c:v>9.5</c:v>
                </c:pt>
                <c:pt idx="8">
                  <c:v>24.9</c:v>
                </c:pt>
                <c:pt idx="9">
                  <c:v>32.4</c:v>
                </c:pt>
                <c:pt idx="10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0626688"/>
        <c:axId val="160114728"/>
      </c:barChart>
      <c:catAx>
        <c:axId val="16062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160114728"/>
        <c:crosses val="autoZero"/>
        <c:auto val="1"/>
        <c:lblAlgn val="ctr"/>
        <c:lblOffset val="100"/>
        <c:noMultiLvlLbl val="0"/>
      </c:catAx>
      <c:valAx>
        <c:axId val="160114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16062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342140474021829"/>
          <c:y val="6.2963938234987818E-2"/>
          <c:w val="0.37483231857110755"/>
          <c:h val="8.7302261520663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414756488772197E-2"/>
          <c:y val="2.8330405629291101E-2"/>
          <c:w val="0.75288480606590802"/>
          <c:h val="0.889206321369756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Sheet1!$D$34</c:f>
              <c:strCache>
                <c:ptCount val="1"/>
                <c:pt idx="0">
                  <c:v>UANL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errBars>
            <c:errBarType val="both"/>
            <c:errValType val="percentage"/>
            <c:noEndCap val="1"/>
            <c:val val="76.099999999999994"/>
            <c:spPr>
              <a:ln w="38100"/>
            </c:spPr>
          </c:errBars>
          <c:val>
            <c:numRef>
              <c:f>Sheet1!$E$34</c:f>
              <c:numCache>
                <c:formatCode>0.00</c:formatCode>
                <c:ptCount val="1"/>
                <c:pt idx="0">
                  <c:v>-4.3</c:v>
                </c:pt>
              </c:numCache>
            </c:numRef>
          </c:val>
        </c:ser>
        <c:ser>
          <c:idx val="1"/>
          <c:order val="1"/>
          <c:tx>
            <c:strRef>
              <c:f>Sheet1!$D$35</c:f>
              <c:strCache>
                <c:ptCount val="1"/>
                <c:pt idx="0">
                  <c:v>ITAM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errBars>
            <c:errBarType val="both"/>
            <c:errValType val="percentage"/>
            <c:noEndCap val="1"/>
            <c:val val="76.099999999999994"/>
            <c:spPr>
              <a:ln w="38100"/>
            </c:spPr>
          </c:errBars>
          <c:val>
            <c:numRef>
              <c:f>Sheet1!$E$35</c:f>
              <c:numCache>
                <c:formatCode>0.00</c:formatCode>
                <c:ptCount val="1"/>
                <c:pt idx="0">
                  <c:v>-5</c:v>
                </c:pt>
              </c:numCache>
            </c:numRef>
          </c:val>
        </c:ser>
        <c:ser>
          <c:idx val="2"/>
          <c:order val="2"/>
          <c:tx>
            <c:strRef>
              <c:f>Sheet1!$D$36</c:f>
              <c:strCache>
                <c:ptCount val="1"/>
                <c:pt idx="0">
                  <c:v>INSP/UNC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errBars>
            <c:errBarType val="both"/>
            <c:errValType val="percentage"/>
            <c:noEndCap val="1"/>
            <c:val val="59.3"/>
            <c:spPr>
              <a:ln w="38100">
                <a:solidFill>
                  <a:schemeClr val="tx1"/>
                </a:solidFill>
              </a:ln>
            </c:spPr>
          </c:errBars>
          <c:val>
            <c:numRef>
              <c:f>Sheet1!$E$36</c:f>
              <c:numCache>
                <c:formatCode>0.00</c:formatCode>
                <c:ptCount val="1"/>
                <c:pt idx="0">
                  <c:v>-6.1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0"/>
        <c:axId val="160946488"/>
        <c:axId val="162098544"/>
      </c:barChart>
      <c:catAx>
        <c:axId val="160946488"/>
        <c:scaling>
          <c:orientation val="minMax"/>
        </c:scaling>
        <c:delete val="1"/>
        <c:axPos val="l"/>
        <c:majorTickMark val="out"/>
        <c:minorTickMark val="none"/>
        <c:tickLblPos val="nextTo"/>
        <c:crossAx val="162098544"/>
        <c:crosses val="autoZero"/>
        <c:auto val="1"/>
        <c:lblAlgn val="ctr"/>
        <c:lblOffset val="100"/>
        <c:noMultiLvlLbl val="0"/>
      </c:catAx>
      <c:valAx>
        <c:axId val="162098544"/>
        <c:scaling>
          <c:orientation val="minMax"/>
          <c:min val="-10"/>
        </c:scaling>
        <c:delete val="0"/>
        <c:axPos val="b"/>
        <c:majorGridlines>
          <c:spPr>
            <a:ln w="12700"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160946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10329542140602"/>
          <c:y val="0.108337461633407"/>
          <c:w val="0.16959985805471001"/>
          <c:h val="0.76589098096131503"/>
        </c:manualLayout>
      </c:layout>
      <c:overlay val="0"/>
      <c:txPr>
        <a:bodyPr/>
        <a:lstStyle/>
        <a:p>
          <a:pPr>
            <a:defRPr sz="2800"/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ED3D-99B6-44FD-8DF6-AE00A8CF1C1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1999-AD5C-4731-9B1D-4D08F247B1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44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520E35-DF0A-4608-84C3-BF2EFCE05F6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25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55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8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56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285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005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725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445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DA175-11F7-4A76-813E-E5FFA47C8E55}" type="slidenum">
              <a:rPr lang="es-E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s-E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2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MX" smtClean="0"/>
          </a:p>
        </p:txBody>
      </p:sp>
      <p:sp>
        <p:nvSpPr>
          <p:cNvPr id="716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4773D2-EBB9-4E2D-BD0A-1C59515AD2B8}" type="slidenum">
              <a:rPr lang="es-MX" altLang="es-MX" smtClean="0">
                <a:solidFill>
                  <a:srgbClr val="000000"/>
                </a:solidFill>
              </a:rPr>
              <a:pPr/>
              <a:t>11</a:t>
            </a:fld>
            <a:endParaRPr lang="es-MX" altLang="es-MX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4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MX" smtClean="0"/>
          </a:p>
        </p:txBody>
      </p:sp>
      <p:sp>
        <p:nvSpPr>
          <p:cNvPr id="716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4773D2-EBB9-4E2D-BD0A-1C59515AD2B8}" type="slidenum">
              <a:rPr lang="es-MX" altLang="es-MX" smtClean="0">
                <a:solidFill>
                  <a:srgbClr val="000000"/>
                </a:solidFill>
              </a:rPr>
              <a:pPr/>
              <a:t>12</a:t>
            </a:fld>
            <a:endParaRPr lang="es-MX" altLang="es-MX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2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  <a:defRPr/>
            </a:pPr>
            <a:r>
              <a:rPr lang="en-GB">
                <a:latin typeface="Arial" charset="0"/>
                <a:cs typeface="msgothic" charset="0"/>
              </a:rPr>
              <a:t>A: Forrest plot of studies evaluating SSB consumption and risk of type 2 diabetes, comparing extreme quantiles of intake. Random-effects estimate (DerSimonian and Laird method). *Information from personal communication. B: Forrest plot of studies evaluating SSB consumption and risk of metabolic syndrome comparing extreme quantiles of intake. Random-effects estimate (DerSimonian and Laird method).</a:t>
            </a:r>
          </a:p>
        </p:txBody>
      </p:sp>
    </p:spTree>
    <p:extLst>
      <p:ext uri="{BB962C8B-B14F-4D97-AF65-F5344CB8AC3E}">
        <p14:creationId xmlns:p14="http://schemas.microsoft.com/office/powerpoint/2010/main" val="202239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634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0E4F2-87E7-43E2-A729-99D99ABA37FD}" type="slidenum">
              <a:rPr lang="es-MX" altLang="es-MX" smtClean="0">
                <a:solidFill>
                  <a:srgbClr val="000000"/>
                </a:solidFill>
              </a:rPr>
              <a:pPr/>
              <a:t>17</a:t>
            </a:fld>
            <a:endParaRPr lang="es-MX" altLang="es-MX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0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s-ES_tradnl" sz="2800" dirty="0" smtClean="0"/>
              <a:t>Puntos relevantes de la </a:t>
            </a:r>
            <a:r>
              <a:rPr lang="es-ES_tradnl" sz="2800" dirty="0" err="1" smtClean="0"/>
              <a:t>estimacion</a:t>
            </a:r>
            <a:r>
              <a:rPr lang="es-ES_tradnl" sz="2800" dirty="0" smtClean="0"/>
              <a:t>: </a:t>
            </a:r>
          </a:p>
          <a:p>
            <a:pPr>
              <a:buClr>
                <a:schemeClr val="tx1"/>
              </a:buClr>
              <a:defRPr/>
            </a:pPr>
            <a:r>
              <a:rPr lang="es-ES_tradnl" sz="2800" dirty="0" smtClean="0"/>
              <a:t>1. Asumimos reducción constante del 6% en el consumo</a:t>
            </a:r>
          </a:p>
          <a:p>
            <a:pPr lvl="2">
              <a:buClr>
                <a:schemeClr val="tx1"/>
              </a:buClr>
              <a:defRPr/>
            </a:pPr>
            <a:r>
              <a:rPr lang="es-ES_tradnl" sz="2000" dirty="0" smtClean="0"/>
              <a:t>Acciones de la industria para debilitar el impuesto reducirían los beneficios proyectados</a:t>
            </a:r>
          </a:p>
          <a:p>
            <a:pPr marL="384048" lvl="2">
              <a:buClr>
                <a:schemeClr val="tx1"/>
              </a:buClr>
              <a:defRPr/>
            </a:pPr>
            <a:endParaRPr lang="es-ES_tradnl" sz="2000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s-ES_tradnl" sz="2800" dirty="0" smtClean="0"/>
              <a:t>2. Estimación conservadora</a:t>
            </a:r>
            <a:endParaRPr lang="es-ES_tradnl" sz="2000" dirty="0" smtClean="0"/>
          </a:p>
          <a:p>
            <a:pPr lvl="2">
              <a:buClr>
                <a:schemeClr val="tx1"/>
              </a:buClr>
              <a:defRPr/>
            </a:pPr>
            <a:r>
              <a:rPr lang="es-ES_tradnl" sz="2000" dirty="0" smtClean="0"/>
              <a:t>Evidencia de que el efecto del impuesto fue progresivamente mayor</a:t>
            </a:r>
          </a:p>
          <a:p>
            <a:pPr lvl="2">
              <a:buClr>
                <a:schemeClr val="tx1"/>
              </a:buClr>
              <a:defRPr/>
            </a:pPr>
            <a:r>
              <a:rPr lang="es-ES_tradnl" sz="2000" dirty="0" smtClean="0"/>
              <a:t>12% en diciembre de 2014</a:t>
            </a:r>
          </a:p>
          <a:p>
            <a:pPr lvl="2">
              <a:buClr>
                <a:schemeClr val="tx1"/>
              </a:buClr>
              <a:defRPr/>
            </a:pPr>
            <a:r>
              <a:rPr lang="es-ES_tradnl" sz="2000" dirty="0" smtClean="0"/>
              <a:t>El impacto del impuesto en la salud podría ser mayor que el estimado</a:t>
            </a:r>
          </a:p>
          <a:p>
            <a:pPr lvl="2">
              <a:buClr>
                <a:schemeClr val="tx1"/>
              </a:buClr>
              <a:defRPr/>
            </a:pPr>
            <a:endParaRPr lang="es-ES_tradnl" sz="2000" dirty="0" smtClean="0"/>
          </a:p>
          <a:p>
            <a:pPr>
              <a:buClr>
                <a:schemeClr val="tx1"/>
              </a:buClr>
              <a:defRPr/>
            </a:pPr>
            <a:r>
              <a:rPr lang="es-ES_tradnl" sz="2800" dirty="0" smtClean="0"/>
              <a:t>2. Mayor impuesto mayor beneficio a la salud</a:t>
            </a:r>
          </a:p>
          <a:p>
            <a:pPr lvl="2">
              <a:buClr>
                <a:schemeClr val="tx1"/>
              </a:buClr>
              <a:defRPr/>
            </a:pPr>
            <a:r>
              <a:rPr lang="es-ES_tradnl" sz="2000" dirty="0" smtClean="0"/>
              <a:t>El proceso de substitución de líquidos es complejo</a:t>
            </a:r>
          </a:p>
          <a:p>
            <a:pPr lvl="2">
              <a:buClr>
                <a:schemeClr val="tx1"/>
              </a:buClr>
              <a:defRPr/>
            </a:pPr>
            <a:r>
              <a:rPr lang="es-ES_tradnl" sz="2000" dirty="0" smtClean="0"/>
              <a:t>Un impuesto mayor tendría beneficios superiores a los observados</a:t>
            </a:r>
          </a:p>
        </p:txBody>
      </p:sp>
      <p:sp>
        <p:nvSpPr>
          <p:cNvPr id="890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13E6B-5063-4204-AC35-B942931972E6}" type="slidenum">
              <a:rPr lang="es-MX" altLang="es-MX" smtClean="0">
                <a:solidFill>
                  <a:srgbClr val="000000"/>
                </a:solidFill>
              </a:rPr>
              <a:pPr/>
              <a:t>30</a:t>
            </a:fld>
            <a:endParaRPr lang="es-MX" altLang="es-MX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2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563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1744F3-8239-478A-ABF0-C58FC1044BFF}" type="slidenum">
              <a:rPr lang="es-MX" altLang="es-MX" smtClean="0">
                <a:solidFill>
                  <a:srgbClr val="000000"/>
                </a:solidFill>
              </a:rPr>
              <a:pPr/>
              <a:t>43</a:t>
            </a:fld>
            <a:endParaRPr lang="es-MX" altLang="es-MX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9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509120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05480"/>
                </a:solidFill>
                <a:latin typeface="Cambria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67248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CISP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Nuevos retos y desafíos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3122B-E7D4-408B-8518-67027C5AFD7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836712"/>
            <a:ext cx="45719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75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CISP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Nuevos retos y desafíos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3122B-E7D4-408B-8518-67027C5AFD7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7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CISP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Nuevos retos y desafíos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3122B-E7D4-408B-8518-67027C5AFD7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2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246888" y="1294502"/>
            <a:ext cx="8668512" cy="277812"/>
            <a:chOff x="246888" y="1294500"/>
            <a:chExt cx="8668512" cy="277812"/>
          </a:xfrm>
        </p:grpSpPr>
        <p:cxnSp>
          <p:nvCxnSpPr>
            <p:cNvPr id="36" name="AutoShape 7"/>
            <p:cNvCxnSpPr>
              <a:cxnSpLocks noChangeShapeType="1"/>
            </p:cNvCxnSpPr>
            <p:nvPr/>
          </p:nvCxnSpPr>
          <p:spPr bwMode="auto">
            <a:xfrm>
              <a:off x="246888" y="1295134"/>
              <a:ext cx="8668512" cy="266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37" name="AutoShape 8"/>
            <p:cNvCxnSpPr>
              <a:cxnSpLocks noChangeShapeType="1"/>
            </p:cNvCxnSpPr>
            <p:nvPr/>
          </p:nvCxnSpPr>
          <p:spPr bwMode="auto">
            <a:xfrm>
              <a:off x="8890254" y="12945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8" name="AutoShape 9"/>
            <p:cNvCxnSpPr>
              <a:cxnSpLocks noChangeShapeType="1"/>
            </p:cNvCxnSpPr>
            <p:nvPr/>
          </p:nvCxnSpPr>
          <p:spPr bwMode="auto">
            <a:xfrm>
              <a:off x="246888" y="12945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39" name="Group 38"/>
          <p:cNvGrpSpPr/>
          <p:nvPr userDrawn="1"/>
        </p:nvGrpSpPr>
        <p:grpSpPr>
          <a:xfrm>
            <a:off x="228600" y="6324600"/>
            <a:ext cx="8668512" cy="278765"/>
            <a:chOff x="228600" y="6324600"/>
            <a:chExt cx="8668512" cy="278765"/>
          </a:xfrm>
        </p:grpSpPr>
        <p:cxnSp>
          <p:nvCxnSpPr>
            <p:cNvPr id="40" name="AutoShape 7"/>
            <p:cNvCxnSpPr>
              <a:cxnSpLocks noChangeShapeType="1"/>
            </p:cNvCxnSpPr>
            <p:nvPr/>
          </p:nvCxnSpPr>
          <p:spPr bwMode="auto">
            <a:xfrm rot="10800000">
              <a:off x="228600" y="6601777"/>
              <a:ext cx="8668512" cy="1588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41" name="AutoShape 8"/>
            <p:cNvCxnSpPr>
              <a:cxnSpLocks noChangeShapeType="1"/>
            </p:cNvCxnSpPr>
            <p:nvPr/>
          </p:nvCxnSpPr>
          <p:spPr bwMode="auto">
            <a:xfrm rot="10800000">
              <a:off x="253746" y="63246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2" name="AutoShape 9"/>
            <p:cNvCxnSpPr>
              <a:cxnSpLocks noChangeShapeType="1"/>
            </p:cNvCxnSpPr>
            <p:nvPr/>
          </p:nvCxnSpPr>
          <p:spPr bwMode="auto">
            <a:xfrm rot="10800000">
              <a:off x="8897112" y="63246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cxnSp>
        <p:nvCxnSpPr>
          <p:cNvPr id="43" name="Straight Connector 42"/>
          <p:cNvCxnSpPr/>
          <p:nvPr userDrawn="1"/>
        </p:nvCxnSpPr>
        <p:spPr>
          <a:xfrm>
            <a:off x="304800" y="838200"/>
            <a:ext cx="838200" cy="0"/>
          </a:xfrm>
          <a:prstGeom prst="line">
            <a:avLst/>
          </a:prstGeom>
          <a:ln w="79375" cap="rnd">
            <a:solidFill>
              <a:srgbClr val="F15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304800" y="990600"/>
            <a:ext cx="838200" cy="0"/>
          </a:xfrm>
          <a:prstGeom prst="line">
            <a:avLst/>
          </a:prstGeom>
          <a:ln w="79375" cap="rnd">
            <a:solidFill>
              <a:srgbClr val="F15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9181"/>
            <a:ext cx="1228344" cy="10271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286000" y="274637"/>
            <a:ext cx="6705600" cy="944563"/>
          </a:xfrm>
        </p:spPr>
        <p:txBody>
          <a:bodyPr>
            <a:noAutofit/>
          </a:bodyPr>
          <a:lstStyle>
            <a:lvl1pPr algn="l">
              <a:defRPr sz="4000">
                <a:latin typeface="Myriad Web Pro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5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47650" y="1293813"/>
            <a:ext cx="8667750" cy="277812"/>
            <a:chOff x="246888" y="1294500"/>
            <a:chExt cx="8668512" cy="277812"/>
          </a:xfrm>
        </p:grpSpPr>
        <p:cxnSp>
          <p:nvCxnSpPr>
            <p:cNvPr id="5" name="AutoShape 7"/>
            <p:cNvCxnSpPr>
              <a:cxnSpLocks noChangeShapeType="1"/>
            </p:cNvCxnSpPr>
            <p:nvPr/>
          </p:nvCxnSpPr>
          <p:spPr bwMode="auto">
            <a:xfrm>
              <a:off x="246888" y="1295134"/>
              <a:ext cx="8668512" cy="266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8"/>
            <p:cNvCxnSpPr>
              <a:cxnSpLocks noChangeShapeType="1"/>
            </p:cNvCxnSpPr>
            <p:nvPr/>
          </p:nvCxnSpPr>
          <p:spPr bwMode="auto">
            <a:xfrm>
              <a:off x="8890254" y="12945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9"/>
            <p:cNvCxnSpPr>
              <a:cxnSpLocks noChangeShapeType="1"/>
            </p:cNvCxnSpPr>
            <p:nvPr/>
          </p:nvCxnSpPr>
          <p:spPr bwMode="auto">
            <a:xfrm>
              <a:off x="246888" y="12945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228600" y="6324600"/>
            <a:ext cx="8667750" cy="279400"/>
            <a:chOff x="228600" y="6324600"/>
            <a:chExt cx="8668512" cy="278765"/>
          </a:xfrm>
        </p:grpSpPr>
        <p:cxnSp>
          <p:nvCxnSpPr>
            <p:cNvPr id="9" name="AutoShape 7"/>
            <p:cNvCxnSpPr>
              <a:cxnSpLocks noChangeShapeType="1"/>
            </p:cNvCxnSpPr>
            <p:nvPr/>
          </p:nvCxnSpPr>
          <p:spPr bwMode="auto">
            <a:xfrm rot="10800000">
              <a:off x="228600" y="6601777"/>
              <a:ext cx="8668512" cy="1588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8"/>
            <p:cNvCxnSpPr>
              <a:cxnSpLocks noChangeShapeType="1"/>
            </p:cNvCxnSpPr>
            <p:nvPr/>
          </p:nvCxnSpPr>
          <p:spPr bwMode="auto">
            <a:xfrm rot="10800000">
              <a:off x="253746" y="63246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9"/>
            <p:cNvCxnSpPr>
              <a:cxnSpLocks noChangeShapeType="1"/>
            </p:cNvCxnSpPr>
            <p:nvPr/>
          </p:nvCxnSpPr>
          <p:spPr bwMode="auto">
            <a:xfrm rot="10800000">
              <a:off x="8897112" y="63246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Connector 17"/>
          <p:cNvCxnSpPr/>
          <p:nvPr/>
        </p:nvCxnSpPr>
        <p:spPr>
          <a:xfrm>
            <a:off x="304800" y="838200"/>
            <a:ext cx="838200" cy="0"/>
          </a:xfrm>
          <a:prstGeom prst="line">
            <a:avLst/>
          </a:prstGeom>
          <a:ln w="79375" cap="rnd">
            <a:solidFill>
              <a:srgbClr val="F15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8"/>
          <p:cNvCxnSpPr/>
          <p:nvPr/>
        </p:nvCxnSpPr>
        <p:spPr>
          <a:xfrm>
            <a:off x="304800" y="990600"/>
            <a:ext cx="838200" cy="0"/>
          </a:xfrm>
          <a:prstGeom prst="line">
            <a:avLst/>
          </a:prstGeom>
          <a:ln w="79375" cap="rnd">
            <a:solidFill>
              <a:srgbClr val="F15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9238"/>
            <a:ext cx="12287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553200" cy="1143000"/>
          </a:xfrm>
        </p:spPr>
        <p:txBody>
          <a:bodyPr>
            <a:normAutofit/>
          </a:bodyPr>
          <a:lstStyle>
            <a:lvl1pPr algn="l">
              <a:defRPr sz="3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>
            <a:lvl1pPr>
              <a:buClr>
                <a:srgbClr val="F15D22"/>
              </a:buClr>
              <a:buFont typeface="Wingdings" pitchFamily="2" charset="2"/>
              <a:buChar char="§"/>
              <a:defRPr sz="3000"/>
            </a:lvl1pPr>
            <a:lvl2pPr>
              <a:defRPr sz="2600"/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200"/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5B20-B2A1-42B7-9AAB-ED25BBA5E1BE}" type="datetimeFigureOut">
              <a:rPr lang="es-ES"/>
              <a:pPr>
                <a:defRPr/>
              </a:pPr>
              <a:t>11/02/2016</a:t>
            </a:fld>
            <a:endParaRPr lang="es-E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7A0C-22D3-4B23-8482-2EF7C34F11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49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47650" y="1293813"/>
            <a:ext cx="8667750" cy="277812"/>
            <a:chOff x="246888" y="1294500"/>
            <a:chExt cx="8668512" cy="277812"/>
          </a:xfrm>
        </p:grpSpPr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246888" y="1295134"/>
              <a:ext cx="8668512" cy="266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>
              <a:off x="8890254" y="12945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9"/>
            <p:cNvCxnSpPr>
              <a:cxnSpLocks noChangeShapeType="1"/>
            </p:cNvCxnSpPr>
            <p:nvPr/>
          </p:nvCxnSpPr>
          <p:spPr bwMode="auto">
            <a:xfrm>
              <a:off x="246888" y="12945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28600" y="6324600"/>
            <a:ext cx="8667750" cy="279400"/>
            <a:chOff x="228600" y="6324600"/>
            <a:chExt cx="8668512" cy="278765"/>
          </a:xfrm>
        </p:grpSpPr>
        <p:cxnSp>
          <p:nvCxnSpPr>
            <p:cNvPr id="12" name="AutoShape 7"/>
            <p:cNvCxnSpPr>
              <a:cxnSpLocks noChangeShapeType="1"/>
            </p:cNvCxnSpPr>
            <p:nvPr/>
          </p:nvCxnSpPr>
          <p:spPr bwMode="auto">
            <a:xfrm rot="10800000">
              <a:off x="228600" y="6601777"/>
              <a:ext cx="8668512" cy="1588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8"/>
            <p:cNvCxnSpPr>
              <a:cxnSpLocks noChangeShapeType="1"/>
            </p:cNvCxnSpPr>
            <p:nvPr/>
          </p:nvCxnSpPr>
          <p:spPr bwMode="auto">
            <a:xfrm rot="10800000">
              <a:off x="253746" y="63246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9"/>
            <p:cNvCxnSpPr>
              <a:cxnSpLocks noChangeShapeType="1"/>
            </p:cNvCxnSpPr>
            <p:nvPr/>
          </p:nvCxnSpPr>
          <p:spPr bwMode="auto">
            <a:xfrm rot="10800000">
              <a:off x="8897112" y="6324600"/>
              <a:ext cx="0" cy="27781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5" name="Straight Connector 20"/>
          <p:cNvCxnSpPr/>
          <p:nvPr/>
        </p:nvCxnSpPr>
        <p:spPr>
          <a:xfrm>
            <a:off x="304800" y="838200"/>
            <a:ext cx="838200" cy="0"/>
          </a:xfrm>
          <a:prstGeom prst="line">
            <a:avLst/>
          </a:prstGeom>
          <a:ln w="79375" cap="rnd">
            <a:solidFill>
              <a:srgbClr val="F15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/>
          <p:cNvCxnSpPr/>
          <p:nvPr/>
        </p:nvCxnSpPr>
        <p:spPr>
          <a:xfrm>
            <a:off x="304800" y="990600"/>
            <a:ext cx="838200" cy="0"/>
          </a:xfrm>
          <a:prstGeom prst="line">
            <a:avLst/>
          </a:prstGeom>
          <a:ln w="79375" cap="rnd">
            <a:solidFill>
              <a:srgbClr val="F15D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9238"/>
            <a:ext cx="12287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553200" cy="1143000"/>
          </a:xfr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5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buClr>
                <a:srgbClr val="F15D22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000"/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8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rgbClr val="F15D22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000"/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A7DB-9988-4BA6-A7AC-5CEC4D837C31}" type="datetimeFigureOut">
              <a:rPr lang="es-ES"/>
              <a:pPr>
                <a:defRPr/>
              </a:pPr>
              <a:t>11/02/2016</a:t>
            </a:fld>
            <a:endParaRPr lang="es-E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862C-C666-438D-9DD3-0572162769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64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3409-7CC0-40C5-88BC-8BEB88E2924F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C4E1A-B666-4E1C-9022-B42D374077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206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9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9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7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5865944" y="6538912"/>
            <a:ext cx="28825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" kern="12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  <a:t>Métricas de Productividad y Reorientación de las líneas de investigación</a:t>
            </a:r>
            <a:endParaRPr lang="es-MX" sz="800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8748464" y="6538912"/>
            <a:ext cx="395536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fld id="{535FA574-4779-4FBB-9AB1-D3D65C515868}" type="slidenum">
              <a:rPr lang="es-MX" altLang="es-MX" sz="800" b="1" smtClean="0">
                <a:solidFill>
                  <a:prstClr val="white"/>
                </a:solidFill>
                <a:latin typeface="Calibri" pitchFamily="34" charset="0"/>
              </a:rPr>
              <a:pPr/>
              <a:t>‹Nº›</a:t>
            </a:fld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46165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93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41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05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87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4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4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E77104-69DE-480C-AA82-F5318E7ADDF0}" type="datetimeFigureOut">
              <a:rPr lang="es-MX" smtClean="0">
                <a:solidFill>
                  <a:prstClr val="black"/>
                </a:solidFill>
              </a:rPr>
              <a:pPr/>
              <a:t>11/02/2016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E261B-68C3-4276-8516-2E65340D040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74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MX" noProof="0" smtClean="0"/>
          </a:p>
        </p:txBody>
      </p:sp>
    </p:spTree>
    <p:extLst>
      <p:ext uri="{BB962C8B-B14F-4D97-AF65-F5344CB8AC3E}">
        <p14:creationId xmlns:p14="http://schemas.microsoft.com/office/powerpoint/2010/main" val="64593401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CA8190-752E-4D1A-B72F-B6E840E3BC84}" type="datetimeFigureOut">
              <a:rPr lang="es-MX"/>
              <a:pPr>
                <a:defRPr/>
              </a:pPr>
              <a:t>11/02/2016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3613" y="6351588"/>
            <a:ext cx="2133600" cy="365125"/>
          </a:xfrm>
          <a:prstGeom prst="rect">
            <a:avLst/>
          </a:prstGeo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8AF1EF-C4F8-4F5D-9D78-C8A5CF59435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83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681972" y="2677253"/>
            <a:ext cx="7772400" cy="1362075"/>
          </a:xfrm>
        </p:spPr>
        <p:txBody>
          <a:bodyPr anchor="t"/>
          <a:lstStyle>
            <a:lvl1pPr algn="ctr">
              <a:defRPr sz="4000" b="1" cap="all">
                <a:latin typeface="Cambria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995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CISP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Nuevos retos y desafíos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3122B-E7D4-408B-8518-67027C5AFD7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1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CISP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Nuevos retos y desafíos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3122B-E7D4-408B-8518-67027C5AFD7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5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CISP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Nuevos retos y desafíos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3122B-E7D4-408B-8518-67027C5AFD7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0" y="-20955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42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CISP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Nuevos retos y desafíos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3122B-E7D4-408B-8518-67027C5AFD7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CISP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Nuevos retos y desafíos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3122B-E7D4-408B-8518-67027C5AFD7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CISP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Nuevos retos y desafíos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3122B-E7D4-408B-8518-67027C5AFD7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CISP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Nuevos retos y desafíos</a:t>
            </a: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ángulo 13"/>
          <p:cNvSpPr/>
          <p:nvPr userDrawn="1"/>
        </p:nvSpPr>
        <p:spPr>
          <a:xfrm>
            <a:off x="8652933" y="6500955"/>
            <a:ext cx="491067" cy="166164"/>
          </a:xfrm>
          <a:prstGeom prst="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3 Rectángulo"/>
          <p:cNvSpPr/>
          <p:nvPr userDrawn="1"/>
        </p:nvSpPr>
        <p:spPr>
          <a:xfrm>
            <a:off x="8618935" y="6464759"/>
            <a:ext cx="3529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6F36876-3309-4425-B0B8-9B9BFED9D3D6}" type="slidenum">
              <a:rPr lang="es-MX" sz="9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pPr/>
              <a:t>‹Nº›</a:t>
            </a:fld>
            <a:endParaRPr lang="es-MX" sz="9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0" y="-20955"/>
            <a:ext cx="9144000" cy="1375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936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  <p:sldLayoutId id="2147483688" r:id="rId13"/>
    <p:sldLayoutId id="2147483689" r:id="rId14"/>
    <p:sldLayoutId id="2147483691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6383517" y="6483536"/>
            <a:ext cx="21098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00" dirty="0" smtClean="0">
                <a:solidFill>
                  <a:srgbClr val="7EA3A4"/>
                </a:solidFill>
                <a:latin typeface="Arial Narrow" panose="020B0606020202030204" pitchFamily="34" charset="0"/>
              </a:rPr>
              <a:t>Estado Actual del </a:t>
            </a:r>
            <a:r>
              <a:rPr lang="en-US" altLang="en-US" sz="1000" dirty="0" err="1" smtClean="0">
                <a:solidFill>
                  <a:srgbClr val="7EA3A4"/>
                </a:solidFill>
                <a:latin typeface="Arial Narrow" panose="020B0606020202030204" pitchFamily="34" charset="0"/>
              </a:rPr>
              <a:t>Tabaquismo</a:t>
            </a:r>
            <a:r>
              <a:rPr lang="en-US" altLang="en-US" sz="1000" dirty="0" smtClean="0">
                <a:solidFill>
                  <a:srgbClr val="7EA3A4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000" dirty="0" err="1" smtClean="0">
                <a:solidFill>
                  <a:srgbClr val="7EA3A4"/>
                </a:solidFill>
                <a:latin typeface="Arial Narrow" panose="020B0606020202030204" pitchFamily="34" charset="0"/>
              </a:rPr>
              <a:t>en</a:t>
            </a:r>
            <a:r>
              <a:rPr lang="en-US" altLang="en-US" sz="1000" dirty="0" smtClean="0">
                <a:solidFill>
                  <a:srgbClr val="7EA3A4"/>
                </a:solidFill>
                <a:latin typeface="Arial Narrow" panose="020B0606020202030204" pitchFamily="34" charset="0"/>
              </a:rPr>
              <a:t> México</a:t>
            </a:r>
            <a:endParaRPr lang="es-MX" sz="1000" dirty="0">
              <a:solidFill>
                <a:srgbClr val="7EA3A4"/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678392"/>
            <a:ext cx="45719" cy="176741"/>
          </a:xfrm>
          <a:prstGeom prst="rect">
            <a:avLst/>
          </a:prstGeom>
          <a:solidFill>
            <a:srgbClr val="7E9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7EA3A4"/>
              </a:solidFill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0" y="838199"/>
            <a:ext cx="45719" cy="8371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-1" y="501651"/>
            <a:ext cx="45719" cy="176741"/>
          </a:xfrm>
          <a:prstGeom prst="rect">
            <a:avLst/>
          </a:prstGeom>
          <a:solidFill>
            <a:srgbClr val="5E7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66" y="6537981"/>
            <a:ext cx="172342" cy="111719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8652933" y="6500955"/>
            <a:ext cx="491067" cy="1661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3 Rectángulo"/>
          <p:cNvSpPr/>
          <p:nvPr userDrawn="1"/>
        </p:nvSpPr>
        <p:spPr>
          <a:xfrm>
            <a:off x="8618935" y="6464759"/>
            <a:ext cx="3529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6F36876-3309-4425-B0B8-9B9BFED9D3D6}" type="slidenum">
              <a:rPr lang="es-MX" sz="900" smtClean="0">
                <a:solidFill>
                  <a:srgbClr val="FFC000">
                    <a:lumMod val="75000"/>
                  </a:srgbClr>
                </a:solidFill>
                <a:latin typeface="Arial Narrow" panose="020B0606020202030204" pitchFamily="34" charset="0"/>
              </a:rPr>
              <a:pPr/>
              <a:t>‹Nº›</a:t>
            </a:fld>
            <a:endParaRPr lang="es-MX" sz="900" dirty="0">
              <a:solidFill>
                <a:srgbClr val="FFC000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0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9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dx.doi.org/10.1787/health_glance-2013-en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nsp.mx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8717"/>
            <a:ext cx="4572000" cy="6858594"/>
          </a:xfrm>
          <a:prstGeom prst="rect">
            <a:avLst/>
          </a:prstGeom>
          <a:solidFill>
            <a:srgbClr val="3A526D"/>
          </a:solidFill>
        </p:spPr>
      </p:pic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7920" y="1844823"/>
            <a:ext cx="4273680" cy="2904861"/>
          </a:xfrm>
        </p:spPr>
        <p:txBody>
          <a:bodyPr anchor="ctr">
            <a:noAutofit/>
          </a:bodyPr>
          <a:lstStyle/>
          <a:p>
            <a:r>
              <a:rPr lang="es-MX" altLang="es-MX" sz="3600" dirty="0" smtClean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Efectos en las compras de </a:t>
            </a:r>
            <a:r>
              <a:rPr lang="es-MX" altLang="es-MX" sz="3600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bebidas azucaradas </a:t>
            </a:r>
            <a:r>
              <a:rPr lang="es-MX" altLang="es-MX" sz="3600" dirty="0" smtClean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después de la aplicación </a:t>
            </a:r>
            <a:r>
              <a:rPr lang="es-MX" altLang="es-MX" sz="3600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  <a:cs typeface="Arial" pitchFamily="34" charset="0"/>
              </a:rPr>
              <a:t>del </a:t>
            </a:r>
            <a:r>
              <a:rPr lang="es-MX" altLang="es-MX" sz="3600" dirty="0" smtClean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  <a:cs typeface="Arial" pitchFamily="34" charset="0"/>
              </a:rPr>
              <a:t>impuesto. </a:t>
            </a:r>
            <a:endParaRPr lang="es-ES" altLang="es-MX" sz="3600" dirty="0">
              <a:solidFill>
                <a:schemeClr val="bg1">
                  <a:lumMod val="95000"/>
                </a:schemeClr>
              </a:solidFill>
              <a:latin typeface="Franklin Gothic Demi Cond" panose="020B07060304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7920" y="5007247"/>
            <a:ext cx="4131568" cy="143172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s-MX" altLang="es-MX" sz="2800" b="1" dirty="0" smtClean="0">
                <a:solidFill>
                  <a:schemeClr val="bg1">
                    <a:lumMod val="95000"/>
                  </a:schemeClr>
                </a:solidFill>
              </a:rPr>
              <a:t>Dr. Mauricio Hernández-Ávila</a:t>
            </a:r>
          </a:p>
          <a:p>
            <a:pPr>
              <a:lnSpc>
                <a:spcPct val="80000"/>
              </a:lnSpc>
            </a:pPr>
            <a:r>
              <a:rPr lang="es-MX" altLang="es-MX" b="1" dirty="0">
                <a:solidFill>
                  <a:schemeClr val="bg1">
                    <a:lumMod val="95000"/>
                  </a:schemeClr>
                </a:solidFill>
              </a:rPr>
              <a:t>Instituto Nacional de Salud </a:t>
            </a:r>
            <a:r>
              <a:rPr lang="es-MX" altLang="es-MX" b="1" dirty="0" smtClean="0">
                <a:solidFill>
                  <a:schemeClr val="bg1">
                    <a:lumMod val="95000"/>
                  </a:schemeClr>
                </a:solidFill>
              </a:rPr>
              <a:t>Pública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4381"/>
            <a:ext cx="1883489" cy="7553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" y="1965875"/>
            <a:ext cx="4565520" cy="256633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40" y="4869309"/>
            <a:ext cx="4565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altLang="es-MX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Foro efecto en salud de alimentos altos en contenido </a:t>
            </a:r>
            <a:r>
              <a:rPr lang="es-MX" altLang="es-MX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calórico</a:t>
            </a:r>
            <a:endParaRPr lang="es-MX" altLang="es-MX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944" y="384381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775" t="12594" r="23435" b="16532"/>
          <a:stretch/>
        </p:blipFill>
        <p:spPr>
          <a:xfrm>
            <a:off x="827088" y="915266"/>
            <a:ext cx="7345311" cy="5342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50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uadroTexto 4"/>
          <p:cNvSpPr txBox="1">
            <a:spLocks noChangeArrowheads="1"/>
          </p:cNvSpPr>
          <p:nvPr/>
        </p:nvSpPr>
        <p:spPr bwMode="auto">
          <a:xfrm>
            <a:off x="293687" y="6439694"/>
            <a:ext cx="5806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Morenga</a:t>
            </a:r>
            <a:r>
              <a:rPr lang="en-US" alt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et al. BMJ </a:t>
            </a:r>
            <a:r>
              <a:rPr lang="en-US" alt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2012;345:e7492 </a:t>
            </a:r>
            <a:r>
              <a:rPr lang="en-US" altLang="es-MX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doi</a:t>
            </a:r>
            <a:r>
              <a:rPr lang="en-US" alt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: 10.1136/bmj.e7492 (Published 15 January 2013)</a:t>
            </a:r>
            <a:endParaRPr lang="es-MX" altLang="es-MX" sz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0659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38" y="1836925"/>
            <a:ext cx="4486864" cy="440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50425" y="2132856"/>
            <a:ext cx="3886604" cy="2831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1" indent="-342900" fontAlgn="auto">
              <a:spcBef>
                <a:spcPts val="12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El aumento en el consumo de azucares añadidos en adultos se asocia con un aumento </a:t>
            </a: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peso (0.75 kg) estadísticamente </a:t>
            </a: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significativo</a:t>
            </a:r>
          </a:p>
          <a:p>
            <a:pPr marL="342900" lvl="1" indent="-342900" fontAlgn="auto">
              <a:spcBef>
                <a:spcPts val="12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s-MX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0661" name="CuadroTexto 6"/>
          <p:cNvSpPr txBox="1">
            <a:spLocks noChangeArrowheads="1"/>
          </p:cNvSpPr>
          <p:nvPr/>
        </p:nvSpPr>
        <p:spPr bwMode="auto">
          <a:xfrm>
            <a:off x="362885" y="195778"/>
            <a:ext cx="81699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cs typeface="Arial" pitchFamily="34" charset="0"/>
              </a:rPr>
              <a:t>Estudios experimentales muestran que el aumento en el consumo de azúcares añadidos conduce a aumento de peso en adultos</a:t>
            </a:r>
          </a:p>
        </p:txBody>
      </p:sp>
    </p:spTree>
    <p:extLst>
      <p:ext uri="{BB962C8B-B14F-4D97-AF65-F5344CB8AC3E}">
        <p14:creationId xmlns:p14="http://schemas.microsoft.com/office/powerpoint/2010/main" val="36380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uadroTexto 4"/>
          <p:cNvSpPr txBox="1">
            <a:spLocks noChangeArrowheads="1"/>
          </p:cNvSpPr>
          <p:nvPr/>
        </p:nvSpPr>
        <p:spPr bwMode="auto">
          <a:xfrm>
            <a:off x="293687" y="6439694"/>
            <a:ext cx="5806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Morenga</a:t>
            </a:r>
            <a:r>
              <a:rPr lang="en-US" altLang="es-MX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et al. BMJ </a:t>
            </a:r>
            <a:r>
              <a:rPr lang="en-US" alt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2012;345:e7492 </a:t>
            </a:r>
            <a:r>
              <a:rPr lang="en-US" altLang="es-MX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doi</a:t>
            </a:r>
            <a:r>
              <a:rPr lang="en-US" alt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: 10.1136/bmj.e7492 (Published 15 January 2013)</a:t>
            </a:r>
            <a:endParaRPr lang="es-MX" altLang="es-MX" sz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0659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38" y="1836925"/>
            <a:ext cx="4486864" cy="440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62886" y="1846560"/>
            <a:ext cx="3886604" cy="4462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1" indent="-342900" fontAlgn="auto">
              <a:spcBef>
                <a:spcPts val="12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El aumento en el consumo de azucares añadidos en adultos se asocia con un aumento comparable de peso (0.75 kg) estadísticamente </a:t>
            </a:r>
            <a:r>
              <a:rPr lang="es-MX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significativo.</a:t>
            </a:r>
            <a:endParaRPr lang="es-MX" sz="2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 fontAlgn="auto">
              <a:spcBef>
                <a:spcPts val="12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 estudios de ≤ 8 semanas </a:t>
            </a:r>
            <a:r>
              <a:rPr lang="es-MX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tuvieron </a:t>
            </a: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un efecto de aumento de peso de 0.52 </a:t>
            </a:r>
            <a:r>
              <a:rPr lang="es-MX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Kg.</a:t>
            </a:r>
            <a:endParaRPr lang="es-MX" sz="2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 fontAlgn="auto">
              <a:spcBef>
                <a:spcPts val="12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 estudios de &gt; 8 semanas </a:t>
            </a:r>
            <a:r>
              <a:rPr lang="es-MX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tuvieron </a:t>
            </a: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un efecto combinado de 2.73 </a:t>
            </a:r>
            <a:r>
              <a:rPr lang="es-MX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Kg</a:t>
            </a:r>
            <a:r>
              <a:rPr lang="es-MX" sz="2200" dirty="0">
                <a:solidFill>
                  <a:srgbClr val="002060"/>
                </a:solidFill>
                <a:latin typeface="Calibri"/>
              </a:rPr>
              <a:t>.</a:t>
            </a:r>
            <a:endParaRPr lang="es-MX" sz="2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0661" name="CuadroTexto 6"/>
          <p:cNvSpPr txBox="1">
            <a:spLocks noChangeArrowheads="1"/>
          </p:cNvSpPr>
          <p:nvPr/>
        </p:nvSpPr>
        <p:spPr bwMode="auto">
          <a:xfrm>
            <a:off x="362885" y="195778"/>
            <a:ext cx="81699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cs typeface="Arial" pitchFamily="34" charset="0"/>
              </a:rPr>
              <a:t>Estudios experimentales muestran que el aumento en el consumo de azúcares añadidos conduce a aumento de peso en adultos</a:t>
            </a:r>
          </a:p>
        </p:txBody>
      </p:sp>
    </p:spTree>
    <p:extLst>
      <p:ext uri="{BB962C8B-B14F-4D97-AF65-F5344CB8AC3E}">
        <p14:creationId xmlns:p14="http://schemas.microsoft.com/office/powerpoint/2010/main" val="23833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6"/>
          <a:stretch>
            <a:fillRect/>
          </a:stretch>
        </p:blipFill>
        <p:spPr bwMode="auto">
          <a:xfrm>
            <a:off x="696912" y="3068960"/>
            <a:ext cx="77501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CuadroTexto 6"/>
          <p:cNvSpPr txBox="1">
            <a:spLocks noChangeArrowheads="1"/>
          </p:cNvSpPr>
          <p:nvPr/>
        </p:nvSpPr>
        <p:spPr bwMode="auto">
          <a:xfrm>
            <a:off x="468313" y="1591632"/>
            <a:ext cx="80645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ct val="0"/>
              </a:spcBef>
              <a:buClrTx/>
              <a:buFontTx/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9pPr>
          </a:lstStyle>
          <a:p>
            <a:pPr marL="0" lvl="1" indent="0" algn="ctr">
              <a:buNone/>
            </a:pPr>
            <a:r>
              <a:rPr lang="es-MX" alt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Después de un año de seguimiento, la probabilidad de sobrepeso u obesidad aumenta 1.55 veces en el grupo de niños con el mayor consumo de bebidas azucaradas (≥ 1 porción/d) en comparación con los que consumían muy poco o nada en la etapa </a:t>
            </a:r>
            <a:r>
              <a:rPr lang="es-MX" altLang="es-MX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basal</a:t>
            </a:r>
            <a:r>
              <a:rPr lang="en-US" altLang="es-MX" sz="1800" dirty="0" smtClean="0"/>
              <a:t>.</a:t>
            </a:r>
            <a:endParaRPr lang="es-MX" altLang="es-MX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2708" name="CuadroTexto 7"/>
          <p:cNvSpPr txBox="1">
            <a:spLocks noChangeArrowheads="1"/>
          </p:cNvSpPr>
          <p:nvPr/>
        </p:nvSpPr>
        <p:spPr bwMode="auto">
          <a:xfrm>
            <a:off x="355195" y="234333"/>
            <a:ext cx="83932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cs typeface="Arial" pitchFamily="34" charset="0"/>
              </a:rPr>
              <a:t>Estudios experimentales muestran mayor riesgo de obesidad en  los niños con consumo  de ≥ 1 porción/d de bebidas azucaradas </a:t>
            </a:r>
          </a:p>
        </p:txBody>
      </p:sp>
    </p:spTree>
    <p:extLst>
      <p:ext uri="{BB962C8B-B14F-4D97-AF65-F5344CB8AC3E}">
        <p14:creationId xmlns:p14="http://schemas.microsoft.com/office/powerpoint/2010/main" val="11327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3144" y="312597"/>
            <a:ext cx="808602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Incremento en el riesgo de diabetes al consumir bebidas azucaradas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0816" y="6451133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Calibri" panose="020F0502020204030204" pitchFamily="34" charset="0"/>
              </a:rPr>
              <a:t>Malik V S et al. </a:t>
            </a:r>
            <a:r>
              <a:rPr lang="en-GB" sz="1200" dirty="0" err="1">
                <a:latin typeface="Calibri" panose="020F0502020204030204" pitchFamily="34" charset="0"/>
              </a:rPr>
              <a:t>Dia</a:t>
            </a:r>
            <a:r>
              <a:rPr lang="en-GB" sz="1200" dirty="0">
                <a:latin typeface="Calibri" panose="020F0502020204030204" pitchFamily="34" charset="0"/>
              </a:rPr>
              <a:t> Care 2010;33:2477-2483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47675" y="1421854"/>
            <a:ext cx="8091488" cy="4743450"/>
            <a:chOff x="447675" y="1323975"/>
            <a:chExt cx="8091488" cy="47434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t="3179" r="73859" b="60828"/>
            <a:stretch/>
          </p:blipFill>
          <p:spPr bwMode="auto">
            <a:xfrm>
              <a:off x="536575" y="1628800"/>
              <a:ext cx="2092325" cy="345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cxnSp>
          <p:nvCxnSpPr>
            <p:cNvPr id="3" name="Conector recto 2"/>
            <p:cNvCxnSpPr/>
            <p:nvPr/>
          </p:nvCxnSpPr>
          <p:spPr>
            <a:xfrm>
              <a:off x="4445000" y="1460500"/>
              <a:ext cx="0" cy="3948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>
              <a:off x="4360863" y="1809750"/>
              <a:ext cx="3873500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6275388" y="1787525"/>
              <a:ext cx="46037" cy="444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cxnSp>
          <p:nvCxnSpPr>
            <p:cNvPr id="15" name="Conector recto 14"/>
            <p:cNvCxnSpPr/>
            <p:nvPr/>
          </p:nvCxnSpPr>
          <p:spPr>
            <a:xfrm>
              <a:off x="4046538" y="2152650"/>
              <a:ext cx="1403350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/>
            <p:cNvSpPr/>
            <p:nvPr/>
          </p:nvSpPr>
          <p:spPr>
            <a:xfrm>
              <a:off x="4692650" y="2073275"/>
              <a:ext cx="165100" cy="1809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4175125" y="2513013"/>
              <a:ext cx="1603375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4951413" y="2433638"/>
              <a:ext cx="149225" cy="158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cxnSp>
          <p:nvCxnSpPr>
            <p:cNvPr id="21" name="Conector recto 20"/>
            <p:cNvCxnSpPr/>
            <p:nvPr/>
          </p:nvCxnSpPr>
          <p:spPr>
            <a:xfrm>
              <a:off x="5673725" y="2862263"/>
              <a:ext cx="1863725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ángulo 21"/>
            <p:cNvSpPr/>
            <p:nvPr/>
          </p:nvSpPr>
          <p:spPr>
            <a:xfrm>
              <a:off x="6569075" y="2782888"/>
              <a:ext cx="141288" cy="158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cxnSp>
          <p:nvCxnSpPr>
            <p:cNvPr id="26" name="Conector recto 25"/>
            <p:cNvCxnSpPr/>
            <p:nvPr/>
          </p:nvCxnSpPr>
          <p:spPr>
            <a:xfrm flipV="1">
              <a:off x="4665663" y="3198813"/>
              <a:ext cx="1112837" cy="2222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445000" y="3567113"/>
              <a:ext cx="1916113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ángulo 34"/>
            <p:cNvSpPr/>
            <p:nvPr/>
          </p:nvSpPr>
          <p:spPr>
            <a:xfrm>
              <a:off x="5380038" y="3492500"/>
              <a:ext cx="144462" cy="158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cxnSp>
          <p:nvCxnSpPr>
            <p:cNvPr id="37" name="Conector recto 36"/>
            <p:cNvCxnSpPr/>
            <p:nvPr/>
          </p:nvCxnSpPr>
          <p:spPr>
            <a:xfrm>
              <a:off x="5267325" y="3913188"/>
              <a:ext cx="823913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ángulo 37"/>
            <p:cNvSpPr/>
            <p:nvPr/>
          </p:nvSpPr>
          <p:spPr>
            <a:xfrm>
              <a:off x="5600700" y="3775075"/>
              <a:ext cx="239713" cy="3095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cxnSp>
          <p:nvCxnSpPr>
            <p:cNvPr id="40" name="Conector recto 39"/>
            <p:cNvCxnSpPr/>
            <p:nvPr/>
          </p:nvCxnSpPr>
          <p:spPr>
            <a:xfrm>
              <a:off x="4549775" y="4622800"/>
              <a:ext cx="76358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ángulo 40"/>
            <p:cNvSpPr/>
            <p:nvPr/>
          </p:nvSpPr>
          <p:spPr>
            <a:xfrm>
              <a:off x="4792663" y="4446588"/>
              <a:ext cx="268287" cy="3524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cxnSp>
          <p:nvCxnSpPr>
            <p:cNvPr id="43" name="Conector recto 42"/>
            <p:cNvCxnSpPr/>
            <p:nvPr/>
          </p:nvCxnSpPr>
          <p:spPr>
            <a:xfrm>
              <a:off x="2797175" y="4267200"/>
              <a:ext cx="2232025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ángulo 43"/>
            <p:cNvSpPr/>
            <p:nvPr/>
          </p:nvSpPr>
          <p:spPr>
            <a:xfrm>
              <a:off x="3852863" y="4202113"/>
              <a:ext cx="96837" cy="130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cxnSp>
          <p:nvCxnSpPr>
            <p:cNvPr id="46" name="Conector recto 45"/>
            <p:cNvCxnSpPr/>
            <p:nvPr/>
          </p:nvCxnSpPr>
          <p:spPr>
            <a:xfrm>
              <a:off x="2628900" y="1323975"/>
              <a:ext cx="0" cy="41163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H="1">
              <a:off x="2628900" y="5440363"/>
              <a:ext cx="5910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t="42925" b="50529"/>
            <a:stretch/>
          </p:blipFill>
          <p:spPr bwMode="auto">
            <a:xfrm>
              <a:off x="536575" y="5440363"/>
              <a:ext cx="8002588" cy="627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cxnSp>
          <p:nvCxnSpPr>
            <p:cNvPr id="4" name="Conector recto 3"/>
            <p:cNvCxnSpPr>
              <a:stCxn id="47" idx="2"/>
            </p:cNvCxnSpPr>
            <p:nvPr/>
          </p:nvCxnSpPr>
          <p:spPr>
            <a:xfrm flipH="1" flipV="1">
              <a:off x="5267325" y="1460500"/>
              <a:ext cx="1588" cy="39052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>
              <a:outerShdw blurRad="40005" dist="19939" dir="5400000" algn="tl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756" name="CuadroTexto 30"/>
            <p:cNvSpPr txBox="1">
              <a:spLocks noChangeArrowheads="1"/>
            </p:cNvSpPr>
            <p:nvPr/>
          </p:nvSpPr>
          <p:spPr bwMode="auto">
            <a:xfrm>
              <a:off x="5799138" y="5083175"/>
              <a:ext cx="2127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1.26 (1.12, 1.41)</a:t>
              </a:r>
            </a:p>
          </p:txBody>
        </p:sp>
        <p:sp>
          <p:nvSpPr>
            <p:cNvPr id="47" name="Rombo 46"/>
            <p:cNvSpPr/>
            <p:nvPr/>
          </p:nvSpPr>
          <p:spPr>
            <a:xfrm>
              <a:off x="4878388" y="5262563"/>
              <a:ext cx="779462" cy="103187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122863" y="3082925"/>
              <a:ext cx="190500" cy="2301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3759" name="CuadroTexto 33"/>
            <p:cNvSpPr txBox="1">
              <a:spLocks noChangeArrowheads="1"/>
            </p:cNvSpPr>
            <p:nvPr/>
          </p:nvSpPr>
          <p:spPr bwMode="auto">
            <a:xfrm>
              <a:off x="447675" y="5084763"/>
              <a:ext cx="21272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Combinado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830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778" name="16 Conector recto"/>
          <p:cNvCxnSpPr>
            <a:cxnSpLocks noChangeShapeType="1"/>
            <a:stCxn id="75791" idx="3"/>
          </p:cNvCxnSpPr>
          <p:nvPr/>
        </p:nvCxnSpPr>
        <p:spPr bwMode="auto">
          <a:xfrm>
            <a:off x="3494088" y="1717675"/>
            <a:ext cx="1081087" cy="144145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779" name="59 Grupo"/>
          <p:cNvGrpSpPr>
            <a:grpSpLocks/>
          </p:cNvGrpSpPr>
          <p:nvPr/>
        </p:nvGrpSpPr>
        <p:grpSpPr bwMode="auto">
          <a:xfrm>
            <a:off x="185738" y="1393825"/>
            <a:ext cx="4389437" cy="3868738"/>
            <a:chOff x="185822" y="1196752"/>
            <a:chExt cx="4388720" cy="3868106"/>
          </a:xfrm>
        </p:grpSpPr>
        <p:sp>
          <p:nvSpPr>
            <p:cNvPr id="75790" name="3 CuadroTexto"/>
            <p:cNvSpPr txBox="1">
              <a:spLocks noChangeArrowheads="1"/>
            </p:cNvSpPr>
            <p:nvPr/>
          </p:nvSpPr>
          <p:spPr bwMode="auto">
            <a:xfrm>
              <a:off x="185822" y="2962106"/>
              <a:ext cx="1656184" cy="646329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Bebidas  Azucaradas </a:t>
              </a:r>
            </a:p>
          </p:txBody>
        </p:sp>
        <p:sp>
          <p:nvSpPr>
            <p:cNvPr id="75791" name="4 CuadroTexto"/>
            <p:cNvSpPr txBox="1">
              <a:spLocks noChangeArrowheads="1"/>
            </p:cNvSpPr>
            <p:nvPr/>
          </p:nvSpPr>
          <p:spPr bwMode="auto">
            <a:xfrm>
              <a:off x="2200756" y="1196752"/>
              <a:ext cx="1293665" cy="646329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Calorías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líquidas</a:t>
              </a:r>
            </a:p>
          </p:txBody>
        </p:sp>
        <p:sp>
          <p:nvSpPr>
            <p:cNvPr id="75792" name="5 CuadroTexto"/>
            <p:cNvSpPr txBox="1">
              <a:spLocks noChangeArrowheads="1"/>
            </p:cNvSpPr>
            <p:nvPr/>
          </p:nvSpPr>
          <p:spPr bwMode="auto">
            <a:xfrm>
              <a:off x="2200756" y="4695527"/>
              <a:ext cx="1653706" cy="369331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Fructosa</a:t>
              </a:r>
            </a:p>
          </p:txBody>
        </p:sp>
        <p:sp>
          <p:nvSpPr>
            <p:cNvPr id="75793" name="6 CuadroTexto"/>
            <p:cNvSpPr txBox="1">
              <a:spLocks noChangeArrowheads="1"/>
            </p:cNvSpPr>
            <p:nvPr/>
          </p:nvSpPr>
          <p:spPr bwMode="auto">
            <a:xfrm>
              <a:off x="2200756" y="2958043"/>
              <a:ext cx="1653706" cy="646329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Alta carga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Glicémica</a:t>
              </a:r>
            </a:p>
          </p:txBody>
        </p:sp>
        <p:cxnSp>
          <p:nvCxnSpPr>
            <p:cNvPr id="75794" name="10 Conector recto"/>
            <p:cNvCxnSpPr>
              <a:cxnSpLocks noChangeShapeType="1"/>
              <a:stCxn id="75790" idx="0"/>
              <a:endCxn id="75791" idx="1"/>
            </p:cNvCxnSpPr>
            <p:nvPr/>
          </p:nvCxnSpPr>
          <p:spPr bwMode="auto">
            <a:xfrm flipV="1">
              <a:off x="1013915" y="1519917"/>
              <a:ext cx="1186841" cy="1442189"/>
            </a:xfrm>
            <a:prstGeom prst="line">
              <a:avLst/>
            </a:prstGeom>
            <a:noFill/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5" name="12 Conector recto"/>
            <p:cNvCxnSpPr>
              <a:cxnSpLocks noChangeShapeType="1"/>
              <a:stCxn id="75790" idx="3"/>
              <a:endCxn id="75793" idx="1"/>
            </p:cNvCxnSpPr>
            <p:nvPr/>
          </p:nvCxnSpPr>
          <p:spPr bwMode="auto">
            <a:xfrm flipV="1">
              <a:off x="1842006" y="3281208"/>
              <a:ext cx="358749" cy="4063"/>
            </a:xfrm>
            <a:prstGeom prst="line">
              <a:avLst/>
            </a:prstGeom>
            <a:noFill/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6" name="14 Conector recto"/>
            <p:cNvCxnSpPr>
              <a:cxnSpLocks noChangeShapeType="1"/>
              <a:stCxn id="75790" idx="2"/>
            </p:cNvCxnSpPr>
            <p:nvPr/>
          </p:nvCxnSpPr>
          <p:spPr bwMode="auto">
            <a:xfrm>
              <a:off x="1013915" y="3608435"/>
              <a:ext cx="1397845" cy="1287148"/>
            </a:xfrm>
            <a:prstGeom prst="line">
              <a:avLst/>
            </a:prstGeom>
            <a:noFill/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7" name="27 Conector recto"/>
            <p:cNvCxnSpPr>
              <a:cxnSpLocks noChangeShapeType="1"/>
              <a:stCxn id="75793" idx="3"/>
            </p:cNvCxnSpPr>
            <p:nvPr/>
          </p:nvCxnSpPr>
          <p:spPr bwMode="auto">
            <a:xfrm>
              <a:off x="3854462" y="3281208"/>
              <a:ext cx="720080" cy="34841"/>
            </a:xfrm>
            <a:prstGeom prst="line">
              <a:avLst/>
            </a:prstGeom>
            <a:noFill/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8" name="30 Conector recto"/>
            <p:cNvCxnSpPr>
              <a:cxnSpLocks noChangeShapeType="1"/>
            </p:cNvCxnSpPr>
            <p:nvPr/>
          </p:nvCxnSpPr>
          <p:spPr bwMode="auto">
            <a:xfrm flipV="1">
              <a:off x="3574243" y="3933056"/>
              <a:ext cx="925749" cy="1057467"/>
            </a:xfrm>
            <a:prstGeom prst="line">
              <a:avLst/>
            </a:prstGeom>
            <a:noFill/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780" name="60 Grupo"/>
          <p:cNvGrpSpPr>
            <a:grpSpLocks/>
          </p:cNvGrpSpPr>
          <p:nvPr/>
        </p:nvGrpSpPr>
        <p:grpSpPr bwMode="auto">
          <a:xfrm>
            <a:off x="4679950" y="1611312"/>
            <a:ext cx="4233863" cy="3481947"/>
            <a:chOff x="4659480" y="1364011"/>
            <a:chExt cx="4233000" cy="3482486"/>
          </a:xfrm>
        </p:grpSpPr>
        <p:sp>
          <p:nvSpPr>
            <p:cNvPr id="75787" name="7 CuadroTexto"/>
            <p:cNvSpPr txBox="1">
              <a:spLocks noChangeArrowheads="1"/>
            </p:cNvSpPr>
            <p:nvPr/>
          </p:nvSpPr>
          <p:spPr bwMode="auto">
            <a:xfrm>
              <a:off x="4659480" y="1364011"/>
              <a:ext cx="1571272" cy="3482486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-Ganancia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de peso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-Resistencia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a la Insulina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-Disfunción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de células </a:t>
              </a:r>
              <a:r>
                <a:rPr lang="el-GR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β</a:t>
              </a:r>
              <a:endParaRPr lang="es-MX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-Inflamación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-Hipertensión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-Adiposidad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Visceral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-Dislipidemia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Aterogénica</a:t>
              </a:r>
            </a:p>
          </p:txBody>
        </p:sp>
        <p:sp>
          <p:nvSpPr>
            <p:cNvPr id="75788" name="8 CuadroTexto"/>
            <p:cNvSpPr txBox="1">
              <a:spLocks noChangeArrowheads="1"/>
            </p:cNvSpPr>
            <p:nvPr/>
          </p:nvSpPr>
          <p:spPr bwMode="auto">
            <a:xfrm>
              <a:off x="6876256" y="1940976"/>
              <a:ext cx="2016224" cy="2585708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Síndrome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Metabólico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MX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Diabetes Mellitus Tipo 2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MX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Riesgo de Enfermedad Cardiovascular</a:t>
              </a:r>
            </a:p>
          </p:txBody>
        </p:sp>
        <p:cxnSp>
          <p:nvCxnSpPr>
            <p:cNvPr id="75789" name="55 Conector recto de flecha"/>
            <p:cNvCxnSpPr>
              <a:cxnSpLocks noChangeShapeType="1"/>
            </p:cNvCxnSpPr>
            <p:nvPr/>
          </p:nvCxnSpPr>
          <p:spPr bwMode="auto">
            <a:xfrm flipV="1">
              <a:off x="6312497" y="3311987"/>
              <a:ext cx="563759" cy="4062"/>
            </a:xfrm>
            <a:prstGeom prst="straightConnector1">
              <a:avLst/>
            </a:prstGeom>
            <a:noFill/>
            <a:ln w="9525" algn="ctr">
              <a:solidFill>
                <a:schemeClr val="accent6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5781" name="58 CuadroTexto"/>
          <p:cNvSpPr txBox="1">
            <a:spLocks noChangeArrowheads="1"/>
          </p:cNvSpPr>
          <p:nvPr/>
        </p:nvSpPr>
        <p:spPr bwMode="auto">
          <a:xfrm>
            <a:off x="4643438" y="530225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n-US" sz="1800">
                <a:solidFill>
                  <a:srgbClr val="002060"/>
                </a:solidFill>
                <a:latin typeface="Calibri" panose="020F0502020204030204" pitchFamily="34" charset="0"/>
              </a:rPr>
              <a:t>Hiperuricemia</a:t>
            </a:r>
          </a:p>
        </p:txBody>
      </p:sp>
      <p:sp>
        <p:nvSpPr>
          <p:cNvPr id="75782" name="61 Título"/>
          <p:cNvSpPr>
            <a:spLocks noGrp="1"/>
          </p:cNvSpPr>
          <p:nvPr>
            <p:ph type="title"/>
          </p:nvPr>
        </p:nvSpPr>
        <p:spPr>
          <a:xfrm>
            <a:off x="368642" y="189864"/>
            <a:ext cx="8229600" cy="107721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Mecanismos de la asociación entre bebidas azucaradas y salud</a:t>
            </a:r>
          </a:p>
        </p:txBody>
      </p:sp>
      <p:sp>
        <p:nvSpPr>
          <p:cNvPr id="75783" name="64 CuadroTexto"/>
          <p:cNvSpPr txBox="1">
            <a:spLocks noChangeArrowheads="1"/>
          </p:cNvSpPr>
          <p:nvPr/>
        </p:nvSpPr>
        <p:spPr bwMode="auto">
          <a:xfrm>
            <a:off x="7040563" y="5267325"/>
            <a:ext cx="172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n-US" sz="1800">
                <a:solidFill>
                  <a:srgbClr val="002060"/>
                </a:solidFill>
                <a:latin typeface="Calibri" panose="020F0502020204030204" pitchFamily="34" charset="0"/>
              </a:rPr>
              <a:t>Gota</a:t>
            </a:r>
          </a:p>
        </p:txBody>
      </p:sp>
      <p:cxnSp>
        <p:nvCxnSpPr>
          <p:cNvPr id="75784" name="66 Conector recto de flecha"/>
          <p:cNvCxnSpPr>
            <a:cxnSpLocks noChangeShapeType="1"/>
            <a:stCxn id="75792" idx="2"/>
            <a:endCxn id="75781" idx="1"/>
          </p:cNvCxnSpPr>
          <p:nvPr/>
        </p:nvCxnSpPr>
        <p:spPr bwMode="auto">
          <a:xfrm>
            <a:off x="3027363" y="5262563"/>
            <a:ext cx="1616075" cy="223837"/>
          </a:xfrm>
          <a:prstGeom prst="straightConnector1">
            <a:avLst/>
          </a:prstGeom>
          <a:noFill/>
          <a:ln w="9525" algn="ctr">
            <a:solidFill>
              <a:schemeClr val="accent6">
                <a:lumMod val="75000"/>
              </a:schemeClr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5" name="68 Conector recto de flecha"/>
          <p:cNvCxnSpPr>
            <a:cxnSpLocks noChangeShapeType="1"/>
            <a:stCxn id="75781" idx="3"/>
            <a:endCxn id="75783" idx="1"/>
          </p:cNvCxnSpPr>
          <p:nvPr/>
        </p:nvCxnSpPr>
        <p:spPr bwMode="auto">
          <a:xfrm flipV="1">
            <a:off x="6370638" y="5452269"/>
            <a:ext cx="669925" cy="34925"/>
          </a:xfrm>
          <a:prstGeom prst="straightConnector1">
            <a:avLst/>
          </a:prstGeom>
          <a:noFill/>
          <a:ln w="9525" algn="ctr">
            <a:solidFill>
              <a:schemeClr val="accent6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6" name="4 CuadroTexto"/>
          <p:cNvSpPr txBox="1">
            <a:spLocks noChangeArrowheads="1"/>
          </p:cNvSpPr>
          <p:nvPr/>
        </p:nvSpPr>
        <p:spPr bwMode="auto">
          <a:xfrm>
            <a:off x="368642" y="6093744"/>
            <a:ext cx="8662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Malik</a:t>
            </a:r>
            <a:r>
              <a:rPr lang="es-MX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VS, </a:t>
            </a:r>
            <a:r>
              <a:rPr lang="es-MX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Popkin</a:t>
            </a:r>
            <a:r>
              <a:rPr lang="es-MX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BM, </a:t>
            </a:r>
            <a:r>
              <a:rPr lang="es-MX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Bray</a:t>
            </a:r>
            <a:r>
              <a:rPr lang="es-MX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GA, </a:t>
            </a:r>
            <a:r>
              <a:rPr lang="es-MX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Després</a:t>
            </a:r>
            <a:r>
              <a:rPr lang="es-MX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JP, </a:t>
            </a:r>
            <a:r>
              <a:rPr lang="es-MX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Hu</a:t>
            </a:r>
            <a:r>
              <a:rPr lang="es-MX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FB. </a:t>
            </a: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Sugar-sweetened beverages, </a:t>
            </a:r>
            <a:r>
              <a:rPr lang="nb-NO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obesity, type 2 diabetes mellitus, </a:t>
            </a: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and cardiovascular disease risk. Circulation </a:t>
            </a:r>
            <a:r>
              <a:rPr lang="es-MX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2010;121:1356-64.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75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uadroTexto 2"/>
          <p:cNvSpPr txBox="1">
            <a:spLocks noChangeArrowheads="1"/>
          </p:cNvSpPr>
          <p:nvPr/>
        </p:nvSpPr>
        <p:spPr bwMode="auto">
          <a:xfrm>
            <a:off x="306388" y="6453188"/>
            <a:ext cx="8713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100" dirty="0" err="1">
                <a:latin typeface="Calibri" panose="020F0502020204030204" pitchFamily="34" charset="0"/>
              </a:rPr>
              <a:t>Source</a:t>
            </a:r>
            <a:r>
              <a:rPr lang="es-MX" altLang="es-MX" sz="1100" dirty="0">
                <a:latin typeface="Calibri" panose="020F0502020204030204" pitchFamily="34" charset="0"/>
              </a:rPr>
              <a:t>:</a:t>
            </a:r>
            <a:r>
              <a:rPr lang="en-US" altLang="es-MX" sz="1100" dirty="0">
                <a:latin typeface="Calibri" panose="020F0502020204030204" pitchFamily="34" charset="0"/>
              </a:rPr>
              <a:t>OECD (2013), </a:t>
            </a:r>
            <a:r>
              <a:rPr lang="en-US" altLang="es-MX" sz="1100" i="1" dirty="0">
                <a:latin typeface="Calibri" panose="020F0502020204030204" pitchFamily="34" charset="0"/>
              </a:rPr>
              <a:t>Health at a Glance 2013: OECD Indicators</a:t>
            </a:r>
            <a:r>
              <a:rPr lang="en-US" altLang="es-MX" sz="1100" dirty="0">
                <a:latin typeface="Calibri" panose="020F0502020204030204" pitchFamily="34" charset="0"/>
              </a:rPr>
              <a:t>, OECD Publishing. </a:t>
            </a:r>
            <a:r>
              <a:rPr lang="es-MX" altLang="es-MX" sz="1100" i="1" dirty="0">
                <a:latin typeface="Calibri" panose="020F0502020204030204" pitchFamily="34" charset="0"/>
                <a:hlinkClick r:id="rId2"/>
              </a:rPr>
              <a:t>http://dx.doi.org/10.1787/health_glance-2013-en</a:t>
            </a:r>
            <a:endParaRPr lang="es-MX" altLang="es-MX" sz="1100" i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100" dirty="0" err="1">
                <a:latin typeface="Calibri" panose="020F0502020204030204" pitchFamily="34" charset="0"/>
              </a:rPr>
              <a:t>Mozaffarian</a:t>
            </a:r>
            <a:r>
              <a:rPr lang="es-MX" altLang="es-MX" sz="1100" dirty="0">
                <a:latin typeface="Calibri" panose="020F0502020204030204" pitchFamily="34" charset="0"/>
              </a:rPr>
              <a:t> D. </a:t>
            </a:r>
            <a:r>
              <a:rPr lang="es-MX" altLang="es-MX" sz="1100" dirty="0" err="1">
                <a:latin typeface="Calibri" panose="020F0502020204030204" pitchFamily="34" charset="0"/>
              </a:rPr>
              <a:t>Press</a:t>
            </a:r>
            <a:r>
              <a:rPr lang="es-MX" altLang="es-MX" sz="1100" dirty="0">
                <a:latin typeface="Calibri" panose="020F0502020204030204" pitchFamily="34" charset="0"/>
              </a:rPr>
              <a:t> </a:t>
            </a:r>
            <a:r>
              <a:rPr lang="es-MX" altLang="es-MX" sz="1100" dirty="0" err="1">
                <a:latin typeface="Calibri" panose="020F0502020204030204" pitchFamily="34" charset="0"/>
              </a:rPr>
              <a:t>Conference</a:t>
            </a:r>
            <a:r>
              <a:rPr lang="es-MX" altLang="es-MX" sz="1100" dirty="0">
                <a:latin typeface="Calibri" panose="020F0502020204030204" pitchFamily="34" charset="0"/>
              </a:rPr>
              <a:t> </a:t>
            </a:r>
            <a:r>
              <a:rPr lang="es-MX" altLang="es-MX" sz="1100" dirty="0" err="1">
                <a:latin typeface="Calibri" panose="020F0502020204030204" pitchFamily="34" charset="0"/>
              </a:rPr>
              <a:t>Mexico</a:t>
            </a:r>
            <a:r>
              <a:rPr lang="es-MX" altLang="es-MX" sz="1100" dirty="0">
                <a:latin typeface="Calibri" panose="020F0502020204030204" pitchFamily="34" charset="0"/>
              </a:rPr>
              <a:t> City, </a:t>
            </a:r>
            <a:r>
              <a:rPr lang="es-MX" altLang="es-MX" sz="1100" dirty="0" err="1">
                <a:latin typeface="Calibri" panose="020F0502020204030204" pitchFamily="34" charset="0"/>
              </a:rPr>
              <a:t>Mexico</a:t>
            </a:r>
            <a:r>
              <a:rPr lang="es-MX" altLang="es-MX" sz="1100" dirty="0">
                <a:latin typeface="Calibri" panose="020F0502020204030204" pitchFamily="34" charset="0"/>
              </a:rPr>
              <a:t> </a:t>
            </a:r>
            <a:r>
              <a:rPr lang="es-MX" altLang="es-MX" sz="1100" dirty="0" err="1">
                <a:latin typeface="Calibri" panose="020F0502020204030204" pitchFamily="34" charset="0"/>
              </a:rPr>
              <a:t>November</a:t>
            </a:r>
            <a:r>
              <a:rPr lang="es-MX" altLang="es-MX" sz="1100" dirty="0">
                <a:latin typeface="Calibri" panose="020F0502020204030204" pitchFamily="34" charset="0"/>
              </a:rPr>
              <a:t> 11, 2014</a:t>
            </a:r>
          </a:p>
        </p:txBody>
      </p:sp>
      <p:pic>
        <p:nvPicPr>
          <p:cNvPr id="4608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2" y="475346"/>
            <a:ext cx="7956376" cy="59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>
          <a:xfrm>
            <a:off x="355194" y="188640"/>
            <a:ext cx="8537285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Ingestión </a:t>
            </a: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de azúcares añadidos en México</a:t>
            </a:r>
          </a:p>
        </p:txBody>
      </p:sp>
      <p:sp>
        <p:nvSpPr>
          <p:cNvPr id="62467" name="Marcador de contenido 2"/>
          <p:cNvSpPr>
            <a:spLocks noGrp="1"/>
          </p:cNvSpPr>
          <p:nvPr>
            <p:ph idx="4294967295"/>
          </p:nvPr>
        </p:nvSpPr>
        <p:spPr>
          <a:xfrm>
            <a:off x="340441" y="1142206"/>
            <a:ext cx="4591599" cy="488315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Recomendación de la OMS:</a:t>
            </a:r>
          </a:p>
          <a:p>
            <a:pPr lvl="1" eaLnBrk="1" hangingPunct="1">
              <a:buClr>
                <a:srgbClr val="2F5597"/>
              </a:buClr>
            </a:pPr>
            <a:r>
              <a:rPr lang="es-MX" altLang="es-MX" sz="2000" dirty="0" smtClean="0">
                <a:latin typeface="Calibri" panose="020F0502020204030204" pitchFamily="34" charset="0"/>
              </a:rPr>
              <a:t>Azúcares añadidos deben ser &lt;10% del ingesta total de energía.</a:t>
            </a:r>
          </a:p>
          <a:p>
            <a:pPr lvl="1" eaLnBrk="1" hangingPunct="1">
              <a:buClr>
                <a:srgbClr val="2F5597"/>
              </a:buClr>
            </a:pPr>
            <a:r>
              <a:rPr lang="es-MX" altLang="es-MX" sz="2000" dirty="0" smtClean="0">
                <a:latin typeface="Calibri" panose="020F0502020204030204" pitchFamily="34" charset="0"/>
              </a:rPr>
              <a:t>Beneficios adicionales a la salud con una reducción &lt;5%.</a:t>
            </a:r>
          </a:p>
          <a:p>
            <a:pPr marL="342900" lvl="1" indent="-34290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 azúcares agregados contribuyen el 12.5% de la ingesta total de energía en la dieta mexicana (60 gr)</a:t>
            </a:r>
          </a:p>
          <a:p>
            <a:pPr marL="342900" lvl="1" indent="-34290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Entre el 58%-85% de la población consume&gt; 10% del total de energía de azúcares añadidos.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946812" y="1142206"/>
          <a:ext cx="3870325" cy="48831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66623"/>
                <a:gridCol w="1257093"/>
                <a:gridCol w="93964"/>
                <a:gridCol w="1452645"/>
              </a:tblGrid>
              <a:tr h="1822913">
                <a:tc gridSpan="4"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% de la población mexicana que</a:t>
                      </a:r>
                      <a:r>
                        <a:rPr lang="es-MX" sz="2400" baseline="0" noProof="0" dirty="0" smtClean="0">
                          <a:latin typeface="Calibri" panose="020F0502020204030204" pitchFamily="34" charset="0"/>
                        </a:rPr>
                        <a:t> consume &gt;10% del total de energía de azúcares añadidos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272">
                <a:tc>
                  <a:txBody>
                    <a:bodyPr/>
                    <a:lstStyle/>
                    <a:p>
                      <a:pPr algn="ctr"/>
                      <a:r>
                        <a:rPr lang="es-MX" sz="2400" b="1" noProof="0" dirty="0" smtClean="0">
                          <a:latin typeface="Calibri" panose="020F0502020204030204" pitchFamily="34" charset="0"/>
                        </a:rPr>
                        <a:t>Edad (años)</a:t>
                      </a:r>
                      <a:endParaRPr lang="es-MX" sz="2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b="1" noProof="0" dirty="0" smtClean="0">
                          <a:latin typeface="Calibri" panose="020F0502020204030204" pitchFamily="34" charset="0"/>
                        </a:rPr>
                        <a:t>Hombres</a:t>
                      </a:r>
                      <a:endParaRPr lang="es-MX" sz="2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34292" marB="34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noProof="0" dirty="0" smtClean="0">
                          <a:latin typeface="Calibri" panose="020F0502020204030204" pitchFamily="34" charset="0"/>
                        </a:rPr>
                        <a:t>Mujeres</a:t>
                      </a:r>
                      <a:endParaRPr lang="es-MX" sz="2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3417">
                <a:tc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1-4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60.2%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1516">
                <a:tc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5-11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57.8%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65.9%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1516">
                <a:tc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12-19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70.8%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84.6%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1516">
                <a:tc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≥ 20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63.8%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noProof="0" dirty="0" smtClean="0">
                          <a:latin typeface="Calibri" panose="020F0502020204030204" pitchFamily="34" charset="0"/>
                        </a:rPr>
                        <a:t>64.1%</a:t>
                      </a:r>
                      <a:endParaRPr lang="es-MX" sz="2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64" marR="68564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496" name="CuadroTexto 7"/>
          <p:cNvSpPr txBox="1">
            <a:spLocks noChangeArrowheads="1"/>
          </p:cNvSpPr>
          <p:nvPr/>
        </p:nvSpPr>
        <p:spPr bwMode="auto">
          <a:xfrm>
            <a:off x="321314" y="6098593"/>
            <a:ext cx="836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López Olmedo N, </a:t>
            </a:r>
            <a:r>
              <a:rPr lang="en-US" altLang="es-MX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Carriquiri</a:t>
            </a:r>
            <a:r>
              <a:rPr lang="en-US" alt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 A, Rodríguez S, </a:t>
            </a:r>
            <a:r>
              <a:rPr lang="en-US" altLang="es-MX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Ramírez</a:t>
            </a:r>
            <a:r>
              <a:rPr lang="en-US" alt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 I, Espinoza J, Hernández L, </a:t>
            </a:r>
            <a:r>
              <a:rPr lang="en-US" altLang="es-MX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Campirano</a:t>
            </a:r>
            <a:r>
              <a:rPr lang="en-US" alt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 F, Martínez B, Rivera J.  (accepted J. </a:t>
            </a:r>
            <a:r>
              <a:rPr lang="en-US" altLang="es-MX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Nutr</a:t>
            </a:r>
            <a:r>
              <a:rPr lang="en-US" alt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.)</a:t>
            </a:r>
            <a:endParaRPr lang="es-MX" altLang="es-MX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497" name="CuadroTexto 1"/>
          <p:cNvSpPr txBox="1">
            <a:spLocks noChangeArrowheads="1"/>
          </p:cNvSpPr>
          <p:nvPr/>
        </p:nvSpPr>
        <p:spPr bwMode="auto">
          <a:xfrm>
            <a:off x="6170613" y="-41910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s-MX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368642" y="128308"/>
            <a:ext cx="8595846" cy="12003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Contribución de las bebidas azucaradas al total de la ingesta de azúcar añadida en México</a:t>
            </a:r>
          </a:p>
        </p:txBody>
      </p:sp>
      <p:sp>
        <p:nvSpPr>
          <p:cNvPr id="64515" name="Marcador de contenido 2"/>
          <p:cNvSpPr>
            <a:spLocks noGrp="1"/>
          </p:cNvSpPr>
          <p:nvPr>
            <p:ph idx="4294967295"/>
          </p:nvPr>
        </p:nvSpPr>
        <p:spPr>
          <a:xfrm>
            <a:off x="273952" y="1628775"/>
            <a:ext cx="4203358" cy="45221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342900" lvl="1" indent="-3429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Las bebidas azucaradas fueron la principal fuente de azúcares adicionadas, aportando el 70.3%</a:t>
            </a:r>
          </a:p>
          <a:p>
            <a:pPr marL="342900" lvl="1" indent="-3429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69% de los azúcares añadidos a las bebidas son proporcionados por los alimentos procesados (incluyendo leche azucarada).</a:t>
            </a:r>
          </a:p>
          <a:p>
            <a:pPr marL="342900" lvl="1" indent="-3429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57%  de los azúcares añadidos provienen de bebidas azucaradas industrializadas (no incluye leche azucarada)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477310" y="1641315"/>
          <a:ext cx="4070351" cy="450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69"/>
                <a:gridCol w="1413718"/>
                <a:gridCol w="1053443"/>
                <a:gridCol w="463221"/>
              </a:tblGrid>
              <a:tr h="576408">
                <a:tc>
                  <a:txBody>
                    <a:bodyPr/>
                    <a:lstStyle/>
                    <a:p>
                      <a:pPr algn="l"/>
                      <a:endParaRPr lang="es-MX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Bebidas azucaradas</a:t>
                      </a:r>
                      <a:endParaRPr lang="es-MX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Kcal promedio</a:t>
                      </a:r>
                      <a:endParaRPr lang="es-MX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MX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9248">
                <a:tc rowSpan="3">
                  <a:txBody>
                    <a:bodyPr/>
                    <a:lstStyle/>
                    <a:p>
                      <a:pPr algn="l"/>
                      <a:r>
                        <a:rPr lang="es-MX" sz="16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Procesadas</a:t>
                      </a:r>
                      <a:r>
                        <a:rPr lang="es-MX" sz="16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por la industria</a:t>
                      </a:r>
                      <a:endParaRPr lang="es-MX" sz="16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Bebidas azucaradas carbonatadas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76.4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46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4086">
                <a:tc vMerge="1">
                  <a:txBody>
                    <a:bodyPr/>
                    <a:lstStyle/>
                    <a:p>
                      <a:pPr algn="l"/>
                      <a:endParaRPr lang="es-MX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602" marR="68602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Bebidas azucaradas no carbonatadas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18.3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11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9248">
                <a:tc vMerge="1">
                  <a:txBody>
                    <a:bodyPr/>
                    <a:lstStyle/>
                    <a:p>
                      <a:pPr algn="l"/>
                      <a:endParaRPr lang="es-MX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602" marR="68602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Leche con azúcar añadida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20.2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9751">
                <a:tc rowSpan="2">
                  <a:txBody>
                    <a:bodyPr/>
                    <a:lstStyle/>
                    <a:p>
                      <a:pPr algn="l"/>
                      <a:r>
                        <a:rPr lang="es-MX" sz="16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Hechas en casa</a:t>
                      </a:r>
                      <a:endParaRPr lang="es-MX" sz="16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Café/Té con azúcar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30.2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18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5418">
                <a:tc vMerge="1">
                  <a:txBody>
                    <a:bodyPr/>
                    <a:lstStyle/>
                    <a:p>
                      <a:pPr algn="l"/>
                      <a:endParaRPr lang="es-MX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602" marR="68602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Aguas Frescas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21.9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13</a:t>
                      </a:r>
                      <a:endParaRPr lang="es-MX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5418">
                <a:tc>
                  <a:txBody>
                    <a:bodyPr/>
                    <a:lstStyle/>
                    <a:p>
                      <a:pPr algn="ctr"/>
                      <a:endParaRPr lang="es-MX" sz="1600" b="1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167 </a:t>
                      </a:r>
                      <a:endParaRPr lang="es-MX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s-MX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93" marR="68593" marT="34301" marB="343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555" name="CuadroTexto 7"/>
          <p:cNvSpPr txBox="1">
            <a:spLocks noChangeArrowheads="1"/>
          </p:cNvSpPr>
          <p:nvPr/>
        </p:nvSpPr>
        <p:spPr bwMode="auto">
          <a:xfrm>
            <a:off x="273952" y="6309320"/>
            <a:ext cx="43926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s-MX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Sánchez-Pimienta</a:t>
            </a:r>
            <a:r>
              <a:rPr lang="fr-FR" altLang="es-MX" sz="1100" dirty="0">
                <a:solidFill>
                  <a:srgbClr val="000000"/>
                </a:solidFill>
                <a:latin typeface="Calibri" panose="020F0502020204030204" pitchFamily="34" charset="0"/>
              </a:rPr>
              <a:t> TG, </a:t>
            </a:r>
            <a:r>
              <a:rPr lang="fr-FR" altLang="es-MX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Batis</a:t>
            </a:r>
            <a:r>
              <a:rPr lang="fr-FR" altLang="es-MX" sz="1100" dirty="0">
                <a:solidFill>
                  <a:srgbClr val="000000"/>
                </a:solidFill>
                <a:latin typeface="Calibri" panose="020F0502020204030204" pitchFamily="34" charset="0"/>
              </a:rPr>
              <a:t> C, Lutter CK, Rivera JA.  </a:t>
            </a:r>
            <a:r>
              <a:rPr lang="en-US" altLang="es-MX" sz="1100" dirty="0">
                <a:solidFill>
                  <a:srgbClr val="000000"/>
                </a:solidFill>
                <a:latin typeface="Calibri" panose="020F0502020204030204" pitchFamily="34" charset="0"/>
              </a:rPr>
              <a:t>Main sources of total and added sugars intake in the Mexican population (submitted J. </a:t>
            </a:r>
            <a:r>
              <a:rPr lang="en-US" altLang="es-MX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Nutr</a:t>
            </a:r>
            <a:r>
              <a:rPr lang="en-US" altLang="es-MX" sz="1100" dirty="0">
                <a:solidFill>
                  <a:srgbClr val="000000"/>
                </a:solidFill>
                <a:latin typeface="Calibri" panose="020F0502020204030204" pitchFamily="34" charset="0"/>
              </a:rPr>
              <a:t>.).</a:t>
            </a:r>
            <a:endParaRPr lang="es-MX" altLang="es-MX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errar llave 2"/>
          <p:cNvSpPr/>
          <p:nvPr/>
        </p:nvSpPr>
        <p:spPr>
          <a:xfrm>
            <a:off x="8539723" y="2217404"/>
            <a:ext cx="114051" cy="2512052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4557" name="CuadroTexto 3"/>
          <p:cNvSpPr txBox="1">
            <a:spLocks noChangeArrowheads="1"/>
          </p:cNvSpPr>
          <p:nvPr/>
        </p:nvSpPr>
        <p:spPr bwMode="auto">
          <a:xfrm>
            <a:off x="8596748" y="3288486"/>
            <a:ext cx="58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69%</a:t>
            </a:r>
            <a:endParaRPr lang="en-US" altLang="es-MX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errar llave 4"/>
          <p:cNvSpPr/>
          <p:nvPr/>
        </p:nvSpPr>
        <p:spPr>
          <a:xfrm>
            <a:off x="8539723" y="4832260"/>
            <a:ext cx="114051" cy="944339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4559" name="CuadroTexto 9"/>
          <p:cNvSpPr txBox="1">
            <a:spLocks noChangeArrowheads="1"/>
          </p:cNvSpPr>
          <p:nvPr/>
        </p:nvSpPr>
        <p:spPr bwMode="auto">
          <a:xfrm>
            <a:off x="8596748" y="5161484"/>
            <a:ext cx="58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31%</a:t>
            </a:r>
            <a:endParaRPr lang="en-US" altLang="es-MX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9561" t="18500" r="19561" b="6687"/>
          <a:stretch/>
        </p:blipFill>
        <p:spPr>
          <a:xfrm>
            <a:off x="683568" y="188640"/>
            <a:ext cx="7920881" cy="54726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6793" t="88390" r="21742" b="6688"/>
          <a:stretch/>
        </p:blipFill>
        <p:spPr>
          <a:xfrm>
            <a:off x="323528" y="548680"/>
            <a:ext cx="8064896" cy="3600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83568" y="5745450"/>
            <a:ext cx="777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Financiado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subvenciones</a:t>
            </a:r>
            <a:r>
              <a:rPr lang="en-US" sz="2400" dirty="0" smtClean="0"/>
              <a:t> de Bloomberg Philanthropies y Robert </a:t>
            </a:r>
            <a:r>
              <a:rPr lang="en-US" sz="2400" dirty="0"/>
              <a:t>Wood </a:t>
            </a:r>
            <a:r>
              <a:rPr lang="en-US" sz="2400" dirty="0" smtClean="0"/>
              <a:t>Johnson Foundation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2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977" y="214873"/>
            <a:ext cx="8203078" cy="774702"/>
          </a:xfrm>
        </p:spPr>
        <p:txBody>
          <a:bodyPr/>
          <a:lstStyle/>
          <a:p>
            <a:r>
              <a:rPr lang="es-MX" sz="2800" dirty="0" smtClean="0"/>
              <a:t>Magnitud y tendencias de sobrepeso </a:t>
            </a:r>
            <a:r>
              <a:rPr lang="es-MX" sz="2800" dirty="0"/>
              <a:t>y obesidad* </a:t>
            </a:r>
            <a:r>
              <a:rPr lang="es-MX" sz="2800" dirty="0" smtClean="0"/>
              <a:t>en </a:t>
            </a:r>
            <a:r>
              <a:rPr lang="es-MX" sz="2800" dirty="0"/>
              <a:t>México </a:t>
            </a:r>
            <a:r>
              <a:rPr lang="es-MX" sz="2800" dirty="0" smtClean="0"/>
              <a:t>en un cuarto de siglo por grupo de edad</a:t>
            </a:r>
            <a:endParaRPr lang="es-MX" sz="2800" dirty="0"/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437027" y="6237312"/>
            <a:ext cx="8137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Capítulo 2</a:t>
            </a:r>
            <a:r>
              <a:rPr lang="es-E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Epidemiología de la obesidad en México: Magnitud, distribución, tendencias y factores de riesgo. </a:t>
            </a:r>
            <a:r>
              <a:rPr lang="es-ES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Rivera JA, Campos I, Barquera S, González de Cossío T. </a:t>
            </a:r>
            <a:endParaRPr lang="es-MX" altLang="en-US" sz="1200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885522" y="1772816"/>
            <a:ext cx="7561213" cy="4283815"/>
            <a:chOff x="885522" y="1772816"/>
            <a:chExt cx="7561213" cy="4283815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3573631678"/>
                </p:ext>
              </p:extLst>
            </p:nvPr>
          </p:nvGraphicFramePr>
          <p:xfrm>
            <a:off x="885522" y="1772816"/>
            <a:ext cx="7561213" cy="40375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11 CuadroTexto"/>
            <p:cNvSpPr txBox="1">
              <a:spLocks noChangeArrowheads="1"/>
            </p:cNvSpPr>
            <p:nvPr/>
          </p:nvSpPr>
          <p:spPr bwMode="auto">
            <a:xfrm>
              <a:off x="1331640" y="5564188"/>
              <a:ext cx="1706686" cy="492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Niños en edad escolar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(5-11 años)</a:t>
              </a:r>
            </a:p>
          </p:txBody>
        </p:sp>
        <p:sp>
          <p:nvSpPr>
            <p:cNvPr id="8" name="12 CuadroTexto"/>
            <p:cNvSpPr txBox="1">
              <a:spLocks noChangeArrowheads="1"/>
            </p:cNvSpPr>
            <p:nvPr/>
          </p:nvSpPr>
          <p:spPr bwMode="auto">
            <a:xfrm>
              <a:off x="3275856" y="5564188"/>
              <a:ext cx="2293503" cy="492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Adolescentes sexo femenino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(12-19 años)</a:t>
              </a:r>
            </a:p>
          </p:txBody>
        </p:sp>
        <p:sp>
          <p:nvSpPr>
            <p:cNvPr id="9" name="13 CuadroTexto"/>
            <p:cNvSpPr txBox="1">
              <a:spLocks noChangeArrowheads="1"/>
            </p:cNvSpPr>
            <p:nvPr/>
          </p:nvSpPr>
          <p:spPr bwMode="auto">
            <a:xfrm>
              <a:off x="5868144" y="5564188"/>
              <a:ext cx="2232248" cy="492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Mujeres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(20-49 años)</a:t>
              </a:r>
            </a:p>
          </p:txBody>
        </p:sp>
        <p:sp>
          <p:nvSpPr>
            <p:cNvPr id="11" name="1 CuadroTexto"/>
            <p:cNvSpPr txBox="1">
              <a:spLocks noChangeArrowheads="1"/>
            </p:cNvSpPr>
            <p:nvPr/>
          </p:nvSpPr>
          <p:spPr bwMode="auto">
            <a:xfrm>
              <a:off x="1348952" y="3857633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25.5</a:t>
              </a: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1953990" y="3568948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32.3</a:t>
              </a:r>
            </a:p>
          </p:txBody>
        </p:sp>
        <p:sp>
          <p:nvSpPr>
            <p:cNvPr id="13" name="11 CuadroTexto"/>
            <p:cNvSpPr txBox="1">
              <a:spLocks noChangeArrowheads="1"/>
            </p:cNvSpPr>
            <p:nvPr/>
          </p:nvSpPr>
          <p:spPr bwMode="auto">
            <a:xfrm>
              <a:off x="2576340" y="3572790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32.0</a:t>
              </a:r>
            </a:p>
          </p:txBody>
        </p:sp>
        <p:sp>
          <p:nvSpPr>
            <p:cNvPr id="14" name="12 CuadroTexto"/>
            <p:cNvSpPr txBox="1">
              <a:spLocks noChangeArrowheads="1"/>
            </p:cNvSpPr>
            <p:nvPr/>
          </p:nvSpPr>
          <p:spPr bwMode="auto">
            <a:xfrm>
              <a:off x="3268470" y="4462076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10.5</a:t>
              </a:r>
            </a:p>
          </p:txBody>
        </p:sp>
        <p:sp>
          <p:nvSpPr>
            <p:cNvPr id="15" name="13 CuadroTexto"/>
            <p:cNvSpPr txBox="1">
              <a:spLocks noChangeArrowheads="1"/>
            </p:cNvSpPr>
            <p:nvPr/>
          </p:nvSpPr>
          <p:spPr bwMode="auto">
            <a:xfrm>
              <a:off x="3818519" y="3725049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28.3</a:t>
              </a:r>
            </a:p>
          </p:txBody>
        </p:sp>
        <p:sp>
          <p:nvSpPr>
            <p:cNvPr id="16" name="14 CuadroTexto"/>
            <p:cNvSpPr txBox="1">
              <a:spLocks noChangeArrowheads="1"/>
            </p:cNvSpPr>
            <p:nvPr/>
          </p:nvSpPr>
          <p:spPr bwMode="auto">
            <a:xfrm>
              <a:off x="4475776" y="3529573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33.4</a:t>
              </a:r>
            </a:p>
          </p:txBody>
        </p:sp>
        <p:sp>
          <p:nvSpPr>
            <p:cNvPr id="17" name="15 CuadroTexto"/>
            <p:cNvSpPr txBox="1">
              <a:spLocks noChangeArrowheads="1"/>
            </p:cNvSpPr>
            <p:nvPr/>
          </p:nvSpPr>
          <p:spPr bwMode="auto">
            <a:xfrm>
              <a:off x="5108416" y="3448050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>
                  <a:solidFill>
                    <a:srgbClr val="000000"/>
                  </a:solidFill>
                  <a:latin typeface="Calibri" panose="020F0502020204030204" pitchFamily="34" charset="0"/>
                </a:rPr>
                <a:t>35.8</a:t>
              </a:r>
            </a:p>
          </p:txBody>
        </p:sp>
        <p:sp>
          <p:nvSpPr>
            <p:cNvPr id="18" name="4 CuadroTexto"/>
            <p:cNvSpPr txBox="1">
              <a:spLocks noChangeArrowheads="1"/>
            </p:cNvSpPr>
            <p:nvPr/>
          </p:nvSpPr>
          <p:spPr bwMode="auto">
            <a:xfrm>
              <a:off x="5741056" y="3474944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34.5</a:t>
              </a:r>
            </a:p>
          </p:txBody>
        </p:sp>
        <p:sp>
          <p:nvSpPr>
            <p:cNvPr id="19" name="20 CuadroTexto"/>
            <p:cNvSpPr txBox="1">
              <a:spLocks noChangeArrowheads="1"/>
            </p:cNvSpPr>
            <p:nvPr/>
          </p:nvSpPr>
          <p:spPr bwMode="auto">
            <a:xfrm>
              <a:off x="6353980" y="2412089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61.0</a:t>
              </a:r>
            </a:p>
          </p:txBody>
        </p:sp>
        <p:sp>
          <p:nvSpPr>
            <p:cNvPr id="20" name="21 CuadroTexto"/>
            <p:cNvSpPr txBox="1">
              <a:spLocks noChangeArrowheads="1"/>
            </p:cNvSpPr>
            <p:nvPr/>
          </p:nvSpPr>
          <p:spPr bwMode="auto">
            <a:xfrm>
              <a:off x="7011162" y="1984669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69.3</a:t>
              </a:r>
            </a:p>
          </p:txBody>
        </p:sp>
        <p:sp>
          <p:nvSpPr>
            <p:cNvPr id="21" name="22 CuadroTexto"/>
            <p:cNvSpPr txBox="1">
              <a:spLocks noChangeArrowheads="1"/>
            </p:cNvSpPr>
            <p:nvPr/>
          </p:nvSpPr>
          <p:spPr bwMode="auto">
            <a:xfrm>
              <a:off x="7638406" y="2032962"/>
              <a:ext cx="4619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n-US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70.6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3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347954" y="361083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Fuente de información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708026" y="1484784"/>
            <a:ext cx="7824788" cy="464137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Panel de 6,253 hogares de 53 ciudades de más de 50,000 habitantes </a:t>
            </a:r>
          </a:p>
          <a:p>
            <a:pPr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Información </a:t>
            </a:r>
            <a:r>
              <a:rPr lang="es-MX" alt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sobre </a:t>
            </a: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compras diarias </a:t>
            </a:r>
            <a:r>
              <a:rPr lang="es-MX" alt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bebidas y productos industrializados  </a:t>
            </a:r>
          </a:p>
          <a:p>
            <a:pPr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Datos mensuales agregados de enero 2012 a diciembre 2014 para el análisis</a:t>
            </a:r>
          </a:p>
        </p:txBody>
      </p:sp>
    </p:spTree>
    <p:extLst>
      <p:ext uri="{BB962C8B-B14F-4D97-AF65-F5344CB8AC3E}">
        <p14:creationId xmlns:p14="http://schemas.microsoft.com/office/powerpoint/2010/main" val="41526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368642" y="361083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Clasificación de bebidas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>
          <a:xfrm>
            <a:off x="375574" y="1462627"/>
            <a:ext cx="8516906" cy="18722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Clasificación minuciosa por equipo de nutriólogas </a:t>
            </a:r>
            <a:r>
              <a:rPr lang="es-MX" alt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registradas </a:t>
            </a: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(INSP/UNC) para distinguir bebidas con y sin impuesto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06099"/>
              </p:ext>
            </p:extLst>
          </p:nvPr>
        </p:nvGraphicFramePr>
        <p:xfrm>
          <a:off x="827088" y="3212976"/>
          <a:ext cx="7676671" cy="3109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320"/>
                <a:gridCol w="5160351"/>
              </a:tblGrid>
              <a:tr h="371029">
                <a:tc rowSpan="3">
                  <a:txBody>
                    <a:bodyPr/>
                    <a:lstStyle/>
                    <a:p>
                      <a:r>
                        <a:rPr lang="es-MX" sz="2800" b="1" noProof="0" dirty="0" smtClean="0">
                          <a:latin typeface="Calibri" panose="020F0502020204030204" pitchFamily="34" charset="0"/>
                          <a:cs typeface="Garamond"/>
                        </a:rPr>
                        <a:t>Bebidas con impuesto</a:t>
                      </a:r>
                      <a:endParaRPr lang="es-MX" sz="2800" b="1" noProof="0" dirty="0">
                        <a:latin typeface="Calibri" panose="020F0502020204030204" pitchFamily="34" charset="0"/>
                        <a:cs typeface="Garamond"/>
                      </a:endParaRPr>
                    </a:p>
                  </a:txBody>
                  <a:tcPr marL="91438" marR="91438" marT="45743" marB="4574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noProof="0" dirty="0" smtClean="0">
                          <a:latin typeface="Calibri" panose="020F0502020204030204" pitchFamily="34" charset="0"/>
                          <a:cs typeface="Garamond"/>
                        </a:rPr>
                        <a:t>Refrescos</a:t>
                      </a:r>
                      <a:endParaRPr lang="es-MX" sz="2400" noProof="0" dirty="0">
                        <a:latin typeface="Calibri" panose="020F0502020204030204" pitchFamily="34" charset="0"/>
                        <a:cs typeface="Garamond"/>
                      </a:endParaRPr>
                    </a:p>
                  </a:txBody>
                  <a:tcPr marL="91438" marR="91438" marT="45743" marB="4574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8"/>
                    </a:solidFill>
                  </a:tcPr>
                </a:tc>
              </a:tr>
              <a:tr h="371029">
                <a:tc vMerge="1">
                  <a:txBody>
                    <a:bodyPr/>
                    <a:lstStyle/>
                    <a:p>
                      <a:endParaRPr lang="es-MX" noProof="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noProof="0" dirty="0" smtClean="0">
                          <a:latin typeface="Calibri" panose="020F0502020204030204" pitchFamily="34" charset="0"/>
                          <a:cs typeface="Garamond"/>
                        </a:rPr>
                        <a:t>Jugos</a:t>
                      </a:r>
                      <a:r>
                        <a:rPr lang="es-MX" sz="2400" baseline="0" noProof="0" dirty="0" smtClean="0">
                          <a:latin typeface="Calibri" panose="020F0502020204030204" pitchFamily="34" charset="0"/>
                          <a:cs typeface="Garamond"/>
                        </a:rPr>
                        <a:t> con </a:t>
                      </a:r>
                      <a:r>
                        <a:rPr lang="es-MX" sz="2400" baseline="0" noProof="0" dirty="0" err="1" smtClean="0">
                          <a:latin typeface="Calibri" panose="020F0502020204030204" pitchFamily="34" charset="0"/>
                          <a:cs typeface="Garamond"/>
                        </a:rPr>
                        <a:t>azucar</a:t>
                      </a:r>
                      <a:r>
                        <a:rPr lang="es-MX" sz="2400" baseline="0" noProof="0" dirty="0" smtClean="0">
                          <a:latin typeface="Calibri" panose="020F0502020204030204" pitchFamily="34" charset="0"/>
                          <a:cs typeface="Garamond"/>
                        </a:rPr>
                        <a:t> añadida</a:t>
                      </a:r>
                      <a:endParaRPr lang="es-MX" sz="2400" noProof="0" dirty="0">
                        <a:latin typeface="Calibri" panose="020F0502020204030204" pitchFamily="34" charset="0"/>
                        <a:cs typeface="Garamond"/>
                      </a:endParaRPr>
                    </a:p>
                  </a:txBody>
                  <a:tcPr marL="91438" marR="91438" marT="45743" marB="4574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8"/>
                    </a:solidFill>
                  </a:tcPr>
                </a:tc>
              </a:tr>
              <a:tr h="371029">
                <a:tc vMerge="1">
                  <a:txBody>
                    <a:bodyPr/>
                    <a:lstStyle/>
                    <a:p>
                      <a:endParaRPr lang="es-MX" noProof="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noProof="0" dirty="0" smtClean="0">
                          <a:latin typeface="Calibri" panose="020F0502020204030204" pitchFamily="34" charset="0"/>
                          <a:cs typeface="Garamond"/>
                        </a:rPr>
                        <a:t>Aguas </a:t>
                      </a:r>
                      <a:r>
                        <a:rPr lang="es-MX" sz="2400" noProof="0" dirty="0" err="1" smtClean="0">
                          <a:latin typeface="Calibri" panose="020F0502020204030204" pitchFamily="34" charset="0"/>
                          <a:cs typeface="Garamond"/>
                        </a:rPr>
                        <a:t>saborizadas</a:t>
                      </a:r>
                      <a:endParaRPr lang="es-MX" sz="2400" noProof="0" dirty="0">
                        <a:latin typeface="Calibri" panose="020F0502020204030204" pitchFamily="34" charset="0"/>
                        <a:cs typeface="Garamond"/>
                      </a:endParaRPr>
                    </a:p>
                  </a:txBody>
                  <a:tcPr marL="91438" marR="91438" marT="45743" marB="4574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8"/>
                    </a:solidFill>
                  </a:tcPr>
                </a:tc>
              </a:tr>
              <a:tr h="371029">
                <a:tc rowSpan="3">
                  <a:txBody>
                    <a:bodyPr/>
                    <a:lstStyle/>
                    <a:p>
                      <a:r>
                        <a:rPr lang="es-MX" sz="2800" b="1" noProof="0" dirty="0" smtClean="0">
                          <a:latin typeface="Calibri" panose="020F0502020204030204" pitchFamily="34" charset="0"/>
                          <a:cs typeface="Garamond"/>
                        </a:rPr>
                        <a:t>Bebidas sin</a:t>
                      </a:r>
                      <a:r>
                        <a:rPr lang="es-MX" sz="2800" b="1" baseline="0" noProof="0" dirty="0" smtClean="0">
                          <a:latin typeface="Calibri" panose="020F0502020204030204" pitchFamily="34" charset="0"/>
                          <a:cs typeface="Garamond"/>
                        </a:rPr>
                        <a:t> impuesto</a:t>
                      </a:r>
                      <a:endParaRPr lang="es-MX" sz="2800" b="1" noProof="0" dirty="0">
                        <a:latin typeface="Calibri" panose="020F0502020204030204" pitchFamily="34" charset="0"/>
                        <a:cs typeface="Garamond"/>
                      </a:endParaRPr>
                    </a:p>
                  </a:txBody>
                  <a:tcPr marL="91438" marR="91438" marT="45743" marB="4574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noProof="0" dirty="0" smtClean="0">
                          <a:latin typeface="Calibri" panose="020F0502020204030204" pitchFamily="34" charset="0"/>
                          <a:cs typeface="Garamond"/>
                        </a:rPr>
                        <a:t>Refrescos ligth</a:t>
                      </a:r>
                      <a:endParaRPr lang="es-MX" sz="2400" noProof="0" dirty="0">
                        <a:latin typeface="Calibri" panose="020F0502020204030204" pitchFamily="34" charset="0"/>
                        <a:cs typeface="Garamond"/>
                      </a:endParaRPr>
                    </a:p>
                  </a:txBody>
                  <a:tcPr marL="91438" marR="91438" marT="45743" marB="4574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8"/>
                    </a:solidFill>
                  </a:tcPr>
                </a:tc>
              </a:tr>
              <a:tr h="371029">
                <a:tc vMerge="1">
                  <a:txBody>
                    <a:bodyPr/>
                    <a:lstStyle/>
                    <a:p>
                      <a:endParaRPr lang="es-MX" noProof="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noProof="0" dirty="0" smtClean="0">
                          <a:latin typeface="Calibri" panose="020F0502020204030204" pitchFamily="34" charset="0"/>
                          <a:cs typeface="Garamond"/>
                        </a:rPr>
                        <a:t>Agua embotellada</a:t>
                      </a:r>
                      <a:endParaRPr lang="es-MX" sz="2400" noProof="0" dirty="0">
                        <a:latin typeface="Calibri" panose="020F0502020204030204" pitchFamily="34" charset="0"/>
                        <a:cs typeface="Garamond"/>
                      </a:endParaRPr>
                    </a:p>
                  </a:txBody>
                  <a:tcPr marL="91438" marR="91438" marT="45743" marB="4574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8"/>
                    </a:solidFill>
                  </a:tcPr>
                </a:tc>
              </a:tr>
              <a:tr h="640406">
                <a:tc vMerge="1">
                  <a:txBody>
                    <a:bodyPr/>
                    <a:lstStyle/>
                    <a:p>
                      <a:endParaRPr lang="es-MX" noProof="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noProof="0" dirty="0" smtClean="0">
                          <a:latin typeface="Calibri" panose="020F0502020204030204" pitchFamily="34" charset="0"/>
                          <a:cs typeface="Garamond"/>
                        </a:rPr>
                        <a:t>Otros: jugos 100% naturales, aguas</a:t>
                      </a:r>
                      <a:r>
                        <a:rPr lang="es-MX" sz="2400" baseline="0" noProof="0" dirty="0" smtClean="0">
                          <a:latin typeface="Calibri" panose="020F0502020204030204" pitchFamily="34" charset="0"/>
                          <a:cs typeface="Garamond"/>
                        </a:rPr>
                        <a:t> saboriazadas con edulcorantes, cerveza</a:t>
                      </a:r>
                      <a:endParaRPr lang="es-MX" sz="2400" noProof="0" dirty="0">
                        <a:latin typeface="Calibri" panose="020F0502020204030204" pitchFamily="34" charset="0"/>
                        <a:cs typeface="Garamond"/>
                      </a:endParaRPr>
                    </a:p>
                  </a:txBody>
                  <a:tcPr marL="91438" marR="91438" marT="45743" marB="4574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1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395536" y="37453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Abordaje</a:t>
            </a:r>
          </a:p>
        </p:txBody>
      </p:sp>
      <p:sp>
        <p:nvSpPr>
          <p:cNvPr id="79877" name="Content Placeholder 2"/>
          <p:cNvSpPr>
            <a:spLocks noGrp="1"/>
          </p:cNvSpPr>
          <p:nvPr>
            <p:ph idx="4294967295"/>
          </p:nvPr>
        </p:nvSpPr>
        <p:spPr>
          <a:xfrm>
            <a:off x="6253097" y="836712"/>
            <a:ext cx="2746792" cy="471554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Considera la tendencia a la baja de bebidas con impuesto desde 2012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Diferencia en compras </a:t>
            </a:r>
            <a:r>
              <a:rPr lang="es-MX" alt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observadas </a:t>
            </a: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 </a:t>
            </a:r>
            <a:r>
              <a:rPr lang="es-MX" alt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2014  </a:t>
            </a: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respecto a lo esperado sin el </a:t>
            </a:r>
            <a:r>
              <a:rPr lang="es-MX" alt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impuesto </a:t>
            </a:r>
            <a:endParaRPr lang="es-MX" altLang="es-MX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0" y="1268413"/>
            <a:ext cx="6288088" cy="5337175"/>
            <a:chOff x="221497" y="1961998"/>
            <a:chExt cx="5253297" cy="445851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59161" y="1961998"/>
              <a:ext cx="13263" cy="35341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72424" y="5480274"/>
              <a:ext cx="4802370" cy="159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608753" y="2087982"/>
              <a:ext cx="27852" cy="34082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72424" y="2467261"/>
              <a:ext cx="4802370" cy="1990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08753" y="3666101"/>
              <a:ext cx="1083551" cy="175449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9883" name="TextBox 10"/>
            <p:cNvSpPr txBox="1">
              <a:spLocks noChangeArrowheads="1"/>
            </p:cNvSpPr>
            <p:nvPr/>
          </p:nvSpPr>
          <p:spPr bwMode="auto">
            <a:xfrm rot="-5400000">
              <a:off x="-1016178" y="3511946"/>
              <a:ext cx="2783872" cy="30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s-MX" sz="1800">
                  <a:solidFill>
                    <a:srgbClr val="000000"/>
                  </a:solidFill>
                  <a:latin typeface="Calibri" panose="020F0502020204030204" pitchFamily="34" charset="0"/>
                </a:rPr>
                <a:t>Log (volumen compras ml/capita)</a:t>
              </a:r>
            </a:p>
          </p:txBody>
        </p:sp>
        <p:sp>
          <p:nvSpPr>
            <p:cNvPr id="79884" name="TextBox 11"/>
            <p:cNvSpPr txBox="1">
              <a:spLocks noChangeArrowheads="1"/>
            </p:cNvSpPr>
            <p:nvPr/>
          </p:nvSpPr>
          <p:spPr bwMode="auto">
            <a:xfrm>
              <a:off x="602482" y="5540593"/>
              <a:ext cx="4872312" cy="21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s-MX" sz="1100" i="1">
                  <a:solidFill>
                    <a:srgbClr val="000000"/>
                  </a:solidFill>
                  <a:latin typeface="Calibri" panose="020F0502020204030204" pitchFamily="34" charset="0"/>
                </a:rPr>
                <a:t>1 2 3 4 5 6 7 8 9 10 11 12 13 14 15 16 17 18 19 20 21 22 23 24 25 26 27 28 29 30 31 32 33 34 35 36  </a:t>
              </a:r>
            </a:p>
          </p:txBody>
        </p:sp>
        <p:sp>
          <p:nvSpPr>
            <p:cNvPr id="79885" name="TextBox 12"/>
            <p:cNvSpPr txBox="1">
              <a:spLocks noChangeArrowheads="1"/>
            </p:cNvSpPr>
            <p:nvPr/>
          </p:nvSpPr>
          <p:spPr bwMode="auto">
            <a:xfrm>
              <a:off x="2587498" y="6081961"/>
              <a:ext cx="9399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s-MX" sz="1600">
                  <a:solidFill>
                    <a:srgbClr val="000000"/>
                  </a:solidFill>
                  <a:latin typeface="Calibri" panose="020F0502020204030204" pitchFamily="34" charset="0"/>
                </a:rPr>
                <a:t>Mes-Año</a:t>
              </a:r>
            </a:p>
          </p:txBody>
        </p:sp>
        <p:sp>
          <p:nvSpPr>
            <p:cNvPr id="79886" name="TextBox 13"/>
            <p:cNvSpPr txBox="1">
              <a:spLocks noChangeArrowheads="1"/>
            </p:cNvSpPr>
            <p:nvPr/>
          </p:nvSpPr>
          <p:spPr bwMode="auto">
            <a:xfrm>
              <a:off x="963394" y="5721049"/>
              <a:ext cx="5486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s-MX" sz="1400">
                  <a:solidFill>
                    <a:srgbClr val="000000"/>
                  </a:solidFill>
                  <a:latin typeface="Calibri" panose="020F0502020204030204" pitchFamily="34" charset="0"/>
                </a:rPr>
                <a:t>2012</a:t>
              </a:r>
            </a:p>
          </p:txBody>
        </p:sp>
        <p:sp>
          <p:nvSpPr>
            <p:cNvPr id="79887" name="TextBox 14"/>
            <p:cNvSpPr txBox="1">
              <a:spLocks noChangeArrowheads="1"/>
            </p:cNvSpPr>
            <p:nvPr/>
          </p:nvSpPr>
          <p:spPr bwMode="auto">
            <a:xfrm>
              <a:off x="4031146" y="5721049"/>
              <a:ext cx="5486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s-MX" sz="1400">
                  <a:solidFill>
                    <a:srgbClr val="000000"/>
                  </a:solidFill>
                  <a:latin typeface="Calibri" panose="020F0502020204030204" pitchFamily="34" charset="0"/>
                </a:rPr>
                <a:t>2014</a:t>
              </a:r>
            </a:p>
          </p:txBody>
        </p:sp>
        <p:sp>
          <p:nvSpPr>
            <p:cNvPr id="79888" name="TextBox 15"/>
            <p:cNvSpPr txBox="1">
              <a:spLocks noChangeArrowheads="1"/>
            </p:cNvSpPr>
            <p:nvPr/>
          </p:nvSpPr>
          <p:spPr bwMode="auto">
            <a:xfrm>
              <a:off x="2286738" y="5721049"/>
              <a:ext cx="5486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s-MX" sz="1400">
                  <a:solidFill>
                    <a:srgbClr val="000000"/>
                  </a:solidFill>
                  <a:latin typeface="Calibri" panose="020F0502020204030204" pitchFamily="34" charset="0"/>
                </a:rPr>
                <a:t>2013</a:t>
              </a:r>
            </a:p>
          </p:txBody>
        </p:sp>
        <p:sp>
          <p:nvSpPr>
            <p:cNvPr id="79889" name="TextBox 16"/>
            <p:cNvSpPr txBox="1">
              <a:spLocks noChangeArrowheads="1"/>
            </p:cNvSpPr>
            <p:nvPr/>
          </p:nvSpPr>
          <p:spPr bwMode="auto">
            <a:xfrm>
              <a:off x="1631248" y="2601640"/>
              <a:ext cx="20985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s-MX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Pendiente antes impuesto </a:t>
              </a:r>
            </a:p>
          </p:txBody>
        </p:sp>
        <p:sp>
          <p:nvSpPr>
            <p:cNvPr id="79890" name="TextBox 17"/>
            <p:cNvSpPr txBox="1">
              <a:spLocks noChangeArrowheads="1"/>
            </p:cNvSpPr>
            <p:nvPr/>
          </p:nvSpPr>
          <p:spPr bwMode="auto">
            <a:xfrm>
              <a:off x="2159327" y="4533719"/>
              <a:ext cx="2736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00000"/>
                </a:buClr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ü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s-MX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Pendiente después impuesto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242710" y="3160838"/>
              <a:ext cx="0" cy="221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42710" y="3382304"/>
              <a:ext cx="4244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4323" y="4142189"/>
              <a:ext cx="0" cy="22146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14323" y="4363656"/>
              <a:ext cx="244031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CuadroTexto 1"/>
          <p:cNvSpPr txBox="1"/>
          <p:nvPr/>
        </p:nvSpPr>
        <p:spPr>
          <a:xfrm>
            <a:off x="4382614" y="2379891"/>
            <a:ext cx="1304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Calibri" panose="020F0502020204030204" pitchFamily="34" charset="0"/>
              </a:rPr>
              <a:t>Contrafactual</a:t>
            </a:r>
            <a:endParaRPr lang="es-MX" sz="1600" dirty="0">
              <a:latin typeface="Calibri" panose="020F0502020204030204" pitchFamily="34" charset="0"/>
            </a:endParaRPr>
          </a:p>
        </p:txBody>
      </p:sp>
      <p:cxnSp>
        <p:nvCxnSpPr>
          <p:cNvPr id="4" name="Conector recto de flecha 3"/>
          <p:cNvCxnSpPr>
            <a:stCxn id="2" idx="2"/>
          </p:cNvCxnSpPr>
          <p:nvPr/>
        </p:nvCxnSpPr>
        <p:spPr>
          <a:xfrm>
            <a:off x="5035101" y="2718445"/>
            <a:ext cx="179837" cy="1038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363869" y="361083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Método de estimación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4294967295"/>
          </p:nvPr>
        </p:nvSpPr>
        <p:spPr>
          <a:xfrm>
            <a:off x="565150" y="1340768"/>
            <a:ext cx="7967663" cy="50006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Volumen promedio de compras diarias (ml/</a:t>
            </a:r>
            <a:r>
              <a:rPr lang="es-MX" altLang="es-MX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capita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Ajustado por variables </a:t>
            </a:r>
            <a:r>
              <a:rPr lang="es-MX" altLang="es-MX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predictoras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de compras que cambian en el tiempo</a:t>
            </a:r>
          </a:p>
          <a:p>
            <a:pPr marL="742950" lvl="2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Composición del hogar (edad y tamaño)</a:t>
            </a:r>
          </a:p>
          <a:p>
            <a:pPr marL="742950" lvl="2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Nivel socioeconómico (3 grupos)</a:t>
            </a:r>
          </a:p>
          <a:p>
            <a:pPr marL="742950" lvl="2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Estacionalidad</a:t>
            </a:r>
          </a:p>
          <a:p>
            <a:pPr marL="742950" lvl="2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Variables macroeconómicas: tasa de desempleo y salario mínimo</a:t>
            </a:r>
          </a:p>
          <a:p>
            <a:pPr lvl="1" eaLnBrk="1" hangingPunct="1">
              <a:lnSpc>
                <a:spcPct val="120000"/>
              </a:lnSpc>
              <a:spcBef>
                <a:spcPts val="1275"/>
              </a:spcBef>
              <a:spcAft>
                <a:spcPts val="1200"/>
              </a:spcAft>
            </a:pPr>
            <a:endParaRPr lang="es-MX" alt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16344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355195" y="37453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Resultados principales</a:t>
            </a:r>
          </a:p>
        </p:txBody>
      </p:sp>
      <p:sp>
        <p:nvSpPr>
          <p:cNvPr id="81923" name="Content Placeholder 4"/>
          <p:cNvSpPr>
            <a:spLocks noGrp="1"/>
          </p:cNvSpPr>
          <p:nvPr>
            <p:ph idx="4294967295"/>
          </p:nvPr>
        </p:nvSpPr>
        <p:spPr>
          <a:xfrm>
            <a:off x="378115" y="1628774"/>
            <a:ext cx="8206680" cy="48965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Cambios en compras de bebidas </a:t>
            </a:r>
            <a:r>
              <a:rPr lang="es-MX" altLang="es-MX" u="sng" dirty="0">
                <a:solidFill>
                  <a:srgbClr val="C00000"/>
                </a:solidFill>
                <a:latin typeface="Calibri" panose="020F0502020204030204" pitchFamily="34" charset="0"/>
              </a:rPr>
              <a:t>con impuesto</a:t>
            </a:r>
          </a:p>
          <a:p>
            <a:pPr marL="742950" lvl="2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</a:pPr>
            <a:r>
              <a:rPr lang="es-MX" alt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Reducción promedio del 6% en compras de bebidas con impuesto en 2014 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comparado con lo que se hubiera esperado sin el impuesto </a:t>
            </a:r>
          </a:p>
          <a:p>
            <a:pPr marL="742950" lvl="2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</a:pP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Esta disminución alcanzó </a:t>
            </a:r>
            <a:r>
              <a:rPr lang="es-MX" alt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12% en diciembre 2014</a:t>
            </a:r>
          </a:p>
          <a:p>
            <a:pPr eaLnBrk="1" hangingPunct="1">
              <a:lnSpc>
                <a:spcPct val="120000"/>
              </a:lnSpc>
              <a:spcBef>
                <a:spcPts val="1275"/>
              </a:spcBef>
              <a:spcAft>
                <a:spcPts val="1200"/>
              </a:spcAft>
            </a:pPr>
            <a:endParaRPr lang="es-MX" altLang="es-MX" sz="4800" dirty="0" smtClean="0"/>
          </a:p>
        </p:txBody>
      </p:sp>
    </p:spTree>
    <p:extLst>
      <p:ext uri="{BB962C8B-B14F-4D97-AF65-F5344CB8AC3E}">
        <p14:creationId xmlns:p14="http://schemas.microsoft.com/office/powerpoint/2010/main" val="30053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355195" y="37453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altLang="es-MX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Resultados</a:t>
            </a:r>
            <a:r>
              <a:rPr lang="en-US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 </a:t>
            </a:r>
            <a:r>
              <a:rPr lang="en-US" altLang="es-MX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principales</a:t>
            </a:r>
            <a:endParaRPr lang="en-US" altLang="es-MX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829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5341"/>
            <a:ext cx="7777163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Box 5"/>
          <p:cNvSpPr txBox="1">
            <a:spLocks noChangeArrowheads="1"/>
          </p:cNvSpPr>
          <p:nvPr/>
        </p:nvSpPr>
        <p:spPr bwMode="auto">
          <a:xfrm>
            <a:off x="899592" y="5123057"/>
            <a:ext cx="7344816" cy="138499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dirty="0">
                <a:solidFill>
                  <a:srgbClr val="000000"/>
                </a:solidFill>
                <a:latin typeface="Calibri" panose="020F0502020204030204" pitchFamily="34" charset="0"/>
              </a:rPr>
              <a:t>En 2014, los </a:t>
            </a:r>
            <a:r>
              <a:rPr lang="es-MX" altLang="es-MX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hogaresurbanos</a:t>
            </a:r>
            <a:r>
              <a:rPr lang="es-MX" alt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compraron </a:t>
            </a:r>
            <a:r>
              <a:rPr lang="es-MX" altLang="es-MX" dirty="0">
                <a:solidFill>
                  <a:srgbClr val="000000"/>
                </a:solidFill>
                <a:latin typeface="Calibri" panose="020F0502020204030204" pitchFamily="34" charset="0"/>
              </a:rPr>
              <a:t>en promedio </a:t>
            </a:r>
            <a:r>
              <a:rPr lang="es-MX" altLang="es-MX" u="sng" dirty="0">
                <a:solidFill>
                  <a:srgbClr val="000000"/>
                </a:solidFill>
                <a:latin typeface="Calibri" panose="020F0502020204030204" pitchFamily="34" charset="0"/>
              </a:rPr>
              <a:t>4.2 litros menos</a:t>
            </a:r>
            <a:r>
              <a:rPr lang="es-MX" altLang="es-MX" dirty="0">
                <a:solidFill>
                  <a:srgbClr val="000000"/>
                </a:solidFill>
                <a:latin typeface="Calibri" panose="020F0502020204030204" pitchFamily="34" charset="0"/>
              </a:rPr>
              <a:t> de bebidas con impuesto</a:t>
            </a:r>
          </a:p>
        </p:txBody>
      </p:sp>
      <p:sp>
        <p:nvSpPr>
          <p:cNvPr id="82949" name="TextBox 6"/>
          <p:cNvSpPr txBox="1">
            <a:spLocks noChangeArrowheads="1"/>
          </p:cNvSpPr>
          <p:nvPr/>
        </p:nvSpPr>
        <p:spPr bwMode="auto">
          <a:xfrm>
            <a:off x="822280" y="4341093"/>
            <a:ext cx="77625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Fuente: Colchero MA, Popkin BM, Rivera JA, Ng S. Beverage purchases from stores in Mexico under the excise tax on sugar sweetened beverages: </a:t>
            </a:r>
            <a:r>
              <a:rPr lang="en-US" altLang="es-MX" sz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obsevational</a:t>
            </a:r>
            <a:r>
              <a:rPr lang="en-US" altLang="es-MX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study. 2016. BMJ. 352: h6704</a:t>
            </a:r>
            <a:br>
              <a:rPr lang="en-US" altLang="es-MX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s-MX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55195" y="37453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Resultados principales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4980" y="1404102"/>
            <a:ext cx="8033230" cy="4351338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Cambios en compras de bebidas </a:t>
            </a:r>
            <a:r>
              <a:rPr lang="es-MX" u="sng" dirty="0">
                <a:solidFill>
                  <a:srgbClr val="C00000"/>
                </a:solidFill>
                <a:latin typeface="Calibri" panose="020F0502020204030204" pitchFamily="34" charset="0"/>
              </a:rPr>
              <a:t>sin </a:t>
            </a:r>
            <a:r>
              <a:rPr lang="es-MX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impuesto:</a:t>
            </a:r>
            <a:endParaRPr lang="es-MX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57250" lvl="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s-MX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Aumento promedio de 4% en 2014 </a:t>
            </a:r>
            <a:r>
              <a:rPr 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comparado con lo que se hubiera esperado sin el impuesto </a:t>
            </a:r>
          </a:p>
          <a:p>
            <a:pPr marL="857250" lvl="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Principalmente por mayor compra de </a:t>
            </a:r>
            <a:r>
              <a:rPr lang="es-MX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agua embotellada </a:t>
            </a:r>
            <a:r>
              <a:rPr 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(no se registra agua potable en la base de datos)</a:t>
            </a:r>
          </a:p>
          <a:p>
            <a:pPr lvl="1" eaLnBrk="1" fontAlgn="auto" hangingPunct="1">
              <a:lnSpc>
                <a:spcPct val="120000"/>
              </a:lnSpc>
              <a:spcBef>
                <a:spcPts val="1272"/>
              </a:spcBef>
              <a:spcAft>
                <a:spcPts val="1200"/>
              </a:spcAft>
              <a:defRPr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8590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355195" y="37453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Resultados por nivel socioeconómico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08026" y="1412776"/>
            <a:ext cx="7876770" cy="5002212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Cambios en bebidas </a:t>
            </a:r>
            <a:r>
              <a:rPr lang="es-MX" u="sng" dirty="0">
                <a:solidFill>
                  <a:srgbClr val="C00000"/>
                </a:solidFill>
                <a:latin typeface="Calibri" panose="020F0502020204030204" pitchFamily="34" charset="0"/>
              </a:rPr>
              <a:t>con impuesto </a:t>
            </a:r>
          </a:p>
          <a:p>
            <a:pPr marL="806450" lvl="1" indent="-349250" eaLnBrk="1" fontAlgn="auto" hangingPunct="1">
              <a:lnSpc>
                <a:spcPct val="120000"/>
              </a:lnSpc>
              <a:spcBef>
                <a:spcPts val="1272"/>
              </a:spcBef>
              <a:spcAft>
                <a:spcPts val="1200"/>
              </a:spcAft>
              <a:buClr>
                <a:srgbClr val="2F5597"/>
              </a:buClr>
              <a:buFont typeface="Arial" panose="020B0604020202020204" pitchFamily="34" charset="0"/>
              <a:buChar char="•"/>
              <a:defRPr/>
            </a:pPr>
            <a:r>
              <a:rPr lang="es-MX" sz="2600" b="1" dirty="0" smtClean="0">
                <a:latin typeface="Calibri" panose="020F0502020204030204" pitchFamily="34" charset="0"/>
              </a:rPr>
              <a:t>Reducción mayor en nivel socioecomónico más bajo</a:t>
            </a:r>
            <a:r>
              <a:rPr lang="es-MX" sz="2600" dirty="0" smtClean="0">
                <a:latin typeface="Calibri" panose="020F0502020204030204" pitchFamily="34" charset="0"/>
              </a:rPr>
              <a:t>: 9% de reducción promedio en 2014, alcanzó 17% en diciembre.</a:t>
            </a:r>
          </a:p>
          <a:p>
            <a:pPr marL="806450" lvl="1" indent="-349250" eaLnBrk="1" fontAlgn="auto" hangingPunct="1">
              <a:lnSpc>
                <a:spcPct val="120000"/>
              </a:lnSpc>
              <a:spcBef>
                <a:spcPts val="1272"/>
              </a:spcBef>
              <a:spcAft>
                <a:spcPts val="1200"/>
              </a:spcAft>
              <a:buClr>
                <a:srgbClr val="2F5597"/>
              </a:buClr>
              <a:buFont typeface="Arial" panose="020B0604020202020204" pitchFamily="34" charset="0"/>
              <a:buChar char="•"/>
              <a:defRPr/>
            </a:pPr>
            <a:r>
              <a:rPr lang="es-MX" sz="2600" dirty="0" smtClean="0">
                <a:latin typeface="Calibri" panose="020F0502020204030204" pitchFamily="34" charset="0"/>
              </a:rPr>
              <a:t>Nivel medio: 5.6% alcanzó 13% en diciembre 2014.</a:t>
            </a:r>
          </a:p>
          <a:p>
            <a:pPr marL="806450" lvl="1" indent="-349250" eaLnBrk="1" fontAlgn="auto" hangingPunct="1">
              <a:lnSpc>
                <a:spcPct val="120000"/>
              </a:lnSpc>
              <a:spcBef>
                <a:spcPts val="1272"/>
              </a:spcBef>
              <a:spcAft>
                <a:spcPts val="1200"/>
              </a:spcAft>
              <a:buClr>
                <a:srgbClr val="2F5597"/>
              </a:buClr>
              <a:buFont typeface="Arial" panose="020B0604020202020204" pitchFamily="34" charset="0"/>
              <a:buChar char="•"/>
              <a:defRPr/>
            </a:pPr>
            <a:r>
              <a:rPr lang="es-MX" sz="2600" dirty="0" smtClean="0">
                <a:latin typeface="Calibri" panose="020F0502020204030204" pitchFamily="34" charset="0"/>
              </a:rPr>
              <a:t>Nivel alto: 5.5% alcanzó 6.8% en diciembre 2014.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1272"/>
              </a:spcBef>
              <a:spcAft>
                <a:spcPts val="1200"/>
              </a:spcAft>
              <a:buFontTx/>
              <a:buNone/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86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55195" y="37453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altLang="es-MX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Modelaje</a:t>
            </a:r>
            <a:r>
              <a:rPr lang="en-US" alt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 de </a:t>
            </a:r>
            <a:r>
              <a:rPr lang="en-US" altLang="es-MX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efectos</a:t>
            </a:r>
            <a:r>
              <a:rPr lang="en-US" alt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 </a:t>
            </a:r>
            <a:r>
              <a:rPr lang="en-US" altLang="es-MX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en</a:t>
            </a:r>
            <a:r>
              <a:rPr lang="en-US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 </a:t>
            </a:r>
            <a:r>
              <a:rPr lang="en-US" altLang="es-MX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salud</a:t>
            </a:r>
            <a:endParaRPr lang="en-US" altLang="es-MX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2129" y="1340768"/>
            <a:ext cx="7790684" cy="5328592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2F5597"/>
              </a:buClr>
              <a:buFont typeface="+mj-lt"/>
              <a:buAutoNum type="arabicPeriod"/>
              <a:defRPr/>
            </a:pPr>
            <a:r>
              <a:rPr lang="es-ES_tradnl" sz="2000" dirty="0">
                <a:latin typeface="Calibri" panose="020F0502020204030204" pitchFamily="34" charset="0"/>
              </a:rPr>
              <a:t>Se obtuvieron datos de consumo de bebidas azucaradas y peso corporal a partir de la Encuesta Nacional de Salud y </a:t>
            </a:r>
            <a:r>
              <a:rPr lang="es-ES_tradnl" sz="2000" dirty="0" err="1">
                <a:latin typeface="Calibri" panose="020F0502020204030204" pitchFamily="34" charset="0"/>
              </a:rPr>
              <a:t>Nutrici</a:t>
            </a:r>
            <a:r>
              <a:rPr lang="es-ES" sz="2000" dirty="0" err="1">
                <a:latin typeface="Calibri" panose="020F0502020204030204" pitchFamily="34" charset="0"/>
              </a:rPr>
              <a:t>ón</a:t>
            </a:r>
            <a:r>
              <a:rPr lang="es-ES_tradnl" sz="2000" dirty="0">
                <a:latin typeface="Calibri" panose="020F0502020204030204" pitchFamily="34" charset="0"/>
              </a:rPr>
              <a:t> de 2012 (ENSANUT).</a:t>
            </a:r>
          </a:p>
          <a:p>
            <a:pPr marL="457200" lvl="2" indent="-457200">
              <a:spcBef>
                <a:spcPts val="1200"/>
              </a:spcBef>
              <a:buClr>
                <a:srgbClr val="2F5597"/>
              </a:buClr>
              <a:buFont typeface="+mj-lt"/>
              <a:buAutoNum type="arabicPeriod"/>
              <a:defRPr/>
            </a:pPr>
            <a:r>
              <a:rPr lang="es-ES_tradnl" sz="2000" dirty="0">
                <a:latin typeface="Calibri" panose="020F0502020204030204" pitchFamily="34" charset="0"/>
              </a:rPr>
              <a:t>Se utilizaron los cambios en el consumo atribuibles al impuesto generados por </a:t>
            </a:r>
            <a:r>
              <a:rPr lang="es-ES" sz="2000" dirty="0">
                <a:latin typeface="Calibri" panose="020F0502020204030204" pitchFamily="34" charset="0"/>
              </a:rPr>
              <a:t>Colchero </a:t>
            </a:r>
            <a:r>
              <a:rPr lang="es-ES" sz="2000" i="1" dirty="0">
                <a:latin typeface="Calibri" panose="020F0502020204030204" pitchFamily="34" charset="0"/>
              </a:rPr>
              <a:t>y </a:t>
            </a:r>
            <a:r>
              <a:rPr lang="es-ES" sz="2000" dirty="0">
                <a:latin typeface="Calibri" panose="020F0502020204030204" pitchFamily="34" charset="0"/>
              </a:rPr>
              <a:t>colaboradores, estimados en 6% en promedio en </a:t>
            </a:r>
            <a:r>
              <a:rPr lang="es-ES" sz="2000" dirty="0" smtClean="0">
                <a:latin typeface="Calibri" panose="020F0502020204030204" pitchFamily="34" charset="0"/>
              </a:rPr>
              <a:t>2014. </a:t>
            </a:r>
            <a:r>
              <a:rPr lang="es-ES" sz="2000" dirty="0">
                <a:latin typeface="Calibri" panose="020F0502020204030204" pitchFamily="34" charset="0"/>
              </a:rPr>
              <a:t>Substitución por agua o leche</a:t>
            </a:r>
            <a:r>
              <a:rPr lang="es-ES" sz="2000" dirty="0" smtClean="0">
                <a:latin typeface="Calibri" panose="020F0502020204030204" pitchFamily="34" charset="0"/>
              </a:rPr>
              <a:t>.</a:t>
            </a:r>
            <a:endParaRPr lang="es-ES" sz="2000" dirty="0">
              <a:latin typeface="Calibri" panose="020F0502020204030204" pitchFamily="34" charset="0"/>
            </a:endParaRP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2F5597"/>
              </a:buClr>
              <a:buFont typeface="+mj-lt"/>
              <a:buAutoNum type="arabicPeriod"/>
              <a:defRPr/>
            </a:pPr>
            <a:r>
              <a:rPr lang="es-ES_tradnl" sz="2000" dirty="0" smtClean="0">
                <a:latin typeface="Calibri" panose="020F0502020204030204" pitchFamily="34" charset="0"/>
              </a:rPr>
              <a:t>Se </a:t>
            </a:r>
            <a:r>
              <a:rPr lang="es-ES_tradnl" sz="2000" dirty="0" err="1">
                <a:latin typeface="Calibri" panose="020F0502020204030204" pitchFamily="34" charset="0"/>
              </a:rPr>
              <a:t>implement</a:t>
            </a:r>
            <a:r>
              <a:rPr lang="es-ES" sz="2000" dirty="0">
                <a:latin typeface="Calibri" panose="020F0502020204030204" pitchFamily="34" charset="0"/>
              </a:rPr>
              <a:t>ó un modelo de cambio en el peso (</a:t>
            </a:r>
            <a:r>
              <a:rPr lang="es-ES" sz="2000" dirty="0" err="1">
                <a:latin typeface="Calibri" panose="020F0502020204030204" pitchFamily="34" charset="0"/>
              </a:rPr>
              <a:t>Chow</a:t>
            </a:r>
            <a:r>
              <a:rPr lang="es-ES" sz="2000" dirty="0">
                <a:latin typeface="Calibri" panose="020F0502020204030204" pitchFamily="34" charset="0"/>
              </a:rPr>
              <a:t> y </a:t>
            </a:r>
            <a:r>
              <a:rPr lang="es-ES" sz="2000" dirty="0" smtClean="0">
                <a:latin typeface="Calibri" panose="020F0502020204030204" pitchFamily="34" charset="0"/>
              </a:rPr>
              <a:t>colaboradores) </a:t>
            </a:r>
            <a:r>
              <a:rPr lang="es-ES" sz="2000" dirty="0">
                <a:latin typeface="Calibri" panose="020F0502020204030204" pitchFamily="34" charset="0"/>
              </a:rPr>
              <a:t>para estimar la pérdida de peso individual atribuible a los cambios en el consumo y evaluar el potencial impacto del impuesto sobre la prevalencia de sobrepeso y obesidad.</a:t>
            </a: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2F5597"/>
              </a:buClr>
              <a:buFont typeface="+mj-lt"/>
              <a:buAutoNum type="arabicPeriod"/>
              <a:defRPr/>
            </a:pPr>
            <a:r>
              <a:rPr lang="es-ES" sz="2000" dirty="0">
                <a:latin typeface="Calibri" panose="020F0502020204030204" pitchFamily="34" charset="0"/>
              </a:rPr>
              <a:t>Se proyectó el impacto de cada escenario de impuesto en las tasas de diabetes en México de 2015 a 2050 utilizando un modelo </a:t>
            </a:r>
            <a:r>
              <a:rPr lang="es-ES" sz="2000" dirty="0" err="1">
                <a:latin typeface="Calibri" panose="020F0502020204030204" pitchFamily="34" charset="0"/>
              </a:rPr>
              <a:t>markoviano</a:t>
            </a:r>
            <a:r>
              <a:rPr lang="es-ES" sz="2000" dirty="0">
                <a:latin typeface="Calibri" panose="020F0502020204030204" pitchFamily="34" charset="0"/>
              </a:rPr>
              <a:t> de transición de </a:t>
            </a:r>
            <a:r>
              <a:rPr lang="es-ES" sz="2000" dirty="0" smtClean="0">
                <a:latin typeface="Calibri" panose="020F0502020204030204" pitchFamily="34" charset="0"/>
              </a:rPr>
              <a:t>estados, desarrollado </a:t>
            </a:r>
            <a:r>
              <a:rPr lang="es-ES" sz="2000" dirty="0">
                <a:latin typeface="Calibri" panose="020F0502020204030204" pitchFamily="34" charset="0"/>
              </a:rPr>
              <a:t>por el INSP y la Universidad de Michigan</a:t>
            </a:r>
            <a:r>
              <a:rPr lang="es-ES" sz="2000" dirty="0" smtClean="0">
                <a:latin typeface="Calibri" panose="020F0502020204030204" pitchFamily="34" charset="0"/>
              </a:rPr>
              <a:t>.</a:t>
            </a:r>
            <a:endParaRPr lang="es-ES_tradnl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/>
          <p:cNvSpPr>
            <a:spLocks noGrp="1"/>
          </p:cNvSpPr>
          <p:nvPr>
            <p:ph type="title"/>
          </p:nvPr>
        </p:nvSpPr>
        <p:spPr>
          <a:xfrm>
            <a:off x="368642" y="37453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ES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Sobrepeso y obesidad: población adulta</a:t>
            </a:r>
          </a:p>
        </p:txBody>
      </p:sp>
      <p:sp>
        <p:nvSpPr>
          <p:cNvPr id="87043" name="CuadroTexto 3"/>
          <p:cNvSpPr txBox="1">
            <a:spLocks noChangeArrowheads="1"/>
          </p:cNvSpPr>
          <p:nvPr/>
        </p:nvSpPr>
        <p:spPr bwMode="auto">
          <a:xfrm>
            <a:off x="5862638" y="2781300"/>
            <a:ext cx="2778125" cy="64633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MX" sz="3600">
                <a:solidFill>
                  <a:srgbClr val="002060"/>
                </a:solidFill>
                <a:latin typeface="Thames"/>
                <a:ea typeface="Thames"/>
                <a:cs typeface="Thames"/>
              </a:rPr>
              <a:t>+297,000</a:t>
            </a:r>
          </a:p>
        </p:txBody>
      </p:sp>
      <p:sp>
        <p:nvSpPr>
          <p:cNvPr id="87044" name="CuadroTexto 4"/>
          <p:cNvSpPr txBox="1">
            <a:spLocks noChangeArrowheads="1"/>
          </p:cNvSpPr>
          <p:nvPr/>
        </p:nvSpPr>
        <p:spPr bwMode="auto">
          <a:xfrm>
            <a:off x="3249613" y="2795588"/>
            <a:ext cx="2471737" cy="64633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MX" sz="3600">
                <a:solidFill>
                  <a:srgbClr val="002060"/>
                </a:solidFill>
                <a:latin typeface="Thames"/>
                <a:ea typeface="Thames"/>
                <a:cs typeface="Thames"/>
              </a:rPr>
              <a:t>-114,000</a:t>
            </a:r>
          </a:p>
        </p:txBody>
      </p:sp>
      <p:sp>
        <p:nvSpPr>
          <p:cNvPr id="87045" name="CuadroTexto 5"/>
          <p:cNvSpPr txBox="1">
            <a:spLocks noChangeArrowheads="1"/>
          </p:cNvSpPr>
          <p:nvPr/>
        </p:nvSpPr>
        <p:spPr bwMode="auto">
          <a:xfrm>
            <a:off x="684213" y="2795588"/>
            <a:ext cx="2413000" cy="64633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MX" sz="3600" dirty="0">
                <a:solidFill>
                  <a:srgbClr val="002060"/>
                </a:solidFill>
                <a:latin typeface="Thames"/>
                <a:ea typeface="Thames"/>
                <a:cs typeface="Thames"/>
              </a:rPr>
              <a:t>-183,000</a:t>
            </a:r>
          </a:p>
        </p:txBody>
      </p:sp>
      <p:sp>
        <p:nvSpPr>
          <p:cNvPr id="87046" name="CuadroTexto 6"/>
          <p:cNvSpPr txBox="1">
            <a:spLocks noChangeArrowheads="1"/>
          </p:cNvSpPr>
          <p:nvPr/>
        </p:nvSpPr>
        <p:spPr bwMode="auto">
          <a:xfrm>
            <a:off x="684213" y="3716338"/>
            <a:ext cx="2413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MX" sz="2400">
                <a:solidFill>
                  <a:srgbClr val="000000"/>
                </a:solidFill>
                <a:latin typeface="Thames"/>
                <a:ea typeface="Thames"/>
                <a:cs typeface="Thames"/>
              </a:rPr>
              <a:t>obesidad</a:t>
            </a:r>
          </a:p>
        </p:txBody>
      </p:sp>
      <p:sp>
        <p:nvSpPr>
          <p:cNvPr id="87047" name="CuadroTexto 7"/>
          <p:cNvSpPr txBox="1">
            <a:spLocks noChangeArrowheads="1"/>
          </p:cNvSpPr>
          <p:nvPr/>
        </p:nvSpPr>
        <p:spPr bwMode="auto">
          <a:xfrm>
            <a:off x="3249613" y="3716338"/>
            <a:ext cx="247173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MX" sz="2400">
                <a:solidFill>
                  <a:srgbClr val="000000"/>
                </a:solidFill>
                <a:latin typeface="Thames"/>
                <a:ea typeface="Thames"/>
                <a:cs typeface="Thames"/>
              </a:rPr>
              <a:t>sobrepeso</a:t>
            </a:r>
          </a:p>
        </p:txBody>
      </p:sp>
      <p:sp>
        <p:nvSpPr>
          <p:cNvPr id="87048" name="CuadroTexto 8"/>
          <p:cNvSpPr txBox="1">
            <a:spLocks noChangeArrowheads="1"/>
          </p:cNvSpPr>
          <p:nvPr/>
        </p:nvSpPr>
        <p:spPr bwMode="auto">
          <a:xfrm>
            <a:off x="5862639" y="3702050"/>
            <a:ext cx="277812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MX" sz="2400">
                <a:solidFill>
                  <a:srgbClr val="000000"/>
                </a:solidFill>
                <a:latin typeface="Thames"/>
                <a:ea typeface="Thames"/>
                <a:cs typeface="Thames"/>
              </a:rPr>
              <a:t>normal</a:t>
            </a:r>
          </a:p>
        </p:txBody>
      </p:sp>
      <p:sp>
        <p:nvSpPr>
          <p:cNvPr id="87049" name="Rectángulo 9"/>
          <p:cNvSpPr>
            <a:spLocks noChangeArrowheads="1"/>
          </p:cNvSpPr>
          <p:nvPr/>
        </p:nvSpPr>
        <p:spPr bwMode="auto">
          <a:xfrm>
            <a:off x="694140" y="6309320"/>
            <a:ext cx="734322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1600">
                <a:solidFill>
                  <a:srgbClr val="000000"/>
                </a:solidFill>
                <a:latin typeface="Calibri" panose="020F0502020204030204" pitchFamily="34" charset="0"/>
              </a:rPr>
              <a:t>*Proyección a 10 años asumiendo que la reducción en el consumo de mantiene en 6%</a:t>
            </a:r>
            <a:endParaRPr lang="es-ES" altLang="es-MX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368641" y="191806"/>
            <a:ext cx="8609293" cy="104644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La alta prevalencia de </a:t>
            </a:r>
            <a:r>
              <a:rPr lang="es-MX" altLang="es-MX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DMT2 representan </a:t>
            </a:r>
            <a:r>
              <a:rPr lang="es-MX" altLang="es-MX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un problema nacional que requiere atención </a:t>
            </a:r>
            <a:r>
              <a:rPr lang="es-MX" altLang="es-MX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inmediata</a:t>
            </a:r>
            <a:endParaRPr lang="es-MX" altLang="es-MX" sz="31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5059" name="Marcador de contenido 2"/>
          <p:cNvSpPr>
            <a:spLocks noGrp="1"/>
          </p:cNvSpPr>
          <p:nvPr>
            <p:ph idx="4294967295"/>
          </p:nvPr>
        </p:nvSpPr>
        <p:spPr>
          <a:xfrm>
            <a:off x="368641" y="1382262"/>
            <a:ext cx="8005422" cy="50710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Las </a:t>
            </a:r>
            <a:r>
              <a:rPr lang="es-MX" alt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prevalencias de </a:t>
            </a:r>
            <a:r>
              <a:rPr lang="es-MX" alt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DMT2 </a:t>
            </a:r>
            <a:r>
              <a:rPr lang="es-MX" alt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[16%] </a:t>
            </a:r>
            <a:r>
              <a:rPr lang="es-MX" alt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 </a:t>
            </a:r>
            <a:r>
              <a:rPr lang="es-MX" alt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México </a:t>
            </a:r>
            <a:r>
              <a:rPr lang="es-MX" alt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entre </a:t>
            </a:r>
            <a:r>
              <a:rPr lang="es-MX" alt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las más altas en los países de la </a:t>
            </a:r>
            <a:r>
              <a:rPr lang="es-MX" alt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OECD.</a:t>
            </a:r>
            <a:endParaRPr lang="es-MX" altLang="es-MX" sz="2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6.4 </a:t>
            </a:r>
            <a:r>
              <a:rPr lang="es-MX" alt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millones de personas viven con </a:t>
            </a:r>
            <a:r>
              <a:rPr lang="es-MX" alt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DMT2. </a:t>
            </a:r>
          </a:p>
          <a:p>
            <a:pPr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Solo </a:t>
            </a:r>
            <a:r>
              <a:rPr lang="es-MX" alt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25% </a:t>
            </a:r>
            <a:r>
              <a:rPr lang="es-MX" alt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 </a:t>
            </a:r>
            <a:r>
              <a:rPr lang="es-MX" alt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control adecuado. </a:t>
            </a:r>
          </a:p>
          <a:p>
            <a:pPr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83,000 muertes prematuras [2012], promedio de 66.7 años de </a:t>
            </a:r>
            <a:r>
              <a:rPr lang="es-MX" altLang="es-MX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edad</a:t>
            </a:r>
          </a:p>
          <a:p>
            <a:pPr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600" dirty="0" smtClean="0">
                <a:latin typeface="Calibri" panose="020F0502020204030204" pitchFamily="34" charset="0"/>
              </a:rPr>
              <a:t>Los costos en salud y productividad de la DMT2 asociada con </a:t>
            </a:r>
            <a:r>
              <a:rPr lang="es-MX" altLang="es-MX" sz="2600" dirty="0" err="1" smtClean="0">
                <a:latin typeface="Calibri" panose="020F0502020204030204" pitchFamily="34" charset="0"/>
              </a:rPr>
              <a:t>SPyO</a:t>
            </a:r>
            <a:r>
              <a:rPr lang="es-MX" altLang="es-MX" sz="2600" dirty="0" smtClean="0">
                <a:latin typeface="Calibri" panose="020F0502020204030204" pitchFamily="34" charset="0"/>
              </a:rPr>
              <a:t> ascienden a más de </a:t>
            </a:r>
            <a:r>
              <a:rPr lang="es-MX" altLang="es-MX" sz="2600" b="1" u="sng" dirty="0" smtClean="0">
                <a:latin typeface="Calibri" panose="020F0502020204030204" pitchFamily="34" charset="0"/>
              </a:rPr>
              <a:t>85 mil millones de pesos anuales</a:t>
            </a:r>
            <a:r>
              <a:rPr lang="es-MX" altLang="es-MX" sz="26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68641" y="6427113"/>
            <a:ext cx="77771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100" dirty="0">
                <a:latin typeface="Calibri" panose="020F0502020204030204" pitchFamily="34" charset="0"/>
              </a:rPr>
              <a:t>Fuente: IMCO, </a:t>
            </a:r>
            <a:r>
              <a:rPr lang="es-MX" sz="1100" b="1" dirty="0">
                <a:latin typeface="Calibri" panose="020F0502020204030204" pitchFamily="34" charset="0"/>
              </a:rPr>
              <a:t>Kilos de mas, pesos de </a:t>
            </a:r>
            <a:r>
              <a:rPr lang="es-MX" sz="1100" b="1" dirty="0" err="1">
                <a:latin typeface="Calibri" panose="020F0502020204030204" pitchFamily="34" charset="0"/>
              </a:rPr>
              <a:t>menos:Los</a:t>
            </a:r>
            <a:r>
              <a:rPr lang="es-MX" sz="1100" b="1" dirty="0">
                <a:latin typeface="Calibri" panose="020F0502020204030204" pitchFamily="34" charset="0"/>
              </a:rPr>
              <a:t> costos de la obesidad en México</a:t>
            </a:r>
          </a:p>
          <a:p>
            <a:pPr>
              <a:defRPr/>
            </a:pPr>
            <a:r>
              <a:rPr lang="es-MX" sz="1100" b="1" dirty="0">
                <a:latin typeface="Calibri" panose="020F0502020204030204" pitchFamily="34" charset="0"/>
              </a:rPr>
              <a:t>Hernandez-Avila M et al </a:t>
            </a:r>
            <a:r>
              <a:rPr lang="es-MX" sz="1100" dirty="0">
                <a:latin typeface="Calibri" panose="020F0502020204030204" pitchFamily="34" charset="0"/>
              </a:rPr>
              <a:t>Salud Pública </a:t>
            </a:r>
            <a:r>
              <a:rPr lang="es-MX" sz="1100" dirty="0" err="1">
                <a:latin typeface="Calibri" panose="020F0502020204030204" pitchFamily="34" charset="0"/>
              </a:rPr>
              <a:t>Méx</a:t>
            </a:r>
            <a:r>
              <a:rPr lang="es-MX" sz="1100" dirty="0">
                <a:latin typeface="Calibri" panose="020F0502020204030204" pitchFamily="34" charset="0"/>
              </a:rPr>
              <a:t> 2013; Vol. 55(</a:t>
            </a:r>
            <a:r>
              <a:rPr lang="es-MX" sz="1100" dirty="0" err="1">
                <a:latin typeface="Calibri" panose="020F0502020204030204" pitchFamily="34" charset="0"/>
              </a:rPr>
              <a:t>sup</a:t>
            </a:r>
            <a:r>
              <a:rPr lang="es-MX" sz="1100" dirty="0">
                <a:latin typeface="Calibri" panose="020F0502020204030204" pitchFamily="34" charset="0"/>
              </a:rPr>
              <a:t> 2):129-136</a:t>
            </a:r>
            <a:endParaRPr lang="es-MX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ítulo 1"/>
          <p:cNvSpPr>
            <a:spLocks noGrp="1"/>
          </p:cNvSpPr>
          <p:nvPr>
            <p:ph type="title"/>
          </p:nvPr>
        </p:nvSpPr>
        <p:spPr>
          <a:xfrm>
            <a:off x="355195" y="37453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ES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Diabetes diagnosticada al año 2050</a:t>
            </a:r>
          </a:p>
        </p:txBody>
      </p:sp>
      <p:sp>
        <p:nvSpPr>
          <p:cNvPr id="88067" name="CuadroTexto 9"/>
          <p:cNvSpPr txBox="1">
            <a:spLocks noChangeArrowheads="1"/>
          </p:cNvSpPr>
          <p:nvPr/>
        </p:nvSpPr>
        <p:spPr bwMode="auto">
          <a:xfrm>
            <a:off x="1358900" y="2001838"/>
            <a:ext cx="2566988" cy="64633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ClrTx/>
              <a:buFontTx/>
              <a:buNone/>
              <a:defRPr sz="3600">
                <a:solidFill>
                  <a:srgbClr val="002060"/>
                </a:solidFill>
                <a:latin typeface="Thames"/>
                <a:ea typeface="Thames"/>
                <a:cs typeface="Thames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9pPr>
          </a:lstStyle>
          <a:p>
            <a:r>
              <a:rPr lang="es-ES" altLang="es-MX" dirty="0"/>
              <a:t>17 millones</a:t>
            </a:r>
          </a:p>
        </p:txBody>
      </p:sp>
      <p:sp>
        <p:nvSpPr>
          <p:cNvPr id="88068" name="CuadroTexto 10"/>
          <p:cNvSpPr txBox="1">
            <a:spLocks noChangeArrowheads="1"/>
          </p:cNvSpPr>
          <p:nvPr/>
        </p:nvSpPr>
        <p:spPr bwMode="auto">
          <a:xfrm>
            <a:off x="1358899" y="2751013"/>
            <a:ext cx="2566989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ClrTx/>
              <a:buFontTx/>
              <a:buNone/>
              <a:defRPr sz="2400">
                <a:solidFill>
                  <a:srgbClr val="000000"/>
                </a:solidFill>
                <a:latin typeface="Thames"/>
                <a:ea typeface="Thames"/>
                <a:cs typeface="Thames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9pPr>
          </a:lstStyle>
          <a:p>
            <a:r>
              <a:rPr lang="es-ES" altLang="es-MX" dirty="0"/>
              <a:t>sin impuesto</a:t>
            </a:r>
          </a:p>
        </p:txBody>
      </p:sp>
      <p:sp>
        <p:nvSpPr>
          <p:cNvPr id="88069" name="CuadroTexto 11"/>
          <p:cNvSpPr txBox="1">
            <a:spLocks noChangeArrowheads="1"/>
          </p:cNvSpPr>
          <p:nvPr/>
        </p:nvSpPr>
        <p:spPr bwMode="auto">
          <a:xfrm>
            <a:off x="4840288" y="1984375"/>
            <a:ext cx="3073400" cy="64633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ClrTx/>
              <a:buFontTx/>
              <a:buNone/>
              <a:defRPr sz="3600">
                <a:solidFill>
                  <a:srgbClr val="002060"/>
                </a:solidFill>
                <a:latin typeface="Thames"/>
                <a:ea typeface="Thames"/>
                <a:cs typeface="Thames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9pPr>
          </a:lstStyle>
          <a:p>
            <a:r>
              <a:rPr lang="es-ES" altLang="es-MX" dirty="0"/>
              <a:t>16.6 millones</a:t>
            </a:r>
          </a:p>
        </p:txBody>
      </p:sp>
      <p:sp>
        <p:nvSpPr>
          <p:cNvPr id="88070" name="CuadroTexto 12"/>
          <p:cNvSpPr txBox="1">
            <a:spLocks noChangeArrowheads="1"/>
          </p:cNvSpPr>
          <p:nvPr/>
        </p:nvSpPr>
        <p:spPr bwMode="auto">
          <a:xfrm>
            <a:off x="4840288" y="2751014"/>
            <a:ext cx="3073399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ClrTx/>
              <a:buFontTx/>
              <a:buNone/>
              <a:defRPr sz="2400">
                <a:solidFill>
                  <a:srgbClr val="000000"/>
                </a:solidFill>
                <a:latin typeface="Thames"/>
                <a:ea typeface="Thames"/>
                <a:cs typeface="Thames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9pPr>
          </a:lstStyle>
          <a:p>
            <a:r>
              <a:rPr lang="es-ES" altLang="es-MX" dirty="0"/>
              <a:t>con impuesto</a:t>
            </a:r>
          </a:p>
        </p:txBody>
      </p:sp>
      <p:sp>
        <p:nvSpPr>
          <p:cNvPr id="88071" name="CuadroTexto 13"/>
          <p:cNvSpPr txBox="1">
            <a:spLocks noChangeArrowheads="1"/>
          </p:cNvSpPr>
          <p:nvPr/>
        </p:nvSpPr>
        <p:spPr bwMode="auto">
          <a:xfrm>
            <a:off x="3059113" y="3716338"/>
            <a:ext cx="2568575" cy="64633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ClrTx/>
              <a:buFontTx/>
              <a:buNone/>
              <a:defRPr sz="3600">
                <a:solidFill>
                  <a:srgbClr val="002060"/>
                </a:solidFill>
                <a:latin typeface="Thames"/>
                <a:ea typeface="Thames"/>
                <a:cs typeface="Thames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9pPr>
          </a:lstStyle>
          <a:p>
            <a:r>
              <a:rPr lang="es-ES" altLang="es-MX" dirty="0"/>
              <a:t>-400,000</a:t>
            </a:r>
          </a:p>
        </p:txBody>
      </p:sp>
      <p:sp>
        <p:nvSpPr>
          <p:cNvPr id="88072" name="CuadroTexto 14"/>
          <p:cNvSpPr txBox="1">
            <a:spLocks noChangeArrowheads="1"/>
          </p:cNvSpPr>
          <p:nvPr/>
        </p:nvSpPr>
        <p:spPr bwMode="auto">
          <a:xfrm>
            <a:off x="3059113" y="4479205"/>
            <a:ext cx="2568575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ClrTx/>
              <a:buFontTx/>
              <a:buNone/>
              <a:defRPr sz="2400">
                <a:solidFill>
                  <a:srgbClr val="000000"/>
                </a:solidFill>
                <a:latin typeface="Thames"/>
                <a:ea typeface="Thames"/>
                <a:cs typeface="Thames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latin typeface="Garamond" panose="02020404030301010803" pitchFamily="18" charset="0"/>
              </a:defRPr>
            </a:lvl9pPr>
          </a:lstStyle>
          <a:p>
            <a:r>
              <a:rPr lang="es-ES" altLang="es-MX" dirty="0"/>
              <a:t>casos</a:t>
            </a:r>
          </a:p>
        </p:txBody>
      </p:sp>
      <p:sp>
        <p:nvSpPr>
          <p:cNvPr id="88073" name="Rectángulo 15"/>
          <p:cNvSpPr>
            <a:spLocks noChangeArrowheads="1"/>
          </p:cNvSpPr>
          <p:nvPr/>
        </p:nvSpPr>
        <p:spPr bwMode="auto">
          <a:xfrm>
            <a:off x="355195" y="5846898"/>
            <a:ext cx="8249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*Proyección al 2050, proyección asume reducción sostenida del 6% en el consumo de bebidas azucaradas y tasa de incidencia igual a la observada en el año 2005</a:t>
            </a:r>
            <a:endParaRPr lang="es-ES" altLang="es-MX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/>
          <a:lstStyle/>
          <a:p>
            <a:r>
              <a:rPr lang="es-MX" sz="3200" dirty="0" smtClean="0"/>
              <a:t>Los tres estudios documentan reducción en compras/ventas de bebidas azucaradas </a:t>
            </a:r>
            <a:endParaRPr lang="es-MX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683568" y="1340768"/>
            <a:ext cx="1260136" cy="369332"/>
            <a:chOff x="683568" y="1484784"/>
            <a:chExt cx="1260136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484784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95% IC</a:t>
              </a:r>
              <a:endParaRPr lang="en-US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475656" y="1700808"/>
              <a:ext cx="468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39552" y="6530418"/>
            <a:ext cx="4911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i="1" dirty="0" smtClean="0"/>
              <a:t>95% IC derivado de valor de p reportados en los estudios </a:t>
            </a:r>
            <a:endParaRPr lang="es-MX" sz="1600" i="1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96454"/>
              </p:ext>
            </p:extLst>
          </p:nvPr>
        </p:nvGraphicFramePr>
        <p:xfrm>
          <a:off x="467544" y="908720"/>
          <a:ext cx="8318698" cy="565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09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303213" y="116632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Resumen y significancia de los resultados</a:t>
            </a:r>
            <a:endParaRPr lang="es-MX" altLang="es-MX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309708" y="824518"/>
            <a:ext cx="8150724" cy="478617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 mexicanos respondieron </a:t>
            </a:r>
            <a:r>
              <a:rPr lang="es-MX" altLang="es-MX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al impuesto </a:t>
            </a:r>
            <a:r>
              <a:rPr lang="es-MX" altLang="es-MX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modesto de ~10% </a:t>
            </a:r>
            <a:r>
              <a:rPr lang="es-MX" alt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reduciendo </a:t>
            </a: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las compras de bebidas </a:t>
            </a:r>
            <a:r>
              <a:rPr lang="es-MX" alt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azucaradas en 6% y hasta en 12</a:t>
            </a: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% en diciembre del </a:t>
            </a:r>
            <a:r>
              <a:rPr lang="es-MX" alt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2014, cumpliéndose así el objetivo del impuesto</a:t>
            </a:r>
            <a:endParaRPr lang="es-MX" altLang="es-MX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Reducción en compras </a:t>
            </a:r>
            <a:r>
              <a:rPr lang="es-MX" alt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podría </a:t>
            </a:r>
            <a:r>
              <a:rPr lang="es-MX" alt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ser mayor si el impuesto fuera más alto (al menos de 20</a:t>
            </a:r>
            <a:r>
              <a:rPr lang="es-MX" alt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%) y si se suman los efectos del uso de los recursos fiscales en prevención de obesidad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Un solo componente </a:t>
            </a:r>
            <a:r>
              <a:rPr lang="es-MX" alt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del paquete de acciones implementadas por el Gobierno federal tuvo efectos en disminución en el consumo de productos que causan enfermedad y muerte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El éxito de otros componentes (restricción de publicidad, prohibición de bebidas azucaradas en escuelas) </a:t>
            </a:r>
            <a:r>
              <a:rPr lang="es-MX" altLang="es-MX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podría contribuir al logro de mayores efectos</a:t>
            </a:r>
            <a:endParaRPr lang="es-MX" altLang="es-MX" sz="2400" u="sng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s-MX" alt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29204" y="260648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Conclusiones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6289" y="968534"/>
            <a:ext cx="8150724" cy="5112568"/>
          </a:xfrm>
        </p:spPr>
        <p:txBody>
          <a:bodyPr rtlCol="0">
            <a:noAutofit/>
          </a:bodyPr>
          <a:lstStyle/>
          <a:p>
            <a:pPr fontAlgn="auto">
              <a:lnSpc>
                <a:spcPct val="13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La mayor </a:t>
            </a: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disminución </a:t>
            </a: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 el consumo en los grupos de población más pobre reduce la carga económica del </a:t>
            </a: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impuesto </a:t>
            </a:r>
            <a:endParaRPr lang="es-MX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fontAlgn="auto">
              <a:lnSpc>
                <a:spcPct val="13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Mecanismos de compensación </a:t>
            </a: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para </a:t>
            </a: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 grupos más </a:t>
            </a: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pobres:</a:t>
            </a:r>
            <a:endParaRPr lang="es-MX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742950" lvl="2" indent="-342900" fontAlgn="auto">
              <a:lnSpc>
                <a:spcPct val="13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fectos positivos en 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salud pueden reducir la carga de las enfermedades crónicas y los gastos en salud (gastos de bolsillo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742950" lvl="2" indent="-342900" fontAlgn="auto">
              <a:lnSpc>
                <a:spcPct val="13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Uso de ingresos fiscales para prevención de obesidad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y la 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inversión en provisión de agua potable en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escuelas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 las zonas más pobres 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Bef>
                <a:spcPts val="1272"/>
              </a:spcBef>
              <a:defRPr/>
            </a:pP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12493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72960" y="-28521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Conclusiones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>
          <a:xfrm>
            <a:off x="372960" y="977368"/>
            <a:ext cx="8447512" cy="58902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El estudio publicado en el BMJ muestra que los impuestos </a:t>
            </a: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 las bebidas azucaradas (uno solo de los componentes del paquete de intervenciones) está 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contribuyendo a la disminución del consumo de </a:t>
            </a: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estos productos que generan daños a la salud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Esto, a pesar de que el monto del impuesto es muy modesto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 efectos medibles en la reducción de la obesidad en la población requieren tiempo; esperar efectos a 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un año de implementación del </a:t>
            </a: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impuesto sugiere desconocimiento de la fisiopatología de la obesidad</a:t>
            </a:r>
            <a:endParaRPr lang="es-MX" altLang="es-MX" sz="2800" dirty="0" smtClean="0">
              <a:latin typeface="Calibri" panose="020F0502020204030204" pitchFamily="34" charset="0"/>
            </a:endParaRPr>
          </a:p>
          <a:p>
            <a:pPr marL="179388" eaLnBrk="1" hangingPunct="1">
              <a:spcBef>
                <a:spcPts val="600"/>
              </a:spcBef>
              <a:spcAft>
                <a:spcPts val="600"/>
              </a:spcAft>
            </a:pPr>
            <a:endParaRPr lang="es-MX" altLang="es-MX" sz="2800" dirty="0" smtClean="0">
              <a:latin typeface="Calibri" panose="020F0502020204030204" pitchFamily="34" charset="0"/>
            </a:endParaRPr>
          </a:p>
          <a:p>
            <a:pPr marL="179388" lvl="1" eaLnBrk="1" hangingPunct="1">
              <a:spcBef>
                <a:spcPts val="600"/>
              </a:spcBef>
              <a:spcAft>
                <a:spcPts val="600"/>
              </a:spcAft>
            </a:pPr>
            <a:endParaRPr lang="es-MX" altLang="es-MX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72960" y="-28521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Conclusiones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>
          <a:xfrm>
            <a:off x="372960" y="764704"/>
            <a:ext cx="8447512" cy="58902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 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modelos matemáticos presentados </a:t>
            </a: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sugieren 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efectos </a:t>
            </a: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importantes del impuesto en la reducción 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 obesidad y DMT2 en el mediano </a:t>
            </a: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plazo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La 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prevención de obesidad requiere de un paquete de acciones </a:t>
            </a: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multisectoriales; pretender 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que un solo componente del paquete solucione el problema </a:t>
            </a: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acusa ingenuidad o desconocimiento</a:t>
            </a:r>
            <a:endParaRPr lang="es-MX" altLang="es-MX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 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impuestos a las bebidas azucaradas tienen un lugar legítimo dentro del paquete de acciones para la prevención y control de </a:t>
            </a:r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obesidad</a:t>
            </a:r>
            <a:endParaRPr lang="es-MX" altLang="es-MX" sz="2800" dirty="0" smtClean="0">
              <a:latin typeface="Calibri" panose="020F0502020204030204" pitchFamily="34" charset="0"/>
            </a:endParaRPr>
          </a:p>
          <a:p>
            <a:pPr marL="179388" eaLnBrk="1" hangingPunct="1">
              <a:spcBef>
                <a:spcPts val="600"/>
              </a:spcBef>
              <a:spcAft>
                <a:spcPts val="600"/>
              </a:spcAft>
            </a:pPr>
            <a:endParaRPr lang="es-MX" altLang="es-MX" sz="2800" dirty="0" smtClean="0">
              <a:latin typeface="Calibri" panose="020F0502020204030204" pitchFamily="34" charset="0"/>
            </a:endParaRPr>
          </a:p>
          <a:p>
            <a:pPr marL="179388" lvl="1" eaLnBrk="1" hangingPunct="1">
              <a:spcBef>
                <a:spcPts val="600"/>
              </a:spcBef>
              <a:spcAft>
                <a:spcPts val="600"/>
              </a:spcAft>
            </a:pPr>
            <a:endParaRPr lang="es-MX" altLang="es-MX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7256" y="6148749"/>
            <a:ext cx="1945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>
                <a:hlinkClick r:id="rId2"/>
              </a:rPr>
              <a:t>www.insp.mx</a:t>
            </a:r>
            <a:r>
              <a:rPr lang="es-MX" sz="2400" dirty="0" smtClean="0"/>
              <a:t> </a:t>
            </a:r>
            <a:endParaRPr lang="es-MX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732240" y="170080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34" y="180755"/>
            <a:ext cx="2475380" cy="9927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27310"/>
            <a:ext cx="1008112" cy="1008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4561" r="18994" b="7683"/>
          <a:stretch>
            <a:fillRect/>
          </a:stretch>
        </p:blipFill>
        <p:spPr bwMode="auto">
          <a:xfrm>
            <a:off x="1793724" y="1046378"/>
            <a:ext cx="5832648" cy="511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547256" y="227310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Gracias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84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>
          <a:xfrm>
            <a:off x="368642" y="301297"/>
            <a:ext cx="8579296" cy="1384995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es-MX" alt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Una proporción importante de la carga de la  enfermedad es atribuible al consumo frecuente de bebidas azucaradas.</a:t>
            </a:r>
            <a: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</a:br>
            <a:endParaRPr lang="es-MX" altLang="es-MX" sz="28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403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64250" y="6381328"/>
            <a:ext cx="6272336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 dirty="0" smtClean="0">
                <a:latin typeface="Calibri" panose="020F0502020204030204" pitchFamily="34" charset="0"/>
              </a:rPr>
              <a:t>Estudio de carga global de la enfermedad 1990-2013, México. http://www.healthdata.org/mexico</a:t>
            </a:r>
            <a:endParaRPr lang="es-ES" altLang="en-US" sz="1200" dirty="0" smtClean="0">
              <a:latin typeface="Calibri" panose="020F05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7" y="1892482"/>
            <a:ext cx="9021493" cy="34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2204864"/>
          <a:ext cx="8568952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0"/>
                <a:gridCol w="1800200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b="1" noProof="0" dirty="0" smtClean="0">
                          <a:latin typeface="Garamond"/>
                          <a:cs typeface="Garamond"/>
                        </a:rPr>
                        <a:t>Período post-impuesto</a:t>
                      </a:r>
                      <a:endParaRPr lang="es-MX" sz="2800" b="1" noProof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noProof="0" smtClean="0">
                          <a:latin typeface="Garamond"/>
                          <a:cs typeface="Garamond"/>
                        </a:rPr>
                        <a:t>Refrescos</a:t>
                      </a:r>
                      <a:endParaRPr lang="es-MX" sz="2800" b="1" noProof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noProof="0" dirty="0" smtClean="0">
                          <a:latin typeface="Garamond"/>
                          <a:cs typeface="Garamond"/>
                        </a:rPr>
                        <a:t>Todas las Bebidas azucaradas</a:t>
                      </a:r>
                      <a:endParaRPr lang="es-MX" sz="2800" b="1" noProof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noProof="0" dirty="0" smtClean="0">
                          <a:latin typeface="Garamond"/>
                          <a:cs typeface="Garamond"/>
                        </a:rPr>
                        <a:t>Enero-Agosto</a:t>
                      </a:r>
                      <a:r>
                        <a:rPr lang="es-MX" sz="2800" baseline="0" noProof="0" dirty="0" smtClean="0">
                          <a:latin typeface="Garamond"/>
                          <a:cs typeface="Garamond"/>
                        </a:rPr>
                        <a:t> 2014</a:t>
                      </a:r>
                      <a:r>
                        <a:rPr lang="es-MX" sz="2800" b="1" baseline="0" noProof="0" dirty="0" smtClean="0">
                          <a:latin typeface="Garamond"/>
                          <a:cs typeface="Garamond"/>
                        </a:rPr>
                        <a:t>+</a:t>
                      </a:r>
                      <a:endParaRPr lang="es-MX" sz="2800" b="1" noProof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 smtClean="0">
                          <a:latin typeface="Garamond"/>
                          <a:cs typeface="Garamond"/>
                        </a:rPr>
                        <a:t>-4.3%*</a:t>
                      </a:r>
                      <a:endParaRPr lang="es-MX" sz="2800" noProof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noProof="0" dirty="0" smtClean="0">
                          <a:latin typeface="Garamond"/>
                          <a:cs typeface="Garamond"/>
                        </a:rPr>
                        <a:t>-5.9%*</a:t>
                      </a:r>
                    </a:p>
                  </a:txBody>
                  <a:tcPr anchor="ctr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baseline="0" noProof="0" dirty="0" smtClean="0">
                          <a:latin typeface="Garamond"/>
                          <a:cs typeface="Garamond"/>
                        </a:rPr>
                        <a:t>Enero-Diciembre 2014</a:t>
                      </a:r>
                      <a:endParaRPr lang="es-MX" sz="2800" noProof="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 smtClean="0">
                          <a:latin typeface="Garamond"/>
                          <a:cs typeface="Garamond"/>
                        </a:rPr>
                        <a:t>-4.7%*</a:t>
                      </a:r>
                      <a:endParaRPr lang="es-MX" sz="2800" noProof="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 smtClean="0">
                          <a:latin typeface="Garamond"/>
                          <a:cs typeface="Garamond"/>
                        </a:rPr>
                        <a:t>-4.4%*</a:t>
                      </a:r>
                      <a:endParaRPr lang="es-MX" sz="2800" noProof="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noProof="0" dirty="0" smtClean="0">
                          <a:latin typeface="Garamond"/>
                          <a:cs typeface="Garamond"/>
                        </a:rPr>
                        <a:t>Enero</a:t>
                      </a:r>
                      <a:r>
                        <a:rPr lang="es-MX" sz="2800" baseline="0" noProof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es-MX" sz="2800" noProof="0" dirty="0" smtClean="0">
                          <a:latin typeface="Garamond"/>
                          <a:cs typeface="Garamond"/>
                        </a:rPr>
                        <a:t>2014-Agosto</a:t>
                      </a:r>
                      <a:r>
                        <a:rPr lang="es-MX" sz="2800" baseline="0" noProof="0" dirty="0" smtClean="0">
                          <a:latin typeface="Garamond"/>
                          <a:cs typeface="Garamond"/>
                        </a:rPr>
                        <a:t> 2015</a:t>
                      </a:r>
                      <a:endParaRPr lang="es-MX" sz="2800" noProof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 smtClean="0">
                          <a:latin typeface="Garamond"/>
                          <a:cs typeface="Garamond"/>
                        </a:rPr>
                        <a:t>-7.7%*</a:t>
                      </a:r>
                      <a:endParaRPr lang="es-MX" sz="2800" noProof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 smtClean="0">
                          <a:latin typeface="Garamond"/>
                          <a:cs typeface="Garamond"/>
                        </a:rPr>
                        <a:t>-6.9%*</a:t>
                      </a:r>
                      <a:endParaRPr lang="es-MX" sz="2800" noProof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41" y="105273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Garamond"/>
                <a:cs typeface="Garamond"/>
              </a:rPr>
              <a:t>Cambios estimados en ventas</a:t>
            </a:r>
          </a:p>
          <a:p>
            <a:pPr algn="ctr"/>
            <a:r>
              <a:rPr lang="es-MX" sz="3200" b="1" dirty="0" smtClean="0">
                <a:latin typeface="Garamond"/>
                <a:cs typeface="Garamond"/>
              </a:rPr>
              <a:t>Encuesta </a:t>
            </a:r>
            <a:r>
              <a:rPr lang="es-MX" sz="3200" b="1" dirty="0">
                <a:latin typeface="Garamond"/>
                <a:cs typeface="Garamond"/>
              </a:rPr>
              <a:t>Mensual de la </a:t>
            </a:r>
            <a:r>
              <a:rPr lang="es-MX" sz="3200" b="1" dirty="0" smtClean="0">
                <a:latin typeface="Garamond"/>
                <a:cs typeface="Garamond"/>
              </a:rPr>
              <a:t>Industria </a:t>
            </a:r>
            <a:r>
              <a:rPr lang="es-MX" sz="3200" b="1" dirty="0">
                <a:latin typeface="Garamond"/>
                <a:cs typeface="Garamond"/>
              </a:rPr>
              <a:t>Manufacturera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22920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/>
                <a:cs typeface="Garamond"/>
              </a:rPr>
              <a:t>Modelo replicando estudio </a:t>
            </a:r>
            <a:r>
              <a:rPr lang="es-MX" dirty="0" smtClean="0">
                <a:latin typeface="Garamond"/>
                <a:cs typeface="Garamond"/>
              </a:rPr>
              <a:t>UANL “La industria de las bebidas no alcohólicas”, 2015.</a:t>
            </a:r>
          </a:p>
          <a:p>
            <a:r>
              <a:rPr lang="es-MX" b="1" dirty="0" smtClean="0">
                <a:latin typeface="Garamond"/>
                <a:cs typeface="Garamond"/>
              </a:rPr>
              <a:t>+ Resultado estudio UANL: -4.3%</a:t>
            </a:r>
          </a:p>
          <a:p>
            <a:r>
              <a:rPr lang="es-MX" dirty="0" smtClean="0">
                <a:latin typeface="Garamond"/>
                <a:cs typeface="Garamond"/>
              </a:rPr>
              <a:t>*Significativo al 1%</a:t>
            </a:r>
          </a:p>
          <a:p>
            <a:r>
              <a:rPr lang="es-MX" dirty="0" smtClean="0">
                <a:latin typeface="Garamond"/>
                <a:cs typeface="Garamond"/>
              </a:rPr>
              <a:t>Período antes del impuesto 2007-2013</a:t>
            </a:r>
            <a:endParaRPr lang="es-MX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322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18755"/>
            <a:ext cx="8587970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ES_tradnl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ITAM: </a:t>
            </a:r>
            <a:r>
              <a:rPr lang="es-ES_tradnl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Cambios compras de bebidas azucaradas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1255" y="1498231"/>
            <a:ext cx="8161558" cy="470963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400" dirty="0" smtClean="0">
                <a:latin typeface="Calibri" panose="020F0502020204030204" pitchFamily="34" charset="0"/>
              </a:rPr>
              <a:t>Encuentran una </a:t>
            </a:r>
            <a:r>
              <a:rPr lang="es-ES_tradnl" sz="2400" b="1" dirty="0" smtClean="0">
                <a:latin typeface="Calibri" panose="020F0502020204030204" pitchFamily="34" charset="0"/>
              </a:rPr>
              <a:t>reducción de 5% </a:t>
            </a:r>
            <a:r>
              <a:rPr lang="es-ES_tradnl" sz="2400" dirty="0" smtClean="0">
                <a:latin typeface="Calibri" panose="020F0502020204030204" pitchFamily="34" charset="0"/>
              </a:rPr>
              <a:t>en las compras muy similar a BMJ con un modelo y una base de datos diferente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400" b="1" dirty="0" smtClean="0">
                <a:latin typeface="Calibri" panose="020F0502020204030204" pitchFamily="34" charset="0"/>
              </a:rPr>
              <a:t>No presentan reducción en calorías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400" u="sng" dirty="0" smtClean="0">
                <a:latin typeface="Calibri" panose="020F0502020204030204" pitchFamily="34" charset="0"/>
              </a:rPr>
              <a:t>Resultados por NSE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2F5597"/>
              </a:buClr>
              <a:defRPr/>
            </a:pPr>
            <a:r>
              <a:rPr lang="es-ES_tradnl" sz="2000" dirty="0" smtClean="0">
                <a:latin typeface="Calibri" panose="020F0502020204030204" pitchFamily="34" charset="0"/>
              </a:rPr>
              <a:t>No describen cómo construyeron las 3 categorías de NSE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2F5597"/>
              </a:buClr>
              <a:defRPr/>
            </a:pPr>
            <a:r>
              <a:rPr lang="es-ES_tradnl" sz="2000" dirty="0" smtClean="0">
                <a:latin typeface="Calibri" panose="020F0502020204030204" pitchFamily="34" charset="0"/>
              </a:rPr>
              <a:t>Encuentran </a:t>
            </a:r>
            <a:r>
              <a:rPr lang="es-ES_tradnl" sz="2000" b="1" dirty="0" smtClean="0">
                <a:latin typeface="Calibri" panose="020F0502020204030204" pitchFamily="34" charset="0"/>
              </a:rPr>
              <a:t>mayor reducción en nivel alto de SES </a:t>
            </a:r>
            <a:r>
              <a:rPr lang="es-ES_tradnl" sz="2000" dirty="0" smtClean="0">
                <a:latin typeface="Calibri" panose="020F0502020204030204" pitchFamily="34" charset="0"/>
              </a:rPr>
              <a:t>pero no muestran si hay diferencias estadísticamente significativas (la diferencia es pequeña: 5.8% vs 4.7%):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2F5597"/>
              </a:buClr>
              <a:defRPr/>
            </a:pPr>
            <a:r>
              <a:rPr lang="es-ES_tradnl" sz="2000" dirty="0" smtClean="0">
                <a:latin typeface="Calibri" panose="020F0502020204030204" pitchFamily="34" charset="0"/>
              </a:rPr>
              <a:t>Contrario a lo encontrado en BMJ y EHB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400" b="1" dirty="0" smtClean="0">
                <a:latin typeface="Calibri" panose="020F0502020204030204" pitchFamily="34" charset="0"/>
              </a:rPr>
              <a:t>Sustituciones por presentaciones más pequeñas</a:t>
            </a:r>
            <a:r>
              <a:rPr lang="es-ES_tradnl" sz="2400" dirty="0" smtClean="0">
                <a:latin typeface="Calibri" panose="020F0502020204030204" pitchFamily="34" charset="0"/>
              </a:rPr>
              <a:t> (asumen que el precio pasó más en las presentaciones grandes: diferente a resultados precios INEGI (PLOS ONE)</a:t>
            </a:r>
          </a:p>
        </p:txBody>
      </p:sp>
    </p:spTree>
    <p:extLst>
      <p:ext uri="{BB962C8B-B14F-4D97-AF65-F5344CB8AC3E}">
        <p14:creationId xmlns:p14="http://schemas.microsoft.com/office/powerpoint/2010/main" val="21650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102 Conector recto de flecha"/>
          <p:cNvCxnSpPr/>
          <p:nvPr/>
        </p:nvCxnSpPr>
        <p:spPr>
          <a:xfrm flipH="1" flipV="1">
            <a:off x="3271838" y="2122488"/>
            <a:ext cx="3641725" cy="531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7" name="132 Grupo"/>
          <p:cNvGrpSpPr>
            <a:grpSpLocks/>
          </p:cNvGrpSpPr>
          <p:nvPr/>
        </p:nvGrpSpPr>
        <p:grpSpPr bwMode="auto">
          <a:xfrm>
            <a:off x="271463" y="328066"/>
            <a:ext cx="8572285" cy="5837238"/>
            <a:chOff x="-28588" y="268196"/>
            <a:chExt cx="9647729" cy="6737187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868120" y="5680665"/>
              <a:ext cx="1867062" cy="12422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chemeClr val="bg1"/>
                  </a:solidFill>
                  <a:cs typeface="Times New Roman" pitchFamily="18" charset="0"/>
                </a:rPr>
                <a:t>Industrialización/ Urbanización /Globalización / ∆ Dinámica familiar/ medios de comunicación,</a:t>
              </a:r>
              <a:endParaRPr lang="es-MX" sz="12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5788781" y="5700820"/>
              <a:ext cx="1214930" cy="124043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chemeClr val="bg1"/>
                  </a:solidFill>
                  <a:cs typeface="Times New Roman" pitchFamily="18" charset="0"/>
                </a:rPr>
                <a:t>Cambios tecnológicos en producción y recreación</a:t>
              </a:r>
              <a:endParaRPr lang="es-MX" sz="12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787916" y="5675169"/>
              <a:ext cx="1377516" cy="12459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200" dirty="0" smtClean="0">
                  <a:solidFill>
                    <a:schemeClr val="bg1"/>
                  </a:solidFill>
                </a:rPr>
                <a:t>Cambios tecnológicos en producción y procesamiento de alimentos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8556318" y="5715478"/>
              <a:ext cx="1062823" cy="12257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chemeClr val="bg1"/>
                  </a:solidFill>
                  <a:cs typeface="Times New Roman" pitchFamily="18" charset="0"/>
                </a:rPr>
                <a:t>Pobreza e inequidad</a:t>
              </a:r>
              <a:endParaRPr lang="es-MX" sz="12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20" name="80 CuadroTexto"/>
            <p:cNvSpPr txBox="1">
              <a:spLocks noChangeArrowheads="1"/>
            </p:cNvSpPr>
            <p:nvPr/>
          </p:nvSpPr>
          <p:spPr bwMode="auto">
            <a:xfrm>
              <a:off x="2501324" y="3804440"/>
              <a:ext cx="2143993" cy="133021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dirty="0" smtClean="0">
                  <a:solidFill>
                    <a:srgbClr val="002060"/>
                  </a:solidFill>
                  <a:cs typeface="Times New Roman" pitchFamily="18" charset="0"/>
                </a:rPr>
                <a:t>↓ precios de alimentos con alta densidad energética  y bajo valor nutritivo y bebidas azucaradas y </a:t>
              </a:r>
              <a:r>
                <a:rPr lang="es-MX" dirty="0" smtClean="0">
                  <a:solidFill>
                    <a:srgbClr val="002060"/>
                  </a:solidFill>
                </a:rPr>
                <a:t>↑ precio por caloría de alimentos saludables</a:t>
              </a:r>
              <a:r>
                <a:rPr lang="es-MX" dirty="0" smtClean="0">
                  <a:solidFill>
                    <a:srgbClr val="002060"/>
                  </a:solidFill>
                  <a:cs typeface="Times New Roman" pitchFamily="18" charset="0"/>
                </a:rPr>
                <a:t> </a:t>
              </a:r>
              <a:endParaRPr lang="es-MX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4704277" y="4117756"/>
              <a:ext cx="1297116" cy="8666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rgbClr val="002060"/>
                  </a:solidFill>
                  <a:cs typeface="Times New Roman" pitchFamily="18" charset="0"/>
                </a:rPr>
                <a:t>↓Tiempo para cocinar y consumir alimentos</a:t>
              </a:r>
              <a:endParaRPr lang="es-MX" sz="1200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23" name="80 CuadroTexto"/>
            <p:cNvSpPr txBox="1">
              <a:spLocks noChangeArrowheads="1"/>
            </p:cNvSpPr>
            <p:nvPr/>
          </p:nvSpPr>
          <p:spPr bwMode="auto">
            <a:xfrm>
              <a:off x="6069286" y="4150736"/>
              <a:ext cx="1699115" cy="10956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rgbClr val="002060"/>
                  </a:solidFill>
                  <a:cs typeface="Times New Roman" pitchFamily="18" charset="0"/>
                </a:rPr>
                <a:t>Ambiente sedentario/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rgbClr val="002060"/>
                  </a:solidFill>
                  <a:cs typeface="Times New Roman" pitchFamily="18" charset="0"/>
                </a:rPr>
                <a:t>Comunidad/escuela/trabajo/hogar</a:t>
              </a:r>
              <a:endParaRPr lang="es-MX" sz="1200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cxnSp>
          <p:nvCxnSpPr>
            <p:cNvPr id="24" name="398 Conector recto de flecha"/>
            <p:cNvCxnSpPr>
              <a:stCxn id="12" idx="0"/>
            </p:cNvCxnSpPr>
            <p:nvPr/>
          </p:nvCxnSpPr>
          <p:spPr bwMode="auto">
            <a:xfrm flipV="1">
              <a:off x="4802544" y="5264745"/>
              <a:ext cx="1741994" cy="415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718236" y="2837012"/>
              <a:ext cx="1702688" cy="232695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n-US" b="1" dirty="0" smtClean="0">
                  <a:solidFill>
                    <a:srgbClr val="002060"/>
                  </a:solidFill>
                </a:rPr>
                <a:t>↑</a:t>
              </a:r>
              <a:r>
                <a:rPr lang="es-MX" dirty="0" smtClean="0">
                  <a:solidFill>
                    <a:srgbClr val="002060"/>
                  </a:solidFill>
                </a:rPr>
                <a:t> disponibilidad y accesibilidad de alimentos procesados​​, con alta densidad energética y bebidas con aporte calórico y ↓ disponibilidad  y acceso a  agua potable y alimentos saludables</a:t>
              </a: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5066970" y="3033063"/>
              <a:ext cx="1972474" cy="6467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dirty="0" smtClean="0">
                  <a:solidFill>
                    <a:srgbClr val="002060"/>
                  </a:solidFill>
                  <a:cs typeface="Times New Roman" pitchFamily="18" charset="0"/>
                </a:rPr>
                <a:t>Pobre infraestructura de mercados de alimentos y agua potable</a:t>
              </a:r>
              <a:endParaRPr lang="es-MX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2663910" y="2919464"/>
              <a:ext cx="1584769" cy="58082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buFont typeface="Wingdings" pitchFamily="2" charset="2"/>
                <a:buNone/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Pérdida de cultura alimentaria</a:t>
              </a:r>
              <a:endParaRPr lang="es-MX" sz="1200" dirty="0">
                <a:solidFill>
                  <a:srgbClr val="002060"/>
                </a:solidFill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7366402" y="3086198"/>
              <a:ext cx="1943887" cy="8300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buFont typeface="Wingdings" pitchFamily="2" charset="2"/>
                <a:buNone/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Falta de estrategia efectiva de orientación alimentaria y de actividad física</a:t>
              </a:r>
              <a:endParaRPr lang="es-MX" sz="1200" dirty="0">
                <a:solidFill>
                  <a:srgbClr val="002060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8013174" y="4147072"/>
              <a:ext cx="1297116" cy="101506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rgbClr val="002060"/>
                  </a:solidFill>
                  <a:cs typeface="Times New Roman" pitchFamily="18" charset="0"/>
                </a:rPr>
                <a:t>Baja calidad y acceso a servicios de Salud y Sanidad</a:t>
              </a:r>
              <a:endParaRPr lang="es-MX" sz="1200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cxnSp>
          <p:nvCxnSpPr>
            <p:cNvPr id="31" name="398 Conector recto de flecha"/>
            <p:cNvCxnSpPr>
              <a:stCxn id="16" idx="0"/>
            </p:cNvCxnSpPr>
            <p:nvPr/>
          </p:nvCxnSpPr>
          <p:spPr bwMode="auto">
            <a:xfrm flipH="1" flipV="1">
              <a:off x="9027998" y="5246422"/>
              <a:ext cx="59732" cy="469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398 Conector recto de flecha"/>
            <p:cNvCxnSpPr/>
            <p:nvPr/>
          </p:nvCxnSpPr>
          <p:spPr bwMode="auto">
            <a:xfrm flipV="1">
              <a:off x="7930987" y="3861241"/>
              <a:ext cx="1787" cy="18395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5663715" y="2060137"/>
              <a:ext cx="1214930" cy="4305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Factores</a:t>
              </a:r>
              <a:r>
                <a:rPr lang="en-US" sz="1200" dirty="0" smtClean="0">
                  <a:solidFill>
                    <a:srgbClr val="002060"/>
                  </a:solidFill>
                </a:rPr>
                <a:t> psicosociales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900476" y="1671700"/>
              <a:ext cx="4439853" cy="919790"/>
            </a:xfrm>
            <a:prstGeom prst="rect">
              <a:avLst/>
            </a:prstGeom>
            <a:solidFill>
              <a:srgbClr val="FFC000"/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200" u="sng" dirty="0" smtClean="0">
                  <a:solidFill>
                    <a:srgbClr val="002060"/>
                  </a:solidFill>
                </a:rPr>
                <a:t>↑ Ingestión de Energía: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↑ densidad energética de los alimentos(↑azúcares, H de C refinados,   grasas y↓ fibra);  ↑ bebidas azucaradas;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↑ frecuencia de alimentación↑ tamaño de porción</a:t>
              </a:r>
              <a:endParaRPr lang="es-MX" sz="1200" dirty="0">
                <a:solidFill>
                  <a:srgbClr val="002060"/>
                </a:solidFill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7166296" y="2005170"/>
              <a:ext cx="1870635" cy="914294"/>
            </a:xfrm>
            <a:prstGeom prst="rect">
              <a:avLst/>
            </a:prstGeom>
            <a:solidFill>
              <a:srgbClr val="FFC000"/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↓ </a:t>
              </a:r>
              <a:r>
                <a:rPr lang="es-MX" sz="1200" u="sng" dirty="0" smtClean="0">
                  <a:solidFill>
                    <a:srgbClr val="002060"/>
                  </a:solidFill>
                </a:rPr>
                <a:t>Actividad Física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 trabajo, transporte, recreación (sedentarismo)</a:t>
              </a:r>
              <a:endParaRPr lang="es-MX" sz="1200" dirty="0">
                <a:solidFill>
                  <a:srgbClr val="002060"/>
                </a:solidFill>
              </a:endParaRPr>
            </a:p>
          </p:txBody>
        </p:sp>
        <p:cxnSp>
          <p:nvCxnSpPr>
            <p:cNvPr id="37" name="59 Conector recto"/>
            <p:cNvCxnSpPr/>
            <p:nvPr/>
          </p:nvCxnSpPr>
          <p:spPr bwMode="auto">
            <a:xfrm flipV="1">
              <a:off x="3203482" y="1111031"/>
              <a:ext cx="619972" cy="861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159 Conector recto de flecha"/>
            <p:cNvCxnSpPr>
              <a:stCxn id="44" idx="0"/>
              <a:endCxn id="39" idx="4"/>
            </p:cNvCxnSpPr>
            <p:nvPr/>
          </p:nvCxnSpPr>
          <p:spPr bwMode="auto">
            <a:xfrm flipV="1">
              <a:off x="5222409" y="654802"/>
              <a:ext cx="32160" cy="63212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4214732" y="281022"/>
              <a:ext cx="2079674" cy="373779"/>
            </a:xfrm>
            <a:prstGeom prst="ellipse">
              <a:avLst/>
            </a:prstGeom>
            <a:solidFill>
              <a:srgbClr val="FFC000"/>
            </a:solidFill>
            <a:ln w="25400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002060"/>
                  </a:solidFill>
                </a:rPr>
                <a:t>Obesidad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1123808" y="980942"/>
              <a:ext cx="2083247" cy="329805"/>
            </a:xfrm>
            <a:prstGeom prst="rect">
              <a:avLst/>
            </a:prstGeom>
            <a:solidFill>
              <a:srgbClr val="FFC000"/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↑Ingestión de Energía</a:t>
              </a:r>
              <a:endParaRPr lang="es-MX" sz="1200" dirty="0">
                <a:solidFill>
                  <a:srgbClr val="002060"/>
                </a:solidFill>
              </a:endParaRPr>
            </a:p>
          </p:txBody>
        </p:sp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3616201" y="740917"/>
              <a:ext cx="3326763" cy="436076"/>
            </a:xfrm>
            <a:prstGeom prst="ellipse">
              <a:avLst/>
            </a:prstGeom>
            <a:noFill/>
            <a:ln w="22225">
              <a:prstDash val="dash"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Factores genéticos y epigenéticos</a:t>
              </a:r>
              <a:endParaRPr lang="es-MX" sz="1200" dirty="0">
                <a:solidFill>
                  <a:srgbClr val="002060"/>
                </a:solidFill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7237763" y="268196"/>
              <a:ext cx="1747355" cy="542346"/>
            </a:xfrm>
            <a:prstGeom prst="rect">
              <a:avLst/>
            </a:prstGeom>
            <a:solidFill>
              <a:srgbClr val="FFC000"/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buFont typeface="Wingdings" pitchFamily="2" charset="2"/>
                <a:buNone/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↑ Enfermedades crónicas</a:t>
              </a:r>
              <a:endParaRPr lang="es-MX" sz="1200" dirty="0">
                <a:solidFill>
                  <a:srgbClr val="002060"/>
                </a:solidFill>
              </a:endParaRPr>
            </a:p>
          </p:txBody>
        </p:sp>
        <p:cxnSp>
          <p:nvCxnSpPr>
            <p:cNvPr id="43" name="130 Conector recto de flecha"/>
            <p:cNvCxnSpPr/>
            <p:nvPr/>
          </p:nvCxnSpPr>
          <p:spPr bwMode="auto">
            <a:xfrm rot="10800000">
              <a:off x="2340525" y="1341895"/>
              <a:ext cx="1007677" cy="4305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4141479" y="1286927"/>
              <a:ext cx="2160073" cy="271173"/>
            </a:xfrm>
            <a:prstGeom prst="rect">
              <a:avLst/>
            </a:prstGeom>
            <a:solidFill>
              <a:srgbClr val="FFC000"/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5000"/>
                <a:buFont typeface="Wingdings" pitchFamily="2" charset="2"/>
                <a:buNone/>
                <a:defRPr/>
              </a:pPr>
              <a:r>
                <a:rPr lang="en-US" dirty="0" smtClean="0">
                  <a:solidFill>
                    <a:srgbClr val="002060"/>
                  </a:solidFill>
                </a:rPr>
                <a:t>Balance positivo de energía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7237763" y="1061561"/>
              <a:ext cx="1513303" cy="445236"/>
            </a:xfrm>
            <a:prstGeom prst="rect">
              <a:avLst/>
            </a:prstGeom>
            <a:solidFill>
              <a:srgbClr val="FFC000"/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SzPct val="95000"/>
                <a:defRPr/>
              </a:pPr>
              <a:r>
                <a:rPr lang="es-MX" sz="1200" dirty="0" smtClean="0">
                  <a:solidFill>
                    <a:srgbClr val="002060"/>
                  </a:solidFill>
                </a:rPr>
                <a:t>↓Gasto de energía</a:t>
              </a:r>
              <a:endParaRPr lang="es-MX" sz="1200" dirty="0">
                <a:solidFill>
                  <a:srgbClr val="002060"/>
                </a:solidFill>
              </a:endParaRPr>
            </a:p>
          </p:txBody>
        </p:sp>
        <p:cxnSp>
          <p:nvCxnSpPr>
            <p:cNvPr id="46" name="175 Conector recto de flecha"/>
            <p:cNvCxnSpPr>
              <a:endCxn id="44" idx="3"/>
            </p:cNvCxnSpPr>
            <p:nvPr/>
          </p:nvCxnSpPr>
          <p:spPr bwMode="auto">
            <a:xfrm rot="10800000" flipV="1">
              <a:off x="6301552" y="1197148"/>
              <a:ext cx="937998" cy="2253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50 Conector recto de flecha"/>
            <p:cNvCxnSpPr>
              <a:stCxn id="36" idx="0"/>
              <a:endCxn id="45" idx="2"/>
            </p:cNvCxnSpPr>
            <p:nvPr/>
          </p:nvCxnSpPr>
          <p:spPr bwMode="auto">
            <a:xfrm flipH="1" flipV="1">
              <a:off x="7993521" y="1506798"/>
              <a:ext cx="107200" cy="4983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175 Conector recto de flecha"/>
            <p:cNvCxnSpPr>
              <a:endCxn id="44" idx="1"/>
            </p:cNvCxnSpPr>
            <p:nvPr/>
          </p:nvCxnSpPr>
          <p:spPr bwMode="auto">
            <a:xfrm>
              <a:off x="3203482" y="1197148"/>
              <a:ext cx="937998" cy="2253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58 Conector recto"/>
            <p:cNvCxnSpPr/>
            <p:nvPr/>
          </p:nvCxnSpPr>
          <p:spPr bwMode="auto">
            <a:xfrm rot="16200000" flipH="1">
              <a:off x="6854233" y="811830"/>
              <a:ext cx="95277" cy="67535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47 Conector recto de flecha"/>
            <p:cNvCxnSpPr/>
            <p:nvPr/>
          </p:nvCxnSpPr>
          <p:spPr bwMode="auto">
            <a:xfrm flipV="1">
              <a:off x="7244909" y="2919464"/>
              <a:ext cx="39307" cy="1227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398 Conector recto de flecha"/>
            <p:cNvCxnSpPr>
              <a:stCxn id="29" idx="0"/>
              <a:endCxn id="28" idx="2"/>
            </p:cNvCxnSpPr>
            <p:nvPr/>
          </p:nvCxnSpPr>
          <p:spPr bwMode="auto">
            <a:xfrm flipH="1" flipV="1">
              <a:off x="8338346" y="3916208"/>
              <a:ext cx="323386" cy="2308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145 Conector recto de flecha"/>
            <p:cNvCxnSpPr>
              <a:endCxn id="25" idx="2"/>
            </p:cNvCxnSpPr>
            <p:nvPr/>
          </p:nvCxnSpPr>
          <p:spPr bwMode="auto">
            <a:xfrm flipV="1">
              <a:off x="1448980" y="5163970"/>
              <a:ext cx="119707" cy="470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145 Conector recto de flecha"/>
            <p:cNvCxnSpPr>
              <a:stCxn id="12" idx="0"/>
              <a:endCxn id="21" idx="2"/>
            </p:cNvCxnSpPr>
            <p:nvPr/>
          </p:nvCxnSpPr>
          <p:spPr bwMode="auto">
            <a:xfrm flipV="1">
              <a:off x="4800757" y="4984410"/>
              <a:ext cx="552079" cy="6962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398 Conector recto de flecha"/>
            <p:cNvCxnSpPr>
              <a:stCxn id="28" idx="0"/>
              <a:endCxn id="36" idx="2"/>
            </p:cNvCxnSpPr>
            <p:nvPr/>
          </p:nvCxnSpPr>
          <p:spPr bwMode="auto">
            <a:xfrm flipH="1" flipV="1">
              <a:off x="8100721" y="2919464"/>
              <a:ext cx="237625" cy="1667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345 Conector recto de flecha"/>
            <p:cNvCxnSpPr>
              <a:stCxn id="27" idx="0"/>
            </p:cNvCxnSpPr>
            <p:nvPr/>
          </p:nvCxnSpPr>
          <p:spPr bwMode="auto">
            <a:xfrm flipV="1">
              <a:off x="3455401" y="2585994"/>
              <a:ext cx="343039" cy="3334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145 Conector recto de flecha"/>
            <p:cNvCxnSpPr>
              <a:stCxn id="21" idx="0"/>
              <a:endCxn id="27" idx="3"/>
            </p:cNvCxnSpPr>
            <p:nvPr/>
          </p:nvCxnSpPr>
          <p:spPr bwMode="auto">
            <a:xfrm flipH="1" flipV="1">
              <a:off x="4248679" y="3210791"/>
              <a:ext cx="1104157" cy="9069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446 Conector recto de flecha"/>
            <p:cNvCxnSpPr>
              <a:endCxn id="34" idx="3"/>
            </p:cNvCxnSpPr>
            <p:nvPr/>
          </p:nvCxnSpPr>
          <p:spPr bwMode="auto">
            <a:xfrm flipH="1" flipV="1">
              <a:off x="6878644" y="2276343"/>
              <a:ext cx="2983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446 Conector recto de flecha"/>
            <p:cNvCxnSpPr>
              <a:stCxn id="34" idx="1"/>
              <a:endCxn id="35" idx="3"/>
            </p:cNvCxnSpPr>
            <p:nvPr/>
          </p:nvCxnSpPr>
          <p:spPr bwMode="auto">
            <a:xfrm flipH="1" flipV="1">
              <a:off x="5340328" y="2131596"/>
              <a:ext cx="323386" cy="1447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446 Conector recto de flecha"/>
            <p:cNvCxnSpPr/>
            <p:nvPr/>
          </p:nvCxnSpPr>
          <p:spPr bwMode="auto">
            <a:xfrm flipH="1" flipV="1">
              <a:off x="5340328" y="2585994"/>
              <a:ext cx="2106474" cy="5002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145 Conector recto de flecha"/>
            <p:cNvCxnSpPr>
              <a:stCxn id="25" idx="0"/>
            </p:cNvCxnSpPr>
            <p:nvPr/>
          </p:nvCxnSpPr>
          <p:spPr bwMode="auto">
            <a:xfrm flipV="1">
              <a:off x="1568687" y="2637297"/>
              <a:ext cx="1441835" cy="1997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145 Conector recto de flecha"/>
            <p:cNvCxnSpPr/>
            <p:nvPr/>
          </p:nvCxnSpPr>
          <p:spPr bwMode="auto">
            <a:xfrm rot="16200000" flipV="1">
              <a:off x="3473654" y="3673480"/>
              <a:ext cx="327973" cy="35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145 Conector recto de flecha"/>
            <p:cNvCxnSpPr/>
            <p:nvPr/>
          </p:nvCxnSpPr>
          <p:spPr bwMode="auto">
            <a:xfrm flipH="1" flipV="1">
              <a:off x="7607602" y="5246422"/>
              <a:ext cx="1377515" cy="4342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145 Conector recto de flecha"/>
            <p:cNvCxnSpPr>
              <a:endCxn id="42" idx="1"/>
            </p:cNvCxnSpPr>
            <p:nvPr/>
          </p:nvCxnSpPr>
          <p:spPr bwMode="auto">
            <a:xfrm>
              <a:off x="6301552" y="451421"/>
              <a:ext cx="936210" cy="87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-11289" y="1340769"/>
              <a:ext cx="622422" cy="141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b="1" dirty="0" smtClean="0">
                  <a:solidFill>
                    <a:srgbClr val="002060"/>
                  </a:solidFill>
                </a:rPr>
                <a:t>Causas Inmediatas</a:t>
              </a:r>
              <a:endParaRPr lang="es-E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0" y="3356994"/>
              <a:ext cx="622346" cy="154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b="1" dirty="0" smtClean="0">
                  <a:solidFill>
                    <a:srgbClr val="002060"/>
                  </a:solidFill>
                </a:rPr>
                <a:t>Causas Subyacentes</a:t>
              </a:r>
              <a:endParaRPr lang="es-E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5" name="Text Box 26"/>
            <p:cNvSpPr txBox="1">
              <a:spLocks noChangeArrowheads="1"/>
            </p:cNvSpPr>
            <p:nvPr/>
          </p:nvSpPr>
          <p:spPr bwMode="auto">
            <a:xfrm>
              <a:off x="-28588" y="5773776"/>
              <a:ext cx="622422" cy="1066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solidFill>
                    <a:srgbClr val="002060"/>
                  </a:solidFill>
                </a:rPr>
                <a:t>Causas Básicas</a:t>
              </a:r>
              <a:endParaRPr lang="es-E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76" name="194 Abrir llave"/>
            <p:cNvSpPr/>
            <p:nvPr/>
          </p:nvSpPr>
          <p:spPr bwMode="auto">
            <a:xfrm>
              <a:off x="525277" y="5636691"/>
              <a:ext cx="159012" cy="1368692"/>
            </a:xfrm>
            <a:prstGeom prst="leftBrac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7" name="207 Abrir llave"/>
            <p:cNvSpPr/>
            <p:nvPr/>
          </p:nvSpPr>
          <p:spPr bwMode="auto">
            <a:xfrm>
              <a:off x="539570" y="2782044"/>
              <a:ext cx="144719" cy="2420404"/>
            </a:xfrm>
            <a:prstGeom prst="leftBrac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rgbClr val="002060"/>
                </a:solidFill>
              </a:endParaRPr>
            </a:p>
          </p:txBody>
        </p:sp>
        <p:sp>
          <p:nvSpPr>
            <p:cNvPr id="78" name="208 Abrir llave"/>
            <p:cNvSpPr/>
            <p:nvPr/>
          </p:nvSpPr>
          <p:spPr bwMode="auto">
            <a:xfrm>
              <a:off x="528850" y="764737"/>
              <a:ext cx="144719" cy="1936689"/>
            </a:xfrm>
            <a:prstGeom prst="leftBrac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rgbClr val="002060"/>
                </a:solidFill>
              </a:endParaRPr>
            </a:p>
          </p:txBody>
        </p:sp>
        <p:cxnSp>
          <p:nvCxnSpPr>
            <p:cNvPr id="79" name="345 Conector recto de flecha"/>
            <p:cNvCxnSpPr/>
            <p:nvPr/>
          </p:nvCxnSpPr>
          <p:spPr bwMode="auto">
            <a:xfrm flipH="1" flipV="1">
              <a:off x="4934757" y="2637297"/>
              <a:ext cx="503838" cy="3957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345 Conector recto de flecha"/>
            <p:cNvCxnSpPr>
              <a:stCxn id="26" idx="1"/>
              <a:endCxn id="27" idx="3"/>
            </p:cNvCxnSpPr>
            <p:nvPr/>
          </p:nvCxnSpPr>
          <p:spPr bwMode="auto">
            <a:xfrm flipH="1" flipV="1">
              <a:off x="4248679" y="3210791"/>
              <a:ext cx="818291" cy="1465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8" name="87 Conector recto de flecha"/>
          <p:cNvCxnSpPr>
            <a:stCxn id="15" idx="0"/>
          </p:cNvCxnSpPr>
          <p:nvPr/>
        </p:nvCxnSpPr>
        <p:spPr>
          <a:xfrm flipV="1">
            <a:off x="1608138" y="4569866"/>
            <a:ext cx="1663700" cy="442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>
            <a:stCxn id="13" idx="0"/>
            <a:endCxn id="23" idx="2"/>
          </p:cNvCxnSpPr>
          <p:nvPr/>
        </p:nvCxnSpPr>
        <p:spPr>
          <a:xfrm flipV="1">
            <a:off x="5980113" y="4641304"/>
            <a:ext cx="464344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>
            <a:stCxn id="16" idx="0"/>
          </p:cNvCxnSpPr>
          <p:nvPr/>
        </p:nvCxnSpPr>
        <p:spPr>
          <a:xfrm flipH="1" flipV="1">
            <a:off x="3733800" y="4603204"/>
            <a:ext cx="4637774" cy="444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>
            <a:stCxn id="97" idx="0"/>
          </p:cNvCxnSpPr>
          <p:nvPr/>
        </p:nvCxnSpPr>
        <p:spPr>
          <a:xfrm flipH="1" flipV="1">
            <a:off x="1747837" y="4654004"/>
            <a:ext cx="1223962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>
            <a:stCxn id="97" idx="0"/>
            <a:endCxn id="20" idx="2"/>
          </p:cNvCxnSpPr>
          <p:nvPr/>
        </p:nvCxnSpPr>
        <p:spPr>
          <a:xfrm flipV="1">
            <a:off x="2971800" y="4544466"/>
            <a:ext cx="500063" cy="468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 de flecha"/>
          <p:cNvCxnSpPr>
            <a:stCxn id="25" idx="3"/>
            <a:endCxn id="27" idx="1"/>
          </p:cNvCxnSpPr>
          <p:nvPr/>
        </p:nvCxnSpPr>
        <p:spPr>
          <a:xfrm flipV="1">
            <a:off x="2447925" y="2876798"/>
            <a:ext cx="215900" cy="685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 de flecha"/>
          <p:cNvCxnSpPr>
            <a:stCxn id="26" idx="1"/>
          </p:cNvCxnSpPr>
          <p:nvPr/>
        </p:nvCxnSpPr>
        <p:spPr>
          <a:xfrm flipH="1">
            <a:off x="2374900" y="3004591"/>
            <a:ext cx="2422525" cy="179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 de flecha"/>
          <p:cNvCxnSpPr>
            <a:stCxn id="16" idx="0"/>
          </p:cNvCxnSpPr>
          <p:nvPr/>
        </p:nvCxnSpPr>
        <p:spPr>
          <a:xfrm flipH="1" flipV="1">
            <a:off x="6313488" y="3291930"/>
            <a:ext cx="2058086" cy="1755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2287587" y="5012779"/>
            <a:ext cx="5550695" cy="1089694"/>
            <a:chOff x="2287587" y="5012779"/>
            <a:chExt cx="5550695" cy="1089694"/>
          </a:xfrm>
        </p:grpSpPr>
        <p:sp>
          <p:nvSpPr>
            <p:cNvPr id="97" name="Rectangle 13"/>
            <p:cNvSpPr>
              <a:spLocks noChangeArrowheads="1"/>
            </p:cNvSpPr>
            <p:nvPr/>
          </p:nvSpPr>
          <p:spPr bwMode="auto">
            <a:xfrm>
              <a:off x="2287587" y="5012779"/>
              <a:ext cx="1368425" cy="10763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chemeClr val="bg1"/>
                  </a:solidFill>
                  <a:cs typeface="Times New Roman" pitchFamily="18" charset="0"/>
                </a:rPr>
                <a:t>Políticas </a:t>
              </a:r>
              <a:r>
                <a:rPr lang="en-US" sz="1200" dirty="0" smtClean="0">
                  <a:solidFill>
                    <a:schemeClr val="bg1"/>
                  </a:solidFill>
                  <a:cs typeface="Times New Roman" pitchFamily="18" charset="0"/>
                </a:rPr>
                <a:t>Macro: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chemeClr val="bg1"/>
                  </a:solidFill>
                </a:rPr>
                <a:t>Agricultura, Comercio, políticas fiscales, políticas educativas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21"/>
            <p:cNvSpPr>
              <a:spLocks noChangeArrowheads="1"/>
            </p:cNvSpPr>
            <p:nvPr/>
          </p:nvSpPr>
          <p:spPr bwMode="auto">
            <a:xfrm>
              <a:off x="6560344" y="5027736"/>
              <a:ext cx="1277938" cy="10747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222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 smtClean="0">
                  <a:solidFill>
                    <a:schemeClr val="bg1"/>
                  </a:solidFill>
                  <a:cs typeface="Times New Roman" pitchFamily="18" charset="0"/>
                </a:rPr>
                <a:t>Marco Legal y regulatorio  inadecuado para  intervención del Estado </a:t>
              </a:r>
              <a:endParaRPr lang="es-MX" sz="12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cxnSp>
        <p:nvCxnSpPr>
          <p:cNvPr id="119" name="118 Conector recto de flecha"/>
          <p:cNvCxnSpPr/>
          <p:nvPr/>
        </p:nvCxnSpPr>
        <p:spPr>
          <a:xfrm flipH="1" flipV="1">
            <a:off x="4071938" y="2870200"/>
            <a:ext cx="2770187" cy="327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1 Rectángulo"/>
          <p:cNvSpPr>
            <a:spLocks noChangeArrowheads="1"/>
          </p:cNvSpPr>
          <p:nvPr/>
        </p:nvSpPr>
        <p:spPr bwMode="auto">
          <a:xfrm>
            <a:off x="0" y="6351711"/>
            <a:ext cx="8843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211C7E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211C7E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211C7E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211C7E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rgbClr val="211C7E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211C7E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211C7E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211C7E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211C7E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200" u="sng" dirty="0">
                <a:solidFill>
                  <a:schemeClr val="tx1"/>
                </a:solidFill>
                <a:latin typeface="Arial" charset="0"/>
              </a:rPr>
              <a:t>Capítulo 1. </a:t>
            </a:r>
            <a:r>
              <a:rPr lang="es-ES" altLang="en-US" sz="1200" dirty="0">
                <a:solidFill>
                  <a:schemeClr val="tx1"/>
                </a:solidFill>
                <a:latin typeface="Arial" charset="0"/>
              </a:rPr>
              <a:t>Determinantes de la obesidad: marco conceptual y evidencia científica.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200" u="sng" dirty="0">
                <a:solidFill>
                  <a:schemeClr val="tx1"/>
                </a:solidFill>
                <a:latin typeface="Arial" charset="0"/>
              </a:rPr>
              <a:t>Juan Angel Rivera Dommarco, Otilia Perichart Perera, Jessica Moreno Saracho.</a:t>
            </a:r>
            <a:endParaRPr lang="es-MX" altLang="en-US" sz="1200" u="sng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7504" y="4554"/>
            <a:ext cx="4273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Carácter</a:t>
            </a:r>
            <a:r>
              <a:rPr lang="en-US" sz="2000" b="1" dirty="0" smtClean="0"/>
              <a:t> multifactorial de la </a:t>
            </a:r>
            <a:r>
              <a:rPr lang="en-US" sz="2000" b="1" dirty="0" err="1" smtClean="0"/>
              <a:t>Obesidad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359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368642" y="37453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altLang="es-MX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Estudio</a:t>
            </a:r>
            <a:r>
              <a:rPr lang="en-US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 UANL: </a:t>
            </a:r>
            <a:r>
              <a:rPr lang="en-US" altLang="es-MX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efecto</a:t>
            </a:r>
            <a:r>
              <a:rPr lang="en-US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 </a:t>
            </a:r>
            <a:r>
              <a:rPr lang="en-US" altLang="es-MX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en</a:t>
            </a:r>
            <a:r>
              <a:rPr lang="en-US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 </a:t>
            </a:r>
            <a:r>
              <a:rPr lang="en-US" altLang="es-MX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ventas</a:t>
            </a:r>
            <a:endParaRPr lang="en-US" altLang="es-MX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4294967295"/>
          </p:nvPr>
        </p:nvSpPr>
        <p:spPr>
          <a:xfrm>
            <a:off x="382088" y="1503005"/>
            <a:ext cx="8164171" cy="496855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es-ES_tradnl" altLang="es-MX" sz="2600" dirty="0" smtClean="0">
                <a:latin typeface="Calibri" panose="020F0502020204030204" pitchFamily="34" charset="0"/>
              </a:rPr>
              <a:t>Base de datos: Encuesta Mensual Industria Manufacturera (2007-2014): serie de tiempo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Clr>
                <a:srgbClr val="2F5597"/>
              </a:buClr>
            </a:pPr>
            <a:r>
              <a:rPr lang="es-ES_tradnl" altLang="es-MX" sz="2400" b="1" dirty="0" smtClean="0">
                <a:latin typeface="Calibri" panose="020F0502020204030204" pitchFamily="34" charset="0"/>
              </a:rPr>
              <a:t>Elasticidad precio de la demanda de refrescos</a:t>
            </a:r>
            <a:r>
              <a:rPr lang="es-ES_tradnl" altLang="es-MX" sz="2400" dirty="0" smtClean="0">
                <a:latin typeface="Calibri" panose="020F0502020204030204" pitchFamily="34" charset="0"/>
              </a:rPr>
              <a:t>: </a:t>
            </a:r>
            <a:r>
              <a:rPr lang="es-ES_tradnl" altLang="es-MX" sz="2400" b="1" dirty="0" smtClean="0">
                <a:latin typeface="Calibri" panose="020F0502020204030204" pitchFamily="34" charset="0"/>
              </a:rPr>
              <a:t>0.25</a:t>
            </a:r>
            <a:r>
              <a:rPr lang="es-ES_tradnl" altLang="es-MX" sz="2400" dirty="0" smtClean="0">
                <a:latin typeface="Calibri" panose="020F0502020204030204" pitchFamily="34" charset="0"/>
              </a:rPr>
              <a:t> (3% reducción ventas dado un incremento en precio del 12%)</a:t>
            </a:r>
          </a:p>
          <a:p>
            <a:pPr lvl="2" eaLnBrk="1" hangingPunct="1">
              <a:lnSpc>
                <a:spcPct val="110000"/>
              </a:lnSpc>
              <a:spcBef>
                <a:spcPts val="1200"/>
              </a:spcBef>
              <a:buClr>
                <a:srgbClr val="2F5597"/>
              </a:buClr>
            </a:pPr>
            <a:r>
              <a:rPr lang="es-ES_tradnl" altLang="es-MX" sz="2200" dirty="0" smtClean="0">
                <a:latin typeface="Calibri" panose="020F0502020204030204" pitchFamily="34" charset="0"/>
              </a:rPr>
              <a:t>Modelo limitado para derivar elasticidades (no ajusta por otros precios, hay métodos más robustos, resultados muy diferentes a otros estudios)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Clr>
                <a:srgbClr val="2F5597"/>
              </a:buClr>
            </a:pPr>
            <a:r>
              <a:rPr lang="es-ES_tradnl" altLang="es-MX" sz="2400" b="1" dirty="0" smtClean="0">
                <a:latin typeface="Calibri" panose="020F0502020204030204" pitchFamily="34" charset="0"/>
              </a:rPr>
              <a:t>Cambios en ventas antes y después del impuesto: -4.5% </a:t>
            </a:r>
            <a:r>
              <a:rPr lang="es-ES_tradnl" altLang="es-MX" sz="2400" dirty="0" smtClean="0">
                <a:latin typeface="Calibri" panose="020F0502020204030204" pitchFamily="34" charset="0"/>
              </a:rPr>
              <a:t>(no lejos de resultados ITAM e INSP): no ajusta por tendencia previa ni variables macro.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Clr>
                <a:srgbClr val="2F5597"/>
              </a:buClr>
            </a:pPr>
            <a:r>
              <a:rPr lang="es-ES_tradnl" altLang="es-MX" sz="2400" dirty="0" smtClean="0">
                <a:latin typeface="Calibri" panose="020F0502020204030204" pitchFamily="34" charset="0"/>
              </a:rPr>
              <a:t>No encuentran cambios en </a:t>
            </a:r>
            <a:r>
              <a:rPr lang="es-ES_tradnl" altLang="es-MX" sz="2400" b="1" dirty="0" smtClean="0">
                <a:latin typeface="Calibri" panose="020F0502020204030204" pitchFamily="34" charset="0"/>
              </a:rPr>
              <a:t>agua</a:t>
            </a:r>
            <a:r>
              <a:rPr lang="es-ES_tradnl" altLang="es-MX" sz="2400" dirty="0" smtClean="0">
                <a:latin typeface="Calibri" panose="020F0502020204030204" pitchFamily="34" charset="0"/>
              </a:rPr>
              <a:t>: datos limitados para ello (sub-reporte en ventas de agua)</a:t>
            </a:r>
          </a:p>
        </p:txBody>
      </p:sp>
    </p:spTree>
    <p:extLst>
      <p:ext uri="{BB962C8B-B14F-4D97-AF65-F5344CB8AC3E}">
        <p14:creationId xmlns:p14="http://schemas.microsoft.com/office/powerpoint/2010/main" val="41288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368642" y="37453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ES_tradnl" alt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Conclusiones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9058" y="1462662"/>
            <a:ext cx="8219184" cy="5062681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400" dirty="0" smtClean="0">
                <a:latin typeface="Calibri" panose="020F0502020204030204" pitchFamily="34" charset="0"/>
              </a:rPr>
              <a:t>Los estudios concuerdan en mostrar una </a:t>
            </a:r>
            <a:r>
              <a:rPr lang="es-ES_tradnl" sz="2400" b="1" dirty="0" smtClean="0">
                <a:latin typeface="Calibri" panose="020F0502020204030204" pitchFamily="34" charset="0"/>
              </a:rPr>
              <a:t>disminución en consumo de bebidas azucaradas </a:t>
            </a:r>
            <a:r>
              <a:rPr lang="es-ES_tradnl" sz="2400" dirty="0" smtClean="0">
                <a:latin typeface="Calibri" panose="020F0502020204030204" pitchFamily="34" charset="0"/>
              </a:rPr>
              <a:t>(INSP: -6%; ITAM: -5%, UANL: -4.5%)</a:t>
            </a:r>
          </a:p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400" b="1" dirty="0" smtClean="0">
                <a:latin typeface="Calibri" panose="020F0502020204030204" pitchFamily="34" charset="0"/>
              </a:rPr>
              <a:t>Efecto en bienestar</a:t>
            </a:r>
            <a:r>
              <a:rPr lang="es-ES_tradnl" sz="2400" dirty="0" smtClean="0">
                <a:latin typeface="Calibri" panose="020F0502020204030204" pitchFamily="34" charset="0"/>
              </a:rPr>
              <a:t>: contar todas las ganancias y las pérdidas (considerar las externalidades, información incompleta)</a:t>
            </a:r>
          </a:p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400" dirty="0" smtClean="0">
                <a:latin typeface="Calibri" panose="020F0502020204030204" pitchFamily="34" charset="0"/>
              </a:rPr>
              <a:t>No hay información para evaluar el </a:t>
            </a:r>
            <a:r>
              <a:rPr lang="es-ES_tradnl" sz="2400" b="1" dirty="0" smtClean="0">
                <a:latin typeface="Calibri" panose="020F0502020204030204" pitchFamily="34" charset="0"/>
              </a:rPr>
              <a:t>efecto en salud </a:t>
            </a:r>
            <a:r>
              <a:rPr lang="es-ES_tradnl" sz="2400" dirty="0" smtClean="0">
                <a:latin typeface="Calibri" panose="020F0502020204030204" pitchFamily="34" charset="0"/>
              </a:rPr>
              <a:t>con una muestra representativa de la población mexicana: modelaje es una alternativa</a:t>
            </a:r>
          </a:p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F5597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400" b="1" dirty="0" smtClean="0">
                <a:latin typeface="Calibri" panose="020F0502020204030204" pitchFamily="34" charset="0"/>
              </a:rPr>
              <a:t>Efecto en empleo</a:t>
            </a:r>
            <a:r>
              <a:rPr lang="es-ES_tradnl" sz="2400" dirty="0" smtClean="0">
                <a:latin typeface="Calibri" panose="020F0502020204030204" pitchFamily="34" charset="0"/>
              </a:rPr>
              <a:t>: incorporar aumentos en otros sectores por sustitución (agua), inversión pública (bebederos), otros.</a:t>
            </a:r>
            <a:endParaRPr lang="es-ES_tradn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16328" r="53793" b="17297"/>
          <a:stretch>
            <a:fillRect/>
          </a:stretch>
        </p:blipFill>
        <p:spPr bwMode="auto">
          <a:xfrm>
            <a:off x="1816243" y="1274335"/>
            <a:ext cx="5484620" cy="52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CuadroTexto 1"/>
          <p:cNvSpPr txBox="1">
            <a:spLocks noChangeArrowheads="1"/>
          </p:cNvSpPr>
          <p:nvPr/>
        </p:nvSpPr>
        <p:spPr bwMode="auto">
          <a:xfrm>
            <a:off x="368394" y="148572"/>
            <a:ext cx="85240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cs typeface="Arial" pitchFamily="34" charset="0"/>
              </a:rPr>
              <a:t>Los estudios financiados por la industria tienden a subestimar o no encontrar efectos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s-MX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588" name="CuadroTexto 2"/>
          <p:cNvSpPr txBox="1">
            <a:spLocks noChangeArrowheads="1"/>
          </p:cNvSpPr>
          <p:nvPr/>
        </p:nvSpPr>
        <p:spPr bwMode="auto">
          <a:xfrm>
            <a:off x="468313" y="6509513"/>
            <a:ext cx="71303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Vartanian</a:t>
            </a:r>
            <a:r>
              <a:rPr lang="en-US" alt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 et al. </a:t>
            </a:r>
            <a:r>
              <a:rPr lang="en-US" altLang="es-MX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m J Public Health. </a:t>
            </a:r>
            <a:r>
              <a:rPr lang="en-US" alt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2007;97:667–675.</a:t>
            </a:r>
          </a:p>
        </p:txBody>
      </p:sp>
      <p:sp>
        <p:nvSpPr>
          <p:cNvPr id="4" name="Elipse 3"/>
          <p:cNvSpPr/>
          <p:nvPr/>
        </p:nvSpPr>
        <p:spPr>
          <a:xfrm>
            <a:off x="5884489" y="5959376"/>
            <a:ext cx="1474788" cy="587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68642" y="156973"/>
            <a:ext cx="8229600" cy="114300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Evidencia científica y su uso en generación de política pública</a:t>
            </a:r>
          </a:p>
        </p:txBody>
      </p:sp>
      <p:sp>
        <p:nvSpPr>
          <p:cNvPr id="55299" name="Marcador de contenido 2"/>
          <p:cNvSpPr>
            <a:spLocks noGrp="1"/>
          </p:cNvSpPr>
          <p:nvPr>
            <p:ph idx="4294967295"/>
          </p:nvPr>
        </p:nvSpPr>
        <p:spPr>
          <a:xfrm>
            <a:off x="384665" y="1543050"/>
            <a:ext cx="8584709" cy="2735263"/>
          </a:xfrm>
        </p:spPr>
        <p:txBody>
          <a:bodyPr>
            <a:noAutofit/>
          </a:bodyPr>
          <a:lstStyle/>
          <a:p>
            <a:pPr marL="342900" lvl="1" indent="-342900" eaLnBrk="1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Blip>
                <a:blip r:embed="rId3"/>
              </a:buBlip>
            </a:pPr>
            <a:r>
              <a:rPr lang="es-MX" altLang="es-MX" sz="2400" b="1" dirty="0" smtClean="0">
                <a:latin typeface="Calibri" panose="020F0502020204030204" pitchFamily="34" charset="0"/>
              </a:rPr>
              <a:t>Modelo justificativo</a:t>
            </a:r>
            <a:r>
              <a:rPr lang="es-MX" altLang="es-MX" sz="2400" dirty="0" smtClean="0">
                <a:latin typeface="Calibri" panose="020F0502020204030204" pitchFamily="34" charset="0"/>
              </a:rPr>
              <a:t>: La evidencia se utiliza para justificar  y apoyar la no acción gubernamental  y retrasar o rechazar la aplicación de una política.</a:t>
            </a:r>
          </a:p>
          <a:p>
            <a:pPr marL="708025" lvl="2" indent="-342900" eaLnBrk="1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altLang="es-MX" sz="2000" dirty="0" smtClean="0">
                <a:latin typeface="Calibri" panose="020F0502020204030204" pitchFamily="34" charset="0"/>
              </a:rPr>
              <a:t>Investigación financiada por la industria: el caso de las bebidas azucaradas, la publicaciones financiadas por la industria concluyen que no hay evidencia suficiente sobre la relación entre el consumo y la obesidad o diabetes tipo 2.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829" y="4337794"/>
            <a:ext cx="2694858" cy="1776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8" y="4149080"/>
            <a:ext cx="6119813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8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13628"/>
              </p:ext>
            </p:extLst>
          </p:nvPr>
        </p:nvGraphicFramePr>
        <p:xfrm>
          <a:off x="323850" y="1142746"/>
          <a:ext cx="8424863" cy="5439165"/>
        </p:xfrm>
        <a:graphic>
          <a:graphicData uri="http://schemas.openxmlformats.org/drawingml/2006/table">
            <a:tbl>
              <a:tblPr rtl="1"/>
              <a:tblGrid>
                <a:gridCol w="8424863"/>
              </a:tblGrid>
              <a:tr h="5439165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Regular la disponibilidad de alimentos y bebidas en </a:t>
                      </a:r>
                      <a:r>
                        <a:rPr kumimoji="0" lang="es-MX" sz="22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escuelas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Implementar </a:t>
                      </a:r>
                      <a:r>
                        <a:rPr kumimoji="0" lang="es-MX" sz="22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etiquetado</a:t>
                      </a: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 frontal de alimentos amigable y claro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Regular el </a:t>
                      </a:r>
                      <a:r>
                        <a:rPr kumimoji="0" lang="es-MX" sz="22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mercadeo </a:t>
                      </a: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de alimentos dirigido a niños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Instrumentos fiscales (incentivos e </a:t>
                      </a:r>
                      <a:r>
                        <a:rPr kumimoji="0" lang="es-MX" sz="22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impuestos</a:t>
                      </a: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) para desincentivar el consumo de productos no saludables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Políticas para favorecer la </a:t>
                      </a:r>
                      <a:r>
                        <a:rPr kumimoji="0" lang="es-MX" sz="22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producción y disponibilidad </a:t>
                      </a: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de alimentos saludables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Promoción </a:t>
                      </a:r>
                      <a:r>
                        <a:rPr kumimoji="0" lang="es-MX" sz="22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lactancia</a:t>
                      </a: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 materna y alimentación complementaria adecuadas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Promover </a:t>
                      </a:r>
                      <a:r>
                        <a:rPr kumimoji="0" lang="es-MX" sz="22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conciencia pública </a:t>
                      </a: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sobre la importancia de la dieta y la actividad física para la salud (medios masivos)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Orientación alimentaria </a:t>
                      </a: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y nutricional a la población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Promoción de </a:t>
                      </a:r>
                      <a:r>
                        <a:rPr kumimoji="0" lang="es-MX" sz="22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actividad física </a:t>
                      </a: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en la recreación, trabajo, escuelas y transporte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Prevención primaria y secundaria en el </a:t>
                      </a:r>
                      <a:r>
                        <a:rPr kumimoji="0" lang="es-MX" sz="22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sistema de salud</a:t>
                      </a:r>
                      <a:endParaRPr kumimoji="0" lang="es-MX" sz="2200" b="1" i="0" u="sng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charset="0"/>
                        <a:cs typeface="Times New Roman" charset="0"/>
                      </a:endParaRPr>
                    </a:p>
                  </a:txBody>
                  <a:tcPr marL="81276" marR="81276" marT="45731" marB="45731" anchor="ctr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4" name="2 CuadroTexto"/>
          <p:cNvSpPr txBox="1">
            <a:spLocks noChangeArrowheads="1"/>
          </p:cNvSpPr>
          <p:nvPr/>
        </p:nvSpPr>
        <p:spPr bwMode="auto">
          <a:xfrm>
            <a:off x="323528" y="188640"/>
            <a:ext cx="87129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marL="0" lvl="1" indent="0">
              <a:spcBef>
                <a:spcPts val="600"/>
              </a:spcBef>
              <a:buClr>
                <a:schemeClr val="accent5">
                  <a:lumMod val="75000"/>
                </a:schemeClr>
              </a:buClr>
              <a:buNone/>
            </a:pPr>
            <a:r>
              <a:rPr lang="es-MX" alt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 ANM recomienda una </a:t>
            </a:r>
            <a:r>
              <a:rPr lang="es-MX" alt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estrategia integral con múltiples acciones </a:t>
            </a:r>
          </a:p>
        </p:txBody>
      </p:sp>
    </p:spTree>
    <p:extLst>
      <p:ext uri="{BB962C8B-B14F-4D97-AF65-F5344CB8AC3E}">
        <p14:creationId xmlns:p14="http://schemas.microsoft.com/office/powerpoint/2010/main" val="1359147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63054"/>
              </p:ext>
            </p:extLst>
          </p:nvPr>
        </p:nvGraphicFramePr>
        <p:xfrm>
          <a:off x="323850" y="1142746"/>
          <a:ext cx="8424863" cy="5439165"/>
        </p:xfrm>
        <a:graphic>
          <a:graphicData uri="http://schemas.openxmlformats.org/drawingml/2006/table">
            <a:tbl>
              <a:tblPr rtl="1"/>
              <a:tblGrid>
                <a:gridCol w="8424863"/>
              </a:tblGrid>
              <a:tr h="5439165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Regular la disponibilidad de alimentos en escuelas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Implementar etiquetado frontal de alimentos amigable y claro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Regular el mercadeo de alimentos dirigido a niños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kumimoji="0" lang="es-MX" sz="2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Instrumentos fiscales (incentivos e impuestos) para desincentivar el consumo de productos no saludables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Políticas para favorecer la producción y disponibilidad de alimentos saludables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Promoción lactancia materna y alimentación complementaria adecuadas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Promover conciencia pública sobre la importancia de la dieta y la actividad física para la salud (medios masivos)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Orientación alimentaria y nutricional a la población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Promoción de actividad física en la recreación, trabajo, escuelas y transporte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charset="0"/>
                          <a:cs typeface="Times New Roman" charset="0"/>
                        </a:rPr>
                        <a:t>Prevención primaria y secundaria en el sistema de salud</a:t>
                      </a:r>
                    </a:p>
                  </a:txBody>
                  <a:tcPr marL="81276" marR="81276" marT="45731" marB="45731" anchor="ctr" horzOverflow="overflow">
                    <a:lnL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4" name="2 CuadroTexto"/>
          <p:cNvSpPr txBox="1">
            <a:spLocks noChangeArrowheads="1"/>
          </p:cNvSpPr>
          <p:nvPr/>
        </p:nvSpPr>
        <p:spPr bwMode="auto">
          <a:xfrm>
            <a:off x="323528" y="188640"/>
            <a:ext cx="87129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marL="0" lvl="1" indent="0">
              <a:spcBef>
                <a:spcPts val="600"/>
              </a:spcBef>
              <a:buClr>
                <a:schemeClr val="accent5">
                  <a:lumMod val="75000"/>
                </a:schemeClr>
              </a:buClr>
              <a:buNone/>
            </a:pPr>
            <a:r>
              <a:rPr lang="es-MX" alt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El Gobierno Federal ha implementado una estrategia con varias acciones recomendadas por la ANM</a:t>
            </a:r>
            <a:endParaRPr lang="es-MX" altLang="es-MX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5785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dirty="0" smtClean="0">
                <a:solidFill>
                  <a:srgbClr val="002060"/>
                </a:solidFill>
              </a:rPr>
              <a:t>Impuestos a bebidas azucaradas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78238" y="1423988"/>
            <a:ext cx="5214937" cy="4525962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"Sugar, rum, and tobacco are commodities which are nowhere necessaries of life, which are become objects of almost universal consumption, and which are therefore extremely proper subjects of taxation."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u="sng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2060"/>
                </a:solidFill>
              </a:rPr>
              <a:t>Adam Smith, </a:t>
            </a:r>
            <a:r>
              <a:rPr lang="en-US" i="1" u="sng" dirty="0" smtClean="0">
                <a:solidFill>
                  <a:srgbClr val="002060"/>
                </a:solidFill>
              </a:rPr>
              <a:t>The Wealth of Nations</a:t>
            </a:r>
            <a:r>
              <a:rPr lang="en-US" u="sng" dirty="0" smtClean="0">
                <a:solidFill>
                  <a:srgbClr val="002060"/>
                </a:solidFill>
              </a:rPr>
              <a:t>, 1776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916" name="AutoShape 2" descr="data:image/jpeg;base64,/9j/4AAQSkZJRgABAQAAAQABAAD/2wCEAAkGBxQTEhQTEhQWFhUWFhUYFhgYFBUXFRcXFRcWFxgaFBUYHSggGBolIBQXITEhJSkrLi4uFx8zODMsNygtLisBCgoKDg0OGhAQGywcHBwsLCwsLCwsLCwsLCwsLCwsLCwsLCwsLCwsLCwsLCwsNywsLCwsNywsLCs3LCssKywrN//AABEIANQAkAMBIgACEQEDEQH/xAAcAAABBQEBAQAAAAAAAAAAAAAEAAMFBgcCAQj/xAA/EAABAwIDBQUFBQYGAwAAAAABAAIDBBESITEFBkFRYQcicYGREzJCobEUI1KCwWJjcpLR8CRDssLh8TNTov/EABkBAAMBAQEAAAAAAAAAAAAAAAECAwAEBf/EACQRAQEAAgICAQMFAAAAAAAAAAABAhEDITFBEgQiURMyYXGR/9oADAMBAAIRAxEAPwDYkkklmJJJJZiQu0doRQMMkz2xsGpcbenMqB3z30ioW4RaSci7Y76A6OkI90fM/NYdvBtuask9pO8uI90aMYOTG8EtykHTSNv9rrASykjxfvJLgfljGZ8yFRdqb7Vs/vVUjB+GMiMeRbn81X7ePqusP93CS5Caqp3OzdI5x5uJcfUpUlY9nuPc3q12H6J1rDyXhivw+RS2imdnb+10B7tS9w/DIfaN9XZ/NXzd7thY6zayLDw9pGSW/mYcx4gnyWSPpuhXrYuFlplW0+pdnbQinYJIXtkYdHNNx4HkehRS+Y939szUcntKd2An3m6seOT28VuW5W+sVc3DlHOBd8d9baujPxD5hVmWy2LUkkkmAkkklmJJJJZiVO7Q99G0MYZHZ1RIO43UMGmN4+g42U1vTt5lFTumfmdGN/G86D+vS6+d9o10lRK+aZ2J7jcn9AOAGlktum05mndI50kji57jdzibkk81w1t161qu3Z/uj9peJZbiFpy/bI/RSpkZu5uhNVG7WlrOZBF1o2yOziNgGJtzzV6ooWsYA0BrRkAONl3LPYH5IXjl7oS29Iij3WhbqweFrp2fd2mIsYh6LqR7j8VkwYDrc36FTuUnUWnFfaC2l2dUsgOFhYc7EZfJZXvTuq+kcbnEy5F/otqkZIL2e7zzVb3sjdPTvjdYu1abck0oXHTE3i2i9pKp0b2vY4te03a4GxBHJGVURBIIt/xyUZLrlqmnZH0D2e76Nro8EhDahg74GQeNMbB9RwurgvlXZ20JKeZk0LsL2EEH9DzB0K+kd094GVtOyZmTtJGXvgeB3h4cuitjS2JlJJJMBJXSVM7VN4PstGWNNpJ7sbzDbd9w8AbfmCzM07RN5jWVJwG8MV2R8jn3n+ZHoAq7GAhWohrlKmSGx6AzzMibfvEAkcG/EfRb5sOhaxrI2jutGQ6LNOy7Z+IyS2zuGN9MTvqFsVHBYBJ7H1s645X4Dgox0hcUbKLMP5lH078vJDlvpThx9iY2XRDYENG83RQfkp4ap87YEqosiqttVuRU/taosLjzUBUjE63S6NbHuM023SD2hb+LMcgVUamnLXEG4K0DfKlc04hpfXhfqqztRofE2TiLA+Dr6+ipill0gsHBWjs33m+w1Qxu+5msyW+gN+6/pa+Z5FVrqhpM05X1okqT2T7xfaqMRvN5afCx/MtsfZu8wCPFpV2VSEsE7TtrfaK19iCyH7tueVwe+f5r+i2reLaP2emmm4sYS3+K1m/MhfN89zmTcnM8yeZQoBmhORlesCJoaJ80jYomF73mwaBn49AOJOQU/NNfDW+yKAfZS7nI4+uEfotIjkAyuP6+Cq26O7RpKZrJX4iO8+w7t7AgN5gc0TTzukkFz8QFuAHQ8Cn6l0G0ztF9mO6BQ7X2vyU1Ut+7cD4eRVWhqMUbSDqB6i4/Rcv1Essdf013Kc2htAtBDXAdeKqG0d9nxPs1wkA1Bvf5GyO2hQyzOIBswa52J6dBzKpm/ez3xRxtp5DYkiQBga0csI1PiSp4Y5W/g3JZP5WWDfh072x+xF3EDJ5PidFzvlvMKV+QJe4ZAHJDdm+wsMck+ION8AuO8AMyTy5Ivf3d4Tvp5QcIJDZDyGeY63AVMd7stCya3FH2htSSRhxv1GY+aHiN2uadHNH9R9E1trYMkMpGPExxOENu4+BvpkmaWQgBv4W4T5ZBU1pHLsK4Jh0aJDC25INufBeOcmqSxdl22PstewONmTfdP5Xce4T+bL8y+hF8qO5g2PAjUHgQvpjdraf2mlhn4vY0u/iGTvmCmwrVUu2LaGCmihBzleSf4YwCfm5qx6Qq+dsVXirGR8I4h6vJJ+QHoqC9NU7ey06/r4dVuHZnumKVhklF55Gguy91p0Y3l1PErGdkPAqKdzvdE0WLwxtzK+gBtPWx7wJtfRwP/QQ3J5GdpieoaNb2I4C6r8zWtkBjuQSL3F7eWqLpKaSbNxLG8uJTe3YXQtb7Mdwe9bN1+t9Sl7/dT9XpLTVDXROsdNVS93JQ6FvRzvm4lebS20yGF5aT3hmSc75ZAc0LutEW07XHV5c710UOfLenV9POqsUjrC+V1EVOy2VJ747gNyRkT5p2aclC7W2t7GPC3Nx0A1JP1U/kt+ml24I2CONoYxuQA1tr80PtNuKE9LkeF7quD7fFGHMh9q55xHS7csgQTl4Lmo389nBhqIsMoBbgyGZ4noju0vxkuoZ2jRRuuSb8hfK6oZpvvXkaYjbwurdtaqDqbG1wvhBy8OarNM4d3phPiAAE3GTmmjzYwW2PFV6V1supVmrZBGxxyuRZvXyVTeea6JOnHfLxzytm7D9qe0ppoCc4ZA4D9ia5H/0x6xYlaB2I1eCukZwlhPrGQ4fIu9UZ5YDv/U49oVJ4B+EflAH1uq24o3bs2Opnd+KaU+Re4hAOKdKumu1Wsdlu0ZJw9spBYxwDb6khuI3PmFkquPZ3vHHSvc2W2Euxgk271g0gnhkAhehxbwywF9G29OKqu8W9kUYe0OvcZFpAIPUFVvfPtFYInNieDfRrdfBx5LFWbde+YGV3cLsxwaE2UtHFdjVunqGNN8LnWt5rT4Yg1gaNAAAqTsTd+QAThpc1lnB40N8xl4FXOlnDwuLmxsrv+lzlxr0xnhqq/tCshppmCR33j+JBIY0auIAyVrZ0TNNCGPkfYY32F7AnC0ZAX0GZU5Fss0ON5YW5MMjr/F7J4GfG5Cq2+lVT1GHCx+JgzkwENPMOKudcwglzHEcxb+qrm35nexcA8ZkZWzz1utLltvt1tV65r4qLXuvAwcvIoKlk9zpr4KU3sdiFPD+BoJHg1QrO6DfyHFXxxrk5c/OwtZJ3zmdTa5Qjgu6jW6YxK+nLtw5WLs3qvZ7SpTfJzyw+DmkD52VcspDYbiyqpnj4Z4T5CRpPyusaOp8yXcyT6kplOSjJDFyaJw6HLsEFD3XTXItXFeO6VERU5cVL7Sd3ELRCwCaGl1Gt9j2+QjDaKqOTjaF5zGf+W/wOh6gLR9t7Fa0OliFjxaND4BfNjQQAdLZ5ZHoQeC2bs03+EobSVbvvBlG8/GOAP7QWuPyhceS40ZDtEaHhl5otlUHZDXkpLbmwQ4l7AA7nwPj1VXqWODrOBY4aE6Hz0XDycdxrv4uWZf2sUbG2zsVUt8YmBpcABbM8EPW70GB2CVpGXvDNp8LKobf286pOBtw2+fOwQl34HKa8gaurc53tDmTl4Dog3SXzXofclt825eS4cM124zUedyZX5B5mlMPRzk17NawsodjE+wYS13Ig+huvQ1JzSlp9iNpMwySt/DI8fyuIUc9Tm+EBjrqpv7+Q/wA7sf8AuUT7NETQaurWzKcLQBkg6p3PmtIFNVdTitbmnaZlmoSQaBS0UWQVJBvh4DlY6rhspBuDYg5Eag9CnsH0TUjEfBGu9nPaRjwUtY/vnuskPuv5Bx+F2XFXfb1I1zScNwdR05tXzLKAAL31J9PnxWmdm/aAbCkrHEtJtFM7O3Jkh5cAfJNJKndzuOt6dkva27TiiOh4t6FQdFTtjhc/jisPAD+rvkr9tyF8QLgLtPvNOhBPvN9VRNrSBsWBuQGJw/Oe6FHDhmGdyjoz57nhJ/qiMqTjLup+pUpBUYvFCMo8Iz1/qlgwm4yKdLLWXhIFc4k0yTFYrtClksrsJ6iZilib+KRg9XAfqmmlSO6UWOupW/v4z/I4P/2pDzymO1ShLNoyEDKRsbr9SLH/AEqoiDmtT7Z6Hv0040IfG7xBDm/V/os2tyAVMY2V7DGNB1Lcx5/VSbkFVM4o6CeUZ8am4xkFDQNvJ5qfwpsI2dNOYk2G6devGiybSW6iNrusGt5p6Fvdt0QW2n3ltyA9dURRRE5nRJvtaz7V/wB3d5HyQCnmNywdxzjcln4SeY4dFGbZlaXYW6a+aj6OG3e4BB120WtyGZVLjNbqMveo9mlDQb/34KCqakuOWXJd1L3Ozdoh4hdw5KWVdGGOkvsxt0ZIm6JuFumqceVMl8mSrd2U0mPaMR/9bXv8CBhH+pVIhah2I0PfqZyMg2ONviSXP+jPVCmxna39pGz/AGtBKQLujtIPy6/IlYO56+nZog5rmuF2uBBHMEWI+a+attbONNUSwO1jeWjq3Vp8xZUwHknewtrpqtFmkohoQ9bmCE1ifsNs6O5v1Clr2yQWzWWbdEuN7eSpj4TzttdOKbkIbmeAzTFTXNjGZueSg6+vdIbnIcBwQuUPhx2maqXE8u6/RWilbkOVgqrTQFxyBVsgFmDwSYqclmtBKuoc67W5Nbl4oPCBmPUqWfThtr+9YEjgL5rmSmFr2RypMekHUy5IeB1kXVMv0TZiHDy4JFZU3DmARoQLJ72ahKGtMRs7NvAKdZWRyWscB6m4SWEylNOYt37M9m+woI7jvSEyH82l/IBZBsnZDqiaOEfG4C44N+I+QuvoaKMNaGtFmtAAHIAWA+SB+OO1k3bPsSz46xgycPZy9CM2OPiLjyC1lA7c2Y2pgkgfo9pF/wAJ+Fw6g2KaXVPlNx82g5JiRt0VXUr4JHwyCz43FrhwuOXQ6+aYJVXNTZqGxtFz5c0I+WWXJgLW/wB8UVHQi99TzOak4mAJu9BuTtAs2QdXG/zKLh2W3iFJuXiGh+VcwUwboLeFlw4Z9dB1KIabeCYqHWII4G60au9puDnY26ODfIgWP0Q001m5nomK5ueV7HT6piMDIpchxdSRZIeWnyy/6UgE299ltMjXsuLHVBysLePgVMviDtENSbOknmjp4xifI4NaOV+JPIZnyS5YqYZb6al2CbJe4y1cnuN+7i6uOb3C/IWF+p5LZVHbvbIZSU0VPH7sbA2+mJ3xOPUm581IpFSSSSWZmna9ut7Rn22Ed+NtpgB7zBo7xb9PBZFE5fU7mg5HMHIg6EcisL7QtyzRy+2hH+Gecv3Tj8J/ZPD0T41Lkx9qxGLJ0uTbSvC9WctdOeuQ65XEhXjCltUxh8DNNzy5oiO1r9EFK25/5/REtrl4xAt5ZhAe0R9yCDyKDrYsLjbnl4HNLl4PiejeuJDcJtj08xKY21pWy9km6vs2/bZmjHI20QIzaw6u8XfTxVU7ONzTWS+2lH+HjOd/8xw+EdBx9FujW2FhkBkANABpZDK+j4Y+3qSSSRUkkklmJM1dKyVjo5GhzHAhzSMiCnklmYbvzuVJRkyx3fTn4vijvwf0/aVPJX1A9oIIIBBBBBFwQdQRxWZ759lokvJQuDHamJ2THfwO+DwOXgqTP8oZcOruMjMtz0T8C6rtky0z/ZzsdG7k4Wv/AAnQjwXjRZGFp58uVkOx2aT3JlrtUxNHXvXlQ3EzqF4AjtjbOkqJPZwxukcRnhFwP4joPNA2kQ0K87h7jSVhEsoLKYfF8UluDOnNytW53Za2JzZqwh7hYtib7jT+274/AZeK0xrQAABYDIAaADgBwU7VscPyao6VkTGxxtDWMADWjQAJ5JJKoSSSSzEkkksxJJJLMSSSSzGaukZK3BKxr2ng5ocPQqobY7OKFwLmsfEf3b7Dya4ELxJHYWSsm3k2UyBxDC45/ER15AJrdjZDKh2F7nC5t3S2/DmCkkqenN7a7sXs3oWAOcx8py/8j7jza0AfJXCjpI4mhkTGsaPha0AegXqSna6ZIeSSSQEkkklmJJJJZn//2Q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17" name="AutoShape 4" descr="data:image/jpeg;base64,/9j/4AAQSkZJRgABAQAAAQABAAD/2wCEAAkGBxQTEhQTEhQWFhUWFhUYFhgYFBUXFRcXFRcWFxgaFBUYHSggGBolIBQXITEhJSkrLi4uFx8zODMsNygtLisBCgoKDg0OGhAQGywcHBwsLCwsLCwsLCwsLCwsLCwsLCwsLCwsLCwsLCwsLCwsNywsLCwsNywsLCs3LCssKywrN//AABEIANQAkAMBIgACEQEDEQH/xAAcAAABBQEBAQAAAAAAAAAAAAAEAAMFBgcCAQj/xAA/EAABAwIDBQUFBQYGAwAAAAABAAIDBBESITEFBkFRYQcicYGREzJCobEUI1KCwWJjcpLR8CRDssLh8TNTov/EABkBAAMBAQEAAAAAAAAAAAAAAAECAwAEBf/EACQRAQEAAgICAQMFAAAAAAAAAAABAhEDITFBEgQiURMyYXGR/9oADAMBAAIRAxEAPwDYkkklmJJJJZiQu0doRQMMkz2xsGpcbenMqB3z30ioW4RaSci7Y76A6OkI90fM/NYdvBtuask9pO8uI90aMYOTG8EtykHTSNv9rrASykjxfvJLgfljGZ8yFRdqb7Vs/vVUjB+GMiMeRbn81X7ePqusP93CS5Caqp3OzdI5x5uJcfUpUlY9nuPc3q12H6J1rDyXhivw+RS2imdnb+10B7tS9w/DIfaN9XZ/NXzd7thY6zayLDw9pGSW/mYcx4gnyWSPpuhXrYuFlplW0+pdnbQinYJIXtkYdHNNx4HkehRS+Y939szUcntKd2An3m6seOT28VuW5W+sVc3DlHOBd8d9baujPxD5hVmWy2LUkkkmAkkklmJJJJZiVO7Q99G0MYZHZ1RIO43UMGmN4+g42U1vTt5lFTumfmdGN/G86D+vS6+d9o10lRK+aZ2J7jcn9AOAGlktum05mndI50kji57jdzibkk81w1t161qu3Z/uj9peJZbiFpy/bI/RSpkZu5uhNVG7WlrOZBF1o2yOziNgGJtzzV6ooWsYA0BrRkAONl3LPYH5IXjl7oS29Iij3WhbqweFrp2fd2mIsYh6LqR7j8VkwYDrc36FTuUnUWnFfaC2l2dUsgOFhYc7EZfJZXvTuq+kcbnEy5F/otqkZIL2e7zzVb3sjdPTvjdYu1abck0oXHTE3i2i9pKp0b2vY4te03a4GxBHJGVURBIIt/xyUZLrlqmnZH0D2e76Nro8EhDahg74GQeNMbB9RwurgvlXZ20JKeZk0LsL2EEH9DzB0K+kd094GVtOyZmTtJGXvgeB3h4cuitjS2JlJJJMBJXSVM7VN4PstGWNNpJ7sbzDbd9w8AbfmCzM07RN5jWVJwG8MV2R8jn3n+ZHoAq7GAhWohrlKmSGx6AzzMibfvEAkcG/EfRb5sOhaxrI2jutGQ6LNOy7Z+IyS2zuGN9MTvqFsVHBYBJ7H1s645X4Dgox0hcUbKLMP5lH078vJDlvpThx9iY2XRDYENG83RQfkp4ap87YEqosiqttVuRU/taosLjzUBUjE63S6NbHuM023SD2hb+LMcgVUamnLXEG4K0DfKlc04hpfXhfqqztRofE2TiLA+Dr6+ipill0gsHBWjs33m+w1Qxu+5msyW+gN+6/pa+Z5FVrqhpM05X1okqT2T7xfaqMRvN5afCx/MtsfZu8wCPFpV2VSEsE7TtrfaK19iCyH7tueVwe+f5r+i2reLaP2emmm4sYS3+K1m/MhfN89zmTcnM8yeZQoBmhORlesCJoaJ80jYomF73mwaBn49AOJOQU/NNfDW+yKAfZS7nI4+uEfotIjkAyuP6+Cq26O7RpKZrJX4iO8+w7t7AgN5gc0TTzukkFz8QFuAHQ8Cn6l0G0ztF9mO6BQ7X2vyU1Ut+7cD4eRVWhqMUbSDqB6i4/Rcv1Essdf013Kc2htAtBDXAdeKqG0d9nxPs1wkA1Bvf5GyO2hQyzOIBswa52J6dBzKpm/ez3xRxtp5DYkiQBga0csI1PiSp4Y5W/g3JZP5WWDfh072x+xF3EDJ5PidFzvlvMKV+QJe4ZAHJDdm+wsMck+ION8AuO8AMyTy5Ivf3d4Tvp5QcIJDZDyGeY63AVMd7stCya3FH2htSSRhxv1GY+aHiN2uadHNH9R9E1trYMkMpGPExxOENu4+BvpkmaWQgBv4W4T5ZBU1pHLsK4Jh0aJDC25INufBeOcmqSxdl22PstewONmTfdP5Xce4T+bL8y+hF8qO5g2PAjUHgQvpjdraf2mlhn4vY0u/iGTvmCmwrVUu2LaGCmihBzleSf4YwCfm5qx6Qq+dsVXirGR8I4h6vJJ+QHoqC9NU7ey06/r4dVuHZnumKVhklF55Gguy91p0Y3l1PErGdkPAqKdzvdE0WLwxtzK+gBtPWx7wJtfRwP/QQ3J5GdpieoaNb2I4C6r8zWtkBjuQSL3F7eWqLpKaSbNxLG8uJTe3YXQtb7Mdwe9bN1+t9Sl7/dT9XpLTVDXROsdNVS93JQ6FvRzvm4lebS20yGF5aT3hmSc75ZAc0LutEW07XHV5c710UOfLenV9POqsUjrC+V1EVOy2VJ747gNyRkT5p2aclC7W2t7GPC3Nx0A1JP1U/kt+ml24I2CONoYxuQA1tr80PtNuKE9LkeF7quD7fFGHMh9q55xHS7csgQTl4Lmo389nBhqIsMoBbgyGZ4noju0vxkuoZ2jRRuuSb8hfK6oZpvvXkaYjbwurdtaqDqbG1wvhBy8OarNM4d3phPiAAE3GTmmjzYwW2PFV6V1supVmrZBGxxyuRZvXyVTeea6JOnHfLxzytm7D9qe0ppoCc4ZA4D9ia5H/0x6xYlaB2I1eCukZwlhPrGQ4fIu9UZ5YDv/U49oVJ4B+EflAH1uq24o3bs2Opnd+KaU+Re4hAOKdKumu1Wsdlu0ZJw9spBYxwDb6khuI3PmFkquPZ3vHHSvc2W2Euxgk271g0gnhkAhehxbwywF9G29OKqu8W9kUYe0OvcZFpAIPUFVvfPtFYInNieDfRrdfBx5LFWbde+YGV3cLsxwaE2UtHFdjVunqGNN8LnWt5rT4Yg1gaNAAAqTsTd+QAThpc1lnB40N8xl4FXOlnDwuLmxsrv+lzlxr0xnhqq/tCshppmCR33j+JBIY0auIAyVrZ0TNNCGPkfYY32F7AnC0ZAX0GZU5Fss0ON5YW5MMjr/F7J4GfG5Cq2+lVT1GHCx+JgzkwENPMOKudcwglzHEcxb+qrm35nexcA8ZkZWzz1utLltvt1tV65r4qLXuvAwcvIoKlk9zpr4KU3sdiFPD+BoJHg1QrO6DfyHFXxxrk5c/OwtZJ3zmdTa5Qjgu6jW6YxK+nLtw5WLs3qvZ7SpTfJzyw+DmkD52VcspDYbiyqpnj4Z4T5CRpPyusaOp8yXcyT6kplOSjJDFyaJw6HLsEFD3XTXItXFeO6VERU5cVL7Sd3ELRCwCaGl1Gt9j2+QjDaKqOTjaF5zGf+W/wOh6gLR9t7Fa0OliFjxaND4BfNjQQAdLZ5ZHoQeC2bs03+EobSVbvvBlG8/GOAP7QWuPyhceS40ZDtEaHhl5otlUHZDXkpLbmwQ4l7AA7nwPj1VXqWODrOBY4aE6Hz0XDycdxrv4uWZf2sUbG2zsVUt8YmBpcABbM8EPW70GB2CVpGXvDNp8LKobf286pOBtw2+fOwQl34HKa8gaurc53tDmTl4Dog3SXzXofclt825eS4cM124zUedyZX5B5mlMPRzk17NawsodjE+wYS13Ig+huvQ1JzSlp9iNpMwySt/DI8fyuIUc9Tm+EBjrqpv7+Q/wA7sf8AuUT7NETQaurWzKcLQBkg6p3PmtIFNVdTitbmnaZlmoSQaBS0UWQVJBvh4DlY6rhspBuDYg5Eag9CnsH0TUjEfBGu9nPaRjwUtY/vnuskPuv5Bx+F2XFXfb1I1zScNwdR05tXzLKAAL31J9PnxWmdm/aAbCkrHEtJtFM7O3Jkh5cAfJNJKndzuOt6dkva27TiiOh4t6FQdFTtjhc/jisPAD+rvkr9tyF8QLgLtPvNOhBPvN9VRNrSBsWBuQGJw/Oe6FHDhmGdyjoz57nhJ/qiMqTjLup+pUpBUYvFCMo8Iz1/qlgwm4yKdLLWXhIFc4k0yTFYrtClksrsJ6iZilib+KRg9XAfqmmlSO6UWOupW/v4z/I4P/2pDzymO1ShLNoyEDKRsbr9SLH/AEqoiDmtT7Z6Hv0040IfG7xBDm/V/os2tyAVMY2V7DGNB1Lcx5/VSbkFVM4o6CeUZ8am4xkFDQNvJ5qfwpsI2dNOYk2G6devGiybSW6iNrusGt5p6Fvdt0QW2n3ltyA9dURRRE5nRJvtaz7V/wB3d5HyQCnmNywdxzjcln4SeY4dFGbZlaXYW6a+aj6OG3e4BB120WtyGZVLjNbqMveo9mlDQb/34KCqakuOWXJd1L3Ozdoh4hdw5KWVdGGOkvsxt0ZIm6JuFumqceVMl8mSrd2U0mPaMR/9bXv8CBhH+pVIhah2I0PfqZyMg2ONviSXP+jPVCmxna39pGz/AGtBKQLujtIPy6/IlYO56+nZog5rmuF2uBBHMEWI+a+attbONNUSwO1jeWjq3Vp8xZUwHknewtrpqtFmkohoQ9bmCE1ifsNs6O5v1Clr2yQWzWWbdEuN7eSpj4TzttdOKbkIbmeAzTFTXNjGZueSg6+vdIbnIcBwQuUPhx2maqXE8u6/RWilbkOVgqrTQFxyBVsgFmDwSYqclmtBKuoc67W5Nbl4oPCBmPUqWfThtr+9YEjgL5rmSmFr2RypMekHUy5IeB1kXVMv0TZiHDy4JFZU3DmARoQLJ72ahKGtMRs7NvAKdZWRyWscB6m4SWEylNOYt37M9m+woI7jvSEyH82l/IBZBsnZDqiaOEfG4C44N+I+QuvoaKMNaGtFmtAAHIAWA+SB+OO1k3bPsSz46xgycPZy9CM2OPiLjyC1lA7c2Y2pgkgfo9pF/wAJ+Fw6g2KaXVPlNx82g5JiRt0VXUr4JHwyCz43FrhwuOXQ6+aYJVXNTZqGxtFz5c0I+WWXJgLW/wB8UVHQi99TzOak4mAJu9BuTtAs2QdXG/zKLh2W3iFJuXiGh+VcwUwboLeFlw4Z9dB1KIabeCYqHWII4G60au9puDnY26ODfIgWP0Q001m5nomK5ueV7HT6piMDIpchxdSRZIeWnyy/6UgE299ltMjXsuLHVBysLePgVMviDtENSbOknmjp4xifI4NaOV+JPIZnyS5YqYZb6al2CbJe4y1cnuN+7i6uOb3C/IWF+p5LZVHbvbIZSU0VPH7sbA2+mJ3xOPUm581IpFSSSSWZmna9ut7Rn22Ed+NtpgB7zBo7xb9PBZFE5fU7mg5HMHIg6EcisL7QtyzRy+2hH+Gecv3Tj8J/ZPD0T41Lkx9qxGLJ0uTbSvC9WctdOeuQ65XEhXjCltUxh8DNNzy5oiO1r9EFK25/5/REtrl4xAt5ZhAe0R9yCDyKDrYsLjbnl4HNLl4PiejeuJDcJtj08xKY21pWy9km6vs2/bZmjHI20QIzaw6u8XfTxVU7ONzTWS+2lH+HjOd/8xw+EdBx9FujW2FhkBkANABpZDK+j4Y+3qSSSRUkkklmJM1dKyVjo5GhzHAhzSMiCnklmYbvzuVJRkyx3fTn4vijvwf0/aVPJX1A9oIIIBBBBBFwQdQRxWZ759lokvJQuDHamJ2THfwO+DwOXgqTP8oZcOruMjMtz0T8C6rtky0z/ZzsdG7k4Wv/AAnQjwXjRZGFp58uVkOx2aT3JlrtUxNHXvXlQ3EzqF4AjtjbOkqJPZwxukcRnhFwP4joPNA2kQ0K87h7jSVhEsoLKYfF8UluDOnNytW53Za2JzZqwh7hYtib7jT+274/AZeK0xrQAABYDIAaADgBwU7VscPyao6VkTGxxtDWMADWjQAJ5JJKoSSSSzEkkksxJJJLMSSSSzGaukZK3BKxr2ng5ocPQqobY7OKFwLmsfEf3b7Dya4ELxJHYWSsm3k2UyBxDC45/ER15AJrdjZDKh2F7nC5t3S2/DmCkkqenN7a7sXs3oWAOcx8py/8j7jza0AfJXCjpI4mhkTGsaPha0AegXqSna6ZIeSSSQEkkklmJJJJZn//2Q=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8918" name="Picture 6" descr="https://encrypted-tbn0.gstatic.com/images?q=tbn:ANd9GcTmBiy9wa8kAFNYRE2Zex-2ScDWp9xQ3KxAJCE4Wl8s_3OPdz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41438"/>
            <a:ext cx="291306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dirty="0" smtClean="0">
                <a:solidFill>
                  <a:srgbClr val="002060"/>
                </a:solidFill>
              </a:rPr>
              <a:t>Impuestos a bebidas azucaradas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78238" y="1423988"/>
            <a:ext cx="5214937" cy="4525962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"Sugar, rum, and tobacco are commodities which are nowhere necessaries of life, which are become objects of almost universal consumption, and which </a:t>
            </a:r>
            <a:r>
              <a:rPr lang="en-US" dirty="0" smtClean="0">
                <a:solidFill>
                  <a:srgbClr val="002060"/>
                </a:solidFill>
              </a:rPr>
              <a:t>are</a:t>
            </a:r>
            <a:endParaRPr lang="en-US" u="sng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916" name="AutoShape 2" descr="data:image/jpeg;base64,/9j/4AAQSkZJRgABAQAAAQABAAD/2wCEAAkGBxQTEhQTEhQWFhUWFhUYFhgYFBUXFRcXFRcWFxgaFBUYHSggGBolIBQXITEhJSkrLi4uFx8zODMsNygtLisBCgoKDg0OGhAQGywcHBwsLCwsLCwsLCwsLCwsLCwsLCwsLCwsLCwsLCwsLCwsNywsLCwsNywsLCs3LCssKywrN//AABEIANQAkAMBIgACEQEDEQH/xAAcAAABBQEBAQAAAAAAAAAAAAAEAAMFBgcCAQj/xAA/EAABAwIDBQUFBQYGAwAAAAABAAIDBBESITEFBkFRYQcicYGREzJCobEUI1KCwWJjcpLR8CRDssLh8TNTov/EABkBAAMBAQEAAAAAAAAAAAAAAAECAwAEBf/EACQRAQEAAgICAQMFAAAAAAAAAAABAhEDITFBEgQiURMyYXGR/9oADAMBAAIRAxEAPwDYkkklmJJJJZiQu0doRQMMkz2xsGpcbenMqB3z30ioW4RaSci7Y76A6OkI90fM/NYdvBtuask9pO8uI90aMYOTG8EtykHTSNv9rrASykjxfvJLgfljGZ8yFRdqb7Vs/vVUjB+GMiMeRbn81X7ePqusP93CS5Caqp3OzdI5x5uJcfUpUlY9nuPc3q12H6J1rDyXhivw+RS2imdnb+10B7tS9w/DIfaN9XZ/NXzd7thY6zayLDw9pGSW/mYcx4gnyWSPpuhXrYuFlplW0+pdnbQinYJIXtkYdHNNx4HkehRS+Y939szUcntKd2An3m6seOT28VuW5W+sVc3DlHOBd8d9baujPxD5hVmWy2LUkkkmAkkklmJJJJZiVO7Q99G0MYZHZ1RIO43UMGmN4+g42U1vTt5lFTumfmdGN/G86D+vS6+d9o10lRK+aZ2J7jcn9AOAGlktum05mndI50kji57jdzibkk81w1t161qu3Z/uj9peJZbiFpy/bI/RSpkZu5uhNVG7WlrOZBF1o2yOziNgGJtzzV6ooWsYA0BrRkAONl3LPYH5IXjl7oS29Iij3WhbqweFrp2fd2mIsYh6LqR7j8VkwYDrc36FTuUnUWnFfaC2l2dUsgOFhYc7EZfJZXvTuq+kcbnEy5F/otqkZIL2e7zzVb3sjdPTvjdYu1abck0oXHTE3i2i9pKp0b2vY4te03a4GxBHJGVURBIIt/xyUZLrlqmnZH0D2e76Nro8EhDahg74GQeNMbB9RwurgvlXZ20JKeZk0LsL2EEH9DzB0K+kd094GVtOyZmTtJGXvgeB3h4cuitjS2JlJJJMBJXSVM7VN4PstGWNNpJ7sbzDbd9w8AbfmCzM07RN5jWVJwG8MV2R8jn3n+ZHoAq7GAhWohrlKmSGx6AzzMibfvEAkcG/EfRb5sOhaxrI2jutGQ6LNOy7Z+IyS2zuGN9MTvqFsVHBYBJ7H1s645X4Dgox0hcUbKLMP5lH078vJDlvpThx9iY2XRDYENG83RQfkp4ap87YEqosiqttVuRU/taosLjzUBUjE63S6NbHuM023SD2hb+LMcgVUamnLXEG4K0DfKlc04hpfXhfqqztRofE2TiLA+Dr6+ipill0gsHBWjs33m+w1Qxu+5msyW+gN+6/pa+Z5FVrqhpM05X1okqT2T7xfaqMRvN5afCx/MtsfZu8wCPFpV2VSEsE7TtrfaK19iCyH7tueVwe+f5r+i2reLaP2emmm4sYS3+K1m/MhfN89zmTcnM8yeZQoBmhORlesCJoaJ80jYomF73mwaBn49AOJOQU/NNfDW+yKAfZS7nI4+uEfotIjkAyuP6+Cq26O7RpKZrJX4iO8+w7t7AgN5gc0TTzukkFz8QFuAHQ8Cn6l0G0ztF9mO6BQ7X2vyU1Ut+7cD4eRVWhqMUbSDqB6i4/Rcv1Essdf013Kc2htAtBDXAdeKqG0d9nxPs1wkA1Bvf5GyO2hQyzOIBswa52J6dBzKpm/ez3xRxtp5DYkiQBga0csI1PiSp4Y5W/g3JZP5WWDfh072x+xF3EDJ5PidFzvlvMKV+QJe4ZAHJDdm+wsMck+ION8AuO8AMyTy5Ivf3d4Tvp5QcIJDZDyGeY63AVMd7stCya3FH2htSSRhxv1GY+aHiN2uadHNH9R9E1trYMkMpGPExxOENu4+BvpkmaWQgBv4W4T5ZBU1pHLsK4Jh0aJDC25INufBeOcmqSxdl22PstewONmTfdP5Xce4T+bL8y+hF8qO5g2PAjUHgQvpjdraf2mlhn4vY0u/iGTvmCmwrVUu2LaGCmihBzleSf4YwCfm5qx6Qq+dsVXirGR8I4h6vJJ+QHoqC9NU7ey06/r4dVuHZnumKVhklF55Gguy91p0Y3l1PErGdkPAqKdzvdE0WLwxtzK+gBtPWx7wJtfRwP/QQ3J5GdpieoaNb2I4C6r8zWtkBjuQSL3F7eWqLpKaSbNxLG8uJTe3YXQtb7Mdwe9bN1+t9Sl7/dT9XpLTVDXROsdNVS93JQ6FvRzvm4lebS20yGF5aT3hmSc75ZAc0LutEW07XHV5c710UOfLenV9POqsUjrC+V1EVOy2VJ747gNyRkT5p2aclC7W2t7GPC3Nx0A1JP1U/kt+ml24I2CONoYxuQA1tr80PtNuKE9LkeF7quD7fFGHMh9q55xHS7csgQTl4Lmo389nBhqIsMoBbgyGZ4noju0vxkuoZ2jRRuuSb8hfK6oZpvvXkaYjbwurdtaqDqbG1wvhBy8OarNM4d3phPiAAE3GTmmjzYwW2PFV6V1supVmrZBGxxyuRZvXyVTeea6JOnHfLxzytm7D9qe0ppoCc4ZA4D9ia5H/0x6xYlaB2I1eCukZwlhPrGQ4fIu9UZ5YDv/U49oVJ4B+EflAH1uq24o3bs2Opnd+KaU+Re4hAOKdKumu1Wsdlu0ZJw9spBYxwDb6khuI3PmFkquPZ3vHHSvc2W2Euxgk271g0gnhkAhehxbwywF9G29OKqu8W9kUYe0OvcZFpAIPUFVvfPtFYInNieDfRrdfBx5LFWbde+YGV3cLsxwaE2UtHFdjVunqGNN8LnWt5rT4Yg1gaNAAAqTsTd+QAThpc1lnB40N8xl4FXOlnDwuLmxsrv+lzlxr0xnhqq/tCshppmCR33j+JBIY0auIAyVrZ0TNNCGPkfYY32F7AnC0ZAX0GZU5Fss0ON5YW5MMjr/F7J4GfG5Cq2+lVT1GHCx+JgzkwENPMOKudcwglzHEcxb+qrm35nexcA8ZkZWzz1utLltvt1tV65r4qLXuvAwcvIoKlk9zpr4KU3sdiFPD+BoJHg1QrO6DfyHFXxxrk5c/OwtZJ3zmdTa5Qjgu6jW6YxK+nLtw5WLs3qvZ7SpTfJzyw+DmkD52VcspDYbiyqpnj4Z4T5CRpPyusaOp8yXcyT6kplOSjJDFyaJw6HLsEFD3XTXItXFeO6VERU5cVL7Sd3ELRCwCaGl1Gt9j2+QjDaKqOTjaF5zGf+W/wOh6gLR9t7Fa0OliFjxaND4BfNjQQAdLZ5ZHoQeC2bs03+EobSVbvvBlG8/GOAP7QWuPyhceS40ZDtEaHhl5otlUHZDXkpLbmwQ4l7AA7nwPj1VXqWODrOBY4aE6Hz0XDycdxrv4uWZf2sUbG2zsVUt8YmBpcABbM8EPW70GB2CVpGXvDNp8LKobf286pOBtw2+fOwQl34HKa8gaurc53tDmTl4Dog3SXzXofclt825eS4cM124zUedyZX5B5mlMPRzk17NawsodjE+wYS13Ig+huvQ1JzSlp9iNpMwySt/DI8fyuIUc9Tm+EBjrqpv7+Q/wA7sf8AuUT7NETQaurWzKcLQBkg6p3PmtIFNVdTitbmnaZlmoSQaBS0UWQVJBvh4DlY6rhspBuDYg5Eag9CnsH0TUjEfBGu9nPaRjwUtY/vnuskPuv5Bx+F2XFXfb1I1zScNwdR05tXzLKAAL31J9PnxWmdm/aAbCkrHEtJtFM7O3Jkh5cAfJNJKndzuOt6dkva27TiiOh4t6FQdFTtjhc/jisPAD+rvkr9tyF8QLgLtPvNOhBPvN9VRNrSBsWBuQGJw/Oe6FHDhmGdyjoz57nhJ/qiMqTjLup+pUpBUYvFCMo8Iz1/qlgwm4yKdLLWXhIFc4k0yTFYrtClksrsJ6iZilib+KRg9XAfqmmlSO6UWOupW/v4z/I4P/2pDzymO1ShLNoyEDKRsbr9SLH/AEqoiDmtT7Z6Hv0040IfG7xBDm/V/os2tyAVMY2V7DGNB1Lcx5/VSbkFVM4o6CeUZ8am4xkFDQNvJ5qfwpsI2dNOYk2G6devGiybSW6iNrusGt5p6Fvdt0QW2n3ltyA9dURRRE5nRJvtaz7V/wB3d5HyQCnmNywdxzjcln4SeY4dFGbZlaXYW6a+aj6OG3e4BB120WtyGZVLjNbqMveo9mlDQb/34KCqakuOWXJd1L3Ozdoh4hdw5KWVdGGOkvsxt0ZIm6JuFumqceVMl8mSrd2U0mPaMR/9bXv8CBhH+pVIhah2I0PfqZyMg2ONviSXP+jPVCmxna39pGz/AGtBKQLujtIPy6/IlYO56+nZog5rmuF2uBBHMEWI+a+attbONNUSwO1jeWjq3Vp8xZUwHknewtrpqtFmkohoQ9bmCE1ifsNs6O5v1Clr2yQWzWWbdEuN7eSpj4TzttdOKbkIbmeAzTFTXNjGZueSg6+vdIbnIcBwQuUPhx2maqXE8u6/RWilbkOVgqrTQFxyBVsgFmDwSYqclmtBKuoc67W5Nbl4oPCBmPUqWfThtr+9YEjgL5rmSmFr2RypMekHUy5IeB1kXVMv0TZiHDy4JFZU3DmARoQLJ72ahKGtMRs7NvAKdZWRyWscB6m4SWEylNOYt37M9m+woI7jvSEyH82l/IBZBsnZDqiaOEfG4C44N+I+QuvoaKMNaGtFmtAAHIAWA+SB+OO1k3bPsSz46xgycPZy9CM2OPiLjyC1lA7c2Y2pgkgfo9pF/wAJ+Fw6g2KaXVPlNx82g5JiRt0VXUr4JHwyCz43FrhwuOXQ6+aYJVXNTZqGxtFz5c0I+WWXJgLW/wB8UVHQi99TzOak4mAJu9BuTtAs2QdXG/zKLh2W3iFJuXiGh+VcwUwboLeFlw4Z9dB1KIabeCYqHWII4G60au9puDnY26ODfIgWP0Q001m5nomK5ueV7HT6piMDIpchxdSRZIeWnyy/6UgE299ltMjXsuLHVBysLePgVMviDtENSbOknmjp4xifI4NaOV+JPIZnyS5YqYZb6al2CbJe4y1cnuN+7i6uOb3C/IWF+p5LZVHbvbIZSU0VPH7sbA2+mJ3xOPUm581IpFSSSSWZmna9ut7Rn22Ed+NtpgB7zBo7xb9PBZFE5fU7mg5HMHIg6EcisL7QtyzRy+2hH+Gecv3Tj8J/ZPD0T41Lkx9qxGLJ0uTbSvC9WctdOeuQ65XEhXjCltUxh8DNNzy5oiO1r9EFK25/5/REtrl4xAt5ZhAe0R9yCDyKDrYsLjbnl4HNLl4PiejeuJDcJtj08xKY21pWy9km6vs2/bZmjHI20QIzaw6u8XfTxVU7ONzTWS+2lH+HjOd/8xw+EdBx9FujW2FhkBkANABpZDK+j4Y+3qSSSRUkkklmJM1dKyVjo5GhzHAhzSMiCnklmYbvzuVJRkyx3fTn4vijvwf0/aVPJX1A9oIIIBBBBBFwQdQRxWZ759lokvJQuDHamJ2THfwO+DwOXgqTP8oZcOruMjMtz0T8C6rtky0z/ZzsdG7k4Wv/AAnQjwXjRZGFp58uVkOx2aT3JlrtUxNHXvXlQ3EzqF4AjtjbOkqJPZwxukcRnhFwP4joPNA2kQ0K87h7jSVhEsoLKYfF8UluDOnNytW53Za2JzZqwh7hYtib7jT+274/AZeK0xrQAABYDIAaADgBwU7VscPyao6VkTGxxtDWMADWjQAJ5JJKoSSSSzEkkksxJJJLMSSSSzGaukZK3BKxr2ng5ocPQqobY7OKFwLmsfEf3b7Dya4ELxJHYWSsm3k2UyBxDC45/ER15AJrdjZDKh2F7nC5t3S2/DmCkkqenN7a7sXs3oWAOcx8py/8j7jza0AfJXCjpI4mhkTGsaPha0AegXqSna6ZIeSSSQEkkklmJJJJZn//2Q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17" name="AutoShape 4" descr="data:image/jpeg;base64,/9j/4AAQSkZJRgABAQAAAQABAAD/2wCEAAkGBxQTEhQTEhQWFhUWFhUYFhgYFBUXFRcXFRcWFxgaFBUYHSggGBolIBQXITEhJSkrLi4uFx8zODMsNygtLisBCgoKDg0OGhAQGywcHBwsLCwsLCwsLCwsLCwsLCwsLCwsLCwsLCwsLCwsLCwsNywsLCwsNywsLCs3LCssKywrN//AABEIANQAkAMBIgACEQEDEQH/xAAcAAABBQEBAQAAAAAAAAAAAAAEAAMFBgcCAQj/xAA/EAABAwIDBQUFBQYGAwAAAAABAAIDBBESITEFBkFRYQcicYGREzJCobEUI1KCwWJjcpLR8CRDssLh8TNTov/EABkBAAMBAQEAAAAAAAAAAAAAAAECAwAEBf/EACQRAQEAAgICAQMFAAAAAAAAAAABAhEDITFBEgQiURMyYXGR/9oADAMBAAIRAxEAPwDYkkklmJJJJZiQu0doRQMMkz2xsGpcbenMqB3z30ioW4RaSci7Y76A6OkI90fM/NYdvBtuask9pO8uI90aMYOTG8EtykHTSNv9rrASykjxfvJLgfljGZ8yFRdqb7Vs/vVUjB+GMiMeRbn81X7ePqusP93CS5Caqp3OzdI5x5uJcfUpUlY9nuPc3q12H6J1rDyXhivw+RS2imdnb+10B7tS9w/DIfaN9XZ/NXzd7thY6zayLDw9pGSW/mYcx4gnyWSPpuhXrYuFlplW0+pdnbQinYJIXtkYdHNNx4HkehRS+Y939szUcntKd2An3m6seOT28VuW5W+sVc3DlHOBd8d9baujPxD5hVmWy2LUkkkmAkkklmJJJJZiVO7Q99G0MYZHZ1RIO43UMGmN4+g42U1vTt5lFTumfmdGN/G86D+vS6+d9o10lRK+aZ2J7jcn9AOAGlktum05mndI50kji57jdzibkk81w1t161qu3Z/uj9peJZbiFpy/bI/RSpkZu5uhNVG7WlrOZBF1o2yOziNgGJtzzV6ooWsYA0BrRkAONl3LPYH5IXjl7oS29Iij3WhbqweFrp2fd2mIsYh6LqR7j8VkwYDrc36FTuUnUWnFfaC2l2dUsgOFhYc7EZfJZXvTuq+kcbnEy5F/otqkZIL2e7zzVb3sjdPTvjdYu1abck0oXHTE3i2i9pKp0b2vY4te03a4GxBHJGVURBIIt/xyUZLrlqmnZH0D2e76Nro8EhDahg74GQeNMbB9RwurgvlXZ20JKeZk0LsL2EEH9DzB0K+kd094GVtOyZmTtJGXvgeB3h4cuitjS2JlJJJMBJXSVM7VN4PstGWNNpJ7sbzDbd9w8AbfmCzM07RN5jWVJwG8MV2R8jn3n+ZHoAq7GAhWohrlKmSGx6AzzMibfvEAkcG/EfRb5sOhaxrI2jutGQ6LNOy7Z+IyS2zuGN9MTvqFsVHBYBJ7H1s645X4Dgox0hcUbKLMP5lH078vJDlvpThx9iY2XRDYENG83RQfkp4ap87YEqosiqttVuRU/taosLjzUBUjE63S6NbHuM023SD2hb+LMcgVUamnLXEG4K0DfKlc04hpfXhfqqztRofE2TiLA+Dr6+ipill0gsHBWjs33m+w1Qxu+5msyW+gN+6/pa+Z5FVrqhpM05X1okqT2T7xfaqMRvN5afCx/MtsfZu8wCPFpV2VSEsE7TtrfaK19iCyH7tueVwe+f5r+i2reLaP2emmm4sYS3+K1m/MhfN89zmTcnM8yeZQoBmhORlesCJoaJ80jYomF73mwaBn49AOJOQU/NNfDW+yKAfZS7nI4+uEfotIjkAyuP6+Cq26O7RpKZrJX4iO8+w7t7AgN5gc0TTzukkFz8QFuAHQ8Cn6l0G0ztF9mO6BQ7X2vyU1Ut+7cD4eRVWhqMUbSDqB6i4/Rcv1Essdf013Kc2htAtBDXAdeKqG0d9nxPs1wkA1Bvf5GyO2hQyzOIBswa52J6dBzKpm/ez3xRxtp5DYkiQBga0csI1PiSp4Y5W/g3JZP5WWDfh072x+xF3EDJ5PidFzvlvMKV+QJe4ZAHJDdm+wsMck+ION8AuO8AMyTy5Ivf3d4Tvp5QcIJDZDyGeY63AVMd7stCya3FH2htSSRhxv1GY+aHiN2uadHNH9R9E1trYMkMpGPExxOENu4+BvpkmaWQgBv4W4T5ZBU1pHLsK4Jh0aJDC25INufBeOcmqSxdl22PstewONmTfdP5Xce4T+bL8y+hF8qO5g2PAjUHgQvpjdraf2mlhn4vY0u/iGTvmCmwrVUu2LaGCmihBzleSf4YwCfm5qx6Qq+dsVXirGR8I4h6vJJ+QHoqC9NU7ey06/r4dVuHZnumKVhklF55Gguy91p0Y3l1PErGdkPAqKdzvdE0WLwxtzK+gBtPWx7wJtfRwP/QQ3J5GdpieoaNb2I4C6r8zWtkBjuQSL3F7eWqLpKaSbNxLG8uJTe3YXQtb7Mdwe9bN1+t9Sl7/dT9XpLTVDXROsdNVS93JQ6FvRzvm4lebS20yGF5aT3hmSc75ZAc0LutEW07XHV5c710UOfLenV9POqsUjrC+V1EVOy2VJ747gNyRkT5p2aclC7W2t7GPC3Nx0A1JP1U/kt+ml24I2CONoYxuQA1tr80PtNuKE9LkeF7quD7fFGHMh9q55xHS7csgQTl4Lmo389nBhqIsMoBbgyGZ4noju0vxkuoZ2jRRuuSb8hfK6oZpvvXkaYjbwurdtaqDqbG1wvhBy8OarNM4d3phPiAAE3GTmmjzYwW2PFV6V1supVmrZBGxxyuRZvXyVTeea6JOnHfLxzytm7D9qe0ppoCc4ZA4D9ia5H/0x6xYlaB2I1eCukZwlhPrGQ4fIu9UZ5YDv/U49oVJ4B+EflAH1uq24o3bs2Opnd+KaU+Re4hAOKdKumu1Wsdlu0ZJw9spBYxwDb6khuI3PmFkquPZ3vHHSvc2W2Euxgk271g0gnhkAhehxbwywF9G29OKqu8W9kUYe0OvcZFpAIPUFVvfPtFYInNieDfRrdfBx5LFWbde+YGV3cLsxwaE2UtHFdjVunqGNN8LnWt5rT4Yg1gaNAAAqTsTd+QAThpc1lnB40N8xl4FXOlnDwuLmxsrv+lzlxr0xnhqq/tCshppmCR33j+JBIY0auIAyVrZ0TNNCGPkfYY32F7AnC0ZAX0GZU5Fss0ON5YW5MMjr/F7J4GfG5Cq2+lVT1GHCx+JgzkwENPMOKudcwglzHEcxb+qrm35nexcA8ZkZWzz1utLltvt1tV65r4qLXuvAwcvIoKlk9zpr4KU3sdiFPD+BoJHg1QrO6DfyHFXxxrk5c/OwtZJ3zmdTa5Qjgu6jW6YxK+nLtw5WLs3qvZ7SpTfJzyw+DmkD52VcspDYbiyqpnj4Z4T5CRpPyusaOp8yXcyT6kplOSjJDFyaJw6HLsEFD3XTXItXFeO6VERU5cVL7Sd3ELRCwCaGl1Gt9j2+QjDaKqOTjaF5zGf+W/wOh6gLR9t7Fa0OliFjxaND4BfNjQQAdLZ5ZHoQeC2bs03+EobSVbvvBlG8/GOAP7QWuPyhceS40ZDtEaHhl5otlUHZDXkpLbmwQ4l7AA7nwPj1VXqWODrOBY4aE6Hz0XDycdxrv4uWZf2sUbG2zsVUt8YmBpcABbM8EPW70GB2CVpGXvDNp8LKobf286pOBtw2+fOwQl34HKa8gaurc53tDmTl4Dog3SXzXofclt825eS4cM124zUedyZX5B5mlMPRzk17NawsodjE+wYS13Ig+huvQ1JzSlp9iNpMwySt/DI8fyuIUc9Tm+EBjrqpv7+Q/wA7sf8AuUT7NETQaurWzKcLQBkg6p3PmtIFNVdTitbmnaZlmoSQaBS0UWQVJBvh4DlY6rhspBuDYg5Eag9CnsH0TUjEfBGu9nPaRjwUtY/vnuskPuv5Bx+F2XFXfb1I1zScNwdR05tXzLKAAL31J9PnxWmdm/aAbCkrHEtJtFM7O3Jkh5cAfJNJKndzuOt6dkva27TiiOh4t6FQdFTtjhc/jisPAD+rvkr9tyF8QLgLtPvNOhBPvN9VRNrSBsWBuQGJw/Oe6FHDhmGdyjoz57nhJ/qiMqTjLup+pUpBUYvFCMo8Iz1/qlgwm4yKdLLWXhIFc4k0yTFYrtClksrsJ6iZilib+KRg9XAfqmmlSO6UWOupW/v4z/I4P/2pDzymO1ShLNoyEDKRsbr9SLH/AEqoiDmtT7Z6Hv0040IfG7xBDm/V/os2tyAVMY2V7DGNB1Lcx5/VSbkFVM4o6CeUZ8am4xkFDQNvJ5qfwpsI2dNOYk2G6devGiybSW6iNrusGt5p6Fvdt0QW2n3ltyA9dURRRE5nRJvtaz7V/wB3d5HyQCnmNywdxzjcln4SeY4dFGbZlaXYW6a+aj6OG3e4BB120WtyGZVLjNbqMveo9mlDQb/34KCqakuOWXJd1L3Ozdoh4hdw5KWVdGGOkvsxt0ZIm6JuFumqceVMl8mSrd2U0mPaMR/9bXv8CBhH+pVIhah2I0PfqZyMg2ONviSXP+jPVCmxna39pGz/AGtBKQLujtIPy6/IlYO56+nZog5rmuF2uBBHMEWI+a+attbONNUSwO1jeWjq3Vp8xZUwHknewtrpqtFmkohoQ9bmCE1ifsNs6O5v1Clr2yQWzWWbdEuN7eSpj4TzttdOKbkIbmeAzTFTXNjGZueSg6+vdIbnIcBwQuUPhx2maqXE8u6/RWilbkOVgqrTQFxyBVsgFmDwSYqclmtBKuoc67W5Nbl4oPCBmPUqWfThtr+9YEjgL5rmSmFr2RypMekHUy5IeB1kXVMv0TZiHDy4JFZU3DmARoQLJ72ahKGtMRs7NvAKdZWRyWscB6m4SWEylNOYt37M9m+woI7jvSEyH82l/IBZBsnZDqiaOEfG4C44N+I+QuvoaKMNaGtFmtAAHIAWA+SB+OO1k3bPsSz46xgycPZy9CM2OPiLjyC1lA7c2Y2pgkgfo9pF/wAJ+Fw6g2KaXVPlNx82g5JiRt0VXUr4JHwyCz43FrhwuOXQ6+aYJVXNTZqGxtFz5c0I+WWXJgLW/wB8UVHQi99TzOak4mAJu9BuTtAs2QdXG/zKLh2W3iFJuXiGh+VcwUwboLeFlw4Z9dB1KIabeCYqHWII4G60au9puDnY26ODfIgWP0Q001m5nomK5ueV7HT6piMDIpchxdSRZIeWnyy/6UgE299ltMjXsuLHVBysLePgVMviDtENSbOknmjp4xifI4NaOV+JPIZnyS5YqYZb6al2CbJe4y1cnuN+7i6uOb3C/IWF+p5LZVHbvbIZSU0VPH7sbA2+mJ3xOPUm581IpFSSSSWZmna9ut7Rn22Ed+NtpgB7zBo7xb9PBZFE5fU7mg5HMHIg6EcisL7QtyzRy+2hH+Gecv3Tj8J/ZPD0T41Lkx9qxGLJ0uTbSvC9WctdOeuQ65XEhXjCltUxh8DNNzy5oiO1r9EFK25/5/REtrl4xAt5ZhAe0R9yCDyKDrYsLjbnl4HNLl4PiejeuJDcJtj08xKY21pWy9km6vs2/bZmjHI20QIzaw6u8XfTxVU7ONzTWS+2lH+HjOd/8xw+EdBx9FujW2FhkBkANABpZDK+j4Y+3qSSSRUkkklmJM1dKyVjo5GhzHAhzSMiCnklmYbvzuVJRkyx3fTn4vijvwf0/aVPJX1A9oIIIBBBBBFwQdQRxWZ759lokvJQuDHamJ2THfwO+DwOXgqTP8oZcOruMjMtz0T8C6rtky0z/ZzsdG7k4Wv/AAnQjwXjRZGFp58uVkOx2aT3JlrtUxNHXvXlQ3EzqF4AjtjbOkqJPZwxukcRnhFwP4joPNA2kQ0K87h7jSVhEsoLKYfF8UluDOnNytW53Za2JzZqwh7hYtib7jT+274/AZeK0xrQAABYDIAaADgBwU7VscPyao6VkTGxxtDWMADWjQAJ5JJKoSSSSzEkkksxJJJLMSSSSzGaukZK3BKxr2ng5ocPQqobY7OKFwLmsfEf3b7Dya4ELxJHYWSsm3k2UyBxDC45/ER15AJrdjZDKh2F7nC5t3S2/DmCkkqenN7a7sXs3oWAOcx8py/8j7jza0AfJXCjpI4mhkTGsaPha0AegXqSna6ZIeSSSQEkkklmJJJJZn//2Q=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8918" name="Picture 6" descr="https://encrypted-tbn0.gstatic.com/images?q=tbn:ANd9GcTmBiy9wa8kAFNYRE2Zex-2ScDWp9xQ3KxAJCE4Wl8s_3OPdz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41439"/>
            <a:ext cx="2427452" cy="323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070390" y="1227231"/>
            <a:ext cx="5822785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dirty="0" smtClean="0">
                <a:solidFill>
                  <a:srgbClr val="002060"/>
                </a:solidFill>
              </a:rPr>
              <a:t>Cuando </a:t>
            </a:r>
            <a:r>
              <a:rPr lang="es-MX" sz="2100" dirty="0" smtClean="0">
                <a:solidFill>
                  <a:srgbClr val="002060"/>
                </a:solidFill>
              </a:rPr>
              <a:t>la producción de un bien daña a terceros se incurre en costos sociales. El costo para la sociedad de producir dicho bien es mayor que el costo del propio producto para los fabricantes.</a:t>
            </a:r>
            <a:endParaRPr lang="es-MX" sz="21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dirty="0" smtClean="0">
                <a:solidFill>
                  <a:srgbClr val="002060"/>
                </a:solidFill>
              </a:rPr>
              <a:t>Esto se conoce como externalidad negativa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dirty="0" smtClean="0">
                <a:solidFill>
                  <a:srgbClr val="002060"/>
                </a:solidFill>
              </a:rPr>
              <a:t>El estado puede corregir estas externalidades negativas mediante un </a:t>
            </a:r>
            <a:r>
              <a:rPr lang="es-MX" sz="2100" dirty="0" smtClean="0">
                <a:solidFill>
                  <a:srgbClr val="002060"/>
                </a:solidFill>
              </a:rPr>
              <a:t>impuesto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dirty="0" smtClean="0">
                <a:solidFill>
                  <a:srgbClr val="002060"/>
                </a:solidFill>
              </a:rPr>
              <a:t>Si el impuesto al producto genera disminución en el consumo, disminuye el daño a terceros y los costos sociales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dirty="0" smtClean="0">
                <a:solidFill>
                  <a:srgbClr val="002060"/>
                </a:solidFill>
              </a:rPr>
              <a:t>La disminución se da cuando la demanda es elástica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dirty="0" smtClean="0">
                <a:solidFill>
                  <a:srgbClr val="002060"/>
                </a:solidFill>
              </a:rPr>
              <a:t>Si los ingresos fiscales se usan para disminuir el consumo, disminuyen aún más los costos sociales </a:t>
            </a:r>
            <a:endParaRPr lang="es-MX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Título"/>
          <p:cNvSpPr>
            <a:spLocks noGrp="1"/>
          </p:cNvSpPr>
          <p:nvPr>
            <p:ph type="title"/>
          </p:nvPr>
        </p:nvSpPr>
        <p:spPr>
          <a:xfrm>
            <a:off x="355194" y="128309"/>
            <a:ext cx="8393269" cy="12003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MX" alt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Metaanálisis</a:t>
            </a:r>
            <a:r>
              <a:rPr lang="es-MX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  <a:ea typeface="+mn-ea"/>
                <a:cs typeface="Arial" pitchFamily="34" charset="0"/>
              </a:rPr>
              <a:t> sobre los efectos del consumo de bebidas azucaradas en riesgo de obesidad</a:t>
            </a:r>
          </a:p>
        </p:txBody>
      </p:sp>
      <p:sp>
        <p:nvSpPr>
          <p:cNvPr id="65539" name="2 Marcador de contenido"/>
          <p:cNvSpPr>
            <a:spLocks noGrp="1"/>
          </p:cNvSpPr>
          <p:nvPr>
            <p:ph idx="4294967295"/>
          </p:nvPr>
        </p:nvSpPr>
        <p:spPr>
          <a:xfrm>
            <a:off x="382088" y="1504446"/>
            <a:ext cx="8150725" cy="532923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La gran mayoría de </a:t>
            </a:r>
            <a:r>
              <a:rPr lang="es-MX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metaanálisis</a:t>
            </a:r>
            <a:r>
              <a:rPr lang="es-MX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encuentran </a:t>
            </a:r>
            <a:r>
              <a:rPr lang="es-MX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sistemáticamente efectos del consumo de bebidas azucaradas en ganancia de peso o </a:t>
            </a:r>
            <a:r>
              <a:rPr lang="es-MX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 obesidad</a:t>
            </a:r>
            <a:r>
              <a:rPr lang="es-MX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MX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DMT2, ECV, caries </a:t>
            </a:r>
            <a:r>
              <a:rPr lang="es-MX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dental y otros desenlaces en  salud</a:t>
            </a:r>
            <a:endParaRPr lang="es-MX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 que difieren en conclusiones, tienen generalmente errores en el análisis (errores en peso relativo de estudios, ajuste de coeficientes por consumo total de energía) o inadecuado poder estadístico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 estudios financiados por la industria tienden a subestimar o no encontrar efectos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Se presentan </a:t>
            </a:r>
            <a:r>
              <a:rPr lang="es-MX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el </a:t>
            </a:r>
            <a:r>
              <a:rPr lang="es-MX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metaanalisis</a:t>
            </a:r>
            <a:r>
              <a:rPr lang="es-MX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más reciente, </a:t>
            </a:r>
            <a:r>
              <a:rPr lang="es-MX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encargado por OMS y publicado en el BMJ </a:t>
            </a:r>
          </a:p>
        </p:txBody>
      </p:sp>
    </p:spTree>
    <p:extLst>
      <p:ext uri="{BB962C8B-B14F-4D97-AF65-F5344CB8AC3E}">
        <p14:creationId xmlns:p14="http://schemas.microsoft.com/office/powerpoint/2010/main" val="1898738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Personalizado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DE5043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12934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3356</Words>
  <Application>Microsoft Office PowerPoint</Application>
  <PresentationFormat>Presentación en pantalla (4:3)</PresentationFormat>
  <Paragraphs>360</Paragraphs>
  <Slides>43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61" baseType="lpstr">
      <vt:lpstr>ＭＳ Ｐゴシック</vt:lpstr>
      <vt:lpstr>宋体</vt:lpstr>
      <vt:lpstr>Arial</vt:lpstr>
      <vt:lpstr>Arial Narrow</vt:lpstr>
      <vt:lpstr>Calibri</vt:lpstr>
      <vt:lpstr>Calibri Light</vt:lpstr>
      <vt:lpstr>Cambria</vt:lpstr>
      <vt:lpstr>Franklin Gothic Book</vt:lpstr>
      <vt:lpstr>Franklin Gothic Demi Cond</vt:lpstr>
      <vt:lpstr>Franklin Gothic Medium</vt:lpstr>
      <vt:lpstr>Garamond</vt:lpstr>
      <vt:lpstr>msgothic</vt:lpstr>
      <vt:lpstr>Myriad Web Pro</vt:lpstr>
      <vt:lpstr>Thames</vt:lpstr>
      <vt:lpstr>Times New Roman</vt:lpstr>
      <vt:lpstr>Wingdings</vt:lpstr>
      <vt:lpstr>1_Tema de Office</vt:lpstr>
      <vt:lpstr>Tema de Office</vt:lpstr>
      <vt:lpstr>Efectos en las compras de bebidas azucaradas después de la aplicación del impuesto. </vt:lpstr>
      <vt:lpstr>Magnitud y tendencias de sobrepeso y obesidad* en México en un cuarto de siglo por grupo de edad</vt:lpstr>
      <vt:lpstr>La alta prevalencia de DMT2 representan un problema nacional que requiere atención inmediata</vt:lpstr>
      <vt:lpstr>Presentación de PowerPoint</vt:lpstr>
      <vt:lpstr>Presentación de PowerPoint</vt:lpstr>
      <vt:lpstr>Presentación de PowerPoint</vt:lpstr>
      <vt:lpstr>Impuestos a bebidas azucaradas</vt:lpstr>
      <vt:lpstr>Impuestos a bebidas azucaradas</vt:lpstr>
      <vt:lpstr>Metaanálisis sobre los efectos del consumo de bebidas azucaradas en riesgo de obesidad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Mecanismos de la asociación entre bebidas azucaradas y salud</vt:lpstr>
      <vt:lpstr>Presentación de PowerPoint</vt:lpstr>
      <vt:lpstr>Ingestión de azúcares añadidos en México</vt:lpstr>
      <vt:lpstr>Contribución de las bebidas azucaradas al total de la ingesta de azúcar añadida en México</vt:lpstr>
      <vt:lpstr>Presentación de PowerPoint</vt:lpstr>
      <vt:lpstr>Fuente de información</vt:lpstr>
      <vt:lpstr>Clasificación de bebidas</vt:lpstr>
      <vt:lpstr>Abordaje</vt:lpstr>
      <vt:lpstr>Método de estimación</vt:lpstr>
      <vt:lpstr>Resultados principales</vt:lpstr>
      <vt:lpstr>Resultados principales</vt:lpstr>
      <vt:lpstr>Resultados principales</vt:lpstr>
      <vt:lpstr>Resultados por nivel socioeconómico</vt:lpstr>
      <vt:lpstr>Modelaje de efectos en salud</vt:lpstr>
      <vt:lpstr>Sobrepeso y obesidad: población adulta</vt:lpstr>
      <vt:lpstr>Diabetes diagnosticada al año 2050</vt:lpstr>
      <vt:lpstr>Los tres estudios documentan reducción en compras/ventas de bebidas azucaradas </vt:lpstr>
      <vt:lpstr>Resumen y significancia de los resultados</vt:lpstr>
      <vt:lpstr>Conclusiones</vt:lpstr>
      <vt:lpstr>Conclusiones</vt:lpstr>
      <vt:lpstr>Conclusiones</vt:lpstr>
      <vt:lpstr>Presentación de PowerPoint</vt:lpstr>
      <vt:lpstr>Una proporción importante de la carga de la  enfermedad es atribuible al consumo frecuente de bebidas azucaradas. </vt:lpstr>
      <vt:lpstr>Presentación de PowerPoint</vt:lpstr>
      <vt:lpstr>ITAM: Cambios compras de bebidas azucaradas</vt:lpstr>
      <vt:lpstr>Estudio UANL: efecto en ventas</vt:lpstr>
      <vt:lpstr>Conclusiones</vt:lpstr>
      <vt:lpstr>Presentación de PowerPoint</vt:lpstr>
      <vt:lpstr>Evidencia científica y su uso en generación de política pública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Productividad* por Línea de Investigación 2011-2015</dc:title>
  <dc:creator>Rochi</dc:creator>
  <cp:lastModifiedBy>Juan Rivera Dommarco</cp:lastModifiedBy>
  <cp:revision>318</cp:revision>
  <dcterms:created xsi:type="dcterms:W3CDTF">2016-01-11T23:32:23Z</dcterms:created>
  <dcterms:modified xsi:type="dcterms:W3CDTF">2016-02-11T14:52:28Z</dcterms:modified>
</cp:coreProperties>
</file>