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308" r:id="rId3"/>
    <p:sldId id="310" r:id="rId4"/>
    <p:sldId id="311" r:id="rId5"/>
    <p:sldId id="312" r:id="rId6"/>
    <p:sldId id="313" r:id="rId7"/>
    <p:sldId id="314" r:id="rId8"/>
    <p:sldId id="316" r:id="rId9"/>
    <p:sldId id="315" r:id="rId10"/>
    <p:sldId id="317" r:id="rId11"/>
    <p:sldId id="318" r:id="rId12"/>
    <p:sldId id="319" r:id="rId13"/>
    <p:sldId id="306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228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457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685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9144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11430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13716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16002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1828800" algn="l" defTabSz="584200" rtl="0" fontAlgn="auto" latinLnBrk="0" hangingPunct="0">
      <a:lnSpc>
        <a:spcPct val="100000"/>
      </a:lnSpc>
      <a:spcBef>
        <a:spcPts val="24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58" d="100"/>
          <a:sy n="58" d="100"/>
        </p:scale>
        <p:origin x="690" y="6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53040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62FF9B0D-F301-2343-94AE-5017ED7B193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2161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9698FDA-8B57-4BD0-92D9-D6F268CC4F20}" type="slidenum">
              <a:rPr lang="es-CO" smtClean="0"/>
              <a:pPr/>
              <a:t>7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37846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 flipV="1">
            <a:off x="406400" y="6140894"/>
            <a:ext cx="12192000" cy="263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406400" y="6426200"/>
            <a:ext cx="121920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del título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406400" y="4267200"/>
            <a:ext cx="121920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" name="Imagen 1" descr="logo70aniverasio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966" y="0"/>
            <a:ext cx="1241833" cy="1055558"/>
          </a:xfrm>
          <a:prstGeom prst="rect">
            <a:avLst/>
          </a:prstGeom>
        </p:spPr>
      </p:pic>
      <p:pic>
        <p:nvPicPr>
          <p:cNvPr id="7" name="Imagen 6" descr="image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7"/>
            <a:ext cx="1152200" cy="115944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050094" y="9040143"/>
            <a:ext cx="296672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21B9689E-92A9-B94F-9D9A-E938E14AA555}" type="datetime1">
              <a:rPr lang="es-MX" smtClean="0"/>
              <a:t>01/06/2016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937480" y="9040143"/>
            <a:ext cx="4050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r>
              <a:rPr lang="en-US" smtClean="0"/>
              <a:t>Footer Text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875674" y="431800"/>
            <a:ext cx="717845" cy="410369"/>
          </a:xfrm>
        </p:spPr>
        <p:txBody>
          <a:bodyPr/>
          <a:lstStyle/>
          <a:p>
            <a:fld id="{BA9B540C-44DA-4F69-89C9-7C84606640D3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870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50240" y="9040143"/>
            <a:ext cx="3034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fld id="{C6401D8B-3047-4CB3-AD13-A148A68DD605}" type="datetimeFigureOut">
              <a:rPr lang="es-CO" smtClean="0"/>
              <a:pPr/>
              <a:t>01/06/2016</a:t>
            </a:fld>
            <a:endParaRPr lang="es-CO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443307" y="9040143"/>
            <a:ext cx="4118187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endParaRPr lang="es-CO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1875674" y="431800"/>
            <a:ext cx="717845" cy="410369"/>
          </a:xfrm>
        </p:spPr>
        <p:txBody>
          <a:bodyPr/>
          <a:lstStyle/>
          <a:p>
            <a:fld id="{1738C355-601C-434D-B112-1AF6EABFEB61}" type="slidenum">
              <a:rPr lang="es-CO" smtClean="0"/>
              <a:pPr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61176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050094" y="9040143"/>
            <a:ext cx="2966720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>
              <a:defRPr/>
            </a:pPr>
            <a:fld id="{20D49699-D292-ED45-9696-39D587B4F977}" type="datetimeFigureOut">
              <a:rPr lang="en-US" smtClean="0"/>
              <a:pPr>
                <a:defRPr/>
              </a:pPr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37480" y="9040143"/>
            <a:ext cx="4050453" cy="519289"/>
          </a:xfrm>
          <a:prstGeom prst="rect">
            <a:avLst/>
          </a:prstGeom>
        </p:spPr>
        <p:txBody>
          <a:bodyPr lIns="130046" tIns="65023" rIns="130046" bIns="65023"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875674" y="431800"/>
            <a:ext cx="717845" cy="410369"/>
          </a:xfrm>
        </p:spPr>
        <p:txBody>
          <a:bodyPr/>
          <a:lstStyle/>
          <a:p>
            <a:pPr>
              <a:defRPr/>
            </a:pPr>
            <a:fld id="{DA964EDF-05BE-DE44-B1E8-D7FB8594C735}" type="slidenum">
              <a:rPr lang="en-US" smtClean="0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27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/>
        </p:nvSpPr>
        <p:spPr>
          <a:xfrm flipV="1">
            <a:off x="5892800" y="6141012"/>
            <a:ext cx="6705600" cy="145"/>
          </a:xfrm>
          <a:prstGeom prst="line">
            <a:avLst/>
          </a:prstGeom>
          <a:ln w="381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Shape 52"/>
          <p:cNvSpPr>
            <a:spLocks noGrp="1"/>
          </p:cNvSpPr>
          <p:nvPr>
            <p:ph type="pic" idx="13"/>
          </p:nvPr>
        </p:nvSpPr>
        <p:spPr>
          <a:xfrm>
            <a:off x="0" y="0"/>
            <a:ext cx="5486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5892800" y="6426200"/>
            <a:ext cx="6705600" cy="27051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17000"/>
            </a:lvl1pPr>
          </a:lstStyle>
          <a:p>
            <a:r>
              <a:t>Texto del título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sz="quarter" idx="1"/>
          </p:nvPr>
        </p:nvSpPr>
        <p:spPr>
          <a:xfrm>
            <a:off x="5892800" y="4267200"/>
            <a:ext cx="6705600" cy="18034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22860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45720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68580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914400">
              <a:lnSpc>
                <a:spcPct val="80000"/>
              </a:lnSpc>
              <a:spcBef>
                <a:spcPts val="1000"/>
              </a:spcBef>
              <a:buClrTx/>
              <a:buSzTx/>
              <a:buFontTx/>
              <a:buNone/>
              <a:defRPr sz="5400" cap="all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12194440" y="431800"/>
            <a:ext cx="406898" cy="457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7" name="Imagen 6" descr="imag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7"/>
            <a:ext cx="1152200" cy="115944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/>
          </p:cNvSpPr>
          <p:nvPr>
            <p:ph type="body" sz="quarter" idx="13"/>
          </p:nvPr>
        </p:nvSpPr>
        <p:spPr>
          <a:xfrm>
            <a:off x="1283643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  <a:lvl2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2pPr>
            <a:lvl3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3pPr>
            <a:lvl4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2" name="Imagen 1" descr="imgres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78386" cy="118579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4"/>
          </p:nvPr>
        </p:nvSpPr>
        <p:spPr>
          <a:xfrm>
            <a:off x="7112000" y="1536700"/>
            <a:ext cx="5486400" cy="7797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6299200" cy="723900"/>
          </a:xfrm>
          <a:prstGeom prst="rect">
            <a:avLst/>
          </a:prstGeom>
        </p:spPr>
        <p:txBody>
          <a:bodyPr/>
          <a:lstStyle/>
          <a:p>
            <a:r>
              <a:t>Texto del título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half" idx="1"/>
          </p:nvPr>
        </p:nvSpPr>
        <p:spPr>
          <a:xfrm>
            <a:off x="406400" y="2743200"/>
            <a:ext cx="6299200" cy="61087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2800">
                <a:latin typeface="Avenir Book"/>
                <a:ea typeface="Avenir Book"/>
                <a:cs typeface="Avenir Book"/>
                <a:sym typeface="Avenir Book"/>
              </a:defRPr>
            </a:lvl1pPr>
            <a:lvl2pPr>
              <a:buClr>
                <a:schemeClr val="accent1"/>
              </a:buClr>
              <a:buChar char="▸"/>
              <a:defRPr sz="2800">
                <a:latin typeface="Avenir Book"/>
                <a:ea typeface="Avenir Book"/>
                <a:cs typeface="Avenir Book"/>
                <a:sym typeface="Avenir Book"/>
              </a:defRPr>
            </a:lvl2pPr>
            <a:lvl3pPr>
              <a:buClr>
                <a:schemeClr val="accent1"/>
              </a:buClr>
              <a:buChar char="▸"/>
              <a:defRPr sz="2800">
                <a:latin typeface="Avenir Book"/>
                <a:ea typeface="Avenir Book"/>
                <a:cs typeface="Avenir Book"/>
                <a:sym typeface="Avenir Book"/>
              </a:defRPr>
            </a:lvl3pPr>
            <a:lvl4pPr>
              <a:buClr>
                <a:schemeClr val="accent1"/>
              </a:buClr>
              <a:buChar char="▸"/>
              <a:defRPr sz="2800">
                <a:latin typeface="Avenir Book"/>
                <a:ea typeface="Avenir Book"/>
                <a:cs typeface="Avenir Book"/>
                <a:sym typeface="Avenir Book"/>
              </a:defRPr>
            </a:lvl4pPr>
            <a:lvl5pPr>
              <a:buClr>
                <a:schemeClr val="accent1"/>
              </a:buClr>
              <a:buChar char="▸"/>
              <a:defRPr sz="2800"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body" sz="quarter" idx="13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1pPr>
            <a:lvl2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2pPr>
            <a:lvl3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3pPr>
            <a:lvl4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4pPr>
            <a:lvl5pPr>
              <a:buClr>
                <a:schemeClr val="accent1"/>
              </a:buClr>
              <a:buChar char="▸"/>
              <a:defRPr>
                <a:latin typeface="Avenir Book"/>
                <a:ea typeface="Avenir Book"/>
                <a:cs typeface="Avenir Book"/>
                <a:sym typeface="Avenir Book"/>
              </a:defRPr>
            </a:lvl5pPr>
          </a:lstStyle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pic" sz="half" idx="13"/>
          </p:nvPr>
        </p:nvSpPr>
        <p:spPr>
          <a:xfrm>
            <a:off x="6503154" y="0"/>
            <a:ext cx="6502401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pic" sz="half" idx="14"/>
          </p:nvPr>
        </p:nvSpPr>
        <p:spPr>
          <a:xfrm>
            <a:off x="6502400" y="4902200"/>
            <a:ext cx="6502400" cy="4864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pic" idx="15"/>
          </p:nvPr>
        </p:nvSpPr>
        <p:spPr>
          <a:xfrm>
            <a:off x="0" y="0"/>
            <a:ext cx="6468534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4" name="Shape 11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469900" y="2362200"/>
            <a:ext cx="12065000" cy="522922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24" y="0"/>
                </a:moveTo>
                <a:cubicBezTo>
                  <a:pt x="100" y="0"/>
                  <a:pt x="0" y="232"/>
                  <a:pt x="0" y="516"/>
                </a:cubicBezTo>
                <a:lnTo>
                  <a:pt x="0" y="18789"/>
                </a:lnTo>
                <a:cubicBezTo>
                  <a:pt x="0" y="19073"/>
                  <a:pt x="100" y="19305"/>
                  <a:pt x="224" y="19305"/>
                </a:cubicBezTo>
                <a:lnTo>
                  <a:pt x="17228" y="19305"/>
                </a:lnTo>
                <a:lnTo>
                  <a:pt x="17850" y="21600"/>
                </a:lnTo>
                <a:lnTo>
                  <a:pt x="18471" y="19305"/>
                </a:lnTo>
                <a:lnTo>
                  <a:pt x="21376" y="19305"/>
                </a:lnTo>
                <a:cubicBezTo>
                  <a:pt x="21500" y="19305"/>
                  <a:pt x="21600" y="19073"/>
                  <a:pt x="21600" y="18789"/>
                </a:cubicBezTo>
                <a:lnTo>
                  <a:pt x="21600" y="516"/>
                </a:lnTo>
                <a:cubicBezTo>
                  <a:pt x="21600" y="232"/>
                  <a:pt x="21500" y="0"/>
                  <a:pt x="21376" y="0"/>
                </a:cubicBezTo>
                <a:lnTo>
                  <a:pt x="224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sz="28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  <a:endParaRPr/>
          </a:p>
        </p:txBody>
      </p:sp>
      <p:sp>
        <p:nvSpPr>
          <p:cNvPr id="122" name="Shape 122"/>
          <p:cNvSpPr>
            <a:spLocks noGrp="1"/>
          </p:cNvSpPr>
          <p:nvPr>
            <p:ph type="body" sz="quarter" idx="13"/>
          </p:nvPr>
        </p:nvSpPr>
        <p:spPr>
          <a:xfrm>
            <a:off x="889000" y="2908300"/>
            <a:ext cx="11226800" cy="1297944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9400" cap="all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Type a quote here.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4"/>
          </p:nvPr>
        </p:nvSpPr>
        <p:spPr>
          <a:xfrm>
            <a:off x="406400" y="7789333"/>
            <a:ext cx="12192000" cy="863604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60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r>
              <a:t>Johnny Appleseed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sz="quarter" idx="15"/>
          </p:nvPr>
        </p:nvSpPr>
        <p:spPr>
          <a:xfrm>
            <a:off x="406400" y="457200"/>
            <a:ext cx="11176000" cy="4572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4572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2400" cap="all" spc="12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r>
              <a:t>Text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bg>
      <p:bgPr>
        <a:solidFill>
          <a:srgbClr val="2222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3" name="Shape 1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 flipV="1">
            <a:off x="406400" y="993160"/>
            <a:ext cx="12192000" cy="263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406400" y="1536700"/>
            <a:ext cx="12192000" cy="723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Texto del título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406400" y="2743200"/>
            <a:ext cx="12192000" cy="6108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2186622" y="431800"/>
            <a:ext cx="406897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24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fld id="{86CB4B4D-7CA3-9044-876B-883B54F8677D}" type="slidenum">
              <a:t>‹Nº›</a:t>
            </a:fld>
            <a:endParaRPr/>
          </a:p>
        </p:txBody>
      </p:sp>
      <p:pic>
        <p:nvPicPr>
          <p:cNvPr id="6" name="Imagen 5" descr="logo70aniverasio.jp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612" y="0"/>
            <a:ext cx="1344187" cy="1142559"/>
          </a:xfrm>
          <a:prstGeom prst="rect">
            <a:avLst/>
          </a:prstGeom>
        </p:spPr>
      </p:pic>
      <p:sp>
        <p:nvSpPr>
          <p:cNvPr id="7" name="Rectángulo 6"/>
          <p:cNvSpPr/>
          <p:nvPr userDrawn="1"/>
        </p:nvSpPr>
        <p:spPr>
          <a:xfrm>
            <a:off x="1305632" y="563901"/>
            <a:ext cx="112878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000" dirty="0" smtClean="0"/>
              <a:t>RETOS EN EL MANEJO DE INFECCIONES FUNGICAS INVASIVAS</a:t>
            </a:r>
            <a:endParaRPr lang="es-ES" dirty="0"/>
          </a:p>
        </p:txBody>
      </p:sp>
      <p:pic>
        <p:nvPicPr>
          <p:cNvPr id="8" name="Imagen 7" descr="images.jpg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577"/>
            <a:ext cx="1152200" cy="115944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4" r:id="rId3"/>
    <p:sldLayoutId id="2147483655" r:id="rId4"/>
    <p:sldLayoutId id="2147483657" r:id="rId5"/>
    <p:sldLayoutId id="2147483658" r:id="rId6"/>
    <p:sldLayoutId id="2147483659" r:id="rId7"/>
    <p:sldLayoutId id="2147483660" r:id="rId8"/>
    <p:sldLayoutId id="2147483662" r:id="rId9"/>
    <p:sldLayoutId id="2147483663" r:id="rId10"/>
    <p:sldLayoutId id="2147483664" r:id="rId11"/>
    <p:sldLayoutId id="2147483665" r:id="rId12"/>
    <p:sldLayoutId id="2147483666" r:id="rId13"/>
  </p:sldLayoutIdLst>
  <p:transition spd="med"/>
  <p:txStyles>
    <p:titleStyle>
      <a:lvl1pPr marL="0" marR="0" indent="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228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457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685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9144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11430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13716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16002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1828800" algn="l" defTabSz="584200" rtl="0" latinLnBrk="0">
        <a:lnSpc>
          <a:spcPct val="80000"/>
        </a:lnSpc>
        <a:spcBef>
          <a:spcPts val="2800"/>
        </a:spcBef>
        <a:spcAft>
          <a:spcPts val="0"/>
        </a:spcAft>
        <a:buClrTx/>
        <a:buSzTx/>
        <a:buFontTx/>
        <a:buNone/>
        <a:tabLst/>
        <a:defRPr sz="6000" b="0" i="0" u="none" strike="noStrike" cap="all" spc="0" baseline="0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444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889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333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1778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2222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2667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3111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35560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4000500" marR="0" indent="-444500" algn="l" defTabSz="584200" latinLnBrk="0">
        <a:lnSpc>
          <a:spcPct val="100000"/>
        </a:lnSpc>
        <a:spcBef>
          <a:spcPts val="28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sz="3400" b="0" i="0" u="none" strike="noStrike" cap="none" spc="0" baseline="0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5842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ctrTitle"/>
          </p:nvPr>
        </p:nvSpPr>
        <p:spPr>
          <a:xfrm>
            <a:off x="406399" y="2102663"/>
            <a:ext cx="12192001" cy="2776643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 defTabSz="251206">
              <a:defRPr sz="6837"/>
            </a:pPr>
            <a:r>
              <a:rPr lang="es-ES_tradnl" sz="8000" i="1" cap="none" dirty="0" smtClean="0"/>
              <a:t>RETOS EN EL MANEJO DE INFECCIONES FUNGICAS INVASIVAS</a:t>
            </a:r>
            <a:endParaRPr lang="es-ES_tradnl" sz="8000" i="1" cap="none" dirty="0"/>
          </a:p>
        </p:txBody>
      </p:sp>
      <p:sp>
        <p:nvSpPr>
          <p:cNvPr id="167" name="Shape 167"/>
          <p:cNvSpPr>
            <a:spLocks noGrp="1"/>
          </p:cNvSpPr>
          <p:nvPr>
            <p:ph type="subTitle" sz="quarter" idx="1"/>
          </p:nvPr>
        </p:nvSpPr>
        <p:spPr>
          <a:xfrm>
            <a:off x="406400" y="7373457"/>
            <a:ext cx="12192000" cy="1803400"/>
          </a:xfrm>
          <a:prstGeom prst="rect">
            <a:avLst/>
          </a:prstGeom>
        </p:spPr>
        <p:txBody>
          <a:bodyPr>
            <a:normAutofit fontScale="92500"/>
          </a:bodyPr>
          <a:lstStyle>
            <a:lvl1pPr>
              <a:defRPr sz="4500"/>
            </a:lvl1pPr>
          </a:lstStyle>
          <a:p>
            <a:r>
              <a:rPr dirty="0"/>
              <a:t> </a:t>
            </a:r>
            <a:r>
              <a:rPr dirty="0" smtClean="0"/>
              <a:t>dr. </a:t>
            </a:r>
            <a:r>
              <a:rPr lang="es-ES_tradnl" dirty="0" smtClean="0"/>
              <a:t>ALFREDO PONCE DE LEON</a:t>
            </a:r>
          </a:p>
          <a:p>
            <a:r>
              <a:rPr lang="es-ES_tradnl" dirty="0" smtClean="0"/>
              <a:t>Instituto nacional de ciencias medicas y </a:t>
            </a:r>
            <a:r>
              <a:rPr lang="es-ES_tradnl" dirty="0" err="1" smtClean="0"/>
              <a:t>nutricion</a:t>
            </a:r>
            <a:r>
              <a:rPr lang="es-ES_tradnl" dirty="0" smtClean="0"/>
              <a:t> salvador </a:t>
            </a:r>
            <a:r>
              <a:rPr lang="es-ES_tradnl" dirty="0" err="1" smtClean="0"/>
              <a:t>zubiran</a:t>
            </a:r>
            <a:endParaRPr lang="es-ES_tradnl" dirty="0" smtClean="0"/>
          </a:p>
          <a:p>
            <a:endParaRPr dirty="0"/>
          </a:p>
        </p:txBody>
      </p:sp>
      <p:pic>
        <p:nvPicPr>
          <p:cNvPr id="2" name="Imagen 1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35662" cy="1142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3"/>
          <p:cNvSpPr txBox="1">
            <a:spLocks/>
          </p:cNvSpPr>
          <p:nvPr/>
        </p:nvSpPr>
        <p:spPr>
          <a:xfrm>
            <a:off x="465844" y="833950"/>
            <a:ext cx="11595947" cy="995065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defTabSz="1300460">
              <a:defRPr/>
            </a:pPr>
            <a:r>
              <a:rPr lang="en-US" sz="4600" b="1" dirty="0" err="1">
                <a:solidFill>
                  <a:schemeClr val="accent1">
                    <a:lumMod val="75000"/>
                  </a:schemeClr>
                </a:solidFill>
              </a:rPr>
              <a:t>Histoplasmosis</a:t>
            </a:r>
            <a:endParaRPr lang="en-US" sz="4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4" name="Picture 5" descr="C:\Documents and Settings\ADMIN\Desktop\Useful wmf files\Nice button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5844" y="2817707"/>
            <a:ext cx="5157107" cy="5093547"/>
          </a:xfrm>
          <a:prstGeom prst="rect">
            <a:avLst/>
          </a:prstGeom>
          <a:noFill/>
        </p:spPr>
      </p:pic>
      <p:sp>
        <p:nvSpPr>
          <p:cNvPr id="35" name="Oval 30"/>
          <p:cNvSpPr/>
          <p:nvPr/>
        </p:nvSpPr>
        <p:spPr>
          <a:xfrm>
            <a:off x="852858" y="3142827"/>
            <a:ext cx="4366049" cy="439197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 w="25400" cap="flat" cmpd="sng" algn="ctr">
            <a:noFill/>
            <a:prstDash val="solid"/>
          </a:ln>
          <a:effectLst/>
        </p:spPr>
        <p:txBody>
          <a:bodyPr lIns="130046" tIns="65023" rIns="130046" bIns="65023" rtlCol="0" anchor="ctr"/>
          <a:lstStyle/>
          <a:p>
            <a:pPr algn="ctr" defTabSz="1300460" hangingPunct="1">
              <a:spcBef>
                <a:spcPts val="0"/>
              </a:spcBef>
              <a:defRPr/>
            </a:pPr>
            <a:endParaRPr lang="en-US" sz="2600" dirty="0">
              <a:solidFill>
                <a:sysClr val="window" lastClr="FFFFFF"/>
              </a:solidFill>
              <a:latin typeface="Calibri" pitchFamily="34" charset="0"/>
              <a:ea typeface="+mn-ea"/>
              <a:cs typeface="+mn-cs"/>
            </a:endParaRPr>
          </a:p>
        </p:txBody>
      </p:sp>
      <p:grpSp>
        <p:nvGrpSpPr>
          <p:cNvPr id="5" name="Agrupar 4"/>
          <p:cNvGrpSpPr/>
          <p:nvPr/>
        </p:nvGrpSpPr>
        <p:grpSpPr>
          <a:xfrm>
            <a:off x="2149404" y="2132744"/>
            <a:ext cx="9320107" cy="1985444"/>
            <a:chOff x="1663700" y="1575785"/>
            <a:chExt cx="6553200" cy="1396015"/>
          </a:xfrm>
        </p:grpSpPr>
        <p:cxnSp>
          <p:nvCxnSpPr>
            <p:cNvPr id="25" name="Straight Connector 14"/>
            <p:cNvCxnSpPr/>
            <p:nvPr/>
          </p:nvCxnSpPr>
          <p:spPr>
            <a:xfrm>
              <a:off x="4114800" y="2743200"/>
              <a:ext cx="4038600" cy="1588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>
                  <a:lumMod val="75000"/>
                  <a:lumOff val="25000"/>
                </a:sysClr>
              </a:solidFill>
              <a:prstDash val="solid"/>
            </a:ln>
            <a:effectLst/>
          </p:spPr>
        </p:cxnSp>
        <p:pic>
          <p:nvPicPr>
            <p:cNvPr id="32" name="Picture 4" descr="F:\DOWNLOADS\Icone (png)\AMBER.pn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810000" y="2514600"/>
              <a:ext cx="457200" cy="457200"/>
            </a:xfrm>
            <a:prstGeom prst="rect">
              <a:avLst/>
            </a:prstGeom>
            <a:noFill/>
          </p:spPr>
        </p:pic>
        <p:sp>
          <p:nvSpPr>
            <p:cNvPr id="36" name="TextBox 32"/>
            <p:cNvSpPr txBox="1"/>
            <p:nvPr/>
          </p:nvSpPr>
          <p:spPr>
            <a:xfrm>
              <a:off x="1663700" y="1575785"/>
              <a:ext cx="6553200" cy="1103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32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La </a:t>
              </a:r>
              <a:r>
                <a:rPr lang="en-US" sz="3200" dirty="0" err="1" smtClean="0">
                  <a:solidFill>
                    <a:schemeClr val="bg1"/>
                  </a:solidFill>
                  <a:latin typeface="Century Gothic"/>
                  <a:cs typeface="Century Gothic"/>
                </a:rPr>
                <a:t>micosis</a:t>
              </a:r>
              <a:r>
                <a:rPr lang="en-US" sz="32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Century Gothic"/>
                  <a:cs typeface="Century Gothic"/>
                </a:rPr>
                <a:t>diseminada</a:t>
              </a:r>
              <a:r>
                <a:rPr lang="en-US" sz="32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Century Gothic"/>
                  <a:cs typeface="Century Gothic"/>
                </a:rPr>
                <a:t>más</a:t>
              </a:r>
              <a:r>
                <a:rPr lang="en-US" sz="32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Century Gothic"/>
                  <a:cs typeface="Century Gothic"/>
                </a:rPr>
                <a:t>prevalente</a:t>
              </a:r>
              <a:r>
                <a:rPr lang="en-US" sz="32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en </a:t>
              </a:r>
              <a:r>
                <a:rPr lang="en-US" sz="3200" dirty="0" err="1" smtClean="0">
                  <a:solidFill>
                    <a:schemeClr val="bg1"/>
                  </a:solidFill>
                  <a:latin typeface="Century Gothic"/>
                  <a:cs typeface="Century Gothic"/>
                </a:rPr>
                <a:t>América</a:t>
              </a:r>
              <a:r>
                <a:rPr lang="en-US" sz="32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Central, México y en el </a:t>
              </a:r>
              <a:r>
                <a:rPr lang="en-US" sz="3200" dirty="0" err="1" smtClean="0">
                  <a:solidFill>
                    <a:schemeClr val="bg1"/>
                  </a:solidFill>
                  <a:latin typeface="Century Gothic"/>
                  <a:cs typeface="Century Gothic"/>
                </a:rPr>
                <a:t>cinturón</a:t>
              </a:r>
              <a:r>
                <a:rPr lang="en-US" sz="32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de </a:t>
              </a:r>
              <a:r>
                <a:rPr lang="en-US" sz="3200" dirty="0" err="1" smtClean="0">
                  <a:solidFill>
                    <a:schemeClr val="bg1"/>
                  </a:solidFill>
                  <a:latin typeface="Century Gothic"/>
                  <a:cs typeface="Century Gothic"/>
                </a:rPr>
                <a:t>histoplasmosis</a:t>
              </a:r>
              <a:r>
                <a:rPr lang="en-US" sz="32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de </a:t>
              </a:r>
              <a:r>
                <a:rPr lang="en-US" sz="3200" dirty="0" err="1" smtClean="0">
                  <a:solidFill>
                    <a:schemeClr val="bg1"/>
                  </a:solidFill>
                  <a:latin typeface="Century Gothic"/>
                  <a:cs typeface="Century Gothic"/>
                </a:rPr>
                <a:t>Estados</a:t>
              </a:r>
              <a:r>
                <a:rPr lang="en-US" sz="3200" dirty="0" smtClean="0">
                  <a:solidFill>
                    <a:schemeClr val="bg1"/>
                  </a:solidFill>
                  <a:latin typeface="Century Gothic"/>
                  <a:cs typeface="Century Gothic"/>
                </a:rPr>
                <a:t> </a:t>
              </a:r>
              <a:r>
                <a:rPr lang="en-US" sz="3200" dirty="0" err="1" smtClean="0">
                  <a:solidFill>
                    <a:schemeClr val="bg1"/>
                  </a:solidFill>
                  <a:latin typeface="Century Gothic"/>
                  <a:cs typeface="Century Gothic"/>
                </a:rPr>
                <a:t>Unidos</a:t>
              </a:r>
              <a:endParaRPr lang="en-US" sz="3200" dirty="0">
                <a:solidFill>
                  <a:schemeClr val="bg1"/>
                </a:solidFill>
                <a:latin typeface="Century Gothic"/>
                <a:cs typeface="Century Gothic"/>
              </a:endParaRPr>
            </a:p>
          </p:txBody>
        </p:sp>
      </p:grpSp>
      <p:pic>
        <p:nvPicPr>
          <p:cNvPr id="41" name="Imagen 40" descr="PPP_CGLOB_CLP_3D_Globe_Americas_Blu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613" y="3142827"/>
            <a:ext cx="4551680" cy="4551680"/>
          </a:xfrm>
          <a:prstGeom prst="rect">
            <a:avLst/>
          </a:prstGeom>
        </p:spPr>
      </p:pic>
      <p:grpSp>
        <p:nvGrpSpPr>
          <p:cNvPr id="3" name="Agrupar 2"/>
          <p:cNvGrpSpPr/>
          <p:nvPr/>
        </p:nvGrpSpPr>
        <p:grpSpPr>
          <a:xfrm>
            <a:off x="5310293" y="5026459"/>
            <a:ext cx="5852160" cy="2993168"/>
            <a:chOff x="3733800" y="3534229"/>
            <a:chExt cx="4114800" cy="2104571"/>
          </a:xfrm>
        </p:grpSpPr>
        <p:grpSp>
          <p:nvGrpSpPr>
            <p:cNvPr id="4" name="Agrupar 3"/>
            <p:cNvGrpSpPr/>
            <p:nvPr/>
          </p:nvGrpSpPr>
          <p:grpSpPr>
            <a:xfrm>
              <a:off x="3733800" y="5181600"/>
              <a:ext cx="4114800" cy="457200"/>
              <a:chOff x="3810000" y="5410200"/>
              <a:chExt cx="4114800" cy="457200"/>
            </a:xfrm>
          </p:grpSpPr>
          <p:pic>
            <p:nvPicPr>
              <p:cNvPr id="24" name="Picture 4" descr="F:\DOWNLOADS\Icone (png)\AMBER.png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3810000" y="5410200"/>
                <a:ext cx="457200" cy="457200"/>
              </a:xfrm>
              <a:prstGeom prst="rect">
                <a:avLst/>
              </a:prstGeom>
              <a:noFill/>
            </p:spPr>
          </p:pic>
          <p:cxnSp>
            <p:nvCxnSpPr>
              <p:cNvPr id="29" name="Straight Connector 23"/>
              <p:cNvCxnSpPr/>
              <p:nvPr/>
            </p:nvCxnSpPr>
            <p:spPr>
              <a:xfrm>
                <a:off x="4191000" y="5638800"/>
                <a:ext cx="3733800" cy="1588"/>
              </a:xfrm>
              <a:prstGeom prst="line">
                <a:avLst/>
              </a:prstGeom>
              <a:noFill/>
              <a:ln w="9525" cap="flat" cmpd="sng" algn="ctr">
                <a:solidFill>
                  <a:sysClr val="windowText" lastClr="000000">
                    <a:lumMod val="75000"/>
                    <a:lumOff val="25000"/>
                  </a:sysClr>
                </a:solidFill>
                <a:prstDash val="solid"/>
              </a:ln>
              <a:effectLst/>
            </p:spPr>
          </p:cxnSp>
        </p:grpSp>
        <p:sp>
          <p:nvSpPr>
            <p:cNvPr id="2" name="CuadroTexto 1"/>
            <p:cNvSpPr txBox="1"/>
            <p:nvPr/>
          </p:nvSpPr>
          <p:spPr>
            <a:xfrm>
              <a:off x="4169229" y="3534229"/>
              <a:ext cx="3657600" cy="1796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ES" sz="3200" dirty="0" smtClean="0">
                  <a:solidFill>
                    <a:srgbClr val="222222"/>
                  </a:solidFill>
                  <a:latin typeface="Century Gothic"/>
                  <a:cs typeface="Century Gothic"/>
                </a:rPr>
                <a:t>Se han reportado casos en turistas que visitan cavernas en Belice, Dominicana, Salvador, México y Perú</a:t>
              </a:r>
              <a:endParaRPr lang="es-ES" sz="3200" dirty="0">
                <a:solidFill>
                  <a:srgbClr val="222222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594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Red oak leaf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950720" y="3202228"/>
            <a:ext cx="8236373" cy="5627348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-1801261" y="503815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defTabSz="1300460">
              <a:defRPr/>
            </a:pPr>
            <a:r>
              <a:rPr lang="en-US" sz="4600" b="1" dirty="0" err="1">
                <a:solidFill>
                  <a:srgbClr val="245D90"/>
                </a:solidFill>
                <a:latin typeface="Century Gothic"/>
                <a:cs typeface="Century Gothic"/>
              </a:rPr>
              <a:t>Características</a:t>
            </a:r>
            <a:endParaRPr lang="en-US" sz="4600" b="1" dirty="0">
              <a:solidFill>
                <a:srgbClr val="245D90"/>
              </a:solidFill>
              <a:latin typeface="Century Gothic"/>
              <a:cs typeface="Century Gothic"/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3560548" y="1517227"/>
            <a:ext cx="4692731" cy="3209082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Vive en la </a:t>
            </a:r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tierra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,</a:t>
            </a:r>
          </a:p>
          <a:p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condiciones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alcalinas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,</a:t>
            </a:r>
          </a:p>
          <a:p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T 20</a:t>
            </a:r>
            <a:r>
              <a:rPr lang="en-US" sz="3200" dirty="0">
                <a:solidFill>
                  <a:srgbClr val="222222"/>
                </a:solidFill>
                <a:latin typeface="Century Gothic"/>
                <a:cs typeface="Century Gothic"/>
              </a:rPr>
              <a:t>°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C - </a:t>
            </a:r>
            <a:r>
              <a:rPr lang="en-US" sz="3200" dirty="0">
                <a:solidFill>
                  <a:srgbClr val="222222"/>
                </a:solidFill>
                <a:latin typeface="Century Gothic"/>
                <a:cs typeface="Century Gothic"/>
              </a:rPr>
              <a:t>30°C. </a:t>
            </a:r>
          </a:p>
          <a:p>
            <a:endParaRPr lang="en-US" sz="4400" dirty="0">
              <a:solidFill>
                <a:srgbClr val="222222"/>
              </a:solidFill>
              <a:latin typeface="Century Gothic"/>
              <a:cs typeface="Century Gothic"/>
            </a:endParaRPr>
          </a:p>
        </p:txBody>
      </p:sp>
      <p:sp>
        <p:nvSpPr>
          <p:cNvPr id="13" name="TextBox 5"/>
          <p:cNvSpPr txBox="1"/>
          <p:nvPr/>
        </p:nvSpPr>
        <p:spPr>
          <a:xfrm>
            <a:off x="8220602" y="2600961"/>
            <a:ext cx="4928573" cy="142397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Mineros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, </a:t>
            </a:r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geólogos</a:t>
            </a:r>
            <a:endParaRPr lang="en-US" sz="3200" dirty="0" smtClean="0">
              <a:solidFill>
                <a:srgbClr val="222222"/>
              </a:solidFill>
              <a:latin typeface="Century Gothic"/>
              <a:cs typeface="Century Gothic"/>
            </a:endParaRPr>
          </a:p>
          <a:p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trabajadores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 de guano</a:t>
            </a:r>
            <a:endParaRPr lang="en-US" sz="3200" dirty="0">
              <a:solidFill>
                <a:srgbClr val="222222"/>
              </a:solidFill>
              <a:latin typeface="Century Gothic"/>
              <a:cs typeface="Century Gothic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8762468" y="6728883"/>
            <a:ext cx="2935840" cy="142397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Agricultores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 y </a:t>
            </a:r>
          </a:p>
          <a:p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arqueólogos</a:t>
            </a:r>
            <a:endParaRPr lang="en-US" sz="3200" dirty="0">
              <a:solidFill>
                <a:srgbClr val="222222"/>
              </a:solidFill>
              <a:latin typeface="Century Gothic"/>
              <a:cs typeface="Century Gothic"/>
            </a:endParaRPr>
          </a:p>
        </p:txBody>
      </p:sp>
      <p:sp>
        <p:nvSpPr>
          <p:cNvPr id="15" name="TextBox 7"/>
          <p:cNvSpPr txBox="1"/>
          <p:nvPr/>
        </p:nvSpPr>
        <p:spPr>
          <a:xfrm>
            <a:off x="0" y="7152641"/>
            <a:ext cx="5587808" cy="1423978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Brotes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 </a:t>
            </a:r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relacionados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 </a:t>
            </a:r>
          </a:p>
          <a:p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con </a:t>
            </a:r>
            <a:r>
              <a:rPr lang="en-U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exposición</a:t>
            </a:r>
            <a:r>
              <a:rPr lang="en-U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 accidental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41479" y="3592406"/>
            <a:ext cx="2143305" cy="808424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r>
              <a:rPr lang="en-US" sz="4400" dirty="0" err="1">
                <a:solidFill>
                  <a:srgbClr val="222222"/>
                </a:solidFill>
                <a:latin typeface="Century Gothic"/>
                <a:cs typeface="Century Gothic"/>
              </a:rPr>
              <a:t>Turistas</a:t>
            </a:r>
            <a:endParaRPr lang="en-US" sz="4400" dirty="0">
              <a:solidFill>
                <a:srgbClr val="222222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855222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PPP_CGEOG_CLP_Map_North_America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3" y="1300481"/>
            <a:ext cx="8408548" cy="5726121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960533" y="3901440"/>
            <a:ext cx="6502400" cy="2408863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es-E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Incidencia en México  </a:t>
            </a:r>
            <a:r>
              <a:rPr lang="es-ES" sz="3200" dirty="0">
                <a:solidFill>
                  <a:srgbClr val="222222"/>
                </a:solidFill>
                <a:latin typeface="Century Gothic"/>
                <a:cs typeface="Century Gothic"/>
              </a:rPr>
              <a:t>0.29/ </a:t>
            </a:r>
            <a:r>
              <a:rPr lang="es-E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100,000 </a:t>
            </a:r>
            <a:r>
              <a:rPr lang="es-ES" sz="3200" dirty="0" err="1" smtClean="0">
                <a:solidFill>
                  <a:srgbClr val="222222"/>
                </a:solidFill>
                <a:latin typeface="Century Gothic"/>
                <a:cs typeface="Century Gothic"/>
              </a:rPr>
              <a:t>habs.de</a:t>
            </a:r>
            <a:r>
              <a:rPr lang="es-E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 1953 a 1997.</a:t>
            </a:r>
          </a:p>
          <a:p>
            <a:r>
              <a:rPr lang="es-E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En Estados Unidos mucho más alta 3.4</a:t>
            </a:r>
            <a:r>
              <a:rPr lang="es-ES" sz="3200" dirty="0">
                <a:solidFill>
                  <a:srgbClr val="222222"/>
                </a:solidFill>
                <a:latin typeface="Century Gothic"/>
                <a:cs typeface="Century Gothic"/>
              </a:rPr>
              <a:t>/ 100,000 </a:t>
            </a:r>
            <a:r>
              <a:rPr lang="es-ES" sz="3200" dirty="0" smtClean="0">
                <a:solidFill>
                  <a:srgbClr val="222222"/>
                </a:solidFill>
                <a:latin typeface="Century Gothic"/>
                <a:cs typeface="Century Gothic"/>
              </a:rPr>
              <a:t>habs.  </a:t>
            </a:r>
            <a:endParaRPr lang="es-ES" sz="3200" dirty="0">
              <a:solidFill>
                <a:srgbClr val="222222"/>
              </a:solidFill>
              <a:latin typeface="Century Gothic"/>
              <a:cs typeface="Century Gothic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69618" y="7471524"/>
            <a:ext cx="11668196" cy="210108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lvl="0"/>
            <a:r>
              <a:rPr lang="es-E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Estudios de prevalencia utilizando reacciones cutáneas han mostrado entre 5</a:t>
            </a:r>
            <a:r>
              <a:rPr lang="es-ES" sz="3200" dirty="0">
                <a:solidFill>
                  <a:prstClr val="black"/>
                </a:solidFill>
                <a:latin typeface="Century Gothic"/>
                <a:cs typeface="Century Gothic"/>
              </a:rPr>
              <a:t>% y</a:t>
            </a:r>
            <a:r>
              <a:rPr lang="es-E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 </a:t>
            </a:r>
            <a:r>
              <a:rPr lang="es-ES" sz="3200" dirty="0">
                <a:solidFill>
                  <a:prstClr val="black"/>
                </a:solidFill>
                <a:latin typeface="Century Gothic"/>
                <a:cs typeface="Century Gothic"/>
              </a:rPr>
              <a:t>50% </a:t>
            </a:r>
            <a:r>
              <a:rPr lang="es-ES" sz="3200" dirty="0" smtClean="0">
                <a:solidFill>
                  <a:prstClr val="black"/>
                </a:solidFill>
                <a:latin typeface="Century Gothic"/>
                <a:cs typeface="Century Gothic"/>
              </a:rPr>
              <a:t>de positividad dependiendo de la región, lo que refleja en su mayoría infecciones pasadas. </a:t>
            </a:r>
            <a:endParaRPr lang="es-ES" sz="32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849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gracias por su atención…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536208" y="1975709"/>
            <a:ext cx="11330915" cy="71814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1" u="none" strike="noStrike" cap="none" spc="0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FillTx/>
                <a:sym typeface="Avenir Next Medium"/>
              </a:rPr>
              <a:t>Panorama Global de las infecciones fúngicas invasivas</a:t>
            </a:r>
            <a:r>
              <a:rPr kumimoji="0" lang="es-ES" sz="3200" b="0" i="0" u="none" strike="noStrike" cap="none" spc="0" normalizeH="0" baseline="0" dirty="0" smtClean="0">
                <a:ln>
                  <a:noFill/>
                </a:ln>
                <a:solidFill>
                  <a:srgbClr val="838787"/>
                </a:solidFill>
                <a:effectLst/>
                <a:uFillTx/>
                <a:sym typeface="Avenir Next Medium"/>
              </a:rPr>
              <a:t>	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 smtClean="0"/>
              <a:t>Dr. Alfredo Ponce de León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1" u="none" strike="noStrike" cap="none" spc="0" normalizeH="0" baseline="0" dirty="0" smtClean="0">
                <a:ln>
                  <a:noFill/>
                </a:ln>
                <a:solidFill>
                  <a:srgbClr val="1F7FAB"/>
                </a:solidFill>
                <a:effectLst/>
                <a:uFillTx/>
                <a:sym typeface="Avenir Next Medium"/>
              </a:rPr>
              <a:t>La </a:t>
            </a:r>
            <a:r>
              <a:rPr kumimoji="0" lang="es-ES" sz="3200" b="1" i="1" u="none" strike="noStrike" cap="none" spc="0" normalizeH="0" baseline="0" dirty="0" err="1" smtClean="0">
                <a:ln>
                  <a:noFill/>
                </a:ln>
                <a:solidFill>
                  <a:srgbClr val="1F7FAB"/>
                </a:solidFill>
                <a:effectLst/>
                <a:uFillTx/>
                <a:sym typeface="Avenir Next Medium"/>
              </a:rPr>
              <a:t>candidemia</a:t>
            </a:r>
            <a:r>
              <a:rPr kumimoji="0" lang="es-ES" sz="3200" b="1" i="1" u="none" strike="noStrike" cap="none" spc="0" normalizeH="0" baseline="0" dirty="0" smtClean="0">
                <a:ln>
                  <a:noFill/>
                </a:ln>
                <a:solidFill>
                  <a:srgbClr val="1F7FAB"/>
                </a:solidFill>
                <a:effectLst/>
                <a:uFillTx/>
                <a:sym typeface="Avenir Next Medium"/>
              </a:rPr>
              <a:t> y el riesgo en pacientes oncológicos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 smtClean="0"/>
              <a:t>Dra. Patricia Cornejo Juárez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1" u="none" strike="noStrike" cap="none" spc="0" normalizeH="0" baseline="0" dirty="0" err="1" smtClean="0">
                <a:ln>
                  <a:noFill/>
                </a:ln>
                <a:solidFill>
                  <a:srgbClr val="1F7FAB"/>
                </a:solidFill>
                <a:effectLst/>
                <a:uFillTx/>
                <a:sym typeface="Avenir Next Medium"/>
              </a:rPr>
              <a:t>Aspergilosis</a:t>
            </a:r>
            <a:r>
              <a:rPr kumimoji="0" lang="es-ES" sz="3200" b="1" i="1" u="none" strike="noStrike" cap="none" spc="0" normalizeH="0" baseline="0" dirty="0" smtClean="0">
                <a:ln>
                  <a:noFill/>
                </a:ln>
                <a:solidFill>
                  <a:srgbClr val="1F7FAB"/>
                </a:solidFill>
                <a:effectLst/>
                <a:uFillTx/>
                <a:sym typeface="Avenir Next Medium"/>
              </a:rPr>
              <a:t> pulmonar: Diagnóstico y manejo actual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 smtClean="0"/>
              <a:t>Dr. Raúl Carrillo </a:t>
            </a:r>
            <a:r>
              <a:rPr lang="es-ES" sz="2400" dirty="0" err="1" smtClean="0"/>
              <a:t>Esper</a:t>
            </a:r>
            <a:endParaRPr lang="es-ES" sz="2400" dirty="0" smtClean="0"/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1" u="none" strike="noStrike" cap="none" spc="0" normalizeH="0" baseline="0" dirty="0" smtClean="0">
                <a:ln>
                  <a:noFill/>
                </a:ln>
                <a:solidFill>
                  <a:srgbClr val="1F7FAB"/>
                </a:solidFill>
                <a:effectLst/>
                <a:uFillTx/>
                <a:sym typeface="Avenir Next Medium"/>
              </a:rPr>
              <a:t>Las micosis endémicas</a:t>
            </a:r>
          </a:p>
          <a:p>
            <a:pPr marL="0" marR="0" indent="0" algn="r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 smtClean="0"/>
              <a:t>Dr. </a:t>
            </a:r>
            <a:r>
              <a:rPr lang="es-ES" sz="2400" dirty="0" err="1" smtClean="0"/>
              <a:t>Alexandro</a:t>
            </a:r>
            <a:r>
              <a:rPr lang="es-ES" sz="2400" dirty="0" smtClean="0"/>
              <a:t> </a:t>
            </a:r>
            <a:r>
              <a:rPr lang="es-ES" sz="2400" dirty="0" err="1" smtClean="0"/>
              <a:t>Bonifaz</a:t>
            </a:r>
            <a:endParaRPr lang="es-ES" sz="2400" dirty="0" smtClean="0"/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" sz="3200" b="1" i="1" u="none" strike="noStrike" cap="none" spc="0" normalizeH="0" baseline="0" dirty="0" err="1" smtClean="0">
                <a:ln>
                  <a:noFill/>
                </a:ln>
                <a:solidFill>
                  <a:srgbClr val="1F7FAB"/>
                </a:solidFill>
                <a:effectLst/>
                <a:uFillTx/>
                <a:sym typeface="Avenir Next Medium"/>
              </a:rPr>
              <a:t>Histoplasma</a:t>
            </a:r>
            <a:r>
              <a:rPr lang="es-ES" sz="3200" b="1" i="1" dirty="0" smtClean="0">
                <a:solidFill>
                  <a:srgbClr val="1F7FAB"/>
                </a:solidFill>
              </a:rPr>
              <a:t>: </a:t>
            </a:r>
            <a:r>
              <a:rPr kumimoji="0" lang="es-ES" sz="3200" b="1" i="1" u="none" strike="noStrike" cap="none" spc="0" normalizeH="0" baseline="0" dirty="0" smtClean="0">
                <a:ln>
                  <a:noFill/>
                </a:ln>
                <a:solidFill>
                  <a:srgbClr val="1F7FAB"/>
                </a:solidFill>
                <a:effectLst/>
                <a:uFillTx/>
                <a:sym typeface="Avenir Next Medium"/>
              </a:rPr>
              <a:t> Algo más que un reto diagnóstico</a:t>
            </a:r>
          </a:p>
          <a:p>
            <a:pPr marL="0" marR="0" indent="0" defTabSz="584200" rtl="0" fontAlgn="auto" latinLnBrk="0" hangingPunct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s-ES" sz="2400" dirty="0" smtClean="0"/>
              <a:t>Dr. Pedro Torres González</a:t>
            </a:r>
            <a:endParaRPr kumimoji="0" lang="es-ES" sz="2400" b="0" i="0" u="none" strike="noStrike" cap="none" spc="0" normalizeH="0" baseline="0" dirty="0">
              <a:ln>
                <a:noFill/>
              </a:ln>
              <a:solidFill>
                <a:srgbClr val="838787"/>
              </a:solidFill>
              <a:effectLst/>
              <a:uFillTx/>
              <a:sym typeface="Avenir Next Medium"/>
            </a:endParaRPr>
          </a:p>
        </p:txBody>
      </p:sp>
    </p:spTree>
    <p:extLst>
      <p:ext uri="{BB962C8B-B14F-4D97-AF65-F5344CB8AC3E}">
        <p14:creationId xmlns:p14="http://schemas.microsoft.com/office/powerpoint/2010/main" val="95701883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07" y="974267"/>
            <a:ext cx="6106530" cy="854914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852004" y="9135032"/>
            <a:ext cx="6152796" cy="459611"/>
          </a:xfrm>
          <a:prstGeom prst="rect">
            <a:avLst/>
          </a:prstGeom>
        </p:spPr>
        <p:txBody>
          <a:bodyPr wrap="square" lIns="130046" tIns="65023" rIns="130046" bIns="65023">
            <a:spAutoFit/>
          </a:bodyPr>
          <a:lstStyle/>
          <a:p>
            <a:pPr algn="r"/>
            <a:r>
              <a:rPr lang="es-ES" sz="3200" baseline="30000" dirty="0" err="1">
                <a:solidFill>
                  <a:srgbClr val="000090"/>
                </a:solidFill>
              </a:rPr>
              <a:t>Vincent</a:t>
            </a:r>
            <a:r>
              <a:rPr lang="es-ES" sz="3200" baseline="30000" dirty="0">
                <a:solidFill>
                  <a:srgbClr val="000090"/>
                </a:solidFill>
              </a:rPr>
              <a:t> JL, JAMA 2009; 302:2323- 9</a:t>
            </a:r>
            <a:endParaRPr lang="es-ES" sz="3200" dirty="0">
              <a:solidFill>
                <a:srgbClr val="00009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25588" y="2278223"/>
            <a:ext cx="5368752" cy="6286846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s-ES" sz="3400" dirty="0">
                <a:solidFill>
                  <a:srgbClr val="333333"/>
                </a:solidFill>
                <a:latin typeface="Century Gothic"/>
                <a:cs typeface="Century Gothic"/>
              </a:rPr>
              <a:t>El agente causal es muy importante para el desenlace.</a:t>
            </a:r>
          </a:p>
          <a:p>
            <a:endParaRPr lang="es-ES" sz="3400" dirty="0">
              <a:solidFill>
                <a:srgbClr val="333333"/>
              </a:solidFill>
              <a:latin typeface="Century Gothic"/>
              <a:cs typeface="Century Gothic"/>
            </a:endParaRPr>
          </a:p>
          <a:p>
            <a:r>
              <a:rPr lang="es-ES" sz="3400" dirty="0">
                <a:solidFill>
                  <a:srgbClr val="333333"/>
                </a:solidFill>
                <a:latin typeface="Century Gothic"/>
                <a:cs typeface="Century Gothic"/>
              </a:rPr>
              <a:t>El EPIC II mostró  una incidencia de </a:t>
            </a:r>
            <a:r>
              <a:rPr lang="es-ES" sz="3400" dirty="0" err="1">
                <a:solidFill>
                  <a:srgbClr val="333333"/>
                </a:solidFill>
                <a:latin typeface="Century Gothic"/>
                <a:cs typeface="Century Gothic"/>
              </a:rPr>
              <a:t>gram</a:t>
            </a:r>
            <a:r>
              <a:rPr lang="es-ES" sz="3400" dirty="0">
                <a:solidFill>
                  <a:srgbClr val="333333"/>
                </a:solidFill>
                <a:latin typeface="Century Gothic"/>
                <a:cs typeface="Century Gothic"/>
              </a:rPr>
              <a:t> negativos mayor que </a:t>
            </a:r>
            <a:r>
              <a:rPr lang="es-ES" sz="3400" dirty="0" err="1">
                <a:solidFill>
                  <a:srgbClr val="333333"/>
                </a:solidFill>
                <a:latin typeface="Century Gothic"/>
                <a:cs typeface="Century Gothic"/>
              </a:rPr>
              <a:t>gram</a:t>
            </a:r>
            <a:r>
              <a:rPr lang="es-ES" sz="3400" dirty="0">
                <a:solidFill>
                  <a:srgbClr val="333333"/>
                </a:solidFill>
                <a:latin typeface="Century Gothic"/>
                <a:cs typeface="Century Gothic"/>
              </a:rPr>
              <a:t> positivos 62.2% vs. 46.8% </a:t>
            </a:r>
          </a:p>
          <a:p>
            <a:endParaRPr lang="es-ES" sz="3400" dirty="0">
              <a:solidFill>
                <a:srgbClr val="333333"/>
              </a:solidFill>
              <a:latin typeface="Century Gothic"/>
              <a:cs typeface="Century Gothic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573707" y="7054712"/>
            <a:ext cx="6106530" cy="1510357"/>
          </a:xfrm>
          <a:prstGeom prst="rect">
            <a:avLst/>
          </a:prstGeom>
          <a:solidFill>
            <a:srgbClr val="9B6C34">
              <a:alpha val="26000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130046" tIns="65023" rIns="130046" bIns="65023"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17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 txBox="1">
            <a:spLocks/>
          </p:cNvSpPr>
          <p:nvPr/>
        </p:nvSpPr>
        <p:spPr>
          <a:xfrm>
            <a:off x="-236281" y="543594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defTabSz="1300460">
              <a:defRPr/>
            </a:pPr>
            <a:r>
              <a:rPr lang="en-US" sz="5700" dirty="0" err="1">
                <a:solidFill>
                  <a:srgbClr val="1F7FAB"/>
                </a:solidFill>
                <a:latin typeface="Franklin Gothic Medium"/>
                <a:cs typeface="Franklin Gothic Medium"/>
              </a:rPr>
              <a:t>Patrón</a:t>
            </a:r>
            <a:r>
              <a:rPr lang="en-US" sz="5700" dirty="0">
                <a:solidFill>
                  <a:srgbClr val="1F7FAB"/>
                </a:solidFill>
                <a:latin typeface="Franklin Gothic Medium"/>
                <a:cs typeface="Franklin Gothic Medium"/>
              </a:rPr>
              <a:t> de </a:t>
            </a:r>
            <a:r>
              <a:rPr lang="en-US" sz="5700" dirty="0" err="1">
                <a:solidFill>
                  <a:srgbClr val="1F7FAB"/>
                </a:solidFill>
                <a:latin typeface="Franklin Gothic Medium"/>
                <a:cs typeface="Franklin Gothic Medium"/>
              </a:rPr>
              <a:t>organismos</a:t>
            </a:r>
            <a:r>
              <a:rPr lang="en-US" sz="5700" dirty="0">
                <a:solidFill>
                  <a:srgbClr val="1F7FAB"/>
                </a:solidFill>
                <a:latin typeface="Franklin Gothic Medium"/>
                <a:cs typeface="Franklin Gothic Medium"/>
              </a:rPr>
              <a:t> </a:t>
            </a:r>
            <a:r>
              <a:rPr lang="en-US" sz="5700" dirty="0" err="1">
                <a:solidFill>
                  <a:srgbClr val="1F7FAB"/>
                </a:solidFill>
                <a:latin typeface="Franklin Gothic Medium"/>
                <a:cs typeface="Franklin Gothic Medium"/>
              </a:rPr>
              <a:t>infectantes</a:t>
            </a:r>
            <a:endParaRPr lang="en-US" sz="5700" dirty="0">
              <a:solidFill>
                <a:srgbClr val="1F7FAB"/>
              </a:solidFill>
              <a:latin typeface="Franklin Gothic Medium"/>
              <a:cs typeface="Franklin Gothic Medium"/>
            </a:endParaRPr>
          </a:p>
        </p:txBody>
      </p:sp>
      <p:grpSp>
        <p:nvGrpSpPr>
          <p:cNvPr id="27" name="Group 16"/>
          <p:cNvGrpSpPr/>
          <p:nvPr/>
        </p:nvGrpSpPr>
        <p:grpSpPr>
          <a:xfrm>
            <a:off x="3752249" y="2275841"/>
            <a:ext cx="5722094" cy="5870218"/>
            <a:chOff x="2074224" y="1816103"/>
            <a:chExt cx="4445476" cy="4560553"/>
          </a:xfrm>
        </p:grpSpPr>
        <p:grpSp>
          <p:nvGrpSpPr>
            <p:cNvPr id="28" name="Group 14"/>
            <p:cNvGrpSpPr/>
            <p:nvPr/>
          </p:nvGrpSpPr>
          <p:grpSpPr>
            <a:xfrm>
              <a:off x="2074224" y="1816103"/>
              <a:ext cx="4445476" cy="4560553"/>
              <a:chOff x="2447017" y="1804940"/>
              <a:chExt cx="3296256" cy="3131354"/>
            </a:xfrm>
            <a:scene3d>
              <a:camera prst="perspectiveHeroicExtremeRightFacing" fov="5100000"/>
              <a:lightRig rig="soft" dir="t"/>
            </a:scene3d>
          </p:grpSpPr>
          <p:sp>
            <p:nvSpPr>
              <p:cNvPr id="30" name="Teardrop 2"/>
              <p:cNvSpPr/>
              <p:nvPr/>
            </p:nvSpPr>
            <p:spPr>
              <a:xfrm rot="21103824">
                <a:off x="2865405" y="3866366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rgbClr val="1F497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600" dirty="0">
                  <a:solidFill>
                    <a:srgbClr val="333333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" name="Teardrop 3"/>
              <p:cNvSpPr/>
              <p:nvPr/>
            </p:nvSpPr>
            <p:spPr>
              <a:xfrm rot="3600000">
                <a:off x="2447017" y="2627136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rgbClr val="EEECE1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600" dirty="0">
                  <a:solidFill>
                    <a:srgbClr val="333333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" name="Teardrop 5"/>
              <p:cNvSpPr/>
              <p:nvPr/>
            </p:nvSpPr>
            <p:spPr>
              <a:xfrm rot="18000000" flipH="1">
                <a:off x="4676473" y="2633639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rgbClr val="8064A2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600" dirty="0">
                  <a:solidFill>
                    <a:srgbClr val="333333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" name="Teardrop 6"/>
              <p:cNvSpPr/>
              <p:nvPr/>
            </p:nvSpPr>
            <p:spPr>
              <a:xfrm rot="13689752" flipH="1">
                <a:off x="3553377" y="1804940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rgbClr val="9BBB59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600" dirty="0">
                  <a:solidFill>
                    <a:srgbClr val="333333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" name="Teardrop 7"/>
              <p:cNvSpPr/>
              <p:nvPr/>
            </p:nvSpPr>
            <p:spPr>
              <a:xfrm rot="496176" flipH="1">
                <a:off x="4249895" y="3869494"/>
                <a:ext cx="1066800" cy="1066800"/>
              </a:xfrm>
              <a:prstGeom prst="teardrop">
                <a:avLst>
                  <a:gd name="adj" fmla="val 137848"/>
                </a:avLst>
              </a:prstGeom>
              <a:solidFill>
                <a:srgbClr val="4BACC6">
                  <a:lumMod val="75000"/>
                </a:srgbClr>
              </a:solidFill>
              <a:ln w="25400" cap="flat" cmpd="sng" algn="ctr">
                <a:noFill/>
                <a:prstDash val="solid"/>
              </a:ln>
              <a:effectLst/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600" dirty="0">
                  <a:solidFill>
                    <a:srgbClr val="333333"/>
                  </a:solidFill>
                  <a:latin typeface="Calibri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" name="TextBox 9"/>
              <p:cNvSpPr txBox="1"/>
              <p:nvPr/>
            </p:nvSpPr>
            <p:spPr>
              <a:xfrm>
                <a:off x="2819401" y="2895601"/>
                <a:ext cx="297332" cy="467906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pPr defTabSz="1300460" hangingPunct="1">
                  <a:spcBef>
                    <a:spcPts val="0"/>
                  </a:spcBef>
                  <a:defRPr/>
                </a:pPr>
                <a:r>
                  <a:rPr lang="en-US" sz="5100" b="1" dirty="0">
                    <a:solidFill>
                      <a:srgbClr val="333333"/>
                    </a:solidFill>
                    <a:latin typeface="Calibri" pitchFamily="34" charset="0"/>
                  </a:rPr>
                  <a:t>5</a:t>
                </a:r>
              </a:p>
            </p:txBody>
          </p:sp>
          <p:sp>
            <p:nvSpPr>
              <p:cNvPr id="36" name="TextBox 10"/>
              <p:cNvSpPr txBox="1"/>
              <p:nvPr/>
            </p:nvSpPr>
            <p:spPr>
              <a:xfrm>
                <a:off x="3962400" y="1981201"/>
                <a:ext cx="297332" cy="467906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pPr defTabSz="1300460" hangingPunct="1">
                  <a:spcBef>
                    <a:spcPts val="0"/>
                  </a:spcBef>
                  <a:defRPr/>
                </a:pPr>
                <a:r>
                  <a:rPr lang="en-US" sz="5100" b="1" dirty="0">
                    <a:solidFill>
                      <a:srgbClr val="333333"/>
                    </a:solidFill>
                    <a:latin typeface="Calibri" pitchFamily="34" charset="0"/>
                  </a:rPr>
                  <a:t>1</a:t>
                </a:r>
              </a:p>
            </p:txBody>
          </p:sp>
          <p:sp>
            <p:nvSpPr>
              <p:cNvPr id="37" name="TextBox 11"/>
              <p:cNvSpPr txBox="1"/>
              <p:nvPr/>
            </p:nvSpPr>
            <p:spPr>
              <a:xfrm>
                <a:off x="4952999" y="2895601"/>
                <a:ext cx="297332" cy="467906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pPr defTabSz="1300460" hangingPunct="1">
                  <a:spcBef>
                    <a:spcPts val="0"/>
                  </a:spcBef>
                  <a:defRPr/>
                </a:pPr>
                <a:r>
                  <a:rPr lang="en-US" sz="5100" b="1" dirty="0">
                    <a:solidFill>
                      <a:srgbClr val="333333"/>
                    </a:solidFill>
                    <a:latin typeface="Calibri" pitchFamily="34" charset="0"/>
                  </a:rPr>
                  <a:t>2</a:t>
                </a:r>
              </a:p>
            </p:txBody>
          </p:sp>
          <p:sp>
            <p:nvSpPr>
              <p:cNvPr id="38" name="TextBox 12"/>
              <p:cNvSpPr txBox="1"/>
              <p:nvPr/>
            </p:nvSpPr>
            <p:spPr>
              <a:xfrm>
                <a:off x="4572000" y="4114801"/>
                <a:ext cx="297332" cy="467906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pPr defTabSz="1300460" hangingPunct="1">
                  <a:spcBef>
                    <a:spcPts val="0"/>
                  </a:spcBef>
                  <a:defRPr/>
                </a:pPr>
                <a:r>
                  <a:rPr lang="en-US" sz="5100" b="1" dirty="0">
                    <a:solidFill>
                      <a:srgbClr val="333333"/>
                    </a:solidFill>
                    <a:latin typeface="Calibri" pitchFamily="34" charset="0"/>
                  </a:rPr>
                  <a:t>3</a:t>
                </a:r>
              </a:p>
            </p:txBody>
          </p:sp>
          <p:sp>
            <p:nvSpPr>
              <p:cNvPr id="39" name="TextBox 13"/>
              <p:cNvSpPr txBox="1"/>
              <p:nvPr/>
            </p:nvSpPr>
            <p:spPr>
              <a:xfrm>
                <a:off x="3200400" y="4114801"/>
                <a:ext cx="297332" cy="467906"/>
              </a:xfrm>
              <a:prstGeom prst="rect">
                <a:avLst/>
              </a:prstGeom>
              <a:noFill/>
              <a:ln>
                <a:noFill/>
              </a:ln>
              <a:sp3d extrusionH="171450" prstMaterial="dkEdge">
                <a:bevelT/>
                <a:extrusionClr>
                  <a:srgbClr val="EEECE1">
                    <a:lumMod val="50000"/>
                  </a:srgbClr>
                </a:extrusionClr>
              </a:sp3d>
            </p:spPr>
            <p:txBody>
              <a:bodyPr wrap="none" rtlCol="0">
                <a:spAutoFit/>
              </a:bodyPr>
              <a:lstStyle/>
              <a:p>
                <a:pPr defTabSz="1300460" hangingPunct="1">
                  <a:spcBef>
                    <a:spcPts val="0"/>
                  </a:spcBef>
                  <a:defRPr/>
                </a:pPr>
                <a:r>
                  <a:rPr lang="en-US" sz="5100" b="1" dirty="0">
                    <a:solidFill>
                      <a:srgbClr val="333333"/>
                    </a:solidFill>
                    <a:latin typeface="Calibri" pitchFamily="34" charset="0"/>
                  </a:rPr>
                  <a:t>4</a:t>
                </a:r>
              </a:p>
            </p:txBody>
          </p:sp>
        </p:grpSp>
        <p:sp>
          <p:nvSpPr>
            <p:cNvPr id="29" name="Oval 15"/>
            <p:cNvSpPr/>
            <p:nvPr/>
          </p:nvSpPr>
          <p:spPr>
            <a:xfrm>
              <a:off x="3805050" y="3733800"/>
              <a:ext cx="933200" cy="933200"/>
            </a:xfrm>
            <a:prstGeom prst="ellipse">
              <a:avLst/>
            </a:prstGeom>
            <a:solidFill>
              <a:srgbClr val="C0504D">
                <a:lumMod val="75000"/>
                <a:alpha val="93000"/>
              </a:srgbClr>
            </a:solidFill>
            <a:ln w="25400" cap="flat" cmpd="sng" algn="ctr">
              <a:noFill/>
              <a:prstDash val="solid"/>
            </a:ln>
            <a:effectLst/>
            <a:scene3d>
              <a:camera prst="perspectiveContrastingRightFacing"/>
              <a:lightRig rig="threePt" dir="t"/>
            </a:scene3d>
            <a:sp3d prstMaterial="dkEdge">
              <a:bevelT/>
            </a:sp3d>
          </p:spPr>
          <p:txBody>
            <a:bodyPr rtlCol="0" anchor="ctr"/>
            <a:lstStyle/>
            <a:p>
              <a:pPr algn="ctr" defTabSz="1300460" hangingPunct="1">
                <a:spcBef>
                  <a:spcPts val="0"/>
                </a:spcBef>
                <a:defRPr/>
              </a:pPr>
              <a:endParaRPr lang="en-US" sz="2600" dirty="0">
                <a:solidFill>
                  <a:srgbClr val="333333"/>
                </a:solidFill>
                <a:latin typeface="Calibri" pitchFamily="34" charset="0"/>
                <a:ea typeface="+mn-ea"/>
                <a:cs typeface="+mn-cs"/>
              </a:endParaRPr>
            </a:p>
          </p:txBody>
        </p:sp>
      </p:grpSp>
      <p:sp>
        <p:nvSpPr>
          <p:cNvPr id="40" name="TextBox 17"/>
          <p:cNvSpPr txBox="1"/>
          <p:nvPr/>
        </p:nvSpPr>
        <p:spPr>
          <a:xfrm>
            <a:off x="7274635" y="2277974"/>
            <a:ext cx="5730166" cy="106513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s-ES" sz="4600" i="1" baseline="30000" dirty="0" err="1">
                <a:solidFill>
                  <a:srgbClr val="333333"/>
                </a:solidFill>
                <a:latin typeface="Century Gothic"/>
                <a:cs typeface="Century Gothic"/>
              </a:rPr>
              <a:t>Staphylococcus</a:t>
            </a:r>
            <a:r>
              <a:rPr lang="es-ES" sz="4600" i="1" baseline="300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s-ES" sz="4600" i="1" baseline="30000" dirty="0" err="1">
                <a:solidFill>
                  <a:srgbClr val="333333"/>
                </a:solidFill>
                <a:latin typeface="Century Gothic"/>
                <a:cs typeface="Century Gothic"/>
              </a:rPr>
              <a:t>aureus</a:t>
            </a:r>
            <a:r>
              <a:rPr lang="es-ES" sz="4600" i="1" baseline="30000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s-ES" sz="4600" baseline="30000" dirty="0">
                <a:solidFill>
                  <a:srgbClr val="333333"/>
                </a:solidFill>
                <a:latin typeface="Century Gothic"/>
                <a:cs typeface="Century Gothic"/>
              </a:rPr>
              <a:t>(20.5%)</a:t>
            </a:r>
            <a:endParaRPr lang="en-US" sz="4600" dirty="0">
              <a:solidFill>
                <a:srgbClr val="333333"/>
              </a:solidFill>
              <a:latin typeface="Century Gothic"/>
              <a:cs typeface="Century Gothic"/>
            </a:endParaRPr>
          </a:p>
        </p:txBody>
      </p:sp>
      <p:cxnSp>
        <p:nvCxnSpPr>
          <p:cNvPr id="41" name="Straight Connector 18"/>
          <p:cNvCxnSpPr/>
          <p:nvPr/>
        </p:nvCxnSpPr>
        <p:spPr>
          <a:xfrm>
            <a:off x="7261013" y="3322592"/>
            <a:ext cx="3467947" cy="2258"/>
          </a:xfrm>
          <a:prstGeom prst="line">
            <a:avLst/>
          </a:prstGeom>
          <a:noFill/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</p:cxnSp>
      <p:sp>
        <p:nvSpPr>
          <p:cNvPr id="42" name="TextBox 19"/>
          <p:cNvSpPr txBox="1"/>
          <p:nvPr/>
        </p:nvSpPr>
        <p:spPr>
          <a:xfrm>
            <a:off x="8561493" y="4094653"/>
            <a:ext cx="3793067" cy="1006771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s-ES" sz="2800" i="1" dirty="0" err="1">
                <a:solidFill>
                  <a:srgbClr val="333333"/>
                </a:solidFill>
                <a:latin typeface="Century Gothic"/>
                <a:cs typeface="Century Gothic"/>
              </a:rPr>
              <a:t>Pseudomonas</a:t>
            </a:r>
            <a:r>
              <a:rPr lang="es-ES" sz="2800" i="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s-ES" sz="2800" dirty="0" err="1">
                <a:solidFill>
                  <a:srgbClr val="333333"/>
                </a:solidFill>
                <a:latin typeface="Century Gothic"/>
                <a:cs typeface="Century Gothic"/>
              </a:rPr>
              <a:t>spp</a:t>
            </a:r>
            <a:r>
              <a:rPr lang="es-ES" sz="2800" dirty="0">
                <a:solidFill>
                  <a:srgbClr val="333333"/>
                </a:solidFill>
                <a:latin typeface="Century Gothic"/>
                <a:cs typeface="Century Gothic"/>
              </a:rPr>
              <a:t> (19.9%) </a:t>
            </a:r>
          </a:p>
        </p:txBody>
      </p:sp>
      <p:cxnSp>
        <p:nvCxnSpPr>
          <p:cNvPr id="43" name="Straight Connector 20"/>
          <p:cNvCxnSpPr/>
          <p:nvPr/>
        </p:nvCxnSpPr>
        <p:spPr>
          <a:xfrm>
            <a:off x="8412302" y="5283555"/>
            <a:ext cx="3901440" cy="26738"/>
          </a:xfrm>
          <a:prstGeom prst="line">
            <a:avLst/>
          </a:prstGeom>
          <a:noFill/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</p:cxnSp>
      <p:sp>
        <p:nvSpPr>
          <p:cNvPr id="44" name="TextBox 21"/>
          <p:cNvSpPr txBox="1"/>
          <p:nvPr/>
        </p:nvSpPr>
        <p:spPr>
          <a:xfrm>
            <a:off x="8202596" y="5708142"/>
            <a:ext cx="5052729" cy="144449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s-ES" sz="2800" i="1" dirty="0" err="1">
                <a:solidFill>
                  <a:srgbClr val="333333"/>
                </a:solidFill>
                <a:latin typeface="Century Gothic"/>
                <a:cs typeface="Century Gothic"/>
              </a:rPr>
              <a:t>Enterobacteriacae</a:t>
            </a:r>
            <a:r>
              <a:rPr lang="es-ES" sz="2800" i="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s-ES" sz="2800" dirty="0">
                <a:solidFill>
                  <a:srgbClr val="333333"/>
                </a:solidFill>
                <a:latin typeface="Century Gothic"/>
                <a:cs typeface="Century Gothic"/>
              </a:rPr>
              <a:t>(principalmente </a:t>
            </a:r>
            <a:r>
              <a:rPr lang="es-ES" sz="2800" i="1" dirty="0">
                <a:solidFill>
                  <a:srgbClr val="333333"/>
                </a:solidFill>
                <a:latin typeface="Century Gothic"/>
                <a:cs typeface="Century Gothic"/>
              </a:rPr>
              <a:t>E. </a:t>
            </a:r>
            <a:r>
              <a:rPr lang="es-ES" sz="2800" i="1" dirty="0" err="1">
                <a:solidFill>
                  <a:srgbClr val="333333"/>
                </a:solidFill>
                <a:latin typeface="Century Gothic"/>
                <a:cs typeface="Century Gothic"/>
              </a:rPr>
              <a:t>coli</a:t>
            </a:r>
            <a:r>
              <a:rPr lang="es-ES" sz="2800" dirty="0">
                <a:solidFill>
                  <a:srgbClr val="333333"/>
                </a:solidFill>
                <a:latin typeface="Century Gothic"/>
                <a:cs typeface="Century Gothic"/>
              </a:rPr>
              <a:t>, 16.0%) </a:t>
            </a:r>
          </a:p>
        </p:txBody>
      </p:sp>
      <p:cxnSp>
        <p:nvCxnSpPr>
          <p:cNvPr id="45" name="Straight Connector 22"/>
          <p:cNvCxnSpPr/>
          <p:nvPr/>
        </p:nvCxnSpPr>
        <p:spPr>
          <a:xfrm>
            <a:off x="8087182" y="7152640"/>
            <a:ext cx="3467947" cy="2258"/>
          </a:xfrm>
          <a:prstGeom prst="line">
            <a:avLst/>
          </a:prstGeom>
          <a:noFill/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</p:cxnSp>
      <p:sp>
        <p:nvSpPr>
          <p:cNvPr id="46" name="TextBox 24"/>
          <p:cNvSpPr txBox="1"/>
          <p:nvPr/>
        </p:nvSpPr>
        <p:spPr>
          <a:xfrm>
            <a:off x="392675" y="6598400"/>
            <a:ext cx="3793067" cy="569045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is-IS" sz="2800" dirty="0">
                <a:solidFill>
                  <a:srgbClr val="333333"/>
                </a:solidFill>
                <a:latin typeface="Century Gothic"/>
                <a:cs typeface="Century Gothic"/>
              </a:rPr>
              <a:t>Hongos (19%) </a:t>
            </a:r>
          </a:p>
        </p:txBody>
      </p:sp>
      <p:cxnSp>
        <p:nvCxnSpPr>
          <p:cNvPr id="47" name="Straight Connector 25"/>
          <p:cNvCxnSpPr/>
          <p:nvPr/>
        </p:nvCxnSpPr>
        <p:spPr>
          <a:xfrm>
            <a:off x="1151289" y="7369387"/>
            <a:ext cx="3467947" cy="2258"/>
          </a:xfrm>
          <a:prstGeom prst="line">
            <a:avLst/>
          </a:prstGeom>
          <a:noFill/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</p:cxnSp>
      <p:sp>
        <p:nvSpPr>
          <p:cNvPr id="48" name="TextBox 26"/>
          <p:cNvSpPr txBox="1"/>
          <p:nvPr/>
        </p:nvSpPr>
        <p:spPr>
          <a:xfrm>
            <a:off x="575644" y="2282814"/>
            <a:ext cx="3793067" cy="1444498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r>
              <a:rPr lang="es-ES" sz="2800" i="1" dirty="0" err="1">
                <a:solidFill>
                  <a:srgbClr val="333333"/>
                </a:solidFill>
                <a:latin typeface="Century Gothic"/>
                <a:cs typeface="Century Gothic"/>
              </a:rPr>
              <a:t>Acinetobacter</a:t>
            </a:r>
            <a:r>
              <a:rPr lang="es-ES" sz="2800" i="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s-ES" sz="2800" dirty="0">
                <a:solidFill>
                  <a:srgbClr val="333333"/>
                </a:solidFill>
                <a:latin typeface="Century Gothic"/>
                <a:cs typeface="Century Gothic"/>
              </a:rPr>
              <a:t>9% (variable entre los centros)</a:t>
            </a:r>
          </a:p>
        </p:txBody>
      </p:sp>
      <p:cxnSp>
        <p:nvCxnSpPr>
          <p:cNvPr id="49" name="Straight Connector 27"/>
          <p:cNvCxnSpPr/>
          <p:nvPr/>
        </p:nvCxnSpPr>
        <p:spPr>
          <a:xfrm>
            <a:off x="717795" y="4009814"/>
            <a:ext cx="3467947" cy="2258"/>
          </a:xfrm>
          <a:prstGeom prst="line">
            <a:avLst/>
          </a:prstGeom>
          <a:noFill/>
          <a:ln w="9525" cap="flat" cmpd="sng" algn="ctr">
            <a:solidFill>
              <a:srgbClr val="EEECE1">
                <a:lumMod val="50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4096343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 idx="4294967295"/>
          </p:nvPr>
        </p:nvSpPr>
        <p:spPr>
          <a:xfrm>
            <a:off x="0" y="-889490"/>
            <a:ext cx="11704320" cy="2275840"/>
          </a:xfrm>
        </p:spPr>
        <p:txBody>
          <a:bodyPr/>
          <a:lstStyle/>
          <a:p>
            <a:r>
              <a:rPr lang="es-MX" b="1" dirty="0" smtClean="0">
                <a:solidFill>
                  <a:schemeClr val="tx1"/>
                </a:solidFill>
              </a:rPr>
              <a:t>Generalidades</a:t>
            </a:r>
            <a:endParaRPr lang="es-MX" b="1" dirty="0">
              <a:solidFill>
                <a:schemeClr val="tx1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4294967295"/>
          </p:nvPr>
        </p:nvSpPr>
        <p:spPr>
          <a:xfrm>
            <a:off x="383265" y="1133684"/>
            <a:ext cx="11704320" cy="6436925"/>
          </a:xfrm>
        </p:spPr>
        <p:txBody>
          <a:bodyPr>
            <a:noAutofit/>
          </a:bodyPr>
          <a:lstStyle/>
          <a:p>
            <a:r>
              <a:rPr lang="es-MX" sz="3600" dirty="0">
                <a:solidFill>
                  <a:srgbClr val="333333"/>
                </a:solidFill>
                <a:latin typeface="Century Gothic"/>
                <a:cs typeface="Century Gothic"/>
              </a:rPr>
              <a:t>La candidiasis diseminada es la micosis invasiva más común. </a:t>
            </a:r>
          </a:p>
          <a:p>
            <a:r>
              <a:rPr lang="es-MX" sz="3600" dirty="0">
                <a:solidFill>
                  <a:srgbClr val="333333"/>
                </a:solidFill>
                <a:latin typeface="Century Gothic"/>
                <a:cs typeface="Century Gothic"/>
              </a:rPr>
              <a:t>Incremento considerable en las últimas décadas. </a:t>
            </a:r>
          </a:p>
          <a:p>
            <a:endParaRPr lang="es-MX" sz="3600" dirty="0">
              <a:solidFill>
                <a:srgbClr val="333333"/>
              </a:solidFill>
              <a:latin typeface="Century Gothic"/>
              <a:cs typeface="Century Gothic"/>
            </a:endParaRPr>
          </a:p>
          <a:p>
            <a:r>
              <a:rPr lang="es-MX" sz="3600" dirty="0">
                <a:solidFill>
                  <a:srgbClr val="333333"/>
                </a:solidFill>
                <a:latin typeface="Century Gothic"/>
                <a:cs typeface="Century Gothic"/>
              </a:rPr>
              <a:t>Definición: (EORTC e IFICG). </a:t>
            </a:r>
          </a:p>
          <a:p>
            <a:pPr lvl="1"/>
            <a:r>
              <a:rPr lang="es-MX" sz="2400" dirty="0">
                <a:solidFill>
                  <a:srgbClr val="333333"/>
                </a:solidFill>
                <a:latin typeface="Century Gothic"/>
                <a:cs typeface="Century Gothic"/>
              </a:rPr>
              <a:t>“Crecimiento de </a:t>
            </a:r>
            <a:r>
              <a:rPr lang="es-MX" sz="2400" i="1" dirty="0" err="1">
                <a:solidFill>
                  <a:srgbClr val="333333"/>
                </a:solidFill>
                <a:latin typeface="Century Gothic"/>
                <a:cs typeface="Century Gothic"/>
              </a:rPr>
              <a:t>Candida</a:t>
            </a:r>
            <a:r>
              <a:rPr lang="es-MX" sz="2400" i="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s-MX" sz="2400" i="1" dirty="0" err="1">
                <a:solidFill>
                  <a:srgbClr val="333333"/>
                </a:solidFill>
                <a:latin typeface="Century Gothic"/>
                <a:cs typeface="Century Gothic"/>
              </a:rPr>
              <a:t>spp</a:t>
            </a:r>
            <a:r>
              <a:rPr lang="es-MX" sz="2400" i="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s-MX" sz="2400" dirty="0">
                <a:solidFill>
                  <a:srgbClr val="333333"/>
                </a:solidFill>
                <a:latin typeface="Century Gothic"/>
                <a:cs typeface="Century Gothic"/>
              </a:rPr>
              <a:t>en un hemocultivo, en presencia de signos y síntomas compatibles”</a:t>
            </a:r>
          </a:p>
          <a:p>
            <a:pPr lvl="2"/>
            <a:r>
              <a:rPr lang="es-MX" sz="2400" dirty="0">
                <a:solidFill>
                  <a:srgbClr val="333333"/>
                </a:solidFill>
                <a:latin typeface="Century Gothic"/>
                <a:cs typeface="Century Gothic"/>
              </a:rPr>
              <a:t>SRIS, síntomas inespecíficos.  </a:t>
            </a:r>
          </a:p>
          <a:p>
            <a:pPr lvl="2"/>
            <a:r>
              <a:rPr lang="es-MX" sz="2400" dirty="0">
                <a:solidFill>
                  <a:srgbClr val="333333"/>
                </a:solidFill>
                <a:latin typeface="Century Gothic"/>
                <a:cs typeface="Century Gothic"/>
              </a:rPr>
              <a:t>Hemocultivo sensibilidad del 50%.</a:t>
            </a:r>
          </a:p>
          <a:p>
            <a:r>
              <a:rPr lang="es-MX" sz="3600" dirty="0">
                <a:solidFill>
                  <a:srgbClr val="333333"/>
                </a:solidFill>
                <a:latin typeface="Century Gothic"/>
                <a:cs typeface="Century Gothic"/>
              </a:rPr>
              <a:t>9% invasión a órganos. </a:t>
            </a:r>
          </a:p>
          <a:p>
            <a:pPr lvl="2"/>
            <a:r>
              <a:rPr lang="es-MX" sz="2400" dirty="0">
                <a:solidFill>
                  <a:srgbClr val="333333"/>
                </a:solidFill>
                <a:latin typeface="Century Gothic"/>
                <a:cs typeface="Century Gothic"/>
              </a:rPr>
              <a:t>Peritoneo, piel, ojos, endocarditis, </a:t>
            </a:r>
            <a:r>
              <a:rPr lang="es-MX" sz="2400" dirty="0" err="1">
                <a:solidFill>
                  <a:srgbClr val="333333"/>
                </a:solidFill>
                <a:latin typeface="Century Gothic"/>
                <a:cs typeface="Century Gothic"/>
              </a:rPr>
              <a:t>hepatoesplénica</a:t>
            </a:r>
            <a:r>
              <a:rPr lang="es-MX" sz="2400" dirty="0">
                <a:solidFill>
                  <a:srgbClr val="333333"/>
                </a:solidFill>
                <a:latin typeface="Century Gothic"/>
                <a:cs typeface="Century Gothic"/>
              </a:rPr>
              <a:t>. </a:t>
            </a:r>
          </a:p>
          <a:p>
            <a:endParaRPr lang="es-MX" sz="3600" dirty="0">
              <a:solidFill>
                <a:srgbClr val="333333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07725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85979" y="833526"/>
            <a:ext cx="11704320" cy="720908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ES_tradnl" sz="4000" i="1" dirty="0">
              <a:solidFill>
                <a:srgbClr val="333333"/>
              </a:solidFill>
              <a:latin typeface="Century Gothic"/>
              <a:cs typeface="Century Gothic"/>
            </a:endParaRPr>
          </a:p>
          <a:p>
            <a:r>
              <a:rPr lang="es-ES_tradnl" sz="4000" dirty="0">
                <a:solidFill>
                  <a:srgbClr val="333333"/>
                </a:solidFill>
                <a:latin typeface="Century Gothic"/>
                <a:cs typeface="Century Gothic"/>
              </a:rPr>
              <a:t>Infecciones del torrente sanguíneo por </a:t>
            </a:r>
            <a:r>
              <a:rPr lang="es-ES_tradnl" sz="4000" i="1" dirty="0" err="1">
                <a:solidFill>
                  <a:srgbClr val="333333"/>
                </a:solidFill>
                <a:latin typeface="Century Gothic"/>
                <a:cs typeface="Century Gothic"/>
              </a:rPr>
              <a:t>Candida</a:t>
            </a:r>
            <a:r>
              <a:rPr lang="es-ES_tradnl" sz="4000" i="1" dirty="0">
                <a:solidFill>
                  <a:srgbClr val="333333"/>
                </a:solidFill>
                <a:latin typeface="Century Gothic"/>
                <a:cs typeface="Century Gothic"/>
              </a:rPr>
              <a:t> </a:t>
            </a:r>
            <a:r>
              <a:rPr lang="es-ES_tradnl" sz="4000" dirty="0" err="1">
                <a:solidFill>
                  <a:srgbClr val="333333"/>
                </a:solidFill>
                <a:latin typeface="Century Gothic"/>
                <a:cs typeface="Century Gothic"/>
              </a:rPr>
              <a:t>spp</a:t>
            </a:r>
            <a:r>
              <a:rPr lang="es-ES_tradnl" sz="4000" dirty="0">
                <a:solidFill>
                  <a:srgbClr val="333333"/>
                </a:solidFill>
                <a:latin typeface="Century Gothic"/>
                <a:cs typeface="Century Gothic"/>
              </a:rPr>
              <a:t>.</a:t>
            </a:r>
          </a:p>
          <a:p>
            <a:pPr lvl="1"/>
            <a:r>
              <a:rPr lang="es-ES_tradnl" sz="2600" dirty="0">
                <a:solidFill>
                  <a:srgbClr val="333333"/>
                </a:solidFill>
                <a:latin typeface="Century Gothic"/>
                <a:cs typeface="Century Gothic"/>
              </a:rPr>
              <a:t>EUA. 1er. lugar (10%) de las ITS. </a:t>
            </a:r>
          </a:p>
          <a:p>
            <a:pPr lvl="1"/>
            <a:r>
              <a:rPr lang="es-ES_tradnl" sz="2600" dirty="0">
                <a:solidFill>
                  <a:srgbClr val="333333"/>
                </a:solidFill>
                <a:latin typeface="Century Gothic"/>
                <a:cs typeface="Century Gothic"/>
              </a:rPr>
              <a:t>Europa, 4º -7º  lugar. </a:t>
            </a:r>
          </a:p>
          <a:p>
            <a:pPr lvl="1"/>
            <a:r>
              <a:rPr lang="es-ES_tradnl" sz="2600" dirty="0">
                <a:solidFill>
                  <a:srgbClr val="333333"/>
                </a:solidFill>
                <a:latin typeface="Century Gothic"/>
                <a:cs typeface="Century Gothic"/>
              </a:rPr>
              <a:t>América Latina  4-6%.</a:t>
            </a:r>
            <a:r>
              <a:rPr lang="es-ES_tradnl" sz="2600" baseline="30000" dirty="0">
                <a:solidFill>
                  <a:srgbClr val="333333"/>
                </a:solidFill>
                <a:latin typeface="Century Gothic"/>
                <a:cs typeface="Century Gothic"/>
              </a:rPr>
              <a:t>14-17, </a:t>
            </a:r>
          </a:p>
          <a:p>
            <a:pPr lvl="1"/>
            <a:endParaRPr lang="es-ES_tradnl" sz="2600" dirty="0">
              <a:solidFill>
                <a:srgbClr val="333333"/>
              </a:solidFill>
              <a:latin typeface="Century Gothic"/>
              <a:cs typeface="Century Gothic"/>
            </a:endParaRPr>
          </a:p>
          <a:p>
            <a:r>
              <a:rPr lang="es-ES_tradnl" sz="4000" dirty="0">
                <a:solidFill>
                  <a:srgbClr val="333333"/>
                </a:solidFill>
                <a:latin typeface="Century Gothic"/>
                <a:cs typeface="Century Gothic"/>
              </a:rPr>
              <a:t>Mayor incidencia en América Latina. </a:t>
            </a:r>
            <a:r>
              <a:rPr lang="es-ES_tradnl" dirty="0" smtClean="0">
                <a:solidFill>
                  <a:srgbClr val="333333"/>
                </a:solidFill>
                <a:latin typeface="Century Gothic"/>
                <a:cs typeface="Century Gothic"/>
              </a:rPr>
              <a:t>(Red latinoamericana de Micosis Invasivas) </a:t>
            </a:r>
            <a:r>
              <a:rPr lang="es-ES_tradnl" baseline="30000" dirty="0" smtClean="0">
                <a:solidFill>
                  <a:srgbClr val="333333"/>
                </a:solidFill>
                <a:latin typeface="Century Gothic"/>
                <a:cs typeface="Century Gothic"/>
              </a:rPr>
              <a:t>9</a:t>
            </a:r>
          </a:p>
          <a:p>
            <a:pPr lvl="1"/>
            <a:r>
              <a:rPr lang="es-ES_tradnl" sz="2600" dirty="0">
                <a:solidFill>
                  <a:srgbClr val="333333"/>
                </a:solidFill>
                <a:latin typeface="Century Gothic"/>
                <a:cs typeface="Century Gothic"/>
              </a:rPr>
              <a:t>1.6-5.3 casos /1,000 ingresos. </a:t>
            </a:r>
          </a:p>
          <a:p>
            <a:pPr lvl="1"/>
            <a:r>
              <a:rPr lang="es-ES_tradnl" sz="2600" dirty="0">
                <a:solidFill>
                  <a:srgbClr val="333333"/>
                </a:solidFill>
                <a:latin typeface="Century Gothic"/>
                <a:cs typeface="Century Gothic"/>
              </a:rPr>
              <a:t>0.28-0.96 casos /1,000 ingresos en EUA.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1239671" y="8303575"/>
            <a:ext cx="6502400" cy="439093"/>
          </a:xfrm>
          <a:prstGeom prst="rect">
            <a:avLst/>
          </a:prstGeom>
        </p:spPr>
        <p:txBody>
          <a:bodyPr lIns="130046" tIns="65023" rIns="130046" bIns="65023">
            <a:spAutoFit/>
          </a:bodyPr>
          <a:lstStyle/>
          <a:p>
            <a:r>
              <a:rPr lang="en-US" dirty="0" smtClean="0"/>
              <a:t>NEJM 2014 370;13; 1198-1208</a:t>
            </a:r>
            <a:r>
              <a:rPr lang="en-US" dirty="0"/>
              <a:t>	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947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0129" y="1599636"/>
            <a:ext cx="12186954" cy="768085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s-CO" dirty="0">
                <a:solidFill>
                  <a:schemeClr val="bg1"/>
                </a:solidFill>
                <a:latin typeface="Century Gothic"/>
                <a:cs typeface="Century Gothic"/>
              </a:rPr>
              <a:t>Epidemiología</a:t>
            </a:r>
            <a:endParaRPr lang="es-CO" sz="28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lvl="1">
              <a:lnSpc>
                <a:spcPct val="150000"/>
              </a:lnSpc>
            </a:pP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TMO -&gt; Incidencia de 4-15%</a:t>
            </a:r>
          </a:p>
          <a:p>
            <a:pPr lvl="2">
              <a:lnSpc>
                <a:spcPct val="150000"/>
              </a:lnSpc>
            </a:pP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Riego fase I -&gt; Neutropenia. &gt; riesgo en receptores de cordón y MO</a:t>
            </a:r>
          </a:p>
          <a:p>
            <a:pPr lvl="2">
              <a:lnSpc>
                <a:spcPct val="150000"/>
              </a:lnSpc>
            </a:pP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Riesgo fase II y III -&gt; EICH y su tratamiento</a:t>
            </a:r>
          </a:p>
          <a:p>
            <a:pPr lvl="1">
              <a:lnSpc>
                <a:spcPct val="150000"/>
              </a:lnSpc>
            </a:pP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Factores de riesgo</a:t>
            </a:r>
          </a:p>
          <a:p>
            <a:pPr lvl="2">
              <a:lnSpc>
                <a:spcPct val="150000"/>
              </a:lnSpc>
            </a:pP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TMO -&gt; </a:t>
            </a:r>
            <a:r>
              <a:rPr lang="es-CO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Preinjerto</a:t>
            </a: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: Tipo donante, hombres, verano, ancianos. </a:t>
            </a:r>
            <a:r>
              <a:rPr lang="es-CO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Postinjerto</a:t>
            </a: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: Construcción cercana, EICH con esteroides, </a:t>
            </a:r>
            <a:r>
              <a:rPr lang="es-CO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linfopenia</a:t>
            </a: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, CMV, ancianos, </a:t>
            </a:r>
            <a:r>
              <a:rPr lang="es-CO" sz="2800" dirty="0" err="1">
                <a:solidFill>
                  <a:schemeClr val="bg1"/>
                </a:solidFill>
                <a:latin typeface="Century Gothic"/>
                <a:cs typeface="Century Gothic"/>
              </a:rPr>
              <a:t>linfopenia</a:t>
            </a: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, infección por virus respiratorios y mieloma</a:t>
            </a:r>
            <a:endParaRPr lang="es-CO" sz="2300" dirty="0">
              <a:solidFill>
                <a:schemeClr val="bg1"/>
              </a:solidFill>
              <a:latin typeface="Century Gothic"/>
              <a:cs typeface="Century Gothic"/>
            </a:endParaRPr>
          </a:p>
          <a:p>
            <a:pPr lvl="2">
              <a:lnSpc>
                <a:spcPct val="150000"/>
              </a:lnSpc>
            </a:pPr>
            <a:r>
              <a:rPr lang="es-CO" sz="2800" dirty="0">
                <a:solidFill>
                  <a:schemeClr val="bg1"/>
                </a:solidFill>
                <a:latin typeface="Century Gothic"/>
                <a:cs typeface="Century Gothic"/>
              </a:rPr>
              <a:t>TOS -&gt; Pulmón, corazón-pulmón o hígado. Neutropenia, retrasplante, insuficiencia renal, dosis altas de inmunosupresores, infección por CMV, falla injerto</a:t>
            </a: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638402" y="1117847"/>
            <a:ext cx="11704320" cy="1625600"/>
          </a:xfrm>
        </p:spPr>
        <p:txBody>
          <a:bodyPr>
            <a:normAutofit/>
          </a:bodyPr>
          <a:lstStyle/>
          <a:p>
            <a:r>
              <a:rPr lang="es-CO" sz="5700" dirty="0" err="1">
                <a:solidFill>
                  <a:srgbClr val="1F7FAB"/>
                </a:solidFill>
              </a:rPr>
              <a:t>Aspergilosis</a:t>
            </a:r>
            <a:endParaRPr lang="es-CO" sz="5700" dirty="0">
              <a:solidFill>
                <a:srgbClr val="1F7F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420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3"/>
          <p:cNvGrpSpPr>
            <a:grpSpLocks/>
          </p:cNvGrpSpPr>
          <p:nvPr/>
        </p:nvGrpSpPr>
        <p:grpSpPr bwMode="auto">
          <a:xfrm>
            <a:off x="-9849" y="4226560"/>
            <a:ext cx="13004800" cy="2384213"/>
            <a:chOff x="0" y="2086"/>
            <a:chExt cx="5760" cy="1056"/>
          </a:xfrm>
        </p:grpSpPr>
        <p:sp>
          <p:nvSpPr>
            <p:cNvPr id="31" name="Rectangle 3"/>
            <p:cNvSpPr>
              <a:spLocks noChangeArrowheads="1"/>
            </p:cNvSpPr>
            <p:nvPr/>
          </p:nvSpPr>
          <p:spPr bwMode="gray">
            <a:xfrm>
              <a:off x="0" y="2325"/>
              <a:ext cx="5760" cy="817"/>
            </a:xfrm>
            <a:prstGeom prst="rect">
              <a:avLst/>
            </a:prstGeom>
            <a:gradFill rotWithShape="1">
              <a:gsLst>
                <a:gs pos="0">
                  <a:srgbClr val="DDDDDD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lIns="90000" tIns="90000" rIns="72000" bIns="90000" anchor="ctr"/>
            <a:lstStyle/>
            <a:p>
              <a:pPr algn="ctr" eaLnBrk="0" hangingPunct="0"/>
              <a:endParaRPr lang="en-US" sz="2800" noProof="1">
                <a:latin typeface="Century Gothic"/>
                <a:cs typeface="Century Gothic"/>
              </a:endParaRPr>
            </a:p>
          </p:txBody>
        </p:sp>
        <p:sp>
          <p:nvSpPr>
            <p:cNvPr id="32" name="Rectangle 25"/>
            <p:cNvSpPr>
              <a:spLocks noChangeArrowheads="1"/>
            </p:cNvSpPr>
            <p:nvPr/>
          </p:nvSpPr>
          <p:spPr bwMode="gray">
            <a:xfrm flipV="1">
              <a:off x="0" y="2086"/>
              <a:ext cx="5760" cy="246"/>
            </a:xfrm>
            <a:prstGeom prst="rect">
              <a:avLst/>
            </a:prstGeom>
            <a:gradFill rotWithShape="1">
              <a:gsLst>
                <a:gs pos="0">
                  <a:srgbClr val="DBDBDB"/>
                </a:gs>
                <a:gs pos="100000">
                  <a:srgbClr val="FFFFFF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lIns="90000" tIns="90000" rIns="72000" bIns="90000" anchor="ctr"/>
            <a:lstStyle/>
            <a:p>
              <a:pPr algn="ctr" eaLnBrk="0" hangingPunct="0"/>
              <a:endParaRPr lang="en-US" sz="2800" noProof="1">
                <a:latin typeface="Century Gothic"/>
                <a:cs typeface="Century Gothic"/>
              </a:endParaRPr>
            </a:p>
          </p:txBody>
        </p:sp>
      </p:grpSp>
      <p:sp>
        <p:nvSpPr>
          <p:cNvPr id="33" name="Title 1"/>
          <p:cNvSpPr txBox="1">
            <a:spLocks/>
          </p:cNvSpPr>
          <p:nvPr/>
        </p:nvSpPr>
        <p:spPr>
          <a:xfrm>
            <a:off x="-1515395" y="575771"/>
            <a:ext cx="11704320" cy="1625600"/>
          </a:xfrm>
          <a:prstGeom prst="rect">
            <a:avLst/>
          </a:prstGeom>
        </p:spPr>
        <p:txBody>
          <a:bodyPr vert="horz" lIns="130046" tIns="65023" rIns="130046" bIns="65023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Franklin Gothic Medium Cond" pitchFamily="34" charset="0"/>
                <a:ea typeface="+mj-ea"/>
                <a:cs typeface="+mj-cs"/>
              </a:defRPr>
            </a:lvl1pPr>
          </a:lstStyle>
          <a:p>
            <a:pPr defTabSz="1300460">
              <a:defRPr/>
            </a:pPr>
            <a:r>
              <a:rPr lang="en-US" sz="4000" b="1" dirty="0" err="1">
                <a:solidFill>
                  <a:srgbClr val="1F7FAB"/>
                </a:solidFill>
                <a:latin typeface="Century Gothic"/>
                <a:cs typeface="Century Gothic"/>
              </a:rPr>
              <a:t>Incidencia</a:t>
            </a:r>
            <a:r>
              <a:rPr lang="en-US" sz="4000" b="1" dirty="0">
                <a:solidFill>
                  <a:srgbClr val="1F7FAB"/>
                </a:solidFill>
                <a:latin typeface="Century Gothic"/>
                <a:cs typeface="Century Gothic"/>
              </a:rPr>
              <a:t> y </a:t>
            </a:r>
            <a:r>
              <a:rPr lang="en-US" sz="4000" b="1" dirty="0" err="1">
                <a:solidFill>
                  <a:srgbClr val="1F7FAB"/>
                </a:solidFill>
                <a:latin typeface="Century Gothic"/>
                <a:cs typeface="Century Gothic"/>
              </a:rPr>
              <a:t>riesgos</a:t>
            </a:r>
            <a:endParaRPr lang="en-US" sz="4000" b="1" dirty="0">
              <a:solidFill>
                <a:srgbClr val="1F7FAB"/>
              </a:solidFill>
              <a:latin typeface="Century Gothic"/>
              <a:cs typeface="Century Gothic"/>
            </a:endParaRPr>
          </a:p>
        </p:txBody>
      </p:sp>
      <p:grpSp>
        <p:nvGrpSpPr>
          <p:cNvPr id="34" name="Group 14"/>
          <p:cNvGrpSpPr/>
          <p:nvPr/>
        </p:nvGrpSpPr>
        <p:grpSpPr>
          <a:xfrm rot="4500000">
            <a:off x="-211687" y="4049805"/>
            <a:ext cx="5791199" cy="3929663"/>
            <a:chOff x="3609733" y="3683392"/>
            <a:chExt cx="4071937" cy="2763044"/>
          </a:xfrm>
          <a:effectLst>
            <a:outerShdw blurRad="381000" dist="381000" dir="13500000" sy="23000" kx="1200000" algn="br" rotWithShape="0">
              <a:prstClr val="black">
                <a:alpha val="20000"/>
              </a:prstClr>
            </a:outerShdw>
          </a:effectLst>
        </p:grpSpPr>
        <p:pic>
          <p:nvPicPr>
            <p:cNvPr id="35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3609733" y="4407292"/>
              <a:ext cx="4071937" cy="2039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36" name="Group 10"/>
            <p:cNvGrpSpPr/>
            <p:nvPr/>
          </p:nvGrpSpPr>
          <p:grpSpPr>
            <a:xfrm>
              <a:off x="3628758" y="3683392"/>
              <a:ext cx="4038600" cy="1447800"/>
              <a:chOff x="3200400" y="2362200"/>
              <a:chExt cx="4038600" cy="4038600"/>
            </a:xfrm>
          </p:grpSpPr>
          <p:sp>
            <p:nvSpPr>
              <p:cNvPr id="37" name="Oval 2"/>
              <p:cNvSpPr/>
              <p:nvPr/>
            </p:nvSpPr>
            <p:spPr>
              <a:xfrm>
                <a:off x="3200400" y="2362200"/>
                <a:ext cx="4038600" cy="4038600"/>
              </a:xfrm>
              <a:prstGeom prst="ellipse">
                <a:avLst/>
              </a:prstGeom>
              <a:solidFill>
                <a:srgbClr val="C0504D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>
                <a:innerShdw blurRad="114300">
                  <a:prstClr val="black"/>
                </a:innerShdw>
              </a:effectLst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300">
                  <a:solidFill>
                    <a:sysClr val="window" lastClr="FFFFFF"/>
                  </a:solidFill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38" name="Oval 3"/>
              <p:cNvSpPr>
                <a:spLocks noChangeAspect="1"/>
              </p:cNvSpPr>
              <p:nvPr/>
            </p:nvSpPr>
            <p:spPr>
              <a:xfrm>
                <a:off x="3402330" y="2564130"/>
                <a:ext cx="3634740" cy="3634740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300">
                  <a:solidFill>
                    <a:sysClr val="window" lastClr="FFFFFF"/>
                  </a:solidFill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39" name="Oval 4"/>
              <p:cNvSpPr>
                <a:spLocks noChangeAspect="1"/>
              </p:cNvSpPr>
              <p:nvPr/>
            </p:nvSpPr>
            <p:spPr>
              <a:xfrm>
                <a:off x="3584067" y="2745867"/>
                <a:ext cx="3271266" cy="3271266"/>
              </a:xfrm>
              <a:prstGeom prst="ellipse">
                <a:avLst/>
              </a:prstGeom>
              <a:solidFill>
                <a:srgbClr val="C0504D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300">
                  <a:solidFill>
                    <a:sysClr val="window" lastClr="FFFFFF"/>
                  </a:solidFill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40" name="Oval 5"/>
              <p:cNvSpPr>
                <a:spLocks noChangeAspect="1"/>
              </p:cNvSpPr>
              <p:nvPr/>
            </p:nvSpPr>
            <p:spPr>
              <a:xfrm>
                <a:off x="3747631" y="2909431"/>
                <a:ext cx="2944139" cy="2944139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300">
                  <a:solidFill>
                    <a:sysClr val="window" lastClr="FFFFFF"/>
                  </a:solidFill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41" name="Oval 7"/>
              <p:cNvSpPr>
                <a:spLocks noChangeAspect="1"/>
              </p:cNvSpPr>
              <p:nvPr/>
            </p:nvSpPr>
            <p:spPr>
              <a:xfrm>
                <a:off x="3894838" y="3056638"/>
                <a:ext cx="2649725" cy="2649725"/>
              </a:xfrm>
              <a:prstGeom prst="ellipse">
                <a:avLst/>
              </a:prstGeom>
              <a:solidFill>
                <a:srgbClr val="C0504D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300">
                  <a:solidFill>
                    <a:sysClr val="window" lastClr="FFFFFF"/>
                  </a:solidFill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42" name="Oval 9"/>
              <p:cNvSpPr>
                <a:spLocks noChangeAspect="1"/>
              </p:cNvSpPr>
              <p:nvPr/>
            </p:nvSpPr>
            <p:spPr>
              <a:xfrm>
                <a:off x="4027324" y="3189124"/>
                <a:ext cx="2384753" cy="2384753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300">
                  <a:solidFill>
                    <a:sysClr val="window" lastClr="FFFFFF"/>
                  </a:solidFill>
                  <a:latin typeface="Century Gothic"/>
                  <a:ea typeface="+mn-ea"/>
                  <a:cs typeface="Century Gothic"/>
                </a:endParaRPr>
              </a:p>
            </p:txBody>
          </p:sp>
          <p:sp>
            <p:nvSpPr>
              <p:cNvPr id="43" name="Oval 8"/>
              <p:cNvSpPr>
                <a:spLocks noChangeAspect="1"/>
              </p:cNvSpPr>
              <p:nvPr/>
            </p:nvSpPr>
            <p:spPr>
              <a:xfrm>
                <a:off x="4424783" y="3586583"/>
                <a:ext cx="1589835" cy="1589835"/>
              </a:xfrm>
              <a:prstGeom prst="ellipse">
                <a:avLst/>
              </a:prstGeom>
              <a:solidFill>
                <a:srgbClr val="C0504D">
                  <a:lumMod val="5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algn="ctr" defTabSz="1300460" hangingPunct="1">
                  <a:spcBef>
                    <a:spcPts val="0"/>
                  </a:spcBef>
                  <a:defRPr/>
                </a:pPr>
                <a:endParaRPr lang="en-US" sz="2300">
                  <a:solidFill>
                    <a:sysClr val="window" lastClr="FFFFFF"/>
                  </a:solidFill>
                  <a:latin typeface="Century Gothic"/>
                  <a:ea typeface="+mn-ea"/>
                  <a:cs typeface="Century Gothic"/>
                </a:endParaRPr>
              </a:p>
            </p:txBody>
          </p:sp>
        </p:grpSp>
      </p:grpSp>
      <p:cxnSp>
        <p:nvCxnSpPr>
          <p:cNvPr id="45" name="Straight Connector 18"/>
          <p:cNvCxnSpPr/>
          <p:nvPr/>
        </p:nvCxnSpPr>
        <p:spPr>
          <a:xfrm>
            <a:off x="3588193" y="4257732"/>
            <a:ext cx="4864927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6" name="Straight Connector 20"/>
          <p:cNvCxnSpPr/>
          <p:nvPr/>
        </p:nvCxnSpPr>
        <p:spPr>
          <a:xfrm flipV="1">
            <a:off x="3467947" y="3559279"/>
            <a:ext cx="975360" cy="272321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7" name="Straight Connector 22"/>
          <p:cNvCxnSpPr/>
          <p:nvPr/>
        </p:nvCxnSpPr>
        <p:spPr>
          <a:xfrm>
            <a:off x="4443307" y="3555408"/>
            <a:ext cx="400981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8" name="Straight Connector 24"/>
          <p:cNvCxnSpPr/>
          <p:nvPr/>
        </p:nvCxnSpPr>
        <p:spPr>
          <a:xfrm flipV="1">
            <a:off x="3197014" y="2893587"/>
            <a:ext cx="1246293" cy="352978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cxnSp>
        <p:nvCxnSpPr>
          <p:cNvPr id="49" name="Straight Connector 26"/>
          <p:cNvCxnSpPr/>
          <p:nvPr/>
        </p:nvCxnSpPr>
        <p:spPr>
          <a:xfrm>
            <a:off x="4453867" y="2893586"/>
            <a:ext cx="4009813" cy="0"/>
          </a:xfrm>
          <a:prstGeom prst="line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</p:cxnSp>
      <p:sp>
        <p:nvSpPr>
          <p:cNvPr id="50" name="TextBox 1023"/>
          <p:cNvSpPr txBox="1"/>
          <p:nvPr/>
        </p:nvSpPr>
        <p:spPr>
          <a:xfrm>
            <a:off x="5844695" y="1083734"/>
            <a:ext cx="6935893" cy="1731754"/>
          </a:xfrm>
          <a:prstGeom prst="rect">
            <a:avLst/>
          </a:prstGeom>
          <a:noFill/>
        </p:spPr>
        <p:txBody>
          <a:bodyPr wrap="square" lIns="130046" tIns="65023" rIns="130046" bIns="65023" rtlCol="0">
            <a:spAutoFit/>
          </a:bodyPr>
          <a:lstStyle/>
          <a:p>
            <a:pPr algn="r" defTabSz="1300460" hangingPunct="1">
              <a:spcBef>
                <a:spcPts val="0"/>
              </a:spcBef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En Catamarca, Argentina, </a:t>
            </a:r>
          </a:p>
          <a:p>
            <a:pPr algn="r" defTabSz="1300460" hangingPunct="1">
              <a:spcBef>
                <a:spcPts val="0"/>
              </a:spcBef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la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incidencia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aumentó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de </a:t>
            </a:r>
          </a:p>
          <a:p>
            <a:pPr algn="r" defTabSz="1300460" hangingPunct="1">
              <a:spcBef>
                <a:spcPts val="0"/>
              </a:spcBef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0.6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casos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por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100,000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habs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antes de 2006 a 2.1 en 2009.</a:t>
            </a:r>
          </a:p>
        </p:txBody>
      </p:sp>
      <p:sp>
        <p:nvSpPr>
          <p:cNvPr id="51" name="TextBox 33"/>
          <p:cNvSpPr txBox="1"/>
          <p:nvPr/>
        </p:nvSpPr>
        <p:spPr>
          <a:xfrm>
            <a:off x="7149788" y="2765468"/>
            <a:ext cx="5630800" cy="93153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r" defTabSz="1300460" hangingPunct="1">
              <a:spcBef>
                <a:spcPts val="0"/>
              </a:spcBef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En EUA y en México la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incidencia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</a:p>
          <a:p>
            <a:pPr algn="r" defTabSz="1300460" hangingPunct="1">
              <a:spcBef>
                <a:spcPts val="0"/>
              </a:spcBef>
              <a:defRPr/>
            </a:pP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es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mayor en &lt;5 a y &gt; 55</a:t>
            </a:r>
          </a:p>
        </p:txBody>
      </p:sp>
      <p:sp>
        <p:nvSpPr>
          <p:cNvPr id="52" name="TextBox 34"/>
          <p:cNvSpPr txBox="1"/>
          <p:nvPr/>
        </p:nvSpPr>
        <p:spPr>
          <a:xfrm>
            <a:off x="6362426" y="3901440"/>
            <a:ext cx="6418163" cy="1331645"/>
          </a:xfrm>
          <a:prstGeom prst="rect">
            <a:avLst/>
          </a:prstGeom>
          <a:noFill/>
        </p:spPr>
        <p:txBody>
          <a:bodyPr wrap="none" lIns="130046" tIns="65023" rIns="130046" bIns="65023" rtlCol="0">
            <a:spAutoFit/>
          </a:bodyPr>
          <a:lstStyle/>
          <a:p>
            <a:pPr algn="r" defTabSz="1300460" hangingPunct="1">
              <a:spcBef>
                <a:spcPts val="0"/>
              </a:spcBef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Las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incidencias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más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altas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</a:p>
          <a:p>
            <a:pPr algn="r" defTabSz="1300460" hangingPunct="1">
              <a:spcBef>
                <a:spcPts val="0"/>
              </a:spcBef>
              <a:defRPr/>
            </a:pP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en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América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del Sur </a:t>
            </a:r>
          </a:p>
          <a:p>
            <a:pPr algn="r" defTabSz="1300460" hangingPunct="1">
              <a:spcBef>
                <a:spcPts val="0"/>
              </a:spcBef>
              <a:defRPr/>
            </a:pP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involucran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personas entre 25y 35 </a:t>
            </a:r>
            <a:r>
              <a:rPr lang="en-US" sz="2600" dirty="0" err="1">
                <a:solidFill>
                  <a:sysClr val="windowText" lastClr="000000"/>
                </a:solidFill>
                <a:latin typeface="Century Gothic"/>
                <a:cs typeface="Century Gothic"/>
              </a:rPr>
              <a:t>años</a:t>
            </a:r>
            <a:r>
              <a: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rPr>
              <a:t> </a:t>
            </a:r>
          </a:p>
        </p:txBody>
      </p:sp>
      <p:grpSp>
        <p:nvGrpSpPr>
          <p:cNvPr id="2" name="Agrupar 1"/>
          <p:cNvGrpSpPr/>
          <p:nvPr/>
        </p:nvGrpSpPr>
        <p:grpSpPr>
          <a:xfrm>
            <a:off x="3588195" y="5490657"/>
            <a:ext cx="9416606" cy="4077946"/>
            <a:chOff x="2522949" y="3860618"/>
            <a:chExt cx="6621051" cy="2867306"/>
          </a:xfrm>
        </p:grpSpPr>
        <p:cxnSp>
          <p:nvCxnSpPr>
            <p:cNvPr id="44" name="Straight Connector 16"/>
            <p:cNvCxnSpPr/>
            <p:nvPr/>
          </p:nvCxnSpPr>
          <p:spPr>
            <a:xfrm>
              <a:off x="2522949" y="3860618"/>
              <a:ext cx="3420651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cxnSp>
          <p:nvCxnSpPr>
            <p:cNvPr id="54" name="Straight Connector 29"/>
            <p:cNvCxnSpPr/>
            <p:nvPr/>
          </p:nvCxnSpPr>
          <p:spPr>
            <a:xfrm>
              <a:off x="4876800" y="4343400"/>
              <a:ext cx="3276600" cy="0"/>
            </a:xfrm>
            <a:prstGeom prst="line">
              <a:avLst/>
            </a:prstGeom>
            <a:noFill/>
            <a:ln w="9525" cap="flat" cmpd="sng" algn="ctr">
              <a:solidFill>
                <a:sysClr val="windowText" lastClr="000000"/>
              </a:solidFill>
              <a:prstDash val="solid"/>
            </a:ln>
            <a:effectLst/>
          </p:spPr>
        </p:cxnSp>
        <p:sp>
          <p:nvSpPr>
            <p:cNvPr id="57" name="TextBox 32"/>
            <p:cNvSpPr txBox="1"/>
            <p:nvPr/>
          </p:nvSpPr>
          <p:spPr>
            <a:xfrm>
              <a:off x="4114800" y="4419600"/>
              <a:ext cx="5029200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1300460" hangingPunct="1">
                <a:spcBef>
                  <a:spcPts val="0"/>
                </a:spcBef>
                <a:defRPr/>
              </a:pP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La mayor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incidencia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en Argentina y EUA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observada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recientemente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se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debe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a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migración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y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cambios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en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uso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de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suelo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en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áreas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de alto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riesgo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.</a:t>
              </a:r>
            </a:p>
            <a:p>
              <a:pPr defTabSz="1300460" hangingPunct="1">
                <a:spcBef>
                  <a:spcPts val="0"/>
                </a:spcBef>
                <a:defRPr/>
              </a:pP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Los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brotes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de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infección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pulmonar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se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han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relacionado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con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terremotos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,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campos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militares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,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sitios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de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construcción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y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excavaciones</a:t>
              </a:r>
              <a:r>
                <a:rPr lang="en-US" sz="26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sz="26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arqueológicas</a:t>
              </a:r>
              <a:endParaRPr lang="en-US" sz="2600" dirty="0">
                <a:solidFill>
                  <a:sysClr val="windowText" lastClr="000000"/>
                </a:solidFill>
                <a:latin typeface="Century Gothic"/>
                <a:cs typeface="Century Gothic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641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4" descr="849-1234251683JKYT.jpg"/>
          <p:cNvPicPr>
            <a:picLocks noChangeAspect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40000"/>
          </a:blip>
          <a:srcRect l="2602" r="59976"/>
          <a:stretch/>
        </p:blipFill>
        <p:spPr>
          <a:xfrm>
            <a:off x="1842346" y="-130505"/>
            <a:ext cx="6765833" cy="9887528"/>
          </a:xfrm>
          <a:prstGeom prst="rect">
            <a:avLst/>
          </a:prstGeom>
          <a:ln w="34925">
            <a:solidFill>
              <a:srgbClr val="FFFFFF"/>
            </a:solidFill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</p:pic>
      <p:grpSp>
        <p:nvGrpSpPr>
          <p:cNvPr id="77" name="Group 14"/>
          <p:cNvGrpSpPr/>
          <p:nvPr/>
        </p:nvGrpSpPr>
        <p:grpSpPr>
          <a:xfrm>
            <a:off x="1421286" y="2167467"/>
            <a:ext cx="4855561" cy="2720189"/>
            <a:chOff x="618342" y="1425130"/>
            <a:chExt cx="3414066" cy="1912633"/>
          </a:xfrm>
        </p:grpSpPr>
        <p:sp>
          <p:nvSpPr>
            <p:cNvPr id="78" name="TextBox 8"/>
            <p:cNvSpPr txBox="1"/>
            <p:nvPr/>
          </p:nvSpPr>
          <p:spPr>
            <a:xfrm>
              <a:off x="618342" y="1425130"/>
              <a:ext cx="3414066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sz="34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México 5% a 30% </a:t>
              </a:r>
            </a:p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sz="34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coccidoidina</a:t>
              </a:r>
              <a:r>
                <a:rPr lang="en-US" sz="34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sz="3400" dirty="0" err="1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positiva</a:t>
              </a:r>
              <a:r>
                <a:rPr lang="en-US" sz="340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</a:t>
              </a:r>
            </a:p>
          </p:txBody>
        </p:sp>
        <p:cxnSp>
          <p:nvCxnSpPr>
            <p:cNvPr id="79" name="Straight Arrow Connector 10"/>
            <p:cNvCxnSpPr/>
            <p:nvPr/>
          </p:nvCxnSpPr>
          <p:spPr>
            <a:xfrm rot="5400000">
              <a:off x="1720534" y="2801985"/>
              <a:ext cx="1069968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tailEnd type="arrow"/>
            </a:ln>
            <a:effectLst/>
          </p:spPr>
        </p:cxnSp>
        <p:cxnSp>
          <p:nvCxnSpPr>
            <p:cNvPr id="80" name="Straight Connector 13"/>
            <p:cNvCxnSpPr/>
            <p:nvPr/>
          </p:nvCxnSpPr>
          <p:spPr>
            <a:xfrm>
              <a:off x="1143000" y="2267795"/>
              <a:ext cx="2109850" cy="1588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</p:cxnSp>
      </p:grpSp>
      <p:grpSp>
        <p:nvGrpSpPr>
          <p:cNvPr id="81" name="Group 15"/>
          <p:cNvGrpSpPr/>
          <p:nvPr/>
        </p:nvGrpSpPr>
        <p:grpSpPr>
          <a:xfrm>
            <a:off x="4702143" y="1151804"/>
            <a:ext cx="4895616" cy="3272181"/>
            <a:chOff x="639194" y="2023146"/>
            <a:chExt cx="3442230" cy="2300752"/>
          </a:xfrm>
        </p:grpSpPr>
        <p:sp>
          <p:nvSpPr>
            <p:cNvPr id="82" name="TextBox 16"/>
            <p:cNvSpPr txBox="1"/>
            <p:nvPr/>
          </p:nvSpPr>
          <p:spPr>
            <a:xfrm>
              <a:off x="639194" y="2023146"/>
              <a:ext cx="3442230" cy="71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222222"/>
                  </a:solidFill>
                  <a:latin typeface="Century Gothic"/>
                  <a:cs typeface="Century Gothic"/>
                </a:rPr>
                <a:t>E</a:t>
              </a:r>
              <a:r>
                <a:rPr lang="es-ES" dirty="0" smtClean="0">
                  <a:solidFill>
                    <a:srgbClr val="222222"/>
                  </a:solidFill>
                  <a:latin typeface="Century Gothic"/>
                  <a:cs typeface="Century Gothic"/>
                </a:rPr>
                <a:t>n Venezuela</a:t>
              </a:r>
            </a:p>
            <a:p>
              <a:pPr algn="ctr"/>
              <a:r>
                <a:rPr lang="es-ES" dirty="0" err="1" smtClean="0">
                  <a:solidFill>
                    <a:srgbClr val="222222"/>
                  </a:solidFill>
                  <a:latin typeface="Century Gothic"/>
                  <a:cs typeface="Century Gothic"/>
                </a:rPr>
                <a:t>Departmentos</a:t>
              </a:r>
              <a:r>
                <a:rPr lang="es-ES" dirty="0" smtClean="0">
                  <a:solidFill>
                    <a:srgbClr val="222222"/>
                  </a:solidFill>
                  <a:latin typeface="Century Gothic"/>
                  <a:cs typeface="Century Gothic"/>
                </a:rPr>
                <a:t> de </a:t>
              </a:r>
              <a:r>
                <a:rPr lang="es-ES" dirty="0" err="1">
                  <a:solidFill>
                    <a:srgbClr val="222222"/>
                  </a:solidFill>
                  <a:latin typeface="Century Gothic"/>
                  <a:cs typeface="Century Gothic"/>
                </a:rPr>
                <a:t>Falcon</a:t>
              </a:r>
              <a:r>
                <a:rPr lang="es-ES" dirty="0">
                  <a:solidFill>
                    <a:srgbClr val="222222"/>
                  </a:solidFill>
                  <a:latin typeface="Century Gothic"/>
                  <a:cs typeface="Century Gothic"/>
                </a:rPr>
                <a:t>, Lara, y</a:t>
              </a:r>
              <a:r>
                <a:rPr lang="es-ES" dirty="0" smtClean="0">
                  <a:solidFill>
                    <a:srgbClr val="222222"/>
                  </a:solidFill>
                  <a:latin typeface="Century Gothic"/>
                  <a:cs typeface="Century Gothic"/>
                </a:rPr>
                <a:t> </a:t>
              </a:r>
              <a:r>
                <a:rPr lang="es-ES" dirty="0">
                  <a:solidFill>
                    <a:srgbClr val="222222"/>
                  </a:solidFill>
                  <a:latin typeface="Century Gothic"/>
                  <a:cs typeface="Century Gothic"/>
                </a:rPr>
                <a:t>Zulia </a:t>
              </a:r>
            </a:p>
          </p:txBody>
        </p:sp>
        <p:cxnSp>
          <p:nvCxnSpPr>
            <p:cNvPr id="83" name="Straight Arrow Connector 17"/>
            <p:cNvCxnSpPr/>
            <p:nvPr/>
          </p:nvCxnSpPr>
          <p:spPr>
            <a:xfrm>
              <a:off x="2133600" y="2796730"/>
              <a:ext cx="0" cy="1527168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tailEnd type="arrow"/>
            </a:ln>
            <a:effectLst/>
          </p:spPr>
        </p:cxnSp>
        <p:cxnSp>
          <p:nvCxnSpPr>
            <p:cNvPr id="84" name="Straight Connector 18"/>
            <p:cNvCxnSpPr/>
            <p:nvPr/>
          </p:nvCxnSpPr>
          <p:spPr>
            <a:xfrm>
              <a:off x="1143000" y="2796730"/>
              <a:ext cx="2109850" cy="1588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</p:cxnSp>
      </p:grpSp>
      <p:grpSp>
        <p:nvGrpSpPr>
          <p:cNvPr id="85" name="Group 19"/>
          <p:cNvGrpSpPr/>
          <p:nvPr/>
        </p:nvGrpSpPr>
        <p:grpSpPr>
          <a:xfrm>
            <a:off x="2671364" y="4876800"/>
            <a:ext cx="4427739" cy="2931697"/>
            <a:chOff x="1435349" y="228322"/>
            <a:chExt cx="3113254" cy="2061349"/>
          </a:xfrm>
        </p:grpSpPr>
        <p:sp>
          <p:nvSpPr>
            <p:cNvPr id="86" name="TextBox 20"/>
            <p:cNvSpPr txBox="1"/>
            <p:nvPr/>
          </p:nvSpPr>
          <p:spPr>
            <a:xfrm>
              <a:off x="1435349" y="1142722"/>
              <a:ext cx="3113254" cy="114694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América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Central en el </a:t>
              </a: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valle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del</a:t>
              </a:r>
            </a:p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Río </a:t>
              </a: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Motagua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en Guatemala y el </a:t>
              </a:r>
            </a:p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valle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del </a:t>
              </a: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río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Comaya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en Honduras </a:t>
              </a:r>
            </a:p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tienen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</a:t>
              </a: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positividad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en </a:t>
              </a:r>
            </a:p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dermoreacciónes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hasta 42%</a:t>
              </a:r>
              <a:endParaRPr lang="en-US" kern="0" dirty="0">
                <a:solidFill>
                  <a:sysClr val="windowText" lastClr="000000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87" name="Straight Arrow Connector 21"/>
            <p:cNvCxnSpPr/>
            <p:nvPr/>
          </p:nvCxnSpPr>
          <p:spPr>
            <a:xfrm rot="5400000" flipH="1" flipV="1">
              <a:off x="2296786" y="677107"/>
              <a:ext cx="899158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tailEnd type="arrow"/>
            </a:ln>
            <a:effectLst/>
          </p:spPr>
        </p:cxnSp>
        <p:cxnSp>
          <p:nvCxnSpPr>
            <p:cNvPr id="88" name="Straight Connector 22"/>
            <p:cNvCxnSpPr/>
            <p:nvPr/>
          </p:nvCxnSpPr>
          <p:spPr>
            <a:xfrm>
              <a:off x="1690646" y="1127480"/>
              <a:ext cx="2109850" cy="1588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</p:cxnSp>
      </p:grpSp>
      <p:grpSp>
        <p:nvGrpSpPr>
          <p:cNvPr id="89" name="Group 24"/>
          <p:cNvGrpSpPr/>
          <p:nvPr/>
        </p:nvGrpSpPr>
        <p:grpSpPr>
          <a:xfrm>
            <a:off x="7429036" y="2468759"/>
            <a:ext cx="4322041" cy="2624788"/>
            <a:chOff x="1687065" y="1492209"/>
            <a:chExt cx="3038935" cy="1845554"/>
          </a:xfrm>
        </p:grpSpPr>
        <p:sp>
          <p:nvSpPr>
            <p:cNvPr id="90" name="TextBox 25"/>
            <p:cNvSpPr txBox="1"/>
            <p:nvPr/>
          </p:nvSpPr>
          <p:spPr>
            <a:xfrm>
              <a:off x="1687065" y="1492209"/>
              <a:ext cx="3038935" cy="7141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kern="0" dirty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Argentina, </a:t>
              </a:r>
              <a:endParaRPr lang="en-US" kern="0" dirty="0" smtClean="0">
                <a:solidFill>
                  <a:sysClr val="windowText" lastClr="000000"/>
                </a:solidFill>
                <a:latin typeface="Century Gothic"/>
                <a:cs typeface="Century Gothic"/>
              </a:endParaRPr>
            </a:p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Sierras </a:t>
              </a: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Pampeanas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de Paraguay, </a:t>
              </a:r>
            </a:p>
            <a:p>
              <a:pPr algn="ctr" defTabSz="1300460" hangingPunct="1">
                <a:spcBef>
                  <a:spcPts val="0"/>
                </a:spcBef>
                <a:defRPr/>
              </a:pPr>
              <a:r>
                <a:rPr lang="en-US" kern="0" dirty="0" err="1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área</a:t>
              </a:r>
              <a:r>
                <a:rPr lang="en-US" kern="0" dirty="0" smtClean="0">
                  <a:solidFill>
                    <a:sysClr val="windowText" lastClr="000000"/>
                  </a:solidFill>
                  <a:latin typeface="Century Gothic"/>
                  <a:cs typeface="Century Gothic"/>
                </a:rPr>
                <a:t> del gran Chaco</a:t>
              </a:r>
              <a:endParaRPr lang="en-US" kern="0" dirty="0">
                <a:solidFill>
                  <a:sysClr val="windowText" lastClr="000000"/>
                </a:solidFill>
                <a:latin typeface="Century Gothic"/>
                <a:cs typeface="Century Gothic"/>
              </a:endParaRPr>
            </a:p>
          </p:txBody>
        </p:sp>
        <p:cxnSp>
          <p:nvCxnSpPr>
            <p:cNvPr id="91" name="Straight Arrow Connector 26"/>
            <p:cNvCxnSpPr/>
            <p:nvPr/>
          </p:nvCxnSpPr>
          <p:spPr>
            <a:xfrm rot="5400000">
              <a:off x="1720534" y="2801985"/>
              <a:ext cx="1069968" cy="1588"/>
            </a:xfrm>
            <a:prstGeom prst="straightConnector1">
              <a:avLst/>
            </a:prstGeom>
            <a:noFill/>
            <a:ln w="28575" cap="flat" cmpd="sng" algn="ctr">
              <a:solidFill>
                <a:srgbClr val="FFC000"/>
              </a:solidFill>
              <a:prstDash val="solid"/>
              <a:tailEnd type="arrow"/>
            </a:ln>
            <a:effectLst/>
          </p:spPr>
        </p:cxnSp>
        <p:cxnSp>
          <p:nvCxnSpPr>
            <p:cNvPr id="92" name="Straight Connector 27"/>
            <p:cNvCxnSpPr/>
            <p:nvPr/>
          </p:nvCxnSpPr>
          <p:spPr>
            <a:xfrm>
              <a:off x="2257300" y="2270971"/>
              <a:ext cx="2109850" cy="1588"/>
            </a:xfrm>
            <a:prstGeom prst="line">
              <a:avLst/>
            </a:prstGeom>
            <a:noFill/>
            <a:ln w="19050" cap="flat" cmpd="sng" algn="ctr">
              <a:solidFill>
                <a:srgbClr val="FFC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29816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584200" rtl="0" fontAlgn="auto" latinLnBrk="0" hangingPunct="0">
          <a:lnSpc>
            <a:spcPct val="100000"/>
          </a:lnSpc>
          <a:spcBef>
            <a:spcPts val="24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</TotalTime>
  <Words>622</Words>
  <Application>Microsoft Office PowerPoint</Application>
  <PresentationFormat>Personalizado</PresentationFormat>
  <Paragraphs>99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5" baseType="lpstr">
      <vt:lpstr>Avenir Book</vt:lpstr>
      <vt:lpstr>Avenir Next</vt:lpstr>
      <vt:lpstr>Avenir Next Medium</vt:lpstr>
      <vt:lpstr>Calibri</vt:lpstr>
      <vt:lpstr>Century Gothic</vt:lpstr>
      <vt:lpstr>DIN Alternate</vt:lpstr>
      <vt:lpstr>DIN Condensed</vt:lpstr>
      <vt:lpstr>Franklin Gothic Medium</vt:lpstr>
      <vt:lpstr>Franklin Gothic Medium Cond</vt:lpstr>
      <vt:lpstr>Helvetica</vt:lpstr>
      <vt:lpstr>Helvetica Neue</vt:lpstr>
      <vt:lpstr>New_Template7</vt:lpstr>
      <vt:lpstr>RETOS EN EL MANEJO DE INFECCIONES FUNGICAS INVASIVAS</vt:lpstr>
      <vt:lpstr>Presentación de PowerPoint</vt:lpstr>
      <vt:lpstr>Presentación de PowerPoint</vt:lpstr>
      <vt:lpstr>Presentación de PowerPoint</vt:lpstr>
      <vt:lpstr>Generalidades</vt:lpstr>
      <vt:lpstr>Presentación de PowerPoint</vt:lpstr>
      <vt:lpstr>Aspergilosis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Características clínicas y epidemiológicas de episodios de Diarrea Asociada a Clostridium difficile (DACD)</dc:title>
  <cp:lastModifiedBy>Gerardo Sandoval Lopez</cp:lastModifiedBy>
  <cp:revision>67</cp:revision>
  <dcterms:modified xsi:type="dcterms:W3CDTF">2016-06-01T23:44:17Z</dcterms:modified>
</cp:coreProperties>
</file>