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6" r:id="rId9"/>
    <p:sldId id="264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8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78E8A-DC96-2F40-B48B-CF1DF1A9F90E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5679-A381-5348-896E-1C96C81F384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35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naming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organism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appearance</a:t>
            </a:r>
            <a:endParaRPr lang="es-ES" dirty="0" smtClean="0"/>
          </a:p>
          <a:p>
            <a:r>
              <a:rPr lang="es-ES" dirty="0" smtClean="0"/>
              <a:t>in </a:t>
            </a:r>
            <a:r>
              <a:rPr lang="es-ES" dirty="0" err="1" smtClean="0"/>
              <a:t>histiocytes</a:t>
            </a:r>
            <a:r>
              <a:rPr lang="es-ES" dirty="0" smtClean="0"/>
              <a:t>,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archaic</a:t>
            </a:r>
            <a:r>
              <a:rPr lang="es-ES" dirty="0" smtClean="0"/>
              <a:t> </a:t>
            </a:r>
            <a:r>
              <a:rPr lang="es-ES" dirty="0" err="1" smtClean="0"/>
              <a:t>term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macrophages</a:t>
            </a:r>
            <a:r>
              <a:rPr lang="es-ES" dirty="0" smtClean="0"/>
              <a:t> (“</a:t>
            </a:r>
            <a:r>
              <a:rPr lang="es-ES" dirty="0" err="1" smtClean="0"/>
              <a:t>Histo</a:t>
            </a:r>
            <a:r>
              <a:rPr lang="es-ES" dirty="0" smtClean="0"/>
              <a:t>”),</a:t>
            </a:r>
          </a:p>
          <a:p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resemblance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protozoan</a:t>
            </a:r>
            <a:r>
              <a:rPr lang="es-ES" dirty="0" smtClean="0"/>
              <a:t> parasites (“plasma”), and </a:t>
            </a:r>
            <a:r>
              <a:rPr lang="es-ES" dirty="0" err="1" smtClean="0"/>
              <a:t>the</a:t>
            </a:r>
            <a:endParaRPr lang="es-ES" dirty="0" smtClean="0"/>
          </a:p>
          <a:p>
            <a:r>
              <a:rPr lang="es-ES" dirty="0" err="1" smtClean="0"/>
              <a:t>apparent</a:t>
            </a:r>
            <a:r>
              <a:rPr lang="es-ES" dirty="0" smtClean="0"/>
              <a:t> </a:t>
            </a:r>
            <a:r>
              <a:rPr lang="es-ES" dirty="0" err="1" smtClean="0"/>
              <a:t>presence</a:t>
            </a:r>
            <a:r>
              <a:rPr lang="es-ES" dirty="0" smtClean="0"/>
              <a:t> of a </a:t>
            </a:r>
            <a:r>
              <a:rPr lang="es-ES" dirty="0" err="1" smtClean="0"/>
              <a:t>surrounding</a:t>
            </a:r>
            <a:r>
              <a:rPr lang="es-ES" dirty="0" smtClean="0"/>
              <a:t> capsule (“</a:t>
            </a:r>
            <a:r>
              <a:rPr lang="es-ES" dirty="0" err="1" smtClean="0"/>
              <a:t>capsulatum</a:t>
            </a:r>
            <a:r>
              <a:rPr lang="es-ES" dirty="0" smtClean="0"/>
              <a:t>”). In </a:t>
            </a:r>
            <a:r>
              <a:rPr lang="es-ES" dirty="0" err="1" smtClean="0"/>
              <a:t>fact</a:t>
            </a:r>
            <a:r>
              <a:rPr lang="es-ES" dirty="0" smtClean="0"/>
              <a:t>,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designations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endParaRPr lang="es-ES" dirty="0" smtClean="0"/>
          </a:p>
          <a:p>
            <a:r>
              <a:rPr lang="es-ES" dirty="0" err="1" smtClean="0"/>
              <a:t>accurate</a:t>
            </a:r>
            <a:r>
              <a:rPr lang="es-ES" dirty="0" smtClean="0"/>
              <a:t>: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organism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reside </a:t>
            </a:r>
            <a:r>
              <a:rPr lang="es-ES" dirty="0" err="1" smtClean="0"/>
              <a:t>within</a:t>
            </a:r>
            <a:r>
              <a:rPr lang="es-ES" dirty="0" smtClean="0"/>
              <a:t> </a:t>
            </a:r>
            <a:r>
              <a:rPr lang="es-ES" dirty="0" err="1" smtClean="0"/>
              <a:t>macrophages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fungus</a:t>
            </a:r>
            <a:r>
              <a:rPr lang="es-ES" dirty="0" smtClean="0"/>
              <a:t> and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encapsulated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5679-A381-5348-896E-1C96C81F384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10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3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56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61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87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45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7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7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0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4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0D59-5996-0647-8616-CBD60D966026}" type="datetimeFigureOut">
              <a:rPr lang="es-ES" smtClean="0"/>
              <a:t>01/06/16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5A51-400F-EB43-A899-11B7EFA5FC4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1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Histoplasma</a:t>
            </a:r>
            <a:r>
              <a:rPr lang="es-ES" dirty="0" smtClean="0"/>
              <a:t>: algo mas que un reto diagnóstico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/>
              <a:t>Dr. Pedro Torres González</a:t>
            </a:r>
          </a:p>
          <a:p>
            <a:r>
              <a:rPr lang="es-ES" dirty="0" smtClean="0"/>
              <a:t>Laboratorio de Máxima Seguridad Biológica para el Estudio de la Tuberculosis y Enfermedades Emergentes</a:t>
            </a:r>
          </a:p>
          <a:p>
            <a:r>
              <a:rPr lang="es-ES" dirty="0" smtClean="0"/>
              <a:t>Instituto Nacional de Ciencias Médicas y Nutrición Salvador </a:t>
            </a:r>
            <a:r>
              <a:rPr lang="es-ES" dirty="0" err="1" smtClean="0"/>
              <a:t>Zubirán</a:t>
            </a:r>
            <a:endParaRPr lang="es-ES" dirty="0" smtClean="0"/>
          </a:p>
          <a:p>
            <a:r>
              <a:rPr lang="es-ES" dirty="0" smtClean="0"/>
              <a:t>Ciudad de México</a:t>
            </a:r>
          </a:p>
          <a:p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367" y="336542"/>
            <a:ext cx="2098109" cy="17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8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25921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dirty="0" smtClean="0"/>
              <a:t>Fenómeno de latencia y reactivaci</a:t>
            </a:r>
            <a:r>
              <a:rPr lang="es-ES" sz="3600" dirty="0" smtClean="0"/>
              <a:t>ón en </a:t>
            </a:r>
            <a:r>
              <a:rPr lang="es-ES" sz="3600" dirty="0" err="1" smtClean="0"/>
              <a:t>histoplasma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2279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Datos de países no-endémicos: 25% antecedente de viaje a zona endémica mas de 5 años atrás</a:t>
            </a:r>
          </a:p>
          <a:p>
            <a:r>
              <a:rPr lang="es-ES" dirty="0" smtClean="0"/>
              <a:t>Reporte de caso: latencia 60 años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Similitudes importantes con TB</a:t>
            </a:r>
          </a:p>
          <a:p>
            <a:r>
              <a:rPr lang="es-ES" dirty="0" smtClean="0"/>
              <a:t>¿Localizaci</a:t>
            </a:r>
            <a:r>
              <a:rPr lang="es-ES" dirty="0" smtClean="0"/>
              <a:t>ón de levaduras persistentes?</a:t>
            </a:r>
          </a:p>
          <a:p>
            <a:r>
              <a:rPr lang="es-ES" dirty="0" smtClean="0"/>
              <a:t>¿Estado metabólico y patrón de expresión génica?</a:t>
            </a:r>
          </a:p>
          <a:p>
            <a:r>
              <a:rPr lang="es-ES" dirty="0" smtClean="0"/>
              <a:t>¿Mecanismos de reactivación?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469712" y="6245854"/>
            <a:ext cx="546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Ashbee</a:t>
            </a:r>
            <a:r>
              <a:rPr lang="es-ES" dirty="0" smtClean="0"/>
              <a:t> HR, Evans GV. </a:t>
            </a:r>
            <a:r>
              <a:rPr lang="es-ES" i="1" dirty="0" smtClean="0"/>
              <a:t>Medical </a:t>
            </a:r>
            <a:r>
              <a:rPr lang="es-ES" i="1" dirty="0" err="1" smtClean="0"/>
              <a:t>Mycology</a:t>
            </a:r>
            <a:r>
              <a:rPr lang="es-ES" i="1" dirty="0" smtClean="0"/>
              <a:t> </a:t>
            </a:r>
            <a:r>
              <a:rPr lang="es-ES" dirty="0" smtClean="0"/>
              <a:t>2008; 46:57-65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3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¿por qué es relevante?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Biológicos anti-TNF:</a:t>
            </a:r>
          </a:p>
          <a:p>
            <a:pPr lvl="1"/>
            <a:r>
              <a:rPr lang="es-ES" dirty="0" err="1" smtClean="0"/>
              <a:t>Infliximab</a:t>
            </a:r>
            <a:r>
              <a:rPr lang="es-ES" dirty="0" smtClean="0"/>
              <a:t> 18.78 por 100 000</a:t>
            </a:r>
          </a:p>
          <a:p>
            <a:pPr lvl="1"/>
            <a:r>
              <a:rPr lang="es-ES" dirty="0" err="1" smtClean="0"/>
              <a:t>Etanercept</a:t>
            </a:r>
            <a:r>
              <a:rPr lang="es-ES" dirty="0" smtClean="0"/>
              <a:t> 2.65 por 100 000</a:t>
            </a:r>
          </a:p>
          <a:p>
            <a:pPr lvl="1"/>
            <a:r>
              <a:rPr lang="es-ES" dirty="0" err="1" smtClean="0"/>
              <a:t>Adalimumab</a:t>
            </a:r>
            <a:endParaRPr lang="es-ES" dirty="0"/>
          </a:p>
          <a:p>
            <a:r>
              <a:rPr lang="es-ES" dirty="0" smtClean="0"/>
              <a:t>Receptores de trasplantes órgano solido</a:t>
            </a:r>
          </a:p>
          <a:p>
            <a:pPr lvl="1"/>
            <a:r>
              <a:rPr lang="es-ES" dirty="0" smtClean="0"/>
              <a:t>1 caso por 1000 </a:t>
            </a:r>
            <a:r>
              <a:rPr lang="es-ES" dirty="0" err="1" smtClean="0"/>
              <a:t>transplante</a:t>
            </a:r>
            <a:r>
              <a:rPr lang="es-ES" dirty="0" smtClean="0"/>
              <a:t>-persona-año</a:t>
            </a:r>
          </a:p>
          <a:p>
            <a:pPr lvl="1"/>
            <a:r>
              <a:rPr lang="es-ES" dirty="0" smtClean="0"/>
              <a:t>152 casos 2003-2010 área endémica</a:t>
            </a:r>
          </a:p>
          <a:p>
            <a:pPr lvl="1"/>
            <a:r>
              <a:rPr lang="es-ES" dirty="0" smtClean="0"/>
              <a:t>Posibilidad de transmisión por tejidos </a:t>
            </a:r>
          </a:p>
          <a:p>
            <a:r>
              <a:rPr lang="es-ES" dirty="0" smtClean="0"/>
              <a:t>Receptores de trasplante de medula ósea</a:t>
            </a:r>
          </a:p>
          <a:p>
            <a:pPr lvl="1"/>
            <a:r>
              <a:rPr lang="es-ES" dirty="0" smtClean="0"/>
              <a:t>Escasos</a:t>
            </a:r>
          </a:p>
          <a:p>
            <a:pPr lvl="1"/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6271278" y="1760497"/>
            <a:ext cx="2226842" cy="830997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Enfermedad </a:t>
            </a:r>
          </a:p>
          <a:p>
            <a:r>
              <a:rPr lang="es-ES" sz="2400" dirty="0" smtClean="0"/>
              <a:t>diseminada 75%</a:t>
            </a:r>
            <a:endParaRPr lang="es-ES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177325" y="5934670"/>
            <a:ext cx="6966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Vergidis</a:t>
            </a:r>
            <a:r>
              <a:rPr lang="es-ES" sz="1400" dirty="0" smtClean="0"/>
              <a:t> P, </a:t>
            </a:r>
            <a:r>
              <a:rPr lang="es-ES" sz="1400" dirty="0" err="1" smtClean="0"/>
              <a:t>Avery</a:t>
            </a:r>
            <a:r>
              <a:rPr lang="es-ES" sz="1400" dirty="0" smtClean="0"/>
              <a:t> RK, </a:t>
            </a:r>
            <a:r>
              <a:rPr lang="es-ES" sz="1400" dirty="0" err="1" smtClean="0"/>
              <a:t>Wheat</a:t>
            </a:r>
            <a:r>
              <a:rPr lang="es-ES" sz="1400" dirty="0" smtClean="0"/>
              <a:t> LJ et al.  </a:t>
            </a:r>
            <a:r>
              <a:rPr lang="es-ES" sz="1400" dirty="0" err="1" smtClean="0"/>
              <a:t>Clin</a:t>
            </a:r>
            <a:r>
              <a:rPr lang="es-ES" sz="1400" dirty="0" smtClean="0"/>
              <a:t> </a:t>
            </a:r>
            <a:r>
              <a:rPr lang="es-ES" sz="1400" dirty="0" err="1" smtClean="0"/>
              <a:t>Infect</a:t>
            </a:r>
            <a:r>
              <a:rPr lang="es-ES" sz="1400" dirty="0" smtClean="0"/>
              <a:t> </a:t>
            </a:r>
            <a:r>
              <a:rPr lang="es-ES" sz="1400" dirty="0" err="1" smtClean="0"/>
              <a:t>Dis</a:t>
            </a:r>
            <a:r>
              <a:rPr lang="es-ES" sz="1400" dirty="0" smtClean="0"/>
              <a:t> 2015</a:t>
            </a:r>
          </a:p>
          <a:p>
            <a:r>
              <a:rPr lang="es-ES" sz="1400" dirty="0" err="1" smtClean="0"/>
              <a:t>Hage</a:t>
            </a:r>
            <a:r>
              <a:rPr lang="es-ES" sz="1400" dirty="0" smtClean="0"/>
              <a:t> CA, </a:t>
            </a:r>
            <a:r>
              <a:rPr lang="es-ES" sz="1400" dirty="0" err="1" smtClean="0"/>
              <a:t>Bowyer</a:t>
            </a:r>
            <a:r>
              <a:rPr lang="es-ES" sz="1400" dirty="0" smtClean="0"/>
              <a:t> S, </a:t>
            </a:r>
            <a:r>
              <a:rPr lang="es-ES" sz="1400" dirty="0" err="1" smtClean="0"/>
              <a:t>tarvin</a:t>
            </a:r>
            <a:r>
              <a:rPr lang="es-ES" sz="1400" dirty="0"/>
              <a:t> </a:t>
            </a:r>
            <a:r>
              <a:rPr lang="es-ES" sz="1400" dirty="0" smtClean="0"/>
              <a:t>et al.  </a:t>
            </a:r>
            <a:r>
              <a:rPr lang="es-ES" sz="1400" dirty="0" err="1" smtClean="0"/>
              <a:t>Clin</a:t>
            </a:r>
            <a:r>
              <a:rPr lang="es-ES" sz="1400" dirty="0" smtClean="0"/>
              <a:t> </a:t>
            </a:r>
            <a:r>
              <a:rPr lang="es-ES" sz="1400" dirty="0" err="1" smtClean="0"/>
              <a:t>Infect</a:t>
            </a:r>
            <a:r>
              <a:rPr lang="es-ES" sz="1400" dirty="0" smtClean="0"/>
              <a:t> </a:t>
            </a:r>
            <a:r>
              <a:rPr lang="es-ES" sz="1400" dirty="0" err="1" smtClean="0"/>
              <a:t>Dis</a:t>
            </a:r>
            <a:r>
              <a:rPr lang="es-ES" sz="1400" dirty="0" smtClean="0"/>
              <a:t> 2010; 50:85-92</a:t>
            </a:r>
          </a:p>
          <a:p>
            <a:r>
              <a:rPr lang="es-ES" sz="1400" dirty="0" smtClean="0"/>
              <a:t>Cuellar-</a:t>
            </a:r>
            <a:r>
              <a:rPr lang="es-ES" sz="1400" dirty="0" err="1" smtClean="0"/>
              <a:t>Rodriguez</a:t>
            </a:r>
            <a:r>
              <a:rPr lang="es-ES" sz="1400" dirty="0" smtClean="0"/>
              <a:t> J, </a:t>
            </a:r>
            <a:r>
              <a:rPr lang="es-ES" sz="1400" dirty="0" err="1" smtClean="0"/>
              <a:t>Avery</a:t>
            </a:r>
            <a:r>
              <a:rPr lang="es-ES" sz="1400" dirty="0" smtClean="0"/>
              <a:t> RK, </a:t>
            </a:r>
            <a:r>
              <a:rPr lang="es-ES" sz="1400" dirty="0" err="1" smtClean="0"/>
              <a:t>Lard</a:t>
            </a:r>
            <a:r>
              <a:rPr lang="es-ES" sz="1400" dirty="0" smtClean="0"/>
              <a:t> M et al. </a:t>
            </a:r>
            <a:r>
              <a:rPr lang="es-ES" sz="1400" dirty="0" err="1" smtClean="0"/>
              <a:t>Clin</a:t>
            </a:r>
            <a:r>
              <a:rPr lang="es-ES" sz="1400" dirty="0" smtClean="0"/>
              <a:t> </a:t>
            </a:r>
            <a:r>
              <a:rPr lang="es-ES" sz="1400" dirty="0" err="1" smtClean="0"/>
              <a:t>Infect</a:t>
            </a:r>
            <a:r>
              <a:rPr lang="es-ES" sz="1400" dirty="0" smtClean="0"/>
              <a:t> </a:t>
            </a:r>
            <a:r>
              <a:rPr lang="es-ES" sz="1400" dirty="0" err="1" smtClean="0"/>
              <a:t>Dis</a:t>
            </a:r>
            <a:r>
              <a:rPr lang="es-ES" sz="1400" dirty="0" smtClean="0"/>
              <a:t> 2009; 49:710-6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897" y="274638"/>
            <a:ext cx="8229600" cy="1143000"/>
          </a:xfrm>
        </p:spPr>
        <p:txBody>
          <a:bodyPr/>
          <a:lstStyle/>
          <a:p>
            <a:r>
              <a:rPr lang="es-ES" dirty="0" smtClean="0"/>
              <a:t>Histoplasmosis y VIH en México</a:t>
            </a:r>
            <a:endParaRPr lang="es-ES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/>
          <a:srcRect t="13360" b="13360"/>
          <a:stretch>
            <a:fillRect/>
          </a:stretch>
        </p:blipFill>
        <p:spPr>
          <a:xfrm>
            <a:off x="307855" y="2474528"/>
            <a:ext cx="5618937" cy="3090199"/>
          </a:xfrm>
        </p:spPr>
      </p:pic>
      <p:sp>
        <p:nvSpPr>
          <p:cNvPr id="3" name="CuadroTexto 2"/>
          <p:cNvSpPr txBox="1"/>
          <p:nvPr/>
        </p:nvSpPr>
        <p:spPr>
          <a:xfrm>
            <a:off x="6898137" y="1215614"/>
            <a:ext cx="202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Inicio: </a:t>
            </a:r>
            <a:r>
              <a:rPr lang="es-ES" dirty="0"/>
              <a:t>E</a:t>
            </a:r>
            <a:r>
              <a:rPr lang="es-ES" dirty="0" smtClean="0"/>
              <a:t>nero 2016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73006" y="1230048"/>
            <a:ext cx="367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VIH: fiebre, anemia, DHL, ALT, AST elevada, adenopatías, </a:t>
            </a:r>
            <a:r>
              <a:rPr lang="es-ES" dirty="0" err="1" smtClean="0"/>
              <a:t>hepato</a:t>
            </a:r>
            <a:r>
              <a:rPr lang="es-ES" dirty="0" smtClean="0"/>
              <a:t>-esplenomegalia  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615716" y="2274548"/>
            <a:ext cx="2454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 centros:</a:t>
            </a:r>
          </a:p>
          <a:p>
            <a:r>
              <a:rPr lang="es-ES" dirty="0" smtClean="0"/>
              <a:t>-INCMNSZ</a:t>
            </a:r>
          </a:p>
          <a:p>
            <a:r>
              <a:rPr lang="es-ES" dirty="0" smtClean="0"/>
              <a:t>-Hospital Civil Guadalajara</a:t>
            </a:r>
          </a:p>
          <a:p>
            <a:r>
              <a:rPr lang="es-ES" dirty="0" smtClean="0"/>
              <a:t>-Hospital Alta Especialidad Veracruz</a:t>
            </a:r>
          </a:p>
          <a:p>
            <a:r>
              <a:rPr lang="es-ES" dirty="0" smtClean="0"/>
              <a:t>-CAPASITS Puebla</a:t>
            </a:r>
          </a:p>
          <a:p>
            <a:r>
              <a:rPr lang="es-ES" dirty="0" smtClean="0"/>
              <a:t>-Hospital Central, S.L.P</a:t>
            </a: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 rot="8943127">
            <a:off x="2447132" y="5140218"/>
            <a:ext cx="1126842" cy="7349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07855" y="5356062"/>
            <a:ext cx="2033594" cy="33855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CDMX: 5 casos</a:t>
            </a:r>
          </a:p>
        </p:txBody>
      </p:sp>
      <p:sp>
        <p:nvSpPr>
          <p:cNvPr id="11" name="Flecha derecha 10"/>
          <p:cNvSpPr/>
          <p:nvPr/>
        </p:nvSpPr>
        <p:spPr>
          <a:xfrm rot="19027443">
            <a:off x="3696778" y="4138883"/>
            <a:ext cx="1466622" cy="10863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789040" y="3128259"/>
            <a:ext cx="954691" cy="52322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Veracruz:</a:t>
            </a:r>
          </a:p>
          <a:p>
            <a:r>
              <a:rPr lang="es-ES" sz="1400" dirty="0"/>
              <a:t>1</a:t>
            </a:r>
            <a:r>
              <a:rPr lang="es-ES" sz="1400" dirty="0" smtClean="0"/>
              <a:t> caso</a:t>
            </a:r>
            <a:endParaRPr lang="es-ES" sz="1400" dirty="0"/>
          </a:p>
        </p:txBody>
      </p:sp>
      <p:sp>
        <p:nvSpPr>
          <p:cNvPr id="14" name="Flecha derecha 13"/>
          <p:cNvSpPr/>
          <p:nvPr/>
        </p:nvSpPr>
        <p:spPr>
          <a:xfrm rot="10800000">
            <a:off x="1605595" y="4687102"/>
            <a:ext cx="991404" cy="8971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51650" y="4567857"/>
            <a:ext cx="1421356" cy="30777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Jalisco: 2 casos</a:t>
            </a:r>
          </a:p>
        </p:txBody>
      </p:sp>
      <p:sp>
        <p:nvSpPr>
          <p:cNvPr id="16" name="Flecha derecha 15"/>
          <p:cNvSpPr/>
          <p:nvPr/>
        </p:nvSpPr>
        <p:spPr>
          <a:xfrm rot="5400000">
            <a:off x="3149262" y="5527982"/>
            <a:ext cx="1126842" cy="7349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898137" y="4875634"/>
            <a:ext cx="12719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Dx</a:t>
            </a:r>
            <a:r>
              <a:rPr lang="es-ES" dirty="0" smtClean="0"/>
              <a:t>: Cultivo, antígeno urinario</a:t>
            </a:r>
          </a:p>
          <a:p>
            <a:endParaRPr lang="es-ES" dirty="0"/>
          </a:p>
          <a:p>
            <a:r>
              <a:rPr lang="es-ES" dirty="0" smtClean="0"/>
              <a:t>PCR Hc100 y SCAR 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27113" y="6139144"/>
            <a:ext cx="1755071" cy="307777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Puebla:  1 caso</a:t>
            </a:r>
            <a:endParaRPr lang="es-E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492621" y="2026251"/>
            <a:ext cx="202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N=36 pacientes</a:t>
            </a:r>
          </a:p>
          <a:p>
            <a:r>
              <a:rPr lang="es-ES" dirty="0" smtClean="0"/>
              <a:t>HD: 9/36 (25%)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Generalidades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Descrito por Samuel Darling en 1906</a:t>
            </a:r>
          </a:p>
          <a:p>
            <a:r>
              <a:rPr lang="es-ES" dirty="0" smtClean="0"/>
              <a:t>Hongo ascomiceto; </a:t>
            </a:r>
            <a:r>
              <a:rPr lang="es-ES" dirty="0" err="1" smtClean="0"/>
              <a:t>dimorfico</a:t>
            </a:r>
            <a:endParaRPr lang="es-ES" dirty="0"/>
          </a:p>
          <a:p>
            <a:pPr lvl="1"/>
            <a:r>
              <a:rPr lang="es-ES" dirty="0" smtClean="0"/>
              <a:t> </a:t>
            </a:r>
            <a:r>
              <a:rPr lang="es-ES" i="1" dirty="0" err="1" smtClean="0"/>
              <a:t>Histoplasma</a:t>
            </a:r>
            <a:r>
              <a:rPr lang="es-ES" i="1" dirty="0" smtClean="0"/>
              <a:t> </a:t>
            </a:r>
            <a:r>
              <a:rPr lang="es-ES" i="1" dirty="0" err="1" smtClean="0"/>
              <a:t>capsulatum</a:t>
            </a:r>
            <a:r>
              <a:rPr lang="es-ES" i="1" dirty="0" smtClean="0"/>
              <a:t> </a:t>
            </a:r>
            <a:r>
              <a:rPr lang="es-ES" dirty="0" err="1" smtClean="0"/>
              <a:t>var</a:t>
            </a:r>
            <a:r>
              <a:rPr lang="es-ES" dirty="0" smtClean="0"/>
              <a:t>. </a:t>
            </a:r>
            <a:r>
              <a:rPr lang="es-ES" i="1" dirty="0" err="1" smtClean="0"/>
              <a:t>capsulatum</a:t>
            </a:r>
            <a:endParaRPr lang="es-ES" i="1" dirty="0" smtClean="0"/>
          </a:p>
          <a:p>
            <a:pPr lvl="1"/>
            <a:r>
              <a:rPr lang="es-ES" i="1" dirty="0" err="1" smtClean="0"/>
              <a:t>Histoplasma</a:t>
            </a:r>
            <a:r>
              <a:rPr lang="es-ES" i="1" dirty="0" smtClean="0"/>
              <a:t> </a:t>
            </a:r>
            <a:r>
              <a:rPr lang="es-ES" i="1" dirty="0" err="1" smtClean="0"/>
              <a:t>capsulatum</a:t>
            </a:r>
            <a:r>
              <a:rPr lang="es-ES" i="1" dirty="0" smtClean="0"/>
              <a:t> </a:t>
            </a:r>
            <a:r>
              <a:rPr lang="es-ES" dirty="0" err="1" smtClean="0"/>
              <a:t>var</a:t>
            </a:r>
            <a:r>
              <a:rPr lang="es-ES" dirty="0" smtClean="0"/>
              <a:t>. </a:t>
            </a:r>
            <a:r>
              <a:rPr lang="es-ES" i="1" dirty="0" err="1" smtClean="0"/>
              <a:t>duboisii</a:t>
            </a:r>
            <a:r>
              <a:rPr lang="es-ES" dirty="0" smtClean="0"/>
              <a:t>  (África)</a:t>
            </a:r>
          </a:p>
          <a:p>
            <a:r>
              <a:rPr lang="es-ES" dirty="0" err="1" smtClean="0"/>
              <a:t>Microconidias</a:t>
            </a:r>
            <a:r>
              <a:rPr lang="es-ES" dirty="0" smtClean="0"/>
              <a:t>, micelio, </a:t>
            </a:r>
            <a:r>
              <a:rPr lang="es-ES" dirty="0" err="1" smtClean="0"/>
              <a:t>macroconidias</a:t>
            </a:r>
            <a:r>
              <a:rPr lang="es-ES" dirty="0" smtClean="0"/>
              <a:t> tuberculadas</a:t>
            </a:r>
          </a:p>
          <a:p>
            <a:r>
              <a:rPr lang="es-ES" dirty="0" smtClean="0"/>
              <a:t>Tiempo de crecimiento 2-4 semanas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 descr="IMG_5245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3" b="21636"/>
          <a:stretch/>
        </p:blipFill>
        <p:spPr>
          <a:xfrm>
            <a:off x="4729198" y="3859676"/>
            <a:ext cx="3957602" cy="2574049"/>
          </a:xfrm>
          <a:prstGeom prst="rect">
            <a:avLst/>
          </a:prstGeom>
        </p:spPr>
      </p:pic>
      <p:sp>
        <p:nvSpPr>
          <p:cNvPr id="14" name="Marcador de contenido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  <p:pic>
        <p:nvPicPr>
          <p:cNvPr id="15" name="Imagen 14" descr="histoplasmosis-lifecycle-s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r="60323" b="55487"/>
          <a:stretch/>
        </p:blipFill>
        <p:spPr>
          <a:xfrm>
            <a:off x="4949400" y="1349575"/>
            <a:ext cx="3435341" cy="23853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7064"/>
          <a:stretch/>
        </p:blipFill>
        <p:spPr>
          <a:xfrm>
            <a:off x="2177221" y="1297064"/>
            <a:ext cx="6769753" cy="50137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Epidemiolog</a:t>
            </a:r>
            <a:r>
              <a:rPr lang="es-ES" dirty="0" smtClean="0"/>
              <a:t>í</a:t>
            </a:r>
            <a:r>
              <a:rPr lang="es-ES" dirty="0" smtClean="0"/>
              <a:t>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960" y="1600200"/>
            <a:ext cx="2706559" cy="4525963"/>
          </a:xfrm>
        </p:spPr>
        <p:txBody>
          <a:bodyPr>
            <a:normAutofit/>
          </a:bodyPr>
          <a:lstStyle/>
          <a:p>
            <a:r>
              <a:rPr lang="es-ES" sz="1800" dirty="0" smtClean="0"/>
              <a:t>México: Prevalencia 5-50% (</a:t>
            </a:r>
            <a:r>
              <a:rPr lang="es-ES" sz="1800" dirty="0" err="1" smtClean="0"/>
              <a:t>histoplasmina</a:t>
            </a:r>
            <a:r>
              <a:rPr lang="es-ES" sz="1800" dirty="0" smtClean="0"/>
              <a:t>)</a:t>
            </a:r>
          </a:p>
          <a:p>
            <a:r>
              <a:rPr lang="es-ES" sz="1800" dirty="0" smtClean="0"/>
              <a:t>Incidencia: 0.1-0.29 casos por 100,000 hab.</a:t>
            </a:r>
          </a:p>
          <a:p>
            <a:r>
              <a:rPr lang="es-ES" sz="1800" dirty="0" smtClean="0"/>
              <a:t>1953-1997: 102 brotes; 1988-1994: 1,065 casos</a:t>
            </a:r>
          </a:p>
          <a:p>
            <a:r>
              <a:rPr lang="es-ES" sz="1800" dirty="0" smtClean="0"/>
              <a:t>Veracruz, Oaxaca, Colima y Tabasco 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533889" y="6310829"/>
            <a:ext cx="56256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 smtClean="0"/>
              <a:t>Laniado-Laborin</a:t>
            </a:r>
            <a:r>
              <a:rPr lang="es-ES" sz="1600" dirty="0" smtClean="0"/>
              <a:t> R. </a:t>
            </a:r>
            <a:r>
              <a:rPr lang="es-ES" sz="1600" i="1" dirty="0" err="1" smtClean="0"/>
              <a:t>Rev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Iberoam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Micol</a:t>
            </a:r>
            <a:r>
              <a:rPr lang="es-ES" sz="1600" i="1" dirty="0" smtClean="0"/>
              <a:t> </a:t>
            </a:r>
            <a:r>
              <a:rPr lang="es-ES" sz="1600" dirty="0" smtClean="0"/>
              <a:t>2007; 24: 294-258</a:t>
            </a:r>
          </a:p>
          <a:p>
            <a:r>
              <a:rPr lang="es-ES" sz="1600" dirty="0" err="1" smtClean="0"/>
              <a:t>Bahr</a:t>
            </a:r>
            <a:r>
              <a:rPr lang="es-ES" sz="1600" dirty="0" smtClean="0"/>
              <a:t> NC, </a:t>
            </a:r>
            <a:r>
              <a:rPr lang="es-ES" sz="1600" dirty="0" err="1" smtClean="0"/>
              <a:t>Antinori</a:t>
            </a:r>
            <a:r>
              <a:rPr lang="es-ES" sz="1600" dirty="0" smtClean="0"/>
              <a:t> S, </a:t>
            </a:r>
            <a:r>
              <a:rPr lang="es-ES" sz="1600" dirty="0" err="1" smtClean="0"/>
              <a:t>Wheat</a:t>
            </a:r>
            <a:r>
              <a:rPr lang="es-ES" sz="1600" dirty="0" smtClean="0"/>
              <a:t> LJ </a:t>
            </a:r>
            <a:r>
              <a:rPr lang="es-ES" sz="1600" dirty="0" err="1" smtClean="0"/>
              <a:t>Sarosi</a:t>
            </a:r>
            <a:r>
              <a:rPr lang="es-ES" sz="1600" dirty="0" smtClean="0"/>
              <a:t> GA. </a:t>
            </a:r>
            <a:r>
              <a:rPr lang="es-ES" sz="1600" i="1" dirty="0" err="1" smtClean="0"/>
              <a:t>Curr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Trop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Med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Rep</a:t>
            </a:r>
            <a:r>
              <a:rPr lang="es-ES" sz="1600" i="1" dirty="0" smtClean="0"/>
              <a:t> </a:t>
            </a:r>
            <a:r>
              <a:rPr lang="es-ES" sz="1600" dirty="0" smtClean="0"/>
              <a:t>2015</a:t>
            </a:r>
          </a:p>
          <a:p>
            <a:endParaRPr lang="es-E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745"/>
            <a:ext cx="8229600" cy="1143000"/>
          </a:xfrm>
        </p:spPr>
        <p:txBody>
          <a:bodyPr/>
          <a:lstStyle/>
          <a:p>
            <a:r>
              <a:rPr lang="es-ES" dirty="0" smtClean="0"/>
              <a:t>Espectro </a:t>
            </a:r>
            <a:r>
              <a:rPr lang="es-ES" dirty="0" smtClean="0"/>
              <a:t>clínico</a:t>
            </a:r>
            <a:endParaRPr lang="es-ES" dirty="0"/>
          </a:p>
        </p:txBody>
      </p:sp>
      <p:pic>
        <p:nvPicPr>
          <p:cNvPr id="4" name="Pictur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4" b="26564"/>
          <a:stretch>
            <a:fillRect/>
          </a:stretch>
        </p:blipFill>
        <p:spPr bwMode="auto">
          <a:xfrm>
            <a:off x="6107043" y="1484867"/>
            <a:ext cx="2955234" cy="20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8" y="1464833"/>
            <a:ext cx="2643851" cy="20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7947"/>
          <a:stretch/>
        </p:blipFill>
        <p:spPr>
          <a:xfrm>
            <a:off x="3008299" y="1477038"/>
            <a:ext cx="2888931" cy="209650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09388"/>
              </p:ext>
            </p:extLst>
          </p:nvPr>
        </p:nvGraphicFramePr>
        <p:xfrm>
          <a:off x="2853697" y="3779102"/>
          <a:ext cx="3263977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2597"/>
                <a:gridCol w="88138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Infección asintomática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50-90%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Pulmonar</a:t>
                      </a:r>
                      <a:r>
                        <a:rPr lang="es-ES" baseline="0" dirty="0" smtClean="0"/>
                        <a:t> aguda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Pulmonar</a:t>
                      </a:r>
                      <a:r>
                        <a:rPr lang="es-ES" baseline="0" dirty="0" smtClean="0"/>
                        <a:t> crónica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Diseminada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Histoplasmomas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&lt;1%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Mediastinitis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fibrosante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&lt;1%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4" y="4175746"/>
            <a:ext cx="2611865" cy="188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74" y="3595786"/>
            <a:ext cx="2871788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507259" y="6325280"/>
            <a:ext cx="552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Wheat</a:t>
            </a:r>
            <a:r>
              <a:rPr lang="es-ES" dirty="0" smtClean="0"/>
              <a:t> LJ, </a:t>
            </a:r>
            <a:r>
              <a:rPr lang="es-ES" dirty="0" err="1" smtClean="0"/>
              <a:t>Kauffman</a:t>
            </a:r>
            <a:r>
              <a:rPr lang="es-ES" dirty="0" smtClean="0"/>
              <a:t> CA. </a:t>
            </a:r>
            <a:r>
              <a:rPr lang="es-ES" i="1" dirty="0" err="1" smtClean="0"/>
              <a:t>Infect</a:t>
            </a:r>
            <a:r>
              <a:rPr lang="es-ES" i="1" dirty="0" smtClean="0"/>
              <a:t> </a:t>
            </a:r>
            <a:r>
              <a:rPr lang="es-ES" i="1" dirty="0" err="1" smtClean="0"/>
              <a:t>Dis</a:t>
            </a:r>
            <a:r>
              <a:rPr lang="es-ES" i="1" dirty="0" smtClean="0"/>
              <a:t> </a:t>
            </a:r>
            <a:r>
              <a:rPr lang="es-ES" i="1" dirty="0" err="1" smtClean="0"/>
              <a:t>Clin</a:t>
            </a:r>
            <a:r>
              <a:rPr lang="es-ES" i="1" dirty="0" smtClean="0"/>
              <a:t> Am </a:t>
            </a:r>
            <a:r>
              <a:rPr lang="es-ES" dirty="0" smtClean="0"/>
              <a:t>2003; 17: 1-19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744750"/>
              </p:ext>
            </p:extLst>
          </p:nvPr>
        </p:nvGraphicFramePr>
        <p:xfrm>
          <a:off x="235296" y="1417638"/>
          <a:ext cx="8670571" cy="4851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483"/>
                <a:gridCol w="1704499"/>
                <a:gridCol w="1086006"/>
                <a:gridCol w="1273418"/>
                <a:gridCol w="1204157"/>
                <a:gridCol w="2358008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ES" dirty="0" smtClean="0"/>
                        <a:t>Sensibilidad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Pulmonar</a:t>
                      </a:r>
                    </a:p>
                    <a:p>
                      <a:r>
                        <a:rPr lang="es-ES" dirty="0" smtClean="0"/>
                        <a:t>aguda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Pulmonar</a:t>
                      </a:r>
                    </a:p>
                    <a:p>
                      <a:r>
                        <a:rPr lang="es-ES" dirty="0" smtClean="0"/>
                        <a:t> crónica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Diseminada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Ventajas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Desventajas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Antígeno </a:t>
                      </a:r>
                    </a:p>
                    <a:p>
                      <a:r>
                        <a:rPr lang="es-ES" dirty="0" smtClean="0"/>
                        <a:t>urinario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39%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92%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Rápida, útil para seguimiento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Poco disponible; solo se</a:t>
                      </a:r>
                      <a:r>
                        <a:rPr lang="es-ES" baseline="0" dirty="0" smtClean="0"/>
                        <a:t> realiza por </a:t>
                      </a:r>
                      <a:r>
                        <a:rPr lang="es-ES" baseline="0" dirty="0" err="1" smtClean="0"/>
                        <a:t>MVista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Cultivo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Estándar</a:t>
                      </a:r>
                      <a:r>
                        <a:rPr lang="es-ES" baseline="0" dirty="0" smtClean="0"/>
                        <a:t> de referencia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Requiere</a:t>
                      </a:r>
                      <a:r>
                        <a:rPr lang="es-ES" baseline="0" dirty="0" smtClean="0"/>
                        <a:t> laboratorio de bioseguridad</a:t>
                      </a:r>
                    </a:p>
                    <a:p>
                      <a:r>
                        <a:rPr lang="es-ES" baseline="0" dirty="0" smtClean="0"/>
                        <a:t>2-4 semanas de crecimiento</a:t>
                      </a:r>
                      <a:endParaRPr lang="es-E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Serología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98%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71%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Rápida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Falsos negativos en </a:t>
                      </a:r>
                      <a:r>
                        <a:rPr lang="es-ES" dirty="0" err="1" smtClean="0"/>
                        <a:t>inmunosuprimidos</a:t>
                      </a:r>
                      <a:r>
                        <a:rPr lang="es-ES" baseline="0" dirty="0" smtClean="0"/>
                        <a:t>; falsos positivos otras infecciones </a:t>
                      </a:r>
                      <a:r>
                        <a:rPr lang="es-ES" baseline="0" dirty="0" smtClean="0"/>
                        <a:t>fúngicas, </a:t>
                      </a:r>
                      <a:r>
                        <a:rPr lang="es-ES" baseline="0" dirty="0" smtClean="0"/>
                        <a:t>TB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744670" y="6401633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Wheat</a:t>
            </a:r>
            <a:r>
              <a:rPr lang="es-ES" dirty="0" smtClean="0"/>
              <a:t> LJ. </a:t>
            </a:r>
            <a:r>
              <a:rPr lang="es-ES" i="1" dirty="0" err="1" smtClean="0"/>
              <a:t>Trends</a:t>
            </a:r>
            <a:r>
              <a:rPr lang="es-ES" i="1" dirty="0" smtClean="0"/>
              <a:t> in </a:t>
            </a:r>
            <a:r>
              <a:rPr lang="es-ES" i="1" dirty="0" err="1" smtClean="0"/>
              <a:t>Microbiology</a:t>
            </a:r>
            <a:r>
              <a:rPr lang="es-ES" i="1" dirty="0" smtClean="0"/>
              <a:t> </a:t>
            </a:r>
            <a:r>
              <a:rPr lang="es-ES" dirty="0" smtClean="0"/>
              <a:t>2003; 11: 488-494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23" y="654364"/>
            <a:ext cx="8229600" cy="1143000"/>
          </a:xfrm>
        </p:spPr>
        <p:txBody>
          <a:bodyPr/>
          <a:lstStyle/>
          <a:p>
            <a:r>
              <a:rPr lang="es-ES" dirty="0" smtClean="0"/>
              <a:t>¿Cuántos mueren sin diagnostico?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Cuenca del Amazonas: Prevalencia VIH 1% </a:t>
            </a:r>
          </a:p>
          <a:p>
            <a:r>
              <a:rPr lang="es-ES" dirty="0" smtClean="0"/>
              <a:t>Histoplasmosis diseminada, mortalidad: 30-50%</a:t>
            </a:r>
          </a:p>
          <a:p>
            <a:r>
              <a:rPr lang="es-ES" dirty="0" smtClean="0"/>
              <a:t>Capacidad diagnostica insuficiente</a:t>
            </a:r>
          </a:p>
          <a:p>
            <a:r>
              <a:rPr lang="es-ES" dirty="0" smtClean="0"/>
              <a:t>1500 casos al año</a:t>
            </a:r>
          </a:p>
          <a:p>
            <a:r>
              <a:rPr lang="es-ES" dirty="0" smtClean="0"/>
              <a:t>Estimado 600 muertes sin diagnostico</a:t>
            </a:r>
          </a:p>
          <a:p>
            <a:endParaRPr lang="es-ES" dirty="0"/>
          </a:p>
          <a:p>
            <a:r>
              <a:rPr lang="es-ES" dirty="0" smtClean="0"/>
              <a:t>Es posible que el mismo fenómeno ocurra en muchas regiones de Latinoamérica, incluido México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393982" y="631190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Nacher</a:t>
            </a:r>
            <a:r>
              <a:rPr lang="es-ES" dirty="0" smtClean="0"/>
              <a:t> M. </a:t>
            </a:r>
            <a:r>
              <a:rPr lang="es-ES" i="1" dirty="0" smtClean="0"/>
              <a:t>Am J </a:t>
            </a:r>
            <a:r>
              <a:rPr lang="es-ES" i="1" dirty="0" err="1" smtClean="0"/>
              <a:t>Trop</a:t>
            </a:r>
            <a:r>
              <a:rPr lang="es-ES" i="1" dirty="0" smtClean="0"/>
              <a:t> </a:t>
            </a:r>
            <a:r>
              <a:rPr lang="es-ES" i="1" dirty="0" err="1" smtClean="0"/>
              <a:t>Med</a:t>
            </a:r>
            <a:r>
              <a:rPr lang="es-ES" i="1" dirty="0" smtClean="0"/>
              <a:t> </a:t>
            </a:r>
            <a:r>
              <a:rPr lang="es-ES" i="1" dirty="0" err="1" smtClean="0"/>
              <a:t>Hyg</a:t>
            </a:r>
            <a:r>
              <a:rPr lang="es-ES" i="1" dirty="0"/>
              <a:t> </a:t>
            </a:r>
            <a:r>
              <a:rPr lang="es-ES" dirty="0" smtClean="0"/>
              <a:t>2014; 90:193-194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5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804" y="195380"/>
            <a:ext cx="8229600" cy="1143000"/>
          </a:xfrm>
        </p:spPr>
        <p:txBody>
          <a:bodyPr/>
          <a:lstStyle/>
          <a:p>
            <a:r>
              <a:rPr lang="es-ES" dirty="0" smtClean="0"/>
              <a:t>Otras estrategias diagnosticas..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629597"/>
              </p:ext>
            </p:extLst>
          </p:nvPr>
        </p:nvGraphicFramePr>
        <p:xfrm>
          <a:off x="253090" y="1373400"/>
          <a:ext cx="8682548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3312"/>
                <a:gridCol w="2540079"/>
                <a:gridCol w="1666927"/>
                <a:gridCol w="281223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Referencia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Estrategia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Sensibilidad</a:t>
                      </a:r>
                      <a:r>
                        <a:rPr lang="es-ES" sz="1600" baseline="0" dirty="0" smtClean="0"/>
                        <a:t>/especificidad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Comentario 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Hage</a:t>
                      </a:r>
                      <a:r>
                        <a:rPr lang="es-ES" sz="1200" dirty="0" smtClean="0"/>
                        <a:t> CA et al. </a:t>
                      </a:r>
                      <a:r>
                        <a:rPr lang="es-ES" sz="1200" dirty="0" err="1" smtClean="0"/>
                        <a:t>Chest</a:t>
                      </a:r>
                      <a:r>
                        <a:rPr lang="es-ES" sz="1200" dirty="0" smtClean="0"/>
                        <a:t> 2010;137: 623-8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Detección antígeno</a:t>
                      </a:r>
                      <a:r>
                        <a:rPr lang="es-ES" sz="1600" baseline="0" dirty="0" smtClean="0"/>
                        <a:t> lavado bronquiolo alveolar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S: 70%-92%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Útil formas pulmonares agudas 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Riviere</a:t>
                      </a:r>
                      <a:r>
                        <a:rPr lang="es-ES" sz="1200" baseline="0" dirty="0" smtClean="0"/>
                        <a:t> S et al. Am J </a:t>
                      </a:r>
                      <a:r>
                        <a:rPr lang="es-ES" sz="1200" baseline="0" dirty="0" err="1" smtClean="0"/>
                        <a:t>Trop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Med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Hyg</a:t>
                      </a:r>
                      <a:r>
                        <a:rPr lang="es-ES" sz="1200" baseline="0" dirty="0" smtClean="0"/>
                        <a:t> 2012; 87:303-5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Detección </a:t>
                      </a:r>
                      <a:r>
                        <a:rPr lang="es-ES" sz="1600" dirty="0" err="1" smtClean="0"/>
                        <a:t>galactomanano</a:t>
                      </a:r>
                      <a:r>
                        <a:rPr lang="es-ES" sz="1600" baseline="0" dirty="0" smtClean="0"/>
                        <a:t> (</a:t>
                      </a:r>
                      <a:r>
                        <a:rPr lang="es-ES" sz="1600" baseline="0" dirty="0" err="1" smtClean="0"/>
                        <a:t>Platelia</a:t>
                      </a:r>
                      <a:r>
                        <a:rPr lang="es-ES" sz="1600" baseline="0" dirty="0" smtClean="0"/>
                        <a:t>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S: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70%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Necesario descartar </a:t>
                      </a:r>
                      <a:r>
                        <a:rPr lang="es-ES" sz="1600" dirty="0" err="1" smtClean="0"/>
                        <a:t>Aspergilosis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Babady</a:t>
                      </a:r>
                      <a:r>
                        <a:rPr lang="es-ES" sz="1200" dirty="0" smtClean="0"/>
                        <a:t> NE et al. J </a:t>
                      </a:r>
                      <a:r>
                        <a:rPr lang="es-ES" sz="1200" dirty="0" err="1" smtClean="0"/>
                        <a:t>Clin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Microbiol</a:t>
                      </a:r>
                      <a:r>
                        <a:rPr lang="es-ES" sz="1200" dirty="0" smtClean="0"/>
                        <a:t> 2011;49:3204-8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RT-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PCR</a:t>
                      </a:r>
                      <a:r>
                        <a:rPr lang="es-ES" sz="1600" baseline="0" dirty="0" smtClean="0"/>
                        <a:t> Hc100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S:</a:t>
                      </a:r>
                      <a:r>
                        <a:rPr lang="es-ES" sz="1600" baseline="0" dirty="0" smtClean="0"/>
                        <a:t> 73%, E: 100%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797</a:t>
                      </a:r>
                      <a:r>
                        <a:rPr lang="es-ES" sz="1600" baseline="0" dirty="0" smtClean="0"/>
                        <a:t> muestras clínicas: tejidos, fluidos corporales, sangre</a:t>
                      </a:r>
                    </a:p>
                    <a:p>
                      <a:r>
                        <a:rPr lang="es-ES" sz="1600" baseline="0" dirty="0" smtClean="0"/>
                        <a:t>In-</a:t>
                      </a:r>
                      <a:r>
                        <a:rPr lang="es-ES" sz="1600" baseline="0" dirty="0" err="1" smtClean="0"/>
                        <a:t>house</a:t>
                      </a:r>
                      <a:endParaRPr lang="es-E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Scheel</a:t>
                      </a:r>
                      <a:r>
                        <a:rPr lang="es-ES" sz="1200" dirty="0" smtClean="0"/>
                        <a:t> CM et al.</a:t>
                      </a:r>
                      <a:r>
                        <a:rPr lang="es-ES" sz="1200" baseline="0" dirty="0" smtClean="0"/>
                        <a:t> J. </a:t>
                      </a:r>
                      <a:r>
                        <a:rPr lang="es-ES" sz="1200" baseline="0" dirty="0" err="1" smtClean="0"/>
                        <a:t>Clin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Microbiol</a:t>
                      </a:r>
                      <a:r>
                        <a:rPr lang="es-ES" sz="1200" baseline="0" dirty="0" smtClean="0"/>
                        <a:t> 2014; 52: 483-488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LAMP</a:t>
                      </a:r>
                      <a:r>
                        <a:rPr lang="es-ES" sz="1600" baseline="0" dirty="0" smtClean="0"/>
                        <a:t> Hc100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DNA</a:t>
                      </a:r>
                      <a:r>
                        <a:rPr lang="es-ES" sz="1600" baseline="0" dirty="0" smtClean="0"/>
                        <a:t> cultivos; S: 100% </a:t>
                      </a:r>
                    </a:p>
                    <a:p>
                      <a:r>
                        <a:rPr lang="es-ES" sz="1600" baseline="0" dirty="0" smtClean="0"/>
                        <a:t>Orina: S: 67% E:100%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Amplificación </a:t>
                      </a:r>
                      <a:r>
                        <a:rPr lang="es-ES" sz="1600" baseline="0" dirty="0" err="1" smtClean="0"/>
                        <a:t>isotermica</a:t>
                      </a:r>
                      <a:r>
                        <a:rPr lang="es-ES" sz="1600" baseline="0" dirty="0" smtClean="0"/>
                        <a:t> que puede incorporarse como </a:t>
                      </a:r>
                      <a:r>
                        <a:rPr lang="es-ES" sz="1600" baseline="0" dirty="0" err="1" smtClean="0"/>
                        <a:t>point</a:t>
                      </a:r>
                      <a:r>
                        <a:rPr lang="es-ES" sz="1600" baseline="0" dirty="0" smtClean="0"/>
                        <a:t>-of-</a:t>
                      </a:r>
                      <a:r>
                        <a:rPr lang="es-ES" sz="1600" baseline="0" dirty="0" err="1" smtClean="0"/>
                        <a:t>care</a:t>
                      </a:r>
                      <a:endParaRPr lang="es-E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Almeida et al. BMC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Infectious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baseline="0" dirty="0" err="1" smtClean="0"/>
                        <a:t>Dis</a:t>
                      </a:r>
                      <a:r>
                        <a:rPr lang="es-ES" sz="1200" baseline="0" dirty="0" smtClean="0"/>
                        <a:t> 2016;16:87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Western </a:t>
                      </a:r>
                      <a:r>
                        <a:rPr lang="es-ES" sz="1600" dirty="0" err="1" smtClean="0"/>
                        <a:t>Blot</a:t>
                      </a:r>
                      <a:r>
                        <a:rPr lang="es-ES" sz="160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S: 94.9%, E: 94.1%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Detección mas temprana respecto a serolog</a:t>
                      </a:r>
                      <a:r>
                        <a:rPr lang="es-ES" sz="1600" baseline="0" dirty="0" smtClean="0"/>
                        <a:t>í</a:t>
                      </a:r>
                      <a:r>
                        <a:rPr lang="es-ES" sz="1600" baseline="0" dirty="0" smtClean="0"/>
                        <a:t>a</a:t>
                      </a:r>
                      <a:endParaRPr lang="es-ES" sz="1600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 err="1" smtClean="0"/>
                        <a:t>Richer</a:t>
                      </a:r>
                      <a:r>
                        <a:rPr lang="es-ES" sz="1200" dirty="0" smtClean="0"/>
                        <a:t> et al. </a:t>
                      </a:r>
                      <a:r>
                        <a:rPr lang="es-ES" sz="1200" dirty="0" err="1" smtClean="0"/>
                        <a:t>Clin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Infec</a:t>
                      </a:r>
                      <a:r>
                        <a:rPr lang="es-ES" sz="1200" dirty="0" smtClean="0"/>
                        <a:t> </a:t>
                      </a:r>
                      <a:r>
                        <a:rPr lang="es-ES" sz="1200" dirty="0" err="1" smtClean="0"/>
                        <a:t>Dis</a:t>
                      </a:r>
                      <a:r>
                        <a:rPr lang="es-ES" sz="1200" dirty="0" smtClean="0"/>
                        <a:t> 2016;62: 896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Anticuerpos</a:t>
                      </a:r>
                      <a:r>
                        <a:rPr lang="es-ES" sz="1600" baseline="0" dirty="0" smtClean="0"/>
                        <a:t> EIA + Antígeno urinario tercera generaci</a:t>
                      </a:r>
                      <a:r>
                        <a:rPr lang="es-ES" sz="1600" baseline="0" dirty="0" smtClean="0"/>
                        <a:t>ó</a:t>
                      </a:r>
                      <a:r>
                        <a:rPr lang="es-ES" sz="1600" baseline="0" dirty="0" smtClean="0"/>
                        <a:t>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S: 93%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aseline="0" dirty="0" smtClean="0"/>
                        <a:t>Histoplasmosis pulmonar aguda</a:t>
                      </a:r>
                    </a:p>
                    <a:p>
                      <a:r>
                        <a:rPr lang="es-ES" sz="1600" baseline="0" dirty="0" err="1" smtClean="0"/>
                        <a:t>Mvista</a:t>
                      </a:r>
                      <a:r>
                        <a:rPr lang="es-ES" sz="1600" baseline="0" dirty="0" smtClean="0"/>
                        <a:t> </a:t>
                      </a:r>
                      <a:endParaRPr lang="es-E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57417" y="6467170"/>
            <a:ext cx="7186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Sifuentes-</a:t>
            </a:r>
            <a:r>
              <a:rPr lang="es-ES" sz="1400" dirty="0" err="1" smtClean="0"/>
              <a:t>Osornio</a:t>
            </a:r>
            <a:r>
              <a:rPr lang="es-ES" sz="1400" dirty="0" smtClean="0"/>
              <a:t> J, Torres-González P, Ponce de León A. </a:t>
            </a:r>
            <a:r>
              <a:rPr lang="es-ES" sz="1400" dirty="0" err="1" smtClean="0"/>
              <a:t>Curr</a:t>
            </a:r>
            <a:r>
              <a:rPr lang="es-ES" sz="1400" dirty="0" smtClean="0"/>
              <a:t> </a:t>
            </a:r>
            <a:r>
              <a:rPr lang="es-ES" sz="1400" dirty="0" err="1" smtClean="0"/>
              <a:t>Fungal</a:t>
            </a:r>
            <a:r>
              <a:rPr lang="es-ES" sz="1400" dirty="0" smtClean="0"/>
              <a:t> </a:t>
            </a:r>
            <a:r>
              <a:rPr lang="es-ES" sz="1400" dirty="0" err="1" smtClean="0"/>
              <a:t>Infect</a:t>
            </a:r>
            <a:r>
              <a:rPr lang="es-ES" sz="1400" dirty="0" smtClean="0"/>
              <a:t> </a:t>
            </a:r>
            <a:r>
              <a:rPr lang="es-ES" sz="1400" dirty="0" err="1" smtClean="0"/>
              <a:t>Rep</a:t>
            </a:r>
            <a:r>
              <a:rPr lang="es-ES" sz="1400" dirty="0"/>
              <a:t> </a:t>
            </a:r>
            <a:r>
              <a:rPr lang="es-ES" sz="1400" dirty="0" smtClean="0"/>
              <a:t>2014;8:343-352</a:t>
            </a:r>
            <a:endParaRPr lang="es-ES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35"/>
          <p:cNvGrpSpPr/>
          <p:nvPr/>
        </p:nvGrpSpPr>
        <p:grpSpPr>
          <a:xfrm>
            <a:off x="5105400" y="2094350"/>
            <a:ext cx="3134118" cy="4140200"/>
            <a:chOff x="2057400" y="255787"/>
            <a:chExt cx="4267200" cy="5637013"/>
          </a:xfrm>
          <a:solidFill>
            <a:srgbClr val="EEECE1">
              <a:lumMod val="25000"/>
            </a:srgbClr>
          </a:solidFill>
        </p:grpSpPr>
        <p:grpSp>
          <p:nvGrpSpPr>
            <p:cNvPr id="62" name="Group 9"/>
            <p:cNvGrpSpPr/>
            <p:nvPr/>
          </p:nvGrpSpPr>
          <p:grpSpPr>
            <a:xfrm>
              <a:off x="4531058" y="1295400"/>
              <a:ext cx="1793542" cy="3100247"/>
              <a:chOff x="4528457" y="1195982"/>
              <a:chExt cx="1793542" cy="3100247"/>
            </a:xfrm>
            <a:grpFill/>
          </p:grpSpPr>
          <p:sp>
            <p:nvSpPr>
              <p:cNvPr id="88" name="Freeform 6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9" name="Freeform 7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90" name="Freeform 8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grpSp>
          <p:nvGrpSpPr>
            <p:cNvPr id="63" name="Group 10"/>
            <p:cNvGrpSpPr/>
            <p:nvPr/>
          </p:nvGrpSpPr>
          <p:grpSpPr>
            <a:xfrm flipH="1">
              <a:off x="2057400" y="1014553"/>
              <a:ext cx="1793542" cy="3100247"/>
              <a:chOff x="4528457" y="1195982"/>
              <a:chExt cx="1793542" cy="3100247"/>
            </a:xfrm>
            <a:grpFill/>
          </p:grpSpPr>
          <p:sp>
            <p:nvSpPr>
              <p:cNvPr id="85" name="Freeform 11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6" name="Freeform 12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7" name="Freeform 13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sp>
          <p:nvSpPr>
            <p:cNvPr id="64" name="Freeform 14"/>
            <p:cNvSpPr/>
            <p:nvPr/>
          </p:nvSpPr>
          <p:spPr>
            <a:xfrm>
              <a:off x="3280229" y="324152"/>
              <a:ext cx="2017485" cy="5568648"/>
            </a:xfrm>
            <a:custGeom>
              <a:avLst/>
              <a:gdLst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953105 h 5568648"/>
                <a:gd name="connsiteX15" fmla="*/ 885371 w 2017485"/>
                <a:gd name="connsiteY15" fmla="*/ 1170819 h 5568648"/>
                <a:gd name="connsiteX16" fmla="*/ 1146628 w 2017485"/>
                <a:gd name="connsiteY16" fmla="*/ 895048 h 5568648"/>
                <a:gd name="connsiteX17" fmla="*/ 1146628 w 2017485"/>
                <a:gd name="connsiteY17" fmla="*/ 503162 h 5568648"/>
                <a:gd name="connsiteX18" fmla="*/ 1233714 w 2017485"/>
                <a:gd name="connsiteY18" fmla="*/ 125791 h 5568648"/>
                <a:gd name="connsiteX19" fmla="*/ 1277257 w 2017485"/>
                <a:gd name="connsiteY19" fmla="*/ 53219 h 5568648"/>
                <a:gd name="connsiteX20" fmla="*/ 1233714 w 2017485"/>
                <a:gd name="connsiteY20" fmla="*/ 445105 h 5568648"/>
                <a:gd name="connsiteX21" fmla="*/ 1291771 w 2017485"/>
                <a:gd name="connsiteY21" fmla="*/ 793448 h 5568648"/>
                <a:gd name="connsiteX22" fmla="*/ 1132114 w 2017485"/>
                <a:gd name="connsiteY22" fmla="*/ 1257905 h 5568648"/>
                <a:gd name="connsiteX23" fmla="*/ 1117600 w 2017485"/>
                <a:gd name="connsiteY23" fmla="*/ 1606248 h 5568648"/>
                <a:gd name="connsiteX24" fmla="*/ 1117600 w 2017485"/>
                <a:gd name="connsiteY24" fmla="*/ 2012648 h 5568648"/>
                <a:gd name="connsiteX25" fmla="*/ 1219200 w 2017485"/>
                <a:gd name="connsiteY25" fmla="*/ 2477105 h 5568648"/>
                <a:gd name="connsiteX26" fmla="*/ 1190171 w 2017485"/>
                <a:gd name="connsiteY26" fmla="*/ 2956077 h 5568648"/>
                <a:gd name="connsiteX27" fmla="*/ 1248228 w 2017485"/>
                <a:gd name="connsiteY27" fmla="*/ 3333448 h 5568648"/>
                <a:gd name="connsiteX28" fmla="*/ 1204685 w 2017485"/>
                <a:gd name="connsiteY28" fmla="*/ 3797905 h 5568648"/>
                <a:gd name="connsiteX29" fmla="*/ 1335314 w 2017485"/>
                <a:gd name="connsiteY29" fmla="*/ 4320419 h 5568648"/>
                <a:gd name="connsiteX30" fmla="*/ 1335314 w 2017485"/>
                <a:gd name="connsiteY30" fmla="*/ 4320419 h 5568648"/>
                <a:gd name="connsiteX31" fmla="*/ 1291771 w 2017485"/>
                <a:gd name="connsiteY31" fmla="*/ 4697791 h 5568648"/>
                <a:gd name="connsiteX32" fmla="*/ 1364342 w 2017485"/>
                <a:gd name="connsiteY32" fmla="*/ 5089677 h 5568648"/>
                <a:gd name="connsiteX33" fmla="*/ 1567542 w 2017485"/>
                <a:gd name="connsiteY33" fmla="*/ 5379962 h 5568648"/>
                <a:gd name="connsiteX34" fmla="*/ 2017485 w 2017485"/>
                <a:gd name="connsiteY34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  <a:gd name="connsiteX0" fmla="*/ 0 w 2017485"/>
                <a:gd name="connsiteY0" fmla="*/ 5568648 h 5568648"/>
                <a:gd name="connsiteX1" fmla="*/ 362857 w 2017485"/>
                <a:gd name="connsiteY1" fmla="*/ 5350934 h 5568648"/>
                <a:gd name="connsiteX2" fmla="*/ 464457 w 2017485"/>
                <a:gd name="connsiteY2" fmla="*/ 4988077 h 5568648"/>
                <a:gd name="connsiteX3" fmla="*/ 406400 w 2017485"/>
                <a:gd name="connsiteY3" fmla="*/ 4567162 h 5568648"/>
                <a:gd name="connsiteX4" fmla="*/ 464457 w 2017485"/>
                <a:gd name="connsiteY4" fmla="*/ 4233334 h 5568648"/>
                <a:gd name="connsiteX5" fmla="*/ 478971 w 2017485"/>
                <a:gd name="connsiteY5" fmla="*/ 3768877 h 5568648"/>
                <a:gd name="connsiteX6" fmla="*/ 595085 w 2017485"/>
                <a:gd name="connsiteY6" fmla="*/ 3347962 h 5568648"/>
                <a:gd name="connsiteX7" fmla="*/ 537028 w 2017485"/>
                <a:gd name="connsiteY7" fmla="*/ 2477105 h 5568648"/>
                <a:gd name="connsiteX8" fmla="*/ 754742 w 2017485"/>
                <a:gd name="connsiteY8" fmla="*/ 1925562 h 5568648"/>
                <a:gd name="connsiteX9" fmla="*/ 682171 w 2017485"/>
                <a:gd name="connsiteY9" fmla="*/ 1185334 h 5568648"/>
                <a:gd name="connsiteX10" fmla="*/ 362857 w 2017485"/>
                <a:gd name="connsiteY10" fmla="*/ 691848 h 5568648"/>
                <a:gd name="connsiteX11" fmla="*/ 319314 w 2017485"/>
                <a:gd name="connsiteY11" fmla="*/ 285448 h 5568648"/>
                <a:gd name="connsiteX12" fmla="*/ 319314 w 2017485"/>
                <a:gd name="connsiteY12" fmla="*/ 285448 h 5568648"/>
                <a:gd name="connsiteX13" fmla="*/ 522514 w 2017485"/>
                <a:gd name="connsiteY13" fmla="*/ 677334 h 5568648"/>
                <a:gd name="connsiteX14" fmla="*/ 885371 w 2017485"/>
                <a:gd name="connsiteY14" fmla="*/ 1170819 h 5568648"/>
                <a:gd name="connsiteX15" fmla="*/ 1146628 w 2017485"/>
                <a:gd name="connsiteY15" fmla="*/ 895048 h 5568648"/>
                <a:gd name="connsiteX16" fmla="*/ 1146628 w 2017485"/>
                <a:gd name="connsiteY16" fmla="*/ 503162 h 5568648"/>
                <a:gd name="connsiteX17" fmla="*/ 1233714 w 2017485"/>
                <a:gd name="connsiteY17" fmla="*/ 125791 h 5568648"/>
                <a:gd name="connsiteX18" fmla="*/ 1277257 w 2017485"/>
                <a:gd name="connsiteY18" fmla="*/ 53219 h 5568648"/>
                <a:gd name="connsiteX19" fmla="*/ 1233714 w 2017485"/>
                <a:gd name="connsiteY19" fmla="*/ 445105 h 5568648"/>
                <a:gd name="connsiteX20" fmla="*/ 1291771 w 2017485"/>
                <a:gd name="connsiteY20" fmla="*/ 793448 h 5568648"/>
                <a:gd name="connsiteX21" fmla="*/ 1132114 w 2017485"/>
                <a:gd name="connsiteY21" fmla="*/ 1257905 h 5568648"/>
                <a:gd name="connsiteX22" fmla="*/ 1117600 w 2017485"/>
                <a:gd name="connsiteY22" fmla="*/ 1606248 h 5568648"/>
                <a:gd name="connsiteX23" fmla="*/ 1117600 w 2017485"/>
                <a:gd name="connsiteY23" fmla="*/ 2012648 h 5568648"/>
                <a:gd name="connsiteX24" fmla="*/ 1219200 w 2017485"/>
                <a:gd name="connsiteY24" fmla="*/ 2477105 h 5568648"/>
                <a:gd name="connsiteX25" fmla="*/ 1190171 w 2017485"/>
                <a:gd name="connsiteY25" fmla="*/ 2956077 h 5568648"/>
                <a:gd name="connsiteX26" fmla="*/ 1248228 w 2017485"/>
                <a:gd name="connsiteY26" fmla="*/ 3333448 h 5568648"/>
                <a:gd name="connsiteX27" fmla="*/ 1204685 w 2017485"/>
                <a:gd name="connsiteY27" fmla="*/ 3797905 h 5568648"/>
                <a:gd name="connsiteX28" fmla="*/ 1335314 w 2017485"/>
                <a:gd name="connsiteY28" fmla="*/ 4320419 h 5568648"/>
                <a:gd name="connsiteX29" fmla="*/ 1335314 w 2017485"/>
                <a:gd name="connsiteY29" fmla="*/ 4320419 h 5568648"/>
                <a:gd name="connsiteX30" fmla="*/ 1291771 w 2017485"/>
                <a:gd name="connsiteY30" fmla="*/ 4697791 h 5568648"/>
                <a:gd name="connsiteX31" fmla="*/ 1364342 w 2017485"/>
                <a:gd name="connsiteY31" fmla="*/ 5089677 h 5568648"/>
                <a:gd name="connsiteX32" fmla="*/ 1567542 w 2017485"/>
                <a:gd name="connsiteY32" fmla="*/ 5379962 h 5568648"/>
                <a:gd name="connsiteX33" fmla="*/ 2017485 w 2017485"/>
                <a:gd name="connsiteY33" fmla="*/ 5554134 h 556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7485" h="5568648">
                  <a:moveTo>
                    <a:pt x="0" y="5568648"/>
                  </a:moveTo>
                  <a:cubicBezTo>
                    <a:pt x="142724" y="5508172"/>
                    <a:pt x="285448" y="5447696"/>
                    <a:pt x="362857" y="5350934"/>
                  </a:cubicBezTo>
                  <a:cubicBezTo>
                    <a:pt x="440266" y="5254172"/>
                    <a:pt x="457200" y="5118706"/>
                    <a:pt x="464457" y="4988077"/>
                  </a:cubicBezTo>
                  <a:cubicBezTo>
                    <a:pt x="471714" y="4857448"/>
                    <a:pt x="406400" y="4692952"/>
                    <a:pt x="406400" y="4567162"/>
                  </a:cubicBezTo>
                  <a:cubicBezTo>
                    <a:pt x="406400" y="4441372"/>
                    <a:pt x="452362" y="4366382"/>
                    <a:pt x="464457" y="4233334"/>
                  </a:cubicBezTo>
                  <a:cubicBezTo>
                    <a:pt x="476552" y="4100286"/>
                    <a:pt x="457200" y="3916439"/>
                    <a:pt x="478971" y="3768877"/>
                  </a:cubicBezTo>
                  <a:cubicBezTo>
                    <a:pt x="500742" y="3621315"/>
                    <a:pt x="585409" y="3563257"/>
                    <a:pt x="595085" y="3347962"/>
                  </a:cubicBezTo>
                  <a:cubicBezTo>
                    <a:pt x="604761" y="3132667"/>
                    <a:pt x="510419" y="2714172"/>
                    <a:pt x="537028" y="2477105"/>
                  </a:cubicBezTo>
                  <a:cubicBezTo>
                    <a:pt x="563638" y="2240038"/>
                    <a:pt x="730552" y="2140857"/>
                    <a:pt x="754742" y="1925562"/>
                  </a:cubicBezTo>
                  <a:cubicBezTo>
                    <a:pt x="778932" y="1710267"/>
                    <a:pt x="747485" y="1390953"/>
                    <a:pt x="682171" y="1185334"/>
                  </a:cubicBezTo>
                  <a:cubicBezTo>
                    <a:pt x="616857" y="979715"/>
                    <a:pt x="423333" y="841829"/>
                    <a:pt x="362857" y="691848"/>
                  </a:cubicBezTo>
                  <a:cubicBezTo>
                    <a:pt x="378581" y="371324"/>
                    <a:pt x="319314" y="285448"/>
                    <a:pt x="319314" y="285448"/>
                  </a:cubicBezTo>
                  <a:lnTo>
                    <a:pt x="319314" y="285448"/>
                  </a:lnTo>
                  <a:cubicBezTo>
                    <a:pt x="353181" y="350762"/>
                    <a:pt x="428171" y="529772"/>
                    <a:pt x="522514" y="677334"/>
                  </a:cubicBezTo>
                  <a:cubicBezTo>
                    <a:pt x="573314" y="814010"/>
                    <a:pt x="781352" y="1134533"/>
                    <a:pt x="885371" y="1170819"/>
                  </a:cubicBezTo>
                  <a:cubicBezTo>
                    <a:pt x="989390" y="1207105"/>
                    <a:pt x="1103085" y="1006324"/>
                    <a:pt x="1146628" y="895048"/>
                  </a:cubicBezTo>
                  <a:cubicBezTo>
                    <a:pt x="1190171" y="783772"/>
                    <a:pt x="1132114" y="631371"/>
                    <a:pt x="1146628" y="503162"/>
                  </a:cubicBezTo>
                  <a:cubicBezTo>
                    <a:pt x="1161142" y="374953"/>
                    <a:pt x="1211943" y="200781"/>
                    <a:pt x="1233714" y="125791"/>
                  </a:cubicBezTo>
                  <a:cubicBezTo>
                    <a:pt x="1255485" y="50801"/>
                    <a:pt x="1277257" y="0"/>
                    <a:pt x="1277257" y="53219"/>
                  </a:cubicBezTo>
                  <a:cubicBezTo>
                    <a:pt x="1277257" y="106438"/>
                    <a:pt x="1231295" y="321734"/>
                    <a:pt x="1233714" y="445105"/>
                  </a:cubicBezTo>
                  <a:cubicBezTo>
                    <a:pt x="1236133" y="568476"/>
                    <a:pt x="1308704" y="657981"/>
                    <a:pt x="1291771" y="793448"/>
                  </a:cubicBezTo>
                  <a:cubicBezTo>
                    <a:pt x="1274838" y="928915"/>
                    <a:pt x="1161142" y="1122438"/>
                    <a:pt x="1132114" y="1257905"/>
                  </a:cubicBezTo>
                  <a:cubicBezTo>
                    <a:pt x="1103086" y="1393372"/>
                    <a:pt x="1120019" y="1480458"/>
                    <a:pt x="1117600" y="1606248"/>
                  </a:cubicBezTo>
                  <a:cubicBezTo>
                    <a:pt x="1115181" y="1732038"/>
                    <a:pt x="1100667" y="1867505"/>
                    <a:pt x="1117600" y="2012648"/>
                  </a:cubicBezTo>
                  <a:cubicBezTo>
                    <a:pt x="1134533" y="2157791"/>
                    <a:pt x="1207105" y="2319867"/>
                    <a:pt x="1219200" y="2477105"/>
                  </a:cubicBezTo>
                  <a:cubicBezTo>
                    <a:pt x="1231295" y="2634343"/>
                    <a:pt x="1185333" y="2813353"/>
                    <a:pt x="1190171" y="2956077"/>
                  </a:cubicBezTo>
                  <a:cubicBezTo>
                    <a:pt x="1195009" y="3098801"/>
                    <a:pt x="1245809" y="3193143"/>
                    <a:pt x="1248228" y="3333448"/>
                  </a:cubicBezTo>
                  <a:cubicBezTo>
                    <a:pt x="1250647" y="3473753"/>
                    <a:pt x="1190171" y="3633410"/>
                    <a:pt x="1204685" y="3797905"/>
                  </a:cubicBezTo>
                  <a:cubicBezTo>
                    <a:pt x="1219199" y="3962400"/>
                    <a:pt x="1335314" y="4320419"/>
                    <a:pt x="1335314" y="4320419"/>
                  </a:cubicBezTo>
                  <a:lnTo>
                    <a:pt x="1335314" y="4320419"/>
                  </a:lnTo>
                  <a:cubicBezTo>
                    <a:pt x="1328057" y="4383314"/>
                    <a:pt x="1286933" y="4569581"/>
                    <a:pt x="1291771" y="4697791"/>
                  </a:cubicBezTo>
                  <a:cubicBezTo>
                    <a:pt x="1296609" y="4826001"/>
                    <a:pt x="1318380" y="4975982"/>
                    <a:pt x="1364342" y="5089677"/>
                  </a:cubicBezTo>
                  <a:cubicBezTo>
                    <a:pt x="1410304" y="5203372"/>
                    <a:pt x="1458685" y="5302553"/>
                    <a:pt x="1567542" y="5379962"/>
                  </a:cubicBezTo>
                  <a:cubicBezTo>
                    <a:pt x="1676399" y="5457372"/>
                    <a:pt x="1846942" y="5505753"/>
                    <a:pt x="2017485" y="5554134"/>
                  </a:cubicBezTo>
                </a:path>
              </a:pathLst>
            </a:cu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grpSp>
          <p:nvGrpSpPr>
            <p:cNvPr id="65" name="Group 15"/>
            <p:cNvGrpSpPr/>
            <p:nvPr/>
          </p:nvGrpSpPr>
          <p:grpSpPr>
            <a:xfrm>
              <a:off x="4419600" y="838200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82" name="Freeform 16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3" name="Freeform 17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4" name="Freeform 18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grpSp>
          <p:nvGrpSpPr>
            <p:cNvPr id="66" name="Group 19"/>
            <p:cNvGrpSpPr/>
            <p:nvPr/>
          </p:nvGrpSpPr>
          <p:grpSpPr>
            <a:xfrm flipH="1">
              <a:off x="3109686" y="471714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79" name="Freeform 20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0" name="Freeform 21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81" name="Freeform 22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grpSp>
          <p:nvGrpSpPr>
            <p:cNvPr id="67" name="Group 23"/>
            <p:cNvGrpSpPr/>
            <p:nvPr/>
          </p:nvGrpSpPr>
          <p:grpSpPr>
            <a:xfrm rot="1779687">
              <a:off x="5367213" y="2309084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76" name="Freeform 24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77" name="Freeform 25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78" name="Freeform 26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grpSp>
          <p:nvGrpSpPr>
            <p:cNvPr id="68" name="Group 27"/>
            <p:cNvGrpSpPr/>
            <p:nvPr/>
          </p:nvGrpSpPr>
          <p:grpSpPr>
            <a:xfrm rot="19820313" flipH="1">
              <a:off x="2176986" y="2155423"/>
              <a:ext cx="914400" cy="1957247"/>
              <a:chOff x="4528457" y="1195982"/>
              <a:chExt cx="1793542" cy="3100247"/>
            </a:xfrm>
            <a:grpFill/>
          </p:grpSpPr>
          <p:sp>
            <p:nvSpPr>
              <p:cNvPr id="73" name="Freeform 28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74" name="Freeform 29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75" name="Freeform 30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  <p:grpSp>
          <p:nvGrpSpPr>
            <p:cNvPr id="69" name="Group 31"/>
            <p:cNvGrpSpPr/>
            <p:nvPr/>
          </p:nvGrpSpPr>
          <p:grpSpPr>
            <a:xfrm rot="21178958">
              <a:off x="3879030" y="255787"/>
              <a:ext cx="516278" cy="1161727"/>
              <a:chOff x="4528457" y="1195982"/>
              <a:chExt cx="1793542" cy="3100247"/>
            </a:xfrm>
            <a:grpFill/>
          </p:grpSpPr>
          <p:sp>
            <p:nvSpPr>
              <p:cNvPr id="70" name="Freeform 32"/>
              <p:cNvSpPr/>
              <p:nvPr/>
            </p:nvSpPr>
            <p:spPr>
              <a:xfrm>
                <a:off x="4528457" y="1683657"/>
                <a:ext cx="1707848" cy="2612572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71" name="Freeform 33"/>
              <p:cNvSpPr/>
              <p:nvPr/>
            </p:nvSpPr>
            <p:spPr>
              <a:xfrm rot="1897608">
                <a:off x="5745056" y="1873097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72" name="Freeform 34"/>
              <p:cNvSpPr/>
              <p:nvPr/>
            </p:nvSpPr>
            <p:spPr>
              <a:xfrm rot="1026076" flipH="1">
                <a:off x="5075850" y="1195982"/>
                <a:ext cx="576943" cy="1440543"/>
              </a:xfrm>
              <a:custGeom>
                <a:avLst/>
                <a:gdLst>
                  <a:gd name="connsiteX0" fmla="*/ 0 w 1707848"/>
                  <a:gd name="connsiteY0" fmla="*/ 2162629 h 2612572"/>
                  <a:gd name="connsiteX1" fmla="*/ 798286 w 1707848"/>
                  <a:gd name="connsiteY1" fmla="*/ 1291772 h 2612572"/>
                  <a:gd name="connsiteX2" fmla="*/ 1030514 w 1707848"/>
                  <a:gd name="connsiteY2" fmla="*/ 609600 h 2612572"/>
                  <a:gd name="connsiteX3" fmla="*/ 1669143 w 1707848"/>
                  <a:gd name="connsiteY3" fmla="*/ 29029 h 2612572"/>
                  <a:gd name="connsiteX4" fmla="*/ 1262743 w 1707848"/>
                  <a:gd name="connsiteY4" fmla="*/ 435429 h 2612572"/>
                  <a:gd name="connsiteX5" fmla="*/ 1016000 w 1707848"/>
                  <a:gd name="connsiteY5" fmla="*/ 812800 h 2612572"/>
                  <a:gd name="connsiteX6" fmla="*/ 957943 w 1707848"/>
                  <a:gd name="connsiteY6" fmla="*/ 1262743 h 2612572"/>
                  <a:gd name="connsiteX7" fmla="*/ 682172 w 1707848"/>
                  <a:gd name="connsiteY7" fmla="*/ 1727200 h 2612572"/>
                  <a:gd name="connsiteX8" fmla="*/ 130629 w 1707848"/>
                  <a:gd name="connsiteY8" fmla="*/ 2452914 h 2612572"/>
                  <a:gd name="connsiteX9" fmla="*/ 29029 w 1707848"/>
                  <a:gd name="connsiteY9" fmla="*/ 2612572 h 2612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7848" h="2612572">
                    <a:moveTo>
                      <a:pt x="0" y="2162629"/>
                    </a:moveTo>
                    <a:cubicBezTo>
                      <a:pt x="313267" y="1856619"/>
                      <a:pt x="626534" y="1550610"/>
                      <a:pt x="798286" y="1291772"/>
                    </a:cubicBezTo>
                    <a:cubicBezTo>
                      <a:pt x="970038" y="1032934"/>
                      <a:pt x="885371" y="820057"/>
                      <a:pt x="1030514" y="609600"/>
                    </a:cubicBezTo>
                    <a:cubicBezTo>
                      <a:pt x="1175657" y="399143"/>
                      <a:pt x="1630438" y="58058"/>
                      <a:pt x="1669143" y="29029"/>
                    </a:cubicBezTo>
                    <a:cubicBezTo>
                      <a:pt x="1707848" y="0"/>
                      <a:pt x="1371600" y="304801"/>
                      <a:pt x="1262743" y="435429"/>
                    </a:cubicBezTo>
                    <a:cubicBezTo>
                      <a:pt x="1153886" y="566057"/>
                      <a:pt x="1066800" y="674914"/>
                      <a:pt x="1016000" y="812800"/>
                    </a:cubicBezTo>
                    <a:cubicBezTo>
                      <a:pt x="965200" y="950686"/>
                      <a:pt x="1013581" y="1110343"/>
                      <a:pt x="957943" y="1262743"/>
                    </a:cubicBezTo>
                    <a:cubicBezTo>
                      <a:pt x="902305" y="1415143"/>
                      <a:pt x="820058" y="1528838"/>
                      <a:pt x="682172" y="1727200"/>
                    </a:cubicBezTo>
                    <a:cubicBezTo>
                      <a:pt x="544286" y="1925562"/>
                      <a:pt x="239486" y="2305352"/>
                      <a:pt x="130629" y="2452914"/>
                    </a:cubicBezTo>
                    <a:cubicBezTo>
                      <a:pt x="21772" y="2600476"/>
                      <a:pt x="25400" y="2606524"/>
                      <a:pt x="29029" y="2612572"/>
                    </a:cubicBezTo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endParaRPr>
              </a:p>
            </p:txBody>
          </p:sp>
        </p:grpSp>
      </p:grpSp>
      <p:cxnSp>
        <p:nvCxnSpPr>
          <p:cNvPr id="106" name="Straight Connector 70"/>
          <p:cNvCxnSpPr/>
          <p:nvPr/>
        </p:nvCxnSpPr>
        <p:spPr>
          <a:xfrm>
            <a:off x="5410200" y="6209150"/>
            <a:ext cx="2667000" cy="1588"/>
          </a:xfrm>
          <a:prstGeom prst="line">
            <a:avLst/>
          </a:prstGeom>
          <a:noFill/>
          <a:ln w="381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grpSp>
        <p:nvGrpSpPr>
          <p:cNvPr id="107" name="Group 83"/>
          <p:cNvGrpSpPr/>
          <p:nvPr/>
        </p:nvGrpSpPr>
        <p:grpSpPr>
          <a:xfrm>
            <a:off x="4648200" y="1256150"/>
            <a:ext cx="4038600" cy="3352800"/>
            <a:chOff x="4724400" y="1143000"/>
            <a:chExt cx="4572000" cy="3733800"/>
          </a:xfrm>
        </p:grpSpPr>
        <p:sp>
          <p:nvSpPr>
            <p:cNvPr id="108" name="Oval 77"/>
            <p:cNvSpPr/>
            <p:nvPr/>
          </p:nvSpPr>
          <p:spPr>
            <a:xfrm>
              <a:off x="7048500" y="2525183"/>
              <a:ext cx="2247900" cy="2275417"/>
            </a:xfrm>
            <a:prstGeom prst="ellipse">
              <a:avLst/>
            </a:prstGeom>
            <a:solidFill>
              <a:srgbClr val="9BBB59">
                <a:lumMod val="50000"/>
                <a:alpha val="66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109" name="Oval 78"/>
            <p:cNvSpPr/>
            <p:nvPr/>
          </p:nvSpPr>
          <p:spPr>
            <a:xfrm>
              <a:off x="6965950" y="1310217"/>
              <a:ext cx="1873250" cy="1911350"/>
            </a:xfrm>
            <a:prstGeom prst="ellipse">
              <a:avLst/>
            </a:prstGeom>
            <a:solidFill>
              <a:srgbClr val="C0504D">
                <a:lumMod val="75000"/>
                <a:alpha val="66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110" name="Oval 79"/>
            <p:cNvSpPr/>
            <p:nvPr/>
          </p:nvSpPr>
          <p:spPr>
            <a:xfrm>
              <a:off x="4732337" y="1856317"/>
              <a:ext cx="1592263" cy="1547283"/>
            </a:xfrm>
            <a:prstGeom prst="ellipse">
              <a:avLst/>
            </a:prstGeom>
            <a:solidFill>
              <a:srgbClr val="F79646">
                <a:lumMod val="75000"/>
                <a:alpha val="66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111" name="Oval 80"/>
            <p:cNvSpPr/>
            <p:nvPr/>
          </p:nvSpPr>
          <p:spPr>
            <a:xfrm>
              <a:off x="4724400" y="2874433"/>
              <a:ext cx="2060575" cy="2002367"/>
            </a:xfrm>
            <a:prstGeom prst="ellipse">
              <a:avLst/>
            </a:prstGeom>
            <a:solidFill>
              <a:srgbClr val="8064A2">
                <a:lumMod val="75000"/>
                <a:alpha val="66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  <p:sp>
          <p:nvSpPr>
            <p:cNvPr id="112" name="Oval 81"/>
            <p:cNvSpPr/>
            <p:nvPr/>
          </p:nvSpPr>
          <p:spPr>
            <a:xfrm>
              <a:off x="5432425" y="1143000"/>
              <a:ext cx="1966913" cy="1911350"/>
            </a:xfrm>
            <a:prstGeom prst="ellipse">
              <a:avLst/>
            </a:prstGeom>
            <a:solidFill>
              <a:srgbClr val="4BACC6">
                <a:lumMod val="75000"/>
                <a:alpha val="66000"/>
              </a:srgbClr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endParaRPr>
            </a:p>
          </p:txBody>
        </p:sp>
      </p:grpSp>
      <p:sp>
        <p:nvSpPr>
          <p:cNvPr id="113" name="Title 5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entury Gothic"/>
              </a:rPr>
              <a:t>Linaje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entury Gothic"/>
              </a:rPr>
              <a:t> y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Century Gothic"/>
              </a:rPr>
              <a:t>virulencia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Century Gothic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3886200" y="3886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Norteamerica</a:t>
            </a:r>
            <a:endParaRPr lang="es-ES" dirty="0" smtClean="0">
              <a:solidFill>
                <a:srgbClr val="111111"/>
              </a:solidFill>
              <a:latin typeface="Century Gothic"/>
              <a:cs typeface="Century Gothic"/>
            </a:endParaRPr>
          </a:p>
          <a:p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Nam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 1 y 2</a:t>
            </a:r>
            <a:endParaRPr lang="es-ES" dirty="0">
              <a:latin typeface="Century Gothic"/>
              <a:cs typeface="Century Gothic"/>
            </a:endParaRPr>
          </a:p>
          <a:p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22" name="CuadroTexto 121"/>
          <p:cNvSpPr txBox="1"/>
          <p:nvPr/>
        </p:nvSpPr>
        <p:spPr>
          <a:xfrm>
            <a:off x="6705600" y="30480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Latinoamerica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LamA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, </a:t>
            </a:r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LamB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 (</a:t>
            </a:r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clado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lang="es-ES" dirty="0">
                <a:solidFill>
                  <a:srgbClr val="111111"/>
                </a:solidFill>
                <a:latin typeface="Century Gothic"/>
                <a:cs typeface="Century Gothic"/>
              </a:rPr>
              <a:t>A 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más común en </a:t>
            </a:r>
            <a:r>
              <a:rPr lang="es-ES" dirty="0" err="1" smtClean="0">
                <a:solidFill>
                  <a:srgbClr val="111111"/>
                </a:solidFill>
                <a:latin typeface="Century Gothic"/>
                <a:cs typeface="Century Gothic"/>
              </a:rPr>
              <a:t>Brazil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 y </a:t>
            </a:r>
            <a:r>
              <a:rPr lang="es-ES" dirty="0">
                <a:solidFill>
                  <a:srgbClr val="111111"/>
                </a:solidFill>
                <a:latin typeface="Century Gothic"/>
                <a:cs typeface="Century Gothic"/>
              </a:rPr>
              <a:t>B 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en </a:t>
            </a:r>
            <a:r>
              <a:rPr lang="es-ES" dirty="0">
                <a:solidFill>
                  <a:srgbClr val="111111"/>
                </a:solidFill>
                <a:latin typeface="Century Gothic"/>
                <a:cs typeface="Century Gothic"/>
              </a:rPr>
              <a:t>Colombia y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 </a:t>
            </a:r>
            <a:r>
              <a:rPr lang="es-ES" dirty="0">
                <a:solidFill>
                  <a:srgbClr val="111111"/>
                </a:solidFill>
                <a:latin typeface="Century Gothic"/>
                <a:cs typeface="Century Gothic"/>
              </a:rPr>
              <a:t>Argentina</a:t>
            </a:r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)</a:t>
            </a:r>
            <a:endParaRPr lang="es-ES" dirty="0">
              <a:latin typeface="Century Gothic"/>
              <a:cs typeface="Century Gothic"/>
            </a:endParaRPr>
          </a:p>
          <a:p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23" name="CuadroTexto 122"/>
          <p:cNvSpPr txBox="1"/>
          <p:nvPr/>
        </p:nvSpPr>
        <p:spPr>
          <a:xfrm>
            <a:off x="4495800" y="2514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Australia </a:t>
            </a:r>
            <a:endParaRPr lang="es-ES" dirty="0">
              <a:latin typeface="Century Gothic"/>
              <a:cs typeface="Century Gothic"/>
            </a:endParaRPr>
          </a:p>
          <a:p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24" name="CuadroTexto 123"/>
          <p:cNvSpPr txBox="1"/>
          <p:nvPr/>
        </p:nvSpPr>
        <p:spPr>
          <a:xfrm>
            <a:off x="5318877" y="137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Indonesia</a:t>
            </a:r>
            <a:endParaRPr lang="es-ES" dirty="0">
              <a:latin typeface="Century Gothic"/>
              <a:cs typeface="Century Gothic"/>
            </a:endParaRPr>
          </a:p>
          <a:p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25" name="CuadroTexto 124"/>
          <p:cNvSpPr txBox="1"/>
          <p:nvPr/>
        </p:nvSpPr>
        <p:spPr>
          <a:xfrm>
            <a:off x="6999515" y="145142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Euroasiático </a:t>
            </a:r>
            <a:endParaRPr lang="es-ES" dirty="0">
              <a:latin typeface="Century Gothic"/>
              <a:cs typeface="Century Gothic"/>
            </a:endParaRPr>
          </a:p>
          <a:p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126" name="CuadroTexto 125"/>
          <p:cNvSpPr txBox="1"/>
          <p:nvPr/>
        </p:nvSpPr>
        <p:spPr>
          <a:xfrm>
            <a:off x="7467600" y="2362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11111"/>
                </a:solidFill>
                <a:latin typeface="Century Gothic"/>
                <a:cs typeface="Century Gothic"/>
              </a:rPr>
              <a:t>Africano </a:t>
            </a:r>
            <a:endParaRPr lang="es-ES" dirty="0">
              <a:latin typeface="Century Gothic"/>
              <a:cs typeface="Century Gothic"/>
            </a:endParaRPr>
          </a:p>
          <a:p>
            <a:endParaRPr lang="es-ES" dirty="0">
              <a:latin typeface="Century Gothic"/>
              <a:cs typeface="Century Gothic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7558" y="1298455"/>
            <a:ext cx="3939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>
                <a:latin typeface="Century Gothic"/>
                <a:cs typeface="Century Gothic"/>
              </a:rPr>
              <a:t>El tropismo cutáneo es más frecuente en </a:t>
            </a:r>
            <a:r>
              <a:rPr lang="es-ES" dirty="0" err="1" smtClean="0">
                <a:latin typeface="Century Gothic"/>
                <a:cs typeface="Century Gothic"/>
              </a:rPr>
              <a:t>LamA</a:t>
            </a:r>
            <a:r>
              <a:rPr lang="es-ES" dirty="0" smtClean="0">
                <a:latin typeface="Century Gothic"/>
                <a:cs typeface="Century Gothic"/>
              </a:rPr>
              <a:t> y </a:t>
            </a:r>
            <a:r>
              <a:rPr lang="es-ES" dirty="0" err="1" smtClean="0">
                <a:latin typeface="Century Gothic"/>
                <a:cs typeface="Century Gothic"/>
              </a:rPr>
              <a:t>LamB</a:t>
            </a:r>
            <a:endParaRPr lang="es-ES" dirty="0" smtClean="0">
              <a:latin typeface="Century Gothic"/>
              <a:cs typeface="Century Gothic"/>
            </a:endParaRPr>
          </a:p>
          <a:p>
            <a:r>
              <a:rPr lang="es-ES" dirty="0" smtClean="0">
                <a:latin typeface="Century Gothic"/>
                <a:cs typeface="Century Gothic"/>
              </a:rPr>
              <a:t> </a:t>
            </a:r>
            <a:r>
              <a:rPr lang="es-ES" dirty="0">
                <a:latin typeface="Century Gothic"/>
                <a:cs typeface="Century Gothic"/>
              </a:rPr>
              <a:t>(40% a 80%</a:t>
            </a:r>
            <a:r>
              <a:rPr lang="es-ES" dirty="0" smtClean="0">
                <a:latin typeface="Century Gothic"/>
                <a:cs typeface="Century Gothic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s-ES" dirty="0" err="1" smtClean="0">
                <a:latin typeface="Century Gothic"/>
                <a:cs typeface="Century Gothic"/>
              </a:rPr>
              <a:t>Clado</a:t>
            </a:r>
            <a:r>
              <a:rPr lang="es-ES" dirty="0" smtClean="0">
                <a:latin typeface="Century Gothic"/>
                <a:cs typeface="Century Gothic"/>
              </a:rPr>
              <a:t> Africano: afección cutánea y subcutánea 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Century Gothic"/>
                <a:cs typeface="Century Gothic"/>
              </a:rPr>
              <a:t>Nam2: mayor afección en no-VIH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Century Gothic"/>
                <a:cs typeface="Century Gothic"/>
              </a:rPr>
              <a:t>Nam2 mayor expresión Yps3: facilita diseminación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Century Gothic"/>
                <a:cs typeface="Century Gothic"/>
              </a:rPr>
              <a:t>Lam vs </a:t>
            </a:r>
            <a:r>
              <a:rPr lang="es-ES" dirty="0" err="1" smtClean="0">
                <a:latin typeface="Century Gothic"/>
                <a:cs typeface="Century Gothic"/>
              </a:rPr>
              <a:t>Nam</a:t>
            </a:r>
            <a:r>
              <a:rPr lang="es-ES" dirty="0" smtClean="0">
                <a:latin typeface="Century Gothic"/>
                <a:cs typeface="Century Gothic"/>
              </a:rPr>
              <a:t>: mayor cronicidad en ratones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068389" y="6317288"/>
            <a:ext cx="593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Edwards JA, </a:t>
            </a:r>
            <a:r>
              <a:rPr lang="es-ES" dirty="0" err="1" smtClean="0"/>
              <a:t>Rappleye</a:t>
            </a:r>
            <a:r>
              <a:rPr lang="es-ES" dirty="0" smtClean="0"/>
              <a:t> CA. </a:t>
            </a:r>
            <a:r>
              <a:rPr lang="es-ES" i="1" dirty="0" smtClean="0"/>
              <a:t>FEMS </a:t>
            </a:r>
            <a:r>
              <a:rPr lang="es-ES" i="1" dirty="0" err="1" smtClean="0"/>
              <a:t>Microbiol</a:t>
            </a:r>
            <a:r>
              <a:rPr lang="es-ES" i="1" dirty="0" smtClean="0"/>
              <a:t> </a:t>
            </a:r>
            <a:r>
              <a:rPr lang="es-ES" i="1" dirty="0" err="1" smtClean="0"/>
              <a:t>Lett</a:t>
            </a:r>
            <a:r>
              <a:rPr lang="es-ES" dirty="0" smtClean="0"/>
              <a:t>. 2011; 324:1-9</a:t>
            </a:r>
            <a:endParaRPr lang="es-ES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688" y="31392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Adaptabilidad del </a:t>
            </a:r>
            <a:r>
              <a:rPr lang="es-ES" dirty="0" err="1" smtClean="0"/>
              <a:t>histoplasma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454472"/>
              </p:ext>
            </p:extLst>
          </p:nvPr>
        </p:nvGraphicFramePr>
        <p:xfrm>
          <a:off x="457200" y="1600200"/>
          <a:ext cx="8229600" cy="412495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Estimulo ambiental o </a:t>
                      </a:r>
                      <a:r>
                        <a:rPr lang="es-ES" dirty="0" err="1" smtClean="0"/>
                        <a:t>condicion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Respuesta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Temperatura 37 </a:t>
                      </a:r>
                      <a:r>
                        <a:rPr lang="es-ES" dirty="0" err="1" smtClean="0"/>
                        <a:t>ºC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Transición</a:t>
                      </a:r>
                      <a:r>
                        <a:rPr lang="es-ES" baseline="0" dirty="0" smtClean="0"/>
                        <a:t> de moho a levadura (</a:t>
                      </a:r>
                      <a:r>
                        <a:rPr lang="es-ES" i="1" baseline="0" dirty="0" smtClean="0"/>
                        <a:t>yps-3</a:t>
                      </a:r>
                      <a:r>
                        <a:rPr lang="es-ES" baseline="0" dirty="0" smtClean="0"/>
                        <a:t>, </a:t>
                      </a:r>
                      <a:r>
                        <a:rPr lang="es-ES" i="1" baseline="0" dirty="0" smtClean="0"/>
                        <a:t>CBP-1, </a:t>
                      </a:r>
                      <a:r>
                        <a:rPr lang="es-ES" i="1" baseline="0" dirty="0" err="1" smtClean="0"/>
                        <a:t>hsp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Estrés oxidativo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Entrada</a:t>
                      </a:r>
                      <a:r>
                        <a:rPr lang="es-ES" baseline="0" dirty="0" smtClean="0"/>
                        <a:t> a células vía B2 integrinas; producción de catalasa: evita </a:t>
                      </a:r>
                      <a:r>
                        <a:rPr lang="es-ES" baseline="0" dirty="0" err="1" smtClean="0"/>
                        <a:t>opsono</a:t>
                      </a:r>
                      <a:r>
                        <a:rPr lang="es-ES" baseline="0" dirty="0" smtClean="0"/>
                        <a:t>-fagocitosis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Compartamentalizaci</a:t>
                      </a:r>
                      <a:r>
                        <a:rPr lang="es-ES" dirty="0" err="1" smtClean="0"/>
                        <a:t>ó</a:t>
                      </a:r>
                      <a:r>
                        <a:rPr lang="es-ES" dirty="0" err="1" smtClean="0"/>
                        <a:t>n</a:t>
                      </a:r>
                      <a:r>
                        <a:rPr lang="es-ES" dirty="0" smtClean="0"/>
                        <a:t> intracelular:</a:t>
                      </a:r>
                      <a:r>
                        <a:rPr lang="es-ES" baseline="0" dirty="0" smtClean="0"/>
                        <a:t> enzimas </a:t>
                      </a:r>
                      <a:r>
                        <a:rPr lang="es-ES" baseline="0" dirty="0" err="1" smtClean="0"/>
                        <a:t>hidrol</a:t>
                      </a:r>
                      <a:r>
                        <a:rPr lang="es-ES" baseline="0" dirty="0" err="1" smtClean="0"/>
                        <a:t>í</a:t>
                      </a:r>
                      <a:r>
                        <a:rPr lang="es-ES" baseline="0" dirty="0" err="1" smtClean="0"/>
                        <a:t>ticas</a:t>
                      </a:r>
                      <a:r>
                        <a:rPr lang="es-ES" baseline="0" dirty="0" smtClean="0"/>
                        <a:t> y pH acido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Evita la uni</a:t>
                      </a:r>
                      <a:r>
                        <a:rPr lang="es-ES" baseline="0" dirty="0" smtClean="0"/>
                        <a:t>ón del </a:t>
                      </a:r>
                      <a:r>
                        <a:rPr lang="es-ES" baseline="0" dirty="0" err="1" smtClean="0"/>
                        <a:t>fagolisosoma</a:t>
                      </a:r>
                      <a:r>
                        <a:rPr lang="es-ES" baseline="0" dirty="0" smtClean="0"/>
                        <a:t>, modulación del pH; exclusión parcial de la bomba de protones en la membrana vacuolar</a:t>
                      </a:r>
                      <a:endParaRPr lang="es-E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Limitaci</a:t>
                      </a:r>
                      <a:r>
                        <a:rPr lang="es-ES" dirty="0" smtClean="0"/>
                        <a:t>ó</a:t>
                      </a:r>
                      <a:r>
                        <a:rPr lang="es-ES" dirty="0" smtClean="0"/>
                        <a:t>n</a:t>
                      </a:r>
                      <a:r>
                        <a:rPr lang="es-ES" baseline="0" dirty="0" smtClean="0"/>
                        <a:t> de hierro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Producci</a:t>
                      </a:r>
                      <a:r>
                        <a:rPr lang="es-ES" baseline="0" dirty="0" smtClean="0"/>
                        <a:t>ó</a:t>
                      </a:r>
                      <a:r>
                        <a:rPr lang="es-ES" baseline="0" dirty="0" smtClean="0"/>
                        <a:t>n de </a:t>
                      </a:r>
                      <a:r>
                        <a:rPr lang="es-ES" baseline="0" dirty="0" err="1" smtClean="0"/>
                        <a:t>sider</a:t>
                      </a:r>
                      <a:r>
                        <a:rPr lang="es-ES" baseline="0" dirty="0" err="1" smtClean="0"/>
                        <a:t>ó</a:t>
                      </a:r>
                      <a:r>
                        <a:rPr lang="es-ES" baseline="0" dirty="0" err="1" smtClean="0"/>
                        <a:t>foros</a:t>
                      </a:r>
                      <a:r>
                        <a:rPr lang="es-ES" baseline="0" dirty="0" smtClean="0"/>
                        <a:t>; </a:t>
                      </a:r>
                      <a:r>
                        <a:rPr lang="es-ES" baseline="0" dirty="0" err="1" smtClean="0"/>
                        <a:t>reductasa</a:t>
                      </a:r>
                      <a:r>
                        <a:rPr lang="es-ES" baseline="0" dirty="0" smtClean="0"/>
                        <a:t> férrica extracelular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Infección en macrófago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Regulaci</a:t>
                      </a:r>
                      <a:r>
                        <a:rPr lang="es-ES" baseline="0" dirty="0" smtClean="0"/>
                        <a:t>ó</a:t>
                      </a:r>
                      <a:r>
                        <a:rPr lang="es-ES" baseline="0" dirty="0" smtClean="0"/>
                        <a:t>n a la alza de genes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686796" y="6135805"/>
            <a:ext cx="521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Wood JP. </a:t>
            </a:r>
            <a:r>
              <a:rPr lang="es-ES" i="1" dirty="0" err="1" smtClean="0"/>
              <a:t>Fungal</a:t>
            </a:r>
            <a:r>
              <a:rPr lang="es-ES" i="1" dirty="0" smtClean="0"/>
              <a:t> </a:t>
            </a:r>
            <a:r>
              <a:rPr lang="es-ES" i="1" dirty="0" err="1" smtClean="0"/>
              <a:t>Genetics</a:t>
            </a:r>
            <a:r>
              <a:rPr lang="es-ES" i="1" dirty="0" smtClean="0"/>
              <a:t> and </a:t>
            </a:r>
            <a:r>
              <a:rPr lang="es-ES" i="1" dirty="0" err="1" smtClean="0"/>
              <a:t>Biology</a:t>
            </a:r>
            <a:r>
              <a:rPr lang="es-ES" i="1" dirty="0" smtClean="0"/>
              <a:t> </a:t>
            </a:r>
            <a:r>
              <a:rPr lang="es-ES" dirty="0" smtClean="0"/>
              <a:t>2002; 35:81-97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6" y="0"/>
            <a:ext cx="1240488" cy="10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1125</Words>
  <Application>Microsoft Macintosh PowerPoint</Application>
  <PresentationFormat>Presentación en pantalla (4:3)</PresentationFormat>
  <Paragraphs>185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Histoplasma: algo mas que un reto diagnóstico </vt:lpstr>
      <vt:lpstr>Generalidades</vt:lpstr>
      <vt:lpstr>Epidemiología</vt:lpstr>
      <vt:lpstr>Espectro clínico</vt:lpstr>
      <vt:lpstr>Diagnóstico </vt:lpstr>
      <vt:lpstr>¿Cuántos mueren sin diagnostico?</vt:lpstr>
      <vt:lpstr>Otras estrategias diagnosticas..</vt:lpstr>
      <vt:lpstr>Presentación de PowerPoint</vt:lpstr>
      <vt:lpstr>Adaptabilidad del histoplasma</vt:lpstr>
      <vt:lpstr>Fenómeno de latencia y reactivación en histoplasma</vt:lpstr>
      <vt:lpstr>¿por qué es relevante?</vt:lpstr>
      <vt:lpstr>Histoplasmosis y VIH en México</vt:lpstr>
    </vt:vector>
  </TitlesOfParts>
  <Company>Oficina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Histoplasma: algo mas que un reto diagnóstico </dc:title>
  <dc:creator>Pedro Torres</dc:creator>
  <cp:lastModifiedBy>Pedro Torres</cp:lastModifiedBy>
  <cp:revision>49</cp:revision>
  <dcterms:created xsi:type="dcterms:W3CDTF">2016-05-30T03:59:27Z</dcterms:created>
  <dcterms:modified xsi:type="dcterms:W3CDTF">2016-06-01T22:33:47Z</dcterms:modified>
</cp:coreProperties>
</file>