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3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3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49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5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17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23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06F6DE-8D2F-495C-ABEA-01C65ABFB07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2073FF-2AC6-487E-B8B1-C7F11CCB09D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8288" y="1030014"/>
            <a:ext cx="8814391" cy="3173632"/>
          </a:xfrm>
        </p:spPr>
        <p:txBody>
          <a:bodyPr>
            <a:noAutofit/>
          </a:bodyPr>
          <a:lstStyle/>
          <a:p>
            <a:r>
              <a:rPr lang="es-MX" sz="4400" b="1" dirty="0">
                <a:latin typeface="+mn-lt"/>
              </a:rPr>
              <a:t>Mucormicosis </a:t>
            </a:r>
            <a:r>
              <a:rPr lang="es-MX" sz="4400" b="1" dirty="0" err="1">
                <a:latin typeface="+mn-lt"/>
              </a:rPr>
              <a:t>Rino</a:t>
            </a:r>
            <a:r>
              <a:rPr lang="es-MX" sz="4400" b="1" dirty="0">
                <a:latin typeface="+mn-lt"/>
              </a:rPr>
              <a:t>-Orbitaria, </a:t>
            </a:r>
            <a:br>
              <a:rPr lang="es-MX" sz="4400" b="1" dirty="0">
                <a:latin typeface="+mn-lt"/>
              </a:rPr>
            </a:br>
            <a:r>
              <a:rPr lang="es-MX" sz="4400" b="1" dirty="0">
                <a:latin typeface="+mn-lt"/>
              </a:rPr>
              <a:t>estudio de cohorte de su tratamiento, </a:t>
            </a:r>
            <a:br>
              <a:rPr lang="es-MX" sz="4400" b="1" dirty="0">
                <a:latin typeface="+mn-lt"/>
              </a:rPr>
            </a:br>
            <a:r>
              <a:rPr lang="es-MX" sz="4400" b="1" dirty="0">
                <a:latin typeface="+mn-lt"/>
              </a:rPr>
              <a:t>de acuerdo a la extensión de la enfermedad y reversión de su fisiopatología</a:t>
            </a:r>
            <a:endParaRPr lang="es-MX" sz="44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2930" y="4592254"/>
            <a:ext cx="7813955" cy="1143000"/>
          </a:xfrm>
        </p:spPr>
        <p:txBody>
          <a:bodyPr>
            <a:noAutofit/>
          </a:bodyPr>
          <a:lstStyle/>
          <a:p>
            <a:r>
              <a:rPr lang="es-MX" sz="2000" b="1" dirty="0"/>
              <a:t>Dr. Héctor Manuel Prado Calleros</a:t>
            </a:r>
          </a:p>
          <a:p>
            <a:r>
              <a:rPr lang="es-MX" sz="2000" b="1" dirty="0"/>
              <a:t>División de ORL y CCC, Hospital Gral. M. GEA González </a:t>
            </a:r>
          </a:p>
          <a:p>
            <a:r>
              <a:rPr lang="es-MX" sz="2000" b="1" cap="none" dirty="0"/>
              <a:t>Trabajo de Ingreso ANMM</a:t>
            </a:r>
          </a:p>
        </p:txBody>
      </p:sp>
    </p:spTree>
    <p:extLst>
      <p:ext uri="{BB962C8B-B14F-4D97-AF65-F5344CB8AC3E}">
        <p14:creationId xmlns:p14="http://schemas.microsoft.com/office/powerpoint/2010/main" val="346418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14005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648586"/>
            <a:ext cx="10058400" cy="5062854"/>
          </a:xfrm>
        </p:spPr>
        <p:txBody>
          <a:bodyPr/>
          <a:lstStyle/>
          <a:p>
            <a:r>
              <a:rPr lang="es-MX" b="1" dirty="0"/>
              <a:t>RESULTADOS</a:t>
            </a:r>
          </a:p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58278"/>
              </p:ext>
            </p:extLst>
          </p:nvPr>
        </p:nvGraphicFramePr>
        <p:xfrm>
          <a:off x="1097280" y="1545900"/>
          <a:ext cx="10058399" cy="5184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76">
                  <a:extLst>
                    <a:ext uri="{9D8B030D-6E8A-4147-A177-3AD203B41FA5}">
                      <a16:colId xmlns:a16="http://schemas.microsoft.com/office/drawing/2014/main" val="1021919555"/>
                    </a:ext>
                  </a:extLst>
                </a:gridCol>
                <a:gridCol w="1208477">
                  <a:extLst>
                    <a:ext uri="{9D8B030D-6E8A-4147-A177-3AD203B41FA5}">
                      <a16:colId xmlns:a16="http://schemas.microsoft.com/office/drawing/2014/main" val="132120981"/>
                    </a:ext>
                  </a:extLst>
                </a:gridCol>
                <a:gridCol w="1337972">
                  <a:extLst>
                    <a:ext uri="{9D8B030D-6E8A-4147-A177-3AD203B41FA5}">
                      <a16:colId xmlns:a16="http://schemas.microsoft.com/office/drawing/2014/main" val="84967937"/>
                    </a:ext>
                  </a:extLst>
                </a:gridCol>
                <a:gridCol w="1426169">
                  <a:extLst>
                    <a:ext uri="{9D8B030D-6E8A-4147-A177-3AD203B41FA5}">
                      <a16:colId xmlns:a16="http://schemas.microsoft.com/office/drawing/2014/main" val="1276978833"/>
                    </a:ext>
                  </a:extLst>
                </a:gridCol>
                <a:gridCol w="1358703">
                  <a:extLst>
                    <a:ext uri="{9D8B030D-6E8A-4147-A177-3AD203B41FA5}">
                      <a16:colId xmlns:a16="http://schemas.microsoft.com/office/drawing/2014/main" val="3902529275"/>
                    </a:ext>
                  </a:extLst>
                </a:gridCol>
                <a:gridCol w="1472204">
                  <a:extLst>
                    <a:ext uri="{9D8B030D-6E8A-4147-A177-3AD203B41FA5}">
                      <a16:colId xmlns:a16="http://schemas.microsoft.com/office/drawing/2014/main" val="597077318"/>
                    </a:ext>
                  </a:extLst>
                </a:gridCol>
                <a:gridCol w="1269679">
                  <a:extLst>
                    <a:ext uri="{9D8B030D-6E8A-4147-A177-3AD203B41FA5}">
                      <a16:colId xmlns:a16="http://schemas.microsoft.com/office/drawing/2014/main" val="1193966624"/>
                    </a:ext>
                  </a:extLst>
                </a:gridCol>
                <a:gridCol w="1577919">
                  <a:extLst>
                    <a:ext uri="{9D8B030D-6E8A-4147-A177-3AD203B41FA5}">
                      <a16:colId xmlns:a16="http://schemas.microsoft.com/office/drawing/2014/main" val="1613772644"/>
                    </a:ext>
                  </a:extLst>
                </a:gridCol>
              </a:tblGrid>
              <a:tr h="784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No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CO-MORBILIDAD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EXTENSION ENFERMEDAD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TRATAMIENTO QUIRURGICO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EXCENTERA-CION ORBITARIA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rgbClr val="FFFF00"/>
                          </a:solidFill>
                          <a:effectLst/>
                        </a:rPr>
                        <a:t>CURACION MUCORMICOSIS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solidFill>
                            <a:srgbClr val="FFFF00"/>
                          </a:solidFill>
                          <a:effectLst/>
                        </a:rPr>
                        <a:t>MUERTE RELACIONA-DA  A LA 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solidFill>
                            <a:srgbClr val="FFFF00"/>
                          </a:solidFill>
                          <a:effectLst/>
                        </a:rPr>
                        <a:t>ENFERMEDAD 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>
                          <a:effectLst/>
                        </a:rPr>
                        <a:t>MUERTE  INTRA-HOSPITALARIA NO RELACIONADA LA ENFERMEDAD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124166753"/>
                  </a:ext>
                </a:extLst>
              </a:tr>
              <a:tr h="4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Diabetes Mellitus tipo I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Síndrome de Fisura Orbitaria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Maxilectomía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Sí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No</a:t>
                      </a:r>
                      <a:endParaRPr lang="es-MX" dirty="0"/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21850152"/>
                  </a:ext>
                </a:extLst>
              </a:tr>
              <a:tr h="626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Diabetes Mellitus tipo II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Síndrome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b="1" dirty="0" err="1">
                          <a:effectLst/>
                        </a:rPr>
                        <a:t>Ápex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Orbitario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Etmoidectomía y Resección  extensa tejidos nasales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Si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2078065422"/>
                  </a:ext>
                </a:extLst>
              </a:tr>
              <a:tr h="4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Diabetes Mellitus tipo II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Síndrome de Fisura Orbitaria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Maxilectomía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No</a:t>
                      </a:r>
                      <a:endParaRPr lang="es-MX" dirty="0"/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621298931"/>
                  </a:ext>
                </a:extLst>
              </a:tr>
              <a:tr h="477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Diabetes Mellitus tipo II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Síndrome de Fisura Orbitaria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Etmoidectomía </a:t>
                      </a:r>
                      <a:r>
                        <a:rPr lang="en-US" sz="1200" dirty="0" err="1">
                          <a:effectLst/>
                        </a:rPr>
                        <a:t>endoscópica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Sí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Sí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2217480285"/>
                  </a:ext>
                </a:extLst>
              </a:tr>
              <a:tr h="496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Diabetes Mellitus tipo II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Síndrome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b="1" dirty="0" err="1">
                          <a:effectLst/>
                        </a:rPr>
                        <a:t>Ápex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Orbitario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Etmoidectomía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Sí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Si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144015002"/>
                  </a:ext>
                </a:extLst>
              </a:tr>
              <a:tr h="4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Diabetes Mellitus tipo II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Síndrome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b="1" dirty="0" err="1">
                          <a:effectLst/>
                        </a:rPr>
                        <a:t>Ápex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Orbitario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Maxilectomía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effectLst/>
                        </a:rPr>
                        <a:t>Sí</a:t>
                      </a:r>
                      <a:endParaRPr lang="es-MX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u="sng" dirty="0"/>
                        <a:t>No</a:t>
                      </a:r>
                      <a:endParaRPr lang="es-MX" u="sng" dirty="0"/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3657994070"/>
                  </a:ext>
                </a:extLst>
              </a:tr>
              <a:tr h="85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Leucemia aguda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Síndrome de Fisura Orbitaria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Etmoidectomía endoscópica</a:t>
                      </a:r>
                      <a:r>
                        <a:rPr lang="es-MX" sz="1000" dirty="0">
                          <a:effectLst/>
                        </a:rPr>
                        <a:t>, </a:t>
                      </a:r>
                      <a:r>
                        <a:rPr lang="es-MX" sz="1400" b="1" dirty="0">
                          <a:effectLst/>
                        </a:rPr>
                        <a:t>maxilectomía</a:t>
                      </a:r>
                      <a:r>
                        <a:rPr lang="es-MX" sz="1000" b="1" dirty="0">
                          <a:effectLst/>
                        </a:rPr>
                        <a:t> </a:t>
                      </a:r>
                      <a:r>
                        <a:rPr lang="es-MX" sz="1200" b="1" dirty="0">
                          <a:effectLst/>
                        </a:rPr>
                        <a:t>medial endoscópica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No</a:t>
                      </a:r>
                      <a:endParaRPr lang="es-MX" dirty="0"/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2743698419"/>
                  </a:ext>
                </a:extLst>
              </a:tr>
              <a:tr h="540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Diabetes Mellitus tipo II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Síndrome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b="1" dirty="0" err="1">
                          <a:effectLst/>
                        </a:rPr>
                        <a:t>Ápex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Orbitario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Etmoidectomía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esfenoidotomía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endoscópica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27144621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7278" y="973818"/>
            <a:ext cx="9384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Tabla. Evolución según extensión de enfermedad y tratamiento </a:t>
            </a:r>
            <a:r>
              <a:rPr kumimoji="0" lang="es-MX" altLang="es-MX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Grupo A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9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583" y="0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2582" y="427905"/>
            <a:ext cx="10058400" cy="4839080"/>
          </a:xfrm>
        </p:spPr>
        <p:txBody>
          <a:bodyPr/>
          <a:lstStyle/>
          <a:p>
            <a:r>
              <a:rPr lang="es-MX" b="1" dirty="0"/>
              <a:t>RESULTADOS</a:t>
            </a:r>
          </a:p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02751"/>
              </p:ext>
            </p:extLst>
          </p:nvPr>
        </p:nvGraphicFramePr>
        <p:xfrm>
          <a:off x="1172582" y="1013661"/>
          <a:ext cx="10209007" cy="5696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389">
                  <a:extLst>
                    <a:ext uri="{9D8B030D-6E8A-4147-A177-3AD203B41FA5}">
                      <a16:colId xmlns:a16="http://schemas.microsoft.com/office/drawing/2014/main" val="1579002732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4129248219"/>
                    </a:ext>
                  </a:extLst>
                </a:gridCol>
                <a:gridCol w="1331075">
                  <a:extLst>
                    <a:ext uri="{9D8B030D-6E8A-4147-A177-3AD203B41FA5}">
                      <a16:colId xmlns:a16="http://schemas.microsoft.com/office/drawing/2014/main" val="1460076056"/>
                    </a:ext>
                  </a:extLst>
                </a:gridCol>
                <a:gridCol w="1332193">
                  <a:extLst>
                    <a:ext uri="{9D8B030D-6E8A-4147-A177-3AD203B41FA5}">
                      <a16:colId xmlns:a16="http://schemas.microsoft.com/office/drawing/2014/main" val="3249257166"/>
                    </a:ext>
                  </a:extLst>
                </a:gridCol>
                <a:gridCol w="1480960">
                  <a:extLst>
                    <a:ext uri="{9D8B030D-6E8A-4147-A177-3AD203B41FA5}">
                      <a16:colId xmlns:a16="http://schemas.microsoft.com/office/drawing/2014/main" val="3036722814"/>
                    </a:ext>
                  </a:extLst>
                </a:gridCol>
                <a:gridCol w="1479843">
                  <a:extLst>
                    <a:ext uri="{9D8B030D-6E8A-4147-A177-3AD203B41FA5}">
                      <a16:colId xmlns:a16="http://schemas.microsoft.com/office/drawing/2014/main" val="2681234054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211471496"/>
                    </a:ext>
                  </a:extLst>
                </a:gridCol>
                <a:gridCol w="1525703">
                  <a:extLst>
                    <a:ext uri="{9D8B030D-6E8A-4147-A177-3AD203B41FA5}">
                      <a16:colId xmlns:a16="http://schemas.microsoft.com/office/drawing/2014/main" val="3390506327"/>
                    </a:ext>
                  </a:extLst>
                </a:gridCol>
              </a:tblGrid>
              <a:tr h="738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No</a:t>
                      </a:r>
                      <a:endParaRPr lang="es-MX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CO-MORBILIDAD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EXTENSION ENFERMEDAD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TRATAMIENTO QUIRURGICO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rgbClr val="FFFF00"/>
                          </a:solidFill>
                          <a:effectLst/>
                        </a:rPr>
                        <a:t>EXCENTERACION ORBITARIA 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rgbClr val="FFFF00"/>
                          </a:solidFill>
                          <a:effectLst/>
                        </a:rPr>
                        <a:t>CURACION MUCORMICOSIS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solidFill>
                            <a:srgbClr val="FFFF00"/>
                          </a:solidFill>
                          <a:effectLst/>
                        </a:rPr>
                        <a:t>MUERTE RELACIONADA 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solidFill>
                            <a:srgbClr val="FFFF00"/>
                          </a:solidFill>
                          <a:effectLst/>
                        </a:rPr>
                        <a:t>A LA 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solidFill>
                            <a:srgbClr val="FFFF00"/>
                          </a:solidFill>
                          <a:effectLst/>
                        </a:rPr>
                        <a:t>ENFERMEDAD </a:t>
                      </a:r>
                      <a:endParaRPr lang="es-MX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>
                          <a:effectLst/>
                        </a:rPr>
                        <a:t>MUERTE </a:t>
                      </a:r>
                      <a:endParaRPr lang="es-MX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>
                          <a:effectLst/>
                        </a:rPr>
                        <a:t>INTRA-HOSPITALARIA NO RELACIONADA A ENFERMEDAD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3852569361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Diabetes Mellitus tipo 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Cetoacidosis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Síndrome de Fisura Orbitaria Superior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Endoscópico</a:t>
                      </a:r>
                      <a:r>
                        <a:rPr lang="en-US" sz="1050" b="1" dirty="0">
                          <a:effectLst/>
                        </a:rPr>
                        <a:t> + </a:t>
                      </a:r>
                      <a:r>
                        <a:rPr lang="en-US" sz="1050" b="1" dirty="0" err="1">
                          <a:effectLst/>
                        </a:rPr>
                        <a:t>Sublabial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endParaRPr lang="es-MX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+ </a:t>
                      </a:r>
                      <a:r>
                        <a:rPr lang="en-US" sz="1050" b="1" dirty="0" err="1">
                          <a:effectLst/>
                        </a:rPr>
                        <a:t>Exploración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r>
                        <a:rPr lang="en-US" sz="1050" b="1" dirty="0" err="1">
                          <a:effectLst/>
                        </a:rPr>
                        <a:t>pterigomaxilar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No </a:t>
                      </a:r>
                      <a:endParaRPr lang="es-MX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3083270743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Diabetes Mellitus tipo II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Síndrome</a:t>
                      </a:r>
                      <a:r>
                        <a:rPr lang="en-US" sz="1400" b="1" dirty="0">
                          <a:effectLst/>
                        </a:rPr>
                        <a:t> de </a:t>
                      </a:r>
                      <a:r>
                        <a:rPr lang="en-US" sz="1400" b="1" dirty="0" err="1">
                          <a:effectLst/>
                        </a:rPr>
                        <a:t>Ápex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Orbitario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Endoscópico</a:t>
                      </a:r>
                      <a:r>
                        <a:rPr lang="en-US" sz="1050" b="1" dirty="0">
                          <a:effectLst/>
                        </a:rPr>
                        <a:t>+ </a:t>
                      </a:r>
                      <a:r>
                        <a:rPr lang="en-US" sz="1050" b="1" dirty="0" err="1">
                          <a:effectLst/>
                        </a:rPr>
                        <a:t>Sublabial</a:t>
                      </a:r>
                      <a:endParaRPr lang="es-MX" sz="105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+ </a:t>
                      </a:r>
                      <a:r>
                        <a:rPr lang="en-US" sz="1050" b="1" dirty="0" err="1">
                          <a:effectLst/>
                        </a:rPr>
                        <a:t>Exploración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r>
                        <a:rPr lang="en-US" sz="1050" b="1" dirty="0" err="1">
                          <a:effectLst/>
                        </a:rPr>
                        <a:t>pterigomaxilar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Si </a:t>
                      </a:r>
                      <a:endParaRPr lang="es-MX" b="1" dirty="0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/>
                        <a:t>No </a:t>
                      </a:r>
                      <a:endParaRPr lang="es-MX" b="1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2742395070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Diabetes Mellitus tipo II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Síndrome de Ápex Orbitario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Endoscópico</a:t>
                      </a:r>
                      <a:r>
                        <a:rPr lang="en-US" sz="1050" b="1" dirty="0">
                          <a:effectLst/>
                        </a:rPr>
                        <a:t> + </a:t>
                      </a:r>
                      <a:r>
                        <a:rPr lang="en-US" sz="1050" b="1" dirty="0" err="1">
                          <a:effectLst/>
                        </a:rPr>
                        <a:t>Sublabial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endParaRPr lang="es-MX" sz="105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+ </a:t>
                      </a:r>
                      <a:r>
                        <a:rPr lang="en-US" sz="1050" b="1" dirty="0" err="1">
                          <a:effectLst/>
                        </a:rPr>
                        <a:t>Exploración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r>
                        <a:rPr lang="en-US" sz="1050" b="1" dirty="0" err="1">
                          <a:effectLst/>
                        </a:rPr>
                        <a:t>pterigomaxilar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/>
                        <a:t>Si </a:t>
                      </a:r>
                      <a:endParaRPr lang="es-MX" b="1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/>
                        <a:t>No </a:t>
                      </a:r>
                      <a:endParaRPr lang="es-MX" b="1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3894771784"/>
                  </a:ext>
                </a:extLst>
              </a:tr>
              <a:tr h="760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Diabetes Mellitus tipo II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Cetoacidosis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Síndrome</a:t>
                      </a:r>
                      <a:r>
                        <a:rPr lang="en-US" sz="1400" b="1" dirty="0">
                          <a:effectLst/>
                        </a:rPr>
                        <a:t> de </a:t>
                      </a:r>
                      <a:r>
                        <a:rPr lang="en-US" sz="1400" b="1" dirty="0" err="1">
                          <a:effectLst/>
                        </a:rPr>
                        <a:t>Ápex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Orbitario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Endoscópico</a:t>
                      </a:r>
                      <a:r>
                        <a:rPr lang="en-US" sz="1050" b="1" dirty="0">
                          <a:effectLst/>
                        </a:rPr>
                        <a:t> + </a:t>
                      </a:r>
                      <a:r>
                        <a:rPr lang="en-US" sz="1050" b="1" dirty="0" err="1">
                          <a:effectLst/>
                        </a:rPr>
                        <a:t>Sublabial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endParaRPr lang="es-MX" sz="105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+ </a:t>
                      </a:r>
                      <a:r>
                        <a:rPr lang="en-US" sz="1050" b="1" dirty="0" err="1">
                          <a:effectLst/>
                        </a:rPr>
                        <a:t>Exploración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r>
                        <a:rPr lang="en-US" sz="1050" b="1" dirty="0" err="1">
                          <a:effectLst/>
                        </a:rPr>
                        <a:t>pterigomaxilar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Si </a:t>
                      </a:r>
                      <a:endParaRPr lang="es-MX" b="1" dirty="0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No </a:t>
                      </a:r>
                      <a:endParaRPr lang="es-MX" b="1" dirty="0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1396732790"/>
                  </a:ext>
                </a:extLst>
              </a:tr>
              <a:tr h="77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Diabetes Mellitus tipo II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Síndrome de Fisura Orbitaria Superior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/>
                        </a:rPr>
                        <a:t>Endoscópico + Rinotomía lateral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/>
                        </a:rPr>
                        <a:t>+ Exploración pterigomaxilar</a:t>
                      </a:r>
                      <a:endParaRPr lang="es-MX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No </a:t>
                      </a:r>
                      <a:endParaRPr lang="es-MX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3871209401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Alteración Hematológica </a:t>
                      </a:r>
                      <a:r>
                        <a:rPr lang="es-MX" sz="1000" dirty="0">
                          <a:effectLst/>
                        </a:rPr>
                        <a:t>(Leucemia aguda)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Celulitis orbitaria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Endoscópico + Sublabial</a:t>
                      </a:r>
                      <a:endParaRPr lang="es-MX" sz="105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+ Exploración pterigomaxilar</a:t>
                      </a:r>
                      <a:endParaRPr lang="es-MX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No </a:t>
                      </a:r>
                      <a:endParaRPr lang="es-MX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Si </a:t>
                      </a:r>
                      <a:endParaRPr lang="es-MX" b="1" dirty="0"/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3612528892"/>
                  </a:ext>
                </a:extLst>
              </a:tr>
              <a:tr h="59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Alteración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Hematológica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(Anemia </a:t>
                      </a:r>
                      <a:r>
                        <a:rPr lang="en-US" sz="1000" dirty="0" err="1">
                          <a:effectLst/>
                        </a:rPr>
                        <a:t>Aplásica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Síndrome de Fisura Orbitaria Superior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Endoscópico</a:t>
                      </a:r>
                      <a:r>
                        <a:rPr lang="en-US" sz="1050" b="1" dirty="0">
                          <a:effectLst/>
                        </a:rPr>
                        <a:t> + </a:t>
                      </a:r>
                      <a:r>
                        <a:rPr lang="en-US" sz="1050" b="1" dirty="0" err="1">
                          <a:effectLst/>
                        </a:rPr>
                        <a:t>Sublabial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endParaRPr lang="es-MX" sz="105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+ </a:t>
                      </a:r>
                      <a:r>
                        <a:rPr lang="en-US" sz="1050" b="1" dirty="0" err="1">
                          <a:effectLst/>
                        </a:rPr>
                        <a:t>Exploración</a:t>
                      </a:r>
                      <a:r>
                        <a:rPr lang="en-US" sz="1050" b="1" dirty="0">
                          <a:effectLst/>
                        </a:rPr>
                        <a:t> </a:t>
                      </a:r>
                      <a:r>
                        <a:rPr lang="en-US" sz="1050" b="1" dirty="0" err="1">
                          <a:effectLst/>
                        </a:rPr>
                        <a:t>pterigomaxilar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No </a:t>
                      </a:r>
                      <a:endParaRPr lang="es-MX" dirty="0"/>
                    </a:p>
                  </a:txBody>
                  <a:tcPr marL="60304" marR="60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Si</a:t>
                      </a:r>
                      <a:endParaRPr lang="es-MX" b="1" dirty="0"/>
                    </a:p>
                  </a:txBody>
                  <a:tcPr marL="60304" marR="60304" marT="0" marB="0"/>
                </a:tc>
                <a:extLst>
                  <a:ext uri="{0D108BD9-81ED-4DB2-BD59-A6C34878D82A}">
                    <a16:rowId xmlns:a16="http://schemas.microsoft.com/office/drawing/2014/main" val="362243877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2582" y="623305"/>
            <a:ext cx="1020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Tabla. Evolución según extensión de enfermedad y tratamiento </a:t>
            </a:r>
            <a:r>
              <a:rPr kumimoji="0" lang="es-MX" altLang="es-MX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Grupo B</a:t>
            </a:r>
            <a:r>
              <a:rPr kumimoji="0" lang="es-MX" altLang="es-MX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MX" altLang="es-MX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0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030014"/>
            <a:ext cx="10058400" cy="4839080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137219" y="1202103"/>
            <a:ext cx="99785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DISCUSION</a:t>
            </a:r>
          </a:p>
          <a:p>
            <a:endParaRPr lang="es-MX" spc="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Al realizar en febrero de 2015 una 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</a:rPr>
              <a:t>búsqueda en </a:t>
            </a:r>
            <a:r>
              <a:rPr lang="es-MX" u="sng" spc="5" dirty="0" err="1">
                <a:latin typeface="Arial" panose="020B0604020202020204" pitchFamily="34" charset="0"/>
                <a:ea typeface="Arial" panose="020B0604020202020204" pitchFamily="34" charset="0"/>
              </a:rPr>
              <a:t>Pubmed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</a:rPr>
              <a:t> , revisión de los artículos publicados 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con el término “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</a:rPr>
              <a:t>Rhino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-Orbital 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</a:rPr>
              <a:t>Mucormycosis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”, sin ningún límite, ésta arrojó 118 resultados, de entre los cuales </a:t>
            </a:r>
            <a:r>
              <a:rPr lang="es-MX" i="1" u="sng" spc="5" dirty="0">
                <a:latin typeface="Arial" panose="020B0604020202020204" pitchFamily="34" charset="0"/>
                <a:ea typeface="Arial" panose="020B0604020202020204" pitchFamily="34" charset="0"/>
              </a:rPr>
              <a:t>ningún estudio clínico controlado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, la gran mayoría referentes a casos aislados o series de 2-4 casos y solo se encontraron 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</a:rPr>
              <a:t>21 publicaciones de 5 o más casos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endParaRPr lang="es-MX" spc="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Este estudio representa uno de los de mayor número de casos que reporta la evolución de los pacientes con tratamiento combinado médico y quirúrgico y es uno de los pocos estudios de cohorte realizados. </a:t>
            </a:r>
          </a:p>
          <a:p>
            <a:endParaRPr lang="es-MX" spc="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Esta cohorte de pacientes (grupo B), representa, una de las pocas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series reportadas con </a:t>
            </a:r>
            <a:r>
              <a:rPr lang="es-MX" b="1" u="sng" spc="5" dirty="0">
                <a:latin typeface="Arial" panose="020B0604020202020204" pitchFamily="34" charset="0"/>
                <a:ea typeface="Arial" panose="020B0604020202020204" pitchFamily="34" charset="0"/>
              </a:rPr>
              <a:t>estrategias de tratamiento consideradas exitosa 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para los casos con Mucormicosis en su forma 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</a:rPr>
              <a:t>rino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-orbitaria; estas estrategias, que, aunque con ciertas diferencias,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tienen como común denominador el tratamiento multidisciplinario médico y quirúrgico (II), uso de presentaciones </a:t>
            </a:r>
            <a:r>
              <a:rPr lang="es-MX" b="1" spc="5" dirty="0" err="1">
                <a:latin typeface="Arial" panose="020B0604020202020204" pitchFamily="34" charset="0"/>
                <a:ea typeface="Arial" panose="020B0604020202020204" pitchFamily="34" charset="0"/>
              </a:rPr>
              <a:t>liposomales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s-MX" b="1" spc="5" dirty="0" err="1">
                <a:latin typeface="Arial" panose="020B0604020202020204" pitchFamily="34" charset="0"/>
                <a:ea typeface="Arial" panose="020B0604020202020204" pitchFamily="34" charset="0"/>
              </a:rPr>
              <a:t>Anfotericina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 B (II), combinación de antimicóticos [</a:t>
            </a:r>
            <a:r>
              <a:rPr lang="es-MX" b="1" spc="5" dirty="0" err="1">
                <a:latin typeface="Arial" panose="020B0604020202020204" pitchFamily="34" charset="0"/>
                <a:ea typeface="Arial" panose="020B0604020202020204" pitchFamily="34" charset="0"/>
              </a:rPr>
              <a:t>Anfotericina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 B + </a:t>
            </a:r>
            <a:r>
              <a:rPr lang="es-MX" b="1" spc="5" dirty="0" err="1">
                <a:latin typeface="Arial" panose="020B0604020202020204" pitchFamily="34" charset="0"/>
                <a:ea typeface="Arial" panose="020B0604020202020204" pitchFamily="34" charset="0"/>
              </a:rPr>
              <a:t>Caspofungina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] (III), la realización de resecciones mediante endoscopía y las aplicaciones locales de </a:t>
            </a:r>
            <a:r>
              <a:rPr lang="es-MX" b="1" spc="5" dirty="0" err="1">
                <a:latin typeface="Arial" panose="020B0604020202020204" pitchFamily="34" charset="0"/>
                <a:ea typeface="Arial" panose="020B0604020202020204" pitchFamily="34" charset="0"/>
              </a:rPr>
              <a:t>Anfotericina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(incluso 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</a:rPr>
              <a:t>intraconal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) (IV). 4,5</a:t>
            </a:r>
          </a:p>
          <a:p>
            <a:endParaRPr lang="es-MX" spc="5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635" y="6284702"/>
            <a:ext cx="1219199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Hargrove R, Wesley R,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Klippenstein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K. Indications for orbital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exenteration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mucormycosis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Opthalmic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Plastic and Reconstructive Surgery 2006; 22:286-291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Saedi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Seilani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P. Endoscopic management of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rhinocerebral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mucormycosis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topical and intravenous amphotericin B. J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Laryngol&amp;Otol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2011; 125:807-10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1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39765"/>
              </p:ext>
            </p:extLst>
          </p:nvPr>
        </p:nvGraphicFramePr>
        <p:xfrm>
          <a:off x="0" y="0"/>
          <a:ext cx="12192000" cy="6886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699">
                  <a:extLst>
                    <a:ext uri="{9D8B030D-6E8A-4147-A177-3AD203B41FA5}">
                      <a16:colId xmlns:a16="http://schemas.microsoft.com/office/drawing/2014/main" val="2642443301"/>
                    </a:ext>
                  </a:extLst>
                </a:gridCol>
                <a:gridCol w="1193292">
                  <a:extLst>
                    <a:ext uri="{9D8B030D-6E8A-4147-A177-3AD203B41FA5}">
                      <a16:colId xmlns:a16="http://schemas.microsoft.com/office/drawing/2014/main" val="4215367928"/>
                    </a:ext>
                  </a:extLst>
                </a:gridCol>
                <a:gridCol w="3362327">
                  <a:extLst>
                    <a:ext uri="{9D8B030D-6E8A-4147-A177-3AD203B41FA5}">
                      <a16:colId xmlns:a16="http://schemas.microsoft.com/office/drawing/2014/main" val="1294672965"/>
                    </a:ext>
                  </a:extLst>
                </a:gridCol>
                <a:gridCol w="2831559">
                  <a:extLst>
                    <a:ext uri="{9D8B030D-6E8A-4147-A177-3AD203B41FA5}">
                      <a16:colId xmlns:a16="http://schemas.microsoft.com/office/drawing/2014/main" val="2368526032"/>
                    </a:ext>
                  </a:extLst>
                </a:gridCol>
                <a:gridCol w="2693123">
                  <a:extLst>
                    <a:ext uri="{9D8B030D-6E8A-4147-A177-3AD203B41FA5}">
                      <a16:colId xmlns:a16="http://schemas.microsoft.com/office/drawing/2014/main" val="2145379771"/>
                    </a:ext>
                  </a:extLst>
                </a:gridCol>
              </a:tblGrid>
              <a:tr h="285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Autores y</a:t>
                      </a:r>
                      <a:r>
                        <a:rPr lang="es-MX" sz="1050" baseline="0" dirty="0">
                          <a:effectLst/>
                        </a:rPr>
                        <a:t> </a:t>
                      </a:r>
                      <a:r>
                        <a:rPr lang="es-MX" sz="1050" dirty="0">
                          <a:effectLst/>
                        </a:rPr>
                        <a:t>(Periodo 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# Casos	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Enfermedad subyacente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Tratamiento	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Sobrevida/ Curación Mucormicosis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254193981"/>
                  </a:ext>
                </a:extLst>
              </a:tr>
              <a:tr h="341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Reed y  cols.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41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Diabetes mellitus (83%), cancer (34%), </a:t>
                      </a:r>
                      <a:r>
                        <a:rPr lang="en-US" sz="1050" dirty="0" err="1">
                          <a:effectLst/>
                        </a:rPr>
                        <a:t>corticosteroides</a:t>
                      </a:r>
                      <a:r>
                        <a:rPr lang="en-US" sz="1050" dirty="0">
                          <a:effectLst/>
                        </a:rPr>
                        <a:t> (46%), neutropenia (12%), y </a:t>
                      </a:r>
                      <a:r>
                        <a:rPr lang="en-US" sz="1050" dirty="0" err="1">
                          <a:effectLst/>
                        </a:rPr>
                        <a:t>transplante</a:t>
                      </a:r>
                      <a:r>
                        <a:rPr lang="en-US" sz="1050" dirty="0">
                          <a:effectLst/>
                        </a:rPr>
                        <a:t> (10%)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o </a:t>
                      </a: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con </a:t>
                      </a:r>
                      <a:r>
                        <a:rPr lang="es-MX" sz="1050" dirty="0" err="1">
                          <a:effectLst/>
                        </a:rPr>
                        <a:t>Caspofungina</a:t>
                      </a:r>
                      <a:r>
                        <a:rPr lang="es-MX" sz="1050" dirty="0">
                          <a:effectLst/>
                        </a:rPr>
                        <a:t> + </a:t>
                      </a:r>
                      <a:r>
                        <a:rPr lang="es-MX" sz="1050" b="0" dirty="0">
                          <a:effectLst/>
                        </a:rPr>
                        <a:t>desbridación quirúrgica</a:t>
                      </a:r>
                      <a:endParaRPr lang="es-MX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14/34 (41%) de monoterapia con </a:t>
                      </a: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y  6/7 (86%) de </a:t>
                      </a:r>
                      <a:r>
                        <a:rPr lang="es-MX" sz="1050" b="1" dirty="0">
                          <a:effectLst/>
                        </a:rPr>
                        <a:t>terapia combinada c/ </a:t>
                      </a:r>
                      <a:r>
                        <a:rPr lang="es-MX" sz="1050" b="1" dirty="0" err="1">
                          <a:effectLst/>
                        </a:rPr>
                        <a:t>Caspofungina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765646432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Bhansali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35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Diabetes Mellitus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err="1">
                          <a:effectLst/>
                        </a:rPr>
                        <a:t>Anfotericina</a:t>
                      </a:r>
                      <a:r>
                        <a:rPr lang="es-MX" sz="1050" b="1" dirty="0">
                          <a:effectLst/>
                        </a:rPr>
                        <a:t> B + desbridación quirúrgica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21/35 (60%)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404962794"/>
                  </a:ext>
                </a:extLst>
              </a:tr>
              <a:tr h="15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Rangel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22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Diabetes mellitus 20/22,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0" dirty="0" err="1">
                          <a:effectLst/>
                        </a:rPr>
                        <a:t>Anfotericina</a:t>
                      </a:r>
                      <a:r>
                        <a:rPr lang="es-MX" sz="1050" b="0" dirty="0">
                          <a:effectLst/>
                        </a:rPr>
                        <a:t> B + desbridación quirúrgica</a:t>
                      </a:r>
                      <a:endParaRPr lang="es-MX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15/22 (68%)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920363317"/>
                  </a:ext>
                </a:extLst>
              </a:tr>
              <a:tr h="32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Süslü y cols</a:t>
                      </a:r>
                      <a:endParaRPr lang="es-MX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(2000-2006)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19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Neoplasia hematológica 13/19, el resto otros factores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err="1">
                          <a:effectLst/>
                        </a:rPr>
                        <a:t>Anfotericina</a:t>
                      </a:r>
                      <a:r>
                        <a:rPr lang="es-MX" sz="1050" b="1" dirty="0">
                          <a:effectLst/>
                        </a:rPr>
                        <a:t> B + desbridación 13/19 o </a:t>
                      </a:r>
                      <a:r>
                        <a:rPr lang="es-MX" sz="1050" b="1" dirty="0" err="1">
                          <a:effectLst/>
                        </a:rPr>
                        <a:t>Anfotericina</a:t>
                      </a:r>
                      <a:r>
                        <a:rPr lang="es-MX" sz="1050" b="1" dirty="0">
                          <a:effectLst/>
                        </a:rPr>
                        <a:t> B  sin cirugía 6/19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Tratamiento médico + cirugía 6/13  (46%)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Sin cirugía 0/6 (0%)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402526179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Bala y cols. (2010-2011)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17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(74%)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Anfotericina B liposomal 5mg/kg/d + desbridación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15/17 (88%)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2983910858"/>
                  </a:ext>
                </a:extLst>
              </a:tr>
              <a:tr h="64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Nithyanandam</a:t>
                      </a:r>
                      <a:r>
                        <a:rPr lang="en-US" sz="1050" dirty="0">
                          <a:effectLst/>
                        </a:rPr>
                        <a:t> y cols. (1992-2000)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err="1">
                          <a:effectLst/>
                        </a:rPr>
                        <a:t>Anfotericina</a:t>
                      </a:r>
                      <a:r>
                        <a:rPr lang="es-MX" sz="1050" b="1" dirty="0">
                          <a:effectLst/>
                        </a:rPr>
                        <a:t> B 0.7mg/kg/d  +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err="1">
                          <a:effectLst/>
                        </a:rPr>
                        <a:t>Amphotericina</a:t>
                      </a:r>
                      <a:r>
                        <a:rPr lang="es-MX" sz="1050" b="1" dirty="0">
                          <a:effectLst/>
                        </a:rPr>
                        <a:t> B </a:t>
                      </a:r>
                      <a:r>
                        <a:rPr lang="es-MX" sz="1050" b="1" dirty="0" err="1">
                          <a:effectLst/>
                        </a:rPr>
                        <a:t>Intraorbital</a:t>
                      </a:r>
                      <a:r>
                        <a:rPr lang="es-MX" sz="1050" b="1" dirty="0">
                          <a:effectLst/>
                        </a:rPr>
                        <a:t> +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Grupo A Desbridación </a:t>
                      </a:r>
                      <a:r>
                        <a:rPr lang="es-MX" sz="1050" dirty="0" err="1">
                          <a:effectLst/>
                        </a:rPr>
                        <a:t>nasosinusal</a:t>
                      </a:r>
                      <a:endParaRPr lang="es-MX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Grupo B Desbridación  </a:t>
                      </a:r>
                      <a:r>
                        <a:rPr lang="es-MX" sz="1050" b="1" dirty="0">
                          <a:effectLst/>
                        </a:rPr>
                        <a:t>+ exenteración </a:t>
                      </a:r>
                      <a:r>
                        <a:rPr lang="es-MX" sz="1050" dirty="0">
                          <a:effectLst/>
                        </a:rPr>
                        <a:t>orbitaria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Grupo A 7/7 (100%)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 Grupo B 1/9 (11%)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 Total 50%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847825182"/>
                  </a:ext>
                </a:extLst>
              </a:tr>
              <a:tr h="67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Prado y cols.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(el presente estudio)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(2008-2012 y 2013-2014)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15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12/15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Enfermedad hematológica 3/15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</a:t>
                      </a:r>
                      <a:r>
                        <a:rPr lang="es-MX" sz="1050" baseline="0" dirty="0">
                          <a:effectLst/>
                        </a:rPr>
                        <a:t> </a:t>
                      </a:r>
                      <a:r>
                        <a:rPr lang="es-MX" sz="1050" dirty="0">
                          <a:effectLst/>
                        </a:rPr>
                        <a:t>Irrigaciones </a:t>
                      </a: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desbridaciones quirúrgicas de acuerdo a  extensión, con o sin exenteración, con maxilectomía o exploración </a:t>
                      </a:r>
                      <a:r>
                        <a:rPr lang="es-MX" sz="1050" dirty="0" err="1">
                          <a:effectLst/>
                        </a:rPr>
                        <a:t>pterigomaxilar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Grupo A histórico 4/8 (50%)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Grupo B de estudio 7/7 (100%)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2043516124"/>
                  </a:ext>
                </a:extLst>
              </a:tr>
              <a:tr h="321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Abedi y cols. (1957-1982)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9/14, Leucemia 2/14, trasplante 2/14, Cáncer diseminado 1/14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quirúrgica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10/14 (71%)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4101803498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Sun y cols. (2003-2007)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11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Trasplante órgano sólido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(</a:t>
                      </a:r>
                      <a:r>
                        <a:rPr lang="es-MX" sz="1050" b="1" dirty="0">
                          <a:effectLst/>
                        </a:rPr>
                        <a:t>LAMB</a:t>
                      </a:r>
                      <a:r>
                        <a:rPr lang="es-MX" sz="1050" dirty="0">
                          <a:effectLst/>
                        </a:rPr>
                        <a:t> o </a:t>
                      </a:r>
                      <a:r>
                        <a:rPr lang="es-MX" sz="1050" dirty="0" err="1">
                          <a:effectLst/>
                        </a:rPr>
                        <a:t>AMBd</a:t>
                      </a:r>
                      <a:r>
                        <a:rPr lang="es-MX" sz="1050" dirty="0">
                          <a:effectLst/>
                        </a:rPr>
                        <a:t>) + desbridación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7/11 (63.6%)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61433084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Pagano y cols.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Neoplasias Malignas Hematológicas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Anfotericina B + desbridación quirúrgica 4/6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6/10 (60%)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682784179"/>
                  </a:ext>
                </a:extLst>
              </a:tr>
              <a:tr h="15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Shpitzer y cols.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2/10 (20%)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2756033279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Guevara y cols. (1973-2001)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9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externa o </a:t>
                      </a:r>
                      <a:r>
                        <a:rPr lang="es-MX" sz="1050" b="1" dirty="0">
                          <a:effectLst/>
                        </a:rPr>
                        <a:t>endoscópica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5/9 (55.5%)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841975007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Ghafur</a:t>
                      </a:r>
                      <a:r>
                        <a:rPr lang="es-MX" sz="1050" dirty="0">
                          <a:effectLst/>
                        </a:rPr>
                        <a:t> y cols. (2000-2010)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9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Diabetes Mellitus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quirúrgica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7/9 (77.7%)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324123460"/>
                  </a:ext>
                </a:extLst>
              </a:tr>
              <a:tr h="321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Kohn &amp; Hepler.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8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quirúrgica (</a:t>
                      </a:r>
                      <a:r>
                        <a:rPr lang="es-MX" sz="1050" b="1" dirty="0">
                          <a:effectLst/>
                        </a:rPr>
                        <a:t>sin exenteración orbitaria</a:t>
                      </a:r>
                      <a:r>
                        <a:rPr lang="es-MX" sz="1050" dirty="0">
                          <a:effectLst/>
                        </a:rPr>
                        <a:t>) e irrigaciones con </a:t>
                      </a:r>
                      <a:r>
                        <a:rPr lang="es-MX" sz="1050" dirty="0" err="1">
                          <a:effectLst/>
                        </a:rPr>
                        <a:t>Anfo</a:t>
                      </a:r>
                      <a:r>
                        <a:rPr lang="es-MX" sz="1050" dirty="0">
                          <a:effectLst/>
                        </a:rPr>
                        <a:t> B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8/8 (100%)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45850392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Talmi y cols.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8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Neoplasias Malignas Hematológicas y otras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0.5-1.5mg/kg + desbridación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5/8 (62.5%)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46508453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Gorjón y cols. (1998-2006)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7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Enfermedad hematológica 4</a:t>
                      </a:r>
                      <a:r>
                        <a:rPr lang="es-MX" sz="1050" baseline="0" dirty="0">
                          <a:effectLst/>
                        </a:rPr>
                        <a:t> </a:t>
                      </a:r>
                      <a:r>
                        <a:rPr lang="es-MX" sz="1050" dirty="0">
                          <a:effectLst/>
                        </a:rPr>
                        <a:t>y Diabetes Mellitus 3 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2/7 (28.5%)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871837362"/>
                  </a:ext>
                </a:extLst>
              </a:tr>
              <a:tr h="15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Charfi y cols.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7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6/7 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5/7 (71.4%)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198619958"/>
                  </a:ext>
                </a:extLst>
              </a:tr>
              <a:tr h="216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Bhadada y cols. (2001-2004)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tipo I 6/6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5/6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4/6 (66.6%)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506791610"/>
                  </a:ext>
                </a:extLst>
              </a:tr>
              <a:tr h="216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Sachdeva.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6/6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4/6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4/6 (66.6%)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416317411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Arda y cols. (2007-2010)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Enfermedad hematológica (anemia </a:t>
                      </a:r>
                      <a:r>
                        <a:rPr lang="es-MX" sz="1050" dirty="0" err="1">
                          <a:effectLst/>
                        </a:rPr>
                        <a:t>aplásica</a:t>
                      </a:r>
                      <a:r>
                        <a:rPr lang="es-MX" sz="1050" dirty="0">
                          <a:effectLst/>
                        </a:rPr>
                        <a:t> y otras)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desbridación quirúrgica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4/6 (66.6%)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2839828789"/>
                  </a:ext>
                </a:extLst>
              </a:tr>
              <a:tr h="32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Alobid</a:t>
                      </a:r>
                      <a:r>
                        <a:rPr lang="es-MX" sz="1050" dirty="0">
                          <a:effectLst/>
                        </a:rPr>
                        <a:t> y cols. (1995-2001)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Diabetes Mellitus 5/5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Anfotericina</a:t>
                      </a:r>
                      <a:r>
                        <a:rPr lang="es-MX" sz="1050" dirty="0">
                          <a:effectLst/>
                        </a:rPr>
                        <a:t> B + </a:t>
                      </a:r>
                      <a:r>
                        <a:rPr lang="es-MX" sz="1050" b="1" dirty="0">
                          <a:effectLst/>
                        </a:rPr>
                        <a:t>desbridación con exenteración </a:t>
                      </a:r>
                      <a:r>
                        <a:rPr lang="es-MX" sz="1050" dirty="0">
                          <a:effectLst/>
                        </a:rPr>
                        <a:t>(2/5) o cirugía endoscópica (3/5)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5/5 (100%)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1767087401"/>
                  </a:ext>
                </a:extLst>
              </a:tr>
              <a:tr h="15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err="1">
                          <a:effectLst/>
                        </a:rPr>
                        <a:t>Toumi</a:t>
                      </a:r>
                      <a:r>
                        <a:rPr lang="es-MX" sz="1050" dirty="0">
                          <a:effectLst/>
                        </a:rPr>
                        <a:t> y cols. (1995-2007)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Diabetes Mellitus 5/5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Anfotericina B 5/5 + desbridación 4/5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2/5 (40%)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180764407"/>
                  </a:ext>
                </a:extLst>
              </a:tr>
              <a:tr h="17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Total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286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172 </a:t>
                      </a:r>
                      <a:r>
                        <a:rPr lang="es-MX" sz="1050" b="1" dirty="0">
                          <a:effectLst/>
                        </a:rPr>
                        <a:t>(60.1%)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/>
                </a:tc>
                <a:extLst>
                  <a:ext uri="{0D108BD9-81ED-4DB2-BD59-A6C34878D82A}">
                    <a16:rowId xmlns:a16="http://schemas.microsoft.com/office/drawing/2014/main" val="3124613882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7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030014"/>
            <a:ext cx="10058400" cy="4839080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137219" y="1202103"/>
            <a:ext cx="1018645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CONCLUSIONES</a:t>
            </a:r>
          </a:p>
          <a:p>
            <a:endParaRPr lang="es-MX" spc="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Es necesario establecer un </a:t>
            </a:r>
            <a:r>
              <a:rPr lang="es-MX" b="1" i="1" spc="5" dirty="0">
                <a:latin typeface="Arial" panose="020B0604020202020204" pitchFamily="34" charset="0"/>
                <a:ea typeface="Arial" panose="020B0604020202020204" pitchFamily="34" charset="0"/>
              </a:rPr>
              <a:t>protocolo diagnóstico terapéutico individualizado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Nuestro grupo implementó </a:t>
            </a:r>
            <a:r>
              <a:rPr lang="es-MX" b="1" i="1" spc="5" dirty="0">
                <a:latin typeface="Arial" panose="020B0604020202020204" pitchFamily="34" charset="0"/>
                <a:ea typeface="Arial" panose="020B0604020202020204" pitchFamily="34" charset="0"/>
              </a:rPr>
              <a:t>el actualmente empleado 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desde hace 2 años,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notando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incremento en la sobrevida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 de los pacientes. </a:t>
            </a:r>
            <a:endParaRPr lang="es-MX" i="1" spc="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MX" spc="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Los 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</a:rPr>
              <a:t>cambios más importantes en el protocolo 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fueron: </a:t>
            </a:r>
          </a:p>
          <a:p>
            <a:pPr marL="342900" indent="-342900">
              <a:buAutoNum type="alphaLcParenR"/>
            </a:pP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selección de los pacientes en que se realiza exenteración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b) La realización de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maxilectomía medial endoscópica y resección de la pared posterior del seno maxilar en lugar de maxilectomía radical externa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MX" sz="1600" spc="5" dirty="0">
                <a:latin typeface="Arial" panose="020B0604020202020204" pitchFamily="34" charset="0"/>
                <a:ea typeface="Arial" panose="020B0604020202020204" pitchFamily="34" charset="0"/>
              </a:rPr>
              <a:t>lo que permitió continuar removiendo el foco principal de la infección, pero reduciendo la morbilidad asociada al tratamiento quirúrgico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c)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desbridaciones repetidas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</a:rPr>
              <a:t>d) 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dosis acumuladas mayores de </a:t>
            </a:r>
            <a:r>
              <a:rPr lang="es-MX" b="1" spc="5" dirty="0" err="1">
                <a:latin typeface="Arial" panose="020B0604020202020204" pitchFamily="34" charset="0"/>
                <a:ea typeface="Arial" panose="020B0604020202020204" pitchFamily="34" charset="0"/>
              </a:rPr>
              <a:t>anfotericina</a:t>
            </a:r>
            <a:r>
              <a:rPr lang="es-MX" b="1" spc="5" dirty="0">
                <a:latin typeface="Arial" panose="020B0604020202020204" pitchFamily="34" charset="0"/>
                <a:ea typeface="Arial" panose="020B0604020202020204" pitchFamily="34" charset="0"/>
              </a:rPr>
              <a:t> B</a:t>
            </a:r>
          </a:p>
          <a:p>
            <a:endParaRPr lang="es-MX" spc="5" dirty="0">
              <a:latin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requieren de estudios clínicos controlados, con un mayor número de pacientes, que evalúen las diversas variables terapéuticas (médicas [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AnfBL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deferasirox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en DM,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fsCG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en NH, </a:t>
            </a:r>
            <a:r>
              <a:rPr lang="es-MX" dirty="0"/>
              <a:t>anti-Grp78, anti-</a:t>
            </a:r>
            <a:r>
              <a:rPr lang="es-MX" dirty="0" err="1"/>
              <a:t>CotH</a:t>
            </a:r>
            <a:r>
              <a:rPr lang="es-MX" dirty="0"/>
              <a:t>, inhibidor de </a:t>
            </a:r>
            <a:r>
              <a:rPr lang="es-MX" dirty="0" err="1"/>
              <a:t>calcineurina</a:t>
            </a:r>
            <a:r>
              <a:rPr lang="es-MX" dirty="0"/>
              <a:t>, O2 hiperbárico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] y quirúrgicas) para determinar el protocolo de manejo óptimo, que consistentemente mejoren la sobrevida de pacientes con este padecimiento.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37219" y="6333160"/>
            <a:ext cx="1018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Cornely</a:t>
            </a:r>
            <a:r>
              <a:rPr lang="en-US" sz="1600" dirty="0">
                <a:solidFill>
                  <a:schemeClr val="bg1"/>
                </a:solidFill>
              </a:rPr>
              <a:t> O, et al. ESCMID† and ECMM‡ joint clinical guidelines for the diagnosis and management of </a:t>
            </a:r>
            <a:r>
              <a:rPr lang="en-US" sz="1600" dirty="0" err="1">
                <a:solidFill>
                  <a:schemeClr val="bg1"/>
                </a:solidFill>
              </a:rPr>
              <a:t>mucormycosis</a:t>
            </a:r>
            <a:r>
              <a:rPr lang="en-US" sz="1600" dirty="0">
                <a:solidFill>
                  <a:schemeClr val="bg1"/>
                </a:solidFill>
              </a:rPr>
              <a:t> 2013. </a:t>
            </a:r>
            <a:r>
              <a:rPr lang="en-US" sz="1600" dirty="0" err="1">
                <a:solidFill>
                  <a:schemeClr val="bg1"/>
                </a:solidFill>
              </a:rPr>
              <a:t>Clin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Microbiol</a:t>
            </a:r>
            <a:r>
              <a:rPr lang="en-US" sz="1600" dirty="0">
                <a:solidFill>
                  <a:schemeClr val="bg1"/>
                </a:solidFill>
              </a:rPr>
              <a:t> Infect 2014; 20 (Suppl. 3): 5–26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02592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34" y="286604"/>
            <a:ext cx="8891753" cy="893610"/>
          </a:xfrm>
        </p:spPr>
        <p:txBody>
          <a:bodyPr>
            <a:normAutofit fontScale="90000"/>
          </a:bodyPr>
          <a:lstStyle/>
          <a:p>
            <a:r>
              <a:rPr lang="es-MX" sz="4000" dirty="0"/>
              <a:t>Mucormicosis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405" y="1411905"/>
            <a:ext cx="8841774" cy="4922875"/>
          </a:xfrm>
        </p:spPr>
        <p:txBody>
          <a:bodyPr>
            <a:normAutofit fontScale="47500" lnSpcReduction="20000"/>
          </a:bodyPr>
          <a:lstStyle/>
          <a:p>
            <a:r>
              <a:rPr lang="es-MX" sz="3300" b="1" dirty="0"/>
              <a:t>INTRODUCCION</a:t>
            </a:r>
            <a:endParaRPr lang="es-MX" sz="3300" dirty="0"/>
          </a:p>
          <a:p>
            <a:pPr lvl="0">
              <a:buClr>
                <a:srgbClr val="4A66AC"/>
              </a:buClr>
            </a:pPr>
            <a:r>
              <a:rPr lang="es-MX" sz="3800" dirty="0"/>
              <a:t>La </a:t>
            </a:r>
            <a:r>
              <a:rPr lang="es-MX" sz="3800" dirty="0" err="1"/>
              <a:t>mucormicosis</a:t>
            </a:r>
            <a:r>
              <a:rPr lang="es-MX" sz="3800" dirty="0"/>
              <a:t> </a:t>
            </a:r>
            <a:r>
              <a:rPr lang="es-MX" sz="3800" dirty="0" err="1"/>
              <a:t>rino</a:t>
            </a:r>
            <a:r>
              <a:rPr lang="es-MX" sz="3800" dirty="0"/>
              <a:t>-orbito-cerebral es una infección </a:t>
            </a:r>
            <a:r>
              <a:rPr lang="es-MX" sz="3800" dirty="0" err="1"/>
              <a:t>micótica</a:t>
            </a:r>
            <a:r>
              <a:rPr lang="es-MX" sz="3800" dirty="0"/>
              <a:t> oportunista, invasiva, con </a:t>
            </a:r>
            <a:r>
              <a:rPr lang="es-MX" sz="3800" b="1" dirty="0"/>
              <a:t>inaceptable</a:t>
            </a:r>
            <a:r>
              <a:rPr lang="es-MX" sz="3800" dirty="0"/>
              <a:t> </a:t>
            </a:r>
            <a:r>
              <a:rPr lang="es-MX" sz="3800" b="1" dirty="0"/>
              <a:t>alta letalidad (40%-90%)</a:t>
            </a:r>
            <a:r>
              <a:rPr lang="es-MX" sz="3800" dirty="0"/>
              <a:t>. </a:t>
            </a:r>
            <a:r>
              <a:rPr lang="es-MX" sz="3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es-MX" sz="3800" dirty="0"/>
          </a:p>
          <a:p>
            <a:r>
              <a:rPr lang="es-MX" sz="3800" dirty="0"/>
              <a:t>Su incidencia se ha </a:t>
            </a:r>
            <a:r>
              <a:rPr lang="es-MX" sz="3800" b="1" dirty="0"/>
              <a:t>incrementado</a:t>
            </a:r>
            <a:r>
              <a:rPr lang="es-MX" sz="3800" dirty="0"/>
              <a:t> (inmunosupresión, trauma). 1, 2</a:t>
            </a:r>
          </a:p>
          <a:p>
            <a:r>
              <a:rPr lang="es-MX" sz="3800" b="1" dirty="0">
                <a:solidFill>
                  <a:prstClr val="black"/>
                </a:solidFill>
              </a:rPr>
              <a:t>Fisiopatología </a:t>
            </a:r>
            <a:r>
              <a:rPr lang="es-MX" sz="3800" dirty="0">
                <a:solidFill>
                  <a:prstClr val="black"/>
                </a:solidFill>
              </a:rPr>
              <a:t>relacionada a:</a:t>
            </a:r>
          </a:p>
          <a:p>
            <a:pPr lvl="1"/>
            <a:r>
              <a:rPr lang="es-MX" sz="3800" dirty="0">
                <a:solidFill>
                  <a:prstClr val="black"/>
                </a:solidFill>
              </a:rPr>
              <a:t>Factores de virulencia de los microorganismos (del orden </a:t>
            </a:r>
            <a:r>
              <a:rPr lang="es-MX" sz="3800" dirty="0" err="1">
                <a:solidFill>
                  <a:prstClr val="black"/>
                </a:solidFill>
              </a:rPr>
              <a:t>mucorales</a:t>
            </a:r>
            <a:r>
              <a:rPr lang="es-MX" sz="3800" dirty="0">
                <a:solidFill>
                  <a:prstClr val="black"/>
                </a:solidFill>
              </a:rPr>
              <a:t> –</a:t>
            </a:r>
            <a:r>
              <a:rPr lang="es-MX" sz="3800" b="1" i="1" dirty="0" err="1">
                <a:solidFill>
                  <a:prstClr val="black"/>
                </a:solidFill>
              </a:rPr>
              <a:t>Rhizopus</a:t>
            </a:r>
            <a:r>
              <a:rPr lang="es-MX" sz="3800" b="1" i="1" dirty="0">
                <a:solidFill>
                  <a:prstClr val="black"/>
                </a:solidFill>
              </a:rPr>
              <a:t> </a:t>
            </a:r>
            <a:r>
              <a:rPr lang="es-MX" sz="3800" b="1" i="1" dirty="0" err="1">
                <a:solidFill>
                  <a:prstClr val="black"/>
                </a:solidFill>
              </a:rPr>
              <a:t>sp</a:t>
            </a:r>
            <a:r>
              <a:rPr lang="es-MX" sz="3800" dirty="0">
                <a:solidFill>
                  <a:prstClr val="black"/>
                </a:solidFill>
              </a:rPr>
              <a:t>, </a:t>
            </a:r>
            <a:r>
              <a:rPr lang="es-MX" sz="3800" dirty="0" err="1">
                <a:solidFill>
                  <a:prstClr val="black"/>
                </a:solidFill>
              </a:rPr>
              <a:t>Mucor</a:t>
            </a:r>
            <a:r>
              <a:rPr lang="es-MX" sz="3800" dirty="0">
                <a:solidFill>
                  <a:prstClr val="black"/>
                </a:solidFill>
              </a:rPr>
              <a:t>, </a:t>
            </a:r>
            <a:r>
              <a:rPr lang="es-MX" sz="3800" dirty="0" err="1">
                <a:solidFill>
                  <a:prstClr val="black"/>
                </a:solidFill>
              </a:rPr>
              <a:t>Lichteimia</a:t>
            </a:r>
            <a:r>
              <a:rPr lang="es-MX" sz="3800" dirty="0">
                <a:solidFill>
                  <a:prstClr val="black"/>
                </a:solidFill>
              </a:rPr>
              <a:t>, </a:t>
            </a:r>
            <a:r>
              <a:rPr lang="es-MX" sz="3800" dirty="0" err="1">
                <a:solidFill>
                  <a:prstClr val="black"/>
                </a:solidFill>
              </a:rPr>
              <a:t>Cunninghamella</a:t>
            </a:r>
            <a:r>
              <a:rPr lang="es-MX" sz="3800" dirty="0">
                <a:solidFill>
                  <a:prstClr val="black"/>
                </a:solidFill>
              </a:rPr>
              <a:t>-) vs </a:t>
            </a:r>
            <a:r>
              <a:rPr lang="es-MX" sz="3800" dirty="0" err="1">
                <a:solidFill>
                  <a:prstClr val="black"/>
                </a:solidFill>
              </a:rPr>
              <a:t>Entomophthorales</a:t>
            </a:r>
            <a:r>
              <a:rPr lang="es-MX" sz="3800" dirty="0">
                <a:solidFill>
                  <a:prstClr val="black"/>
                </a:solidFill>
              </a:rPr>
              <a:t> o </a:t>
            </a:r>
            <a:r>
              <a:rPr lang="es-MX" sz="3800" i="1" dirty="0" err="1">
                <a:solidFill>
                  <a:prstClr val="black"/>
                </a:solidFill>
              </a:rPr>
              <a:t>Aspergillosis</a:t>
            </a:r>
            <a:r>
              <a:rPr lang="es-MX" sz="3800" i="1" dirty="0">
                <a:solidFill>
                  <a:prstClr val="black"/>
                </a:solidFill>
              </a:rPr>
              <a:t> invasiva</a:t>
            </a:r>
            <a:r>
              <a:rPr lang="es-MX" sz="3800" dirty="0">
                <a:solidFill>
                  <a:prstClr val="black"/>
                </a:solidFill>
              </a:rPr>
              <a:t>. 3</a:t>
            </a:r>
          </a:p>
          <a:p>
            <a:pPr lvl="2"/>
            <a:r>
              <a:rPr lang="es-MX" sz="3800" dirty="0">
                <a:solidFill>
                  <a:prstClr val="black"/>
                </a:solidFill>
              </a:rPr>
              <a:t>Duplicó su genoma: determina mecanismos energéticos mas eficientes que explican su alta tasa de replicación, síntesis de proteasas relacionadas a invasión tisular, duplicidad de vías biosíntesis de </a:t>
            </a:r>
            <a:r>
              <a:rPr lang="es-MX" sz="3800" dirty="0" err="1">
                <a:solidFill>
                  <a:prstClr val="black"/>
                </a:solidFill>
              </a:rPr>
              <a:t>ergosterol</a:t>
            </a:r>
            <a:r>
              <a:rPr lang="es-MX" sz="3800" dirty="0">
                <a:solidFill>
                  <a:prstClr val="black"/>
                </a:solidFill>
              </a:rPr>
              <a:t> hacen mas probable mutaciones relacionadas a resistencia a </a:t>
            </a:r>
            <a:r>
              <a:rPr lang="es-MX" sz="3800" dirty="0" err="1">
                <a:solidFill>
                  <a:prstClr val="black"/>
                </a:solidFill>
              </a:rPr>
              <a:t>antimícóticos</a:t>
            </a:r>
            <a:r>
              <a:rPr lang="es-MX" sz="3800" dirty="0">
                <a:solidFill>
                  <a:prstClr val="black"/>
                </a:solidFill>
              </a:rPr>
              <a:t>. </a:t>
            </a:r>
            <a:r>
              <a:rPr lang="es-MX" sz="3800" dirty="0" err="1">
                <a:solidFill>
                  <a:prstClr val="black"/>
                </a:solidFill>
              </a:rPr>
              <a:t>Biofilms</a:t>
            </a:r>
            <a:r>
              <a:rPr lang="es-MX" sz="38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s-MX" sz="3800" dirty="0">
                <a:solidFill>
                  <a:prstClr val="black"/>
                </a:solidFill>
              </a:rPr>
              <a:t>Factores de inmunidad del huésped: Defectos cualitativos (</a:t>
            </a:r>
            <a:r>
              <a:rPr lang="es-MX" sz="3800" b="1" dirty="0">
                <a:solidFill>
                  <a:prstClr val="black"/>
                </a:solidFill>
              </a:rPr>
              <a:t>DM) </a:t>
            </a:r>
            <a:r>
              <a:rPr lang="es-MX" sz="3800" dirty="0">
                <a:solidFill>
                  <a:prstClr val="black"/>
                </a:solidFill>
              </a:rPr>
              <a:t>o cuantitativos (</a:t>
            </a:r>
            <a:r>
              <a:rPr lang="es-MX" sz="3800" b="1" dirty="0">
                <a:solidFill>
                  <a:prstClr val="black"/>
                </a:solidFill>
              </a:rPr>
              <a:t>neutropenia por neoplasias hematológicas) </a:t>
            </a:r>
            <a:r>
              <a:rPr lang="es-MX" sz="3800" dirty="0">
                <a:solidFill>
                  <a:prstClr val="black"/>
                </a:solidFill>
              </a:rPr>
              <a:t>alteran</a:t>
            </a:r>
            <a:r>
              <a:rPr lang="es-MX" sz="3800" b="1" dirty="0">
                <a:solidFill>
                  <a:prstClr val="black"/>
                </a:solidFill>
              </a:rPr>
              <a:t> </a:t>
            </a:r>
            <a:r>
              <a:rPr lang="es-MX" sz="3800" dirty="0">
                <a:solidFill>
                  <a:prstClr val="black"/>
                </a:solidFill>
              </a:rPr>
              <a:t>la fagocitosis y mecanismos oxidativos y no oxidativos de destrucción de esporas e hifas</a:t>
            </a:r>
            <a:endParaRPr lang="es-MX" sz="3800" b="1" dirty="0">
              <a:solidFill>
                <a:prstClr val="black"/>
              </a:solidFill>
            </a:endParaRPr>
          </a:p>
          <a:p>
            <a:pPr lvl="1"/>
            <a:r>
              <a:rPr lang="es-MX" sz="3800" dirty="0">
                <a:solidFill>
                  <a:prstClr val="black"/>
                </a:solidFill>
              </a:rPr>
              <a:t>Micro-ambiente (</a:t>
            </a:r>
            <a:r>
              <a:rPr lang="es-MX" sz="3800" b="1" dirty="0" err="1">
                <a:solidFill>
                  <a:prstClr val="black"/>
                </a:solidFill>
              </a:rPr>
              <a:t>angioinvasión</a:t>
            </a:r>
            <a:r>
              <a:rPr lang="es-MX" sz="3800" dirty="0">
                <a:solidFill>
                  <a:prstClr val="black"/>
                </a:solidFill>
              </a:rPr>
              <a:t> (expresión de proteína </a:t>
            </a:r>
            <a:r>
              <a:rPr lang="es-MX" sz="3800" dirty="0" err="1">
                <a:solidFill>
                  <a:prstClr val="black"/>
                </a:solidFill>
              </a:rPr>
              <a:t>CotH</a:t>
            </a:r>
            <a:r>
              <a:rPr lang="es-MX" sz="3800" dirty="0">
                <a:solidFill>
                  <a:prstClr val="black"/>
                </a:solidFill>
              </a:rPr>
              <a:t> unión a receptor GRP78  de células endoteliales humanas) , </a:t>
            </a:r>
            <a:r>
              <a:rPr lang="es-MX" sz="3800" b="1" dirty="0">
                <a:solidFill>
                  <a:prstClr val="black"/>
                </a:solidFill>
              </a:rPr>
              <a:t>daño endotelial</a:t>
            </a:r>
            <a:r>
              <a:rPr lang="es-MX" sz="3800" dirty="0">
                <a:solidFill>
                  <a:prstClr val="black"/>
                </a:solidFill>
              </a:rPr>
              <a:t>, </a:t>
            </a:r>
            <a:r>
              <a:rPr lang="es-MX" sz="3800" b="1" dirty="0">
                <a:solidFill>
                  <a:prstClr val="black"/>
                </a:solidFill>
              </a:rPr>
              <a:t>trombosis, necrosis </a:t>
            </a:r>
            <a:r>
              <a:rPr lang="es-MX" sz="3800" dirty="0">
                <a:solidFill>
                  <a:prstClr val="black"/>
                </a:solidFill>
              </a:rPr>
              <a:t>y acidosis tisular). 2</a:t>
            </a:r>
          </a:p>
          <a:p>
            <a:pPr marL="201168" lvl="1" indent="0">
              <a:buNone/>
            </a:pPr>
            <a:endParaRPr lang="es-MX" sz="2900" dirty="0">
              <a:solidFill>
                <a:prstClr val="black"/>
              </a:solidFill>
            </a:endParaRPr>
          </a:p>
          <a:p>
            <a:pPr marL="201168" lvl="1" indent="0">
              <a:buNone/>
            </a:pPr>
            <a:r>
              <a:rPr lang="es-MX" sz="2900" dirty="0">
                <a:solidFill>
                  <a:prstClr val="black"/>
                </a:solidFill>
              </a:rPr>
              <a:t>Muy importante el diagnóstico temprano basado en la sospecha clínica</a:t>
            </a:r>
          </a:p>
          <a:p>
            <a:pPr marL="201168" lvl="1" indent="0">
              <a:buNone/>
            </a:pPr>
            <a:r>
              <a:rPr lang="es-MX" sz="2900" b="1" dirty="0">
                <a:solidFill>
                  <a:srgbClr val="DD2F8A"/>
                </a:solidFill>
              </a:rPr>
              <a:t>En todo paciente diabético con afección oftalmológica y </a:t>
            </a:r>
            <a:r>
              <a:rPr lang="es-MX" sz="2900" b="1" dirty="0" err="1">
                <a:solidFill>
                  <a:srgbClr val="DD2F8A"/>
                </a:solidFill>
              </a:rPr>
              <a:t>nasosinusal</a:t>
            </a:r>
            <a:r>
              <a:rPr lang="es-MX" sz="2900" b="1" dirty="0">
                <a:solidFill>
                  <a:srgbClr val="DD2F8A"/>
                </a:solidFill>
              </a:rPr>
              <a:t> de rápida instauración o </a:t>
            </a:r>
            <a:r>
              <a:rPr lang="es-MX" sz="2900" b="1" dirty="0" err="1">
                <a:solidFill>
                  <a:srgbClr val="DD2F8A"/>
                </a:solidFill>
              </a:rPr>
              <a:t>inmunosuprimido</a:t>
            </a:r>
            <a:r>
              <a:rPr lang="es-MX" sz="2900" b="1" dirty="0">
                <a:solidFill>
                  <a:srgbClr val="DD2F8A"/>
                </a:solidFill>
              </a:rPr>
              <a:t> con fiebre, debe  descartarse Mucormicosis.</a:t>
            </a:r>
          </a:p>
          <a:p>
            <a:pPr marL="201168" lvl="1" indent="0">
              <a:buNone/>
            </a:pPr>
            <a:endParaRPr lang="es-MX" dirty="0">
              <a:solidFill>
                <a:prstClr val="black"/>
              </a:solidFill>
            </a:endParaRPr>
          </a:p>
          <a:p>
            <a:endParaRPr lang="es-MX" sz="1200" dirty="0"/>
          </a:p>
        </p:txBody>
      </p:sp>
      <p:sp>
        <p:nvSpPr>
          <p:cNvPr id="4" name="Rectángulo 3"/>
          <p:cNvSpPr/>
          <p:nvPr/>
        </p:nvSpPr>
        <p:spPr>
          <a:xfrm>
            <a:off x="136634" y="6245044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1.     </a:t>
            </a:r>
            <a:r>
              <a:rPr lang="es-MX" sz="1200" dirty="0" err="1">
                <a:solidFill>
                  <a:schemeClr val="bg1"/>
                </a:solidFill>
              </a:rPr>
              <a:t>Roden</a:t>
            </a:r>
            <a:r>
              <a:rPr lang="es-MX" sz="1200" dirty="0">
                <a:solidFill>
                  <a:schemeClr val="bg1"/>
                </a:solidFill>
              </a:rPr>
              <a:t> M, </a:t>
            </a:r>
            <a:r>
              <a:rPr lang="es-MX" sz="1200" dirty="0" err="1">
                <a:solidFill>
                  <a:schemeClr val="bg1"/>
                </a:solidFill>
              </a:rPr>
              <a:t>Zaoutis</a:t>
            </a:r>
            <a:r>
              <a:rPr lang="es-MX" sz="1200" dirty="0">
                <a:solidFill>
                  <a:schemeClr val="bg1"/>
                </a:solidFill>
              </a:rPr>
              <a:t> T, y cols. </a:t>
            </a:r>
            <a:r>
              <a:rPr lang="es-MX" sz="1200" dirty="0" err="1">
                <a:solidFill>
                  <a:schemeClr val="bg1"/>
                </a:solidFill>
              </a:rPr>
              <a:t>Epidemiology</a:t>
            </a:r>
            <a:r>
              <a:rPr lang="es-MX" sz="1200" dirty="0">
                <a:solidFill>
                  <a:schemeClr val="bg1"/>
                </a:solidFill>
              </a:rPr>
              <a:t> and </a:t>
            </a:r>
            <a:r>
              <a:rPr lang="es-MX" sz="1200" dirty="0" err="1">
                <a:solidFill>
                  <a:schemeClr val="bg1"/>
                </a:solidFill>
              </a:rPr>
              <a:t>outcome</a:t>
            </a:r>
            <a:r>
              <a:rPr lang="es-MX" sz="1200" dirty="0">
                <a:solidFill>
                  <a:schemeClr val="bg1"/>
                </a:solidFill>
              </a:rPr>
              <a:t> of </a:t>
            </a:r>
            <a:r>
              <a:rPr lang="es-MX" sz="1200" dirty="0" err="1">
                <a:solidFill>
                  <a:schemeClr val="bg1"/>
                </a:solidFill>
              </a:rPr>
              <a:t>zygomycosis</a:t>
            </a:r>
            <a:r>
              <a:rPr lang="es-MX" sz="1200" dirty="0">
                <a:solidFill>
                  <a:schemeClr val="bg1"/>
                </a:solidFill>
              </a:rPr>
              <a:t>: a </a:t>
            </a:r>
            <a:r>
              <a:rPr lang="es-MX" sz="1200" dirty="0" err="1">
                <a:solidFill>
                  <a:schemeClr val="bg1"/>
                </a:solidFill>
              </a:rPr>
              <a:t>review</a:t>
            </a:r>
            <a:r>
              <a:rPr lang="es-MX" sz="1200" dirty="0">
                <a:solidFill>
                  <a:schemeClr val="bg1"/>
                </a:solidFill>
              </a:rPr>
              <a:t> of 929 </a:t>
            </a:r>
            <a:r>
              <a:rPr lang="es-MX" sz="1200" dirty="0" err="1">
                <a:solidFill>
                  <a:schemeClr val="bg1"/>
                </a:solidFill>
              </a:rPr>
              <a:t>reported</a:t>
            </a:r>
            <a:r>
              <a:rPr lang="es-MX" sz="1200" dirty="0">
                <a:solidFill>
                  <a:schemeClr val="bg1"/>
                </a:solidFill>
              </a:rPr>
              <a:t> cases. </a:t>
            </a:r>
            <a:r>
              <a:rPr lang="es-MX" sz="1200" dirty="0" err="1">
                <a:solidFill>
                  <a:schemeClr val="bg1"/>
                </a:solidFill>
              </a:rPr>
              <a:t>Clin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Infect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Dis</a:t>
            </a:r>
            <a:r>
              <a:rPr lang="es-MX" sz="1200" dirty="0">
                <a:solidFill>
                  <a:schemeClr val="bg1"/>
                </a:solidFill>
              </a:rPr>
              <a:t> 2005;41:634-53</a:t>
            </a:r>
          </a:p>
          <a:p>
            <a:pPr marL="342900" indent="-342900">
              <a:buAutoNum type="arabicPeriod" startAt="2"/>
            </a:pPr>
            <a:r>
              <a:rPr lang="es-MX" sz="1200" dirty="0" err="1">
                <a:solidFill>
                  <a:schemeClr val="bg1"/>
                </a:solidFill>
              </a:rPr>
              <a:t>Ibrahima</a:t>
            </a:r>
            <a:r>
              <a:rPr lang="es-MX" sz="1200" dirty="0">
                <a:solidFill>
                  <a:schemeClr val="bg1"/>
                </a:solidFill>
              </a:rPr>
              <a:t> A, </a:t>
            </a:r>
            <a:r>
              <a:rPr lang="es-MX" sz="1200" dirty="0" err="1">
                <a:solidFill>
                  <a:schemeClr val="bg1"/>
                </a:solidFill>
              </a:rPr>
              <a:t>Kontoyiannis</a:t>
            </a:r>
            <a:r>
              <a:rPr lang="es-MX" sz="1200" dirty="0">
                <a:solidFill>
                  <a:schemeClr val="bg1"/>
                </a:solidFill>
              </a:rPr>
              <a:t> D. </a:t>
            </a:r>
            <a:r>
              <a:rPr lang="es-MX" sz="1200" dirty="0" err="1">
                <a:solidFill>
                  <a:schemeClr val="bg1"/>
                </a:solidFill>
              </a:rPr>
              <a:t>Update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on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mucormycosis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pathogenesis</a:t>
            </a:r>
            <a:r>
              <a:rPr lang="es-MX" sz="1200" dirty="0">
                <a:solidFill>
                  <a:schemeClr val="bg1"/>
                </a:solidFill>
              </a:rPr>
              <a:t>. </a:t>
            </a:r>
            <a:r>
              <a:rPr lang="es-MX" sz="1200" dirty="0" err="1">
                <a:solidFill>
                  <a:schemeClr val="bg1"/>
                </a:solidFill>
              </a:rPr>
              <a:t>Curr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Opin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Infect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Dis</a:t>
            </a:r>
            <a:r>
              <a:rPr lang="es-MX" sz="1200" dirty="0">
                <a:solidFill>
                  <a:schemeClr val="bg1"/>
                </a:solidFill>
              </a:rPr>
              <a:t> 2013; 26:508–515</a:t>
            </a:r>
          </a:p>
          <a:p>
            <a:pPr marL="342900" indent="-342900">
              <a:buAutoNum type="arabicPeriod" startAt="2"/>
            </a:pPr>
            <a:r>
              <a:rPr lang="en-US" sz="1200" dirty="0" err="1">
                <a:solidFill>
                  <a:schemeClr val="bg1"/>
                </a:solidFill>
              </a:rPr>
              <a:t>Muszewska</a:t>
            </a:r>
            <a:r>
              <a:rPr lang="en-US" sz="1200" dirty="0">
                <a:solidFill>
                  <a:schemeClr val="bg1"/>
                </a:solidFill>
              </a:rPr>
              <a:t> A, y cols. Biology, systematics, and clinical manifestations of </a:t>
            </a:r>
            <a:r>
              <a:rPr lang="en-US" sz="1200" dirty="0" err="1">
                <a:solidFill>
                  <a:schemeClr val="bg1"/>
                </a:solidFill>
              </a:rPr>
              <a:t>Zygomycota</a:t>
            </a:r>
            <a:r>
              <a:rPr lang="en-US" sz="1200" dirty="0">
                <a:solidFill>
                  <a:schemeClr val="bg1"/>
                </a:solidFill>
              </a:rPr>
              <a:t> infections. </a:t>
            </a:r>
            <a:r>
              <a:rPr lang="fr-FR" sz="1200" dirty="0" err="1">
                <a:solidFill>
                  <a:schemeClr val="bg1"/>
                </a:solidFill>
              </a:rPr>
              <a:t>Eur</a:t>
            </a:r>
            <a:r>
              <a:rPr lang="fr-FR" sz="1200" dirty="0">
                <a:solidFill>
                  <a:schemeClr val="bg1"/>
                </a:solidFill>
              </a:rPr>
              <a:t> J Clin </a:t>
            </a:r>
            <a:r>
              <a:rPr lang="fr-FR" sz="1200" dirty="0" err="1">
                <a:solidFill>
                  <a:schemeClr val="bg1"/>
                </a:solidFill>
              </a:rPr>
              <a:t>Microbiol</a:t>
            </a:r>
            <a:r>
              <a:rPr lang="fr-FR" sz="1200" dirty="0">
                <a:solidFill>
                  <a:schemeClr val="bg1"/>
                </a:solidFill>
              </a:rPr>
              <a:t> Infect Dis (2014) 33:1273–1287</a:t>
            </a:r>
            <a:endParaRPr lang="es-MX" sz="12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184" y="2577661"/>
            <a:ext cx="2956816" cy="22130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843610" y="4504661"/>
            <a:ext cx="1044540" cy="1652246"/>
          </a:xfrm>
          <a:prstGeom prst="rect">
            <a:avLst/>
          </a:prstGeom>
        </p:spPr>
      </p:pic>
      <p:pic>
        <p:nvPicPr>
          <p:cNvPr id="1026" name="Picture 2" descr="DSC00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84" y="325182"/>
            <a:ext cx="2956816" cy="22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n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83" y="4808512"/>
            <a:ext cx="1304571" cy="10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168717" y="5965446"/>
            <a:ext cx="2966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Rhizopus</a:t>
            </a:r>
            <a:r>
              <a:rPr lang="en-US" sz="1200" dirty="0"/>
              <a:t> 17,467 genes; </a:t>
            </a:r>
            <a:r>
              <a:rPr lang="en-US" sz="1200" dirty="0" err="1"/>
              <a:t>Mucor</a:t>
            </a:r>
            <a:r>
              <a:rPr lang="en-US" sz="1200" dirty="0"/>
              <a:t> 11,719 genes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2111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515632" cy="914875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3526" y="1288962"/>
            <a:ext cx="8542997" cy="5092109"/>
          </a:xfrm>
        </p:spPr>
        <p:txBody>
          <a:bodyPr>
            <a:normAutofit lnSpcReduction="10000"/>
          </a:bodyPr>
          <a:lstStyle/>
          <a:p>
            <a:r>
              <a:rPr lang="es-MX" sz="2200" b="1" dirty="0"/>
              <a:t>INTRODUCCION</a:t>
            </a:r>
          </a:p>
          <a:p>
            <a:pPr marL="0" indent="0">
              <a:buNone/>
            </a:pPr>
            <a:r>
              <a:rPr lang="es-MX" sz="2400" dirty="0"/>
              <a:t>La enfermedad </a:t>
            </a:r>
            <a:r>
              <a:rPr lang="es-MX" sz="2400" u="sng" dirty="0"/>
              <a:t>comienza en la cavidad nasal y senos paranasales</a:t>
            </a:r>
            <a:r>
              <a:rPr lang="es-MX" sz="2400" dirty="0"/>
              <a:t>, progresa a través de la </a:t>
            </a:r>
            <a:r>
              <a:rPr lang="es-MX" sz="2400" u="sng" dirty="0"/>
              <a:t>fisura </a:t>
            </a:r>
            <a:r>
              <a:rPr lang="es-MX" sz="2400" u="sng" dirty="0" err="1"/>
              <a:t>pterigo</a:t>
            </a:r>
            <a:r>
              <a:rPr lang="es-MX" sz="2400" u="sng" dirty="0"/>
              <a:t>-maxilar (arterias </a:t>
            </a:r>
            <a:r>
              <a:rPr lang="es-MX" sz="2400" i="1" u="sng" dirty="0"/>
              <a:t>principales que irrigan la región</a:t>
            </a:r>
            <a:r>
              <a:rPr lang="es-MX" sz="2400" u="sng" dirty="0"/>
              <a:t>) </a:t>
            </a:r>
            <a:r>
              <a:rPr lang="es-MX" sz="2400" dirty="0"/>
              <a:t>hacia el paladar y </a:t>
            </a:r>
            <a:r>
              <a:rPr lang="es-MX" sz="2400" u="sng" dirty="0"/>
              <a:t>a la órbita </a:t>
            </a:r>
            <a:r>
              <a:rPr lang="es-MX" sz="2400" dirty="0"/>
              <a:t>a través de la </a:t>
            </a:r>
            <a:r>
              <a:rPr lang="es-MX" sz="2400" u="sng" dirty="0"/>
              <a:t>fisura orbitaria inferior </a:t>
            </a:r>
            <a:r>
              <a:rPr lang="es-MX" sz="2400" dirty="0"/>
              <a:t>(66 a 100% de los casos).</a:t>
            </a:r>
          </a:p>
          <a:p>
            <a:pPr marL="0" indent="0">
              <a:buNone/>
            </a:pPr>
            <a:r>
              <a:rPr lang="es-MX" sz="2400" dirty="0"/>
              <a:t>En fisura orbitaria superior (III-VI nervios y vena orbitaria inferior)</a:t>
            </a:r>
          </a:p>
          <a:p>
            <a:pPr marL="0" indent="0">
              <a:buNone/>
            </a:pPr>
            <a:r>
              <a:rPr lang="es-MX" sz="2400" dirty="0"/>
              <a:t>La invasión al nervio óptico y/o trombosis de la arteria retiniana en el </a:t>
            </a:r>
            <a:r>
              <a:rPr lang="es-MX" sz="2400" u="sng" dirty="0"/>
              <a:t>ápex orbitario </a:t>
            </a:r>
            <a:r>
              <a:rPr lang="es-MX" sz="2400" dirty="0"/>
              <a:t>resultan en </a:t>
            </a:r>
            <a:r>
              <a:rPr lang="es-MX" sz="2400" u="sng" dirty="0"/>
              <a:t>pérdida irreversible de la visión</a:t>
            </a:r>
            <a:r>
              <a:rPr lang="es-MX" sz="2400" dirty="0"/>
              <a:t>, con </a:t>
            </a:r>
            <a:r>
              <a:rPr lang="es-MX" sz="2400" u="sng" dirty="0"/>
              <a:t>potencial trombosis del seno cavernoso</a:t>
            </a:r>
            <a:r>
              <a:rPr lang="es-MX" sz="2400" dirty="0"/>
              <a:t>, lo que justifica el tratamiento temprano para limitar su </a:t>
            </a:r>
            <a:r>
              <a:rPr lang="es-MX" sz="2400" u="sng" dirty="0"/>
              <a:t>extensión intracraneal</a:t>
            </a:r>
            <a:r>
              <a:rPr lang="es-MX" sz="2400" dirty="0"/>
              <a:t>. 4, 5 </a:t>
            </a:r>
          </a:p>
          <a:p>
            <a:pPr marL="0" indent="0">
              <a:buNone/>
            </a:pPr>
            <a:r>
              <a:rPr lang="es-MX" sz="2400" u="sng" dirty="0"/>
              <a:t>Indicadores de mal pronóstico</a:t>
            </a:r>
            <a:r>
              <a:rPr lang="es-MX" sz="2400" dirty="0"/>
              <a:t>: neoplasias hematológicas, necrosis paladar, frontal, enfermedad bilateral, progresión orbitaria, extensión intracraneal y retraso en el diagnóstico e inicio del tratamiento.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921" y="4275636"/>
            <a:ext cx="2847079" cy="20179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480" y="629358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4. </a:t>
            </a:r>
            <a:r>
              <a:rPr lang="es-MX" sz="1600" dirty="0" err="1">
                <a:solidFill>
                  <a:schemeClr val="bg1"/>
                </a:solidFill>
              </a:rPr>
              <a:t>Mousa</a:t>
            </a:r>
            <a:r>
              <a:rPr lang="es-MX" sz="1600" dirty="0">
                <a:solidFill>
                  <a:schemeClr val="bg1"/>
                </a:solidFill>
              </a:rPr>
              <a:t> S, </a:t>
            </a:r>
            <a:r>
              <a:rPr lang="es-MX" sz="1600" dirty="0" err="1">
                <a:solidFill>
                  <a:schemeClr val="bg1"/>
                </a:solidFill>
              </a:rPr>
              <a:t>Peyman</a:t>
            </a:r>
            <a:r>
              <a:rPr lang="es-MX" sz="1600" dirty="0">
                <a:solidFill>
                  <a:schemeClr val="bg1"/>
                </a:solidFill>
              </a:rPr>
              <a:t> B. </a:t>
            </a:r>
            <a:r>
              <a:rPr lang="es-MX" sz="1600" dirty="0" err="1">
                <a:solidFill>
                  <a:schemeClr val="bg1"/>
                </a:solidFill>
              </a:rPr>
              <a:t>Rhinocerebral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mucormycosis</a:t>
            </a:r>
            <a:r>
              <a:rPr lang="es-MX" sz="1600" dirty="0">
                <a:solidFill>
                  <a:schemeClr val="bg1"/>
                </a:solidFill>
              </a:rPr>
              <a:t>: </a:t>
            </a:r>
            <a:r>
              <a:rPr lang="es-MX" sz="1600" dirty="0" err="1">
                <a:solidFill>
                  <a:schemeClr val="bg1"/>
                </a:solidFill>
              </a:rPr>
              <a:t>pathways</a:t>
            </a:r>
            <a:r>
              <a:rPr lang="es-MX" sz="1600" dirty="0">
                <a:solidFill>
                  <a:schemeClr val="bg1"/>
                </a:solidFill>
              </a:rPr>
              <a:t> of spread. </a:t>
            </a:r>
            <a:r>
              <a:rPr lang="es-MX" sz="1600" dirty="0" err="1">
                <a:solidFill>
                  <a:schemeClr val="bg1"/>
                </a:solidFill>
              </a:rPr>
              <a:t>Eur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Arch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Otorhinolaryngol</a:t>
            </a:r>
            <a:r>
              <a:rPr lang="es-MX" sz="1600" dirty="0">
                <a:solidFill>
                  <a:schemeClr val="bg1"/>
                </a:solidFill>
              </a:rPr>
              <a:t> 2005; 262:932-938</a:t>
            </a:r>
          </a:p>
          <a:p>
            <a:r>
              <a:rPr lang="es-MX" sz="1600" dirty="0">
                <a:solidFill>
                  <a:schemeClr val="bg1"/>
                </a:solidFill>
              </a:rPr>
              <a:t>5. </a:t>
            </a:r>
            <a:r>
              <a:rPr lang="es-MX" sz="1600" dirty="0" err="1">
                <a:solidFill>
                  <a:schemeClr val="bg1"/>
                </a:solidFill>
              </a:rPr>
              <a:t>Hargrove</a:t>
            </a:r>
            <a:r>
              <a:rPr lang="es-MX" sz="1600" dirty="0">
                <a:solidFill>
                  <a:schemeClr val="bg1"/>
                </a:solidFill>
              </a:rPr>
              <a:t>, et al. </a:t>
            </a:r>
            <a:r>
              <a:rPr lang="es-MX" sz="1600" dirty="0" err="1">
                <a:solidFill>
                  <a:schemeClr val="bg1"/>
                </a:solidFill>
              </a:rPr>
              <a:t>Indications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for</a:t>
            </a:r>
            <a:r>
              <a:rPr lang="es-MX" sz="1600" dirty="0">
                <a:solidFill>
                  <a:schemeClr val="bg1"/>
                </a:solidFill>
              </a:rPr>
              <a:t> Orbital </a:t>
            </a:r>
            <a:r>
              <a:rPr lang="es-MX" sz="1600" dirty="0" err="1">
                <a:solidFill>
                  <a:schemeClr val="bg1"/>
                </a:solidFill>
              </a:rPr>
              <a:t>Exenteration</a:t>
            </a:r>
            <a:r>
              <a:rPr lang="es-MX" sz="1600" dirty="0">
                <a:solidFill>
                  <a:schemeClr val="bg1"/>
                </a:solidFill>
              </a:rPr>
              <a:t> in </a:t>
            </a:r>
            <a:r>
              <a:rPr lang="es-MX" sz="1600" dirty="0" err="1">
                <a:solidFill>
                  <a:schemeClr val="bg1"/>
                </a:solidFill>
              </a:rPr>
              <a:t>Mucormycosis</a:t>
            </a:r>
            <a:r>
              <a:rPr lang="es-MX" sz="1600" dirty="0">
                <a:solidFill>
                  <a:schemeClr val="bg1"/>
                </a:solidFill>
              </a:rPr>
              <a:t>. </a:t>
            </a:r>
            <a:r>
              <a:rPr lang="es-MX" sz="1600" dirty="0" err="1">
                <a:solidFill>
                  <a:schemeClr val="bg1"/>
                </a:solidFill>
              </a:rPr>
              <a:t>Ophthal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Plast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Reconstr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Surg</a:t>
            </a:r>
            <a:r>
              <a:rPr lang="es-MX" sz="1600" dirty="0">
                <a:solidFill>
                  <a:schemeClr val="bg1"/>
                </a:solidFill>
              </a:rPr>
              <a:t> 2006;  22 (4): 286–291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921" y="0"/>
            <a:ext cx="2857510" cy="2137418"/>
          </a:xfrm>
          <a:prstGeom prst="rect">
            <a:avLst/>
          </a:prstGeom>
        </p:spPr>
      </p:pic>
      <p:pic>
        <p:nvPicPr>
          <p:cNvPr id="1026" name="Picture 2" descr="97-1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921" y="2108799"/>
            <a:ext cx="2842597" cy="21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451" y="264605"/>
            <a:ext cx="8846287" cy="851081"/>
          </a:xfrm>
        </p:spPr>
        <p:txBody>
          <a:bodyPr>
            <a:normAutofit fontScale="90000"/>
          </a:bodyPr>
          <a:lstStyle/>
          <a:p>
            <a:r>
              <a:rPr lang="es-MX" sz="4000" dirty="0"/>
              <a:t>Mucormicosis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423" y="1339702"/>
            <a:ext cx="8367824" cy="4869712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INTRODUCCION</a:t>
            </a:r>
            <a:endParaRPr lang="es-MX" sz="900" spc="5" dirty="0">
              <a:latin typeface="Arial" panose="020B0604020202020204" pitchFamily="34" charset="0"/>
            </a:endParaRPr>
          </a:p>
          <a:p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MX" sz="2200" b="1" spc="5" dirty="0">
                <a:latin typeface="Arial" panose="020B0604020202020204" pitchFamily="34" charset="0"/>
                <a:cs typeface="Arial" panose="020B0604020202020204" pitchFamily="34" charset="0"/>
              </a:rPr>
              <a:t>tratamiento multidisciplinario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 implica la </a:t>
            </a:r>
            <a:r>
              <a:rPr lang="es-MX" sz="2200" u="sng" spc="5" dirty="0">
                <a:latin typeface="Arial" panose="020B0604020202020204" pitchFamily="34" charset="0"/>
                <a:cs typeface="Arial" panose="020B0604020202020204" pitchFamily="34" charset="0"/>
              </a:rPr>
              <a:t>reversión del estado </a:t>
            </a:r>
            <a:r>
              <a:rPr lang="es-MX" sz="2200" u="sng" spc="5" dirty="0" err="1">
                <a:latin typeface="Arial" panose="020B0604020202020204" pitchFamily="34" charset="0"/>
                <a:cs typeface="Arial" panose="020B0604020202020204" pitchFamily="34" charset="0"/>
              </a:rPr>
              <a:t>cetoacidótico</a:t>
            </a:r>
            <a:r>
              <a:rPr lang="es-MX" sz="2200" u="sng" spc="5" dirty="0">
                <a:latin typeface="Arial" panose="020B0604020202020204" pitchFamily="34" charset="0"/>
                <a:cs typeface="Arial" panose="020B0604020202020204" pitchFamily="34" charset="0"/>
              </a:rPr>
              <a:t> o la neutropenia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, el empleo de </a:t>
            </a:r>
            <a:r>
              <a:rPr lang="es-MX" sz="2200" u="sng" spc="5" dirty="0">
                <a:latin typeface="Arial" panose="020B0604020202020204" pitchFamily="34" charset="0"/>
                <a:cs typeface="Arial" panose="020B0604020202020204" pitchFamily="34" charset="0"/>
              </a:rPr>
              <a:t>antimicóticos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 (los que disponemos con toxicidad significativa -</a:t>
            </a:r>
            <a:r>
              <a:rPr lang="es-MX" sz="2200" spc="5" dirty="0" err="1">
                <a:latin typeface="Arial" panose="020B0604020202020204" pitchFamily="34" charset="0"/>
                <a:cs typeface="Arial" panose="020B0604020202020204" pitchFamily="34" charset="0"/>
              </a:rPr>
              <a:t>Anfotericina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 B-) y </a:t>
            </a:r>
            <a:r>
              <a:rPr lang="es-MX" sz="2200" u="sng" spc="5" dirty="0">
                <a:latin typeface="Arial" panose="020B0604020202020204" pitchFamily="34" charset="0"/>
                <a:cs typeface="Arial" panose="020B0604020202020204" pitchFamily="34" charset="0"/>
              </a:rPr>
              <a:t>tratamiento quirúrgico agresivo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900" spc="5" dirty="0">
                <a:latin typeface="Arial" panose="020B0604020202020204" pitchFamily="34" charset="0"/>
                <a:cs typeface="Arial" panose="020B0604020202020204" pitchFamily="34" charset="0"/>
              </a:rPr>
              <a:t>(remover tejido  necrótico, reducir  la concentración  de fúngica y facilitar la acción de los antimicóticos), </a:t>
            </a:r>
            <a:r>
              <a:rPr lang="es-MX" sz="2200" u="sng" spc="5" dirty="0">
                <a:latin typeface="Arial" panose="020B0604020202020204" pitchFamily="34" charset="0"/>
                <a:cs typeface="Arial" panose="020B0604020202020204" pitchFamily="34" charset="0"/>
              </a:rPr>
              <a:t>particularmente </a:t>
            </a:r>
            <a:r>
              <a:rPr lang="es-MX" sz="2200" u="sng" spc="5" dirty="0" err="1">
                <a:latin typeface="Arial" panose="020B0604020202020204" pitchFamily="34" charset="0"/>
                <a:cs typeface="Arial" panose="020B0604020202020204" pitchFamily="34" charset="0"/>
              </a:rPr>
              <a:t>mutilante</a:t>
            </a:r>
            <a:r>
              <a:rPr lang="es-MX" sz="2200" u="sng" spc="5" dirty="0">
                <a:latin typeface="Arial" panose="020B0604020202020204" pitchFamily="34" charset="0"/>
                <a:cs typeface="Arial" panose="020B0604020202020204" pitchFamily="34" charset="0"/>
              </a:rPr>
              <a:t> en sus etapas avanzadas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, con resultados variables. 1, 6</a:t>
            </a:r>
          </a:p>
          <a:p>
            <a:r>
              <a:rPr lang="es-MX" sz="22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2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exenteración orbitaria parece mejorar la sobrevida en pacientes con compromiso orbitario progresivo</a:t>
            </a:r>
            <a:r>
              <a:rPr lang="es-MX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 embargo, existe controversia respecto a las indicaciones para realizar este procedimiento y su influencia en la progresión de la enfermedad; constituye una </a:t>
            </a:r>
            <a:r>
              <a:rPr lang="es-MX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 decisión</a:t>
            </a:r>
            <a:r>
              <a:rPr lang="es-MX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</a:p>
          <a:p>
            <a:endParaRPr lang="es-MX" sz="8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i="1" u="sng" spc="5" dirty="0">
                <a:latin typeface="Arial" panose="020B0604020202020204" pitchFamily="34" charset="0"/>
                <a:cs typeface="Arial" panose="020B0604020202020204" pitchFamily="34" charset="0"/>
              </a:rPr>
              <a:t>Trabajo resultado de observaciones clínicas y del análisis de lo publicado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, para tratar de comprender y revertir los aspectos </a:t>
            </a:r>
            <a:r>
              <a:rPr lang="es-MX" sz="2200" spc="5" dirty="0" err="1">
                <a:latin typeface="Arial" panose="020B0604020202020204" pitchFamily="34" charset="0"/>
                <a:cs typeface="Arial" panose="020B0604020202020204" pitchFamily="34" charset="0"/>
              </a:rPr>
              <a:t>anatómo</a:t>
            </a:r>
            <a:r>
              <a:rPr lang="es-MX" sz="2200" spc="5" dirty="0">
                <a:latin typeface="Arial" panose="020B0604020202020204" pitchFamily="34" charset="0"/>
                <a:cs typeface="Arial" panose="020B0604020202020204" pitchFamily="34" charset="0"/>
              </a:rPr>
              <a:t>-clínicos y fisiopatológicos conocidos de esta grave enfermedad. </a:t>
            </a:r>
          </a:p>
          <a:p>
            <a:endParaRPr lang="es-MX" sz="2200" spc="5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CirMu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1730678"/>
            <a:ext cx="29892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738" y="4041503"/>
            <a:ext cx="2989262" cy="21324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3917" y="6262929"/>
            <a:ext cx="1190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sz="1600" dirty="0" err="1">
                <a:solidFill>
                  <a:schemeClr val="bg1"/>
                </a:solidFill>
              </a:rPr>
              <a:t>Roden</a:t>
            </a:r>
            <a:r>
              <a:rPr lang="es-MX" sz="1600" dirty="0">
                <a:solidFill>
                  <a:schemeClr val="bg1"/>
                </a:solidFill>
              </a:rPr>
              <a:t> MM, </a:t>
            </a:r>
            <a:r>
              <a:rPr lang="es-MX" sz="1600" dirty="0" err="1">
                <a:solidFill>
                  <a:schemeClr val="bg1"/>
                </a:solidFill>
              </a:rPr>
              <a:t>Zaoutis</a:t>
            </a:r>
            <a:r>
              <a:rPr lang="es-MX" sz="1600" dirty="0">
                <a:solidFill>
                  <a:schemeClr val="bg1"/>
                </a:solidFill>
              </a:rPr>
              <a:t> TE, et al. </a:t>
            </a:r>
            <a:r>
              <a:rPr lang="es-MX" sz="1600" dirty="0" err="1">
                <a:solidFill>
                  <a:schemeClr val="bg1"/>
                </a:solidFill>
              </a:rPr>
              <a:t>Epidemiology</a:t>
            </a:r>
            <a:r>
              <a:rPr lang="es-MX" sz="1600" dirty="0">
                <a:solidFill>
                  <a:schemeClr val="bg1"/>
                </a:solidFill>
              </a:rPr>
              <a:t> and </a:t>
            </a:r>
            <a:r>
              <a:rPr lang="es-MX" sz="1600" dirty="0" err="1">
                <a:solidFill>
                  <a:schemeClr val="bg1"/>
                </a:solidFill>
              </a:rPr>
              <a:t>outcome</a:t>
            </a:r>
            <a:r>
              <a:rPr lang="es-MX" sz="1600" dirty="0">
                <a:solidFill>
                  <a:schemeClr val="bg1"/>
                </a:solidFill>
              </a:rPr>
              <a:t> of </a:t>
            </a:r>
            <a:r>
              <a:rPr lang="es-MX" sz="1600" dirty="0" err="1">
                <a:solidFill>
                  <a:schemeClr val="bg1"/>
                </a:solidFill>
              </a:rPr>
              <a:t>zygomycosis</a:t>
            </a:r>
            <a:r>
              <a:rPr lang="es-MX" sz="1600" dirty="0">
                <a:solidFill>
                  <a:schemeClr val="bg1"/>
                </a:solidFill>
              </a:rPr>
              <a:t>: a </a:t>
            </a:r>
            <a:r>
              <a:rPr lang="es-MX" sz="1600" dirty="0" err="1">
                <a:solidFill>
                  <a:schemeClr val="bg1"/>
                </a:solidFill>
              </a:rPr>
              <a:t>review</a:t>
            </a:r>
            <a:r>
              <a:rPr lang="es-MX" sz="1600" dirty="0">
                <a:solidFill>
                  <a:schemeClr val="bg1"/>
                </a:solidFill>
              </a:rPr>
              <a:t> of 929 </a:t>
            </a:r>
            <a:r>
              <a:rPr lang="es-MX" sz="1600" dirty="0" err="1">
                <a:solidFill>
                  <a:schemeClr val="bg1"/>
                </a:solidFill>
              </a:rPr>
              <a:t>reported</a:t>
            </a:r>
            <a:r>
              <a:rPr lang="es-MX" sz="1600" dirty="0">
                <a:solidFill>
                  <a:schemeClr val="bg1"/>
                </a:solidFill>
              </a:rPr>
              <a:t> cases. </a:t>
            </a:r>
            <a:r>
              <a:rPr lang="es-MX" sz="1600" dirty="0" err="1">
                <a:solidFill>
                  <a:schemeClr val="bg1"/>
                </a:solidFill>
              </a:rPr>
              <a:t>Clin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Infect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  <a:r>
              <a:rPr lang="es-MX" sz="1600" dirty="0" err="1">
                <a:solidFill>
                  <a:schemeClr val="bg1"/>
                </a:solidFill>
              </a:rPr>
              <a:t>Dis</a:t>
            </a:r>
            <a:r>
              <a:rPr lang="es-MX" sz="1600" dirty="0">
                <a:solidFill>
                  <a:schemeClr val="bg1"/>
                </a:solidFill>
              </a:rPr>
              <a:t> 2005;41:634-53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   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Saedi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Seilani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P. Endoscopic management of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rhinocerebral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mucormycosis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topical and intravenous amphotericin B. J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Laryngol&amp;Otol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2011; 125:807-10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684" y="22430"/>
            <a:ext cx="2218316" cy="1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488" y="1030013"/>
            <a:ext cx="8920717" cy="529635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MX" sz="2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sz="2600" b="1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s-MX" sz="2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</a:t>
            </a:r>
            <a:r>
              <a:rPr lang="es-MX" sz="2600" b="1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sz="2600" b="1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MX" sz="2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MX" sz="2600" b="1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s-MX" sz="2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endParaRPr lang="es-MX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Comparar la evolución de un grupo de pacientes 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s-MX" sz="29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mucormicosis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9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rino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-orbitaria, </a:t>
            </a:r>
            <a:r>
              <a:rPr lang="es-MX" sz="29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que se instituyó un protocolo terapéutico </a:t>
            </a:r>
            <a:r>
              <a:rPr lang="es-MX" sz="2900" i="1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 consideramos en correspondencia a la extensión de la enfermedad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en el que</a:t>
            </a:r>
          </a:p>
          <a:p>
            <a:pPr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resecan solo los tejidos </a:t>
            </a:r>
            <a:r>
              <a:rPr lang="es-MX" sz="29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irreversiblemente afectados</a:t>
            </a:r>
          </a:p>
          <a:p>
            <a:pPr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emplean abordajes endoscópicos </a:t>
            </a:r>
            <a:r>
              <a:rPr lang="es-MX" sz="29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combinación 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 los abordajes externos.</a:t>
            </a:r>
          </a:p>
          <a:p>
            <a:pPr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Sistemáticamente se expone la fosa </a:t>
            </a:r>
            <a:r>
              <a:rPr lang="es-MX" sz="29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pterigomaxilar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(maxilectomía o endoscópica)</a:t>
            </a:r>
          </a:p>
          <a:p>
            <a:pPr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realiza o no </a:t>
            </a:r>
            <a:r>
              <a:rPr lang="es-MX" sz="29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exenteración orbitaria 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base a la extensión de la infección:</a:t>
            </a:r>
          </a:p>
          <a:p>
            <a:pPr lvl="1"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Sí, cuando afecta el  ápex orbitario</a:t>
            </a:r>
          </a:p>
          <a:p>
            <a:pPr lvl="1" indent="449580" algn="just">
              <a:lnSpc>
                <a:spcPct val="120000"/>
              </a:lnSpc>
              <a:spcAft>
                <a:spcPts val="600"/>
              </a:spcAft>
            </a:pP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No, cuando la extensión orbitaria esta limitada a la fisura orbitaria</a:t>
            </a:r>
          </a:p>
          <a:p>
            <a:pPr lvl="1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MX" sz="2900" i="1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Contra un grupo histórico en el que no se aplicaban estos criterios</a:t>
            </a:r>
            <a:r>
              <a:rPr lang="es-MX" sz="29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63" y="3988789"/>
            <a:ext cx="2994837" cy="2146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163" y="1720226"/>
            <a:ext cx="2994837" cy="21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670" y="1030013"/>
            <a:ext cx="8601739" cy="529259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MÉTODOS</a:t>
            </a:r>
            <a:r>
              <a:rPr lang="es-MX" sz="180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incluyeron pa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</a:t>
            </a:r>
            <a:r>
              <a:rPr lang="es-MX" u="sng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</a:t>
            </a:r>
            <a:r>
              <a:rPr lang="es-MX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ia</a:t>
            </a:r>
            <a:r>
              <a:rPr lang="es-MX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stico histológico confirmado </a:t>
            </a:r>
            <a:r>
              <a:rPr lang="es-MX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s-MX" spc="-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MX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MX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MX" spc="-1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sis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MX" spc="-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MX" spc="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MX" spc="1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rbit</a:t>
            </a:r>
            <a:r>
              <a:rPr lang="es-MX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MX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invasiva 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Hos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G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ral “D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G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G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MX" u="sng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lez” entre 2008 a 2014</a:t>
            </a:r>
          </a:p>
          <a:p>
            <a:pPr indent="449580" algn="just">
              <a:lnSpc>
                <a:spcPct val="120000"/>
              </a:lnSpc>
              <a:spcAft>
                <a:spcPts val="1000"/>
              </a:spcAft>
            </a:pP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grupo A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 un primer periodo 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tratados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período comprendido de enero 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2008 a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diciembre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2012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y 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Grupo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B, (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tratados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en el período comprendido de enero 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2013 a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diciembre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MX" u="sng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s-MX" u="sng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01</a:t>
            </a:r>
            <a:r>
              <a:rPr lang="es-MX" u="sng" spc="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s-MX" spc="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20000"/>
              </a:lnSpc>
              <a:spcAft>
                <a:spcPts val="1000"/>
              </a:spcAft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estadificaron los pacientes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</a:rPr>
              <a:t>en dos grupos: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 B1)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</a:rPr>
              <a:t>con afección orbitaria limitada a la fisura orbitaria 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</a:rPr>
              <a:t>síndrome de fisura orbitaria superior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) y B2) 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</a:rPr>
              <a:t>con afección orbitaria extendida al Ápex Orbitario (</a:t>
            </a:r>
            <a:r>
              <a:rPr lang="es-MX" u="sng" dirty="0">
                <a:latin typeface="Arial" panose="020B0604020202020204" pitchFamily="34" charset="0"/>
                <a:ea typeface="Arial" panose="020B0604020202020204" pitchFamily="34" charset="0"/>
              </a:rPr>
              <a:t>síndrome de ápex orbitario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</a:rPr>
              <a:t>) con o sin trombosis del seno cavernoso (</a:t>
            </a:r>
            <a:r>
              <a:rPr lang="es-MX" i="1" dirty="0">
                <a:latin typeface="Arial" panose="020B0604020202020204" pitchFamily="34" charset="0"/>
                <a:ea typeface="Arial" panose="020B0604020202020204" pitchFamily="34" charset="0"/>
              </a:rPr>
              <a:t>extensión intracraneal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086" y="1760780"/>
            <a:ext cx="2962913" cy="19935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087" y="4353434"/>
            <a:ext cx="296291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030013"/>
            <a:ext cx="9806507" cy="5317624"/>
          </a:xfrm>
        </p:spPr>
        <p:txBody>
          <a:bodyPr>
            <a:normAutofit fontScale="85000" lnSpcReduction="20000"/>
          </a:bodyPr>
          <a:lstStyle/>
          <a:p>
            <a:r>
              <a:rPr lang="es-MX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MÉTODOS</a:t>
            </a:r>
            <a:endParaRPr lang="es-MX" sz="2200" dirty="0"/>
          </a:p>
          <a:p>
            <a:endParaRPr lang="es-MX" dirty="0"/>
          </a:p>
          <a:p>
            <a:r>
              <a:rPr lang="es-MX" sz="2200" dirty="0"/>
              <a:t>A todos los pacientes se les </a:t>
            </a:r>
            <a:r>
              <a:rPr lang="es-MX" sz="2200" b="1" dirty="0"/>
              <a:t>proporcionó</a:t>
            </a:r>
            <a:r>
              <a:rPr lang="es-MX" sz="2200" dirty="0"/>
              <a:t> </a:t>
            </a:r>
            <a:r>
              <a:rPr lang="es-MX" sz="2200" b="1" dirty="0"/>
              <a:t>manejo médico </a:t>
            </a:r>
            <a:r>
              <a:rPr lang="es-MX" sz="2200" dirty="0"/>
              <a:t>control metabólico/hematológico, antimicótico sistémico (</a:t>
            </a:r>
            <a:r>
              <a:rPr lang="es-MX" sz="2200" b="1" dirty="0" err="1"/>
              <a:t>Anfotericina</a:t>
            </a:r>
            <a:r>
              <a:rPr lang="es-MX" sz="2200" b="1" dirty="0"/>
              <a:t> B a dosis 1–1.5 mg/kg/día</a:t>
            </a:r>
            <a:r>
              <a:rPr lang="es-MX" sz="2200" dirty="0"/>
              <a:t>) </a:t>
            </a:r>
            <a:r>
              <a:rPr lang="es-MX" sz="2200" i="1" u="sng" dirty="0"/>
              <a:t>no en base a alcanzar una dosis total preestablecida (2 gr) si no en base a evidencia de infección tisular mediante cultivo de tejidos seriados (2.2–4.5 gr), </a:t>
            </a:r>
            <a:r>
              <a:rPr lang="es-MX" sz="2200" b="1" dirty="0"/>
              <a:t>irrigaciones con </a:t>
            </a:r>
            <a:r>
              <a:rPr lang="es-MX" sz="2200" b="1" dirty="0" err="1"/>
              <a:t>Anfotericina</a:t>
            </a:r>
            <a:r>
              <a:rPr lang="es-MX" sz="2200" b="1" dirty="0"/>
              <a:t> B </a:t>
            </a:r>
            <a:r>
              <a:rPr lang="es-MX" sz="2200" dirty="0"/>
              <a:t>50mg/500ml de solución fisiológica, y </a:t>
            </a:r>
            <a:r>
              <a:rPr lang="es-MX" sz="2200" dirty="0" err="1"/>
              <a:t>Enoxaparina</a:t>
            </a:r>
            <a:r>
              <a:rPr lang="es-MX" sz="2200" dirty="0"/>
              <a:t> 1 mg/kg/día (excepto a los pacientes con enfermedades hematológicas y a los del grupo histórico).</a:t>
            </a:r>
          </a:p>
          <a:p>
            <a:r>
              <a:rPr lang="es-MX" sz="2200" b="1" dirty="0"/>
              <a:t>A todos </a:t>
            </a:r>
            <a:r>
              <a:rPr lang="es-MX" sz="2200" dirty="0"/>
              <a:t>los pacientes </a:t>
            </a:r>
            <a:r>
              <a:rPr lang="es-MX" sz="2200" b="1" dirty="0"/>
              <a:t>se les realizó desbridamiento quirúrgico del tejido necrótico naso-</a:t>
            </a:r>
            <a:r>
              <a:rPr lang="es-MX" sz="2200" b="1" dirty="0" err="1"/>
              <a:t>sinusal</a:t>
            </a:r>
            <a:r>
              <a:rPr lang="es-MX" sz="2200" dirty="0"/>
              <a:t>, con </a:t>
            </a:r>
            <a:r>
              <a:rPr lang="es-MX" sz="2200" b="1" dirty="0"/>
              <a:t>abordajes externos o </a:t>
            </a:r>
            <a:r>
              <a:rPr lang="es-MX" sz="2200" dirty="0"/>
              <a:t>mediante cirugía endoscópica de nariz y senos paranasales o </a:t>
            </a:r>
            <a:r>
              <a:rPr lang="es-MX" sz="2200" b="1" dirty="0"/>
              <a:t>cirugía combinada endoscópica y externa</a:t>
            </a:r>
            <a:r>
              <a:rPr lang="es-MX" sz="2200" dirty="0"/>
              <a:t>, antes de 24 </a:t>
            </a:r>
            <a:r>
              <a:rPr lang="es-MX" sz="2200" dirty="0" err="1"/>
              <a:t>hrs</a:t>
            </a:r>
            <a:r>
              <a:rPr lang="es-MX" sz="2200" dirty="0"/>
              <a:t>. </a:t>
            </a:r>
          </a:p>
          <a:p>
            <a:pPr lvl="1"/>
            <a:r>
              <a:rPr lang="es-MX" sz="2200" dirty="0"/>
              <a:t>A  los pacientes </a:t>
            </a:r>
            <a:r>
              <a:rPr lang="es-MX" sz="2200" b="1" u="sng" dirty="0"/>
              <a:t>del grupo </a:t>
            </a:r>
            <a:r>
              <a:rPr lang="es-MX" sz="2200" b="1" dirty="0"/>
              <a:t>A</a:t>
            </a:r>
            <a:r>
              <a:rPr lang="es-MX" sz="2200" dirty="0"/>
              <a:t> se les realizó </a:t>
            </a:r>
            <a:r>
              <a:rPr lang="es-MX" sz="2200" b="1" u="sng" dirty="0"/>
              <a:t>maxilectomía radical </a:t>
            </a:r>
            <a:r>
              <a:rPr lang="es-MX" sz="2200" u="sng" dirty="0"/>
              <a:t>en los casos de afección extensa maxilar o necrosis del paladar</a:t>
            </a:r>
            <a:r>
              <a:rPr lang="es-MX" sz="2200" b="1" dirty="0"/>
              <a:t> y exenteración orbitaria a aquellos en quien se consideraba involucro irreversible, pero sin distinción del tipo de síndrome orbitario</a:t>
            </a:r>
            <a:r>
              <a:rPr lang="es-MX" sz="2200" dirty="0"/>
              <a:t>. </a:t>
            </a:r>
          </a:p>
          <a:p>
            <a:pPr lvl="1"/>
            <a:r>
              <a:rPr lang="es-MX" sz="2200" dirty="0"/>
              <a:t>A los pacientes del </a:t>
            </a:r>
            <a:r>
              <a:rPr lang="es-MX" sz="2200" b="1" u="sng" dirty="0"/>
              <a:t>grupo B </a:t>
            </a:r>
            <a:r>
              <a:rPr lang="es-MX" sz="2200" dirty="0"/>
              <a:t>se les realizó </a:t>
            </a:r>
            <a:r>
              <a:rPr lang="es-MX" sz="2200" b="1" dirty="0"/>
              <a:t>desbridación de la fosa </a:t>
            </a:r>
            <a:r>
              <a:rPr lang="es-MX" sz="2200" b="1" dirty="0" err="1"/>
              <a:t>pterigomaxilar</a:t>
            </a:r>
            <a:r>
              <a:rPr lang="es-MX" sz="2200" dirty="0"/>
              <a:t> </a:t>
            </a:r>
            <a:r>
              <a:rPr lang="es-MX" sz="2200" b="1" dirty="0"/>
              <a:t>y desbridaciones repetidas</a:t>
            </a:r>
          </a:p>
          <a:p>
            <a:pPr lvl="2"/>
            <a:r>
              <a:rPr lang="es-MX" sz="2200" dirty="0"/>
              <a:t>A aquellos con afección oftalmológica limitada a la fisura orbitaria superior (Grupo B1) </a:t>
            </a:r>
            <a:r>
              <a:rPr lang="es-MX" sz="2200" b="1" dirty="0"/>
              <a:t>no</a:t>
            </a:r>
            <a:r>
              <a:rPr lang="es-MX" sz="2200" dirty="0"/>
              <a:t> se les realizó exenteración orbitaria</a:t>
            </a:r>
          </a:p>
          <a:p>
            <a:pPr lvl="2"/>
            <a:r>
              <a:rPr lang="es-MX" sz="2200" dirty="0"/>
              <a:t>Mientras que a los pacientes </a:t>
            </a:r>
            <a:r>
              <a:rPr lang="es-MX" sz="2200" b="1" dirty="0"/>
              <a:t>con afección oftalmológica extendida al ápex orbitario </a:t>
            </a:r>
            <a:r>
              <a:rPr lang="es-MX" sz="2200" dirty="0"/>
              <a:t>(Grupo B2) se realizó </a:t>
            </a:r>
            <a:r>
              <a:rPr lang="es-MX" sz="2200" b="1" dirty="0"/>
              <a:t>exenteración orbitaria </a:t>
            </a:r>
            <a:r>
              <a:rPr lang="es-MX" sz="2200" b="1" u="sng" dirty="0"/>
              <a:t>en conjunto con el servicio de </a:t>
            </a:r>
            <a:r>
              <a:rPr lang="es-MX" sz="2200" b="1" u="sng" dirty="0" err="1"/>
              <a:t>oculoplástica</a:t>
            </a:r>
            <a:r>
              <a:rPr lang="es-MX" sz="2200" dirty="0"/>
              <a:t>, con posterior </a:t>
            </a:r>
            <a:r>
              <a:rPr lang="es-MX" sz="2200" b="1" u="sng" dirty="0"/>
              <a:t>rehabilitación protésica</a:t>
            </a:r>
            <a:r>
              <a:rPr lang="es-MX" sz="2200" dirty="0"/>
              <a:t>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08" y="3562692"/>
            <a:ext cx="2395194" cy="2784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04" y="1722475"/>
            <a:ext cx="2414598" cy="16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756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872360"/>
            <a:ext cx="10058400" cy="5454012"/>
          </a:xfrm>
        </p:spPr>
        <p:txBody>
          <a:bodyPr>
            <a:normAutofit/>
          </a:bodyPr>
          <a:lstStyle/>
          <a:p>
            <a:r>
              <a:rPr lang="es-MX" sz="2400" b="1" dirty="0"/>
              <a:t>RESULTADOS </a:t>
            </a:r>
          </a:p>
          <a:p>
            <a:r>
              <a:rPr lang="es-MX" sz="2400" b="1" dirty="0"/>
              <a:t>(15 pacientes adultos tratados)</a:t>
            </a:r>
            <a:endParaRPr lang="es-MX" sz="2400" dirty="0"/>
          </a:p>
          <a:p>
            <a:r>
              <a:rPr lang="es-MX" u="sng" dirty="0"/>
              <a:t>Datos Demográficos</a:t>
            </a:r>
            <a:endParaRPr lang="es-MX" dirty="0"/>
          </a:p>
          <a:p>
            <a:r>
              <a:rPr lang="es-MX" dirty="0"/>
              <a:t>El grupo A consistió en </a:t>
            </a:r>
            <a:r>
              <a:rPr lang="es-MX" b="1" dirty="0"/>
              <a:t>8 pacientes</a:t>
            </a:r>
            <a:r>
              <a:rPr lang="es-MX" dirty="0"/>
              <a:t>, 4 hombres y 4 mujeres, con edades entre 18 a 78 años (edad media de 48 años).  </a:t>
            </a:r>
          </a:p>
          <a:p>
            <a:r>
              <a:rPr lang="es-MX" dirty="0"/>
              <a:t>El grupo de estudio B consistió en </a:t>
            </a:r>
            <a:r>
              <a:rPr lang="es-MX" b="1" dirty="0"/>
              <a:t>7 pacientes</a:t>
            </a:r>
            <a:r>
              <a:rPr lang="es-MX" dirty="0"/>
              <a:t>, 4 hombres y 3 mujeres, con edades de entre 23 a 74 años (edad media de 52 años).</a:t>
            </a:r>
          </a:p>
          <a:p>
            <a:r>
              <a:rPr lang="es-MX" u="sng" dirty="0"/>
              <a:t>Presentación Clínica</a:t>
            </a:r>
            <a:endParaRPr lang="es-MX" dirty="0"/>
          </a:p>
          <a:p>
            <a:r>
              <a:rPr lang="es-MX" dirty="0"/>
              <a:t>Del grupo A </a:t>
            </a:r>
            <a:r>
              <a:rPr lang="es-MX" b="1" dirty="0"/>
              <a:t>todos los pacientes presentaron alguna comorbilidad </a:t>
            </a:r>
            <a:r>
              <a:rPr lang="es-MX" dirty="0"/>
              <a:t>determinante de inmunosupresión al momento del diagnóstico: </a:t>
            </a:r>
            <a:r>
              <a:rPr lang="es-MX" b="1" dirty="0"/>
              <a:t>Diabetes Mellitus </a:t>
            </a:r>
            <a:r>
              <a:rPr lang="es-MX" dirty="0"/>
              <a:t>(debut o mal controlada) en 7/8 (</a:t>
            </a:r>
            <a:r>
              <a:rPr lang="es-MX" b="1" dirty="0"/>
              <a:t>87.5%</a:t>
            </a:r>
            <a:r>
              <a:rPr lang="es-MX" dirty="0"/>
              <a:t>) de los pacientes, o enfermedad </a:t>
            </a:r>
            <a:r>
              <a:rPr lang="es-MX" b="1" dirty="0"/>
              <a:t>hematológicas</a:t>
            </a:r>
            <a:r>
              <a:rPr lang="es-MX" dirty="0"/>
              <a:t> en 1/8 (</a:t>
            </a:r>
            <a:r>
              <a:rPr lang="es-MX" b="1" dirty="0"/>
              <a:t>12.5%</a:t>
            </a:r>
            <a:r>
              <a:rPr lang="es-MX" dirty="0"/>
              <a:t>).</a:t>
            </a:r>
          </a:p>
          <a:p>
            <a:r>
              <a:rPr lang="es-MX" dirty="0"/>
              <a:t>Del grupo B, </a:t>
            </a:r>
            <a:r>
              <a:rPr lang="es-MX" b="1" dirty="0"/>
              <a:t>todos los pacientes presentaron alguna comorbilidad </a:t>
            </a:r>
            <a:r>
              <a:rPr lang="es-MX" dirty="0"/>
              <a:t>determinante de inmunosupresión al momento del diagnóstico: </a:t>
            </a:r>
            <a:r>
              <a:rPr lang="es-MX" b="1" dirty="0"/>
              <a:t>Diabetes Mellitus </a:t>
            </a:r>
            <a:r>
              <a:rPr lang="es-MX" dirty="0"/>
              <a:t>tipo II (debut o mal controlada en 5/7 (</a:t>
            </a:r>
            <a:r>
              <a:rPr lang="es-MX" b="1" dirty="0"/>
              <a:t>71.4%</a:t>
            </a:r>
            <a:r>
              <a:rPr lang="es-MX" dirty="0"/>
              <a:t>) de los pacientes, o </a:t>
            </a:r>
            <a:r>
              <a:rPr lang="es-MX" b="1" dirty="0"/>
              <a:t>enfermedad hematológica </a:t>
            </a:r>
            <a:r>
              <a:rPr lang="es-MX" dirty="0"/>
              <a:t>en 2/7 (</a:t>
            </a:r>
            <a:r>
              <a:rPr lang="es-MX" b="1" dirty="0"/>
              <a:t>28.6%</a:t>
            </a:r>
            <a:r>
              <a:rPr lang="es-MX" dirty="0"/>
              <a:t>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176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218" y="169539"/>
            <a:ext cx="8881478" cy="766019"/>
          </a:xfrm>
        </p:spPr>
        <p:txBody>
          <a:bodyPr>
            <a:normAutofit fontScale="90000"/>
          </a:bodyPr>
          <a:lstStyle/>
          <a:p>
            <a:r>
              <a:rPr lang="es-MX" sz="4000" dirty="0" err="1"/>
              <a:t>Mucormicosis</a:t>
            </a:r>
            <a:r>
              <a:rPr lang="es-MX" sz="4000" dirty="0"/>
              <a:t> </a:t>
            </a:r>
            <a:r>
              <a:rPr lang="es-MX" sz="4000" dirty="0" err="1"/>
              <a:t>Rino</a:t>
            </a:r>
            <a:r>
              <a:rPr lang="es-MX" sz="4000" dirty="0"/>
              <a:t>-Orbitaria, estudio de cohorte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145628"/>
            <a:ext cx="9197163" cy="520262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RESULTADOS</a:t>
            </a:r>
            <a:endParaRPr lang="es-MX" dirty="0"/>
          </a:p>
          <a:p>
            <a:r>
              <a:rPr lang="es-MX" sz="1900" u="sng" dirty="0"/>
              <a:t>Extensión de la Enfermedad, Tratamiento Quirúrgico y Evolución</a:t>
            </a:r>
            <a:endParaRPr lang="es-MX" sz="1900" dirty="0"/>
          </a:p>
          <a:p>
            <a:r>
              <a:rPr lang="es-MX" dirty="0"/>
              <a:t>Todos </a:t>
            </a:r>
            <a:r>
              <a:rPr lang="es-MX" b="1" dirty="0"/>
              <a:t>los pacientes</a:t>
            </a:r>
            <a:r>
              <a:rPr lang="es-MX" dirty="0"/>
              <a:t> </a:t>
            </a:r>
            <a:r>
              <a:rPr lang="es-MX" b="1" dirty="0"/>
              <a:t>en el grupo A </a:t>
            </a:r>
            <a:r>
              <a:rPr lang="es-MX" dirty="0"/>
              <a:t>cursaron con afección </a:t>
            </a:r>
            <a:r>
              <a:rPr lang="es-MX" dirty="0" err="1"/>
              <a:t>rino</a:t>
            </a:r>
            <a:r>
              <a:rPr lang="es-MX" dirty="0"/>
              <a:t>-orbitaria unilateral</a:t>
            </a:r>
          </a:p>
          <a:p>
            <a:pPr lvl="1"/>
            <a:r>
              <a:rPr lang="es-MX" dirty="0"/>
              <a:t>50% (4/8) con síndrome de fisura orbitaria y (50%) 4/8 con síndrome de ápex orbitario.</a:t>
            </a:r>
          </a:p>
          <a:p>
            <a:pPr lvl="1"/>
            <a:r>
              <a:rPr lang="es-MX" b="1" dirty="0"/>
              <a:t>Exenteración fue indistinta</a:t>
            </a:r>
            <a:r>
              <a:rPr lang="es-MX" dirty="0"/>
              <a:t>: a 2 pacientes con </a:t>
            </a:r>
            <a:r>
              <a:rPr lang="es-MX" b="1" dirty="0"/>
              <a:t>síndrome</a:t>
            </a:r>
            <a:r>
              <a:rPr lang="es-MX" dirty="0"/>
              <a:t> de fisura </a:t>
            </a:r>
            <a:r>
              <a:rPr lang="es-MX" b="1" dirty="0"/>
              <a:t>orbitaria</a:t>
            </a:r>
            <a:r>
              <a:rPr lang="es-MX" dirty="0"/>
              <a:t> y a 2 pacientes con </a:t>
            </a:r>
            <a:r>
              <a:rPr lang="es-MX" dirty="0" err="1"/>
              <a:t>Sx</a:t>
            </a:r>
            <a:r>
              <a:rPr lang="es-MX" dirty="0"/>
              <a:t>. Ápex orbitario</a:t>
            </a:r>
          </a:p>
          <a:p>
            <a:pPr marL="201168" lvl="1" indent="0">
              <a:buNone/>
            </a:pPr>
            <a:r>
              <a:rPr lang="es-MX" dirty="0"/>
              <a:t>En el </a:t>
            </a:r>
            <a:r>
              <a:rPr lang="es-MX" b="1" dirty="0"/>
              <a:t>grupo A se observó una mortalidad de 50% </a:t>
            </a:r>
            <a:r>
              <a:rPr lang="es-MX" dirty="0"/>
              <a:t>relacionada a la enfermedad. </a:t>
            </a:r>
          </a:p>
          <a:p>
            <a:pPr lvl="1"/>
            <a:r>
              <a:rPr lang="es-MX" dirty="0"/>
              <a:t>Se observó una </a:t>
            </a:r>
            <a:r>
              <a:rPr lang="es-MX" b="1" i="1" u="sng" dirty="0"/>
              <a:t>tendencia a la curación en los pacientes en que se realizó maxilectomía</a:t>
            </a:r>
            <a:r>
              <a:rPr lang="es-MX" dirty="0"/>
              <a:t>. Tabla.</a:t>
            </a:r>
          </a:p>
          <a:p>
            <a:pPr marL="201168" lvl="1" indent="0">
              <a:buNone/>
            </a:pPr>
            <a:endParaRPr lang="es-MX" dirty="0"/>
          </a:p>
          <a:p>
            <a:pPr marL="201168" lvl="1" indent="0">
              <a:buNone/>
            </a:pPr>
            <a:r>
              <a:rPr lang="es-MX" dirty="0"/>
              <a:t>En </a:t>
            </a:r>
            <a:r>
              <a:rPr lang="es-MX" b="1" dirty="0"/>
              <a:t>el Grupo B</a:t>
            </a:r>
            <a:r>
              <a:rPr lang="es-MX" dirty="0"/>
              <a:t>, la extensión de la enfermedad a la órbita, consistió en  </a:t>
            </a:r>
          </a:p>
          <a:p>
            <a:pPr lvl="1"/>
            <a:r>
              <a:rPr lang="es-MX" dirty="0"/>
              <a:t>Síndrome de Fisura Orbitaria en 4 (57%, grupo B1), y Síndrome de Ápex Orbitario en 3 (43%, grupo B2)</a:t>
            </a:r>
          </a:p>
          <a:p>
            <a:pPr lvl="1"/>
            <a:r>
              <a:rPr lang="es-MX" b="1" dirty="0"/>
              <a:t>Exenteración solo a pacientes de grupo B2 con Síndrome de Ápex Orbitario </a:t>
            </a:r>
          </a:p>
          <a:p>
            <a:pPr marL="201168" lvl="1" indent="0">
              <a:buNone/>
            </a:pPr>
            <a:r>
              <a:rPr lang="es-MX" dirty="0"/>
              <a:t>En todos los pacientes tratados del grupo B (Grupo B1  y Grupo B2) </a:t>
            </a:r>
            <a:r>
              <a:rPr lang="es-MX" b="1" dirty="0"/>
              <a:t>se logró la curación clínica y bacteriológica de la </a:t>
            </a:r>
            <a:r>
              <a:rPr lang="es-MX" b="1" dirty="0" err="1"/>
              <a:t>mucormicosis</a:t>
            </a:r>
            <a:endParaRPr lang="es-MX" b="1" dirty="0"/>
          </a:p>
          <a:p>
            <a:pPr lvl="1"/>
            <a:r>
              <a:rPr lang="es-MX" dirty="0"/>
              <a:t>En este grupo </a:t>
            </a:r>
            <a:r>
              <a:rPr lang="es-MX" i="1" dirty="0"/>
              <a:t>no hubo mortalidad directa relacionada a la Mucormicosis </a:t>
            </a:r>
            <a:r>
              <a:rPr lang="es-MX" dirty="0"/>
              <a:t>. </a:t>
            </a:r>
          </a:p>
          <a:p>
            <a:pPr lvl="1"/>
            <a:r>
              <a:rPr lang="es-MX" b="1" dirty="0"/>
              <a:t>Los 5 pacientes con diabetes mellitus sobrevivieron libres de enfermedad. </a:t>
            </a:r>
          </a:p>
          <a:p>
            <a:pPr lvl="1"/>
            <a:r>
              <a:rPr lang="es-MX" dirty="0"/>
              <a:t>Los </a:t>
            </a:r>
            <a:r>
              <a:rPr lang="es-MX" b="1" i="1" u="sng" dirty="0"/>
              <a:t>dos pacientes con enfermedades hematológicas fallecieron</a:t>
            </a:r>
            <a:r>
              <a:rPr lang="es-MX" b="1" i="1" dirty="0"/>
              <a:t> </a:t>
            </a:r>
            <a:r>
              <a:rPr lang="es-MX" b="1" dirty="0"/>
              <a:t>por otras causas relacionada a su enfermedad subyacente</a:t>
            </a:r>
            <a:r>
              <a:rPr lang="es-MX" dirty="0"/>
              <a:t>. </a:t>
            </a:r>
            <a:r>
              <a:rPr lang="es-MX" b="1" dirty="0"/>
              <a:t>(29% mortalidad, sobrevida de 71%)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78" y="1725148"/>
            <a:ext cx="2926334" cy="22008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678" y="4136065"/>
            <a:ext cx="2853322" cy="21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8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1767</TotalTime>
  <Words>2975</Words>
  <Application>Microsoft Office PowerPoint</Application>
  <PresentationFormat>Panorámica</PresentationFormat>
  <Paragraphs>407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Retrospección</vt:lpstr>
      <vt:lpstr>Mucormicosis Rino-Orbitaria,  estudio de cohorte de su tratamiento,  de acuerdo a la extensión de la enfermedad y reversión de su fisiopatología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Mucormicosis Rino-Orbitaria, estudio de cohorte </vt:lpstr>
      <vt:lpstr> </vt:lpstr>
      <vt:lpstr>Mucormicosis Rino-Orbitaria, estudio de cohorte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Mucormicosis Rino-Orbitaria, estudio de cohorte de su tratamiento, de acuerdo a la extensión de la enfermedad y reversión de su fisiopatología</dc:title>
  <dc:creator>HP</dc:creator>
  <cp:lastModifiedBy>Hector Prado</cp:lastModifiedBy>
  <cp:revision>180</cp:revision>
  <dcterms:created xsi:type="dcterms:W3CDTF">2016-01-21T17:54:55Z</dcterms:created>
  <dcterms:modified xsi:type="dcterms:W3CDTF">2016-06-01T05:04:13Z</dcterms:modified>
</cp:coreProperties>
</file>