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66" r:id="rId4"/>
    <p:sldId id="267" r:id="rId5"/>
    <p:sldId id="265" r:id="rId6"/>
    <p:sldId id="295" r:id="rId7"/>
    <p:sldId id="271" r:id="rId8"/>
    <p:sldId id="258" r:id="rId9"/>
    <p:sldId id="264" r:id="rId10"/>
    <p:sldId id="260" r:id="rId11"/>
    <p:sldId id="261" r:id="rId12"/>
    <p:sldId id="262" r:id="rId13"/>
    <p:sldId id="259" r:id="rId14"/>
    <p:sldId id="268" r:id="rId15"/>
    <p:sldId id="298" r:id="rId16"/>
    <p:sldId id="305" r:id="rId17"/>
    <p:sldId id="269" r:id="rId18"/>
    <p:sldId id="318" r:id="rId19"/>
    <p:sldId id="349" r:id="rId20"/>
    <p:sldId id="311" r:id="rId21"/>
    <p:sldId id="357" r:id="rId22"/>
    <p:sldId id="358" r:id="rId23"/>
    <p:sldId id="346" r:id="rId24"/>
    <p:sldId id="345" r:id="rId25"/>
    <p:sldId id="355" r:id="rId26"/>
    <p:sldId id="316" r:id="rId27"/>
    <p:sldId id="317" r:id="rId28"/>
    <p:sldId id="362" r:id="rId29"/>
    <p:sldId id="338" r:id="rId30"/>
    <p:sldId id="287" r:id="rId31"/>
    <p:sldId id="320" r:id="rId32"/>
    <p:sldId id="321" r:id="rId33"/>
    <p:sldId id="322" r:id="rId34"/>
    <p:sldId id="288" r:id="rId35"/>
    <p:sldId id="293" r:id="rId36"/>
    <p:sldId id="294" r:id="rId37"/>
    <p:sldId id="341" r:id="rId38"/>
    <p:sldId id="344" r:id="rId39"/>
    <p:sldId id="328" r:id="rId40"/>
    <p:sldId id="337" r:id="rId41"/>
    <p:sldId id="313" r:id="rId42"/>
    <p:sldId id="312" r:id="rId43"/>
    <p:sldId id="333" r:id="rId44"/>
    <p:sldId id="336" r:id="rId45"/>
    <p:sldId id="335" r:id="rId46"/>
    <p:sldId id="348" r:id="rId47"/>
    <p:sldId id="331" r:id="rId48"/>
    <p:sldId id="364" r:id="rId49"/>
    <p:sldId id="363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D9D9D9"/>
    <a:srgbClr val="D8D8D8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278" autoAdjust="0"/>
  </p:normalViewPr>
  <p:slideViewPr>
    <p:cSldViewPr snapToGrid="0" snapToObjects="1">
      <p:cViewPr varScale="1">
        <p:scale>
          <a:sx n="58" d="100"/>
          <a:sy n="58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4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40BEC-E311-C54F-BE2A-AFCF18F6F389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BDDD6-B14A-B441-B1E7-DDF1C3E87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electronic microscopy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Conidiophore</a:t>
            </a:r>
            <a:r>
              <a:rPr lang="en-US" baseline="0" dirty="0" smtClean="0"/>
              <a:t> characteristics and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culture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Conidiophore</a:t>
            </a:r>
            <a:r>
              <a:rPr lang="en-US" baseline="0" dirty="0" smtClean="0"/>
              <a:t> characteristics and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culture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3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Conidiophore</a:t>
            </a:r>
            <a:r>
              <a:rPr lang="en-US" baseline="0" dirty="0" smtClean="0"/>
              <a:t> characteristics and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culture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16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Generalities of </a:t>
            </a:r>
            <a:r>
              <a:rPr lang="en-US" dirty="0" err="1" smtClean="0"/>
              <a:t>Aspergillus</a:t>
            </a:r>
            <a:r>
              <a:rPr lang="en-US" dirty="0" smtClean="0"/>
              <a:t> lesion mechanisms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0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Molecular</a:t>
            </a:r>
            <a:r>
              <a:rPr lang="en-US" baseline="0" dirty="0" smtClean="0"/>
              <a:t> mediators and effects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toxins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Mechanisms of infection: Step 6: Interaction</a:t>
            </a:r>
            <a:r>
              <a:rPr lang="en-US" baseline="0" dirty="0" smtClean="0"/>
              <a:t> between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toxic mediators, tissue damage and vascular invasion.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06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r>
              <a:rPr lang="en-US" baseline="0" dirty="0" smtClean="0"/>
              <a:t> manifestations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2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r>
              <a:rPr lang="en-US" baseline="0" dirty="0" smtClean="0"/>
              <a:t> scenarios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Aspergillus</a:t>
            </a:r>
            <a:r>
              <a:rPr lang="en-US" baseline="0" dirty="0" smtClean="0"/>
              <a:t> infection characteristics in ICU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1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Epidemiological</a:t>
            </a:r>
            <a:r>
              <a:rPr lang="en-US" baseline="0" dirty="0" smtClean="0"/>
              <a:t> relevance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 in the ICU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1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Pier Antonio </a:t>
            </a:r>
            <a:r>
              <a:rPr lang="en-US" dirty="0" err="1" smtClean="0"/>
              <a:t>Micheli</a:t>
            </a:r>
            <a:r>
              <a:rPr lang="en-US" dirty="0" smtClean="0"/>
              <a:t>, Italian botanist who</a:t>
            </a:r>
            <a:r>
              <a:rPr lang="en-US" baseline="0" dirty="0" smtClean="0"/>
              <a:t> described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sporae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8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Baddley</a:t>
            </a:r>
            <a:r>
              <a:rPr lang="en-US" dirty="0" smtClean="0"/>
              <a:t> study: Evaluation of the </a:t>
            </a:r>
            <a:r>
              <a:rPr lang="en-US" dirty="0" err="1" smtClean="0"/>
              <a:t>aspergillus</a:t>
            </a:r>
            <a:r>
              <a:rPr lang="en-US" dirty="0" smtClean="0"/>
              <a:t> infection epidemiology and economic impact in the ICU. Most frequent comorbidities</a:t>
            </a:r>
            <a:r>
              <a:rPr lang="en-US" baseline="0" dirty="0" smtClean="0"/>
              <a:t> associated with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 are Renal insufficiency, steroid use, Chronic Obstructive Pulmonary Disease (COPD) and the elderly.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31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burden of </a:t>
            </a:r>
            <a:r>
              <a:rPr lang="en-US" dirty="0" err="1" smtClean="0"/>
              <a:t>Aspergillus</a:t>
            </a:r>
            <a:r>
              <a:rPr lang="en-US" dirty="0" smtClean="0"/>
              <a:t> infection and main drugs used to treat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2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Wouter</a:t>
            </a:r>
            <a:r>
              <a:rPr lang="en-US" dirty="0" smtClean="0"/>
              <a:t> Study: Evaluation of clinical characteristics of ICU</a:t>
            </a:r>
            <a:r>
              <a:rPr lang="en-US" baseline="0" dirty="0" smtClean="0"/>
              <a:t> patients with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33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Roosen</a:t>
            </a:r>
            <a:r>
              <a:rPr lang="en-US" dirty="0" smtClean="0"/>
              <a:t> study: comparison</a:t>
            </a:r>
            <a:r>
              <a:rPr lang="en-US" baseline="0" dirty="0" smtClean="0"/>
              <a:t> between the diagnosis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 pre and post mortem.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72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 developed by </a:t>
            </a:r>
            <a:r>
              <a:rPr lang="en-US" dirty="0" err="1" smtClean="0"/>
              <a:t>Vanderwoude</a:t>
            </a:r>
            <a:r>
              <a:rPr lang="en-US" dirty="0" smtClean="0"/>
              <a:t> et al for the diagnosis of </a:t>
            </a:r>
            <a:r>
              <a:rPr lang="en-US" dirty="0" err="1" smtClean="0"/>
              <a:t>aspergillus</a:t>
            </a:r>
            <a:r>
              <a:rPr lang="en-US" dirty="0" smtClean="0"/>
              <a:t> infection in the ICU. The mortality</a:t>
            </a:r>
            <a:r>
              <a:rPr lang="en-US" baseline="0" dirty="0" smtClean="0"/>
              <a:t> is greater between infected patients when compared with colonized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15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r>
              <a:rPr lang="en-US" baseline="0" dirty="0" smtClean="0"/>
              <a:t> between colonization and infection. Colonization not necessarily means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745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r>
              <a:rPr lang="en-US" baseline="0" dirty="0" smtClean="0"/>
              <a:t> factors for the development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6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Diagnostic</a:t>
            </a:r>
            <a:r>
              <a:rPr lang="en-US" baseline="0" dirty="0" smtClean="0"/>
              <a:t> criteria for putative infection by </a:t>
            </a:r>
            <a:r>
              <a:rPr lang="en-US" baseline="0" dirty="0" err="1" smtClean="0"/>
              <a:t>Aspergillus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99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Kapplan</a:t>
            </a:r>
            <a:r>
              <a:rPr lang="en-US" dirty="0" smtClean="0"/>
              <a:t>-Mayer</a:t>
            </a:r>
            <a:r>
              <a:rPr lang="en-US" baseline="0" dirty="0" smtClean="0"/>
              <a:t> curves which demonstrate the greater morality between patients with proven infection.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90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Diagnostic techniques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Similarity between </a:t>
            </a:r>
            <a:r>
              <a:rPr lang="en-US" dirty="0" err="1" smtClean="0"/>
              <a:t>aspergillus</a:t>
            </a:r>
            <a:r>
              <a:rPr lang="en-US" baseline="0" dirty="0" smtClean="0"/>
              <a:t> and holy water dispenser (hyssop)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45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Detection of </a:t>
            </a:r>
            <a:r>
              <a:rPr lang="en-US" dirty="0" err="1" smtClean="0"/>
              <a:t>galactomannan</a:t>
            </a:r>
            <a:r>
              <a:rPr lang="en-US" dirty="0" smtClean="0"/>
              <a:t> as a diagnostic test for</a:t>
            </a:r>
            <a:r>
              <a:rPr lang="en-US" baseline="0" dirty="0" smtClean="0"/>
              <a:t> the identification of </a:t>
            </a:r>
            <a:r>
              <a:rPr lang="en-US" baseline="0" dirty="0" err="1" smtClean="0"/>
              <a:t>aspergillosis</a:t>
            </a:r>
            <a:r>
              <a:rPr lang="en-US" dirty="0" smtClean="0"/>
              <a:t> in</a:t>
            </a:r>
            <a:r>
              <a:rPr lang="en-US" baseline="0" dirty="0" smtClean="0"/>
              <a:t> the ICU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8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Detection of 1-3 Beta-D-</a:t>
            </a:r>
            <a:r>
              <a:rPr lang="en-US" dirty="0" err="1" smtClean="0"/>
              <a:t>Glucan</a:t>
            </a:r>
            <a:r>
              <a:rPr lang="en-US" dirty="0" smtClean="0"/>
              <a:t> as a diagnostic test for</a:t>
            </a:r>
            <a:r>
              <a:rPr lang="en-US" baseline="0" dirty="0" smtClean="0"/>
              <a:t> the identification of </a:t>
            </a:r>
            <a:r>
              <a:rPr lang="en-US" baseline="0" dirty="0" err="1" smtClean="0"/>
              <a:t>aspergillosis</a:t>
            </a:r>
            <a:r>
              <a:rPr lang="en-US" dirty="0" smtClean="0"/>
              <a:t> in</a:t>
            </a:r>
            <a:r>
              <a:rPr lang="en-US" baseline="0" dirty="0" smtClean="0"/>
              <a:t> the ICU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560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PCR as a diagnostic test for</a:t>
            </a:r>
            <a:r>
              <a:rPr lang="en-US" baseline="0" dirty="0" smtClean="0"/>
              <a:t> the identification of </a:t>
            </a:r>
            <a:r>
              <a:rPr lang="en-US" baseline="0" dirty="0" err="1" smtClean="0"/>
              <a:t>aspergillosis</a:t>
            </a:r>
            <a:r>
              <a:rPr lang="en-US" dirty="0" smtClean="0"/>
              <a:t> in</a:t>
            </a:r>
            <a:r>
              <a:rPr lang="en-US" baseline="0" dirty="0" smtClean="0"/>
              <a:t> the ICU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35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Halo 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983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Halo sign.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05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</a:t>
            </a:r>
            <a:r>
              <a:rPr lang="en-US" baseline="0" dirty="0" smtClean="0"/>
              <a:t> of the crescent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949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Treatment objectives.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3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 for the treatment of patients 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aspergilosis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121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r>
              <a:rPr lang="en-US" baseline="0" dirty="0" smtClean="0"/>
              <a:t> therapeutic recommendations.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794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which demonstrates</a:t>
            </a:r>
            <a:r>
              <a:rPr lang="en-US" baseline="0" dirty="0" smtClean="0"/>
              <a:t> the superiority of </a:t>
            </a:r>
            <a:r>
              <a:rPr lang="en-US" baseline="0" dirty="0" err="1" smtClean="0"/>
              <a:t>voriconazol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amphotericin B for the treatment of invasive </a:t>
            </a:r>
            <a:r>
              <a:rPr lang="en-US" baseline="0" dirty="0" err="1" smtClean="0"/>
              <a:t>aspergilosis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72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General aspects of </a:t>
            </a:r>
            <a:r>
              <a:rPr lang="en-US" dirty="0" err="1" smtClean="0"/>
              <a:t>aspergillus</a:t>
            </a:r>
            <a:r>
              <a:rPr lang="en-US" baseline="0" dirty="0" smtClean="0"/>
              <a:t> morphology.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882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Demonstration of the efficacy and</a:t>
            </a:r>
            <a:r>
              <a:rPr lang="en-US" baseline="0" dirty="0" smtClean="0"/>
              <a:t> safety of </a:t>
            </a:r>
            <a:r>
              <a:rPr lang="en-US" baseline="0" dirty="0" err="1" smtClean="0"/>
              <a:t>caspofungin</a:t>
            </a:r>
            <a:r>
              <a:rPr lang="en-US" baseline="0" dirty="0" smtClean="0"/>
              <a:t> for the treatment of invasive </a:t>
            </a:r>
            <a:r>
              <a:rPr lang="en-US" baseline="0" dirty="0" err="1" smtClean="0"/>
              <a:t>aspergilosis</a:t>
            </a:r>
            <a:r>
              <a:rPr lang="en-US" baseline="0" dirty="0" smtClean="0"/>
              <a:t> in patients refractory to the use of conventional antifungal therapy.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96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Validation</a:t>
            </a:r>
            <a:r>
              <a:rPr lang="en-US" baseline="0" dirty="0" smtClean="0"/>
              <a:t> of the use of </a:t>
            </a:r>
            <a:r>
              <a:rPr lang="en-US" baseline="0" dirty="0" err="1" smtClean="0"/>
              <a:t>posaconazol</a:t>
            </a:r>
            <a:r>
              <a:rPr lang="en-US" baseline="0" dirty="0" smtClean="0"/>
              <a:t> for the treatment of invasive </a:t>
            </a:r>
            <a:r>
              <a:rPr lang="en-US" baseline="0" dirty="0" err="1" smtClean="0"/>
              <a:t>aspergilosis</a:t>
            </a:r>
            <a:r>
              <a:rPr lang="en-US" baseline="0" dirty="0" smtClean="0"/>
              <a:t> in patients refractory to the use of conventional antifungal therapy.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Indications </a:t>
            </a:r>
            <a:r>
              <a:rPr lang="en-US" baseline="0" dirty="0" smtClean="0"/>
              <a:t>for the motorization of </a:t>
            </a:r>
            <a:r>
              <a:rPr lang="en-US" baseline="0" dirty="0" err="1" smtClean="0"/>
              <a:t>voriconazol</a:t>
            </a:r>
            <a:r>
              <a:rPr lang="en-US" baseline="0" dirty="0" smtClean="0"/>
              <a:t> plasma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70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Posaconazole</a:t>
            </a:r>
            <a:r>
              <a:rPr lang="en-US" baseline="0" dirty="0" smtClean="0"/>
              <a:t> as a valid option for the prophylaxis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 in patients with neutropenia.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4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Posaconazole</a:t>
            </a:r>
            <a:r>
              <a:rPr lang="en-US" baseline="0" dirty="0" smtClean="0"/>
              <a:t> as a valid option for the prophylaxis of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infection in severe graft-versus-host disease.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5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err="1" smtClean="0"/>
              <a:t>Aspergillus</a:t>
            </a:r>
            <a:r>
              <a:rPr lang="en-US" dirty="0" smtClean="0"/>
              <a:t> general morphology,</a:t>
            </a:r>
            <a:r>
              <a:rPr lang="en-US" baseline="0" dirty="0" smtClean="0"/>
              <a:t> note the conidiophore, </a:t>
            </a:r>
            <a:r>
              <a:rPr lang="en-US" baseline="0" dirty="0" err="1" smtClean="0"/>
              <a:t>phialide</a:t>
            </a:r>
            <a:r>
              <a:rPr lang="en-US" baseline="0" dirty="0" smtClean="0"/>
              <a:t> and conidia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Differences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characteristisc</a:t>
            </a:r>
            <a:r>
              <a:rPr lang="en-US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species which infect humans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9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Conidiophore</a:t>
            </a:r>
            <a:r>
              <a:rPr lang="en-US" baseline="0" dirty="0" smtClean="0"/>
              <a:t> characteristics and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culture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19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Microscopy image: Dichotomous and </a:t>
            </a:r>
            <a:r>
              <a:rPr lang="en-US" dirty="0" err="1" smtClean="0"/>
              <a:t>septed</a:t>
            </a:r>
            <a:r>
              <a:rPr lang="en-US" dirty="0" smtClean="0"/>
              <a:t> hyphae</a:t>
            </a:r>
            <a:r>
              <a:rPr lang="en-US" baseline="0" dirty="0" smtClean="0"/>
              <a:t> characteristic of A. </a:t>
            </a:r>
            <a:r>
              <a:rPr lang="en-US" baseline="0" dirty="0" err="1" smtClean="0"/>
              <a:t>fumigatus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6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Clinical Mycology:</a:t>
            </a:r>
            <a:r>
              <a:rPr lang="en-US" baseline="0" dirty="0" smtClean="0"/>
              <a:t> </a:t>
            </a:r>
            <a:r>
              <a:rPr lang="en-US" dirty="0" smtClean="0"/>
              <a:t>Conidiophore</a:t>
            </a:r>
            <a:r>
              <a:rPr lang="en-US" baseline="0" dirty="0" smtClean="0"/>
              <a:t> characteristics and </a:t>
            </a:r>
            <a:r>
              <a:rPr lang="en-US" baseline="0" dirty="0" err="1" smtClean="0"/>
              <a:t>Aspergillus</a:t>
            </a:r>
            <a:r>
              <a:rPr lang="en-US" baseline="0" dirty="0" smtClean="0"/>
              <a:t> culture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BDDD6-B14A-B441-B1E7-DDF1C3E876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34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5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2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5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3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2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3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7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69FBC-482C-004E-989F-94119DD21D52}" type="datetimeFigureOut">
              <a:rPr lang="en-US" smtClean="0"/>
              <a:t>01/06/16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407C-CFF2-5E4E-972B-F434975E9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8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45414"/>
            <a:ext cx="7772400" cy="1470025"/>
          </a:xfrm>
        </p:spPr>
        <p:txBody>
          <a:bodyPr/>
          <a:lstStyle/>
          <a:p>
            <a:r>
              <a:rPr lang="en-US" dirty="0" smtClean="0"/>
              <a:t>ASPERGILOSIS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904" y="4846322"/>
            <a:ext cx="84582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Raúl</a:t>
            </a:r>
            <a:r>
              <a:rPr lang="en-US" dirty="0" smtClean="0">
                <a:solidFill>
                  <a:schemeClr val="tx1"/>
                </a:solidFill>
              </a:rPr>
              <a:t> Carrillo </a:t>
            </a:r>
            <a:r>
              <a:rPr lang="en-US" dirty="0" err="1" smtClean="0">
                <a:solidFill>
                  <a:schemeClr val="tx1"/>
                </a:solidFill>
              </a:rPr>
              <a:t>Esper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Hospital General de México Dr. Eduardo </a:t>
            </a:r>
            <a:r>
              <a:rPr lang="en-US" dirty="0" err="1" smtClean="0">
                <a:solidFill>
                  <a:schemeClr val="tx1"/>
                </a:solidFill>
              </a:rPr>
              <a:t>Liceaga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Junio</a:t>
            </a:r>
            <a:r>
              <a:rPr lang="en-US" sz="2800" dirty="0" smtClean="0">
                <a:solidFill>
                  <a:schemeClr val="tx1"/>
                </a:solidFill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395669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5-02-14 a la(s) 10.44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8" y="1324132"/>
            <a:ext cx="3850959" cy="261493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Conidioforos</a:t>
            </a:r>
            <a:r>
              <a:rPr lang="en-US" dirty="0" smtClean="0"/>
              <a:t> </a:t>
            </a:r>
            <a:r>
              <a:rPr lang="en-US" dirty="0" err="1" smtClean="0"/>
              <a:t>delgados</a:t>
            </a:r>
            <a:r>
              <a:rPr lang="en-US" dirty="0" smtClean="0"/>
              <a:t>, </a:t>
            </a:r>
            <a:r>
              <a:rPr lang="en-US" dirty="0" err="1" smtClean="0"/>
              <a:t>hialinos</a:t>
            </a:r>
            <a:r>
              <a:rPr lang="en-US" dirty="0" smtClean="0"/>
              <a:t> y largos</a:t>
            </a:r>
          </a:p>
          <a:p>
            <a:r>
              <a:rPr lang="en-US" dirty="0" err="1" smtClean="0"/>
              <a:t>Conidios</a:t>
            </a:r>
            <a:r>
              <a:rPr lang="en-US" dirty="0" smtClean="0"/>
              <a:t> </a:t>
            </a:r>
            <a:r>
              <a:rPr lang="en-US" dirty="0" err="1" smtClean="0"/>
              <a:t>globosos</a:t>
            </a:r>
            <a:r>
              <a:rPr lang="en-US" dirty="0" smtClean="0"/>
              <a:t> y </a:t>
            </a:r>
            <a:r>
              <a:rPr lang="en-US" dirty="0" err="1" smtClean="0"/>
              <a:t>negros</a:t>
            </a:r>
            <a:endParaRPr lang="en-US" dirty="0" smtClean="0"/>
          </a:p>
          <a:p>
            <a:r>
              <a:rPr lang="en-US" dirty="0" err="1" smtClean="0"/>
              <a:t>Vesícula</a:t>
            </a:r>
            <a:r>
              <a:rPr lang="en-US" dirty="0" smtClean="0"/>
              <a:t> </a:t>
            </a:r>
            <a:r>
              <a:rPr lang="en-US" dirty="0" err="1" smtClean="0"/>
              <a:t>globosa</a:t>
            </a:r>
            <a:endParaRPr lang="en-US" dirty="0" smtClean="0"/>
          </a:p>
          <a:p>
            <a:r>
              <a:rPr lang="en-US" dirty="0" err="1" smtClean="0"/>
              <a:t>Fialide</a:t>
            </a:r>
            <a:r>
              <a:rPr lang="en-US" dirty="0" smtClean="0"/>
              <a:t> de dos series y </a:t>
            </a:r>
            <a:r>
              <a:rPr lang="en-US" dirty="0" err="1" smtClean="0"/>
              <a:t>radiadas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Captura de pantalla 2015-02-14 a la(s) 10.5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8" y="4085813"/>
            <a:ext cx="3850959" cy="277218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niger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9657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flavus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Conidioforos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y </a:t>
            </a:r>
            <a:r>
              <a:rPr lang="en-US" dirty="0" err="1" smtClean="0"/>
              <a:t>rugosos</a:t>
            </a:r>
            <a:endParaRPr lang="en-US" dirty="0" smtClean="0"/>
          </a:p>
          <a:p>
            <a:r>
              <a:rPr lang="en-US" dirty="0" err="1" smtClean="0"/>
              <a:t>Conidios</a:t>
            </a:r>
            <a:r>
              <a:rPr lang="en-US" dirty="0" smtClean="0"/>
              <a:t> </a:t>
            </a:r>
            <a:r>
              <a:rPr lang="en-US" dirty="0" err="1" smtClean="0"/>
              <a:t>piriformes</a:t>
            </a:r>
            <a:r>
              <a:rPr lang="en-US" dirty="0" smtClean="0"/>
              <a:t> o </a:t>
            </a:r>
            <a:r>
              <a:rPr lang="en-US" dirty="0" err="1" smtClean="0"/>
              <a:t>globosos</a:t>
            </a:r>
            <a:endParaRPr lang="en-US" dirty="0" smtClean="0"/>
          </a:p>
          <a:p>
            <a:r>
              <a:rPr lang="en-US" dirty="0" err="1" smtClean="0"/>
              <a:t>Vesícula</a:t>
            </a:r>
            <a:r>
              <a:rPr lang="en-US" dirty="0" smtClean="0"/>
              <a:t> </a:t>
            </a:r>
            <a:r>
              <a:rPr lang="en-US" dirty="0" err="1" smtClean="0"/>
              <a:t>esférica</a:t>
            </a:r>
            <a:endParaRPr lang="en-US" dirty="0" smtClean="0"/>
          </a:p>
          <a:p>
            <a:r>
              <a:rPr lang="en-US" dirty="0" err="1" smtClean="0"/>
              <a:t>Fiálide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o dos </a:t>
            </a:r>
            <a:r>
              <a:rPr lang="en-US" dirty="0" err="1" smtClean="0"/>
              <a:t>sries</a:t>
            </a:r>
            <a:r>
              <a:rPr lang="en-US" dirty="0" smtClean="0"/>
              <a:t> y </a:t>
            </a:r>
            <a:r>
              <a:rPr lang="en-US" dirty="0" err="1" smtClean="0"/>
              <a:t>radiadas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ptura de pantalla 2015-02-14 a la(s) 10.45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3" y="1107478"/>
            <a:ext cx="3243578" cy="2720670"/>
          </a:xfrm>
          <a:prstGeom prst="rect">
            <a:avLst/>
          </a:prstGeom>
        </p:spPr>
      </p:pic>
      <p:pic>
        <p:nvPicPr>
          <p:cNvPr id="5" name="Picture 4" descr="Captura de pantalla 2015-02-14 a la(s) 10.54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3" y="3828148"/>
            <a:ext cx="3243578" cy="280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1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74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nidulans</a:t>
            </a:r>
            <a:endParaRPr lang="en-US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Condióforo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y </a:t>
            </a:r>
            <a:r>
              <a:rPr lang="en-US" dirty="0" err="1" smtClean="0"/>
              <a:t>liso</a:t>
            </a:r>
            <a:endParaRPr lang="en-US" dirty="0" smtClean="0"/>
          </a:p>
          <a:p>
            <a:r>
              <a:rPr lang="en-US" dirty="0" err="1" smtClean="0"/>
              <a:t>Conidio</a:t>
            </a:r>
            <a:r>
              <a:rPr lang="en-US" dirty="0" smtClean="0"/>
              <a:t> </a:t>
            </a:r>
            <a:r>
              <a:rPr lang="en-US" dirty="0" err="1" smtClean="0"/>
              <a:t>globoso</a:t>
            </a:r>
            <a:r>
              <a:rPr lang="en-US" dirty="0" smtClean="0"/>
              <a:t> y </a:t>
            </a:r>
            <a:r>
              <a:rPr lang="en-US" dirty="0" err="1" smtClean="0"/>
              <a:t>equinulado</a:t>
            </a:r>
            <a:endParaRPr lang="en-US" dirty="0" smtClean="0"/>
          </a:p>
          <a:p>
            <a:r>
              <a:rPr lang="en-US" dirty="0" err="1" smtClean="0"/>
              <a:t>Vesícula</a:t>
            </a:r>
            <a:r>
              <a:rPr lang="en-US" dirty="0" smtClean="0"/>
              <a:t> </a:t>
            </a:r>
            <a:r>
              <a:rPr lang="en-US" dirty="0" err="1" smtClean="0"/>
              <a:t>hemiesférica</a:t>
            </a:r>
            <a:endParaRPr lang="en-US" dirty="0" smtClean="0"/>
          </a:p>
          <a:p>
            <a:r>
              <a:rPr lang="en-US" dirty="0" err="1" smtClean="0"/>
              <a:t>Fiálide</a:t>
            </a:r>
            <a:r>
              <a:rPr lang="en-US" dirty="0" smtClean="0"/>
              <a:t> en dos series y </a:t>
            </a:r>
            <a:r>
              <a:rPr lang="en-US" dirty="0" err="1" smtClean="0"/>
              <a:t>paralela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Captura de pantalla 2015-02-14 a la(s) 10.46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59974"/>
            <a:ext cx="3524037" cy="2644603"/>
          </a:xfrm>
          <a:prstGeom prst="rect">
            <a:avLst/>
          </a:prstGeom>
        </p:spPr>
      </p:pic>
      <p:pic>
        <p:nvPicPr>
          <p:cNvPr id="5" name="Picture 4" descr="Captura de pantalla 2015-02-14 a la(s) 10.56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70045"/>
            <a:ext cx="3524037" cy="281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7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5-02-14 a la(s) 10.48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5" y="1122679"/>
            <a:ext cx="3212826" cy="29263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terreus</a:t>
            </a:r>
            <a:endParaRPr lang="en-US" i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Conidioforos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, </a:t>
            </a:r>
            <a:r>
              <a:rPr lang="en-US" dirty="0" err="1" smtClean="0"/>
              <a:t>hialinos</a:t>
            </a:r>
            <a:r>
              <a:rPr lang="en-US" dirty="0" smtClean="0"/>
              <a:t> y </a:t>
            </a:r>
            <a:r>
              <a:rPr lang="en-US" dirty="0" err="1" smtClean="0"/>
              <a:t>lisos</a:t>
            </a:r>
            <a:endParaRPr lang="en-US" dirty="0" smtClean="0"/>
          </a:p>
          <a:p>
            <a:r>
              <a:rPr lang="en-US" dirty="0" err="1" smtClean="0"/>
              <a:t>Conidio</a:t>
            </a:r>
            <a:r>
              <a:rPr lang="en-US" dirty="0" smtClean="0"/>
              <a:t> </a:t>
            </a:r>
            <a:r>
              <a:rPr lang="en-US" dirty="0" err="1" smtClean="0"/>
              <a:t>globoso</a:t>
            </a:r>
            <a:r>
              <a:rPr lang="en-US" dirty="0" smtClean="0"/>
              <a:t> o </a:t>
            </a:r>
            <a:r>
              <a:rPr lang="en-US" dirty="0" err="1" smtClean="0"/>
              <a:t>estriado</a:t>
            </a:r>
            <a:endParaRPr lang="en-US" dirty="0" smtClean="0"/>
          </a:p>
          <a:p>
            <a:r>
              <a:rPr lang="en-US" dirty="0" err="1" smtClean="0"/>
              <a:t>Vesícula</a:t>
            </a:r>
            <a:r>
              <a:rPr lang="en-US" dirty="0" smtClean="0"/>
              <a:t> </a:t>
            </a:r>
            <a:r>
              <a:rPr lang="en-US" dirty="0" err="1" smtClean="0"/>
              <a:t>subesférica</a:t>
            </a:r>
            <a:endParaRPr lang="en-US" dirty="0" smtClean="0"/>
          </a:p>
          <a:p>
            <a:r>
              <a:rPr lang="en-US" dirty="0" err="1" smtClean="0"/>
              <a:t>Fialide</a:t>
            </a:r>
            <a:r>
              <a:rPr lang="en-US" dirty="0" smtClean="0"/>
              <a:t> en dos series y </a:t>
            </a:r>
            <a:r>
              <a:rPr lang="en-US" dirty="0" err="1" smtClean="0"/>
              <a:t>columnares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Captura de pantalla 2015-02-14 a la(s) 11.04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05" y="4049004"/>
            <a:ext cx="3212826" cy="25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0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Lesión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182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Hipersensibilidad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Intoxicación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ingesta</a:t>
            </a:r>
            <a:r>
              <a:rPr lang="en-US" dirty="0" smtClean="0"/>
              <a:t> de </a:t>
            </a:r>
            <a:r>
              <a:rPr lang="en-US" dirty="0" err="1" smtClean="0"/>
              <a:t>Metabolitos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Aflatoxina</a:t>
            </a:r>
            <a:r>
              <a:rPr lang="en-US" dirty="0" smtClean="0"/>
              <a:t>… </a:t>
            </a:r>
            <a:r>
              <a:rPr lang="en-US" dirty="0" err="1" smtClean="0"/>
              <a:t>Potente</a:t>
            </a:r>
            <a:r>
              <a:rPr lang="en-US" dirty="0" smtClean="0"/>
              <a:t> </a:t>
            </a:r>
            <a:r>
              <a:rPr lang="en-US" dirty="0" err="1" smtClean="0"/>
              <a:t>cancerígeno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/>
              <a:t>G</a:t>
            </a:r>
            <a:r>
              <a:rPr lang="en-US" dirty="0" err="1" smtClean="0"/>
              <a:t>liotoxina</a:t>
            </a:r>
            <a:r>
              <a:rPr lang="en-US" dirty="0" smtClean="0"/>
              <a:t>, </a:t>
            </a:r>
            <a:r>
              <a:rPr lang="en-US" dirty="0" err="1" smtClean="0"/>
              <a:t>ocratoxinas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Invasión</a:t>
            </a:r>
            <a:r>
              <a:rPr lang="en-US" dirty="0" smtClean="0"/>
              <a:t> </a:t>
            </a:r>
            <a:r>
              <a:rPr lang="en-US" dirty="0" err="1" smtClean="0"/>
              <a:t>tisular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Lipasa</a:t>
            </a:r>
            <a:r>
              <a:rPr lang="en-US" dirty="0" smtClean="0"/>
              <a:t>, </a:t>
            </a:r>
            <a:r>
              <a:rPr lang="en-US" dirty="0" err="1" smtClean="0"/>
              <a:t>proteasa</a:t>
            </a:r>
            <a:r>
              <a:rPr lang="en-US" dirty="0" smtClean="0"/>
              <a:t>, </a:t>
            </a:r>
            <a:r>
              <a:rPr lang="en-US" dirty="0" err="1" smtClean="0"/>
              <a:t>elastasa</a:t>
            </a:r>
            <a:r>
              <a:rPr lang="en-US" dirty="0" smtClean="0"/>
              <a:t>, </a:t>
            </a:r>
            <a:r>
              <a:rPr lang="en-US" dirty="0" err="1" smtClean="0"/>
              <a:t>DNAasa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Inmunosupresión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Trofismo</a:t>
            </a:r>
            <a:r>
              <a:rPr lang="en-US" dirty="0" smtClean="0"/>
              <a:t> y </a:t>
            </a:r>
            <a:r>
              <a:rPr lang="en-US" dirty="0" err="1" smtClean="0"/>
              <a:t>obstrucción</a:t>
            </a:r>
            <a:r>
              <a:rPr lang="en-US" dirty="0" smtClean="0"/>
              <a:t> vascular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Hemorragia</a:t>
            </a:r>
            <a:r>
              <a:rPr lang="en-US" dirty="0" smtClean="0"/>
              <a:t>, </a:t>
            </a:r>
            <a:r>
              <a:rPr lang="en-US" dirty="0" err="1" smtClean="0"/>
              <a:t>respuesta</a:t>
            </a:r>
            <a:r>
              <a:rPr lang="en-US" dirty="0" smtClean="0"/>
              <a:t> </a:t>
            </a:r>
            <a:r>
              <a:rPr lang="en-US" dirty="0" err="1" smtClean="0"/>
              <a:t>inflamatoria</a:t>
            </a:r>
            <a:r>
              <a:rPr lang="en-US" dirty="0" smtClean="0"/>
              <a:t>, necrosis, apoptosis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906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ptura de pantalla 2015-02-15 a la(s) 11.27.3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162" y="0"/>
            <a:ext cx="2780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MEDIADORES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1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5 a la(s) 11.45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9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Formas</a:t>
            </a:r>
            <a:r>
              <a:rPr lang="en-US" dirty="0" smtClean="0"/>
              <a:t> </a:t>
            </a:r>
            <a:r>
              <a:rPr lang="en-US" dirty="0" err="1" smtClean="0"/>
              <a:t>Clínicas</a:t>
            </a:r>
            <a:endParaRPr lang="en-US" dirty="0"/>
          </a:p>
        </p:txBody>
      </p:sp>
      <p:pic>
        <p:nvPicPr>
          <p:cNvPr id="4" name="Picture 3" descr="Captura de pantalla 2015-02-14 a la(s) 12.2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7"/>
            <a:ext cx="8412296" cy="50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8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0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Aspergilosis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/>
              <a:t>Disfunción</a:t>
            </a:r>
            <a:r>
              <a:rPr lang="en-US" sz="3100" dirty="0" smtClean="0"/>
              <a:t> </a:t>
            </a:r>
            <a:r>
              <a:rPr lang="en-US" sz="3100" dirty="0" err="1" smtClean="0"/>
              <a:t>Inmunológica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707" y="1159487"/>
            <a:ext cx="8596373" cy="5539773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ENFERMEDAD ONCOHEMATOLOGICA Y TRASPLANTES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* </a:t>
            </a:r>
            <a:r>
              <a:rPr lang="en-US" sz="3800" dirty="0" err="1" smtClean="0"/>
              <a:t>Quimioterapia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* Neutropenia grave y </a:t>
            </a:r>
            <a:r>
              <a:rPr lang="en-US" sz="3800" dirty="0" err="1" smtClean="0"/>
              <a:t>prolongada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* EIH</a:t>
            </a:r>
          </a:p>
          <a:p>
            <a:r>
              <a:rPr lang="en-US" sz="3800" b="1" dirty="0" smtClean="0"/>
              <a:t>UNIDAD DE MEDICINA INTENSIVA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* Co-</a:t>
            </a:r>
            <a:r>
              <a:rPr lang="en-US" sz="3800" dirty="0" err="1" smtClean="0"/>
              <a:t>morbilidades</a:t>
            </a:r>
            <a:r>
              <a:rPr lang="en-US" sz="3800" dirty="0" smtClean="0"/>
              <a:t>  ( EPOC, </a:t>
            </a:r>
            <a:r>
              <a:rPr lang="en-US" sz="3800" dirty="0" err="1" smtClean="0"/>
              <a:t>Cirrosis</a:t>
            </a:r>
            <a:r>
              <a:rPr lang="en-US" sz="3800" dirty="0" smtClean="0"/>
              <a:t>)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* </a:t>
            </a:r>
            <a:r>
              <a:rPr lang="en-US" sz="3800" dirty="0" err="1" smtClean="0"/>
              <a:t>Multiinvasión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* </a:t>
            </a:r>
            <a:r>
              <a:rPr lang="en-US" sz="3800" dirty="0" err="1" smtClean="0"/>
              <a:t>Esteroides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* </a:t>
            </a:r>
            <a:r>
              <a:rPr lang="en-US" sz="3800" dirty="0" err="1" smtClean="0"/>
              <a:t>Desnutrición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* </a:t>
            </a:r>
            <a:r>
              <a:rPr lang="en-US" sz="3800" dirty="0" err="1" smtClean="0"/>
              <a:t>Heterogeneidad</a:t>
            </a:r>
            <a:r>
              <a:rPr lang="en-US" sz="3800" dirty="0" smtClean="0"/>
              <a:t> de </a:t>
            </a:r>
            <a:r>
              <a:rPr lang="en-US" sz="3800" dirty="0" err="1" smtClean="0"/>
              <a:t>enfermos</a:t>
            </a:r>
            <a:r>
              <a:rPr lang="en-US" sz="3800" dirty="0" smtClean="0"/>
              <a:t>: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- </a:t>
            </a:r>
            <a:r>
              <a:rPr lang="en-US" sz="3800" dirty="0" err="1" smtClean="0"/>
              <a:t>Edad</a:t>
            </a:r>
            <a:r>
              <a:rPr lang="en-US" sz="3800" dirty="0" smtClean="0"/>
              <a:t> </a:t>
            </a:r>
            <a:r>
              <a:rPr lang="en-US" sz="3800" dirty="0" err="1" smtClean="0"/>
              <a:t>avanzada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- </a:t>
            </a:r>
            <a:r>
              <a:rPr lang="en-US" sz="3800" dirty="0" err="1" smtClean="0"/>
              <a:t>Trasplante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- </a:t>
            </a:r>
            <a:r>
              <a:rPr lang="en-US" sz="3800" dirty="0" err="1" smtClean="0"/>
              <a:t>Cáncer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- </a:t>
            </a:r>
            <a:r>
              <a:rPr lang="en-US" sz="3800" dirty="0" err="1" smtClean="0"/>
              <a:t>Diferentes</a:t>
            </a:r>
            <a:r>
              <a:rPr lang="en-US" sz="3800" dirty="0" smtClean="0"/>
              <a:t> </a:t>
            </a:r>
            <a:r>
              <a:rPr lang="en-US" sz="3800" dirty="0" err="1" smtClean="0"/>
              <a:t>escenarios</a:t>
            </a:r>
            <a:r>
              <a:rPr lang="en-US" sz="3800" dirty="0" smtClean="0"/>
              <a:t> de </a:t>
            </a:r>
            <a:r>
              <a:rPr lang="en-US" sz="3800" dirty="0" err="1" smtClean="0"/>
              <a:t>inmunodepresión</a:t>
            </a:r>
            <a:endParaRPr lang="en-US" sz="3800" dirty="0" smtClean="0"/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    - </a:t>
            </a:r>
            <a:r>
              <a:rPr lang="en-US" sz="3800" dirty="0" err="1" smtClean="0"/>
              <a:t>Ventilación</a:t>
            </a:r>
            <a:r>
              <a:rPr lang="en-US" sz="3800" dirty="0" smtClean="0"/>
              <a:t> </a:t>
            </a:r>
            <a:r>
              <a:rPr lang="en-US" sz="3800" dirty="0" err="1" smtClean="0"/>
              <a:t>Mecánica</a:t>
            </a:r>
            <a:endParaRPr lang="en-US" sz="38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73839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 563 </a:t>
            </a:r>
            <a:r>
              <a:rPr lang="en-US" dirty="0" err="1" smtClean="0"/>
              <a:t>pacientes</a:t>
            </a:r>
            <a:r>
              <a:rPr lang="en-US" dirty="0" smtClean="0"/>
              <a:t> con </a:t>
            </a:r>
            <a:r>
              <a:rPr lang="en-US" dirty="0" err="1" smtClean="0"/>
              <a:t>cultivos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Aspergillus</a:t>
            </a:r>
            <a:r>
              <a:rPr lang="en-US" dirty="0" smtClean="0"/>
              <a:t> spp. 53% </a:t>
            </a:r>
            <a:r>
              <a:rPr lang="en-US" dirty="0" err="1" smtClean="0"/>
              <a:t>llenaron</a:t>
            </a:r>
            <a:r>
              <a:rPr lang="en-US" dirty="0" smtClean="0"/>
              <a:t> </a:t>
            </a:r>
            <a:r>
              <a:rPr lang="en-US" dirty="0" err="1" smtClean="0"/>
              <a:t>criterios</a:t>
            </a:r>
            <a:r>
              <a:rPr lang="en-US" dirty="0" smtClean="0"/>
              <a:t> de </a:t>
            </a:r>
            <a:r>
              <a:rPr lang="en-US" dirty="0" err="1" smtClean="0"/>
              <a:t>infección</a:t>
            </a:r>
            <a:r>
              <a:rPr lang="en-US" dirty="0" smtClean="0"/>
              <a:t> </a:t>
            </a:r>
            <a:r>
              <a:rPr lang="en-US" dirty="0" err="1" smtClean="0"/>
              <a:t>probada</a:t>
            </a:r>
            <a:r>
              <a:rPr lang="en-US" dirty="0" smtClean="0"/>
              <a:t> o probable</a:t>
            </a:r>
          </a:p>
          <a:p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err="1" smtClean="0"/>
              <a:t>fumigatus</a:t>
            </a:r>
            <a:r>
              <a:rPr lang="en-US" dirty="0" smtClean="0"/>
              <a:t> en 92% de los </a:t>
            </a:r>
            <a:r>
              <a:rPr lang="en-US" dirty="0" err="1" smtClean="0"/>
              <a:t>casos</a:t>
            </a:r>
            <a:endParaRPr lang="en-US" dirty="0" smtClean="0"/>
          </a:p>
          <a:p>
            <a:r>
              <a:rPr lang="en-US" dirty="0" err="1" smtClean="0"/>
              <a:t>Elevada</a:t>
            </a:r>
            <a:r>
              <a:rPr lang="en-US" dirty="0" smtClean="0"/>
              <a:t> </a:t>
            </a:r>
            <a:r>
              <a:rPr lang="en-US" dirty="0" err="1" smtClean="0"/>
              <a:t>mortalidad</a:t>
            </a:r>
            <a:endParaRPr lang="en-US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pulmón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órgano</a:t>
            </a:r>
            <a:r>
              <a:rPr lang="en-US" dirty="0" smtClean="0"/>
              <a:t> mas </a:t>
            </a:r>
            <a:r>
              <a:rPr lang="en-US" dirty="0" err="1" smtClean="0"/>
              <a:t>afectado</a:t>
            </a:r>
            <a:endParaRPr lang="en-US" dirty="0" smtClean="0"/>
          </a:p>
          <a:p>
            <a:r>
              <a:rPr lang="en-US" dirty="0" err="1" smtClean="0"/>
              <a:t>Manifestaciones</a:t>
            </a:r>
            <a:r>
              <a:rPr lang="en-US" dirty="0" smtClean="0"/>
              <a:t> </a:t>
            </a:r>
            <a:r>
              <a:rPr lang="en-US" dirty="0" err="1" smtClean="0"/>
              <a:t>cl</a:t>
            </a:r>
            <a:r>
              <a:rPr lang="en-US" dirty="0" err="1" smtClean="0"/>
              <a:t>ínicas</a:t>
            </a:r>
            <a:r>
              <a:rPr lang="en-US" dirty="0" smtClean="0"/>
              <a:t> </a:t>
            </a:r>
            <a:r>
              <a:rPr lang="en-US" dirty="0" err="1" smtClean="0"/>
              <a:t>inespecíficas</a:t>
            </a:r>
            <a:endParaRPr lang="en-US" dirty="0" smtClean="0"/>
          </a:p>
          <a:p>
            <a:r>
              <a:rPr lang="en-US" dirty="0" smtClean="0"/>
              <a:t>Mal </a:t>
            </a:r>
            <a:r>
              <a:rPr lang="en-US" dirty="0" err="1" smtClean="0"/>
              <a:t>pronóstico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Ventilación</a:t>
            </a:r>
            <a:r>
              <a:rPr lang="en-US" dirty="0" smtClean="0"/>
              <a:t> </a:t>
            </a:r>
            <a:r>
              <a:rPr lang="en-US" dirty="0" err="1" smtClean="0"/>
              <a:t>Mecánica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Reemplazo</a:t>
            </a:r>
            <a:r>
              <a:rPr lang="en-US" dirty="0" smtClean="0"/>
              <a:t> renal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Trasplante</a:t>
            </a:r>
            <a:r>
              <a:rPr lang="en-US" dirty="0" smtClean="0"/>
              <a:t> de </a:t>
            </a:r>
            <a:r>
              <a:rPr lang="en-US" dirty="0" err="1" smtClean="0"/>
              <a:t>médula</a:t>
            </a:r>
            <a:r>
              <a:rPr lang="en-US" dirty="0" smtClean="0"/>
              <a:t> </a:t>
            </a:r>
            <a:r>
              <a:rPr lang="en-US" dirty="0" err="1" smtClean="0"/>
              <a:t>ósea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ptura de pantalla 2015-02-17 a la(s) 10.53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214665"/>
            <a:ext cx="8686800" cy="12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9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pantalla 2015-02-14 a la(s) 11.50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1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Aspergilosis</a:t>
            </a:r>
            <a:r>
              <a:rPr lang="en-US" dirty="0" smtClean="0"/>
              <a:t> en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Incremento</a:t>
            </a:r>
            <a:r>
              <a:rPr lang="en-US" dirty="0" smtClean="0"/>
              <a:t> en </a:t>
            </a:r>
            <a:r>
              <a:rPr lang="en-US" dirty="0" err="1" smtClean="0"/>
              <a:t>Prevalencia</a:t>
            </a:r>
            <a:r>
              <a:rPr lang="en-US" dirty="0" smtClean="0"/>
              <a:t> 2% a 5%</a:t>
            </a:r>
          </a:p>
          <a:p>
            <a:r>
              <a:rPr lang="en-US" dirty="0" err="1" smtClean="0"/>
              <a:t>Elevada</a:t>
            </a:r>
            <a:r>
              <a:rPr lang="en-US" dirty="0" smtClean="0"/>
              <a:t> </a:t>
            </a:r>
            <a:r>
              <a:rPr lang="en-US" dirty="0" err="1" smtClean="0"/>
              <a:t>Mortalidad</a:t>
            </a:r>
            <a:endParaRPr lang="en-US" dirty="0" smtClean="0"/>
          </a:p>
          <a:p>
            <a:r>
              <a:rPr lang="en-US" dirty="0" err="1" smtClean="0"/>
              <a:t>Presentación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Neumonía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Empiema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Sepsis Grave y </a:t>
            </a:r>
            <a:r>
              <a:rPr lang="en-US" dirty="0" err="1" smtClean="0"/>
              <a:t>Choque</a:t>
            </a:r>
            <a:r>
              <a:rPr lang="en-US" dirty="0" smtClean="0"/>
              <a:t> </a:t>
            </a:r>
            <a:r>
              <a:rPr lang="en-US" dirty="0" err="1" smtClean="0"/>
              <a:t>Séptico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Diseminada</a:t>
            </a:r>
            <a:endParaRPr lang="en-US" dirty="0" smtClean="0"/>
          </a:p>
          <a:p>
            <a:r>
              <a:rPr lang="en-US" dirty="0" err="1" smtClean="0"/>
              <a:t>Incremento</a:t>
            </a:r>
            <a:r>
              <a:rPr lang="en-US" dirty="0" smtClean="0"/>
              <a:t> en los </a:t>
            </a:r>
            <a:r>
              <a:rPr lang="en-US" dirty="0" err="1" smtClean="0"/>
              <a:t>días</a:t>
            </a:r>
            <a:r>
              <a:rPr lang="en-US" dirty="0" smtClean="0"/>
              <a:t> de estancia y </a:t>
            </a:r>
            <a:r>
              <a:rPr lang="en-US" dirty="0" err="1" smtClean="0"/>
              <a:t>ventilación</a:t>
            </a:r>
            <a:r>
              <a:rPr lang="en-US" dirty="0" smtClean="0"/>
              <a:t> </a:t>
            </a:r>
            <a:r>
              <a:rPr lang="en-US" dirty="0" err="1" smtClean="0"/>
              <a:t>Mecánica</a:t>
            </a:r>
            <a:endParaRPr lang="en-US" dirty="0" smtClean="0"/>
          </a:p>
        </p:txBody>
      </p:sp>
      <p:pic>
        <p:nvPicPr>
          <p:cNvPr id="4" name="Picture 3" descr="Captura de pantalla 2015-02-15 a la(s) 13.11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88138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7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49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6,424 </a:t>
            </a:r>
            <a:r>
              <a:rPr lang="en-US" dirty="0" err="1" smtClean="0"/>
              <a:t>pacientes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- 412….. 6.4%.... </a:t>
            </a:r>
            <a:r>
              <a:rPr lang="en-US" dirty="0" err="1" smtClean="0"/>
              <a:t>Pacientes</a:t>
            </a:r>
            <a:r>
              <a:rPr lang="en-US" dirty="0" smtClean="0"/>
              <a:t> de UTI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Mortalidad</a:t>
            </a:r>
            <a:r>
              <a:rPr lang="en-US" dirty="0" smtClean="0"/>
              <a:t> del 46%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Co-</a:t>
            </a:r>
            <a:r>
              <a:rPr lang="en-US" dirty="0" err="1" smtClean="0"/>
              <a:t>morbilidades</a:t>
            </a:r>
            <a:r>
              <a:rPr lang="en-US" dirty="0" smtClean="0"/>
              <a:t>: </a:t>
            </a:r>
            <a:r>
              <a:rPr lang="en-US" dirty="0" err="1" smtClean="0"/>
              <a:t>Insuficiencia</a:t>
            </a:r>
            <a:r>
              <a:rPr lang="en-US" dirty="0" smtClean="0"/>
              <a:t> renal,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pulmonar</a:t>
            </a:r>
            <a:r>
              <a:rPr lang="en-US" dirty="0" smtClean="0"/>
              <a:t>, </a:t>
            </a:r>
            <a:r>
              <a:rPr lang="en-US" dirty="0" err="1" smtClean="0"/>
              <a:t>esteroides</a:t>
            </a:r>
            <a:r>
              <a:rPr lang="en-US" dirty="0" smtClean="0"/>
              <a:t>, EPOC, </a:t>
            </a:r>
            <a:r>
              <a:rPr lang="en-US" dirty="0" err="1" smtClean="0"/>
              <a:t>edad</a:t>
            </a:r>
            <a:r>
              <a:rPr lang="en-US" dirty="0" smtClean="0"/>
              <a:t> </a:t>
            </a:r>
            <a:r>
              <a:rPr lang="en-US" dirty="0" err="1" smtClean="0"/>
              <a:t>avanzada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Sepsis, </a:t>
            </a:r>
            <a:r>
              <a:rPr lang="en-US" dirty="0" err="1" smtClean="0"/>
              <a:t>choque</a:t>
            </a:r>
            <a:r>
              <a:rPr lang="en-US" dirty="0" smtClean="0"/>
              <a:t> </a:t>
            </a:r>
            <a:r>
              <a:rPr lang="en-US" dirty="0" err="1" smtClean="0"/>
              <a:t>séptico</a:t>
            </a:r>
            <a:r>
              <a:rPr lang="en-US" dirty="0" smtClean="0"/>
              <a:t>, diabetes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DEH: 26 </a:t>
            </a:r>
            <a:r>
              <a:rPr lang="en-US" dirty="0" err="1" smtClean="0"/>
              <a:t>días</a:t>
            </a:r>
            <a:r>
              <a:rPr lang="en-US" dirty="0" smtClean="0"/>
              <a:t>,… </a:t>
            </a:r>
            <a:r>
              <a:rPr lang="en-US" dirty="0" err="1" smtClean="0"/>
              <a:t>DEuti</a:t>
            </a:r>
            <a:r>
              <a:rPr lang="en-US" dirty="0" smtClean="0"/>
              <a:t>….. 15 </a:t>
            </a:r>
            <a:r>
              <a:rPr lang="en-US" dirty="0" err="1" smtClean="0"/>
              <a:t>días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Costo</a:t>
            </a:r>
            <a:r>
              <a:rPr lang="en-US" dirty="0" smtClean="0"/>
              <a:t>: 76,000 </a:t>
            </a:r>
            <a:r>
              <a:rPr lang="en-US" dirty="0" err="1" smtClean="0"/>
              <a:t>dolares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pic>
        <p:nvPicPr>
          <p:cNvPr id="4" name="Picture 3" descr="Captura de pantalla 2015-02-17 a la(s) 12.0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5"/>
            <a:ext cx="9144000" cy="1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1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aptura de pantalla 2015-02-17 a la(s) 12.0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65"/>
            <a:ext cx="9144000" cy="1843623"/>
          </a:xfrm>
          <a:prstGeom prst="rect">
            <a:avLst/>
          </a:prstGeom>
        </p:spPr>
      </p:pic>
      <p:pic>
        <p:nvPicPr>
          <p:cNvPr id="5" name="Picture 4" descr="Captura de pantalla 2015-02-17 a la(s) 12.42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" y="1882342"/>
            <a:ext cx="7366000" cy="2054536"/>
          </a:xfrm>
          <a:prstGeom prst="rect">
            <a:avLst/>
          </a:prstGeom>
        </p:spPr>
      </p:pic>
      <p:pic>
        <p:nvPicPr>
          <p:cNvPr id="6" name="Picture 5" descr="Captura de pantalla 2015-02-17 a la(s) 12.43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" y="4099224"/>
            <a:ext cx="7694706" cy="223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5-02-16 a la(s) 14.05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88"/>
            <a:ext cx="9144000" cy="1570812"/>
          </a:xfrm>
          <a:prstGeom prst="rect">
            <a:avLst/>
          </a:prstGeom>
        </p:spPr>
      </p:pic>
      <p:pic>
        <p:nvPicPr>
          <p:cNvPr id="5" name="Picture 4" descr="Captura de pantalla 2015-02-16 a la(s) 14.07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779"/>
            <a:ext cx="9144000" cy="2565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176" y="1987176"/>
            <a:ext cx="664882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127 </a:t>
            </a:r>
            <a:r>
              <a:rPr lang="en-US" dirty="0" err="1" smtClean="0"/>
              <a:t>enfermos</a:t>
            </a:r>
            <a:r>
              <a:rPr lang="en-US" dirty="0" smtClean="0"/>
              <a:t> de 1857 </a:t>
            </a:r>
            <a:r>
              <a:rPr lang="en-US" dirty="0" err="1" smtClean="0"/>
              <a:t>ingresos</a:t>
            </a:r>
            <a:r>
              <a:rPr lang="en-US" dirty="0" smtClean="0"/>
              <a:t> </a:t>
            </a:r>
            <a:r>
              <a:rPr lang="en-US" dirty="0" smtClean="0"/>
              <a:t>,con </a:t>
            </a:r>
            <a:r>
              <a:rPr lang="en-US" dirty="0" err="1" smtClean="0"/>
              <a:t>evidencia</a:t>
            </a:r>
            <a:r>
              <a:rPr lang="en-US" dirty="0" smtClean="0"/>
              <a:t> de </a:t>
            </a:r>
            <a:r>
              <a:rPr lang="en-US" dirty="0" err="1" smtClean="0"/>
              <a:t>aspergilosis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70% sin </a:t>
            </a:r>
            <a:r>
              <a:rPr lang="en-US" dirty="0" err="1" smtClean="0"/>
              <a:t>neoplasia</a:t>
            </a:r>
            <a:r>
              <a:rPr lang="en-US" dirty="0" smtClean="0"/>
              <a:t> </a:t>
            </a:r>
            <a:r>
              <a:rPr lang="en-US" dirty="0" err="1" smtClean="0"/>
              <a:t>hematológica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Mortalidad</a:t>
            </a:r>
            <a:r>
              <a:rPr lang="en-US" dirty="0" smtClean="0"/>
              <a:t> </a:t>
            </a:r>
            <a:r>
              <a:rPr lang="en-US" dirty="0" err="1" smtClean="0"/>
              <a:t>observada</a:t>
            </a:r>
            <a:r>
              <a:rPr lang="en-US" dirty="0" smtClean="0"/>
              <a:t> 80%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 46 </a:t>
            </a:r>
            <a:r>
              <a:rPr lang="en-US" dirty="0" err="1" smtClean="0"/>
              <a:t>estudios</a:t>
            </a:r>
            <a:r>
              <a:rPr lang="en-US" dirty="0" smtClean="0"/>
              <a:t> postmortem en 27 con </a:t>
            </a:r>
            <a:r>
              <a:rPr lang="en-US" dirty="0" err="1" smtClean="0"/>
              <a:t>aspergilosis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5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5-02-16 a la(s) 13.5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597"/>
            <a:ext cx="9131300" cy="2070100"/>
          </a:xfrm>
          <a:prstGeom prst="rect">
            <a:avLst/>
          </a:prstGeom>
        </p:spPr>
      </p:pic>
      <p:pic>
        <p:nvPicPr>
          <p:cNvPr id="5" name="Picture 4" descr="Captura de pantalla 2015-02-16 a la(s) 13.51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766" y="1991285"/>
            <a:ext cx="5886822" cy="44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7 a la(s) 11.5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aptura de pantalla 2015-02-17 a la(s) 11.55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176"/>
            <a:ext cx="2644588" cy="22262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9638" y="6488668"/>
            <a:ext cx="201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Vandewoude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7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Colonización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necesariamente</a:t>
            </a:r>
            <a:r>
              <a:rPr lang="en-US" dirty="0" smtClean="0"/>
              <a:t> </a:t>
            </a:r>
            <a:r>
              <a:rPr lang="en-US" dirty="0" err="1" smtClean="0"/>
              <a:t>relacionada</a:t>
            </a:r>
            <a:r>
              <a:rPr lang="en-US" dirty="0" smtClean="0"/>
              <a:t> a </a:t>
            </a:r>
            <a:r>
              <a:rPr lang="en-US" dirty="0" err="1" smtClean="0"/>
              <a:t>infección</a:t>
            </a:r>
            <a:endParaRPr lang="en-US" dirty="0" smtClean="0"/>
          </a:p>
          <a:p>
            <a:r>
              <a:rPr lang="en-US" dirty="0" smtClean="0"/>
              <a:t>Si a mal </a:t>
            </a:r>
            <a:r>
              <a:rPr lang="en-US" dirty="0" err="1" smtClean="0"/>
              <a:t>pronóstico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Gravedad</a:t>
            </a:r>
            <a:endParaRPr lang="en-US" dirty="0" smtClean="0"/>
          </a:p>
          <a:p>
            <a:r>
              <a:rPr lang="en-US" dirty="0" smtClean="0"/>
              <a:t>De los </a:t>
            </a:r>
            <a:r>
              <a:rPr lang="en-US" dirty="0" err="1" smtClean="0"/>
              <a:t>aislamientos</a:t>
            </a:r>
            <a:r>
              <a:rPr lang="en-US" dirty="0" smtClean="0"/>
              <a:t> hasta el 50%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colonización</a:t>
            </a:r>
            <a:endParaRPr lang="en-US" dirty="0"/>
          </a:p>
          <a:p>
            <a:r>
              <a:rPr lang="en-US" dirty="0" err="1" smtClean="0"/>
              <a:t>Grupo</a:t>
            </a:r>
            <a:r>
              <a:rPr lang="en-US" dirty="0" smtClean="0"/>
              <a:t> de alto </a:t>
            </a:r>
            <a:r>
              <a:rPr lang="en-US" dirty="0" err="1" smtClean="0"/>
              <a:t>riesgo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</a:t>
            </a:r>
            <a:r>
              <a:rPr lang="en-US" dirty="0" err="1" smtClean="0"/>
              <a:t>Esteroides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EPOC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Neutropenia</a:t>
            </a:r>
          </a:p>
          <a:p>
            <a:endParaRPr lang="en-US" dirty="0"/>
          </a:p>
        </p:txBody>
      </p:sp>
      <p:pic>
        <p:nvPicPr>
          <p:cNvPr id="4" name="Picture 3" descr="Captura de pantalla 2015-02-15 a la(s) 17.4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5" y="5688273"/>
            <a:ext cx="5647765" cy="9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a de pantalla 2015-02-15 a la(s) 17.4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50"/>
            <a:ext cx="9144000" cy="1788802"/>
          </a:xfrm>
          <a:prstGeom prst="rect">
            <a:avLst/>
          </a:prstGeom>
        </p:spPr>
      </p:pic>
      <p:pic>
        <p:nvPicPr>
          <p:cNvPr id="2" name="Picture 1" descr="Captura de pantalla 2015-02-17 a la(s) 17.10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56" y="2420471"/>
            <a:ext cx="8610043" cy="38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4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Criterios</a:t>
            </a:r>
            <a:r>
              <a:rPr lang="en-US" sz="3600" dirty="0" smtClean="0"/>
              <a:t> de </a:t>
            </a:r>
            <a:r>
              <a:rPr lang="en-US" sz="3600" dirty="0" err="1" smtClean="0"/>
              <a:t>infección</a:t>
            </a:r>
            <a:r>
              <a:rPr lang="en-US" sz="3600" dirty="0" smtClean="0"/>
              <a:t> </a:t>
            </a:r>
            <a:r>
              <a:rPr lang="en-US" sz="3600" dirty="0" err="1" smtClean="0"/>
              <a:t>putativa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Aspergillus</a:t>
            </a:r>
            <a:endParaRPr lang="en-US" sz="3600" dirty="0"/>
          </a:p>
        </p:txBody>
      </p:sp>
      <p:pic>
        <p:nvPicPr>
          <p:cNvPr id="4" name="Picture 3" descr="Captura de pantalla 2015-02-17 a la(s) 17.1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476"/>
            <a:ext cx="9144000" cy="45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6 a la(s) 12.2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434"/>
            <a:ext cx="9144000" cy="1662545"/>
          </a:xfrm>
          <a:prstGeom prst="rect">
            <a:avLst/>
          </a:prstGeom>
        </p:spPr>
      </p:pic>
      <p:pic>
        <p:nvPicPr>
          <p:cNvPr id="5" name="Picture 4" descr="Captura de pantalla 2015-02-16 a la(s) 12.2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7" y="2060770"/>
            <a:ext cx="8516471" cy="46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 Antonio </a:t>
            </a:r>
            <a:r>
              <a:rPr lang="en-US" dirty="0" err="1" smtClean="0"/>
              <a:t>Micheli</a:t>
            </a:r>
            <a:endParaRPr lang="en-US" dirty="0"/>
          </a:p>
        </p:txBody>
      </p:sp>
      <p:pic>
        <p:nvPicPr>
          <p:cNvPr id="7" name="Content Placeholder 6" descr="Captura de pantalla 2015-02-14 a la(s) 11.36.20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989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Botánico</a:t>
            </a:r>
            <a:r>
              <a:rPr lang="en-US" dirty="0" smtClean="0"/>
              <a:t> </a:t>
            </a:r>
            <a:r>
              <a:rPr lang="en-US" dirty="0" err="1" smtClean="0"/>
              <a:t>italiano</a:t>
            </a:r>
            <a:endParaRPr lang="en-US" dirty="0" smtClean="0"/>
          </a:p>
          <a:p>
            <a:r>
              <a:rPr lang="en-US" dirty="0" err="1" smtClean="0"/>
              <a:t>Aspergillus</a:t>
            </a:r>
            <a:r>
              <a:rPr lang="en-US" dirty="0" smtClean="0"/>
              <a:t> </a:t>
            </a:r>
            <a:r>
              <a:rPr lang="en-US" dirty="0" smtClean="0"/>
              <a:t>en 1729</a:t>
            </a:r>
          </a:p>
          <a:p>
            <a:r>
              <a:rPr lang="en-US" dirty="0" smtClean="0"/>
              <a:t>Padre de la </a:t>
            </a:r>
            <a:r>
              <a:rPr lang="en-US" dirty="0" err="1" smtClean="0"/>
              <a:t>Micología</a:t>
            </a:r>
            <a:endParaRPr lang="en-US" dirty="0" smtClean="0"/>
          </a:p>
          <a:p>
            <a:r>
              <a:rPr lang="en-US" i="1" dirty="0" smtClean="0"/>
              <a:t>“ Nova </a:t>
            </a:r>
            <a:r>
              <a:rPr lang="en-US" i="1" dirty="0" err="1" smtClean="0"/>
              <a:t>plantarum</a:t>
            </a:r>
            <a:r>
              <a:rPr lang="en-US" i="1" dirty="0" smtClean="0"/>
              <a:t> genera </a:t>
            </a:r>
            <a:r>
              <a:rPr lang="en-US" i="1" dirty="0" err="1" smtClean="0"/>
              <a:t>iusta</a:t>
            </a:r>
            <a:r>
              <a:rPr lang="en-US" i="1" dirty="0" smtClean="0"/>
              <a:t>”</a:t>
            </a:r>
          </a:p>
          <a:p>
            <a:r>
              <a:rPr lang="en-US" dirty="0" err="1" smtClean="0"/>
              <a:t>Semejanza</a:t>
            </a:r>
            <a:r>
              <a:rPr lang="en-US" dirty="0" smtClean="0"/>
              <a:t> con el </a:t>
            </a:r>
            <a:r>
              <a:rPr lang="en-US" dirty="0" err="1" smtClean="0"/>
              <a:t>dispersor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r>
              <a:rPr lang="en-US" dirty="0" smtClean="0"/>
              <a:t> </a:t>
            </a:r>
            <a:r>
              <a:rPr lang="en-US" dirty="0" err="1" smtClean="0"/>
              <a:t>bendita</a:t>
            </a:r>
            <a:r>
              <a:rPr lang="en-US" dirty="0" smtClean="0"/>
              <a:t> ( </a:t>
            </a:r>
            <a:r>
              <a:rPr lang="en-US" dirty="0" err="1" smtClean="0"/>
              <a:t>hisopo</a:t>
            </a:r>
            <a:r>
              <a:rPr lang="en-US" dirty="0" smtClean="0"/>
              <a:t>– </a:t>
            </a:r>
            <a:r>
              <a:rPr lang="en-US" dirty="0" err="1" smtClean="0"/>
              <a:t>aspersor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56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Diagnóstico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890894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Aislamiento</a:t>
            </a:r>
            <a:r>
              <a:rPr lang="en-US" b="1" dirty="0" smtClean="0"/>
              <a:t> del </a:t>
            </a:r>
            <a:r>
              <a:rPr lang="en-US" b="1" dirty="0" err="1" smtClean="0"/>
              <a:t>hongo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Cultivo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Sensibilidad</a:t>
            </a:r>
            <a:r>
              <a:rPr lang="en-US" dirty="0" smtClean="0"/>
              <a:t>: 50%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Especificidad</a:t>
            </a:r>
            <a:r>
              <a:rPr lang="en-US" dirty="0" smtClean="0"/>
              <a:t> 20%-70%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Biopsia</a:t>
            </a:r>
            <a:r>
              <a:rPr lang="en-US" dirty="0" smtClean="0"/>
              <a:t> del </a:t>
            </a:r>
            <a:r>
              <a:rPr lang="en-US" dirty="0" err="1" smtClean="0"/>
              <a:t>tejido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Hemocultivo</a:t>
            </a:r>
            <a:r>
              <a:rPr lang="en-US" dirty="0" smtClean="0"/>
              <a:t> no se </a:t>
            </a:r>
            <a:r>
              <a:rPr lang="en-US" dirty="0" err="1" smtClean="0"/>
              <a:t>considera</a:t>
            </a:r>
            <a:r>
              <a:rPr lang="en-US" dirty="0" smtClean="0"/>
              <a:t> </a:t>
            </a:r>
            <a:r>
              <a:rPr lang="en-US" dirty="0" err="1" smtClean="0"/>
              <a:t>criterio</a:t>
            </a:r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i="1" dirty="0" smtClean="0"/>
              <a:t>* A. </a:t>
            </a:r>
            <a:r>
              <a:rPr lang="en-US" i="1" dirty="0" err="1" smtClean="0"/>
              <a:t>terreus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err="1" smtClean="0"/>
              <a:t>Pruebas</a:t>
            </a:r>
            <a:r>
              <a:rPr lang="en-US" b="1" dirty="0" smtClean="0"/>
              <a:t> </a:t>
            </a:r>
            <a:r>
              <a:rPr lang="en-US" b="1" dirty="0" err="1" smtClean="0"/>
              <a:t>serológicas</a:t>
            </a:r>
            <a:r>
              <a:rPr lang="en-US" b="1" dirty="0" smtClean="0"/>
              <a:t> ( </a:t>
            </a:r>
            <a:r>
              <a:rPr lang="en-US" b="1" dirty="0" err="1" smtClean="0"/>
              <a:t>Dx</a:t>
            </a:r>
            <a:r>
              <a:rPr lang="en-US" b="1" dirty="0" smtClean="0"/>
              <a:t>. Molecular)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PCR en </a:t>
            </a:r>
            <a:r>
              <a:rPr lang="en-US" dirty="0" err="1" smtClean="0"/>
              <a:t>Lavado</a:t>
            </a:r>
            <a:r>
              <a:rPr lang="en-US" dirty="0" smtClean="0"/>
              <a:t> </a:t>
            </a:r>
            <a:r>
              <a:rPr lang="en-US" dirty="0" err="1" smtClean="0"/>
              <a:t>Bronquioloalveolar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Galactomanan</a:t>
            </a:r>
            <a:r>
              <a:rPr lang="en-US" dirty="0" smtClean="0"/>
              <a:t> en </a:t>
            </a:r>
            <a:r>
              <a:rPr lang="en-US" dirty="0" err="1" smtClean="0"/>
              <a:t>Lavado</a:t>
            </a:r>
            <a:r>
              <a:rPr lang="en-US" dirty="0" smtClean="0"/>
              <a:t> </a:t>
            </a:r>
            <a:r>
              <a:rPr lang="en-US" dirty="0" err="1" smtClean="0"/>
              <a:t>Bronquioloalveolar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PCR y </a:t>
            </a:r>
            <a:r>
              <a:rPr lang="en-US" dirty="0" err="1" smtClean="0"/>
              <a:t>Betaglucano</a:t>
            </a:r>
            <a:r>
              <a:rPr lang="en-US" dirty="0" smtClean="0"/>
              <a:t> en </a:t>
            </a:r>
            <a:r>
              <a:rPr lang="en-US" dirty="0" err="1" smtClean="0"/>
              <a:t>sangre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1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Galactomanan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Anticuerpos</a:t>
            </a:r>
            <a:r>
              <a:rPr lang="en-US" dirty="0" smtClean="0"/>
              <a:t> </a:t>
            </a:r>
            <a:r>
              <a:rPr lang="en-US" dirty="0" err="1" smtClean="0"/>
              <a:t>monoclonales</a:t>
            </a:r>
            <a:r>
              <a:rPr lang="en-US" dirty="0" smtClean="0"/>
              <a:t> EBA-2 </a:t>
            </a:r>
            <a:r>
              <a:rPr lang="en-US" sz="2600" dirty="0" smtClean="0"/>
              <a:t>(</a:t>
            </a:r>
            <a:r>
              <a:rPr lang="en-US" sz="2600" dirty="0" err="1" smtClean="0"/>
              <a:t>Plateia-Aspergillus</a:t>
            </a:r>
            <a:r>
              <a:rPr lang="en-US" sz="2600" dirty="0" smtClean="0"/>
              <a:t>, </a:t>
            </a:r>
            <a:r>
              <a:rPr lang="en-US" sz="2600" dirty="0" err="1" smtClean="0"/>
              <a:t>BIO-Rad</a:t>
            </a:r>
            <a:r>
              <a:rPr lang="en-US" sz="2600" dirty="0" smtClean="0"/>
              <a:t>)</a:t>
            </a:r>
          </a:p>
          <a:p>
            <a:r>
              <a:rPr lang="en-US" dirty="0" err="1" smtClean="0"/>
              <a:t>Falsos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dirty="0" smtClean="0"/>
              <a:t>: </a:t>
            </a:r>
            <a:r>
              <a:rPr lang="en-US" dirty="0" err="1" smtClean="0"/>
              <a:t>Betalactámicos</a:t>
            </a:r>
            <a:r>
              <a:rPr lang="en-US" dirty="0" smtClean="0"/>
              <a:t>, en especial </a:t>
            </a:r>
            <a:r>
              <a:rPr lang="en-US" dirty="0" err="1" smtClean="0"/>
              <a:t>piperacilina</a:t>
            </a:r>
            <a:r>
              <a:rPr lang="en-US" dirty="0" smtClean="0"/>
              <a:t>/</a:t>
            </a:r>
            <a:r>
              <a:rPr lang="en-US" dirty="0" err="1" smtClean="0"/>
              <a:t>tazobactam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sensibilidad</a:t>
            </a:r>
            <a:r>
              <a:rPr lang="en-US" dirty="0" smtClean="0"/>
              <a:t> y </a:t>
            </a:r>
            <a:r>
              <a:rPr lang="en-US" dirty="0" err="1" smtClean="0"/>
              <a:t>especificidad</a:t>
            </a:r>
            <a:r>
              <a:rPr lang="en-US" dirty="0" smtClean="0"/>
              <a:t> </a:t>
            </a:r>
            <a:r>
              <a:rPr lang="en-US" dirty="0" err="1" smtClean="0"/>
              <a:t>mejora</a:t>
            </a:r>
            <a:r>
              <a:rPr lang="en-US" dirty="0" smtClean="0"/>
              <a:t> </a:t>
            </a:r>
            <a:r>
              <a:rPr lang="en-US" dirty="0" err="1" smtClean="0"/>
              <a:t>significativamente</a:t>
            </a:r>
            <a:r>
              <a:rPr lang="en-US" dirty="0" smtClean="0"/>
              <a:t> en LBA: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0.7-1 </a:t>
            </a:r>
            <a:r>
              <a:rPr lang="en-US" sz="3000" dirty="0" err="1" smtClean="0"/>
              <a:t>unidades</a:t>
            </a:r>
            <a:r>
              <a:rPr lang="en-US" sz="3000" dirty="0" smtClean="0"/>
              <a:t> de </a:t>
            </a:r>
            <a:r>
              <a:rPr lang="en-US" sz="3000" dirty="0" err="1" smtClean="0"/>
              <a:t>densidad</a:t>
            </a:r>
            <a:r>
              <a:rPr lang="en-US" sz="3000" dirty="0" smtClean="0"/>
              <a:t> </a:t>
            </a:r>
            <a:r>
              <a:rPr lang="en-US" sz="3000" dirty="0" err="1" smtClean="0"/>
              <a:t>óptica</a:t>
            </a:r>
            <a:endParaRPr lang="en-US" sz="3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</a:t>
            </a:r>
            <a:r>
              <a:rPr lang="en-US" dirty="0" err="1" smtClean="0"/>
              <a:t>Oncohematológico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*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terapia</a:t>
            </a:r>
            <a:r>
              <a:rPr lang="en-US" dirty="0" smtClean="0"/>
              <a:t> </a:t>
            </a:r>
            <a:r>
              <a:rPr lang="en-US" dirty="0" err="1" smtClean="0"/>
              <a:t>intensiva</a:t>
            </a:r>
            <a:endParaRPr lang="en-US" dirty="0" smtClean="0"/>
          </a:p>
          <a:p>
            <a:r>
              <a:rPr lang="en-US" dirty="0" err="1" smtClean="0"/>
              <a:t>Anticipa</a:t>
            </a:r>
            <a:r>
              <a:rPr lang="en-US" dirty="0" smtClean="0"/>
              <a:t> en 4.3 </a:t>
            </a:r>
            <a:r>
              <a:rPr lang="en-US" dirty="0" err="1" smtClean="0"/>
              <a:t>días</a:t>
            </a:r>
            <a:r>
              <a:rPr lang="en-US" dirty="0" smtClean="0"/>
              <a:t> a la </a:t>
            </a:r>
            <a:r>
              <a:rPr lang="en-US" dirty="0" err="1" smtClean="0"/>
              <a:t>positividad</a:t>
            </a:r>
            <a:r>
              <a:rPr lang="en-US" dirty="0" smtClean="0"/>
              <a:t> de </a:t>
            </a:r>
            <a:r>
              <a:rPr lang="en-US" dirty="0" err="1" smtClean="0"/>
              <a:t>cultivos</a:t>
            </a:r>
            <a:endParaRPr lang="en-US" dirty="0"/>
          </a:p>
        </p:txBody>
      </p:sp>
      <p:pic>
        <p:nvPicPr>
          <p:cNvPr id="4" name="Picture 3" descr="Captura de pantalla 2015-02-15 a la(s) 17.2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6425024"/>
            <a:ext cx="3695700" cy="254000"/>
          </a:xfrm>
          <a:prstGeom prst="rect">
            <a:avLst/>
          </a:prstGeom>
        </p:spPr>
      </p:pic>
      <p:pic>
        <p:nvPicPr>
          <p:cNvPr id="5" name="Picture 4" descr="Captura de pantalla 2015-02-15 a la(s) 17.39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6" y="5947187"/>
            <a:ext cx="5304394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4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-3 Beta-D-</a:t>
            </a:r>
            <a:r>
              <a:rPr lang="en-US" dirty="0" err="1" smtClean="0"/>
              <a:t>Glucan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Fungitell</a:t>
            </a:r>
            <a:r>
              <a:rPr lang="en-US" dirty="0" smtClean="0"/>
              <a:t> test</a:t>
            </a:r>
          </a:p>
          <a:p>
            <a:r>
              <a:rPr lang="en-US" dirty="0" err="1" smtClean="0"/>
              <a:t>Puntos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&lt; 60 </a:t>
            </a:r>
            <a:r>
              <a:rPr lang="en-US" dirty="0" err="1" smtClean="0"/>
              <a:t>pg</a:t>
            </a:r>
            <a:r>
              <a:rPr lang="en-US" dirty="0" smtClean="0"/>
              <a:t>/ml </a:t>
            </a:r>
            <a:r>
              <a:rPr lang="en-US" dirty="0" err="1" smtClean="0"/>
              <a:t>negativo</a:t>
            </a:r>
            <a:r>
              <a:rPr lang="en-US" dirty="0" smtClean="0"/>
              <a:t>     &gt; 80 </a:t>
            </a:r>
            <a:r>
              <a:rPr lang="en-US" dirty="0" err="1" smtClean="0"/>
              <a:t>positivo</a:t>
            </a:r>
            <a:r>
              <a:rPr lang="en-US" dirty="0" smtClean="0"/>
              <a:t> </a:t>
            </a:r>
            <a:r>
              <a:rPr lang="en-US" dirty="0" err="1" smtClean="0"/>
              <a:t>pg</a:t>
            </a:r>
            <a:r>
              <a:rPr lang="en-US" dirty="0" smtClean="0"/>
              <a:t>/ml</a:t>
            </a:r>
          </a:p>
          <a:p>
            <a:r>
              <a:rPr lang="en-US" dirty="0" err="1" smtClean="0"/>
              <a:t>Falsos</a:t>
            </a:r>
            <a:r>
              <a:rPr lang="en-US" dirty="0" smtClean="0"/>
              <a:t> </a:t>
            </a:r>
            <a:r>
              <a:rPr lang="en-US" dirty="0" err="1" smtClean="0"/>
              <a:t>positivos</a:t>
            </a:r>
            <a:r>
              <a:rPr lang="en-US" sz="2800" dirty="0" smtClean="0"/>
              <a:t>: </a:t>
            </a:r>
            <a:r>
              <a:rPr lang="en-US" sz="2800" dirty="0" err="1" smtClean="0"/>
              <a:t>Amoxi-clav</a:t>
            </a:r>
            <a:r>
              <a:rPr lang="en-US" sz="2800" dirty="0" smtClean="0"/>
              <a:t>, </a:t>
            </a:r>
            <a:r>
              <a:rPr lang="en-US" sz="2800" dirty="0" err="1" smtClean="0"/>
              <a:t>hemodialisis</a:t>
            </a:r>
            <a:r>
              <a:rPr lang="en-US" sz="2800" dirty="0" smtClean="0"/>
              <a:t>, </a:t>
            </a:r>
            <a:r>
              <a:rPr lang="en-US" sz="2800" dirty="0" err="1" smtClean="0"/>
              <a:t>filtros</a:t>
            </a:r>
            <a:r>
              <a:rPr lang="en-US" sz="2800" dirty="0" smtClean="0"/>
              <a:t> de </a:t>
            </a:r>
            <a:r>
              <a:rPr lang="en-US" sz="2800" dirty="0" err="1" smtClean="0"/>
              <a:t>celulosa</a:t>
            </a:r>
            <a:r>
              <a:rPr lang="en-US" sz="2800" dirty="0" smtClean="0"/>
              <a:t>, </a:t>
            </a:r>
            <a:r>
              <a:rPr lang="en-US" sz="2800" dirty="0" err="1" smtClean="0"/>
              <a:t>inmunoglobulinas</a:t>
            </a:r>
            <a:r>
              <a:rPr lang="en-US" sz="2800" dirty="0" smtClean="0"/>
              <a:t>, </a:t>
            </a:r>
            <a:r>
              <a:rPr lang="en-US" sz="2800" dirty="0" err="1" smtClean="0"/>
              <a:t>albúmina</a:t>
            </a:r>
            <a:r>
              <a:rPr lang="en-US" sz="2800" dirty="0" smtClean="0"/>
              <a:t>, </a:t>
            </a:r>
            <a:r>
              <a:rPr lang="en-US" sz="2800" dirty="0" err="1" smtClean="0"/>
              <a:t>azitromicina</a:t>
            </a:r>
            <a:r>
              <a:rPr lang="en-US" sz="2800" dirty="0" smtClean="0"/>
              <a:t>, </a:t>
            </a:r>
            <a:r>
              <a:rPr lang="en-US" sz="2800" dirty="0" err="1" smtClean="0"/>
              <a:t>pentamidina</a:t>
            </a:r>
            <a:r>
              <a:rPr lang="en-US" sz="2800" dirty="0" smtClean="0"/>
              <a:t>.</a:t>
            </a:r>
          </a:p>
          <a:p>
            <a:r>
              <a:rPr lang="en-US" dirty="0" err="1" smtClean="0"/>
              <a:t>Poca</a:t>
            </a:r>
            <a:r>
              <a:rPr lang="en-US" dirty="0" smtClean="0"/>
              <a:t> </a:t>
            </a:r>
            <a:r>
              <a:rPr lang="en-US" dirty="0" err="1" smtClean="0"/>
              <a:t>experiencia</a:t>
            </a:r>
            <a:r>
              <a:rPr lang="en-US" dirty="0" smtClean="0"/>
              <a:t> en UTI</a:t>
            </a:r>
          </a:p>
          <a:p>
            <a:endParaRPr lang="en-US" dirty="0"/>
          </a:p>
        </p:txBody>
      </p:sp>
      <p:pic>
        <p:nvPicPr>
          <p:cNvPr id="4" name="Picture 3" descr="Captura de pantalla 2015-02-15 a la(s) 17.21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68" y="6126163"/>
            <a:ext cx="2794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1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Detección</a:t>
            </a:r>
            <a:r>
              <a:rPr lang="en-US" dirty="0" smtClean="0"/>
              <a:t> de </a:t>
            </a:r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err="1" smtClean="0"/>
              <a:t>nucleicos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reacción</a:t>
            </a:r>
            <a:r>
              <a:rPr lang="en-US" dirty="0" smtClean="0"/>
              <a:t> de </a:t>
            </a:r>
            <a:r>
              <a:rPr lang="en-US" dirty="0" err="1" smtClean="0"/>
              <a:t>cadena</a:t>
            </a:r>
            <a:r>
              <a:rPr lang="en-US" dirty="0" smtClean="0"/>
              <a:t> de </a:t>
            </a:r>
            <a:r>
              <a:rPr lang="en-US" dirty="0" err="1" smtClean="0"/>
              <a:t>polimerasa</a:t>
            </a:r>
            <a:endParaRPr lang="en-US" dirty="0" smtClean="0"/>
          </a:p>
          <a:p>
            <a:r>
              <a:rPr lang="en-US" dirty="0" err="1" smtClean="0"/>
              <a:t>Sensibilidad</a:t>
            </a:r>
            <a:r>
              <a:rPr lang="en-US" dirty="0" smtClean="0"/>
              <a:t> 88%/ </a:t>
            </a:r>
            <a:r>
              <a:rPr lang="en-US" dirty="0" err="1" smtClean="0"/>
              <a:t>Especificidad</a:t>
            </a:r>
            <a:r>
              <a:rPr lang="en-US" dirty="0" smtClean="0"/>
              <a:t> 75%</a:t>
            </a:r>
          </a:p>
          <a:p>
            <a:r>
              <a:rPr lang="en-US" dirty="0" err="1" smtClean="0"/>
              <a:t>Mejora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fuerza</a:t>
            </a:r>
            <a:r>
              <a:rPr lang="en-US" dirty="0" smtClean="0"/>
              <a:t> en </a:t>
            </a:r>
            <a:r>
              <a:rPr lang="en-US" dirty="0" err="1" smtClean="0"/>
              <a:t>Lavado</a:t>
            </a:r>
            <a:r>
              <a:rPr lang="en-US" dirty="0" smtClean="0"/>
              <a:t> </a:t>
            </a:r>
            <a:r>
              <a:rPr lang="en-US" dirty="0" err="1" smtClean="0"/>
              <a:t>Bronquioloalveolar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9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3124" y="2115527"/>
            <a:ext cx="8229600" cy="4525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determinación</a:t>
            </a:r>
            <a:r>
              <a:rPr lang="en-US" dirty="0" smtClean="0"/>
              <a:t> de </a:t>
            </a:r>
            <a:r>
              <a:rPr lang="en-US" dirty="0" err="1" smtClean="0"/>
              <a:t>Galactomanan</a:t>
            </a:r>
            <a:r>
              <a:rPr lang="en-US" dirty="0" smtClean="0"/>
              <a:t> en </a:t>
            </a:r>
            <a:r>
              <a:rPr lang="en-US" dirty="0" err="1" smtClean="0"/>
              <a:t>Lavado</a:t>
            </a:r>
            <a:r>
              <a:rPr lang="en-US" dirty="0" smtClean="0"/>
              <a:t> </a:t>
            </a:r>
            <a:r>
              <a:rPr lang="en-US" dirty="0" err="1" smtClean="0"/>
              <a:t>Bronquioloalveolar</a:t>
            </a:r>
            <a:r>
              <a:rPr lang="en-US" dirty="0" smtClean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punto</a:t>
            </a:r>
            <a:r>
              <a:rPr lang="en-US" dirty="0" smtClean="0"/>
              <a:t> de </a:t>
            </a:r>
            <a:r>
              <a:rPr lang="en-US" dirty="0" err="1" smtClean="0"/>
              <a:t>corte</a:t>
            </a:r>
            <a:r>
              <a:rPr lang="en-US" dirty="0" smtClean="0"/>
              <a:t> de 1 de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densidad</a:t>
            </a:r>
            <a:r>
              <a:rPr lang="en-US" dirty="0" smtClean="0"/>
              <a:t> </a:t>
            </a:r>
            <a:r>
              <a:rPr lang="en-US" dirty="0" err="1" smtClean="0"/>
              <a:t>óptica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r>
              <a:rPr lang="en-US" dirty="0" smtClean="0"/>
              <a:t>. De AI: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Sensibilidad</a:t>
            </a:r>
            <a:r>
              <a:rPr lang="en-US" dirty="0" smtClean="0"/>
              <a:t> del 90% y </a:t>
            </a:r>
            <a:r>
              <a:rPr lang="en-US" dirty="0" err="1" smtClean="0"/>
              <a:t>especificidad</a:t>
            </a:r>
            <a:r>
              <a:rPr lang="en-US" dirty="0" smtClean="0"/>
              <a:t> 96%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Refleja</a:t>
            </a:r>
            <a:r>
              <a:rPr lang="en-US" dirty="0" smtClean="0"/>
              <a:t> mayor </a:t>
            </a:r>
            <a:r>
              <a:rPr lang="en-US" dirty="0" err="1" smtClean="0"/>
              <a:t>síntesis</a:t>
            </a:r>
            <a:r>
              <a:rPr lang="en-US" dirty="0" smtClean="0"/>
              <a:t> de GM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hifas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conidias</a:t>
            </a:r>
            <a:r>
              <a:rPr lang="en-US" dirty="0" smtClean="0"/>
              <a:t> y mayor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fúngica</a:t>
            </a:r>
            <a:r>
              <a:rPr lang="en-US" dirty="0" smtClean="0"/>
              <a:t> 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pulmón</a:t>
            </a:r>
            <a:endParaRPr lang="en-US" dirty="0"/>
          </a:p>
        </p:txBody>
      </p:sp>
      <p:pic>
        <p:nvPicPr>
          <p:cNvPr id="4" name="Picture 3" descr="Captura de pantalla 2015-02-14 a la(s) 20.4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"/>
            <a:ext cx="9144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1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Diagnóstico</a:t>
            </a:r>
            <a:endParaRPr lang="en-US" dirty="0"/>
          </a:p>
        </p:txBody>
      </p:sp>
      <p:pic>
        <p:nvPicPr>
          <p:cNvPr id="4" name="Picture 3" descr="Captura de pantalla 2015-02-14 a la(s) 21.31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414260" cy="4443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491" y="6018292"/>
            <a:ext cx="290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Signo</a:t>
            </a:r>
            <a:r>
              <a:rPr lang="en-US" b="1" dirty="0" smtClean="0"/>
              <a:t> del Halo</a:t>
            </a:r>
          </a:p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oncohematológicos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6" name="Picture 5" descr="Captura de pantalla 2015-02-14 a la(s) 21.33.3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913" y="1417638"/>
            <a:ext cx="4272888" cy="526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5-02-14 a la(s) 21.3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37473"/>
          </a:xfrm>
          <a:prstGeom prst="rect">
            <a:avLst/>
          </a:prstGeom>
        </p:spPr>
      </p:pic>
      <p:pic>
        <p:nvPicPr>
          <p:cNvPr id="5" name="Picture 4" descr="Captura de pantalla 2015-02-14 a la(s) 21.34.4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7897"/>
            <a:ext cx="9144000" cy="311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6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Signo</a:t>
            </a:r>
            <a:r>
              <a:rPr lang="en-US" dirty="0" smtClean="0"/>
              <a:t> de la Media Luna </a:t>
            </a:r>
            <a:endParaRPr lang="en-US" dirty="0"/>
          </a:p>
        </p:txBody>
      </p:sp>
      <p:pic>
        <p:nvPicPr>
          <p:cNvPr id="4" name="Picture 3" descr="Captura de pantalla 2015-02-16 a la(s) 13.22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" y="1417638"/>
            <a:ext cx="4343400" cy="4876800"/>
          </a:xfrm>
          <a:prstGeom prst="rect">
            <a:avLst/>
          </a:prstGeom>
        </p:spPr>
      </p:pic>
      <p:pic>
        <p:nvPicPr>
          <p:cNvPr id="5" name="Picture 4" descr="Captura de pantalla 2015-02-16 a la(s) 13.24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81" y="1417638"/>
            <a:ext cx="4035642" cy="503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2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6 a la(s) 13.3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946"/>
            <a:ext cx="9144000" cy="193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4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Control de </a:t>
            </a:r>
            <a:r>
              <a:rPr lang="en-US" dirty="0" err="1" smtClean="0"/>
              <a:t>Disparador</a:t>
            </a:r>
            <a:endParaRPr lang="en-US" dirty="0" smtClean="0"/>
          </a:p>
          <a:p>
            <a:r>
              <a:rPr lang="en-US" dirty="0" err="1" smtClean="0"/>
              <a:t>Disminución</a:t>
            </a:r>
            <a:r>
              <a:rPr lang="en-US" dirty="0" smtClean="0"/>
              <a:t> </a:t>
            </a:r>
            <a:r>
              <a:rPr lang="en-US" dirty="0" err="1" smtClean="0"/>
              <a:t>dosis</a:t>
            </a:r>
            <a:r>
              <a:rPr lang="en-US" dirty="0" smtClean="0"/>
              <a:t> de </a:t>
            </a:r>
            <a:r>
              <a:rPr lang="en-US" dirty="0" err="1" smtClean="0"/>
              <a:t>esteroides</a:t>
            </a:r>
            <a:r>
              <a:rPr lang="en-US" dirty="0" smtClean="0"/>
              <a:t> y/o </a:t>
            </a:r>
            <a:r>
              <a:rPr lang="en-US" dirty="0" err="1" smtClean="0"/>
              <a:t>inmunosupresores</a:t>
            </a:r>
            <a:endParaRPr lang="en-US" dirty="0" smtClean="0"/>
          </a:p>
          <a:p>
            <a:r>
              <a:rPr lang="en-US" dirty="0" err="1" smtClean="0"/>
              <a:t>Terapia</a:t>
            </a:r>
            <a:r>
              <a:rPr lang="en-US" dirty="0" smtClean="0"/>
              <a:t> de </a:t>
            </a:r>
            <a:r>
              <a:rPr lang="en-US" dirty="0" err="1" smtClean="0"/>
              <a:t>Apoyo</a:t>
            </a:r>
            <a:endParaRPr lang="en-US" dirty="0" smtClean="0"/>
          </a:p>
          <a:p>
            <a:r>
              <a:rPr lang="en-US" dirty="0" err="1" smtClean="0"/>
              <a:t>Antimicóticos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Polienos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Azoles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Equinocandinas</a:t>
            </a:r>
            <a:endParaRPr lang="en-US" dirty="0"/>
          </a:p>
        </p:txBody>
      </p:sp>
      <p:pic>
        <p:nvPicPr>
          <p:cNvPr id="4" name="Picture 3" descr="Captura de pantalla 2015-02-15 a la(s) 20.32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59" y="5371028"/>
            <a:ext cx="4915646" cy="1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6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Semejanzas</a:t>
            </a:r>
            <a:endParaRPr lang="en-US" dirty="0"/>
          </a:p>
        </p:txBody>
      </p:sp>
      <p:pic>
        <p:nvPicPr>
          <p:cNvPr id="5" name="Content Placeholder 4" descr="Captura de pantalla 2015-02-14 a la(s) 18.18.23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r="20556"/>
          <a:stretch>
            <a:fillRect/>
          </a:stretch>
        </p:blipFill>
        <p:spPr/>
      </p:pic>
      <p:pic>
        <p:nvPicPr>
          <p:cNvPr id="6" name="Content Placeholder 5" descr="Captura de pantalla 2015-02-14 a la(s) 18.20.56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15240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398981" y="6051155"/>
            <a:ext cx="2319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Hisopo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77518" y="6051155"/>
            <a:ext cx="241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Aspergillus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486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5 a la(s) 20.58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" y="1116479"/>
            <a:ext cx="87503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2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Captura de pantalla 2015-02-15 a la(s) 16.09.0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724727" y="107802"/>
              <a:ext cx="377151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Indentificación</a:t>
              </a:r>
              <a:r>
                <a:rPr lang="en-US" sz="1200" dirty="0" smtClean="0"/>
                <a:t> de </a:t>
              </a:r>
              <a:r>
                <a:rPr lang="en-US" sz="1200" i="1" dirty="0" err="1" smtClean="0"/>
                <a:t>Aspergillus</a:t>
              </a:r>
              <a:r>
                <a:rPr lang="en-US" sz="1200" i="1" dirty="0" smtClean="0"/>
                <a:t> </a:t>
              </a:r>
              <a:r>
                <a:rPr lang="en-US" sz="1200" dirty="0" err="1" smtClean="0"/>
                <a:t>spp</a:t>
              </a:r>
              <a:r>
                <a:rPr lang="en-US" sz="1200" dirty="0" smtClean="0"/>
                <a:t> en </a:t>
              </a:r>
              <a:r>
                <a:rPr lang="en-US" sz="1200" dirty="0" err="1" smtClean="0"/>
                <a:t>muestra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respiratoria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61490" y="933081"/>
              <a:ext cx="403475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 smtClean="0"/>
                <a:t>Considerar volver a tomar muestra respiratoria.</a:t>
              </a:r>
            </a:p>
            <a:p>
              <a:pPr algn="ctr"/>
              <a:r>
                <a:rPr lang="es-ES_tradnl" sz="1200" dirty="0" smtClean="0"/>
                <a:t>Estimar la utilidad de TC de </a:t>
              </a:r>
              <a:r>
                <a:rPr lang="es-ES_tradnl" sz="1200" dirty="0" err="1" smtClean="0"/>
                <a:t>torax</a:t>
              </a:r>
              <a:r>
                <a:rPr lang="es-ES_tradnl" sz="1200" dirty="0" smtClean="0"/>
                <a:t> y determinación de </a:t>
              </a:r>
              <a:r>
                <a:rPr lang="es-ES_tradnl" sz="1200" dirty="0" err="1" smtClean="0"/>
                <a:t>galactomanano</a:t>
              </a:r>
              <a:r>
                <a:rPr lang="es-ES_tradnl" sz="1200" dirty="0" smtClean="0"/>
                <a:t> en sangre o LBA para confirmar diagnóstico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93697" y="2039951"/>
              <a:ext cx="43641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</a:t>
              </a:r>
              <a:r>
                <a:rPr lang="es-ES_tradnl" sz="1200" dirty="0" err="1" smtClean="0"/>
                <a:t>xisten</a:t>
              </a:r>
              <a:r>
                <a:rPr lang="es-ES_tradnl" sz="1200" dirty="0" smtClean="0"/>
                <a:t> factores de riesgo alto o intermedio para presentar API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8357" y="2908170"/>
              <a:ext cx="27108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 smtClean="0"/>
                <a:t>SI</a:t>
              </a:r>
            </a:p>
            <a:p>
              <a:pPr algn="ctr"/>
              <a:r>
                <a:rPr lang="es-ES_tradnl" sz="1200" dirty="0" smtClean="0"/>
                <a:t>Iniciar tratamiento </a:t>
              </a:r>
              <a:r>
                <a:rPr lang="es-ES_tradnl" sz="1200" dirty="0" err="1" smtClean="0"/>
                <a:t>antifúngico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2969" y="2897725"/>
              <a:ext cx="329430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200" dirty="0" smtClean="0"/>
                <a:t>NO</a:t>
              </a:r>
            </a:p>
            <a:p>
              <a:pPr algn="ctr"/>
              <a:r>
                <a:rPr lang="en-US" sz="1200" dirty="0" smtClean="0"/>
                <a:t>E</a:t>
              </a:r>
              <a:r>
                <a:rPr lang="es-ES_tradnl" sz="1200" dirty="0" err="1" smtClean="0"/>
                <a:t>sperar</a:t>
              </a:r>
              <a:r>
                <a:rPr lang="es-ES_tradnl" sz="1200" dirty="0" smtClean="0"/>
                <a:t> resultados de pruebas microbiológicas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0460" y="3642980"/>
              <a:ext cx="135620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</a:t>
              </a:r>
              <a:r>
                <a:rPr lang="es-ES_tradnl" sz="1200" b="1" dirty="0" err="1" smtClean="0"/>
                <a:t>egativo</a:t>
              </a:r>
              <a:endParaRPr lang="es-ES_tradnl" sz="1200" b="1" dirty="0" smtClean="0"/>
            </a:p>
            <a:p>
              <a:pPr algn="ctr"/>
              <a:r>
                <a:rPr lang="es-ES_tradnl" sz="1200" dirty="0" smtClean="0"/>
                <a:t>Fin del estudio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5163" y="3610729"/>
              <a:ext cx="13562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/>
                <a:t>Positivo</a:t>
              </a:r>
              <a:endParaRPr lang="es-ES_tradnl" sz="12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95029" y="4494341"/>
              <a:ext cx="263698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Paciente</a:t>
              </a:r>
              <a:r>
                <a:rPr lang="en-US" sz="1200" dirty="0" smtClean="0"/>
                <a:t> con </a:t>
              </a:r>
              <a:r>
                <a:rPr lang="en-US" sz="1200" dirty="0" err="1" smtClean="0"/>
                <a:t>datos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clínicos</a:t>
              </a:r>
              <a:r>
                <a:rPr lang="en-US" sz="1200" dirty="0" smtClean="0"/>
                <a:t> y/o </a:t>
              </a:r>
              <a:r>
                <a:rPr lang="en-US" sz="1200" dirty="0" err="1" smtClean="0"/>
                <a:t>radiológicos</a:t>
              </a:r>
              <a:r>
                <a:rPr lang="en-US" sz="1200" dirty="0" smtClean="0"/>
                <a:t> compatibles con </a:t>
              </a:r>
              <a:r>
                <a:rPr lang="en-US" sz="1200" dirty="0" err="1" smtClean="0"/>
                <a:t>infección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respiratoria</a:t>
              </a:r>
              <a:r>
                <a:rPr lang="en-US" sz="1200" dirty="0" smtClean="0"/>
                <a:t>.</a:t>
              </a:r>
              <a:endParaRPr lang="es-ES_tradnl" sz="12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44065" y="5517508"/>
              <a:ext cx="2636981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NO</a:t>
              </a:r>
            </a:p>
            <a:p>
              <a:pPr algn="ctr"/>
              <a:r>
                <a:rPr lang="en-US" sz="1200" dirty="0" smtClean="0"/>
                <a:t>Probable </a:t>
              </a:r>
              <a:r>
                <a:rPr lang="en-US" sz="1200" dirty="0" err="1" smtClean="0"/>
                <a:t>colonización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endobronquial</a:t>
              </a:r>
              <a:endParaRPr lang="en-US" sz="1200" dirty="0"/>
            </a:p>
            <a:p>
              <a:pPr algn="ctr"/>
              <a:r>
                <a:rPr lang="en-US" sz="1200" dirty="0" err="1" smtClean="0"/>
                <a:t>Considerar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nebulización</a:t>
              </a:r>
              <a:r>
                <a:rPr lang="en-US" sz="1200" dirty="0" smtClean="0"/>
                <a:t> de </a:t>
              </a:r>
              <a:r>
                <a:rPr lang="en-US" sz="1200" dirty="0" err="1" smtClean="0"/>
                <a:t>anfotericina</a:t>
              </a:r>
              <a:r>
                <a:rPr lang="en-US" sz="1200" dirty="0" smtClean="0"/>
                <a:t> B liposomal.</a:t>
              </a:r>
            </a:p>
            <a:p>
              <a:pPr algn="ctr"/>
              <a:endParaRPr lang="es-ES_tradnl" sz="12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86564" y="5517554"/>
              <a:ext cx="731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</a:t>
              </a:r>
              <a:endParaRPr lang="es-ES_tradnl" sz="12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8479" y="4331752"/>
              <a:ext cx="314075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-</a:t>
              </a:r>
              <a:r>
                <a:rPr lang="en-US" sz="1000" dirty="0" err="1" smtClean="0"/>
                <a:t>Tratamiento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concomitante</a:t>
              </a:r>
              <a:r>
                <a:rPr lang="en-US" sz="1000" dirty="0" smtClean="0"/>
                <a:t> con </a:t>
              </a:r>
              <a:r>
                <a:rPr lang="en-US" sz="1000" dirty="0" err="1" smtClean="0"/>
                <a:t>medicamentos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metabolizados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por</a:t>
              </a:r>
              <a:r>
                <a:rPr lang="en-US" sz="1000" dirty="0" smtClean="0"/>
                <a:t> CYP3A4 o 2C9.</a:t>
              </a:r>
            </a:p>
            <a:p>
              <a:r>
                <a:rPr lang="en-US" sz="1000" dirty="0" smtClean="0"/>
                <a:t>-</a:t>
              </a:r>
              <a:r>
                <a:rPr lang="en-US" sz="1000" dirty="0" err="1" smtClean="0"/>
                <a:t>Tratamiento</a:t>
              </a:r>
              <a:r>
                <a:rPr lang="en-US" sz="1000" dirty="0" smtClean="0"/>
                <a:t> con </a:t>
              </a:r>
              <a:r>
                <a:rPr lang="en-US" sz="1000" dirty="0" err="1" smtClean="0"/>
                <a:t>medicamentos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que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pueden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prolongar</a:t>
              </a:r>
              <a:r>
                <a:rPr lang="en-US" sz="1000" dirty="0" smtClean="0"/>
                <a:t> el </a:t>
              </a:r>
              <a:r>
                <a:rPr lang="en-US" sz="1000" dirty="0" err="1" smtClean="0"/>
                <a:t>intervalo</a:t>
              </a:r>
              <a:r>
                <a:rPr lang="en-US" sz="1000" dirty="0" smtClean="0"/>
                <a:t> QT.</a:t>
              </a:r>
            </a:p>
            <a:p>
              <a:r>
                <a:rPr lang="en-US" sz="1000" dirty="0" smtClean="0"/>
                <a:t>-</a:t>
              </a:r>
              <a:r>
                <a:rPr lang="en-US" sz="1000" dirty="0" err="1" smtClean="0"/>
                <a:t>Insuficiencia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hepática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severa</a:t>
              </a:r>
              <a:r>
                <a:rPr lang="en-US" sz="1000" dirty="0" smtClean="0"/>
                <a:t> (Child C)</a:t>
              </a:r>
            </a:p>
            <a:p>
              <a:r>
                <a:rPr lang="en-US" sz="1000" dirty="0" smtClean="0"/>
                <a:t>-TFG &lt; 50 mL/min.</a:t>
              </a:r>
              <a:endParaRPr lang="es-ES_tradnl" sz="10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1193" y="5648503"/>
              <a:ext cx="122381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SI </a:t>
              </a:r>
              <a:r>
                <a:rPr lang="en-US" sz="1200" dirty="0" smtClean="0"/>
                <a:t>(</a:t>
              </a:r>
              <a:r>
                <a:rPr lang="en-US" sz="1200" dirty="0" err="1" smtClean="0"/>
                <a:t>cualquiera</a:t>
              </a:r>
              <a:r>
                <a:rPr lang="en-US" sz="1200" dirty="0" smtClean="0"/>
                <a:t>)</a:t>
              </a:r>
            </a:p>
            <a:p>
              <a:pPr algn="ctr"/>
              <a:r>
                <a:rPr lang="en-US" sz="1200" dirty="0" err="1"/>
                <a:t>A</a:t>
              </a:r>
              <a:r>
                <a:rPr lang="en-US" sz="1200" dirty="0" err="1" smtClean="0"/>
                <a:t>nfotericina</a:t>
              </a:r>
              <a:r>
                <a:rPr lang="en-US" sz="1200" dirty="0" smtClean="0"/>
                <a:t> </a:t>
              </a:r>
              <a:r>
                <a:rPr lang="en-US" sz="1200" dirty="0"/>
                <a:t>B </a:t>
              </a:r>
              <a:r>
                <a:rPr lang="en-US" sz="1200" dirty="0" smtClean="0"/>
                <a:t>liposomal IV.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9588" y="5684681"/>
              <a:ext cx="122381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NO </a:t>
              </a:r>
              <a:r>
                <a:rPr lang="en-US" sz="1200" dirty="0" smtClean="0"/>
                <a:t>(</a:t>
              </a:r>
              <a:r>
                <a:rPr lang="en-US" sz="1200" dirty="0" err="1" smtClean="0"/>
                <a:t>todas</a:t>
              </a:r>
              <a:r>
                <a:rPr lang="en-US" sz="1200" dirty="0" smtClean="0"/>
                <a:t>)</a:t>
              </a:r>
            </a:p>
            <a:p>
              <a:pPr algn="ctr"/>
              <a:r>
                <a:rPr lang="en-US" sz="1200" dirty="0" err="1" smtClean="0"/>
                <a:t>Voriconazol</a:t>
              </a:r>
              <a:r>
                <a:rPr lang="en-US" sz="1200" dirty="0" smtClean="0"/>
                <a:t> IV.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222" y="6402399"/>
              <a:ext cx="4287212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100" dirty="0" smtClean="0"/>
                <a:t>Si las pruebas microbiológicas de la segunda muestra no confirman infección fúngica, considerar retirar el tratamiento.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19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Tratamiento</a:t>
            </a:r>
            <a:endParaRPr lang="en-US" dirty="0"/>
          </a:p>
        </p:txBody>
      </p:sp>
      <p:pic>
        <p:nvPicPr>
          <p:cNvPr id="5" name="Picture 4" descr="Captura de pantalla 2015-02-15 a la(s) 16.07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764" y="1462461"/>
            <a:ext cx="1649505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Medicamento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542986" y="1462461"/>
            <a:ext cx="609601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IDSA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398677" y="1463675"/>
            <a:ext cx="609601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94606" y="1462461"/>
            <a:ext cx="708217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ECIL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885947" y="1473527"/>
            <a:ext cx="708217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SEIMC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517" y="1886784"/>
            <a:ext cx="1416425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Voriconazol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507" y="2427650"/>
            <a:ext cx="1416425" cy="58477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Anfotericina</a:t>
            </a:r>
            <a:r>
              <a:rPr lang="en-US" sz="1600" dirty="0" smtClean="0"/>
              <a:t> B liposomal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448" y="3160064"/>
            <a:ext cx="1583762" cy="58477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Anfotericina</a:t>
            </a:r>
            <a:r>
              <a:rPr lang="en-US" sz="1600" dirty="0" smtClean="0"/>
              <a:t> B </a:t>
            </a:r>
            <a:r>
              <a:rPr lang="en-US" sz="1600" dirty="0" err="1" smtClean="0"/>
              <a:t>complejo</a:t>
            </a:r>
            <a:r>
              <a:rPr lang="en-US" sz="1600" dirty="0" smtClean="0"/>
              <a:t> </a:t>
            </a:r>
            <a:r>
              <a:rPr lang="en-US" sz="1600" dirty="0" err="1" smtClean="0"/>
              <a:t>lipídico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492" y="3942063"/>
            <a:ext cx="1583762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Caspofungina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31482" y="4602466"/>
            <a:ext cx="1583762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Micafungina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0448" y="5299044"/>
            <a:ext cx="1416425" cy="584776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combinada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991658" y="1866172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795059" y="1886786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795059" y="2549271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601448" y="1843456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601448" y="2537916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04438" y="3255652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604438" y="5362099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404847" y="1861941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7407837" y="2537276"/>
            <a:ext cx="1609166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primaria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7983" y="2537276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910973" y="3227552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913963" y="3917828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1916953" y="4608104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717373" y="4627162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3735295" y="3932769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532725" y="3915892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330154" y="3922196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907981" y="5362099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rescate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3720352" y="5362099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rescate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7324160" y="5362099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rescate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8812" y="6067322"/>
            <a:ext cx="1767548" cy="338554"/>
          </a:xfrm>
          <a:prstGeom prst="rect">
            <a:avLst/>
          </a:prstGeom>
          <a:solidFill>
            <a:srgbClr val="DCDC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Terapia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rescate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627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5 a la(s) 20.22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59910"/>
          </a:xfrm>
          <a:prstGeom prst="rect">
            <a:avLst/>
          </a:prstGeom>
        </p:spPr>
      </p:pic>
      <p:pic>
        <p:nvPicPr>
          <p:cNvPr id="5" name="Picture 4" descr="Captura de pantalla 2015-02-15 a la(s) 20.24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2659910"/>
            <a:ext cx="5941359" cy="386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5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5 a la(s) 20.44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089"/>
            <a:ext cx="9144000" cy="2371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294" y="3526118"/>
            <a:ext cx="623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RESPUESTA DEL 45%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9252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5-02-15 a la(s) 20.39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917"/>
            <a:ext cx="8978900" cy="2438400"/>
          </a:xfrm>
          <a:prstGeom prst="rect">
            <a:avLst/>
          </a:prstGeom>
        </p:spPr>
      </p:pic>
      <p:pic>
        <p:nvPicPr>
          <p:cNvPr id="5" name="Picture 4" descr="Captura de pantalla 2015-02-15 a la(s) 20.40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30" y="2949788"/>
            <a:ext cx="6535644" cy="360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45" y="35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Monitorización</a:t>
            </a:r>
            <a:r>
              <a:rPr lang="en-US" dirty="0" smtClean="0"/>
              <a:t> </a:t>
            </a:r>
            <a:r>
              <a:rPr lang="en-US" dirty="0" err="1" smtClean="0"/>
              <a:t>Niveles</a:t>
            </a:r>
            <a:r>
              <a:rPr lang="en-US" dirty="0" smtClean="0"/>
              <a:t> de </a:t>
            </a:r>
            <a:r>
              <a:rPr lang="en-US" dirty="0" err="1" smtClean="0"/>
              <a:t>Voriconazol</a:t>
            </a:r>
            <a:endParaRPr lang="en-US" dirty="0"/>
          </a:p>
        </p:txBody>
      </p:sp>
      <p:pic>
        <p:nvPicPr>
          <p:cNvPr id="4" name="Picture 3" descr="Captura de pantalla 2015-02-16 a la(s) 14.33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" y="1417638"/>
            <a:ext cx="8368857" cy="4452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4588" y="6051176"/>
            <a:ext cx="43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Niveles</a:t>
            </a:r>
            <a:r>
              <a:rPr lang="en-US" b="1" dirty="0" smtClean="0"/>
              <a:t> </a:t>
            </a:r>
            <a:r>
              <a:rPr lang="en-US" b="1" dirty="0" err="1" smtClean="0"/>
              <a:t>séricos</a:t>
            </a:r>
            <a:r>
              <a:rPr lang="en-US" b="1" dirty="0" smtClean="0"/>
              <a:t> 1 mcg/mL a 5 mcg/mL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371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5-02-15 a la(s) 20.04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00" cy="2360706"/>
          </a:xfrm>
          <a:prstGeom prst="rect">
            <a:avLst/>
          </a:prstGeom>
        </p:spPr>
      </p:pic>
      <p:pic>
        <p:nvPicPr>
          <p:cNvPr id="6" name="Picture 5" descr="Captura de pantalla 2015-02-15 a la(s) 20.09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5" y="2412411"/>
            <a:ext cx="7709647" cy="404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1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5-02-21 a la(s) 09.59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862"/>
            <a:ext cx="9144000" cy="1419820"/>
          </a:xfrm>
          <a:prstGeom prst="rect">
            <a:avLst/>
          </a:prstGeom>
        </p:spPr>
      </p:pic>
      <p:pic>
        <p:nvPicPr>
          <p:cNvPr id="5" name="Picture 4" descr="Captura de pantalla 2015-02-21 a la(s) 10.01.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60" y="2167156"/>
            <a:ext cx="6334433" cy="45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 </a:t>
            </a:r>
            <a:r>
              <a:rPr lang="en-US" dirty="0" err="1" smtClean="0"/>
              <a:t>conclusión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aspergilosis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infección</a:t>
            </a:r>
            <a:r>
              <a:rPr lang="en-US" dirty="0" smtClean="0"/>
              <a:t> </a:t>
            </a:r>
            <a:r>
              <a:rPr lang="en-US" dirty="0" err="1" smtClean="0"/>
              <a:t>emergente</a:t>
            </a:r>
            <a:r>
              <a:rPr lang="en-US" dirty="0" smtClean="0"/>
              <a:t> en los </a:t>
            </a:r>
            <a:r>
              <a:rPr lang="en-US" dirty="0" err="1" smtClean="0"/>
              <a:t>enfermos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ingresan</a:t>
            </a:r>
            <a:r>
              <a:rPr lang="en-US" dirty="0" smtClean="0"/>
              <a:t> a la UTI</a:t>
            </a:r>
          </a:p>
          <a:p>
            <a:r>
              <a:rPr lang="en-US" dirty="0" err="1" smtClean="0"/>
              <a:t>Elevada</a:t>
            </a:r>
            <a:r>
              <a:rPr lang="en-US" dirty="0" smtClean="0"/>
              <a:t> </a:t>
            </a:r>
            <a:r>
              <a:rPr lang="en-US" dirty="0" err="1" smtClean="0"/>
              <a:t>Morbimortalidad</a:t>
            </a:r>
            <a:endParaRPr lang="en-US" dirty="0" smtClean="0"/>
          </a:p>
          <a:p>
            <a:r>
              <a:rPr lang="en-US" dirty="0" err="1" smtClean="0"/>
              <a:t>Elevado</a:t>
            </a:r>
            <a:r>
              <a:rPr lang="en-US" dirty="0" smtClean="0"/>
              <a:t> </a:t>
            </a:r>
            <a:r>
              <a:rPr lang="en-US" dirty="0" err="1" smtClean="0"/>
              <a:t>índice</a:t>
            </a:r>
            <a:r>
              <a:rPr lang="en-US" dirty="0" smtClean="0"/>
              <a:t> de </a:t>
            </a:r>
            <a:r>
              <a:rPr lang="en-US" dirty="0" err="1" smtClean="0"/>
              <a:t>sospecha</a:t>
            </a:r>
            <a:endParaRPr lang="en-US" dirty="0" smtClean="0"/>
          </a:p>
          <a:p>
            <a:r>
              <a:rPr lang="en-US" dirty="0" err="1" smtClean="0"/>
              <a:t>Factores</a:t>
            </a:r>
            <a:r>
              <a:rPr lang="en-US" dirty="0" smtClean="0"/>
              <a:t> de </a:t>
            </a:r>
            <a:r>
              <a:rPr lang="en-US" dirty="0" err="1" smtClean="0"/>
              <a:t>riesgo</a:t>
            </a:r>
            <a:r>
              <a:rPr lang="en-US" dirty="0" smtClean="0"/>
              <a:t> y </a:t>
            </a:r>
            <a:r>
              <a:rPr lang="en-US" dirty="0" err="1" smtClean="0"/>
              <a:t>algoritmos</a:t>
            </a:r>
            <a:r>
              <a:rPr lang="en-US" dirty="0" smtClean="0"/>
              <a:t> de </a:t>
            </a:r>
            <a:r>
              <a:rPr lang="en-US" dirty="0" err="1" smtClean="0"/>
              <a:t>manejo</a:t>
            </a:r>
            <a:endParaRPr lang="en-US" dirty="0" smtClean="0"/>
          </a:p>
          <a:p>
            <a:r>
              <a:rPr lang="en-US" dirty="0" err="1" smtClean="0"/>
              <a:t>Tratamiento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141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Aspergillus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2109"/>
            <a:ext cx="8470510" cy="547865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Hongo</a:t>
            </a:r>
            <a:r>
              <a:rPr lang="en-US" dirty="0" smtClean="0"/>
              <a:t> </a:t>
            </a:r>
            <a:r>
              <a:rPr lang="en-US" dirty="0" err="1" smtClean="0"/>
              <a:t>Filamentoso</a:t>
            </a:r>
            <a:r>
              <a:rPr lang="en-US" dirty="0" smtClean="0"/>
              <a:t>, </a:t>
            </a:r>
            <a:r>
              <a:rPr lang="en-US" dirty="0" err="1" smtClean="0"/>
              <a:t>hialino</a:t>
            </a:r>
            <a:r>
              <a:rPr lang="en-US" dirty="0" smtClean="0"/>
              <a:t> y </a:t>
            </a:r>
            <a:r>
              <a:rPr lang="en-US" dirty="0" err="1" smtClean="0"/>
              <a:t>ubicuo</a:t>
            </a:r>
            <a:endParaRPr lang="en-US" dirty="0" smtClean="0"/>
          </a:p>
          <a:p>
            <a:r>
              <a:rPr lang="en-US" dirty="0" smtClean="0"/>
              <a:t> El </a:t>
            </a:r>
            <a:r>
              <a:rPr lang="en-US" dirty="0" err="1" smtClean="0"/>
              <a:t>género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ncluye</a:t>
            </a:r>
            <a:r>
              <a:rPr lang="en-US" dirty="0" smtClean="0"/>
              <a:t> a los </a:t>
            </a:r>
            <a:r>
              <a:rPr lang="en-US" dirty="0" err="1" smtClean="0"/>
              <a:t>anamorfos</a:t>
            </a:r>
            <a:r>
              <a:rPr lang="en-US" dirty="0" smtClean="0"/>
              <a:t> de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géneros</a:t>
            </a:r>
            <a:r>
              <a:rPr lang="en-US" dirty="0" smtClean="0"/>
              <a:t> de </a:t>
            </a:r>
            <a:r>
              <a:rPr lang="en-US" dirty="0" err="1" smtClean="0"/>
              <a:t>ascomicetos</a:t>
            </a:r>
            <a:endParaRPr lang="en-US" dirty="0" smtClean="0"/>
          </a:p>
          <a:p>
            <a:r>
              <a:rPr lang="en-US" dirty="0" smtClean="0"/>
              <a:t>200 </a:t>
            </a:r>
            <a:r>
              <a:rPr lang="en-US" dirty="0" err="1" smtClean="0"/>
              <a:t>especies</a:t>
            </a:r>
            <a:endParaRPr lang="en-US" dirty="0" smtClean="0"/>
          </a:p>
          <a:p>
            <a:r>
              <a:rPr lang="en-US" dirty="0" err="1" smtClean="0"/>
              <a:t>Constitución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Hifas</a:t>
            </a:r>
            <a:r>
              <a:rPr lang="en-US" dirty="0" smtClean="0"/>
              <a:t> </a:t>
            </a:r>
            <a:r>
              <a:rPr lang="en-US" dirty="0" err="1" smtClean="0"/>
              <a:t>septadas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 smtClean="0"/>
              <a:t>hialohifomicetos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Conidioforos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Fialide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Esporas</a:t>
            </a:r>
            <a:r>
              <a:rPr lang="en-US" dirty="0" smtClean="0"/>
              <a:t> o </a:t>
            </a:r>
            <a:r>
              <a:rPr lang="en-US" dirty="0" err="1" smtClean="0"/>
              <a:t>conidios</a:t>
            </a:r>
            <a:endParaRPr lang="en-US" dirty="0" smtClean="0"/>
          </a:p>
          <a:p>
            <a:r>
              <a:rPr lang="en-US" dirty="0" err="1" smtClean="0"/>
              <a:t>Cultivo</a:t>
            </a:r>
            <a:r>
              <a:rPr lang="en-US" dirty="0" smtClean="0"/>
              <a:t> en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Czapek</a:t>
            </a:r>
            <a:r>
              <a:rPr lang="en-US" dirty="0" smtClean="0"/>
              <a:t> </a:t>
            </a:r>
            <a:r>
              <a:rPr lang="en-US" dirty="0" err="1" smtClean="0"/>
              <a:t>Dox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aptura de pantalla 2015-02-14 a la(s) 12.0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32" y="3362140"/>
            <a:ext cx="4256578" cy="3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2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Morfología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aptura de pantalla 2015-02-15 a la(s) 10.53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62" y="1762927"/>
            <a:ext cx="61849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6434" y="4637949"/>
            <a:ext cx="211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Conidioforo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3314" y="3220798"/>
            <a:ext cx="147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Fialide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2932" y="2006097"/>
            <a:ext cx="1601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00"/>
                </a:solidFill>
              </a:rPr>
              <a:t>Conidios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9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pantalla 2015-02-14 a la(s) 12.3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pantalla 2015-02-14 a la(s) 10.43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577364" cy="272387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fumigatus</a:t>
            </a:r>
            <a:endParaRPr lang="en-US" i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Conidioforos</a:t>
            </a:r>
            <a:r>
              <a:rPr lang="en-US" dirty="0" smtClean="0"/>
              <a:t> </a:t>
            </a:r>
            <a:r>
              <a:rPr lang="en-US" dirty="0" err="1" smtClean="0"/>
              <a:t>cortos</a:t>
            </a:r>
            <a:r>
              <a:rPr lang="en-US" dirty="0" smtClean="0"/>
              <a:t>, </a:t>
            </a:r>
            <a:r>
              <a:rPr lang="en-US" dirty="0" err="1" smtClean="0"/>
              <a:t>liso</a:t>
            </a:r>
            <a:r>
              <a:rPr lang="en-US" dirty="0" smtClean="0"/>
              <a:t> y de </a:t>
            </a:r>
            <a:r>
              <a:rPr lang="en-US" dirty="0" err="1" smtClean="0"/>
              <a:t>paredes</a:t>
            </a:r>
            <a:r>
              <a:rPr lang="en-US" dirty="0" smtClean="0"/>
              <a:t> </a:t>
            </a:r>
            <a:r>
              <a:rPr lang="en-US" dirty="0" err="1" smtClean="0"/>
              <a:t>delgadas</a:t>
            </a:r>
            <a:endParaRPr lang="en-US" dirty="0" smtClean="0"/>
          </a:p>
          <a:p>
            <a:r>
              <a:rPr lang="en-US" dirty="0" err="1" smtClean="0"/>
              <a:t>Conidios</a:t>
            </a:r>
            <a:r>
              <a:rPr lang="en-US" dirty="0" smtClean="0"/>
              <a:t> </a:t>
            </a:r>
            <a:r>
              <a:rPr lang="en-US" dirty="0" err="1" smtClean="0"/>
              <a:t>globosos</a:t>
            </a:r>
            <a:r>
              <a:rPr lang="en-US" dirty="0" smtClean="0"/>
              <a:t> o </a:t>
            </a:r>
            <a:r>
              <a:rPr lang="en-US" dirty="0" err="1" smtClean="0"/>
              <a:t>equinulados</a:t>
            </a:r>
            <a:endParaRPr lang="en-US" dirty="0" smtClean="0"/>
          </a:p>
          <a:p>
            <a:r>
              <a:rPr lang="en-US" dirty="0" err="1" smtClean="0"/>
              <a:t>Vesícula</a:t>
            </a:r>
            <a:r>
              <a:rPr lang="en-US" dirty="0" smtClean="0"/>
              <a:t> en forma de </a:t>
            </a:r>
            <a:r>
              <a:rPr lang="en-US" dirty="0" err="1" smtClean="0"/>
              <a:t>mazo</a:t>
            </a:r>
            <a:r>
              <a:rPr lang="en-US" dirty="0" smtClean="0"/>
              <a:t> o domo</a:t>
            </a:r>
          </a:p>
          <a:p>
            <a:r>
              <a:rPr lang="en-US" dirty="0" err="1" smtClean="0"/>
              <a:t>Fialide</a:t>
            </a:r>
            <a:r>
              <a:rPr lang="en-US" dirty="0" smtClean="0"/>
              <a:t> en </a:t>
            </a:r>
            <a:r>
              <a:rPr lang="en-US" dirty="0" err="1" smtClean="0"/>
              <a:t>serie</a:t>
            </a:r>
            <a:r>
              <a:rPr lang="en-US" dirty="0" smtClean="0"/>
              <a:t> y </a:t>
            </a:r>
            <a:r>
              <a:rPr lang="en-US" dirty="0" err="1" smtClean="0"/>
              <a:t>paralelas</a:t>
            </a:r>
            <a:endParaRPr lang="en-US" dirty="0" smtClean="0"/>
          </a:p>
          <a:p>
            <a:r>
              <a:rPr lang="en-US" dirty="0" err="1" smtClean="0"/>
              <a:t>Hifas</a:t>
            </a:r>
            <a:r>
              <a:rPr lang="en-US" dirty="0" smtClean="0"/>
              <a:t> </a:t>
            </a:r>
            <a:r>
              <a:rPr lang="en-US" dirty="0" err="1" smtClean="0"/>
              <a:t>septadas</a:t>
            </a:r>
            <a:r>
              <a:rPr lang="en-US" dirty="0" smtClean="0"/>
              <a:t> y </a:t>
            </a:r>
            <a:r>
              <a:rPr lang="en-US" dirty="0" err="1" smtClean="0"/>
              <a:t>dicotómicas</a:t>
            </a:r>
            <a:endParaRPr lang="en-US" dirty="0" smtClean="0"/>
          </a:p>
        </p:txBody>
      </p:sp>
      <p:pic>
        <p:nvPicPr>
          <p:cNvPr id="13" name="Picture 12" descr="Captura de pantalla 2015-02-14 a la(s) 10.59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41514"/>
            <a:ext cx="3577364" cy="27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1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Aspergillus</a:t>
            </a:r>
            <a:r>
              <a:rPr lang="en-US" i="1" dirty="0" smtClean="0"/>
              <a:t> </a:t>
            </a:r>
            <a:r>
              <a:rPr lang="en-US" i="1" dirty="0" err="1" smtClean="0"/>
              <a:t>fumigatus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hifas</a:t>
            </a:r>
            <a:r>
              <a:rPr lang="en-US" sz="2700" dirty="0" smtClean="0"/>
              <a:t> </a:t>
            </a:r>
            <a:r>
              <a:rPr lang="en-US" sz="2700" dirty="0" err="1" smtClean="0"/>
              <a:t>septadas</a:t>
            </a:r>
            <a:r>
              <a:rPr lang="en-US" sz="2700" dirty="0" smtClean="0"/>
              <a:t> y </a:t>
            </a:r>
            <a:r>
              <a:rPr lang="en-US" sz="2700" dirty="0" err="1" smtClean="0"/>
              <a:t>dicotómicas</a:t>
            </a:r>
            <a:r>
              <a:rPr lang="en-US" sz="2700" dirty="0" smtClean="0"/>
              <a:t>)</a:t>
            </a:r>
            <a:endParaRPr lang="en-US" sz="2700" i="1" dirty="0"/>
          </a:p>
        </p:txBody>
      </p:sp>
      <p:pic>
        <p:nvPicPr>
          <p:cNvPr id="7" name="Picture 6" descr="Captura de pantalla 2015-02-14 a la(s) 11.12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51" y="1787529"/>
            <a:ext cx="6516308" cy="430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1713</Words>
  <Application>Microsoft Macintosh PowerPoint</Application>
  <PresentationFormat>On-screen Show (4:3)</PresentationFormat>
  <Paragraphs>334</Paragraphs>
  <Slides>49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ASPERGILOSIS</vt:lpstr>
      <vt:lpstr>PowerPoint Presentation</vt:lpstr>
      <vt:lpstr>Pier Antonio Micheli</vt:lpstr>
      <vt:lpstr>Semejanzas</vt:lpstr>
      <vt:lpstr>Aspergillus </vt:lpstr>
      <vt:lpstr>Morfología </vt:lpstr>
      <vt:lpstr>PowerPoint Presentation</vt:lpstr>
      <vt:lpstr>Aspergillus fumigatus</vt:lpstr>
      <vt:lpstr>Aspergillus fumigatus (hifas septadas y dicotómicas)</vt:lpstr>
      <vt:lpstr>Aspergillus niger</vt:lpstr>
      <vt:lpstr>Aspergillus flavus</vt:lpstr>
      <vt:lpstr>Aspergillus nidulans</vt:lpstr>
      <vt:lpstr>Aspergillus terreus</vt:lpstr>
      <vt:lpstr>Mecanismo de Lesión</vt:lpstr>
      <vt:lpstr>PowerPoint Presentation</vt:lpstr>
      <vt:lpstr>PowerPoint Presentation</vt:lpstr>
      <vt:lpstr>Formas Clínicas</vt:lpstr>
      <vt:lpstr>Aspergilosis Disfunción Inmunológica</vt:lpstr>
      <vt:lpstr>PowerPoint Presentation</vt:lpstr>
      <vt:lpstr>Aspergilosis en UTI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Colonización</vt:lpstr>
      <vt:lpstr>PowerPoint Presentation</vt:lpstr>
      <vt:lpstr>Criterios de infección putativa por Aspergillus</vt:lpstr>
      <vt:lpstr>PowerPoint Presentation</vt:lpstr>
      <vt:lpstr>Diagnóstico</vt:lpstr>
      <vt:lpstr>Galactomanan</vt:lpstr>
      <vt:lpstr>1-3 Beta-D-Glucan</vt:lpstr>
      <vt:lpstr>PCR</vt:lpstr>
      <vt:lpstr>PowerPoint Presentation</vt:lpstr>
      <vt:lpstr>Diagnóstico</vt:lpstr>
      <vt:lpstr>PowerPoint Presentation</vt:lpstr>
      <vt:lpstr>Signo de la Media Luna </vt:lpstr>
      <vt:lpstr>PowerPoint Presentation</vt:lpstr>
      <vt:lpstr>Tratamiento</vt:lpstr>
      <vt:lpstr>PowerPoint Presentation</vt:lpstr>
      <vt:lpstr>PowerPoint Presentation</vt:lpstr>
      <vt:lpstr>Tratamiento</vt:lpstr>
      <vt:lpstr>PowerPoint Presentation</vt:lpstr>
      <vt:lpstr>PowerPoint Presentation</vt:lpstr>
      <vt:lpstr>PowerPoint Presentation</vt:lpstr>
      <vt:lpstr>Monitorización Niveles de Voriconazol</vt:lpstr>
      <vt:lpstr>PowerPoint Presentation</vt:lpstr>
      <vt:lpstr>PowerPoint Presentation</vt:lpstr>
      <vt:lpstr>En conclusión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ASPERGILOSIS</dc:title>
  <dc:creator>Raúl Carrillo</dc:creator>
  <cp:lastModifiedBy>Raúl Carrillo</cp:lastModifiedBy>
  <cp:revision>309</cp:revision>
  <dcterms:created xsi:type="dcterms:W3CDTF">2015-02-14T16:35:05Z</dcterms:created>
  <dcterms:modified xsi:type="dcterms:W3CDTF">2016-06-01T21:20:03Z</dcterms:modified>
</cp:coreProperties>
</file>