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87" r:id="rId4"/>
    <p:sldId id="293" r:id="rId5"/>
    <p:sldId id="294" r:id="rId6"/>
    <p:sldId id="290" r:id="rId7"/>
    <p:sldId id="271" r:id="rId8"/>
    <p:sldId id="273" r:id="rId9"/>
    <p:sldId id="268" r:id="rId10"/>
    <p:sldId id="288" r:id="rId11"/>
    <p:sldId id="292" r:id="rId12"/>
    <p:sldId id="28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60"/>
  </p:normalViewPr>
  <p:slideViewPr>
    <p:cSldViewPr>
      <p:cViewPr>
        <p:scale>
          <a:sx n="80" d="100"/>
          <a:sy n="80" d="100"/>
        </p:scale>
        <p:origin x="-17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4293096"/>
            <a:ext cx="669674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/>
              <a:t> </a:t>
            </a:r>
            <a:endParaRPr lang="es-MX" dirty="0"/>
          </a:p>
          <a:p>
            <a:pPr algn="just"/>
            <a:r>
              <a:rPr lang="es-ES_tradnl" sz="1600" b="1" dirty="0"/>
              <a:t>Gabriel Manjarrez-Gutiérrez </a:t>
            </a:r>
            <a:endParaRPr lang="es-ES_tradnl" sz="1600" b="1" baseline="30000" dirty="0" smtClean="0"/>
          </a:p>
          <a:p>
            <a:pPr algn="just"/>
            <a:endParaRPr lang="es-ES_tradnl" sz="1600" b="1" baseline="30000" dirty="0" smtClean="0"/>
          </a:p>
          <a:p>
            <a:pPr algn="just"/>
            <a:r>
              <a:rPr lang="es-ES_tradnl" sz="1400" baseline="30000" dirty="0" smtClean="0"/>
              <a:t> </a:t>
            </a:r>
            <a:r>
              <a:rPr lang="es-MX" sz="1400" dirty="0"/>
              <a:t>Laboratorio de Patología Molecular, Unidad de Investigación Biomolecular. </a:t>
            </a:r>
            <a:r>
              <a:rPr lang="es-ES" sz="1400" dirty="0"/>
              <a:t>Hospital de Cardiología, Centro Médico Nacional, Siglo XXI (CMN-SXXI), Instituto Mexicano del Seguro Social (IMSS), </a:t>
            </a:r>
            <a:r>
              <a:rPr lang="es-ES" sz="1400" dirty="0" smtClean="0"/>
              <a:t>Ciudad de México, México</a:t>
            </a:r>
            <a:endParaRPr lang="es-ES" sz="1400" dirty="0" smtClean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84" y="1484784"/>
            <a:ext cx="3993232" cy="290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51721" y="69269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Caracterización de un sistema </a:t>
            </a:r>
            <a:r>
              <a:rPr lang="es-MX" sz="2000" b="1" dirty="0" err="1" smtClean="0"/>
              <a:t>serotoninérgico</a:t>
            </a:r>
            <a:r>
              <a:rPr lang="es-MX" sz="2000" b="1" dirty="0" smtClean="0"/>
              <a:t> intrínseco  en el corazón </a:t>
            </a:r>
            <a:endParaRPr lang="es-MX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79"/>
          <a:stretch>
            <a:fillRect/>
          </a:stretch>
        </p:blipFill>
        <p:spPr bwMode="auto">
          <a:xfrm>
            <a:off x="395536" y="305402"/>
            <a:ext cx="1399679" cy="117938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1 Grupo"/>
          <p:cNvGrpSpPr/>
          <p:nvPr/>
        </p:nvGrpSpPr>
        <p:grpSpPr>
          <a:xfrm>
            <a:off x="589378" y="451411"/>
            <a:ext cx="7965244" cy="5955178"/>
            <a:chOff x="539552" y="332656"/>
            <a:chExt cx="7965244" cy="5955178"/>
          </a:xfrm>
        </p:grpSpPr>
        <p:sp>
          <p:nvSpPr>
            <p:cNvPr id="4" name="2058 Rectángulo redondeado"/>
            <p:cNvSpPr/>
            <p:nvPr/>
          </p:nvSpPr>
          <p:spPr>
            <a:xfrm>
              <a:off x="1300554" y="1840895"/>
              <a:ext cx="6655822" cy="3991558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dirty="0">
                <a:noFill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68"/>
            <a:stretch/>
          </p:blipFill>
          <p:spPr bwMode="auto">
            <a:xfrm rot="16200000">
              <a:off x="1031103" y="2170472"/>
              <a:ext cx="671003" cy="50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18 CuadroTexto"/>
            <p:cNvSpPr txBox="1"/>
            <p:nvPr/>
          </p:nvSpPr>
          <p:spPr>
            <a:xfrm>
              <a:off x="2981442" y="3890747"/>
              <a:ext cx="5824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smtClean="0"/>
                <a:t>Ca</a:t>
              </a:r>
              <a:r>
                <a:rPr lang="es-MX" sz="1100" b="1" baseline="30000" dirty="0" smtClean="0"/>
                <a:t>2+</a:t>
              </a:r>
              <a:endParaRPr lang="es-MX" sz="1100" b="1" baseline="30000" dirty="0"/>
            </a:p>
          </p:txBody>
        </p:sp>
        <p:cxnSp>
          <p:nvCxnSpPr>
            <p:cNvPr id="7" name="20 Conector recto de flecha"/>
            <p:cNvCxnSpPr/>
            <p:nvPr/>
          </p:nvCxnSpPr>
          <p:spPr>
            <a:xfrm>
              <a:off x="1763688" y="2952133"/>
              <a:ext cx="247270" cy="28803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26 Rectángulo redondeado"/>
            <p:cNvSpPr/>
            <p:nvPr/>
          </p:nvSpPr>
          <p:spPr>
            <a:xfrm>
              <a:off x="3376136" y="3888237"/>
              <a:ext cx="547792" cy="332034"/>
            </a:xfrm>
            <a:prstGeom prst="round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 smtClean="0">
                  <a:solidFill>
                    <a:schemeClr val="tx1"/>
                  </a:solidFill>
                </a:rPr>
                <a:t>TGasa</a:t>
              </a:r>
              <a:endParaRPr lang="es-MX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33 Forma libre"/>
            <p:cNvSpPr/>
            <p:nvPr/>
          </p:nvSpPr>
          <p:spPr>
            <a:xfrm rot="936165">
              <a:off x="3923928" y="4054254"/>
              <a:ext cx="792088" cy="265500"/>
            </a:xfrm>
            <a:custGeom>
              <a:avLst/>
              <a:gdLst>
                <a:gd name="connsiteX0" fmla="*/ 0 w 876300"/>
                <a:gd name="connsiteY0" fmla="*/ 317500 h 356881"/>
                <a:gd name="connsiteX1" fmla="*/ 635000 w 876300"/>
                <a:gd name="connsiteY1" fmla="*/ 330200 h 356881"/>
                <a:gd name="connsiteX2" fmla="*/ 863600 w 876300"/>
                <a:gd name="connsiteY2" fmla="*/ 12700 h 356881"/>
                <a:gd name="connsiteX3" fmla="*/ 863600 w 876300"/>
                <a:gd name="connsiteY3" fmla="*/ 12700 h 356881"/>
                <a:gd name="connsiteX4" fmla="*/ 876300 w 876300"/>
                <a:gd name="connsiteY4" fmla="*/ 0 h 35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356881">
                  <a:moveTo>
                    <a:pt x="0" y="317500"/>
                  </a:moveTo>
                  <a:cubicBezTo>
                    <a:pt x="245533" y="349250"/>
                    <a:pt x="491067" y="381000"/>
                    <a:pt x="635000" y="330200"/>
                  </a:cubicBezTo>
                  <a:cubicBezTo>
                    <a:pt x="778933" y="279400"/>
                    <a:pt x="863600" y="12700"/>
                    <a:pt x="863600" y="12700"/>
                  </a:cubicBezTo>
                  <a:lnTo>
                    <a:pt x="863600" y="12700"/>
                  </a:lnTo>
                  <a:lnTo>
                    <a:pt x="876300" y="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10" name="34 Forma libre"/>
            <p:cNvSpPr/>
            <p:nvPr/>
          </p:nvSpPr>
          <p:spPr>
            <a:xfrm rot="1166887" flipV="1">
              <a:off x="3822979" y="4332117"/>
              <a:ext cx="993228" cy="333034"/>
            </a:xfrm>
            <a:custGeom>
              <a:avLst/>
              <a:gdLst>
                <a:gd name="connsiteX0" fmla="*/ 0 w 876300"/>
                <a:gd name="connsiteY0" fmla="*/ 317500 h 356881"/>
                <a:gd name="connsiteX1" fmla="*/ 635000 w 876300"/>
                <a:gd name="connsiteY1" fmla="*/ 330200 h 356881"/>
                <a:gd name="connsiteX2" fmla="*/ 863600 w 876300"/>
                <a:gd name="connsiteY2" fmla="*/ 12700 h 356881"/>
                <a:gd name="connsiteX3" fmla="*/ 863600 w 876300"/>
                <a:gd name="connsiteY3" fmla="*/ 12700 h 356881"/>
                <a:gd name="connsiteX4" fmla="*/ 876300 w 876300"/>
                <a:gd name="connsiteY4" fmla="*/ 0 h 35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00" h="356881">
                  <a:moveTo>
                    <a:pt x="0" y="317500"/>
                  </a:moveTo>
                  <a:cubicBezTo>
                    <a:pt x="245533" y="349250"/>
                    <a:pt x="491067" y="381000"/>
                    <a:pt x="635000" y="330200"/>
                  </a:cubicBezTo>
                  <a:cubicBezTo>
                    <a:pt x="778933" y="279400"/>
                    <a:pt x="863600" y="12700"/>
                    <a:pt x="863600" y="12700"/>
                  </a:cubicBezTo>
                  <a:lnTo>
                    <a:pt x="863600" y="12700"/>
                  </a:lnTo>
                  <a:lnTo>
                    <a:pt x="876300" y="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11" name="37 Hexágono"/>
            <p:cNvSpPr/>
            <p:nvPr/>
          </p:nvSpPr>
          <p:spPr>
            <a:xfrm>
              <a:off x="4338838" y="3829189"/>
              <a:ext cx="663119" cy="285522"/>
            </a:xfrm>
            <a:prstGeom prst="hexagon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dirty="0" err="1" smtClean="0">
                  <a:solidFill>
                    <a:schemeClr val="tx1"/>
                  </a:solidFill>
                </a:rPr>
                <a:t>Rhoa</a:t>
              </a:r>
              <a:endParaRPr lang="es-MX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46 Conector recto de flecha"/>
            <p:cNvCxnSpPr/>
            <p:nvPr/>
          </p:nvCxnSpPr>
          <p:spPr>
            <a:xfrm>
              <a:off x="4982386" y="4091122"/>
              <a:ext cx="921607" cy="17638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82 Conector recto"/>
            <p:cNvCxnSpPr/>
            <p:nvPr/>
          </p:nvCxnSpPr>
          <p:spPr>
            <a:xfrm rot="254986" flipV="1">
              <a:off x="5667411" y="3571935"/>
              <a:ext cx="0" cy="110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91 Conector recto"/>
            <p:cNvCxnSpPr/>
            <p:nvPr/>
          </p:nvCxnSpPr>
          <p:spPr>
            <a:xfrm rot="8170123" flipV="1">
              <a:off x="6268988" y="4080832"/>
              <a:ext cx="0" cy="110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93 Hexágono"/>
            <p:cNvSpPr/>
            <p:nvPr/>
          </p:nvSpPr>
          <p:spPr>
            <a:xfrm rot="8170123">
              <a:off x="6138739" y="3651772"/>
              <a:ext cx="159105" cy="124797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16" name="94 Hexágono"/>
            <p:cNvSpPr/>
            <p:nvPr/>
          </p:nvSpPr>
          <p:spPr>
            <a:xfrm rot="8170123">
              <a:off x="6105217" y="3804260"/>
              <a:ext cx="159105" cy="124797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cxnSp>
          <p:nvCxnSpPr>
            <p:cNvPr id="17" name="95 Conector recto"/>
            <p:cNvCxnSpPr>
              <a:stCxn id="15" idx="3"/>
            </p:cNvCxnSpPr>
            <p:nvPr/>
          </p:nvCxnSpPr>
          <p:spPr>
            <a:xfrm rot="8170123" flipH="1" flipV="1">
              <a:off x="6275543" y="3606464"/>
              <a:ext cx="130912" cy="522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96 Conector recto"/>
            <p:cNvCxnSpPr>
              <a:stCxn id="16" idx="5"/>
            </p:cNvCxnSpPr>
            <p:nvPr/>
          </p:nvCxnSpPr>
          <p:spPr>
            <a:xfrm rot="8170123" flipH="1" flipV="1">
              <a:off x="6226156" y="3931741"/>
              <a:ext cx="293" cy="955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97 Conector recto"/>
            <p:cNvCxnSpPr/>
            <p:nvPr/>
          </p:nvCxnSpPr>
          <p:spPr>
            <a:xfrm rot="8170123" flipV="1">
              <a:off x="6201122" y="4004518"/>
              <a:ext cx="66364" cy="73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98 CuadroTexto"/>
            <p:cNvSpPr txBox="1"/>
            <p:nvPr/>
          </p:nvSpPr>
          <p:spPr>
            <a:xfrm rot="18761293">
              <a:off x="6177336" y="3743378"/>
              <a:ext cx="380710" cy="184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800" dirty="0" smtClean="0"/>
                <a:t>5HT</a:t>
              </a:r>
              <a:endParaRPr lang="es-MX" sz="800" dirty="0"/>
            </a:p>
          </p:txBody>
        </p:sp>
        <p:cxnSp>
          <p:nvCxnSpPr>
            <p:cNvPr id="21" name="40 Conector recto de flecha"/>
            <p:cNvCxnSpPr/>
            <p:nvPr/>
          </p:nvCxnSpPr>
          <p:spPr>
            <a:xfrm>
              <a:off x="5106674" y="5064999"/>
              <a:ext cx="848919" cy="20015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38 Hexágono"/>
            <p:cNvSpPr/>
            <p:nvPr/>
          </p:nvSpPr>
          <p:spPr>
            <a:xfrm>
              <a:off x="4499992" y="4850153"/>
              <a:ext cx="648962" cy="334228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100" dirty="0" smtClean="0">
                  <a:solidFill>
                    <a:schemeClr val="tx1"/>
                  </a:solidFill>
                </a:rPr>
                <a:t>Rab4</a:t>
              </a:r>
              <a:endParaRPr lang="es-MX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73 Conector recto"/>
            <p:cNvCxnSpPr/>
            <p:nvPr/>
          </p:nvCxnSpPr>
          <p:spPr>
            <a:xfrm flipV="1">
              <a:off x="5703349" y="4672249"/>
              <a:ext cx="0" cy="926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75 Hexágono"/>
            <p:cNvSpPr/>
            <p:nvPr/>
          </p:nvSpPr>
          <p:spPr>
            <a:xfrm>
              <a:off x="5407563" y="4950171"/>
              <a:ext cx="140354" cy="104265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25" name="76 Hexágono"/>
            <p:cNvSpPr/>
            <p:nvPr/>
          </p:nvSpPr>
          <p:spPr>
            <a:xfrm>
              <a:off x="5525408" y="4906495"/>
              <a:ext cx="140354" cy="104265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cxnSp>
          <p:nvCxnSpPr>
            <p:cNvPr id="26" name="77 Conector recto"/>
            <p:cNvCxnSpPr>
              <a:stCxn id="24" idx="3"/>
            </p:cNvCxnSpPr>
            <p:nvPr/>
          </p:nvCxnSpPr>
          <p:spPr>
            <a:xfrm flipH="1" flipV="1">
              <a:off x="5292080" y="4958627"/>
              <a:ext cx="115483" cy="43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78 Conector recto"/>
            <p:cNvCxnSpPr>
              <a:stCxn id="25" idx="5"/>
            </p:cNvCxnSpPr>
            <p:nvPr/>
          </p:nvCxnSpPr>
          <p:spPr>
            <a:xfrm flipH="1" flipV="1">
              <a:off x="5637979" y="4826650"/>
              <a:ext cx="258" cy="79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79 Conector recto"/>
            <p:cNvCxnSpPr/>
            <p:nvPr/>
          </p:nvCxnSpPr>
          <p:spPr>
            <a:xfrm flipV="1">
              <a:off x="5638237" y="4764890"/>
              <a:ext cx="58543" cy="6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80 CuadroTexto"/>
            <p:cNvSpPr txBox="1"/>
            <p:nvPr/>
          </p:nvSpPr>
          <p:spPr>
            <a:xfrm>
              <a:off x="5477740" y="4968357"/>
              <a:ext cx="4306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800" dirty="0" smtClean="0"/>
                <a:t>5HT</a:t>
              </a:r>
              <a:endParaRPr lang="es-MX" sz="800" dirty="0"/>
            </a:p>
          </p:txBody>
        </p:sp>
        <p:cxnSp>
          <p:nvCxnSpPr>
            <p:cNvPr id="30" name="100 Conector recto"/>
            <p:cNvCxnSpPr/>
            <p:nvPr/>
          </p:nvCxnSpPr>
          <p:spPr>
            <a:xfrm flipV="1">
              <a:off x="6884010" y="4752333"/>
              <a:ext cx="0" cy="926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102 Hexágono"/>
            <p:cNvSpPr/>
            <p:nvPr/>
          </p:nvSpPr>
          <p:spPr>
            <a:xfrm>
              <a:off x="6588224" y="5030255"/>
              <a:ext cx="140354" cy="104265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sp>
          <p:nvSpPr>
            <p:cNvPr id="32" name="103 Hexágono"/>
            <p:cNvSpPr/>
            <p:nvPr/>
          </p:nvSpPr>
          <p:spPr>
            <a:xfrm>
              <a:off x="6706069" y="4986579"/>
              <a:ext cx="140354" cy="104265"/>
            </a:xfrm>
            <a:prstGeom prst="hexagon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cxnSp>
          <p:nvCxnSpPr>
            <p:cNvPr id="33" name="104 Conector recto"/>
            <p:cNvCxnSpPr>
              <a:stCxn id="31" idx="3"/>
            </p:cNvCxnSpPr>
            <p:nvPr/>
          </p:nvCxnSpPr>
          <p:spPr>
            <a:xfrm flipH="1" flipV="1">
              <a:off x="6472741" y="5038712"/>
              <a:ext cx="115483" cy="43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05 Conector recto"/>
            <p:cNvCxnSpPr>
              <a:stCxn id="32" idx="5"/>
            </p:cNvCxnSpPr>
            <p:nvPr/>
          </p:nvCxnSpPr>
          <p:spPr>
            <a:xfrm flipH="1" flipV="1">
              <a:off x="6818640" y="4906734"/>
              <a:ext cx="258" cy="798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06 Conector recto"/>
            <p:cNvCxnSpPr/>
            <p:nvPr/>
          </p:nvCxnSpPr>
          <p:spPr>
            <a:xfrm flipV="1">
              <a:off x="6818898" y="4844974"/>
              <a:ext cx="58543" cy="61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107 CuadroTexto"/>
            <p:cNvSpPr txBox="1"/>
            <p:nvPr/>
          </p:nvSpPr>
          <p:spPr>
            <a:xfrm>
              <a:off x="6658401" y="5134519"/>
              <a:ext cx="4078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800" dirty="0" smtClean="0"/>
                <a:t>5HT</a:t>
              </a:r>
              <a:endParaRPr lang="es-MX" sz="800" dirty="0"/>
            </a:p>
          </p:txBody>
        </p:sp>
        <p:sp>
          <p:nvSpPr>
            <p:cNvPr id="37" name="110 Hexágono"/>
            <p:cNvSpPr/>
            <p:nvPr/>
          </p:nvSpPr>
          <p:spPr>
            <a:xfrm>
              <a:off x="6017945" y="5082388"/>
              <a:ext cx="552834" cy="343524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800" dirty="0" smtClean="0">
                  <a:solidFill>
                    <a:schemeClr val="tx1"/>
                  </a:solidFill>
                </a:rPr>
                <a:t>Rab4</a:t>
              </a:r>
              <a:endParaRPr lang="es-MX" sz="800" dirty="0">
                <a:solidFill>
                  <a:schemeClr val="tx1"/>
                </a:solidFill>
              </a:endParaRPr>
            </a:p>
          </p:txBody>
        </p:sp>
        <p:sp>
          <p:nvSpPr>
            <p:cNvPr id="38" name="111 Hexágono"/>
            <p:cNvSpPr/>
            <p:nvPr/>
          </p:nvSpPr>
          <p:spPr>
            <a:xfrm>
              <a:off x="5953650" y="4185608"/>
              <a:ext cx="656051" cy="327381"/>
            </a:xfrm>
            <a:prstGeom prst="hexagon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5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dirty="0" err="1" smtClean="0">
                  <a:solidFill>
                    <a:schemeClr val="tx1"/>
                  </a:solidFill>
                </a:rPr>
                <a:t>Rhoa</a:t>
              </a:r>
              <a:endParaRPr lang="es-MX" sz="1000" dirty="0">
                <a:solidFill>
                  <a:schemeClr val="tx1"/>
                </a:solidFill>
              </a:endParaRPr>
            </a:p>
          </p:txBody>
        </p:sp>
        <p:sp>
          <p:nvSpPr>
            <p:cNvPr id="39" name="113 CuadroTexto"/>
            <p:cNvSpPr txBox="1"/>
            <p:nvPr/>
          </p:nvSpPr>
          <p:spPr>
            <a:xfrm>
              <a:off x="7001585" y="4022961"/>
              <a:ext cx="95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900" b="1" dirty="0" smtClean="0"/>
                <a:t>Cambios en el </a:t>
              </a:r>
              <a:r>
                <a:rPr lang="es-MX" sz="900" b="1" dirty="0" err="1" smtClean="0"/>
                <a:t>citoesqueleto</a:t>
              </a:r>
              <a:endParaRPr lang="es-MX" sz="900" b="1" dirty="0"/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595014"/>
              <a:ext cx="712787" cy="493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85368" y="2625141"/>
              <a:ext cx="877363" cy="49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17 Elipse"/>
            <p:cNvSpPr/>
            <p:nvPr/>
          </p:nvSpPr>
          <p:spPr>
            <a:xfrm>
              <a:off x="1301371" y="2581105"/>
              <a:ext cx="599951" cy="3600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dirty="0" err="1" smtClean="0">
                  <a:solidFill>
                    <a:schemeClr val="tx1"/>
                  </a:solidFill>
                </a:rPr>
                <a:t>Gq</a:t>
              </a:r>
              <a:r>
                <a:rPr lang="es-MX" sz="1000" dirty="0" smtClean="0">
                  <a:solidFill>
                    <a:schemeClr val="tx1"/>
                  </a:solidFill>
                  <a:sym typeface="Symbol"/>
                </a:rPr>
                <a:t></a:t>
              </a:r>
              <a:endParaRPr lang="es-MX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19 CuadroTexto"/>
            <p:cNvSpPr txBox="1"/>
            <p:nvPr/>
          </p:nvSpPr>
          <p:spPr>
            <a:xfrm>
              <a:off x="1901322" y="3229177"/>
              <a:ext cx="3946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smtClean="0"/>
                <a:t>PLC</a:t>
              </a:r>
              <a:endParaRPr lang="es-MX" sz="1100" b="1" dirty="0"/>
            </a:p>
          </p:txBody>
        </p:sp>
        <p:sp>
          <p:nvSpPr>
            <p:cNvPr id="44" name="22 CuadroTexto"/>
            <p:cNvSpPr txBox="1"/>
            <p:nvPr/>
          </p:nvSpPr>
          <p:spPr>
            <a:xfrm>
              <a:off x="2225012" y="3539230"/>
              <a:ext cx="4443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smtClean="0"/>
                <a:t>PIP2</a:t>
              </a:r>
              <a:endParaRPr lang="es-MX" sz="1100" b="1" dirty="0"/>
            </a:p>
          </p:txBody>
        </p:sp>
        <p:sp>
          <p:nvSpPr>
            <p:cNvPr id="45" name="23 CuadroTexto"/>
            <p:cNvSpPr txBox="1"/>
            <p:nvPr/>
          </p:nvSpPr>
          <p:spPr>
            <a:xfrm>
              <a:off x="2912866" y="3456189"/>
              <a:ext cx="47073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smtClean="0"/>
                <a:t>IP3</a:t>
              </a:r>
              <a:endParaRPr lang="es-MX" sz="1100" b="1" dirty="0"/>
            </a:p>
          </p:txBody>
        </p:sp>
        <p:cxnSp>
          <p:nvCxnSpPr>
            <p:cNvPr id="46" name="151 Conector recto de flecha"/>
            <p:cNvCxnSpPr/>
            <p:nvPr/>
          </p:nvCxnSpPr>
          <p:spPr>
            <a:xfrm>
              <a:off x="2139351" y="3482876"/>
              <a:ext cx="128393" cy="14450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152 Conector recto de flecha"/>
            <p:cNvCxnSpPr/>
            <p:nvPr/>
          </p:nvCxnSpPr>
          <p:spPr>
            <a:xfrm>
              <a:off x="2644395" y="3614064"/>
              <a:ext cx="260304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153 Conector recto de flecha"/>
            <p:cNvCxnSpPr/>
            <p:nvPr/>
          </p:nvCxnSpPr>
          <p:spPr>
            <a:xfrm>
              <a:off x="3120079" y="3672213"/>
              <a:ext cx="0" cy="24329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156 Grupo"/>
            <p:cNvGrpSpPr/>
            <p:nvPr/>
          </p:nvGrpSpPr>
          <p:grpSpPr>
            <a:xfrm>
              <a:off x="4427983" y="2016029"/>
              <a:ext cx="591174" cy="531245"/>
              <a:chOff x="3030229" y="476672"/>
              <a:chExt cx="1151631" cy="1034976"/>
            </a:xfrm>
          </p:grpSpPr>
          <p:sp>
            <p:nvSpPr>
              <p:cNvPr id="165" name="157 Hexágono"/>
              <p:cNvSpPr/>
              <p:nvPr/>
            </p:nvSpPr>
            <p:spPr>
              <a:xfrm>
                <a:off x="3285251" y="908720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sp>
            <p:nvSpPr>
              <p:cNvPr id="166" name="158 Hexágono"/>
              <p:cNvSpPr/>
              <p:nvPr/>
            </p:nvSpPr>
            <p:spPr>
              <a:xfrm>
                <a:off x="3545488" y="806874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cxnSp>
            <p:nvCxnSpPr>
              <p:cNvPr id="167" name="159 Conector recto"/>
              <p:cNvCxnSpPr>
                <a:stCxn id="165" idx="3"/>
              </p:cNvCxnSpPr>
              <p:nvPr/>
            </p:nvCxnSpPr>
            <p:spPr>
              <a:xfrm flipH="1" flipV="1">
                <a:off x="3030229" y="928439"/>
                <a:ext cx="255022" cy="101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160 Conector recto"/>
              <p:cNvCxnSpPr>
                <a:stCxn id="166" idx="5"/>
              </p:cNvCxnSpPr>
              <p:nvPr/>
            </p:nvCxnSpPr>
            <p:spPr>
              <a:xfrm flipH="1" flipV="1">
                <a:off x="3794077" y="620687"/>
                <a:ext cx="571" cy="1861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161 Conector recto"/>
              <p:cNvCxnSpPr/>
              <p:nvPr/>
            </p:nvCxnSpPr>
            <p:spPr>
              <a:xfrm flipV="1">
                <a:off x="3794648" y="476672"/>
                <a:ext cx="12928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162 CuadroTexto"/>
              <p:cNvSpPr txBox="1"/>
              <p:nvPr/>
            </p:nvSpPr>
            <p:spPr>
              <a:xfrm>
                <a:off x="3440221" y="1151848"/>
                <a:ext cx="741639" cy="35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800" dirty="0" smtClean="0"/>
                  <a:t>5HT</a:t>
                </a:r>
                <a:endParaRPr lang="es-MX" sz="800" dirty="0"/>
              </a:p>
            </p:txBody>
          </p:sp>
        </p:grpSp>
        <p:sp>
          <p:nvSpPr>
            <p:cNvPr id="50" name="173 CuadroTexto"/>
            <p:cNvSpPr txBox="1"/>
            <p:nvPr/>
          </p:nvSpPr>
          <p:spPr>
            <a:xfrm rot="20524369">
              <a:off x="5496877" y="3381040"/>
              <a:ext cx="678765" cy="2308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dirty="0" err="1" smtClean="0"/>
                <a:t>Miosina</a:t>
              </a:r>
              <a:endParaRPr lang="es-MX" sz="900" dirty="0"/>
            </a:p>
          </p:txBody>
        </p:sp>
        <p:sp>
          <p:nvSpPr>
            <p:cNvPr id="51" name="49 CuadroTexto"/>
            <p:cNvSpPr txBox="1"/>
            <p:nvPr/>
          </p:nvSpPr>
          <p:spPr>
            <a:xfrm rot="20632492">
              <a:off x="5425094" y="3108348"/>
              <a:ext cx="638992" cy="23025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dirty="0" smtClean="0"/>
                <a:t>Actina</a:t>
              </a:r>
              <a:endParaRPr lang="es-MX" sz="900" dirty="0"/>
            </a:p>
          </p:txBody>
        </p:sp>
        <p:sp>
          <p:nvSpPr>
            <p:cNvPr id="52" name="174 CuadroTexto"/>
            <p:cNvSpPr txBox="1"/>
            <p:nvPr/>
          </p:nvSpPr>
          <p:spPr>
            <a:xfrm>
              <a:off x="6156176" y="2808117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800" b="1" dirty="0" smtClean="0"/>
                <a:t>Efectos inotrópicos </a:t>
              </a:r>
            </a:p>
            <a:p>
              <a:pPr algn="ctr"/>
              <a:r>
                <a:rPr lang="es-MX" sz="800" b="1" dirty="0" smtClean="0"/>
                <a:t>(+)</a:t>
              </a:r>
              <a:endParaRPr lang="es-MX" sz="800" b="1" dirty="0"/>
            </a:p>
          </p:txBody>
        </p:sp>
        <p:sp>
          <p:nvSpPr>
            <p:cNvPr id="53" name="1 CuadroTexto"/>
            <p:cNvSpPr txBox="1"/>
            <p:nvPr/>
          </p:nvSpPr>
          <p:spPr>
            <a:xfrm>
              <a:off x="4245793" y="2420888"/>
              <a:ext cx="75825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smtClean="0"/>
                <a:t>MAO</a:t>
              </a:r>
              <a:endParaRPr lang="es-MX" sz="1100" b="1" dirty="0"/>
            </a:p>
          </p:txBody>
        </p:sp>
        <p:pic>
          <p:nvPicPr>
            <p:cNvPr id="54" name="Picture 3" descr="C:\Users\Gabriel\Pictures\th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97503" y="2295037"/>
              <a:ext cx="871353" cy="874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183 Grupo"/>
            <p:cNvGrpSpPr/>
            <p:nvPr/>
          </p:nvGrpSpPr>
          <p:grpSpPr>
            <a:xfrm>
              <a:off x="4898002" y="2232054"/>
              <a:ext cx="1151631" cy="642132"/>
              <a:chOff x="2750221" y="260648"/>
              <a:chExt cx="1151631" cy="1251000"/>
            </a:xfrm>
          </p:grpSpPr>
          <p:cxnSp>
            <p:nvCxnSpPr>
              <p:cNvPr id="157" name="184 Conector recto"/>
              <p:cNvCxnSpPr/>
              <p:nvPr/>
            </p:nvCxnSpPr>
            <p:spPr>
              <a:xfrm flipV="1">
                <a:off x="3658426" y="260648"/>
                <a:ext cx="0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185 Grupo"/>
              <p:cNvGrpSpPr/>
              <p:nvPr/>
            </p:nvGrpSpPr>
            <p:grpSpPr>
              <a:xfrm>
                <a:off x="2750221" y="476672"/>
                <a:ext cx="1151631" cy="1034976"/>
                <a:chOff x="3030229" y="476672"/>
                <a:chExt cx="1151631" cy="1034976"/>
              </a:xfrm>
            </p:grpSpPr>
            <p:sp>
              <p:nvSpPr>
                <p:cNvPr id="159" name="186 Hexágono"/>
                <p:cNvSpPr/>
                <p:nvPr/>
              </p:nvSpPr>
              <p:spPr>
                <a:xfrm>
                  <a:off x="3285251" y="908720"/>
                  <a:ext cx="309943" cy="243131"/>
                </a:xfrm>
                <a:prstGeom prst="hexagon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MX"/>
                </a:p>
              </p:txBody>
            </p:sp>
            <p:sp>
              <p:nvSpPr>
                <p:cNvPr id="160" name="187 Hexágono"/>
                <p:cNvSpPr/>
                <p:nvPr/>
              </p:nvSpPr>
              <p:spPr>
                <a:xfrm>
                  <a:off x="3545488" y="806874"/>
                  <a:ext cx="309943" cy="243131"/>
                </a:xfrm>
                <a:prstGeom prst="hexagon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MX"/>
                </a:p>
              </p:txBody>
            </p:sp>
            <p:cxnSp>
              <p:nvCxnSpPr>
                <p:cNvPr id="161" name="188 Conector recto"/>
                <p:cNvCxnSpPr>
                  <a:stCxn id="159" idx="3"/>
                </p:cNvCxnSpPr>
                <p:nvPr/>
              </p:nvCxnSpPr>
              <p:spPr>
                <a:xfrm flipH="1" flipV="1">
                  <a:off x="3030229" y="928439"/>
                  <a:ext cx="255022" cy="1018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189 Conector recto"/>
                <p:cNvCxnSpPr>
                  <a:stCxn id="160" idx="5"/>
                </p:cNvCxnSpPr>
                <p:nvPr/>
              </p:nvCxnSpPr>
              <p:spPr>
                <a:xfrm flipH="1" flipV="1">
                  <a:off x="3794078" y="620688"/>
                  <a:ext cx="570" cy="1861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190 Conector recto"/>
                <p:cNvCxnSpPr/>
                <p:nvPr/>
              </p:nvCxnSpPr>
              <p:spPr>
                <a:xfrm flipV="1">
                  <a:off x="3794648" y="476672"/>
                  <a:ext cx="12928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" name="191 CuadroTexto"/>
                <p:cNvSpPr txBox="1"/>
                <p:nvPr/>
              </p:nvSpPr>
              <p:spPr>
                <a:xfrm>
                  <a:off x="3440221" y="1151848"/>
                  <a:ext cx="741639" cy="359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MX" sz="800" dirty="0" smtClean="0"/>
                    <a:t>5HT</a:t>
                  </a:r>
                  <a:endParaRPr lang="es-MX" sz="800" dirty="0"/>
                </a:p>
              </p:txBody>
            </p:sp>
          </p:grpSp>
        </p:grpSp>
        <p:cxnSp>
          <p:nvCxnSpPr>
            <p:cNvPr id="56" name="193 Conector recto de flecha"/>
            <p:cNvCxnSpPr/>
            <p:nvPr/>
          </p:nvCxnSpPr>
          <p:spPr>
            <a:xfrm flipV="1">
              <a:off x="4166122" y="2672581"/>
              <a:ext cx="789530" cy="1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194 Conector recto de flecha"/>
            <p:cNvCxnSpPr/>
            <p:nvPr/>
          </p:nvCxnSpPr>
          <p:spPr>
            <a:xfrm flipV="1">
              <a:off x="3058877" y="2654166"/>
              <a:ext cx="443794" cy="8479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195 CuadroTexto"/>
            <p:cNvSpPr txBox="1"/>
            <p:nvPr/>
          </p:nvSpPr>
          <p:spPr>
            <a:xfrm>
              <a:off x="3032448" y="2376069"/>
              <a:ext cx="5422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200" b="1" dirty="0" smtClean="0"/>
                <a:t>TPH</a:t>
              </a:r>
              <a:endParaRPr lang="es-MX" sz="1200" b="1" dirty="0"/>
            </a:p>
          </p:txBody>
        </p:sp>
        <p:pic>
          <p:nvPicPr>
            <p:cNvPr id="59" name="Picture 4" descr="C:\Users\Gabriel\Pictures\th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47004" y="1996686"/>
              <a:ext cx="873804" cy="1056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64 CuadroTexto"/>
            <p:cNvSpPr txBox="1"/>
            <p:nvPr/>
          </p:nvSpPr>
          <p:spPr>
            <a:xfrm>
              <a:off x="4139952" y="1484784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200" b="1" dirty="0" smtClean="0"/>
                <a:t>SERT</a:t>
              </a:r>
              <a:endParaRPr lang="es-MX" sz="1200" b="1" dirty="0"/>
            </a:p>
          </p:txBody>
        </p:sp>
        <p:sp>
          <p:nvSpPr>
            <p:cNvPr id="61" name="221 Preparación"/>
            <p:cNvSpPr/>
            <p:nvPr/>
          </p:nvSpPr>
          <p:spPr>
            <a:xfrm rot="16200000">
              <a:off x="4570404" y="1654393"/>
              <a:ext cx="475177" cy="248095"/>
            </a:xfrm>
            <a:prstGeom prst="flowChartPreparat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/>
            </a:p>
          </p:txBody>
        </p:sp>
        <p:pic>
          <p:nvPicPr>
            <p:cNvPr id="62" name="Picture 4" descr="C:\Users\Gabriel\Pictures\th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421651" y="855027"/>
              <a:ext cx="773659" cy="935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2069 Conector recto de flecha"/>
            <p:cNvCxnSpPr/>
            <p:nvPr/>
          </p:nvCxnSpPr>
          <p:spPr>
            <a:xfrm flipV="1">
              <a:off x="5547917" y="1655990"/>
              <a:ext cx="7361" cy="4830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198 Conector recto"/>
            <p:cNvCxnSpPr/>
            <p:nvPr/>
          </p:nvCxnSpPr>
          <p:spPr>
            <a:xfrm flipV="1">
              <a:off x="2638290" y="1841525"/>
              <a:ext cx="288032" cy="23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124 Grupo"/>
            <p:cNvGrpSpPr/>
            <p:nvPr/>
          </p:nvGrpSpPr>
          <p:grpSpPr>
            <a:xfrm>
              <a:off x="3347862" y="863901"/>
              <a:ext cx="857543" cy="706973"/>
              <a:chOff x="3030229" y="476672"/>
              <a:chExt cx="1151631" cy="1034976"/>
            </a:xfrm>
          </p:grpSpPr>
          <p:sp>
            <p:nvSpPr>
              <p:cNvPr id="151" name="125 Hexágono"/>
              <p:cNvSpPr/>
              <p:nvPr/>
            </p:nvSpPr>
            <p:spPr>
              <a:xfrm>
                <a:off x="3285251" y="908720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sp>
            <p:nvSpPr>
              <p:cNvPr id="152" name="129 Hexágono"/>
              <p:cNvSpPr/>
              <p:nvPr/>
            </p:nvSpPr>
            <p:spPr>
              <a:xfrm>
                <a:off x="3545488" y="806874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cxnSp>
            <p:nvCxnSpPr>
              <p:cNvPr id="153" name="131 Conector recto"/>
              <p:cNvCxnSpPr>
                <a:stCxn id="151" idx="3"/>
              </p:cNvCxnSpPr>
              <p:nvPr/>
            </p:nvCxnSpPr>
            <p:spPr>
              <a:xfrm flipH="1" flipV="1">
                <a:off x="3030229" y="928439"/>
                <a:ext cx="255022" cy="101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138 Conector recto"/>
              <p:cNvCxnSpPr>
                <a:stCxn id="152" idx="5"/>
              </p:cNvCxnSpPr>
              <p:nvPr/>
            </p:nvCxnSpPr>
            <p:spPr>
              <a:xfrm flipH="1" flipV="1">
                <a:off x="3794077" y="620687"/>
                <a:ext cx="571" cy="1861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139 Conector recto"/>
              <p:cNvCxnSpPr/>
              <p:nvPr/>
            </p:nvCxnSpPr>
            <p:spPr>
              <a:xfrm flipV="1">
                <a:off x="3794648" y="476672"/>
                <a:ext cx="12928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140 CuadroTexto"/>
              <p:cNvSpPr txBox="1"/>
              <p:nvPr/>
            </p:nvSpPr>
            <p:spPr>
              <a:xfrm>
                <a:off x="3440221" y="1151848"/>
                <a:ext cx="741639" cy="35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800" dirty="0" smtClean="0"/>
                  <a:t>5HT</a:t>
                </a:r>
                <a:endParaRPr lang="es-MX" sz="800" dirty="0"/>
              </a:p>
            </p:txBody>
          </p:sp>
        </p:grpSp>
        <p:sp>
          <p:nvSpPr>
            <p:cNvPr id="66" name="29 Flecha curvada hacia abajo"/>
            <p:cNvSpPr/>
            <p:nvPr/>
          </p:nvSpPr>
          <p:spPr>
            <a:xfrm rot="1058424">
              <a:off x="4004519" y="1060511"/>
              <a:ext cx="857721" cy="228033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67" name="225 Flecha curvada hacia la derecha"/>
            <p:cNvSpPr/>
            <p:nvPr/>
          </p:nvSpPr>
          <p:spPr>
            <a:xfrm rot="4514895">
              <a:off x="2799438" y="828405"/>
              <a:ext cx="208897" cy="813871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cxnSp>
          <p:nvCxnSpPr>
            <p:cNvPr id="68" name="227 Conector recto de flecha"/>
            <p:cNvCxnSpPr/>
            <p:nvPr/>
          </p:nvCxnSpPr>
          <p:spPr>
            <a:xfrm>
              <a:off x="3851920" y="1511973"/>
              <a:ext cx="0" cy="83759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172 Grupo"/>
            <p:cNvGrpSpPr/>
            <p:nvPr/>
          </p:nvGrpSpPr>
          <p:grpSpPr>
            <a:xfrm>
              <a:off x="5076055" y="332656"/>
              <a:ext cx="591174" cy="531245"/>
              <a:chOff x="3030229" y="476672"/>
              <a:chExt cx="1151631" cy="1034976"/>
            </a:xfrm>
          </p:grpSpPr>
          <p:sp>
            <p:nvSpPr>
              <p:cNvPr id="145" name="176 Hexágono"/>
              <p:cNvSpPr/>
              <p:nvPr/>
            </p:nvSpPr>
            <p:spPr>
              <a:xfrm>
                <a:off x="3285251" y="908720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sp>
            <p:nvSpPr>
              <p:cNvPr id="146" name="177 Hexágono"/>
              <p:cNvSpPr/>
              <p:nvPr/>
            </p:nvSpPr>
            <p:spPr>
              <a:xfrm>
                <a:off x="3545488" y="806874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cxnSp>
            <p:nvCxnSpPr>
              <p:cNvPr id="147" name="178 Conector recto"/>
              <p:cNvCxnSpPr>
                <a:stCxn id="145" idx="3"/>
              </p:cNvCxnSpPr>
              <p:nvPr/>
            </p:nvCxnSpPr>
            <p:spPr>
              <a:xfrm flipH="1" flipV="1">
                <a:off x="3030229" y="928439"/>
                <a:ext cx="255022" cy="101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179 Conector recto"/>
              <p:cNvCxnSpPr>
                <a:stCxn id="146" idx="5"/>
              </p:cNvCxnSpPr>
              <p:nvPr/>
            </p:nvCxnSpPr>
            <p:spPr>
              <a:xfrm flipH="1" flipV="1">
                <a:off x="3794077" y="620687"/>
                <a:ext cx="571" cy="1861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180 Conector recto"/>
              <p:cNvCxnSpPr/>
              <p:nvPr/>
            </p:nvCxnSpPr>
            <p:spPr>
              <a:xfrm flipV="1">
                <a:off x="3794648" y="476672"/>
                <a:ext cx="12928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181 CuadroTexto"/>
              <p:cNvSpPr txBox="1"/>
              <p:nvPr/>
            </p:nvSpPr>
            <p:spPr>
              <a:xfrm>
                <a:off x="3440221" y="1151848"/>
                <a:ext cx="741639" cy="35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800" dirty="0" smtClean="0"/>
                  <a:t>5HT</a:t>
                </a:r>
                <a:endParaRPr lang="es-MX" sz="800" dirty="0"/>
              </a:p>
            </p:txBody>
          </p:sp>
        </p:grpSp>
        <p:grpSp>
          <p:nvGrpSpPr>
            <p:cNvPr id="70" name="182 Grupo"/>
            <p:cNvGrpSpPr/>
            <p:nvPr/>
          </p:nvGrpSpPr>
          <p:grpSpPr>
            <a:xfrm>
              <a:off x="1036052" y="1113987"/>
              <a:ext cx="591174" cy="531245"/>
              <a:chOff x="3030229" y="476672"/>
              <a:chExt cx="1151631" cy="1034976"/>
            </a:xfrm>
          </p:grpSpPr>
          <p:sp>
            <p:nvSpPr>
              <p:cNvPr id="139" name="192 Hexágono"/>
              <p:cNvSpPr/>
              <p:nvPr/>
            </p:nvSpPr>
            <p:spPr>
              <a:xfrm>
                <a:off x="3285251" y="908720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sp>
            <p:nvSpPr>
              <p:cNvPr id="140" name="196 Hexágono"/>
              <p:cNvSpPr/>
              <p:nvPr/>
            </p:nvSpPr>
            <p:spPr>
              <a:xfrm>
                <a:off x="3545488" y="806874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cxnSp>
            <p:nvCxnSpPr>
              <p:cNvPr id="141" name="197 Conector recto"/>
              <p:cNvCxnSpPr>
                <a:stCxn id="139" idx="3"/>
              </p:cNvCxnSpPr>
              <p:nvPr/>
            </p:nvCxnSpPr>
            <p:spPr>
              <a:xfrm flipH="1" flipV="1">
                <a:off x="3030229" y="928439"/>
                <a:ext cx="255022" cy="101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199 Conector recto"/>
              <p:cNvCxnSpPr>
                <a:stCxn id="140" idx="5"/>
              </p:cNvCxnSpPr>
              <p:nvPr/>
            </p:nvCxnSpPr>
            <p:spPr>
              <a:xfrm flipH="1" flipV="1">
                <a:off x="3794077" y="620687"/>
                <a:ext cx="571" cy="1861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200 Conector recto"/>
              <p:cNvCxnSpPr/>
              <p:nvPr/>
            </p:nvCxnSpPr>
            <p:spPr>
              <a:xfrm flipV="1">
                <a:off x="3794648" y="476672"/>
                <a:ext cx="12928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201 CuadroTexto"/>
              <p:cNvSpPr txBox="1"/>
              <p:nvPr/>
            </p:nvSpPr>
            <p:spPr>
              <a:xfrm>
                <a:off x="3440221" y="1151848"/>
                <a:ext cx="741639" cy="35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800" dirty="0" smtClean="0"/>
                  <a:t>5HT</a:t>
                </a:r>
                <a:endParaRPr lang="es-MX" sz="800" dirty="0"/>
              </a:p>
            </p:txBody>
          </p:sp>
        </p:grpSp>
        <p:cxnSp>
          <p:nvCxnSpPr>
            <p:cNvPr id="71" name="237 Conector recto de flecha"/>
            <p:cNvCxnSpPr/>
            <p:nvPr/>
          </p:nvCxnSpPr>
          <p:spPr>
            <a:xfrm flipH="1">
              <a:off x="4932040" y="953017"/>
              <a:ext cx="260900" cy="4869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202 Flecha curvada hacia la derecha"/>
            <p:cNvSpPr/>
            <p:nvPr/>
          </p:nvSpPr>
          <p:spPr>
            <a:xfrm rot="5400000">
              <a:off x="2333975" y="-193333"/>
              <a:ext cx="270923" cy="2275592"/>
            </a:xfrm>
            <a:prstGeom prst="curv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cxnSp>
          <p:nvCxnSpPr>
            <p:cNvPr id="73" name="203 Conector recto"/>
            <p:cNvCxnSpPr/>
            <p:nvPr/>
          </p:nvCxnSpPr>
          <p:spPr>
            <a:xfrm flipV="1">
              <a:off x="1936980" y="1843881"/>
              <a:ext cx="288032" cy="23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245 Conector recto de flecha"/>
            <p:cNvCxnSpPr/>
            <p:nvPr/>
          </p:nvCxnSpPr>
          <p:spPr>
            <a:xfrm flipV="1">
              <a:off x="6118288" y="3096149"/>
              <a:ext cx="288032" cy="14401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206 Grupo"/>
            <p:cNvGrpSpPr/>
            <p:nvPr/>
          </p:nvGrpSpPr>
          <p:grpSpPr>
            <a:xfrm>
              <a:off x="4988937" y="3356992"/>
              <a:ext cx="591174" cy="531245"/>
              <a:chOff x="3030229" y="476672"/>
              <a:chExt cx="1151631" cy="1034976"/>
            </a:xfrm>
          </p:grpSpPr>
          <p:sp>
            <p:nvSpPr>
              <p:cNvPr id="133" name="207 Hexágono"/>
              <p:cNvSpPr/>
              <p:nvPr/>
            </p:nvSpPr>
            <p:spPr>
              <a:xfrm>
                <a:off x="3285251" y="908720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sp>
            <p:nvSpPr>
              <p:cNvPr id="134" name="209 Hexágono"/>
              <p:cNvSpPr/>
              <p:nvPr/>
            </p:nvSpPr>
            <p:spPr>
              <a:xfrm>
                <a:off x="3545488" y="806874"/>
                <a:ext cx="309943" cy="243131"/>
              </a:xfrm>
              <a:prstGeom prst="hexagon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/>
              </a:p>
            </p:txBody>
          </p:sp>
          <p:cxnSp>
            <p:nvCxnSpPr>
              <p:cNvPr id="135" name="210 Conector recto"/>
              <p:cNvCxnSpPr>
                <a:stCxn id="133" idx="3"/>
              </p:cNvCxnSpPr>
              <p:nvPr/>
            </p:nvCxnSpPr>
            <p:spPr>
              <a:xfrm flipH="1" flipV="1">
                <a:off x="3030229" y="928439"/>
                <a:ext cx="255022" cy="1018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212 Conector recto"/>
              <p:cNvCxnSpPr>
                <a:stCxn id="134" idx="5"/>
              </p:cNvCxnSpPr>
              <p:nvPr/>
            </p:nvCxnSpPr>
            <p:spPr>
              <a:xfrm flipH="1" flipV="1">
                <a:off x="3794077" y="620687"/>
                <a:ext cx="571" cy="1861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213 Conector recto"/>
              <p:cNvCxnSpPr/>
              <p:nvPr/>
            </p:nvCxnSpPr>
            <p:spPr>
              <a:xfrm flipV="1">
                <a:off x="3794648" y="476672"/>
                <a:ext cx="12928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215 CuadroTexto"/>
              <p:cNvSpPr txBox="1"/>
              <p:nvPr/>
            </p:nvSpPr>
            <p:spPr>
              <a:xfrm>
                <a:off x="3440221" y="1151848"/>
                <a:ext cx="741639" cy="35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MX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MX" sz="800" dirty="0" smtClean="0"/>
                  <a:t>5HT</a:t>
                </a:r>
                <a:endParaRPr lang="es-MX" sz="800" dirty="0"/>
              </a:p>
            </p:txBody>
          </p:sp>
        </p:grpSp>
        <p:cxnSp>
          <p:nvCxnSpPr>
            <p:cNvPr id="76" name="216 Conector recto de flecha"/>
            <p:cNvCxnSpPr/>
            <p:nvPr/>
          </p:nvCxnSpPr>
          <p:spPr>
            <a:xfrm flipV="1">
              <a:off x="4762455" y="3689519"/>
              <a:ext cx="290840" cy="1155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2062 CuadroTexto"/>
            <p:cNvSpPr txBox="1"/>
            <p:nvPr/>
          </p:nvSpPr>
          <p:spPr>
            <a:xfrm>
              <a:off x="2076003" y="494561"/>
              <a:ext cx="9118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err="1" smtClean="0"/>
                <a:t>Parácrina</a:t>
              </a:r>
              <a:endParaRPr lang="es-MX" sz="1100" b="1" dirty="0"/>
            </a:p>
          </p:txBody>
        </p:sp>
        <p:sp>
          <p:nvSpPr>
            <p:cNvPr id="78" name="219 CuadroTexto"/>
            <p:cNvSpPr txBox="1"/>
            <p:nvPr/>
          </p:nvSpPr>
          <p:spPr>
            <a:xfrm>
              <a:off x="4020219" y="719118"/>
              <a:ext cx="9118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err="1" smtClean="0"/>
                <a:t>Autócrina</a:t>
              </a:r>
              <a:endParaRPr lang="es-MX" sz="1100" b="1" dirty="0"/>
            </a:p>
          </p:txBody>
        </p:sp>
        <p:sp>
          <p:nvSpPr>
            <p:cNvPr id="79" name="220 CuadroTexto"/>
            <p:cNvSpPr txBox="1"/>
            <p:nvPr/>
          </p:nvSpPr>
          <p:spPr>
            <a:xfrm>
              <a:off x="3012107" y="1517490"/>
              <a:ext cx="9118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smtClean="0"/>
                <a:t>Liberación</a:t>
              </a:r>
              <a:endParaRPr lang="es-MX" sz="1100" b="1" dirty="0"/>
            </a:p>
          </p:txBody>
        </p:sp>
        <p:sp>
          <p:nvSpPr>
            <p:cNvPr id="80" name="2 CuadroTexto"/>
            <p:cNvSpPr txBox="1"/>
            <p:nvPr/>
          </p:nvSpPr>
          <p:spPr>
            <a:xfrm>
              <a:off x="1691680" y="1583981"/>
              <a:ext cx="5245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5-HT</a:t>
              </a:r>
              <a:r>
                <a:rPr lang="es-MX" sz="1000" b="1" baseline="-25000" dirty="0" smtClean="0"/>
                <a:t>1B</a:t>
              </a:r>
              <a:endParaRPr lang="es-MX" sz="1000" b="1" baseline="-25000" dirty="0"/>
            </a:p>
          </p:txBody>
        </p:sp>
        <p:sp>
          <p:nvSpPr>
            <p:cNvPr id="81" name="3 CuadroTexto"/>
            <p:cNvSpPr txBox="1"/>
            <p:nvPr/>
          </p:nvSpPr>
          <p:spPr>
            <a:xfrm>
              <a:off x="2411760" y="1985832"/>
              <a:ext cx="4010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PKA</a:t>
              </a:r>
              <a:endParaRPr lang="es-MX" sz="1000" b="1" dirty="0"/>
            </a:p>
          </p:txBody>
        </p:sp>
        <p:sp>
          <p:nvSpPr>
            <p:cNvPr id="82" name="130 CuadroTexto"/>
            <p:cNvSpPr txBox="1"/>
            <p:nvPr/>
          </p:nvSpPr>
          <p:spPr>
            <a:xfrm>
              <a:off x="3059832" y="1944021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err="1" smtClean="0"/>
                <a:t>AMPc</a:t>
              </a:r>
              <a:endParaRPr lang="es-MX" sz="1000" b="1" dirty="0"/>
            </a:p>
          </p:txBody>
        </p:sp>
        <p:cxnSp>
          <p:nvCxnSpPr>
            <p:cNvPr id="83" name="136 Conector recto de flecha"/>
            <p:cNvCxnSpPr>
              <a:endCxn id="58" idx="0"/>
            </p:cNvCxnSpPr>
            <p:nvPr/>
          </p:nvCxnSpPr>
          <p:spPr>
            <a:xfrm>
              <a:off x="3303564" y="2128042"/>
              <a:ext cx="0" cy="2480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150 CuadroTexto"/>
            <p:cNvSpPr txBox="1"/>
            <p:nvPr/>
          </p:nvSpPr>
          <p:spPr>
            <a:xfrm>
              <a:off x="2783668" y="2114459"/>
              <a:ext cx="3481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100" b="1" dirty="0" smtClean="0"/>
                <a:t>(</a:t>
              </a:r>
              <a:r>
                <a:rPr lang="es-MX" sz="1100" b="1" dirty="0" smtClean="0">
                  <a:sym typeface="Symbol"/>
                </a:rPr>
                <a:t>)</a:t>
              </a:r>
              <a:endParaRPr lang="es-MX" sz="1100" b="1" dirty="0"/>
            </a:p>
          </p:txBody>
        </p:sp>
        <p:sp>
          <p:nvSpPr>
            <p:cNvPr id="85" name="223 CuadroTexto"/>
            <p:cNvSpPr txBox="1"/>
            <p:nvPr/>
          </p:nvSpPr>
          <p:spPr>
            <a:xfrm>
              <a:off x="2559876" y="3133824"/>
              <a:ext cx="4555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L-</a:t>
              </a:r>
              <a:r>
                <a:rPr lang="es-MX" sz="1000" b="1" dirty="0" err="1" smtClean="0"/>
                <a:t>Trp</a:t>
              </a:r>
              <a:endParaRPr lang="es-MX" sz="1000" b="1" dirty="0"/>
            </a:p>
          </p:txBody>
        </p:sp>
        <p:sp>
          <p:nvSpPr>
            <p:cNvPr id="86" name="224 CuadroTexto"/>
            <p:cNvSpPr txBox="1"/>
            <p:nvPr/>
          </p:nvSpPr>
          <p:spPr>
            <a:xfrm>
              <a:off x="587907" y="2376069"/>
              <a:ext cx="5277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5-HT</a:t>
              </a:r>
              <a:r>
                <a:rPr lang="es-MX" sz="1000" b="1" baseline="-25000" dirty="0" smtClean="0"/>
                <a:t>2A</a:t>
              </a:r>
              <a:endParaRPr lang="es-MX" sz="1000" b="1" baseline="-25000" dirty="0"/>
            </a:p>
          </p:txBody>
        </p:sp>
        <p:sp>
          <p:nvSpPr>
            <p:cNvPr id="87" name="163 CuadroTexto"/>
            <p:cNvSpPr txBox="1"/>
            <p:nvPr/>
          </p:nvSpPr>
          <p:spPr>
            <a:xfrm>
              <a:off x="539552" y="4290088"/>
              <a:ext cx="5245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5-HT</a:t>
              </a:r>
              <a:r>
                <a:rPr lang="es-MX" sz="1000" b="1" baseline="-25000" dirty="0" smtClean="0"/>
                <a:t>2B</a:t>
              </a:r>
              <a:endParaRPr lang="es-MX" sz="1000" b="1" baseline="-25000" dirty="0"/>
            </a:p>
          </p:txBody>
        </p:sp>
        <p:sp>
          <p:nvSpPr>
            <p:cNvPr id="88" name="164 CuadroTexto"/>
            <p:cNvSpPr txBox="1"/>
            <p:nvPr/>
          </p:nvSpPr>
          <p:spPr>
            <a:xfrm>
              <a:off x="8028384" y="2247917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5-HT</a:t>
              </a:r>
              <a:r>
                <a:rPr lang="es-MX" sz="1000" b="1" baseline="-25000" dirty="0" smtClean="0"/>
                <a:t>4</a:t>
              </a:r>
              <a:endParaRPr lang="es-MX" sz="1000" b="1" baseline="-25000" dirty="0"/>
            </a:p>
          </p:txBody>
        </p:sp>
        <p:grpSp>
          <p:nvGrpSpPr>
            <p:cNvPr id="89" name="2053 Grupo"/>
            <p:cNvGrpSpPr/>
            <p:nvPr/>
          </p:nvGrpSpPr>
          <p:grpSpPr>
            <a:xfrm>
              <a:off x="4412873" y="2913257"/>
              <a:ext cx="591174" cy="614940"/>
              <a:chOff x="4860031" y="3102092"/>
              <a:chExt cx="591174" cy="614940"/>
            </a:xfrm>
          </p:grpSpPr>
          <p:cxnSp>
            <p:nvCxnSpPr>
              <p:cNvPr id="125" name="155 Conector recto"/>
              <p:cNvCxnSpPr/>
              <p:nvPr/>
            </p:nvCxnSpPr>
            <p:spPr>
              <a:xfrm flipV="1">
                <a:off x="5294980" y="3102092"/>
                <a:ext cx="0" cy="1108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165 Grupo"/>
              <p:cNvGrpSpPr/>
              <p:nvPr/>
            </p:nvGrpSpPr>
            <p:grpSpPr>
              <a:xfrm>
                <a:off x="4860031" y="3185787"/>
                <a:ext cx="591174" cy="531245"/>
                <a:chOff x="3030229" y="476672"/>
                <a:chExt cx="1151631" cy="1034976"/>
              </a:xfrm>
            </p:grpSpPr>
            <p:sp>
              <p:nvSpPr>
                <p:cNvPr id="127" name="166 Hexágono"/>
                <p:cNvSpPr/>
                <p:nvPr/>
              </p:nvSpPr>
              <p:spPr>
                <a:xfrm>
                  <a:off x="3285251" y="908720"/>
                  <a:ext cx="309943" cy="243131"/>
                </a:xfrm>
                <a:prstGeom prst="hexagon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MX"/>
                </a:p>
              </p:txBody>
            </p:sp>
            <p:sp>
              <p:nvSpPr>
                <p:cNvPr id="128" name="167 Hexágono"/>
                <p:cNvSpPr/>
                <p:nvPr/>
              </p:nvSpPr>
              <p:spPr>
                <a:xfrm>
                  <a:off x="3545488" y="806874"/>
                  <a:ext cx="309943" cy="243131"/>
                </a:xfrm>
                <a:prstGeom prst="hexagon">
                  <a:avLst/>
                </a:pr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s-MX"/>
                </a:p>
              </p:txBody>
            </p:sp>
            <p:cxnSp>
              <p:nvCxnSpPr>
                <p:cNvPr id="129" name="168 Conector recto"/>
                <p:cNvCxnSpPr>
                  <a:stCxn id="127" idx="3"/>
                </p:cNvCxnSpPr>
                <p:nvPr/>
              </p:nvCxnSpPr>
              <p:spPr>
                <a:xfrm flipH="1" flipV="1">
                  <a:off x="3030229" y="928439"/>
                  <a:ext cx="255022" cy="10184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169 Conector recto"/>
                <p:cNvCxnSpPr>
                  <a:stCxn id="128" idx="5"/>
                </p:cNvCxnSpPr>
                <p:nvPr/>
              </p:nvCxnSpPr>
              <p:spPr>
                <a:xfrm flipH="1" flipV="1">
                  <a:off x="3794077" y="620687"/>
                  <a:ext cx="571" cy="1861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170 Conector recto"/>
                <p:cNvCxnSpPr/>
                <p:nvPr/>
              </p:nvCxnSpPr>
              <p:spPr>
                <a:xfrm flipV="1">
                  <a:off x="3794648" y="476672"/>
                  <a:ext cx="129280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171 CuadroTexto"/>
                <p:cNvSpPr txBox="1"/>
                <p:nvPr/>
              </p:nvSpPr>
              <p:spPr>
                <a:xfrm>
                  <a:off x="3440221" y="1151848"/>
                  <a:ext cx="741639" cy="359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s-MX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MX" sz="800" dirty="0" smtClean="0"/>
                    <a:t>5HT</a:t>
                  </a:r>
                  <a:endParaRPr lang="es-MX" sz="800" dirty="0"/>
                </a:p>
              </p:txBody>
            </p:sp>
          </p:grpSp>
        </p:grpSp>
        <p:pic>
          <p:nvPicPr>
            <p:cNvPr id="9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68"/>
            <a:stretch/>
          </p:blipFill>
          <p:spPr bwMode="auto">
            <a:xfrm rot="16200000">
              <a:off x="969127" y="4164903"/>
              <a:ext cx="627418" cy="50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205 Elipse"/>
            <p:cNvSpPr/>
            <p:nvPr/>
          </p:nvSpPr>
          <p:spPr>
            <a:xfrm>
              <a:off x="1357790" y="4464300"/>
              <a:ext cx="596141" cy="3600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dirty="0" err="1" smtClean="0">
                  <a:solidFill>
                    <a:schemeClr val="tx1"/>
                  </a:solidFill>
                </a:rPr>
                <a:t>Gq</a:t>
              </a:r>
              <a:r>
                <a:rPr lang="es-MX" sz="900" dirty="0" smtClean="0">
                  <a:solidFill>
                    <a:schemeClr val="tx1"/>
                  </a:solidFill>
                  <a:sym typeface="Symbol"/>
                </a:rPr>
                <a:t> o 11</a:t>
              </a:r>
              <a:endParaRPr lang="es-MX" sz="900" dirty="0">
                <a:solidFill>
                  <a:schemeClr val="tx1"/>
                </a:solidFill>
              </a:endParaRPr>
            </a:p>
          </p:txBody>
        </p:sp>
        <p:sp>
          <p:nvSpPr>
            <p:cNvPr id="92" name="235 CuadroTexto"/>
            <p:cNvSpPr txBox="1"/>
            <p:nvPr/>
          </p:nvSpPr>
          <p:spPr>
            <a:xfrm>
              <a:off x="2165926" y="446793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ERK</a:t>
              </a:r>
              <a:endParaRPr lang="es-MX" sz="1000" b="1" dirty="0"/>
            </a:p>
          </p:txBody>
        </p:sp>
        <p:sp>
          <p:nvSpPr>
            <p:cNvPr id="93" name="208 CuadroTexto"/>
            <p:cNvSpPr txBox="1"/>
            <p:nvPr/>
          </p:nvSpPr>
          <p:spPr>
            <a:xfrm>
              <a:off x="2120501" y="4752333"/>
              <a:ext cx="4235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PI3K</a:t>
              </a:r>
              <a:endParaRPr lang="es-MX" sz="1000" b="1" dirty="0"/>
            </a:p>
          </p:txBody>
        </p:sp>
        <p:sp>
          <p:nvSpPr>
            <p:cNvPr id="94" name="211 CuadroTexto"/>
            <p:cNvSpPr txBox="1"/>
            <p:nvPr/>
          </p:nvSpPr>
          <p:spPr>
            <a:xfrm>
              <a:off x="2741449" y="4506112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err="1" smtClean="0"/>
                <a:t>Bax</a:t>
              </a:r>
              <a:endParaRPr lang="es-MX" sz="1000" b="1" dirty="0"/>
            </a:p>
          </p:txBody>
        </p:sp>
        <p:sp>
          <p:nvSpPr>
            <p:cNvPr id="95" name="214 CuadroTexto"/>
            <p:cNvSpPr txBox="1"/>
            <p:nvPr/>
          </p:nvSpPr>
          <p:spPr>
            <a:xfrm>
              <a:off x="2728499" y="4866152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Ant1 </a:t>
              </a:r>
              <a:r>
                <a:rPr lang="es-MX" sz="1000" b="1" dirty="0" smtClean="0">
                  <a:sym typeface="Symbol"/>
                </a:rPr>
                <a:t></a:t>
              </a:r>
              <a:endParaRPr lang="es-MX" sz="1000" b="1" dirty="0"/>
            </a:p>
          </p:txBody>
        </p:sp>
        <p:cxnSp>
          <p:nvCxnSpPr>
            <p:cNvPr id="96" name="239 Conector recto de flecha"/>
            <p:cNvCxnSpPr/>
            <p:nvPr/>
          </p:nvCxnSpPr>
          <p:spPr>
            <a:xfrm flipV="1">
              <a:off x="2472007" y="4581128"/>
              <a:ext cx="288032" cy="363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240 Conector recto de flecha"/>
            <p:cNvCxnSpPr/>
            <p:nvPr/>
          </p:nvCxnSpPr>
          <p:spPr>
            <a:xfrm flipV="1">
              <a:off x="2472007" y="4937533"/>
              <a:ext cx="288032" cy="363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241 Conector recto de flecha"/>
            <p:cNvCxnSpPr/>
            <p:nvPr/>
          </p:nvCxnSpPr>
          <p:spPr>
            <a:xfrm>
              <a:off x="1919101" y="4737698"/>
              <a:ext cx="276635" cy="135997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242 Conector recto de flecha"/>
            <p:cNvCxnSpPr>
              <a:stCxn id="91" idx="6"/>
            </p:cNvCxnSpPr>
            <p:nvPr/>
          </p:nvCxnSpPr>
          <p:spPr>
            <a:xfrm flipV="1">
              <a:off x="1953931" y="4594139"/>
              <a:ext cx="266047" cy="5018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248 CuadroTexto"/>
            <p:cNvSpPr txBox="1"/>
            <p:nvPr/>
          </p:nvSpPr>
          <p:spPr>
            <a:xfrm>
              <a:off x="2531913" y="4094968"/>
              <a:ext cx="903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900" b="1" dirty="0" smtClean="0"/>
                <a:t>Protección</a:t>
              </a:r>
            </a:p>
            <a:p>
              <a:pPr algn="ctr"/>
              <a:r>
                <a:rPr lang="es-MX" sz="900" b="1" dirty="0" smtClean="0"/>
                <a:t>mitocondrial</a:t>
              </a:r>
              <a:endParaRPr lang="es-MX" sz="900" b="1" dirty="0"/>
            </a:p>
          </p:txBody>
        </p:sp>
        <p:cxnSp>
          <p:nvCxnSpPr>
            <p:cNvPr id="101" name="253 Conector recto de flecha"/>
            <p:cNvCxnSpPr/>
            <p:nvPr/>
          </p:nvCxnSpPr>
          <p:spPr>
            <a:xfrm>
              <a:off x="2816277" y="2091796"/>
              <a:ext cx="288032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255 Conector recto de flecha"/>
            <p:cNvCxnSpPr/>
            <p:nvPr/>
          </p:nvCxnSpPr>
          <p:spPr>
            <a:xfrm flipH="1" flipV="1">
              <a:off x="3979541" y="2876350"/>
              <a:ext cx="417112" cy="20413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256 Conector recto de flecha"/>
            <p:cNvCxnSpPr/>
            <p:nvPr/>
          </p:nvCxnSpPr>
          <p:spPr>
            <a:xfrm flipV="1">
              <a:off x="6661626" y="4281447"/>
              <a:ext cx="358646" cy="3883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257 CuadroTexto"/>
            <p:cNvSpPr txBox="1"/>
            <p:nvPr/>
          </p:nvSpPr>
          <p:spPr>
            <a:xfrm>
              <a:off x="2466908" y="4622939"/>
              <a:ext cx="335348" cy="24622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(</a:t>
              </a:r>
              <a:r>
                <a:rPr lang="es-MX" sz="1000" b="1" dirty="0" smtClean="0">
                  <a:sym typeface="Symbol"/>
                </a:rPr>
                <a:t>)</a:t>
              </a:r>
              <a:endParaRPr lang="es-MX" sz="1000" b="1" dirty="0"/>
            </a:p>
          </p:txBody>
        </p:sp>
        <p:sp>
          <p:nvSpPr>
            <p:cNvPr id="105" name="2073 CuadroTexto"/>
            <p:cNvSpPr txBox="1"/>
            <p:nvPr/>
          </p:nvSpPr>
          <p:spPr>
            <a:xfrm>
              <a:off x="3223808" y="4824341"/>
              <a:ext cx="702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800" b="1" dirty="0" smtClean="0"/>
                <a:t>Cardiopatía </a:t>
              </a:r>
            </a:p>
            <a:p>
              <a:r>
                <a:rPr lang="es-MX" sz="800" b="1" dirty="0" smtClean="0"/>
                <a:t>hipertrófica</a:t>
              </a:r>
              <a:endParaRPr lang="es-MX" sz="800" b="1" dirty="0"/>
            </a:p>
          </p:txBody>
        </p:sp>
        <p:cxnSp>
          <p:nvCxnSpPr>
            <p:cNvPr id="106" name="258 Conector recto de flecha"/>
            <p:cNvCxnSpPr/>
            <p:nvPr/>
          </p:nvCxnSpPr>
          <p:spPr>
            <a:xfrm flipV="1">
              <a:off x="2927684" y="4381218"/>
              <a:ext cx="0" cy="1661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259 Conector recto de flecha"/>
            <p:cNvCxnSpPr/>
            <p:nvPr/>
          </p:nvCxnSpPr>
          <p:spPr>
            <a:xfrm flipV="1">
              <a:off x="2915816" y="4730186"/>
              <a:ext cx="0" cy="1661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260 CuadroTexto"/>
            <p:cNvSpPr txBox="1"/>
            <p:nvPr/>
          </p:nvSpPr>
          <p:spPr>
            <a:xfrm>
              <a:off x="2267744" y="5226192"/>
              <a:ext cx="8899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err="1" smtClean="0"/>
                <a:t>Caspasa</a:t>
              </a:r>
              <a:r>
                <a:rPr lang="es-MX" sz="1000" b="1" dirty="0" smtClean="0"/>
                <a:t> 3 y 9</a:t>
              </a:r>
              <a:endParaRPr lang="es-MX" sz="1000" b="1" dirty="0"/>
            </a:p>
          </p:txBody>
        </p:sp>
        <p:sp>
          <p:nvSpPr>
            <p:cNvPr id="109" name="261 CuadroTexto"/>
            <p:cNvSpPr txBox="1"/>
            <p:nvPr/>
          </p:nvSpPr>
          <p:spPr>
            <a:xfrm>
              <a:off x="3059832" y="5184381"/>
              <a:ext cx="12153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800" b="1" dirty="0" smtClean="0"/>
                <a:t>Apoptosis</a:t>
              </a:r>
            </a:p>
            <a:p>
              <a:r>
                <a:rPr lang="es-MX" sz="800" b="1" dirty="0" smtClean="0"/>
                <a:t>Ruptura </a:t>
              </a:r>
              <a:r>
                <a:rPr lang="es-MX" sz="800" b="1" dirty="0" err="1" smtClean="0"/>
                <a:t>miofibrilar</a:t>
              </a:r>
              <a:endParaRPr lang="es-MX" sz="800" b="1" dirty="0" smtClean="0"/>
            </a:p>
            <a:p>
              <a:r>
                <a:rPr lang="es-MX" sz="800" b="1" dirty="0" err="1" smtClean="0"/>
                <a:t>Cardiomiopatia</a:t>
              </a:r>
              <a:r>
                <a:rPr lang="es-MX" sz="800" b="1" dirty="0" smtClean="0"/>
                <a:t> dilatada</a:t>
              </a:r>
              <a:endParaRPr lang="es-MX" sz="800" b="1" dirty="0"/>
            </a:p>
          </p:txBody>
        </p:sp>
        <p:cxnSp>
          <p:nvCxnSpPr>
            <p:cNvPr id="110" name="262 Conector recto de flecha"/>
            <p:cNvCxnSpPr/>
            <p:nvPr/>
          </p:nvCxnSpPr>
          <p:spPr>
            <a:xfrm>
              <a:off x="1752166" y="4824340"/>
              <a:ext cx="608685" cy="36004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265 CuadroTexto"/>
            <p:cNvSpPr txBox="1"/>
            <p:nvPr/>
          </p:nvSpPr>
          <p:spPr>
            <a:xfrm>
              <a:off x="882732" y="424827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dirty="0" smtClean="0">
                  <a:solidFill>
                    <a:srgbClr val="FF0000"/>
                  </a:solidFill>
                </a:rPr>
                <a:t>X</a:t>
              </a:r>
              <a:endParaRPr lang="es-MX" dirty="0">
                <a:solidFill>
                  <a:srgbClr val="FF0000"/>
                </a:solidFill>
              </a:endParaRPr>
            </a:p>
          </p:txBody>
        </p:sp>
        <p:cxnSp>
          <p:nvCxnSpPr>
            <p:cNvPr id="112" name="268 Conector recto de flecha"/>
            <p:cNvCxnSpPr/>
            <p:nvPr/>
          </p:nvCxnSpPr>
          <p:spPr>
            <a:xfrm flipH="1">
              <a:off x="2597715" y="5054436"/>
              <a:ext cx="243399" cy="1921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273 Conector recto"/>
            <p:cNvCxnSpPr/>
            <p:nvPr/>
          </p:nvCxnSpPr>
          <p:spPr>
            <a:xfrm>
              <a:off x="7956376" y="3143596"/>
              <a:ext cx="0" cy="384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274 Elipse"/>
            <p:cNvSpPr/>
            <p:nvPr/>
          </p:nvSpPr>
          <p:spPr>
            <a:xfrm>
              <a:off x="7224352" y="2499179"/>
              <a:ext cx="599951" cy="3600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dirty="0" err="1" smtClean="0">
                  <a:solidFill>
                    <a:schemeClr val="tx1"/>
                  </a:solidFill>
                </a:rPr>
                <a:t>Gq</a:t>
              </a:r>
              <a:r>
                <a:rPr lang="es-MX" sz="1000" dirty="0" smtClean="0">
                  <a:solidFill>
                    <a:schemeClr val="tx1"/>
                  </a:solidFill>
                  <a:sym typeface="Symbol"/>
                </a:rPr>
                <a:t></a:t>
              </a:r>
              <a:endParaRPr lang="es-MX" sz="1000" dirty="0">
                <a:solidFill>
                  <a:schemeClr val="tx1"/>
                </a:solidFill>
              </a:endParaRPr>
            </a:p>
          </p:txBody>
        </p:sp>
        <p:sp>
          <p:nvSpPr>
            <p:cNvPr id="115" name="275 CuadroTexto"/>
            <p:cNvSpPr txBox="1"/>
            <p:nvPr/>
          </p:nvSpPr>
          <p:spPr>
            <a:xfrm>
              <a:off x="6740647" y="2160045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err="1" smtClean="0"/>
                <a:t>AMPc</a:t>
              </a:r>
              <a:endParaRPr lang="es-MX" sz="1000" b="1" dirty="0"/>
            </a:p>
          </p:txBody>
        </p:sp>
        <p:sp>
          <p:nvSpPr>
            <p:cNvPr id="116" name="276 CuadroTexto"/>
            <p:cNvSpPr txBox="1"/>
            <p:nvPr/>
          </p:nvSpPr>
          <p:spPr>
            <a:xfrm>
              <a:off x="6300192" y="2448077"/>
              <a:ext cx="4010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000" b="1" dirty="0" smtClean="0"/>
                <a:t>PKA</a:t>
              </a:r>
              <a:endParaRPr lang="es-MX" sz="1000" b="1" dirty="0"/>
            </a:p>
          </p:txBody>
        </p:sp>
        <p:cxnSp>
          <p:nvCxnSpPr>
            <p:cNvPr id="117" name="279 Conector recto de flecha"/>
            <p:cNvCxnSpPr/>
            <p:nvPr/>
          </p:nvCxnSpPr>
          <p:spPr>
            <a:xfrm flipH="1" flipV="1">
              <a:off x="7148666" y="2371386"/>
              <a:ext cx="151372" cy="1509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281 Conector recto de flecha"/>
            <p:cNvCxnSpPr/>
            <p:nvPr/>
          </p:nvCxnSpPr>
          <p:spPr>
            <a:xfrm flipH="1">
              <a:off x="6498757" y="2322652"/>
              <a:ext cx="280677" cy="1008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285 Conector recto de flecha"/>
            <p:cNvCxnSpPr/>
            <p:nvPr/>
          </p:nvCxnSpPr>
          <p:spPr>
            <a:xfrm>
              <a:off x="6530482" y="2641451"/>
              <a:ext cx="0" cy="19686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31 CuadroTexto"/>
            <p:cNvSpPr txBox="1"/>
            <p:nvPr/>
          </p:nvSpPr>
          <p:spPr>
            <a:xfrm>
              <a:off x="6275472" y="3096149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800" b="1" dirty="0" smtClean="0"/>
                <a:t>Cambios  en</a:t>
              </a:r>
            </a:p>
            <a:p>
              <a:pPr algn="ctr"/>
              <a:r>
                <a:rPr lang="es-MX" sz="800" b="1" dirty="0" smtClean="0"/>
                <a:t> actina y </a:t>
              </a:r>
              <a:r>
                <a:rPr lang="es-MX" sz="800" b="1" dirty="0" err="1" smtClean="0"/>
                <a:t>miosina</a:t>
              </a:r>
              <a:endParaRPr lang="es-MX" sz="800" b="1" dirty="0"/>
            </a:p>
          </p:txBody>
        </p:sp>
        <p:cxnSp>
          <p:nvCxnSpPr>
            <p:cNvPr id="121" name="41 Conector recto de flecha"/>
            <p:cNvCxnSpPr>
              <a:endCxn id="38" idx="5"/>
            </p:cNvCxnSpPr>
            <p:nvPr/>
          </p:nvCxnSpPr>
          <p:spPr>
            <a:xfrm flipH="1">
              <a:off x="6527856" y="2913257"/>
              <a:ext cx="951124" cy="1272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45 Conector recto de flecha"/>
            <p:cNvCxnSpPr/>
            <p:nvPr/>
          </p:nvCxnSpPr>
          <p:spPr>
            <a:xfrm flipV="1">
              <a:off x="6588224" y="3814277"/>
              <a:ext cx="585251" cy="4068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47 CuadroTexto"/>
            <p:cNvSpPr txBox="1"/>
            <p:nvPr/>
          </p:nvSpPr>
          <p:spPr>
            <a:xfrm>
              <a:off x="7130763" y="3456189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900" b="1" dirty="0" smtClean="0"/>
                <a:t>Expresión </a:t>
              </a:r>
            </a:p>
            <a:p>
              <a:r>
                <a:rPr lang="es-MX" sz="900" b="1" dirty="0" smtClean="0"/>
                <a:t>de genes</a:t>
              </a:r>
              <a:endParaRPr lang="es-MX" sz="900" b="1" dirty="0"/>
            </a:p>
          </p:txBody>
        </p:sp>
        <p:sp>
          <p:nvSpPr>
            <p:cNvPr id="124" name="50 CuadroTexto"/>
            <p:cNvSpPr txBox="1"/>
            <p:nvPr/>
          </p:nvSpPr>
          <p:spPr>
            <a:xfrm>
              <a:off x="2051720" y="5949280"/>
              <a:ext cx="5722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1600" b="1" dirty="0" smtClean="0"/>
                <a:t>Sistema </a:t>
              </a:r>
              <a:r>
                <a:rPr lang="es-MX" sz="1600" b="1" dirty="0" err="1" smtClean="0"/>
                <a:t>serotoninérgico</a:t>
              </a:r>
              <a:r>
                <a:rPr lang="es-MX" sz="1600" b="1" dirty="0" smtClean="0"/>
                <a:t> intrínseco en el </a:t>
              </a:r>
              <a:r>
                <a:rPr lang="es-MX" sz="1600" b="1" dirty="0" err="1" smtClean="0"/>
                <a:t>cardiomiocito</a:t>
              </a:r>
              <a:r>
                <a:rPr lang="es-MX" sz="1600" b="1" dirty="0" smtClean="0"/>
                <a:t> de la rata</a:t>
              </a:r>
              <a:endParaRPr lang="es-MX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44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1052736"/>
            <a:ext cx="6120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latin typeface="+mj-lt"/>
              </a:rPr>
              <a:t>Conclusiones</a:t>
            </a:r>
          </a:p>
          <a:p>
            <a:pPr algn="just">
              <a:lnSpc>
                <a:spcPct val="150000"/>
              </a:lnSpc>
            </a:pPr>
            <a:endParaRPr lang="es-MX" b="1" dirty="0" smtClean="0"/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b="1" dirty="0" smtClean="0"/>
              <a:t>Nuestros </a:t>
            </a:r>
            <a:r>
              <a:rPr lang="es-MX" b="1" dirty="0"/>
              <a:t>hallazgos </a:t>
            </a:r>
            <a:r>
              <a:rPr lang="es-MX" b="1" dirty="0" smtClean="0"/>
              <a:t>demuestran </a:t>
            </a:r>
            <a:r>
              <a:rPr lang="es-MX" b="1" dirty="0"/>
              <a:t>la existencia de un sistema </a:t>
            </a:r>
            <a:r>
              <a:rPr lang="es-MX" b="1" dirty="0" err="1"/>
              <a:t>serotoninérgico</a:t>
            </a:r>
            <a:r>
              <a:rPr lang="es-MX" b="1" dirty="0"/>
              <a:t> intrínseco en el corazón de la rata hasta ahora no descrito. </a:t>
            </a:r>
            <a:r>
              <a:rPr lang="es-MX" b="1" dirty="0" smtClean="0"/>
              <a:t>Puesto que proporciona suficiente </a:t>
            </a:r>
            <a:r>
              <a:rPr lang="es-MX" b="1" dirty="0"/>
              <a:t>evidencia que indica que los </a:t>
            </a:r>
            <a:r>
              <a:rPr lang="es-MX" b="1" dirty="0" err="1"/>
              <a:t>cardiomiocitos</a:t>
            </a:r>
            <a:r>
              <a:rPr lang="es-MX" b="1" dirty="0"/>
              <a:t> tienen la maquinaria bioquímica capaz de sintetizar, utilizar y recapturar 5-HT, lo que apoya la hipótesis de las funciones </a:t>
            </a:r>
            <a:r>
              <a:rPr lang="es-MX" b="1" dirty="0" err="1"/>
              <a:t>parácrina</a:t>
            </a:r>
            <a:r>
              <a:rPr lang="es-MX" b="1" dirty="0"/>
              <a:t> y </a:t>
            </a:r>
            <a:r>
              <a:rPr lang="es-MX" b="1" dirty="0" err="1"/>
              <a:t>autócrina</a:t>
            </a:r>
            <a:r>
              <a:rPr lang="es-MX" b="1" dirty="0"/>
              <a:t> de la 5-HT y el mejor entendimiento de su participación en algunos aspectos fisiopatológicos del corazón.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1691680" y="1772816"/>
            <a:ext cx="60045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19106" y="1052736"/>
            <a:ext cx="21097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MX" sz="1200" b="1" dirty="0" err="1">
                <a:latin typeface="+mn-lt"/>
              </a:rPr>
              <a:t>Victor</a:t>
            </a:r>
            <a:r>
              <a:rPr lang="es-MX" sz="1200" b="1" dirty="0">
                <a:latin typeface="+mn-lt"/>
              </a:rPr>
              <a:t> Manuel Magdaleno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Misael González Ramírez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Edgar Hernández Zamora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Leticia Manuel Apolinar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Alejandro Robles Onofre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Felipe Vázquez </a:t>
            </a:r>
            <a:r>
              <a:rPr lang="es-MX" sz="1200" b="1" dirty="0" err="1">
                <a:latin typeface="+mn-lt"/>
              </a:rPr>
              <a:t>Estupiñán</a:t>
            </a:r>
            <a:endParaRPr lang="es-MX" sz="1200" b="1" dirty="0">
              <a:latin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Margarita Delgado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Mónica León Valadez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Nicolás Camacho Calderón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Laura Meneses Hernández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 err="1">
                <a:latin typeface="+mn-lt"/>
              </a:rPr>
              <a:t>Ivett</a:t>
            </a:r>
            <a:r>
              <a:rPr lang="es-MX" sz="1200" b="1" dirty="0">
                <a:latin typeface="+mn-lt"/>
              </a:rPr>
              <a:t> Medina Aguirre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Susana </a:t>
            </a:r>
            <a:r>
              <a:rPr lang="es-MX" sz="1200" b="1" dirty="0" err="1">
                <a:latin typeface="+mn-lt"/>
              </a:rPr>
              <a:t>Mejenes</a:t>
            </a:r>
            <a:r>
              <a:rPr lang="es-MX" sz="1200" b="1" dirty="0">
                <a:latin typeface="+mn-lt"/>
              </a:rPr>
              <a:t> Álvarez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Teresa Godínez López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Julio M. Medina Serrano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Rodolfo Ramírez Campillo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José Alberto Arvizu Flores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Karina Martínez Radilla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Antonio Mondragón Herrera</a:t>
            </a:r>
          </a:p>
          <a:p>
            <a:pPr>
              <a:lnSpc>
                <a:spcPct val="150000"/>
              </a:lnSpc>
              <a:defRPr/>
            </a:pPr>
            <a:r>
              <a:rPr lang="es-MX" sz="1200" b="1" dirty="0">
                <a:latin typeface="+mn-lt"/>
              </a:rPr>
              <a:t>Teresa </a:t>
            </a:r>
            <a:r>
              <a:rPr lang="es-MX" sz="1200" b="1" dirty="0" smtClean="0">
                <a:latin typeface="+mn-lt"/>
              </a:rPr>
              <a:t>Neri Aguirre</a:t>
            </a:r>
            <a:endParaRPr lang="es-MX" sz="1200" b="1" dirty="0">
              <a:latin typeface="+mn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9595" y="711200"/>
            <a:ext cx="1811009" cy="82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es-MX" sz="1400" b="1" dirty="0">
                <a:latin typeface="+mn-lt"/>
              </a:rPr>
              <a:t>Dr. Jorge Hernández R</a:t>
            </a:r>
          </a:p>
          <a:p>
            <a:pPr algn="ctr">
              <a:lnSpc>
                <a:spcPct val="115000"/>
              </a:lnSpc>
              <a:defRPr/>
            </a:pPr>
            <a:r>
              <a:rPr lang="es-MX" sz="1400" b="1" dirty="0">
                <a:latin typeface="+mn-lt"/>
              </a:rPr>
              <a:t>Dr. Alfonso </a:t>
            </a:r>
            <a:r>
              <a:rPr lang="es-MX" sz="1400" b="1" dirty="0" err="1">
                <a:latin typeface="+mn-lt"/>
              </a:rPr>
              <a:t>Boyzo</a:t>
            </a:r>
            <a:r>
              <a:rPr lang="es-MX" sz="1400" b="1" dirty="0">
                <a:latin typeface="+mn-lt"/>
              </a:rPr>
              <a:t> M</a:t>
            </a:r>
          </a:p>
          <a:p>
            <a:pPr algn="ctr">
              <a:lnSpc>
                <a:spcPct val="115000"/>
              </a:lnSpc>
              <a:defRPr/>
            </a:pPr>
            <a:r>
              <a:rPr lang="es-MX" sz="1400" b="1" dirty="0">
                <a:latin typeface="+mn-lt"/>
              </a:rPr>
              <a:t>CINVESTAV</a:t>
            </a:r>
            <a:endParaRPr lang="en-US" sz="1400" b="1" dirty="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35909" y="5276850"/>
            <a:ext cx="2253181" cy="9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MX" sz="1400" b="1" dirty="0">
                <a:latin typeface="+mn-lt"/>
              </a:rPr>
              <a:t>Dra. Rocío Herrera Márquez</a:t>
            </a:r>
          </a:p>
          <a:p>
            <a:pPr algn="ctr">
              <a:defRPr/>
            </a:pPr>
            <a:r>
              <a:rPr lang="es-MX" sz="1200" b="1" dirty="0">
                <a:latin typeface="+mn-lt"/>
              </a:rPr>
              <a:t>Servicio de Endocrinología</a:t>
            </a:r>
          </a:p>
          <a:p>
            <a:pPr algn="ctr">
              <a:lnSpc>
                <a:spcPct val="120000"/>
              </a:lnSpc>
              <a:defRPr/>
            </a:pPr>
            <a:r>
              <a:rPr lang="es-MX" sz="1200" b="1" dirty="0">
                <a:latin typeface="+mn-lt"/>
              </a:rPr>
              <a:t>Hospital de Pediatría CMN SXXI</a:t>
            </a:r>
          </a:p>
          <a:p>
            <a:pPr algn="ctr">
              <a:lnSpc>
                <a:spcPct val="120000"/>
              </a:lnSpc>
              <a:defRPr/>
            </a:pPr>
            <a:endParaRPr lang="es-MX" sz="1200" b="1" dirty="0">
              <a:latin typeface="+mn-lt"/>
            </a:endParaRPr>
          </a:p>
        </p:txBody>
      </p:sp>
      <p:pic>
        <p:nvPicPr>
          <p:cNvPr id="5" name="Picture 5" descr="saferd?_lang=ES&amp;hm___tg=http%3a%2f%2f64%2e4%2e30%2e250%2fcgi%2dbin%2fgetmsg&amp;hm___qs=curmbox%3dF000000001%26a%3d9691a0baf5e64c316f12d4bfd44ba8fc%26msg%3dMSG1048198222%2e156%26start%3d1585712%26len%3d60298%26mimepart%3d15%26disk%3d64%2e4%2e30%2e70_d904%26login%3dgennymanjarrez%26domain%3dhotmail%2ecom&amp;hm___login=gennymanjarrez&amp;hm___domain=hot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3" y="1711325"/>
            <a:ext cx="3621088" cy="3067050"/>
          </a:xfrm>
          <a:prstGeom prst="rect">
            <a:avLst/>
          </a:prstGeom>
          <a:noFill/>
          <a:ln w="38100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97930" y="4878387"/>
            <a:ext cx="16450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MX" sz="1600" b="1" dirty="0">
                <a:solidFill>
                  <a:srgbClr val="C00000"/>
                </a:solidFill>
                <a:latin typeface="+mn-lt"/>
              </a:rPr>
              <a:t>Misión imposible</a:t>
            </a:r>
            <a:endParaRPr lang="es-ES" altLang="es-MX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57656" y="417512"/>
            <a:ext cx="3349122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es-MX" sz="1400" b="1" dirty="0">
                <a:latin typeface="+mn-lt"/>
              </a:rPr>
              <a:t>Dr. Gabriel Manjarrez Gutiérrez</a:t>
            </a:r>
          </a:p>
          <a:p>
            <a:pPr algn="ctr">
              <a:lnSpc>
                <a:spcPct val="115000"/>
              </a:lnSpc>
              <a:defRPr/>
            </a:pPr>
            <a:r>
              <a:rPr lang="es-MX" sz="1400" b="1" dirty="0">
                <a:latin typeface="+mn-lt"/>
              </a:rPr>
              <a:t>Laboratorio de Patología </a:t>
            </a:r>
            <a:r>
              <a:rPr lang="es-MX" sz="1400" b="1" dirty="0" smtClean="0">
                <a:latin typeface="+mn-lt"/>
              </a:rPr>
              <a:t>Molecular</a:t>
            </a:r>
          </a:p>
          <a:p>
            <a:pPr algn="ctr">
              <a:lnSpc>
                <a:spcPct val="115000"/>
              </a:lnSpc>
              <a:defRPr/>
            </a:pPr>
            <a:r>
              <a:rPr lang="es-MX" sz="1400" b="1" dirty="0" smtClean="0">
                <a:latin typeface="+mn-lt"/>
              </a:rPr>
              <a:t>UIBCAR. Hospital de Cardiología CMN SXXI</a:t>
            </a:r>
          </a:p>
          <a:p>
            <a:pPr algn="ctr">
              <a:lnSpc>
                <a:spcPct val="115000"/>
              </a:lnSpc>
              <a:defRPr/>
            </a:pPr>
            <a:r>
              <a:rPr lang="es-MX" sz="1400" b="1" dirty="0" smtClean="0">
                <a:latin typeface="+mn-lt"/>
              </a:rPr>
              <a:t>IMSS</a:t>
            </a:r>
            <a:endParaRPr lang="es-MX" sz="1400" b="1" dirty="0">
              <a:latin typeface="+mn-lt"/>
            </a:endParaRPr>
          </a:p>
        </p:txBody>
      </p:sp>
      <p:pic>
        <p:nvPicPr>
          <p:cNvPr id="9" name="Picture 13" descr="7 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" y="3986212"/>
            <a:ext cx="1671637" cy="22574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11324"/>
            <a:ext cx="2573545" cy="21497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592" y="5589240"/>
            <a:ext cx="762853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MX" sz="1400" b="1" dirty="0">
                <a:latin typeface="+mn-lt"/>
              </a:rPr>
              <a:t>En la rata esta presente en el día 10.5 de vida fetal y alcanza su máxima expresión en la segunda semana de vida posnatal</a:t>
            </a:r>
            <a:r>
              <a:rPr lang="es-ES_tradnl" altLang="es-MX" sz="1400" b="1" dirty="0" smtClean="0">
                <a:latin typeface="+mn-lt"/>
              </a:rPr>
              <a:t>. </a:t>
            </a:r>
            <a:r>
              <a:rPr lang="es-ES" altLang="es-MX" sz="1400" b="1" dirty="0" smtClean="0">
                <a:latin typeface="+mn-lt"/>
              </a:rPr>
              <a:t>En </a:t>
            </a:r>
            <a:r>
              <a:rPr lang="es-ES" altLang="es-MX" sz="1400" b="1" dirty="0">
                <a:latin typeface="+mn-lt"/>
              </a:rPr>
              <a:t>los humanos, las neuronas </a:t>
            </a:r>
            <a:r>
              <a:rPr lang="es-ES" altLang="es-MX" sz="1400" b="1" dirty="0" err="1">
                <a:latin typeface="+mn-lt"/>
              </a:rPr>
              <a:t>serotoninérgicas</a:t>
            </a:r>
            <a:r>
              <a:rPr lang="es-ES" altLang="es-MX" sz="1400" b="1" dirty="0">
                <a:latin typeface="+mn-lt"/>
              </a:rPr>
              <a:t> están ya presentes en la quinta semana de gestación y aumentan rápidamente a través de la décima semana de vida fetal. Para la semana 15 de gestación la organización típica del sistema </a:t>
            </a:r>
            <a:r>
              <a:rPr lang="es-ES" altLang="es-MX" sz="1400" b="1" dirty="0" err="1">
                <a:latin typeface="+mn-lt"/>
              </a:rPr>
              <a:t>serotoninérgico</a:t>
            </a:r>
            <a:r>
              <a:rPr lang="es-ES" altLang="es-MX" sz="1400" b="1" dirty="0">
                <a:latin typeface="+mn-lt"/>
              </a:rPr>
              <a:t> en los núcleos del rafe esta ya conformada.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1663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</a:t>
            </a:r>
            <a:r>
              <a:rPr lang="es-ES_tradnl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serotoninérgico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9589"/>
            <a:ext cx="3414654" cy="223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lum bright="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1"/>
          <a:stretch>
            <a:fillRect/>
          </a:stretch>
        </p:blipFill>
        <p:spPr bwMode="auto">
          <a:xfrm>
            <a:off x="244475" y="627368"/>
            <a:ext cx="4471988" cy="26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091631" cy="273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971550" y="620688"/>
            <a:ext cx="71628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pic>
        <p:nvPicPr>
          <p:cNvPr id="10" name="Picture 3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3384376" cy="21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90913" y="969296"/>
            <a:ext cx="6150498" cy="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90913" y="1121680"/>
            <a:ext cx="6150498" cy="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90913" y="997868"/>
            <a:ext cx="6150498" cy="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7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grpSp>
        <p:nvGrpSpPr>
          <p:cNvPr id="656" name="Group 7"/>
          <p:cNvGrpSpPr>
            <a:grpSpLocks/>
          </p:cNvGrpSpPr>
          <p:nvPr/>
        </p:nvGrpSpPr>
        <p:grpSpPr bwMode="auto">
          <a:xfrm>
            <a:off x="3099221" y="5171071"/>
            <a:ext cx="140348" cy="88422"/>
            <a:chOff x="2657" y="3762"/>
            <a:chExt cx="90" cy="48"/>
          </a:xfrm>
        </p:grpSpPr>
        <p:sp>
          <p:nvSpPr>
            <p:cNvPr id="695" name="Rectangle 8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96" name="Rectangle 9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grpSp>
        <p:nvGrpSpPr>
          <p:cNvPr id="657" name="Group 10"/>
          <p:cNvGrpSpPr>
            <a:grpSpLocks/>
          </p:cNvGrpSpPr>
          <p:nvPr/>
        </p:nvGrpSpPr>
        <p:grpSpPr bwMode="auto">
          <a:xfrm>
            <a:off x="2051289" y="5137912"/>
            <a:ext cx="140348" cy="121580"/>
            <a:chOff x="1985" y="3744"/>
            <a:chExt cx="90" cy="66"/>
          </a:xfrm>
        </p:grpSpPr>
        <p:sp>
          <p:nvSpPr>
            <p:cNvPr id="693" name="Oval 11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94" name="Oval 12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sp>
        <p:nvSpPr>
          <p:cNvPr id="658" name="Rectangle 13"/>
          <p:cNvSpPr>
            <a:spLocks noChangeArrowheads="1"/>
          </p:cNvSpPr>
          <p:nvPr/>
        </p:nvSpPr>
        <p:spPr bwMode="auto">
          <a:xfrm>
            <a:off x="2294559" y="5101070"/>
            <a:ext cx="8264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L</a:t>
            </a:r>
          </a:p>
        </p:txBody>
      </p:sp>
      <p:sp>
        <p:nvSpPr>
          <p:cNvPr id="659" name="Rectangle 14"/>
          <p:cNvSpPr>
            <a:spLocks noChangeArrowheads="1"/>
          </p:cNvSpPr>
          <p:nvPr/>
        </p:nvSpPr>
        <p:spPr bwMode="auto">
          <a:xfrm>
            <a:off x="2406837" y="5101070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660" name="Rectangle 15"/>
          <p:cNvSpPr>
            <a:spLocks noChangeArrowheads="1"/>
          </p:cNvSpPr>
          <p:nvPr/>
        </p:nvSpPr>
        <p:spPr bwMode="auto">
          <a:xfrm>
            <a:off x="2455179" y="510107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Trp</a:t>
            </a:r>
          </a:p>
        </p:txBody>
      </p:sp>
      <p:sp>
        <p:nvSpPr>
          <p:cNvPr id="661" name="Rectangle 16"/>
          <p:cNvSpPr>
            <a:spLocks noChangeArrowheads="1"/>
          </p:cNvSpPr>
          <p:nvPr/>
        </p:nvSpPr>
        <p:spPr bwMode="auto">
          <a:xfrm>
            <a:off x="3372120" y="5102912"/>
            <a:ext cx="1498605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Ácidos grasos libres</a:t>
            </a:r>
          </a:p>
        </p:txBody>
      </p:sp>
      <p:sp>
        <p:nvSpPr>
          <p:cNvPr id="662" name="Rectangle 17"/>
          <p:cNvSpPr>
            <a:spLocks noChangeArrowheads="1"/>
          </p:cNvSpPr>
          <p:nvPr/>
        </p:nvSpPr>
        <p:spPr bwMode="auto">
          <a:xfrm>
            <a:off x="5435236" y="5101070"/>
            <a:ext cx="169041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Aminoácidos neutros </a:t>
            </a:r>
          </a:p>
        </p:txBody>
      </p:sp>
      <p:grpSp>
        <p:nvGrpSpPr>
          <p:cNvPr id="663" name="Group 18"/>
          <p:cNvGrpSpPr>
            <a:grpSpLocks/>
          </p:cNvGrpSpPr>
          <p:nvPr/>
        </p:nvGrpSpPr>
        <p:grpSpPr bwMode="auto">
          <a:xfrm>
            <a:off x="3099221" y="5171071"/>
            <a:ext cx="140348" cy="88422"/>
            <a:chOff x="2657" y="3762"/>
            <a:chExt cx="90" cy="48"/>
          </a:xfrm>
        </p:grpSpPr>
        <p:sp>
          <p:nvSpPr>
            <p:cNvPr id="691" name="Rectangle 19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92" name="Rectangle 20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grpSp>
        <p:nvGrpSpPr>
          <p:cNvPr id="664" name="Group 21"/>
          <p:cNvGrpSpPr>
            <a:grpSpLocks/>
          </p:cNvGrpSpPr>
          <p:nvPr/>
        </p:nvGrpSpPr>
        <p:grpSpPr bwMode="auto">
          <a:xfrm>
            <a:off x="2051289" y="5137912"/>
            <a:ext cx="140348" cy="121580"/>
            <a:chOff x="1985" y="3744"/>
            <a:chExt cx="90" cy="66"/>
          </a:xfrm>
        </p:grpSpPr>
        <p:sp>
          <p:nvSpPr>
            <p:cNvPr id="689" name="Oval 22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90" name="Oval 23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grpSp>
        <p:nvGrpSpPr>
          <p:cNvPr id="665" name="Group 24"/>
          <p:cNvGrpSpPr>
            <a:grpSpLocks/>
          </p:cNvGrpSpPr>
          <p:nvPr/>
        </p:nvGrpSpPr>
        <p:grpSpPr bwMode="auto">
          <a:xfrm>
            <a:off x="5199763" y="5137912"/>
            <a:ext cx="168418" cy="165791"/>
            <a:chOff x="3725" y="3744"/>
            <a:chExt cx="108" cy="90"/>
          </a:xfrm>
        </p:grpSpPr>
        <p:sp>
          <p:nvSpPr>
            <p:cNvPr id="687" name="Freeform 25"/>
            <p:cNvSpPr>
              <a:spLocks/>
            </p:cNvSpPr>
            <p:nvPr/>
          </p:nvSpPr>
          <p:spPr bwMode="auto">
            <a:xfrm>
              <a:off x="3725" y="3744"/>
              <a:ext cx="108" cy="90"/>
            </a:xfrm>
            <a:custGeom>
              <a:avLst/>
              <a:gdLst>
                <a:gd name="T0" fmla="*/ 54 w 108"/>
                <a:gd name="T1" fmla="*/ 0 h 90"/>
                <a:gd name="T2" fmla="*/ 108 w 108"/>
                <a:gd name="T3" fmla="*/ 42 h 90"/>
                <a:gd name="T4" fmla="*/ 54 w 108"/>
                <a:gd name="T5" fmla="*/ 90 h 90"/>
                <a:gd name="T6" fmla="*/ 0 w 108"/>
                <a:gd name="T7" fmla="*/ 42 h 90"/>
                <a:gd name="T8" fmla="*/ 54 w 108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90">
                  <a:moveTo>
                    <a:pt x="54" y="0"/>
                  </a:moveTo>
                  <a:lnTo>
                    <a:pt x="108" y="42"/>
                  </a:lnTo>
                  <a:lnTo>
                    <a:pt x="54" y="90"/>
                  </a:lnTo>
                  <a:lnTo>
                    <a:pt x="0" y="4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MX"/>
            </a:p>
          </p:txBody>
        </p:sp>
        <p:sp>
          <p:nvSpPr>
            <p:cNvPr id="688" name="Freeform 26"/>
            <p:cNvSpPr>
              <a:spLocks/>
            </p:cNvSpPr>
            <p:nvPr/>
          </p:nvSpPr>
          <p:spPr bwMode="auto">
            <a:xfrm>
              <a:off x="3725" y="3744"/>
              <a:ext cx="108" cy="90"/>
            </a:xfrm>
            <a:custGeom>
              <a:avLst/>
              <a:gdLst>
                <a:gd name="T0" fmla="*/ 54 w 108"/>
                <a:gd name="T1" fmla="*/ 0 h 90"/>
                <a:gd name="T2" fmla="*/ 108 w 108"/>
                <a:gd name="T3" fmla="*/ 42 h 90"/>
                <a:gd name="T4" fmla="*/ 54 w 108"/>
                <a:gd name="T5" fmla="*/ 90 h 90"/>
                <a:gd name="T6" fmla="*/ 0 w 108"/>
                <a:gd name="T7" fmla="*/ 42 h 90"/>
                <a:gd name="T8" fmla="*/ 54 w 108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90">
                  <a:moveTo>
                    <a:pt x="54" y="0"/>
                  </a:moveTo>
                  <a:lnTo>
                    <a:pt x="108" y="42"/>
                  </a:lnTo>
                  <a:lnTo>
                    <a:pt x="54" y="90"/>
                  </a:lnTo>
                  <a:lnTo>
                    <a:pt x="0" y="42"/>
                  </a:lnTo>
                  <a:lnTo>
                    <a:pt x="54" y="0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s-MX"/>
            </a:p>
          </p:txBody>
        </p:sp>
      </p:grpSp>
      <p:sp>
        <p:nvSpPr>
          <p:cNvPr id="666" name="Rectangle 27"/>
          <p:cNvSpPr>
            <a:spLocks noChangeArrowheads="1"/>
          </p:cNvSpPr>
          <p:nvPr/>
        </p:nvSpPr>
        <p:spPr bwMode="auto">
          <a:xfrm>
            <a:off x="2294559" y="5101070"/>
            <a:ext cx="8264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L</a:t>
            </a:r>
          </a:p>
        </p:txBody>
      </p:sp>
      <p:sp>
        <p:nvSpPr>
          <p:cNvPr id="667" name="Rectangle 28"/>
          <p:cNvSpPr>
            <a:spLocks noChangeArrowheads="1"/>
          </p:cNvSpPr>
          <p:nvPr/>
        </p:nvSpPr>
        <p:spPr bwMode="auto">
          <a:xfrm>
            <a:off x="2406837" y="5101070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668" name="Rectangle 29"/>
          <p:cNvSpPr>
            <a:spLocks noChangeArrowheads="1"/>
          </p:cNvSpPr>
          <p:nvPr/>
        </p:nvSpPr>
        <p:spPr bwMode="auto">
          <a:xfrm>
            <a:off x="2455179" y="510107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Trp</a:t>
            </a:r>
          </a:p>
        </p:txBody>
      </p:sp>
      <p:grpSp>
        <p:nvGrpSpPr>
          <p:cNvPr id="669" name="Group 30"/>
          <p:cNvGrpSpPr>
            <a:grpSpLocks/>
          </p:cNvGrpSpPr>
          <p:nvPr/>
        </p:nvGrpSpPr>
        <p:grpSpPr bwMode="auto">
          <a:xfrm>
            <a:off x="3099221" y="5171071"/>
            <a:ext cx="140348" cy="88422"/>
            <a:chOff x="2657" y="3762"/>
            <a:chExt cx="90" cy="48"/>
          </a:xfrm>
        </p:grpSpPr>
        <p:sp>
          <p:nvSpPr>
            <p:cNvPr id="685" name="Rectangle 31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86" name="Rectangle 32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grpSp>
        <p:nvGrpSpPr>
          <p:cNvPr id="670" name="Group 33"/>
          <p:cNvGrpSpPr>
            <a:grpSpLocks/>
          </p:cNvGrpSpPr>
          <p:nvPr/>
        </p:nvGrpSpPr>
        <p:grpSpPr bwMode="auto">
          <a:xfrm>
            <a:off x="2051289" y="5137912"/>
            <a:ext cx="140348" cy="121580"/>
            <a:chOff x="1985" y="3744"/>
            <a:chExt cx="90" cy="66"/>
          </a:xfrm>
        </p:grpSpPr>
        <p:sp>
          <p:nvSpPr>
            <p:cNvPr id="683" name="Oval 34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84" name="Oval 35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sp>
        <p:nvSpPr>
          <p:cNvPr id="671" name="Rectangle 36"/>
          <p:cNvSpPr>
            <a:spLocks noChangeArrowheads="1"/>
          </p:cNvSpPr>
          <p:nvPr/>
        </p:nvSpPr>
        <p:spPr bwMode="auto">
          <a:xfrm>
            <a:off x="2294559" y="5101070"/>
            <a:ext cx="8264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L</a:t>
            </a:r>
          </a:p>
        </p:txBody>
      </p:sp>
      <p:sp>
        <p:nvSpPr>
          <p:cNvPr id="672" name="Rectangle 37"/>
          <p:cNvSpPr>
            <a:spLocks noChangeArrowheads="1"/>
          </p:cNvSpPr>
          <p:nvPr/>
        </p:nvSpPr>
        <p:spPr bwMode="auto">
          <a:xfrm>
            <a:off x="2406837" y="5101070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673" name="Rectangle 38"/>
          <p:cNvSpPr>
            <a:spLocks noChangeArrowheads="1"/>
          </p:cNvSpPr>
          <p:nvPr/>
        </p:nvSpPr>
        <p:spPr bwMode="auto">
          <a:xfrm>
            <a:off x="2455179" y="510107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Trp</a:t>
            </a:r>
          </a:p>
        </p:txBody>
      </p:sp>
      <p:grpSp>
        <p:nvGrpSpPr>
          <p:cNvPr id="674" name="Group 39"/>
          <p:cNvGrpSpPr>
            <a:grpSpLocks/>
          </p:cNvGrpSpPr>
          <p:nvPr/>
        </p:nvGrpSpPr>
        <p:grpSpPr bwMode="auto">
          <a:xfrm>
            <a:off x="3099221" y="5171071"/>
            <a:ext cx="140348" cy="88422"/>
            <a:chOff x="2657" y="3762"/>
            <a:chExt cx="90" cy="48"/>
          </a:xfrm>
        </p:grpSpPr>
        <p:sp>
          <p:nvSpPr>
            <p:cNvPr id="681" name="Rectangle 40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82" name="Rectangle 41"/>
            <p:cNvSpPr>
              <a:spLocks noChangeArrowheads="1"/>
            </p:cNvSpPr>
            <p:nvPr/>
          </p:nvSpPr>
          <p:spPr bwMode="auto">
            <a:xfrm>
              <a:off x="2657" y="3762"/>
              <a:ext cx="90" cy="48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grpSp>
        <p:nvGrpSpPr>
          <p:cNvPr id="675" name="Group 42"/>
          <p:cNvGrpSpPr>
            <a:grpSpLocks/>
          </p:cNvGrpSpPr>
          <p:nvPr/>
        </p:nvGrpSpPr>
        <p:grpSpPr bwMode="auto">
          <a:xfrm>
            <a:off x="2051289" y="5137912"/>
            <a:ext cx="140348" cy="121580"/>
            <a:chOff x="1985" y="3744"/>
            <a:chExt cx="90" cy="66"/>
          </a:xfrm>
        </p:grpSpPr>
        <p:sp>
          <p:nvSpPr>
            <p:cNvPr id="679" name="Oval 43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  <p:sp>
          <p:nvSpPr>
            <p:cNvPr id="680" name="Oval 44"/>
            <p:cNvSpPr>
              <a:spLocks noChangeArrowheads="1"/>
            </p:cNvSpPr>
            <p:nvPr/>
          </p:nvSpPr>
          <p:spPr bwMode="auto">
            <a:xfrm>
              <a:off x="1985" y="3744"/>
              <a:ext cx="90" cy="66"/>
            </a:xfrm>
            <a:prstGeom prst="ellipse">
              <a:avLst/>
            </a:prstGeom>
            <a:noFill/>
            <a:ln w="19050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000"/>
            </a:p>
          </p:txBody>
        </p:sp>
      </p:grpSp>
      <p:sp>
        <p:nvSpPr>
          <p:cNvPr id="676" name="Rectangle 45"/>
          <p:cNvSpPr>
            <a:spLocks noChangeArrowheads="1"/>
          </p:cNvSpPr>
          <p:nvPr/>
        </p:nvSpPr>
        <p:spPr bwMode="auto">
          <a:xfrm>
            <a:off x="2294559" y="5101070"/>
            <a:ext cx="8264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L</a:t>
            </a:r>
          </a:p>
        </p:txBody>
      </p:sp>
      <p:sp>
        <p:nvSpPr>
          <p:cNvPr id="677" name="Rectangle 46"/>
          <p:cNvSpPr>
            <a:spLocks noChangeArrowheads="1"/>
          </p:cNvSpPr>
          <p:nvPr/>
        </p:nvSpPr>
        <p:spPr bwMode="auto">
          <a:xfrm>
            <a:off x="2406837" y="5101070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678" name="Rectangle 47"/>
          <p:cNvSpPr>
            <a:spLocks noChangeArrowheads="1"/>
          </p:cNvSpPr>
          <p:nvPr/>
        </p:nvSpPr>
        <p:spPr bwMode="auto">
          <a:xfrm>
            <a:off x="2455179" y="510107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Trp</a:t>
            </a:r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5747543" y="1470614"/>
            <a:ext cx="1470113" cy="2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Cerebro-Corazón</a:t>
            </a: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2359818" y="1470614"/>
            <a:ext cx="509588" cy="2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Sangre</a:t>
            </a:r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3491706" y="1484901"/>
            <a:ext cx="341312" cy="21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BHE</a:t>
            </a:r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3492196" y="1371343"/>
            <a:ext cx="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 b="1">
              <a:latin typeface="Maiandra GD" pitchFamily="34" charset="0"/>
            </a:endParaRPr>
          </a:p>
        </p:txBody>
      </p:sp>
      <p:sp>
        <p:nvSpPr>
          <p:cNvPr id="15" name="Freeform 52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2147483647 w 504"/>
              <a:gd name="T1" fmla="*/ 0 h 399"/>
              <a:gd name="T2" fmla="*/ 2147483647 w 504"/>
              <a:gd name="T3" fmla="*/ 0 h 399"/>
              <a:gd name="T4" fmla="*/ 2147483647 w 504"/>
              <a:gd name="T5" fmla="*/ 2147483647 h 399"/>
              <a:gd name="T6" fmla="*/ 2147483647 w 504"/>
              <a:gd name="T7" fmla="*/ 2147483647 h 399"/>
              <a:gd name="T8" fmla="*/ 2147483647 w 504"/>
              <a:gd name="T9" fmla="*/ 2147483647 h 399"/>
              <a:gd name="T10" fmla="*/ 2147483647 w 504"/>
              <a:gd name="T11" fmla="*/ 2147483647 h 399"/>
              <a:gd name="T12" fmla="*/ 0 w 504"/>
              <a:gd name="T13" fmla="*/ 2147483647 h 399"/>
              <a:gd name="T14" fmla="*/ 0 w 504"/>
              <a:gd name="T15" fmla="*/ 2147483647 h 399"/>
              <a:gd name="T16" fmla="*/ 2147483647 w 504"/>
              <a:gd name="T17" fmla="*/ 0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384" y="0"/>
                </a:lnTo>
                <a:lnTo>
                  <a:pt x="504" y="133"/>
                </a:lnTo>
                <a:lnTo>
                  <a:pt x="504" y="266"/>
                </a:lnTo>
                <a:lnTo>
                  <a:pt x="384" y="399"/>
                </a:lnTo>
                <a:lnTo>
                  <a:pt x="120" y="399"/>
                </a:lnTo>
                <a:lnTo>
                  <a:pt x="0" y="266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54" name="Freeform 54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55" name="Freeform 55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noFill/>
          <a:ln w="9525" cap="rnd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7" name="Rectangle 56"/>
          <p:cNvSpPr>
            <a:spLocks noChangeArrowheads="1"/>
          </p:cNvSpPr>
          <p:nvPr/>
        </p:nvSpPr>
        <p:spPr bwMode="auto">
          <a:xfrm>
            <a:off x="4747531" y="2909518"/>
            <a:ext cx="54112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TrpOH</a:t>
            </a:r>
          </a:p>
        </p:txBody>
      </p:sp>
      <p:sp>
        <p:nvSpPr>
          <p:cNvPr id="18" name="Rectangle 57"/>
          <p:cNvSpPr>
            <a:spLocks noChangeArrowheads="1"/>
          </p:cNvSpPr>
          <p:nvPr/>
        </p:nvSpPr>
        <p:spPr bwMode="auto">
          <a:xfrm>
            <a:off x="6271087" y="2951886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6345939" y="2951886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20" name="Rectangle 59"/>
          <p:cNvSpPr>
            <a:spLocks noChangeArrowheads="1"/>
          </p:cNvSpPr>
          <p:nvPr/>
        </p:nvSpPr>
        <p:spPr bwMode="auto">
          <a:xfrm>
            <a:off x="6394281" y="2951886"/>
            <a:ext cx="34775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HTP</a:t>
            </a:r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auto">
          <a:xfrm>
            <a:off x="7450010" y="293714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22" name="Rectangle 61"/>
          <p:cNvSpPr>
            <a:spLocks noChangeArrowheads="1"/>
          </p:cNvSpPr>
          <p:nvPr/>
        </p:nvSpPr>
        <p:spPr bwMode="auto">
          <a:xfrm>
            <a:off x="7524863" y="2937149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23" name="Rectangle 62"/>
          <p:cNvSpPr>
            <a:spLocks noChangeArrowheads="1"/>
          </p:cNvSpPr>
          <p:nvPr/>
        </p:nvSpPr>
        <p:spPr bwMode="auto">
          <a:xfrm>
            <a:off x="7571645" y="2937149"/>
            <a:ext cx="24950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</a:t>
            </a:r>
          </a:p>
        </p:txBody>
      </p:sp>
      <p:sp>
        <p:nvSpPr>
          <p:cNvPr id="24" name="Rectangle 63"/>
          <p:cNvSpPr>
            <a:spLocks noChangeArrowheads="1"/>
          </p:cNvSpPr>
          <p:nvPr/>
        </p:nvSpPr>
        <p:spPr bwMode="auto">
          <a:xfrm>
            <a:off x="6843395" y="2257405"/>
            <a:ext cx="37426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DAA</a:t>
            </a:r>
          </a:p>
        </p:txBody>
      </p:sp>
      <p:sp>
        <p:nvSpPr>
          <p:cNvPr id="25" name="Rectangle 64"/>
          <p:cNvSpPr>
            <a:spLocks noChangeArrowheads="1"/>
          </p:cNvSpPr>
          <p:nvPr/>
        </p:nvSpPr>
        <p:spPr bwMode="auto">
          <a:xfrm>
            <a:off x="5084366" y="3414259"/>
            <a:ext cx="141907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</a:t>
            </a:r>
          </a:p>
        </p:txBody>
      </p:sp>
      <p:sp>
        <p:nvSpPr>
          <p:cNvPr id="26" name="Rectangle 65"/>
          <p:cNvSpPr>
            <a:spLocks noChangeArrowheads="1"/>
          </p:cNvSpPr>
          <p:nvPr/>
        </p:nvSpPr>
        <p:spPr bwMode="auto">
          <a:xfrm>
            <a:off x="4586911" y="3773474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4800551" y="3858212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4</a:t>
            </a:r>
          </a:p>
        </p:txBody>
      </p:sp>
      <p:sp>
        <p:nvSpPr>
          <p:cNvPr id="28" name="Rectangle 67"/>
          <p:cNvSpPr>
            <a:spLocks noChangeArrowheads="1"/>
          </p:cNvSpPr>
          <p:nvPr/>
        </p:nvSpPr>
        <p:spPr bwMode="auto">
          <a:xfrm>
            <a:off x="5046940" y="419532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29" name="Rectangle 68"/>
          <p:cNvSpPr>
            <a:spLocks noChangeArrowheads="1"/>
          </p:cNvSpPr>
          <p:nvPr/>
        </p:nvSpPr>
        <p:spPr bwMode="auto">
          <a:xfrm>
            <a:off x="5263700" y="4280057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5408726" y="3788210"/>
            <a:ext cx="33995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31" name="Rectangle 70"/>
          <p:cNvSpPr>
            <a:spLocks noChangeArrowheads="1"/>
          </p:cNvSpPr>
          <p:nvPr/>
        </p:nvSpPr>
        <p:spPr bwMode="auto">
          <a:xfrm>
            <a:off x="5708135" y="3872948"/>
            <a:ext cx="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 b="1">
              <a:latin typeface="Maiandra GD" pitchFamily="34" charset="0"/>
            </a:endParaRPr>
          </a:p>
        </p:txBody>
      </p:sp>
      <p:sp>
        <p:nvSpPr>
          <p:cNvPr id="32" name="Rectangle 71"/>
          <p:cNvSpPr>
            <a:spLocks noChangeArrowheads="1"/>
          </p:cNvSpPr>
          <p:nvPr/>
        </p:nvSpPr>
        <p:spPr bwMode="auto">
          <a:xfrm>
            <a:off x="5595857" y="4368480"/>
            <a:ext cx="33995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33" name="Rectangle 72"/>
          <p:cNvSpPr>
            <a:spLocks noChangeArrowheads="1"/>
          </p:cNvSpPr>
          <p:nvPr/>
        </p:nvSpPr>
        <p:spPr bwMode="auto">
          <a:xfrm>
            <a:off x="6015342" y="4453217"/>
            <a:ext cx="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 b="1">
              <a:latin typeface="Maiandra GD" pitchFamily="34" charset="0"/>
            </a:endParaRPr>
          </a:p>
        </p:txBody>
      </p:sp>
      <p:sp>
        <p:nvSpPr>
          <p:cNvPr id="34" name="Rectangle 73"/>
          <p:cNvSpPr>
            <a:spLocks noChangeArrowheads="1"/>
          </p:cNvSpPr>
          <p:nvPr/>
        </p:nvSpPr>
        <p:spPr bwMode="auto">
          <a:xfrm>
            <a:off x="5957643" y="4368480"/>
            <a:ext cx="115397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R</a:t>
            </a:r>
          </a:p>
        </p:txBody>
      </p:sp>
      <p:sp>
        <p:nvSpPr>
          <p:cNvPr id="35" name="Rectangle 74"/>
          <p:cNvSpPr>
            <a:spLocks noChangeArrowheads="1"/>
          </p:cNvSpPr>
          <p:nvPr/>
        </p:nvSpPr>
        <p:spPr bwMode="auto">
          <a:xfrm>
            <a:off x="4276585" y="3854527"/>
            <a:ext cx="71733" cy="21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?</a:t>
            </a:r>
          </a:p>
        </p:txBody>
      </p:sp>
      <p:sp>
        <p:nvSpPr>
          <p:cNvPr id="652" name="Oval 76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53" name="Oval 77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noFill/>
          <a:ln w="19050" cap="rnd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7" name="Line 78"/>
          <p:cNvSpPr>
            <a:spLocks noChangeShapeType="1"/>
          </p:cNvSpPr>
          <p:nvPr/>
        </p:nvSpPr>
        <p:spPr bwMode="auto">
          <a:xfrm>
            <a:off x="5382216" y="4156635"/>
            <a:ext cx="243270" cy="23394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50" name="Freeform 80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51" name="Freeform 81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48" name="Oval 83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9" name="Oval 84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6" name="Oval 86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7" name="Oval 87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4" name="Oval 89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5" name="Oval 90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2" name="Oval 92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3" name="Oval 93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0" name="Oval 95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1" name="Oval 96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38" name="Oval 98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39" name="Oval 99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5" name="Freeform 100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2147483647 w 504"/>
              <a:gd name="T1" fmla="*/ 0 h 399"/>
              <a:gd name="T2" fmla="*/ 2147483647 w 504"/>
              <a:gd name="T3" fmla="*/ 0 h 399"/>
              <a:gd name="T4" fmla="*/ 2147483647 w 504"/>
              <a:gd name="T5" fmla="*/ 2147483647 h 399"/>
              <a:gd name="T6" fmla="*/ 2147483647 w 504"/>
              <a:gd name="T7" fmla="*/ 2147483647 h 399"/>
              <a:gd name="T8" fmla="*/ 2147483647 w 504"/>
              <a:gd name="T9" fmla="*/ 2147483647 h 399"/>
              <a:gd name="T10" fmla="*/ 2147483647 w 504"/>
              <a:gd name="T11" fmla="*/ 2147483647 h 399"/>
              <a:gd name="T12" fmla="*/ 0 w 504"/>
              <a:gd name="T13" fmla="*/ 2147483647 h 399"/>
              <a:gd name="T14" fmla="*/ 0 w 504"/>
              <a:gd name="T15" fmla="*/ 2147483647 h 399"/>
              <a:gd name="T16" fmla="*/ 2147483647 w 504"/>
              <a:gd name="T17" fmla="*/ 0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384" y="0"/>
                </a:lnTo>
                <a:lnTo>
                  <a:pt x="504" y="133"/>
                </a:lnTo>
                <a:lnTo>
                  <a:pt x="504" y="266"/>
                </a:lnTo>
                <a:lnTo>
                  <a:pt x="384" y="399"/>
                </a:lnTo>
                <a:lnTo>
                  <a:pt x="120" y="399"/>
                </a:lnTo>
                <a:lnTo>
                  <a:pt x="0" y="266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36" name="Freeform 102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37" name="Freeform 103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noFill/>
          <a:ln w="9525" cap="rnd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7" name="Rectangle 104"/>
          <p:cNvSpPr>
            <a:spLocks noChangeArrowheads="1"/>
          </p:cNvSpPr>
          <p:nvPr/>
        </p:nvSpPr>
        <p:spPr bwMode="auto">
          <a:xfrm>
            <a:off x="4747531" y="2909518"/>
            <a:ext cx="54112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TrpOH</a:t>
            </a:r>
          </a:p>
        </p:txBody>
      </p:sp>
      <p:sp>
        <p:nvSpPr>
          <p:cNvPr id="48" name="Rectangle 105"/>
          <p:cNvSpPr>
            <a:spLocks noChangeArrowheads="1"/>
          </p:cNvSpPr>
          <p:nvPr/>
        </p:nvSpPr>
        <p:spPr bwMode="auto">
          <a:xfrm>
            <a:off x="6272646" y="2951886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49" name="Rectangle 106"/>
          <p:cNvSpPr>
            <a:spLocks noChangeArrowheads="1"/>
          </p:cNvSpPr>
          <p:nvPr/>
        </p:nvSpPr>
        <p:spPr bwMode="auto">
          <a:xfrm>
            <a:off x="6345939" y="2951886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50" name="Rectangle 107"/>
          <p:cNvSpPr>
            <a:spLocks noChangeArrowheads="1"/>
          </p:cNvSpPr>
          <p:nvPr/>
        </p:nvSpPr>
        <p:spPr bwMode="auto">
          <a:xfrm>
            <a:off x="6394281" y="2951886"/>
            <a:ext cx="34775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HTP</a:t>
            </a:r>
          </a:p>
        </p:txBody>
      </p:sp>
      <p:sp>
        <p:nvSpPr>
          <p:cNvPr id="51" name="Rectangle 108"/>
          <p:cNvSpPr>
            <a:spLocks noChangeArrowheads="1"/>
          </p:cNvSpPr>
          <p:nvPr/>
        </p:nvSpPr>
        <p:spPr bwMode="auto">
          <a:xfrm>
            <a:off x="7450010" y="293714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52" name="Rectangle 109"/>
          <p:cNvSpPr>
            <a:spLocks noChangeArrowheads="1"/>
          </p:cNvSpPr>
          <p:nvPr/>
        </p:nvSpPr>
        <p:spPr bwMode="auto">
          <a:xfrm>
            <a:off x="7523303" y="2937149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53" name="Rectangle 110"/>
          <p:cNvSpPr>
            <a:spLocks noChangeArrowheads="1"/>
          </p:cNvSpPr>
          <p:nvPr/>
        </p:nvSpPr>
        <p:spPr bwMode="auto">
          <a:xfrm>
            <a:off x="7571645" y="2937149"/>
            <a:ext cx="24950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</a:t>
            </a:r>
          </a:p>
        </p:txBody>
      </p:sp>
      <p:sp>
        <p:nvSpPr>
          <p:cNvPr id="54" name="Rectangle 111"/>
          <p:cNvSpPr>
            <a:spLocks noChangeArrowheads="1"/>
          </p:cNvSpPr>
          <p:nvPr/>
        </p:nvSpPr>
        <p:spPr bwMode="auto">
          <a:xfrm>
            <a:off x="6843395" y="2257405"/>
            <a:ext cx="37426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DAA</a:t>
            </a:r>
          </a:p>
        </p:txBody>
      </p:sp>
      <p:sp>
        <p:nvSpPr>
          <p:cNvPr id="55" name="Rectangle 112"/>
          <p:cNvSpPr>
            <a:spLocks noChangeArrowheads="1"/>
          </p:cNvSpPr>
          <p:nvPr/>
        </p:nvSpPr>
        <p:spPr bwMode="auto">
          <a:xfrm>
            <a:off x="5084366" y="3414259"/>
            <a:ext cx="141907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</a:t>
            </a:r>
          </a:p>
        </p:txBody>
      </p:sp>
      <p:sp>
        <p:nvSpPr>
          <p:cNvPr id="56" name="Rectangle 113"/>
          <p:cNvSpPr>
            <a:spLocks noChangeArrowheads="1"/>
          </p:cNvSpPr>
          <p:nvPr/>
        </p:nvSpPr>
        <p:spPr bwMode="auto">
          <a:xfrm>
            <a:off x="4586911" y="3773474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57" name="Rectangle 114"/>
          <p:cNvSpPr>
            <a:spLocks noChangeArrowheads="1"/>
          </p:cNvSpPr>
          <p:nvPr/>
        </p:nvSpPr>
        <p:spPr bwMode="auto">
          <a:xfrm>
            <a:off x="4800551" y="3858212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4</a:t>
            </a:r>
          </a:p>
        </p:txBody>
      </p:sp>
      <p:sp>
        <p:nvSpPr>
          <p:cNvPr id="58" name="Rectangle 115"/>
          <p:cNvSpPr>
            <a:spLocks noChangeArrowheads="1"/>
          </p:cNvSpPr>
          <p:nvPr/>
        </p:nvSpPr>
        <p:spPr bwMode="auto">
          <a:xfrm>
            <a:off x="5046940" y="419532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59" name="Rectangle 116"/>
          <p:cNvSpPr>
            <a:spLocks noChangeArrowheads="1"/>
          </p:cNvSpPr>
          <p:nvPr/>
        </p:nvSpPr>
        <p:spPr bwMode="auto">
          <a:xfrm>
            <a:off x="5408726" y="3788210"/>
            <a:ext cx="33995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60" name="Rectangle 117"/>
          <p:cNvSpPr>
            <a:spLocks noChangeArrowheads="1"/>
          </p:cNvSpPr>
          <p:nvPr/>
        </p:nvSpPr>
        <p:spPr bwMode="auto">
          <a:xfrm>
            <a:off x="5595857" y="4368480"/>
            <a:ext cx="33995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61" name="Rectangle 118"/>
          <p:cNvSpPr>
            <a:spLocks noChangeArrowheads="1"/>
          </p:cNvSpPr>
          <p:nvPr/>
        </p:nvSpPr>
        <p:spPr bwMode="auto">
          <a:xfrm>
            <a:off x="5957643" y="4368480"/>
            <a:ext cx="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 b="1">
              <a:latin typeface="Maiandra GD" pitchFamily="34" charset="0"/>
            </a:endParaRPr>
          </a:p>
        </p:txBody>
      </p:sp>
      <p:sp>
        <p:nvSpPr>
          <p:cNvPr id="62" name="Rectangle 119"/>
          <p:cNvSpPr>
            <a:spLocks noChangeArrowheads="1"/>
          </p:cNvSpPr>
          <p:nvPr/>
        </p:nvSpPr>
        <p:spPr bwMode="auto">
          <a:xfrm>
            <a:off x="4276585" y="3854527"/>
            <a:ext cx="71733" cy="21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?</a:t>
            </a:r>
          </a:p>
        </p:txBody>
      </p:sp>
      <p:sp>
        <p:nvSpPr>
          <p:cNvPr id="634" name="Oval 121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35" name="Oval 122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noFill/>
          <a:ln w="19050" cap="rnd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4" name="Line 123"/>
          <p:cNvSpPr>
            <a:spLocks noChangeShapeType="1"/>
          </p:cNvSpPr>
          <p:nvPr/>
        </p:nvSpPr>
        <p:spPr bwMode="auto">
          <a:xfrm>
            <a:off x="5382216" y="4156635"/>
            <a:ext cx="243270" cy="23394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32" name="Freeform 125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33" name="Freeform 126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30" name="Oval 128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31" name="Oval 129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8" name="Oval 131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9" name="Oval 132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6" name="Oval 134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7" name="Oval 135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4" name="Oval 137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5" name="Oval 138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2" name="Oval 140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3" name="Oval 141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0" name="Oval 143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21" name="Oval 144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8" name="Oval 146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9" name="Oval 147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6" name="Oval 149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7" name="Oval 150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4" name="Oval 152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5" name="Oval 153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2" name="Oval 155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3" name="Oval 156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10" name="Freeform 158"/>
          <p:cNvSpPr>
            <a:spLocks/>
          </p:cNvSpPr>
          <p:nvPr/>
        </p:nvSpPr>
        <p:spPr bwMode="auto">
          <a:xfrm>
            <a:off x="5667590" y="3021887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11" name="Freeform 159"/>
          <p:cNvSpPr>
            <a:spLocks/>
          </p:cNvSpPr>
          <p:nvPr/>
        </p:nvSpPr>
        <p:spPr bwMode="auto">
          <a:xfrm>
            <a:off x="5667590" y="3021887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noFill/>
          <a:ln w="9525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8" name="Freeform 161"/>
          <p:cNvSpPr>
            <a:spLocks/>
          </p:cNvSpPr>
          <p:nvPr/>
        </p:nvSpPr>
        <p:spPr bwMode="auto">
          <a:xfrm>
            <a:off x="6784137" y="3029255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9" name="Freeform 162"/>
          <p:cNvSpPr>
            <a:spLocks/>
          </p:cNvSpPr>
          <p:nvPr/>
        </p:nvSpPr>
        <p:spPr bwMode="auto">
          <a:xfrm>
            <a:off x="6784137" y="3029255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noFill/>
          <a:ln w="9525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6" name="Freeform 164"/>
          <p:cNvSpPr>
            <a:spLocks/>
          </p:cNvSpPr>
          <p:nvPr/>
        </p:nvSpPr>
        <p:spPr bwMode="auto">
          <a:xfrm>
            <a:off x="6952555" y="2520828"/>
            <a:ext cx="93565" cy="442109"/>
          </a:xfrm>
          <a:custGeom>
            <a:avLst/>
            <a:gdLst>
              <a:gd name="T0" fmla="*/ 0 w 60"/>
              <a:gd name="T1" fmla="*/ 180 h 240"/>
              <a:gd name="T2" fmla="*/ 15 w 60"/>
              <a:gd name="T3" fmla="*/ 180 h 240"/>
              <a:gd name="T4" fmla="*/ 15 w 60"/>
              <a:gd name="T5" fmla="*/ 0 h 240"/>
              <a:gd name="T6" fmla="*/ 45 w 60"/>
              <a:gd name="T7" fmla="*/ 0 h 240"/>
              <a:gd name="T8" fmla="*/ 45 w 60"/>
              <a:gd name="T9" fmla="*/ 180 h 240"/>
              <a:gd name="T10" fmla="*/ 60 w 60"/>
              <a:gd name="T11" fmla="*/ 180 h 240"/>
              <a:gd name="T12" fmla="*/ 30 w 60"/>
              <a:gd name="T13" fmla="*/ 240 h 240"/>
              <a:gd name="T14" fmla="*/ 0 w 60"/>
              <a:gd name="T15" fmla="*/ 18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240">
                <a:moveTo>
                  <a:pt x="0" y="180"/>
                </a:moveTo>
                <a:lnTo>
                  <a:pt x="15" y="180"/>
                </a:lnTo>
                <a:lnTo>
                  <a:pt x="15" y="0"/>
                </a:lnTo>
                <a:lnTo>
                  <a:pt x="45" y="0"/>
                </a:lnTo>
                <a:lnTo>
                  <a:pt x="45" y="180"/>
                </a:lnTo>
                <a:lnTo>
                  <a:pt x="60" y="180"/>
                </a:lnTo>
                <a:lnTo>
                  <a:pt x="30" y="240"/>
                </a:lnTo>
                <a:lnTo>
                  <a:pt x="0" y="18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7" name="Freeform 165"/>
          <p:cNvSpPr>
            <a:spLocks/>
          </p:cNvSpPr>
          <p:nvPr/>
        </p:nvSpPr>
        <p:spPr bwMode="auto">
          <a:xfrm>
            <a:off x="6952555" y="2520828"/>
            <a:ext cx="93565" cy="442109"/>
          </a:xfrm>
          <a:custGeom>
            <a:avLst/>
            <a:gdLst>
              <a:gd name="T0" fmla="*/ 0 w 60"/>
              <a:gd name="T1" fmla="*/ 180 h 240"/>
              <a:gd name="T2" fmla="*/ 15 w 60"/>
              <a:gd name="T3" fmla="*/ 180 h 240"/>
              <a:gd name="T4" fmla="*/ 15 w 60"/>
              <a:gd name="T5" fmla="*/ 0 h 240"/>
              <a:gd name="T6" fmla="*/ 45 w 60"/>
              <a:gd name="T7" fmla="*/ 0 h 240"/>
              <a:gd name="T8" fmla="*/ 45 w 60"/>
              <a:gd name="T9" fmla="*/ 180 h 240"/>
              <a:gd name="T10" fmla="*/ 60 w 60"/>
              <a:gd name="T11" fmla="*/ 180 h 240"/>
              <a:gd name="T12" fmla="*/ 30 w 60"/>
              <a:gd name="T13" fmla="*/ 240 h 240"/>
              <a:gd name="T14" fmla="*/ 0 w 60"/>
              <a:gd name="T15" fmla="*/ 18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240">
                <a:moveTo>
                  <a:pt x="0" y="180"/>
                </a:moveTo>
                <a:lnTo>
                  <a:pt x="15" y="180"/>
                </a:lnTo>
                <a:lnTo>
                  <a:pt x="15" y="0"/>
                </a:lnTo>
                <a:lnTo>
                  <a:pt x="45" y="0"/>
                </a:lnTo>
                <a:lnTo>
                  <a:pt x="45" y="180"/>
                </a:lnTo>
                <a:lnTo>
                  <a:pt x="60" y="180"/>
                </a:lnTo>
                <a:lnTo>
                  <a:pt x="30" y="240"/>
                </a:lnTo>
                <a:lnTo>
                  <a:pt x="0" y="180"/>
                </a:lnTo>
                <a:close/>
              </a:path>
            </a:pathLst>
          </a:custGeom>
          <a:noFill/>
          <a:ln w="9525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79" name="Freeform 166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2147483647 w 504"/>
              <a:gd name="T1" fmla="*/ 0 h 399"/>
              <a:gd name="T2" fmla="*/ 2147483647 w 504"/>
              <a:gd name="T3" fmla="*/ 0 h 399"/>
              <a:gd name="T4" fmla="*/ 2147483647 w 504"/>
              <a:gd name="T5" fmla="*/ 2147483647 h 399"/>
              <a:gd name="T6" fmla="*/ 2147483647 w 504"/>
              <a:gd name="T7" fmla="*/ 2147483647 h 399"/>
              <a:gd name="T8" fmla="*/ 2147483647 w 504"/>
              <a:gd name="T9" fmla="*/ 2147483647 h 399"/>
              <a:gd name="T10" fmla="*/ 2147483647 w 504"/>
              <a:gd name="T11" fmla="*/ 2147483647 h 399"/>
              <a:gd name="T12" fmla="*/ 0 w 504"/>
              <a:gd name="T13" fmla="*/ 2147483647 h 399"/>
              <a:gd name="T14" fmla="*/ 0 w 504"/>
              <a:gd name="T15" fmla="*/ 2147483647 h 399"/>
              <a:gd name="T16" fmla="*/ 2147483647 w 504"/>
              <a:gd name="T17" fmla="*/ 0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384" y="0"/>
                </a:lnTo>
                <a:lnTo>
                  <a:pt x="504" y="133"/>
                </a:lnTo>
                <a:lnTo>
                  <a:pt x="504" y="266"/>
                </a:lnTo>
                <a:lnTo>
                  <a:pt x="384" y="399"/>
                </a:lnTo>
                <a:lnTo>
                  <a:pt x="120" y="399"/>
                </a:lnTo>
                <a:lnTo>
                  <a:pt x="0" y="266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4" name="Freeform 168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5" name="Freeform 169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noFill/>
          <a:ln w="9525" cap="rnd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81" name="Rectangle 170"/>
          <p:cNvSpPr>
            <a:spLocks noChangeArrowheads="1"/>
          </p:cNvSpPr>
          <p:nvPr/>
        </p:nvSpPr>
        <p:spPr bwMode="auto">
          <a:xfrm>
            <a:off x="4747531" y="2909518"/>
            <a:ext cx="54112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TrpOH</a:t>
            </a:r>
          </a:p>
        </p:txBody>
      </p:sp>
      <p:sp>
        <p:nvSpPr>
          <p:cNvPr id="82" name="Rectangle 171"/>
          <p:cNvSpPr>
            <a:spLocks noChangeArrowheads="1"/>
          </p:cNvSpPr>
          <p:nvPr/>
        </p:nvSpPr>
        <p:spPr bwMode="auto">
          <a:xfrm>
            <a:off x="6272646" y="2951886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83" name="Rectangle 172"/>
          <p:cNvSpPr>
            <a:spLocks noChangeArrowheads="1"/>
          </p:cNvSpPr>
          <p:nvPr/>
        </p:nvSpPr>
        <p:spPr bwMode="auto">
          <a:xfrm>
            <a:off x="6345939" y="2951886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84" name="Rectangle 173"/>
          <p:cNvSpPr>
            <a:spLocks noChangeArrowheads="1"/>
          </p:cNvSpPr>
          <p:nvPr/>
        </p:nvSpPr>
        <p:spPr bwMode="auto">
          <a:xfrm>
            <a:off x="6394281" y="2951886"/>
            <a:ext cx="34775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HTP</a:t>
            </a:r>
          </a:p>
        </p:txBody>
      </p:sp>
      <p:sp>
        <p:nvSpPr>
          <p:cNvPr id="85" name="Rectangle 174"/>
          <p:cNvSpPr>
            <a:spLocks noChangeArrowheads="1"/>
          </p:cNvSpPr>
          <p:nvPr/>
        </p:nvSpPr>
        <p:spPr bwMode="auto">
          <a:xfrm>
            <a:off x="7450010" y="293714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86" name="Rectangle 175"/>
          <p:cNvSpPr>
            <a:spLocks noChangeArrowheads="1"/>
          </p:cNvSpPr>
          <p:nvPr/>
        </p:nvSpPr>
        <p:spPr bwMode="auto">
          <a:xfrm>
            <a:off x="7523303" y="2937149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87" name="Rectangle 176"/>
          <p:cNvSpPr>
            <a:spLocks noChangeArrowheads="1"/>
          </p:cNvSpPr>
          <p:nvPr/>
        </p:nvSpPr>
        <p:spPr bwMode="auto">
          <a:xfrm>
            <a:off x="7571645" y="2937149"/>
            <a:ext cx="24950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</a:t>
            </a:r>
          </a:p>
        </p:txBody>
      </p:sp>
      <p:sp>
        <p:nvSpPr>
          <p:cNvPr id="88" name="Rectangle 177"/>
          <p:cNvSpPr>
            <a:spLocks noChangeArrowheads="1"/>
          </p:cNvSpPr>
          <p:nvPr/>
        </p:nvSpPr>
        <p:spPr bwMode="auto">
          <a:xfrm>
            <a:off x="6843395" y="2257405"/>
            <a:ext cx="37426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DAA</a:t>
            </a:r>
          </a:p>
        </p:txBody>
      </p:sp>
      <p:sp>
        <p:nvSpPr>
          <p:cNvPr id="89" name="Rectangle 178"/>
          <p:cNvSpPr>
            <a:spLocks noChangeArrowheads="1"/>
          </p:cNvSpPr>
          <p:nvPr/>
        </p:nvSpPr>
        <p:spPr bwMode="auto">
          <a:xfrm>
            <a:off x="5084366" y="3414259"/>
            <a:ext cx="141907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</a:t>
            </a:r>
          </a:p>
        </p:txBody>
      </p:sp>
      <p:sp>
        <p:nvSpPr>
          <p:cNvPr id="90" name="Rectangle 179"/>
          <p:cNvSpPr>
            <a:spLocks noChangeArrowheads="1"/>
          </p:cNvSpPr>
          <p:nvPr/>
        </p:nvSpPr>
        <p:spPr bwMode="auto">
          <a:xfrm>
            <a:off x="4586911" y="3773474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91" name="Rectangle 180"/>
          <p:cNvSpPr>
            <a:spLocks noChangeArrowheads="1"/>
          </p:cNvSpPr>
          <p:nvPr/>
        </p:nvSpPr>
        <p:spPr bwMode="auto">
          <a:xfrm>
            <a:off x="4800551" y="3882159"/>
            <a:ext cx="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 b="1">
              <a:latin typeface="Maiandra GD" pitchFamily="34" charset="0"/>
            </a:endParaRPr>
          </a:p>
        </p:txBody>
      </p:sp>
      <p:sp>
        <p:nvSpPr>
          <p:cNvPr id="92" name="Rectangle 181"/>
          <p:cNvSpPr>
            <a:spLocks noChangeArrowheads="1"/>
          </p:cNvSpPr>
          <p:nvPr/>
        </p:nvSpPr>
        <p:spPr bwMode="auto">
          <a:xfrm>
            <a:off x="5046940" y="419532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93" name="Rectangle 182"/>
          <p:cNvSpPr>
            <a:spLocks noChangeArrowheads="1"/>
          </p:cNvSpPr>
          <p:nvPr/>
        </p:nvSpPr>
        <p:spPr bwMode="auto">
          <a:xfrm>
            <a:off x="5263700" y="4280057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94" name="Rectangle 183"/>
          <p:cNvSpPr>
            <a:spLocks noChangeArrowheads="1"/>
          </p:cNvSpPr>
          <p:nvPr/>
        </p:nvSpPr>
        <p:spPr bwMode="auto">
          <a:xfrm>
            <a:off x="5408726" y="3788210"/>
            <a:ext cx="33995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95" name="Rectangle 184"/>
          <p:cNvSpPr>
            <a:spLocks noChangeArrowheads="1"/>
          </p:cNvSpPr>
          <p:nvPr/>
        </p:nvSpPr>
        <p:spPr bwMode="auto">
          <a:xfrm>
            <a:off x="5797022" y="3872948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96" name="Rectangle 185"/>
          <p:cNvSpPr>
            <a:spLocks noChangeArrowheads="1"/>
          </p:cNvSpPr>
          <p:nvPr/>
        </p:nvSpPr>
        <p:spPr bwMode="auto">
          <a:xfrm>
            <a:off x="5595857" y="4368480"/>
            <a:ext cx="33995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97" name="Rectangle 186"/>
          <p:cNvSpPr>
            <a:spLocks noChangeArrowheads="1"/>
          </p:cNvSpPr>
          <p:nvPr/>
        </p:nvSpPr>
        <p:spPr bwMode="auto">
          <a:xfrm>
            <a:off x="6085516" y="4453217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98" name="Rectangle 188"/>
          <p:cNvSpPr>
            <a:spLocks noChangeArrowheads="1"/>
          </p:cNvSpPr>
          <p:nvPr/>
        </p:nvSpPr>
        <p:spPr bwMode="auto">
          <a:xfrm>
            <a:off x="4276585" y="3854527"/>
            <a:ext cx="71733" cy="21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?</a:t>
            </a:r>
          </a:p>
        </p:txBody>
      </p:sp>
      <p:sp>
        <p:nvSpPr>
          <p:cNvPr id="602" name="Oval 190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603" name="Oval 191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noFill/>
          <a:ln w="19050" cap="rnd">
            <a:solidFill>
              <a:srgbClr val="CC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100" name="Line 192"/>
          <p:cNvSpPr>
            <a:spLocks noChangeShapeType="1"/>
          </p:cNvSpPr>
          <p:nvPr/>
        </p:nvSpPr>
        <p:spPr bwMode="auto">
          <a:xfrm>
            <a:off x="5382216" y="4156635"/>
            <a:ext cx="243270" cy="233949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0" name="Freeform 194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601" name="Freeform 195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98" name="Oval 197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9" name="Oval 198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6" name="Oval 200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7" name="Oval 201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4" name="Oval 203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5" name="Oval 204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2" name="Oval 206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3" name="Oval 207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0" name="Oval 209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91" name="Oval 210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88" name="Oval 212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89" name="Oval 213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108" name="Freeform 214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2147483647 w 504"/>
              <a:gd name="T1" fmla="*/ 0 h 399"/>
              <a:gd name="T2" fmla="*/ 2147483647 w 504"/>
              <a:gd name="T3" fmla="*/ 0 h 399"/>
              <a:gd name="T4" fmla="*/ 2147483647 w 504"/>
              <a:gd name="T5" fmla="*/ 2147483647 h 399"/>
              <a:gd name="T6" fmla="*/ 2147483647 w 504"/>
              <a:gd name="T7" fmla="*/ 2147483647 h 399"/>
              <a:gd name="T8" fmla="*/ 2147483647 w 504"/>
              <a:gd name="T9" fmla="*/ 2147483647 h 399"/>
              <a:gd name="T10" fmla="*/ 2147483647 w 504"/>
              <a:gd name="T11" fmla="*/ 2147483647 h 399"/>
              <a:gd name="T12" fmla="*/ 0 w 504"/>
              <a:gd name="T13" fmla="*/ 2147483647 h 399"/>
              <a:gd name="T14" fmla="*/ 0 w 504"/>
              <a:gd name="T15" fmla="*/ 2147483647 h 399"/>
              <a:gd name="T16" fmla="*/ 2147483647 w 504"/>
              <a:gd name="T17" fmla="*/ 0 h 3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384" y="0"/>
                </a:lnTo>
                <a:lnTo>
                  <a:pt x="504" y="133"/>
                </a:lnTo>
                <a:lnTo>
                  <a:pt x="504" y="266"/>
                </a:lnTo>
                <a:lnTo>
                  <a:pt x="384" y="399"/>
                </a:lnTo>
                <a:lnTo>
                  <a:pt x="120" y="399"/>
                </a:lnTo>
                <a:lnTo>
                  <a:pt x="0" y="266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86" name="Freeform 216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solidFill>
            <a:srgbClr val="FFFF00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87" name="Freeform 217"/>
          <p:cNvSpPr>
            <a:spLocks/>
          </p:cNvSpPr>
          <p:nvPr/>
        </p:nvSpPr>
        <p:spPr bwMode="auto">
          <a:xfrm>
            <a:off x="4568197" y="2655304"/>
            <a:ext cx="785949" cy="735008"/>
          </a:xfrm>
          <a:custGeom>
            <a:avLst/>
            <a:gdLst>
              <a:gd name="T0" fmla="*/ 120 w 504"/>
              <a:gd name="T1" fmla="*/ 0 h 399"/>
              <a:gd name="T2" fmla="*/ 126 w 504"/>
              <a:gd name="T3" fmla="*/ 15 h 399"/>
              <a:gd name="T4" fmla="*/ 12 w 504"/>
              <a:gd name="T5" fmla="*/ 140 h 399"/>
              <a:gd name="T6" fmla="*/ 12 w 504"/>
              <a:gd name="T7" fmla="*/ 266 h 399"/>
              <a:gd name="T8" fmla="*/ 126 w 504"/>
              <a:gd name="T9" fmla="*/ 383 h 399"/>
              <a:gd name="T10" fmla="*/ 378 w 504"/>
              <a:gd name="T11" fmla="*/ 383 h 399"/>
              <a:gd name="T12" fmla="*/ 492 w 504"/>
              <a:gd name="T13" fmla="*/ 266 h 399"/>
              <a:gd name="T14" fmla="*/ 492 w 504"/>
              <a:gd name="T15" fmla="*/ 140 h 399"/>
              <a:gd name="T16" fmla="*/ 378 w 504"/>
              <a:gd name="T17" fmla="*/ 15 h 399"/>
              <a:gd name="T18" fmla="*/ 126 w 504"/>
              <a:gd name="T19" fmla="*/ 15 h 399"/>
              <a:gd name="T20" fmla="*/ 120 w 504"/>
              <a:gd name="T21" fmla="*/ 0 h 399"/>
              <a:gd name="T22" fmla="*/ 384 w 504"/>
              <a:gd name="T23" fmla="*/ 0 h 399"/>
              <a:gd name="T24" fmla="*/ 504 w 504"/>
              <a:gd name="T25" fmla="*/ 133 h 399"/>
              <a:gd name="T26" fmla="*/ 504 w 504"/>
              <a:gd name="T27" fmla="*/ 273 h 399"/>
              <a:gd name="T28" fmla="*/ 384 w 504"/>
              <a:gd name="T29" fmla="*/ 399 h 399"/>
              <a:gd name="T30" fmla="*/ 120 w 504"/>
              <a:gd name="T31" fmla="*/ 399 h 399"/>
              <a:gd name="T32" fmla="*/ 0 w 504"/>
              <a:gd name="T33" fmla="*/ 273 h 399"/>
              <a:gd name="T34" fmla="*/ 0 w 504"/>
              <a:gd name="T35" fmla="*/ 133 h 399"/>
              <a:gd name="T36" fmla="*/ 120 w 504"/>
              <a:gd name="T37" fmla="*/ 0 h 39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399">
                <a:moveTo>
                  <a:pt x="120" y="0"/>
                </a:moveTo>
                <a:lnTo>
                  <a:pt x="126" y="15"/>
                </a:lnTo>
                <a:lnTo>
                  <a:pt x="12" y="140"/>
                </a:lnTo>
                <a:lnTo>
                  <a:pt x="12" y="266"/>
                </a:lnTo>
                <a:lnTo>
                  <a:pt x="126" y="383"/>
                </a:lnTo>
                <a:lnTo>
                  <a:pt x="378" y="383"/>
                </a:lnTo>
                <a:lnTo>
                  <a:pt x="492" y="266"/>
                </a:lnTo>
                <a:lnTo>
                  <a:pt x="492" y="140"/>
                </a:lnTo>
                <a:lnTo>
                  <a:pt x="378" y="15"/>
                </a:lnTo>
                <a:lnTo>
                  <a:pt x="126" y="15"/>
                </a:lnTo>
                <a:lnTo>
                  <a:pt x="120" y="0"/>
                </a:lnTo>
                <a:lnTo>
                  <a:pt x="384" y="0"/>
                </a:lnTo>
                <a:lnTo>
                  <a:pt x="504" y="133"/>
                </a:lnTo>
                <a:lnTo>
                  <a:pt x="504" y="273"/>
                </a:lnTo>
                <a:lnTo>
                  <a:pt x="384" y="399"/>
                </a:lnTo>
                <a:lnTo>
                  <a:pt x="120" y="399"/>
                </a:lnTo>
                <a:lnTo>
                  <a:pt x="0" y="273"/>
                </a:lnTo>
                <a:lnTo>
                  <a:pt x="0" y="133"/>
                </a:lnTo>
                <a:lnTo>
                  <a:pt x="120" y="0"/>
                </a:lnTo>
                <a:close/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10" name="Rectangle 218"/>
          <p:cNvSpPr>
            <a:spLocks noChangeArrowheads="1"/>
          </p:cNvSpPr>
          <p:nvPr/>
        </p:nvSpPr>
        <p:spPr bwMode="auto">
          <a:xfrm>
            <a:off x="4747531" y="2909518"/>
            <a:ext cx="34775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TPH</a:t>
            </a:r>
          </a:p>
        </p:txBody>
      </p:sp>
      <p:sp>
        <p:nvSpPr>
          <p:cNvPr id="111" name="Rectangle 219"/>
          <p:cNvSpPr>
            <a:spLocks noChangeArrowheads="1"/>
          </p:cNvSpPr>
          <p:nvPr/>
        </p:nvSpPr>
        <p:spPr bwMode="auto">
          <a:xfrm>
            <a:off x="6272646" y="2951886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112" name="Rectangle 220"/>
          <p:cNvSpPr>
            <a:spLocks noChangeArrowheads="1"/>
          </p:cNvSpPr>
          <p:nvPr/>
        </p:nvSpPr>
        <p:spPr bwMode="auto">
          <a:xfrm>
            <a:off x="6345939" y="2951886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113" name="Rectangle 221"/>
          <p:cNvSpPr>
            <a:spLocks noChangeArrowheads="1"/>
          </p:cNvSpPr>
          <p:nvPr/>
        </p:nvSpPr>
        <p:spPr bwMode="auto">
          <a:xfrm>
            <a:off x="6394281" y="2951886"/>
            <a:ext cx="34775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HTP</a:t>
            </a:r>
          </a:p>
        </p:txBody>
      </p:sp>
      <p:sp>
        <p:nvSpPr>
          <p:cNvPr id="114" name="Rectangle 222"/>
          <p:cNvSpPr>
            <a:spLocks noChangeArrowheads="1"/>
          </p:cNvSpPr>
          <p:nvPr/>
        </p:nvSpPr>
        <p:spPr bwMode="auto">
          <a:xfrm>
            <a:off x="7450010" y="293714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5</a:t>
            </a:r>
          </a:p>
        </p:txBody>
      </p:sp>
      <p:sp>
        <p:nvSpPr>
          <p:cNvPr id="115" name="Rectangle 223"/>
          <p:cNvSpPr>
            <a:spLocks noChangeArrowheads="1"/>
          </p:cNvSpPr>
          <p:nvPr/>
        </p:nvSpPr>
        <p:spPr bwMode="auto">
          <a:xfrm>
            <a:off x="7523303" y="2937149"/>
            <a:ext cx="56139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-</a:t>
            </a:r>
          </a:p>
        </p:txBody>
      </p:sp>
      <p:sp>
        <p:nvSpPr>
          <p:cNvPr id="116" name="Rectangle 224"/>
          <p:cNvSpPr>
            <a:spLocks noChangeArrowheads="1"/>
          </p:cNvSpPr>
          <p:nvPr/>
        </p:nvSpPr>
        <p:spPr bwMode="auto">
          <a:xfrm>
            <a:off x="7571645" y="2937149"/>
            <a:ext cx="24950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HT</a:t>
            </a:r>
          </a:p>
        </p:txBody>
      </p:sp>
      <p:sp>
        <p:nvSpPr>
          <p:cNvPr id="117" name="Rectangle 225"/>
          <p:cNvSpPr>
            <a:spLocks noChangeArrowheads="1"/>
          </p:cNvSpPr>
          <p:nvPr/>
        </p:nvSpPr>
        <p:spPr bwMode="auto">
          <a:xfrm>
            <a:off x="6843395" y="2257405"/>
            <a:ext cx="374261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DAA</a:t>
            </a:r>
          </a:p>
        </p:txBody>
      </p:sp>
      <p:sp>
        <p:nvSpPr>
          <p:cNvPr id="118" name="Rectangle 226"/>
          <p:cNvSpPr>
            <a:spLocks noChangeArrowheads="1"/>
          </p:cNvSpPr>
          <p:nvPr/>
        </p:nvSpPr>
        <p:spPr bwMode="auto">
          <a:xfrm>
            <a:off x="5084366" y="3414259"/>
            <a:ext cx="141907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H</a:t>
            </a:r>
          </a:p>
        </p:txBody>
      </p:sp>
      <p:sp>
        <p:nvSpPr>
          <p:cNvPr id="119" name="Rectangle 229"/>
          <p:cNvSpPr>
            <a:spLocks noChangeArrowheads="1"/>
          </p:cNvSpPr>
          <p:nvPr/>
        </p:nvSpPr>
        <p:spPr bwMode="auto">
          <a:xfrm>
            <a:off x="5046940" y="4195320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120" name="Rectangle 230"/>
          <p:cNvSpPr>
            <a:spLocks noChangeArrowheads="1"/>
          </p:cNvSpPr>
          <p:nvPr/>
        </p:nvSpPr>
        <p:spPr bwMode="auto">
          <a:xfrm>
            <a:off x="5408726" y="3788210"/>
            <a:ext cx="499015" cy="21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121" name="Rectangle 231"/>
          <p:cNvSpPr>
            <a:spLocks noChangeArrowheads="1"/>
          </p:cNvSpPr>
          <p:nvPr/>
        </p:nvSpPr>
        <p:spPr bwMode="auto">
          <a:xfrm>
            <a:off x="5595857" y="4368480"/>
            <a:ext cx="339954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qDB</a:t>
            </a:r>
          </a:p>
        </p:txBody>
      </p:sp>
      <p:sp>
        <p:nvSpPr>
          <p:cNvPr id="122" name="Rectangle 232"/>
          <p:cNvSpPr>
            <a:spLocks noChangeArrowheads="1"/>
          </p:cNvSpPr>
          <p:nvPr/>
        </p:nvSpPr>
        <p:spPr bwMode="auto">
          <a:xfrm>
            <a:off x="5907741" y="4368480"/>
            <a:ext cx="0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400" b="1">
              <a:latin typeface="Maiandra GD" pitchFamily="34" charset="0"/>
            </a:endParaRPr>
          </a:p>
        </p:txBody>
      </p:sp>
      <p:sp>
        <p:nvSpPr>
          <p:cNvPr id="123" name="Rectangle 233"/>
          <p:cNvSpPr>
            <a:spLocks noChangeArrowheads="1"/>
          </p:cNvSpPr>
          <p:nvPr/>
        </p:nvSpPr>
        <p:spPr bwMode="auto">
          <a:xfrm>
            <a:off x="4276585" y="3854527"/>
            <a:ext cx="71733" cy="21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?</a:t>
            </a:r>
          </a:p>
        </p:txBody>
      </p:sp>
      <p:sp>
        <p:nvSpPr>
          <p:cNvPr id="584" name="Oval 235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solidFill>
            <a:srgbClr val="3333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85" name="Oval 236"/>
          <p:cNvSpPr>
            <a:spLocks noChangeArrowheads="1"/>
          </p:cNvSpPr>
          <p:nvPr/>
        </p:nvSpPr>
        <p:spPr bwMode="auto">
          <a:xfrm>
            <a:off x="4942459" y="3622420"/>
            <a:ext cx="392974" cy="491847"/>
          </a:xfrm>
          <a:prstGeom prst="ellipse">
            <a:avLst/>
          </a:pr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125" name="Line 237"/>
          <p:cNvSpPr>
            <a:spLocks noChangeShapeType="1"/>
          </p:cNvSpPr>
          <p:nvPr/>
        </p:nvSpPr>
        <p:spPr bwMode="auto">
          <a:xfrm>
            <a:off x="5382216" y="4156635"/>
            <a:ext cx="243270" cy="2339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82" name="Freeform 239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83" name="Freeform 240"/>
          <p:cNvSpPr>
            <a:spLocks/>
          </p:cNvSpPr>
          <p:nvPr/>
        </p:nvSpPr>
        <p:spPr bwMode="auto">
          <a:xfrm>
            <a:off x="5326077" y="4114267"/>
            <a:ext cx="168418" cy="189739"/>
          </a:xfrm>
          <a:custGeom>
            <a:avLst/>
            <a:gdLst>
              <a:gd name="T0" fmla="*/ 0 w 108"/>
              <a:gd name="T1" fmla="*/ 0 h 103"/>
              <a:gd name="T2" fmla="*/ 108 w 108"/>
              <a:gd name="T3" fmla="*/ 31 h 103"/>
              <a:gd name="T4" fmla="*/ 60 w 108"/>
              <a:gd name="T5" fmla="*/ 103 h 103"/>
              <a:gd name="T6" fmla="*/ 0 w 108"/>
              <a:gd name="T7" fmla="*/ 0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" h="103">
                <a:moveTo>
                  <a:pt x="0" y="0"/>
                </a:moveTo>
                <a:lnTo>
                  <a:pt x="108" y="31"/>
                </a:lnTo>
                <a:lnTo>
                  <a:pt x="60" y="10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80" name="Oval 242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81" name="Oval 243"/>
          <p:cNvSpPr>
            <a:spLocks noChangeArrowheads="1"/>
          </p:cNvSpPr>
          <p:nvPr/>
        </p:nvSpPr>
        <p:spPr bwMode="auto">
          <a:xfrm>
            <a:off x="4652406" y="336268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8" name="Oval 245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9" name="Oval 246"/>
          <p:cNvSpPr>
            <a:spLocks noChangeArrowheads="1"/>
          </p:cNvSpPr>
          <p:nvPr/>
        </p:nvSpPr>
        <p:spPr bwMode="auto">
          <a:xfrm>
            <a:off x="4268788" y="3130572"/>
            <a:ext cx="140348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6" name="Oval 248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7" name="Oval 249"/>
          <p:cNvSpPr>
            <a:spLocks noChangeArrowheads="1"/>
          </p:cNvSpPr>
          <p:nvPr/>
        </p:nvSpPr>
        <p:spPr bwMode="auto">
          <a:xfrm>
            <a:off x="4437206" y="3031098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4" name="Oval 251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5" name="Oval 252"/>
          <p:cNvSpPr>
            <a:spLocks noChangeArrowheads="1"/>
          </p:cNvSpPr>
          <p:nvPr/>
        </p:nvSpPr>
        <p:spPr bwMode="auto">
          <a:xfrm>
            <a:off x="5344790" y="2900307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2" name="Oval 254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3" name="Oval 255"/>
          <p:cNvSpPr>
            <a:spLocks noChangeArrowheads="1"/>
          </p:cNvSpPr>
          <p:nvPr/>
        </p:nvSpPr>
        <p:spPr bwMode="auto">
          <a:xfrm>
            <a:off x="4905033" y="2541092"/>
            <a:ext cx="121635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0" name="Oval 257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71" name="Oval 258"/>
          <p:cNvSpPr>
            <a:spLocks noChangeArrowheads="1"/>
          </p:cNvSpPr>
          <p:nvPr/>
        </p:nvSpPr>
        <p:spPr bwMode="auto">
          <a:xfrm>
            <a:off x="5260581" y="3204257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8" name="Oval 260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9" name="Oval 261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6" name="Oval 263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7" name="Oval 264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4" name="Oval 266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5" name="Oval 267"/>
          <p:cNvSpPr>
            <a:spLocks noChangeArrowheads="1"/>
          </p:cNvSpPr>
          <p:nvPr/>
        </p:nvSpPr>
        <p:spPr bwMode="auto">
          <a:xfrm>
            <a:off x="3960023" y="3261363"/>
            <a:ext cx="140348" cy="145528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2" name="Oval 269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3" name="Oval 270"/>
          <p:cNvSpPr>
            <a:spLocks noChangeArrowheads="1"/>
          </p:cNvSpPr>
          <p:nvPr/>
        </p:nvSpPr>
        <p:spPr bwMode="auto">
          <a:xfrm>
            <a:off x="3913240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60" name="Freeform 272"/>
          <p:cNvSpPr>
            <a:spLocks/>
          </p:cNvSpPr>
          <p:nvPr/>
        </p:nvSpPr>
        <p:spPr bwMode="auto">
          <a:xfrm>
            <a:off x="5667590" y="3021887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61" name="Freeform 273"/>
          <p:cNvSpPr>
            <a:spLocks/>
          </p:cNvSpPr>
          <p:nvPr/>
        </p:nvSpPr>
        <p:spPr bwMode="auto">
          <a:xfrm>
            <a:off x="5667590" y="3021887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noFill/>
          <a:ln w="9525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58" name="Freeform 275"/>
          <p:cNvSpPr>
            <a:spLocks/>
          </p:cNvSpPr>
          <p:nvPr/>
        </p:nvSpPr>
        <p:spPr bwMode="auto">
          <a:xfrm>
            <a:off x="6784137" y="3029255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59" name="Freeform 276"/>
          <p:cNvSpPr>
            <a:spLocks/>
          </p:cNvSpPr>
          <p:nvPr/>
        </p:nvSpPr>
        <p:spPr bwMode="auto">
          <a:xfrm>
            <a:off x="6784137" y="3029255"/>
            <a:ext cx="523966" cy="103159"/>
          </a:xfrm>
          <a:custGeom>
            <a:avLst/>
            <a:gdLst>
              <a:gd name="T0" fmla="*/ 252 w 336"/>
              <a:gd name="T1" fmla="*/ 0 h 56"/>
              <a:gd name="T2" fmla="*/ 252 w 336"/>
              <a:gd name="T3" fmla="*/ 14 h 56"/>
              <a:gd name="T4" fmla="*/ 0 w 336"/>
              <a:gd name="T5" fmla="*/ 14 h 56"/>
              <a:gd name="T6" fmla="*/ 0 w 336"/>
              <a:gd name="T7" fmla="*/ 42 h 56"/>
              <a:gd name="T8" fmla="*/ 252 w 336"/>
              <a:gd name="T9" fmla="*/ 42 h 56"/>
              <a:gd name="T10" fmla="*/ 252 w 336"/>
              <a:gd name="T11" fmla="*/ 56 h 56"/>
              <a:gd name="T12" fmla="*/ 336 w 336"/>
              <a:gd name="T13" fmla="*/ 28 h 56"/>
              <a:gd name="T14" fmla="*/ 252 w 336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" h="56">
                <a:moveTo>
                  <a:pt x="252" y="0"/>
                </a:moveTo>
                <a:lnTo>
                  <a:pt x="252" y="14"/>
                </a:lnTo>
                <a:lnTo>
                  <a:pt x="0" y="14"/>
                </a:lnTo>
                <a:lnTo>
                  <a:pt x="0" y="42"/>
                </a:lnTo>
                <a:lnTo>
                  <a:pt x="252" y="42"/>
                </a:lnTo>
                <a:lnTo>
                  <a:pt x="252" y="56"/>
                </a:lnTo>
                <a:lnTo>
                  <a:pt x="336" y="28"/>
                </a:lnTo>
                <a:lnTo>
                  <a:pt x="252" y="0"/>
                </a:lnTo>
                <a:close/>
              </a:path>
            </a:pathLst>
          </a:custGeom>
          <a:noFill/>
          <a:ln w="9525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56" name="Freeform 278"/>
          <p:cNvSpPr>
            <a:spLocks/>
          </p:cNvSpPr>
          <p:nvPr/>
        </p:nvSpPr>
        <p:spPr bwMode="auto">
          <a:xfrm>
            <a:off x="6952555" y="2520828"/>
            <a:ext cx="93565" cy="442109"/>
          </a:xfrm>
          <a:custGeom>
            <a:avLst/>
            <a:gdLst>
              <a:gd name="T0" fmla="*/ 0 w 60"/>
              <a:gd name="T1" fmla="*/ 180 h 240"/>
              <a:gd name="T2" fmla="*/ 15 w 60"/>
              <a:gd name="T3" fmla="*/ 180 h 240"/>
              <a:gd name="T4" fmla="*/ 15 w 60"/>
              <a:gd name="T5" fmla="*/ 0 h 240"/>
              <a:gd name="T6" fmla="*/ 45 w 60"/>
              <a:gd name="T7" fmla="*/ 0 h 240"/>
              <a:gd name="T8" fmla="*/ 45 w 60"/>
              <a:gd name="T9" fmla="*/ 180 h 240"/>
              <a:gd name="T10" fmla="*/ 60 w 60"/>
              <a:gd name="T11" fmla="*/ 180 h 240"/>
              <a:gd name="T12" fmla="*/ 30 w 60"/>
              <a:gd name="T13" fmla="*/ 240 h 240"/>
              <a:gd name="T14" fmla="*/ 0 w 60"/>
              <a:gd name="T15" fmla="*/ 18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240">
                <a:moveTo>
                  <a:pt x="0" y="180"/>
                </a:moveTo>
                <a:lnTo>
                  <a:pt x="15" y="180"/>
                </a:lnTo>
                <a:lnTo>
                  <a:pt x="15" y="0"/>
                </a:lnTo>
                <a:lnTo>
                  <a:pt x="45" y="0"/>
                </a:lnTo>
                <a:lnTo>
                  <a:pt x="45" y="180"/>
                </a:lnTo>
                <a:lnTo>
                  <a:pt x="60" y="180"/>
                </a:lnTo>
                <a:lnTo>
                  <a:pt x="30" y="240"/>
                </a:lnTo>
                <a:lnTo>
                  <a:pt x="0" y="18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57" name="Freeform 279"/>
          <p:cNvSpPr>
            <a:spLocks/>
          </p:cNvSpPr>
          <p:nvPr/>
        </p:nvSpPr>
        <p:spPr bwMode="auto">
          <a:xfrm>
            <a:off x="6952555" y="2520828"/>
            <a:ext cx="93565" cy="442109"/>
          </a:xfrm>
          <a:custGeom>
            <a:avLst/>
            <a:gdLst>
              <a:gd name="T0" fmla="*/ 0 w 60"/>
              <a:gd name="T1" fmla="*/ 180 h 240"/>
              <a:gd name="T2" fmla="*/ 15 w 60"/>
              <a:gd name="T3" fmla="*/ 180 h 240"/>
              <a:gd name="T4" fmla="*/ 15 w 60"/>
              <a:gd name="T5" fmla="*/ 0 h 240"/>
              <a:gd name="T6" fmla="*/ 45 w 60"/>
              <a:gd name="T7" fmla="*/ 0 h 240"/>
              <a:gd name="T8" fmla="*/ 45 w 60"/>
              <a:gd name="T9" fmla="*/ 180 h 240"/>
              <a:gd name="T10" fmla="*/ 60 w 60"/>
              <a:gd name="T11" fmla="*/ 180 h 240"/>
              <a:gd name="T12" fmla="*/ 30 w 60"/>
              <a:gd name="T13" fmla="*/ 240 h 240"/>
              <a:gd name="T14" fmla="*/ 0 w 60"/>
              <a:gd name="T15" fmla="*/ 18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" h="240">
                <a:moveTo>
                  <a:pt x="0" y="180"/>
                </a:moveTo>
                <a:lnTo>
                  <a:pt x="15" y="180"/>
                </a:lnTo>
                <a:lnTo>
                  <a:pt x="15" y="0"/>
                </a:lnTo>
                <a:lnTo>
                  <a:pt x="45" y="0"/>
                </a:lnTo>
                <a:lnTo>
                  <a:pt x="45" y="180"/>
                </a:lnTo>
                <a:lnTo>
                  <a:pt x="60" y="180"/>
                </a:lnTo>
                <a:lnTo>
                  <a:pt x="30" y="240"/>
                </a:lnTo>
                <a:lnTo>
                  <a:pt x="0" y="180"/>
                </a:lnTo>
                <a:close/>
              </a:path>
            </a:pathLst>
          </a:custGeom>
          <a:noFill/>
          <a:ln w="9525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54" name="Freeform 281"/>
          <p:cNvSpPr>
            <a:spLocks/>
          </p:cNvSpPr>
          <p:nvPr/>
        </p:nvSpPr>
        <p:spPr bwMode="auto">
          <a:xfrm>
            <a:off x="3409547" y="4222952"/>
            <a:ext cx="1590611" cy="103159"/>
          </a:xfrm>
          <a:custGeom>
            <a:avLst/>
            <a:gdLst>
              <a:gd name="T0" fmla="*/ 255 w 1020"/>
              <a:gd name="T1" fmla="*/ 0 h 56"/>
              <a:gd name="T2" fmla="*/ 255 w 1020"/>
              <a:gd name="T3" fmla="*/ 14 h 56"/>
              <a:gd name="T4" fmla="*/ 1020 w 1020"/>
              <a:gd name="T5" fmla="*/ 14 h 56"/>
              <a:gd name="T6" fmla="*/ 1020 w 1020"/>
              <a:gd name="T7" fmla="*/ 42 h 56"/>
              <a:gd name="T8" fmla="*/ 255 w 1020"/>
              <a:gd name="T9" fmla="*/ 42 h 56"/>
              <a:gd name="T10" fmla="*/ 255 w 1020"/>
              <a:gd name="T11" fmla="*/ 56 h 56"/>
              <a:gd name="T12" fmla="*/ 0 w 1020"/>
              <a:gd name="T13" fmla="*/ 28 h 56"/>
              <a:gd name="T14" fmla="*/ 255 w 1020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20" h="56">
                <a:moveTo>
                  <a:pt x="255" y="0"/>
                </a:moveTo>
                <a:lnTo>
                  <a:pt x="255" y="14"/>
                </a:lnTo>
                <a:lnTo>
                  <a:pt x="1020" y="14"/>
                </a:lnTo>
                <a:lnTo>
                  <a:pt x="1020" y="42"/>
                </a:lnTo>
                <a:lnTo>
                  <a:pt x="255" y="42"/>
                </a:lnTo>
                <a:lnTo>
                  <a:pt x="255" y="56"/>
                </a:lnTo>
                <a:lnTo>
                  <a:pt x="0" y="28"/>
                </a:lnTo>
                <a:lnTo>
                  <a:pt x="255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55" name="Freeform 282"/>
          <p:cNvSpPr>
            <a:spLocks/>
          </p:cNvSpPr>
          <p:nvPr/>
        </p:nvSpPr>
        <p:spPr bwMode="auto">
          <a:xfrm>
            <a:off x="3409547" y="4222952"/>
            <a:ext cx="1590611" cy="103159"/>
          </a:xfrm>
          <a:custGeom>
            <a:avLst/>
            <a:gdLst>
              <a:gd name="T0" fmla="*/ 255 w 1020"/>
              <a:gd name="T1" fmla="*/ 0 h 56"/>
              <a:gd name="T2" fmla="*/ 255 w 1020"/>
              <a:gd name="T3" fmla="*/ 14 h 56"/>
              <a:gd name="T4" fmla="*/ 1020 w 1020"/>
              <a:gd name="T5" fmla="*/ 14 h 56"/>
              <a:gd name="T6" fmla="*/ 1020 w 1020"/>
              <a:gd name="T7" fmla="*/ 42 h 56"/>
              <a:gd name="T8" fmla="*/ 255 w 1020"/>
              <a:gd name="T9" fmla="*/ 42 h 56"/>
              <a:gd name="T10" fmla="*/ 255 w 1020"/>
              <a:gd name="T11" fmla="*/ 56 h 56"/>
              <a:gd name="T12" fmla="*/ 0 w 1020"/>
              <a:gd name="T13" fmla="*/ 28 h 56"/>
              <a:gd name="T14" fmla="*/ 255 w 1020"/>
              <a:gd name="T15" fmla="*/ 0 h 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20" h="56">
                <a:moveTo>
                  <a:pt x="255" y="0"/>
                </a:moveTo>
                <a:lnTo>
                  <a:pt x="255" y="14"/>
                </a:lnTo>
                <a:lnTo>
                  <a:pt x="1020" y="14"/>
                </a:lnTo>
                <a:lnTo>
                  <a:pt x="1020" y="42"/>
                </a:lnTo>
                <a:lnTo>
                  <a:pt x="255" y="42"/>
                </a:lnTo>
                <a:lnTo>
                  <a:pt x="255" y="56"/>
                </a:lnTo>
                <a:lnTo>
                  <a:pt x="0" y="28"/>
                </a:lnTo>
                <a:lnTo>
                  <a:pt x="255" y="0"/>
                </a:lnTo>
                <a:close/>
              </a:path>
            </a:pathLst>
          </a:custGeom>
          <a:noFill/>
          <a:ln w="9525" cap="rnd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41" name="Rectangle 283"/>
          <p:cNvSpPr>
            <a:spLocks noChangeArrowheads="1"/>
          </p:cNvSpPr>
          <p:nvPr/>
        </p:nvSpPr>
        <p:spPr bwMode="auto">
          <a:xfrm>
            <a:off x="3108578" y="4152952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142" name="Rectangle 284"/>
          <p:cNvSpPr>
            <a:spLocks noChangeArrowheads="1"/>
          </p:cNvSpPr>
          <p:nvPr/>
        </p:nvSpPr>
        <p:spPr bwMode="auto">
          <a:xfrm>
            <a:off x="3342491" y="423768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143" name="Rectangle 285"/>
          <p:cNvSpPr>
            <a:spLocks noChangeArrowheads="1"/>
          </p:cNvSpPr>
          <p:nvPr/>
        </p:nvSpPr>
        <p:spPr bwMode="auto">
          <a:xfrm>
            <a:off x="3108578" y="4152952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144" name="Rectangle 286"/>
          <p:cNvSpPr>
            <a:spLocks noChangeArrowheads="1"/>
          </p:cNvSpPr>
          <p:nvPr/>
        </p:nvSpPr>
        <p:spPr bwMode="auto">
          <a:xfrm>
            <a:off x="3336254" y="423768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145" name="Line 287"/>
          <p:cNvSpPr>
            <a:spLocks noChangeShapeType="1"/>
          </p:cNvSpPr>
          <p:nvPr/>
        </p:nvSpPr>
        <p:spPr bwMode="auto">
          <a:xfrm>
            <a:off x="1957724" y="1743452"/>
            <a:ext cx="1559" cy="29068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52" name="Oval 289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53" name="Oval 290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147" name="Rectangle 291"/>
          <p:cNvSpPr>
            <a:spLocks noChangeArrowheads="1"/>
          </p:cNvSpPr>
          <p:nvPr/>
        </p:nvSpPr>
        <p:spPr bwMode="auto">
          <a:xfrm>
            <a:off x="2640751" y="2421354"/>
            <a:ext cx="120076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A</a:t>
            </a:r>
          </a:p>
        </p:txBody>
      </p:sp>
      <p:sp>
        <p:nvSpPr>
          <p:cNvPr id="550" name="Rectangle 293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51" name="Rectangle 294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8" name="Rectangle 296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9" name="Rectangle 297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6" name="Rectangle 299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7" name="Rectangle 300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4" name="Rectangle 302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5" name="Rectangle 303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2" name="Rectangle 305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3" name="Rectangle 306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0" name="Rectangle 308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41" name="Rectangle 309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8" name="Rectangle 311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9" name="Rectangle 312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6" name="Oval 314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7" name="Oval 315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4" name="Oval 317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5" name="Oval 318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2" name="Oval 320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3" name="Oval 321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0" name="Oval 323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31" name="Oval 324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8" name="Oval 326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9" name="Oval 327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6" name="Oval 329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7" name="Oval 330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4" name="Oval 332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5" name="Oval 333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2" name="Oval 335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3" name="Oval 336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0" name="Oval 338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21" name="Oval 339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18" name="Oval 341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19" name="Oval 342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16" name="Oval 344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17" name="Oval 345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514" name="Freeform 347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15" name="Freeform 348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67" name="Freeform 349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2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12" name="Freeform 351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13" name="Freeform 352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69" name="Freeform 353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10" name="Freeform 355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11" name="Freeform 356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71" name="Freeform 357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2147483647 w 108"/>
              <a:gd name="T1" fmla="*/ 0 h 117"/>
              <a:gd name="T2" fmla="*/ 2147483647 w 108"/>
              <a:gd name="T3" fmla="*/ 2147483647 h 117"/>
              <a:gd name="T4" fmla="*/ 2147483647 w 108"/>
              <a:gd name="T5" fmla="*/ 2147483647 h 117"/>
              <a:gd name="T6" fmla="*/ 2147483647 w 108"/>
              <a:gd name="T7" fmla="*/ 2147483647 h 117"/>
              <a:gd name="T8" fmla="*/ 2147483647 w 108"/>
              <a:gd name="T9" fmla="*/ 2147483647 h 117"/>
              <a:gd name="T10" fmla="*/ 2147483647 w 108"/>
              <a:gd name="T11" fmla="*/ 2147483647 h 117"/>
              <a:gd name="T12" fmla="*/ 2147483647 w 108"/>
              <a:gd name="T13" fmla="*/ 0 h 117"/>
              <a:gd name="T14" fmla="*/ 2147483647 w 108"/>
              <a:gd name="T15" fmla="*/ 2147483647 h 117"/>
              <a:gd name="T16" fmla="*/ 2147483647 w 108"/>
              <a:gd name="T17" fmla="*/ 2147483647 h 117"/>
              <a:gd name="T18" fmla="*/ 0 w 108"/>
              <a:gd name="T19" fmla="*/ 2147483647 h 117"/>
              <a:gd name="T20" fmla="*/ 2147483647 w 108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8" name="Freeform 359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9" name="Freeform 360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73" name="Freeform 361"/>
          <p:cNvSpPr>
            <a:spLocks/>
          </p:cNvSpPr>
          <p:nvPr/>
        </p:nvSpPr>
        <p:spPr bwMode="auto">
          <a:xfrm>
            <a:off x="3183430" y="2857938"/>
            <a:ext cx="177774" cy="215528"/>
          </a:xfrm>
          <a:custGeom>
            <a:avLst/>
            <a:gdLst>
              <a:gd name="T0" fmla="*/ 2147483647 w 114"/>
              <a:gd name="T1" fmla="*/ 0 h 117"/>
              <a:gd name="T2" fmla="*/ 2147483647 w 114"/>
              <a:gd name="T3" fmla="*/ 2147483647 h 117"/>
              <a:gd name="T4" fmla="*/ 2147483647 w 114"/>
              <a:gd name="T5" fmla="*/ 2147483647 h 117"/>
              <a:gd name="T6" fmla="*/ 2147483647 w 114"/>
              <a:gd name="T7" fmla="*/ 2147483647 h 117"/>
              <a:gd name="T8" fmla="*/ 2147483647 w 114"/>
              <a:gd name="T9" fmla="*/ 2147483647 h 117"/>
              <a:gd name="T10" fmla="*/ 2147483647 w 114"/>
              <a:gd name="T11" fmla="*/ 2147483647 h 117"/>
              <a:gd name="T12" fmla="*/ 2147483647 w 114"/>
              <a:gd name="T13" fmla="*/ 0 h 117"/>
              <a:gd name="T14" fmla="*/ 2147483647 w 114"/>
              <a:gd name="T15" fmla="*/ 2147483647 h 117"/>
              <a:gd name="T16" fmla="*/ 2147483647 w 114"/>
              <a:gd name="T17" fmla="*/ 2147483647 h 117"/>
              <a:gd name="T18" fmla="*/ 0 w 114"/>
              <a:gd name="T19" fmla="*/ 2147483647 h 117"/>
              <a:gd name="T20" fmla="*/ 2147483647 w 114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14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6" name="Freeform 363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7" name="Freeform 364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75" name="Freeform 365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4" name="Freeform 367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5" name="Freeform 368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77" name="Freeform 369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8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2" name="Freeform 371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3" name="Freeform 372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79" name="Freeform 373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2147483647 w 114"/>
              <a:gd name="T1" fmla="*/ 0 h 119"/>
              <a:gd name="T2" fmla="*/ 2147483647 w 114"/>
              <a:gd name="T3" fmla="*/ 2147483647 h 119"/>
              <a:gd name="T4" fmla="*/ 2147483647 w 114"/>
              <a:gd name="T5" fmla="*/ 2147483647 h 119"/>
              <a:gd name="T6" fmla="*/ 2147483647 w 114"/>
              <a:gd name="T7" fmla="*/ 2147483647 h 119"/>
              <a:gd name="T8" fmla="*/ 2147483647 w 114"/>
              <a:gd name="T9" fmla="*/ 2147483647 h 119"/>
              <a:gd name="T10" fmla="*/ 2147483647 w 114"/>
              <a:gd name="T11" fmla="*/ 2147483647 h 119"/>
              <a:gd name="T12" fmla="*/ 2147483647 w 114"/>
              <a:gd name="T13" fmla="*/ 0 h 119"/>
              <a:gd name="T14" fmla="*/ 2147483647 w 114"/>
              <a:gd name="T15" fmla="*/ 2147483647 h 119"/>
              <a:gd name="T16" fmla="*/ 2147483647 w 114"/>
              <a:gd name="T17" fmla="*/ 2147483647 h 119"/>
              <a:gd name="T18" fmla="*/ 0 w 114"/>
              <a:gd name="T19" fmla="*/ 2147483647 h 119"/>
              <a:gd name="T20" fmla="*/ 2147483647 w 114"/>
              <a:gd name="T21" fmla="*/ 0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60" y="7"/>
                </a:lnTo>
                <a:lnTo>
                  <a:pt x="12" y="62"/>
                </a:lnTo>
                <a:lnTo>
                  <a:pt x="60" y="111"/>
                </a:lnTo>
                <a:lnTo>
                  <a:pt x="108" y="62"/>
                </a:lnTo>
                <a:lnTo>
                  <a:pt x="60" y="7"/>
                </a:lnTo>
                <a:lnTo>
                  <a:pt x="60" y="0"/>
                </a:lnTo>
                <a:lnTo>
                  <a:pt x="114" y="62"/>
                </a:lnTo>
                <a:lnTo>
                  <a:pt x="60" y="119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0" name="Freeform 375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501" name="Freeform 376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98" name="Freeform 379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99" name="Freeform 380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183" name="Freeform 381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2147483647 w 114"/>
              <a:gd name="T1" fmla="*/ 0 h 118"/>
              <a:gd name="T2" fmla="*/ 2147483647 w 114"/>
              <a:gd name="T3" fmla="*/ 2147483647 h 118"/>
              <a:gd name="T4" fmla="*/ 2147483647 w 114"/>
              <a:gd name="T5" fmla="*/ 2147483647 h 118"/>
              <a:gd name="T6" fmla="*/ 2147483647 w 114"/>
              <a:gd name="T7" fmla="*/ 2147483647 h 118"/>
              <a:gd name="T8" fmla="*/ 2147483647 w 114"/>
              <a:gd name="T9" fmla="*/ 2147483647 h 118"/>
              <a:gd name="T10" fmla="*/ 2147483647 w 114"/>
              <a:gd name="T11" fmla="*/ 2147483647 h 118"/>
              <a:gd name="T12" fmla="*/ 2147483647 w 114"/>
              <a:gd name="T13" fmla="*/ 0 h 118"/>
              <a:gd name="T14" fmla="*/ 2147483647 w 114"/>
              <a:gd name="T15" fmla="*/ 2147483647 h 118"/>
              <a:gd name="T16" fmla="*/ 2147483647 w 114"/>
              <a:gd name="T17" fmla="*/ 2147483647 h 118"/>
              <a:gd name="T18" fmla="*/ 0 w 114"/>
              <a:gd name="T19" fmla="*/ 2147483647 h 118"/>
              <a:gd name="T20" fmla="*/ 2147483647 w 114"/>
              <a:gd name="T21" fmla="*/ 0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54" y="7"/>
                </a:lnTo>
                <a:lnTo>
                  <a:pt x="12" y="55"/>
                </a:lnTo>
                <a:lnTo>
                  <a:pt x="54" y="110"/>
                </a:lnTo>
                <a:lnTo>
                  <a:pt x="102" y="55"/>
                </a:lnTo>
                <a:lnTo>
                  <a:pt x="54" y="7"/>
                </a:lnTo>
                <a:lnTo>
                  <a:pt x="54" y="0"/>
                </a:ln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96" name="Rectangle 383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97" name="Rectangle 384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94" name="Rectangle 386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95" name="Rectangle 387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186" name="Rectangle 388"/>
          <p:cNvSpPr>
            <a:spLocks noChangeArrowheads="1"/>
          </p:cNvSpPr>
          <p:nvPr/>
        </p:nvSpPr>
        <p:spPr bwMode="auto">
          <a:xfrm rot="16200000">
            <a:off x="691327" y="2744098"/>
            <a:ext cx="167804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Normal</a:t>
            </a:r>
          </a:p>
        </p:txBody>
      </p:sp>
      <p:sp>
        <p:nvSpPr>
          <p:cNvPr id="492" name="Oval 390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93" name="Oval 391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188" name="Rectangle 392"/>
          <p:cNvSpPr>
            <a:spLocks noChangeArrowheads="1"/>
          </p:cNvSpPr>
          <p:nvPr/>
        </p:nvSpPr>
        <p:spPr bwMode="auto">
          <a:xfrm>
            <a:off x="2640751" y="2421354"/>
            <a:ext cx="120076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A</a:t>
            </a:r>
          </a:p>
        </p:txBody>
      </p:sp>
      <p:sp>
        <p:nvSpPr>
          <p:cNvPr id="490" name="Rectangle 394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91" name="Rectangle 395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8" name="Rectangle 397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9" name="Rectangle 398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6" name="Rectangle 400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7" name="Rectangle 401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4" name="Rectangle 403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5" name="Rectangle 404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2" name="Rectangle 406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3" name="Rectangle 407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0" name="Rectangle 409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81" name="Rectangle 410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8" name="Rectangle 412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9" name="Rectangle 413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6" name="Oval 415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7" name="Oval 416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4" name="Oval 418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5" name="Oval 419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2" name="Oval 421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3" name="Oval 422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0" name="Oval 424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71" name="Oval 425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8" name="Oval 427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9" name="Oval 428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6" name="Oval 430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7" name="Oval 431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4" name="Oval 433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5" name="Oval 434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2" name="Oval 436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3" name="Oval 437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0" name="Oval 439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61" name="Oval 440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58" name="Oval 442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59" name="Oval 443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56" name="Oval 445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57" name="Oval 446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54" name="Freeform 448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55" name="Freeform 449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08" name="Freeform 450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2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52" name="Freeform 452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53" name="Freeform 453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10" name="Freeform 454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50" name="Freeform 456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51" name="Freeform 457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12" name="Freeform 458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2147483647 w 108"/>
              <a:gd name="T1" fmla="*/ 0 h 117"/>
              <a:gd name="T2" fmla="*/ 2147483647 w 108"/>
              <a:gd name="T3" fmla="*/ 2147483647 h 117"/>
              <a:gd name="T4" fmla="*/ 2147483647 w 108"/>
              <a:gd name="T5" fmla="*/ 2147483647 h 117"/>
              <a:gd name="T6" fmla="*/ 2147483647 w 108"/>
              <a:gd name="T7" fmla="*/ 2147483647 h 117"/>
              <a:gd name="T8" fmla="*/ 2147483647 w 108"/>
              <a:gd name="T9" fmla="*/ 2147483647 h 117"/>
              <a:gd name="T10" fmla="*/ 2147483647 w 108"/>
              <a:gd name="T11" fmla="*/ 2147483647 h 117"/>
              <a:gd name="T12" fmla="*/ 2147483647 w 108"/>
              <a:gd name="T13" fmla="*/ 0 h 117"/>
              <a:gd name="T14" fmla="*/ 2147483647 w 108"/>
              <a:gd name="T15" fmla="*/ 2147483647 h 117"/>
              <a:gd name="T16" fmla="*/ 2147483647 w 108"/>
              <a:gd name="T17" fmla="*/ 2147483647 h 117"/>
              <a:gd name="T18" fmla="*/ 0 w 108"/>
              <a:gd name="T19" fmla="*/ 2147483647 h 117"/>
              <a:gd name="T20" fmla="*/ 2147483647 w 108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8" name="Freeform 460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9" name="Freeform 461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14" name="Freeform 462"/>
          <p:cNvSpPr>
            <a:spLocks/>
          </p:cNvSpPr>
          <p:nvPr/>
        </p:nvSpPr>
        <p:spPr bwMode="auto">
          <a:xfrm>
            <a:off x="3183430" y="2857938"/>
            <a:ext cx="177774" cy="215528"/>
          </a:xfrm>
          <a:custGeom>
            <a:avLst/>
            <a:gdLst>
              <a:gd name="T0" fmla="*/ 2147483647 w 114"/>
              <a:gd name="T1" fmla="*/ 0 h 117"/>
              <a:gd name="T2" fmla="*/ 2147483647 w 114"/>
              <a:gd name="T3" fmla="*/ 2147483647 h 117"/>
              <a:gd name="T4" fmla="*/ 2147483647 w 114"/>
              <a:gd name="T5" fmla="*/ 2147483647 h 117"/>
              <a:gd name="T6" fmla="*/ 2147483647 w 114"/>
              <a:gd name="T7" fmla="*/ 2147483647 h 117"/>
              <a:gd name="T8" fmla="*/ 2147483647 w 114"/>
              <a:gd name="T9" fmla="*/ 2147483647 h 117"/>
              <a:gd name="T10" fmla="*/ 2147483647 w 114"/>
              <a:gd name="T11" fmla="*/ 2147483647 h 117"/>
              <a:gd name="T12" fmla="*/ 2147483647 w 114"/>
              <a:gd name="T13" fmla="*/ 0 h 117"/>
              <a:gd name="T14" fmla="*/ 2147483647 w 114"/>
              <a:gd name="T15" fmla="*/ 2147483647 h 117"/>
              <a:gd name="T16" fmla="*/ 2147483647 w 114"/>
              <a:gd name="T17" fmla="*/ 2147483647 h 117"/>
              <a:gd name="T18" fmla="*/ 0 w 114"/>
              <a:gd name="T19" fmla="*/ 2147483647 h 117"/>
              <a:gd name="T20" fmla="*/ 2147483647 w 114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14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6" name="Freeform 464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7" name="Freeform 465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16" name="Freeform 466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4" name="Freeform 468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5" name="Freeform 469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18" name="Freeform 470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8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2" name="Freeform 472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3" name="Freeform 473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20" name="Freeform 474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2147483647 w 114"/>
              <a:gd name="T1" fmla="*/ 0 h 119"/>
              <a:gd name="T2" fmla="*/ 2147483647 w 114"/>
              <a:gd name="T3" fmla="*/ 2147483647 h 119"/>
              <a:gd name="T4" fmla="*/ 2147483647 w 114"/>
              <a:gd name="T5" fmla="*/ 2147483647 h 119"/>
              <a:gd name="T6" fmla="*/ 2147483647 w 114"/>
              <a:gd name="T7" fmla="*/ 2147483647 h 119"/>
              <a:gd name="T8" fmla="*/ 2147483647 w 114"/>
              <a:gd name="T9" fmla="*/ 2147483647 h 119"/>
              <a:gd name="T10" fmla="*/ 2147483647 w 114"/>
              <a:gd name="T11" fmla="*/ 2147483647 h 119"/>
              <a:gd name="T12" fmla="*/ 2147483647 w 114"/>
              <a:gd name="T13" fmla="*/ 0 h 119"/>
              <a:gd name="T14" fmla="*/ 2147483647 w 114"/>
              <a:gd name="T15" fmla="*/ 2147483647 h 119"/>
              <a:gd name="T16" fmla="*/ 2147483647 w 114"/>
              <a:gd name="T17" fmla="*/ 2147483647 h 119"/>
              <a:gd name="T18" fmla="*/ 0 w 114"/>
              <a:gd name="T19" fmla="*/ 2147483647 h 119"/>
              <a:gd name="T20" fmla="*/ 2147483647 w 114"/>
              <a:gd name="T21" fmla="*/ 0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60" y="7"/>
                </a:lnTo>
                <a:lnTo>
                  <a:pt x="12" y="62"/>
                </a:lnTo>
                <a:lnTo>
                  <a:pt x="60" y="111"/>
                </a:lnTo>
                <a:lnTo>
                  <a:pt x="108" y="62"/>
                </a:lnTo>
                <a:lnTo>
                  <a:pt x="60" y="7"/>
                </a:lnTo>
                <a:lnTo>
                  <a:pt x="60" y="0"/>
                </a:lnTo>
                <a:lnTo>
                  <a:pt x="114" y="62"/>
                </a:lnTo>
                <a:lnTo>
                  <a:pt x="60" y="119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0" name="Freeform 476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41" name="Freeform 477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22" name="Freeform 478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38" name="Freeform 480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39" name="Freeform 481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24" name="Freeform 482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2147483647 w 114"/>
              <a:gd name="T1" fmla="*/ 0 h 118"/>
              <a:gd name="T2" fmla="*/ 2147483647 w 114"/>
              <a:gd name="T3" fmla="*/ 2147483647 h 118"/>
              <a:gd name="T4" fmla="*/ 2147483647 w 114"/>
              <a:gd name="T5" fmla="*/ 2147483647 h 118"/>
              <a:gd name="T6" fmla="*/ 2147483647 w 114"/>
              <a:gd name="T7" fmla="*/ 2147483647 h 118"/>
              <a:gd name="T8" fmla="*/ 2147483647 w 114"/>
              <a:gd name="T9" fmla="*/ 2147483647 h 118"/>
              <a:gd name="T10" fmla="*/ 2147483647 w 114"/>
              <a:gd name="T11" fmla="*/ 2147483647 h 118"/>
              <a:gd name="T12" fmla="*/ 2147483647 w 114"/>
              <a:gd name="T13" fmla="*/ 0 h 118"/>
              <a:gd name="T14" fmla="*/ 2147483647 w 114"/>
              <a:gd name="T15" fmla="*/ 2147483647 h 118"/>
              <a:gd name="T16" fmla="*/ 2147483647 w 114"/>
              <a:gd name="T17" fmla="*/ 2147483647 h 118"/>
              <a:gd name="T18" fmla="*/ 0 w 114"/>
              <a:gd name="T19" fmla="*/ 2147483647 h 118"/>
              <a:gd name="T20" fmla="*/ 2147483647 w 114"/>
              <a:gd name="T21" fmla="*/ 0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54" y="7"/>
                </a:lnTo>
                <a:lnTo>
                  <a:pt x="12" y="55"/>
                </a:lnTo>
                <a:lnTo>
                  <a:pt x="54" y="110"/>
                </a:lnTo>
                <a:lnTo>
                  <a:pt x="102" y="55"/>
                </a:lnTo>
                <a:lnTo>
                  <a:pt x="54" y="7"/>
                </a:lnTo>
                <a:lnTo>
                  <a:pt x="54" y="0"/>
                </a:ln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36" name="Rectangle 484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37" name="Rectangle 485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34" name="Rectangle 487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35" name="Rectangle 488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227" name="Line 489"/>
          <p:cNvSpPr>
            <a:spLocks noChangeShapeType="1"/>
          </p:cNvSpPr>
          <p:nvPr/>
        </p:nvSpPr>
        <p:spPr bwMode="auto">
          <a:xfrm>
            <a:off x="3688683" y="1758189"/>
            <a:ext cx="9357" cy="29068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28" name="Rectangle 490"/>
          <p:cNvSpPr>
            <a:spLocks noChangeArrowheads="1"/>
          </p:cNvSpPr>
          <p:nvPr/>
        </p:nvSpPr>
        <p:spPr bwMode="auto">
          <a:xfrm>
            <a:off x="3108578" y="4152952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229" name="Rectangle 491"/>
          <p:cNvSpPr>
            <a:spLocks noChangeArrowheads="1"/>
          </p:cNvSpPr>
          <p:nvPr/>
        </p:nvSpPr>
        <p:spPr bwMode="auto">
          <a:xfrm>
            <a:off x="3342491" y="423768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230" name="Rectangle 492"/>
          <p:cNvSpPr>
            <a:spLocks noChangeArrowheads="1"/>
          </p:cNvSpPr>
          <p:nvPr/>
        </p:nvSpPr>
        <p:spPr bwMode="auto">
          <a:xfrm>
            <a:off x="3108578" y="4152952"/>
            <a:ext cx="247948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BH</a:t>
            </a:r>
          </a:p>
        </p:txBody>
      </p:sp>
      <p:sp>
        <p:nvSpPr>
          <p:cNvPr id="231" name="Rectangle 493"/>
          <p:cNvSpPr>
            <a:spLocks noChangeArrowheads="1"/>
          </p:cNvSpPr>
          <p:nvPr/>
        </p:nvSpPr>
        <p:spPr bwMode="auto">
          <a:xfrm>
            <a:off x="3336254" y="4237689"/>
            <a:ext cx="102922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2</a:t>
            </a:r>
          </a:p>
        </p:txBody>
      </p:sp>
      <p:sp>
        <p:nvSpPr>
          <p:cNvPr id="232" name="Line 494"/>
          <p:cNvSpPr>
            <a:spLocks noChangeShapeType="1"/>
          </p:cNvSpPr>
          <p:nvPr/>
        </p:nvSpPr>
        <p:spPr bwMode="auto">
          <a:xfrm>
            <a:off x="1957724" y="1743452"/>
            <a:ext cx="1559" cy="29068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432" name="Oval 496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33" name="Oval 497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234" name="Rectangle 498"/>
          <p:cNvSpPr>
            <a:spLocks noChangeArrowheads="1"/>
          </p:cNvSpPr>
          <p:nvPr/>
        </p:nvSpPr>
        <p:spPr bwMode="auto">
          <a:xfrm>
            <a:off x="2640751" y="2421354"/>
            <a:ext cx="120076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A</a:t>
            </a:r>
          </a:p>
        </p:txBody>
      </p:sp>
      <p:sp>
        <p:nvSpPr>
          <p:cNvPr id="430" name="Rectangle 500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31" name="Rectangle 501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8" name="Rectangle 503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9" name="Rectangle 504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6" name="Rectangle 506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7" name="Rectangle 507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4" name="Rectangle 509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5" name="Rectangle 510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2" name="Rectangle 512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3" name="Rectangle 513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0" name="Rectangle 515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21" name="Rectangle 516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8" name="Rectangle 518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9" name="Rectangle 519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6" name="Oval 521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7" name="Oval 522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4" name="Oval 524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5" name="Oval 525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2" name="Oval 527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3" name="Oval 528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0" name="Oval 530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11" name="Oval 531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8" name="Oval 533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9" name="Oval 534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6" name="Oval 536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7" name="Oval 537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4" name="Oval 539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5" name="Oval 540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2" name="Oval 542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3" name="Oval 543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0" name="Oval 545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401" name="Oval 546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98" name="Oval 548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99" name="Oval 549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96" name="Oval 551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97" name="Oval 552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94" name="Freeform 554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95" name="Freeform 555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54" name="Freeform 556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2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92" name="Freeform 558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93" name="Freeform 559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56" name="Freeform 560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90" name="Freeform 562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91" name="Freeform 563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58" name="Freeform 564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2147483647 w 108"/>
              <a:gd name="T1" fmla="*/ 0 h 117"/>
              <a:gd name="T2" fmla="*/ 2147483647 w 108"/>
              <a:gd name="T3" fmla="*/ 2147483647 h 117"/>
              <a:gd name="T4" fmla="*/ 2147483647 w 108"/>
              <a:gd name="T5" fmla="*/ 2147483647 h 117"/>
              <a:gd name="T6" fmla="*/ 2147483647 w 108"/>
              <a:gd name="T7" fmla="*/ 2147483647 h 117"/>
              <a:gd name="T8" fmla="*/ 2147483647 w 108"/>
              <a:gd name="T9" fmla="*/ 2147483647 h 117"/>
              <a:gd name="T10" fmla="*/ 2147483647 w 108"/>
              <a:gd name="T11" fmla="*/ 2147483647 h 117"/>
              <a:gd name="T12" fmla="*/ 2147483647 w 108"/>
              <a:gd name="T13" fmla="*/ 0 h 117"/>
              <a:gd name="T14" fmla="*/ 2147483647 w 108"/>
              <a:gd name="T15" fmla="*/ 2147483647 h 117"/>
              <a:gd name="T16" fmla="*/ 2147483647 w 108"/>
              <a:gd name="T17" fmla="*/ 2147483647 h 117"/>
              <a:gd name="T18" fmla="*/ 0 w 108"/>
              <a:gd name="T19" fmla="*/ 2147483647 h 117"/>
              <a:gd name="T20" fmla="*/ 2147483647 w 108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8" name="Freeform 566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9" name="Freeform 567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60" name="Freeform 568"/>
          <p:cNvSpPr>
            <a:spLocks/>
          </p:cNvSpPr>
          <p:nvPr/>
        </p:nvSpPr>
        <p:spPr bwMode="auto">
          <a:xfrm>
            <a:off x="3183430" y="2857938"/>
            <a:ext cx="177774" cy="215528"/>
          </a:xfrm>
          <a:custGeom>
            <a:avLst/>
            <a:gdLst>
              <a:gd name="T0" fmla="*/ 2147483647 w 114"/>
              <a:gd name="T1" fmla="*/ 0 h 117"/>
              <a:gd name="T2" fmla="*/ 2147483647 w 114"/>
              <a:gd name="T3" fmla="*/ 2147483647 h 117"/>
              <a:gd name="T4" fmla="*/ 2147483647 w 114"/>
              <a:gd name="T5" fmla="*/ 2147483647 h 117"/>
              <a:gd name="T6" fmla="*/ 2147483647 w 114"/>
              <a:gd name="T7" fmla="*/ 2147483647 h 117"/>
              <a:gd name="T8" fmla="*/ 2147483647 w 114"/>
              <a:gd name="T9" fmla="*/ 2147483647 h 117"/>
              <a:gd name="T10" fmla="*/ 2147483647 w 114"/>
              <a:gd name="T11" fmla="*/ 2147483647 h 117"/>
              <a:gd name="T12" fmla="*/ 2147483647 w 114"/>
              <a:gd name="T13" fmla="*/ 0 h 117"/>
              <a:gd name="T14" fmla="*/ 2147483647 w 114"/>
              <a:gd name="T15" fmla="*/ 2147483647 h 117"/>
              <a:gd name="T16" fmla="*/ 2147483647 w 114"/>
              <a:gd name="T17" fmla="*/ 2147483647 h 117"/>
              <a:gd name="T18" fmla="*/ 0 w 114"/>
              <a:gd name="T19" fmla="*/ 2147483647 h 117"/>
              <a:gd name="T20" fmla="*/ 2147483647 w 114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14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6" name="Freeform 570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7" name="Freeform 571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62" name="Freeform 572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4" name="Freeform 574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5" name="Freeform 575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64" name="Freeform 576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8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2" name="Freeform 578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3" name="Freeform 579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66" name="Freeform 580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2147483647 w 114"/>
              <a:gd name="T1" fmla="*/ 0 h 119"/>
              <a:gd name="T2" fmla="*/ 2147483647 w 114"/>
              <a:gd name="T3" fmla="*/ 2147483647 h 119"/>
              <a:gd name="T4" fmla="*/ 2147483647 w 114"/>
              <a:gd name="T5" fmla="*/ 2147483647 h 119"/>
              <a:gd name="T6" fmla="*/ 2147483647 w 114"/>
              <a:gd name="T7" fmla="*/ 2147483647 h 119"/>
              <a:gd name="T8" fmla="*/ 2147483647 w 114"/>
              <a:gd name="T9" fmla="*/ 2147483647 h 119"/>
              <a:gd name="T10" fmla="*/ 2147483647 w 114"/>
              <a:gd name="T11" fmla="*/ 2147483647 h 119"/>
              <a:gd name="T12" fmla="*/ 2147483647 w 114"/>
              <a:gd name="T13" fmla="*/ 0 h 119"/>
              <a:gd name="T14" fmla="*/ 2147483647 w 114"/>
              <a:gd name="T15" fmla="*/ 2147483647 h 119"/>
              <a:gd name="T16" fmla="*/ 2147483647 w 114"/>
              <a:gd name="T17" fmla="*/ 2147483647 h 119"/>
              <a:gd name="T18" fmla="*/ 0 w 114"/>
              <a:gd name="T19" fmla="*/ 2147483647 h 119"/>
              <a:gd name="T20" fmla="*/ 2147483647 w 114"/>
              <a:gd name="T21" fmla="*/ 0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60" y="7"/>
                </a:lnTo>
                <a:lnTo>
                  <a:pt x="12" y="62"/>
                </a:lnTo>
                <a:lnTo>
                  <a:pt x="60" y="111"/>
                </a:lnTo>
                <a:lnTo>
                  <a:pt x="108" y="62"/>
                </a:lnTo>
                <a:lnTo>
                  <a:pt x="60" y="7"/>
                </a:lnTo>
                <a:lnTo>
                  <a:pt x="60" y="0"/>
                </a:lnTo>
                <a:lnTo>
                  <a:pt x="114" y="62"/>
                </a:lnTo>
                <a:lnTo>
                  <a:pt x="60" y="119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0" name="Freeform 582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81" name="Freeform 583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68" name="Freeform 584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78" name="Freeform 586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79" name="Freeform 587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70" name="Freeform 588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2147483647 w 114"/>
              <a:gd name="T1" fmla="*/ 0 h 118"/>
              <a:gd name="T2" fmla="*/ 2147483647 w 114"/>
              <a:gd name="T3" fmla="*/ 2147483647 h 118"/>
              <a:gd name="T4" fmla="*/ 2147483647 w 114"/>
              <a:gd name="T5" fmla="*/ 2147483647 h 118"/>
              <a:gd name="T6" fmla="*/ 2147483647 w 114"/>
              <a:gd name="T7" fmla="*/ 2147483647 h 118"/>
              <a:gd name="T8" fmla="*/ 2147483647 w 114"/>
              <a:gd name="T9" fmla="*/ 2147483647 h 118"/>
              <a:gd name="T10" fmla="*/ 2147483647 w 114"/>
              <a:gd name="T11" fmla="*/ 2147483647 h 118"/>
              <a:gd name="T12" fmla="*/ 2147483647 w 114"/>
              <a:gd name="T13" fmla="*/ 0 h 118"/>
              <a:gd name="T14" fmla="*/ 2147483647 w 114"/>
              <a:gd name="T15" fmla="*/ 2147483647 h 118"/>
              <a:gd name="T16" fmla="*/ 2147483647 w 114"/>
              <a:gd name="T17" fmla="*/ 2147483647 h 118"/>
              <a:gd name="T18" fmla="*/ 0 w 114"/>
              <a:gd name="T19" fmla="*/ 2147483647 h 118"/>
              <a:gd name="T20" fmla="*/ 2147483647 w 114"/>
              <a:gd name="T21" fmla="*/ 0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54" y="7"/>
                </a:lnTo>
                <a:lnTo>
                  <a:pt x="12" y="55"/>
                </a:lnTo>
                <a:lnTo>
                  <a:pt x="54" y="110"/>
                </a:lnTo>
                <a:lnTo>
                  <a:pt x="102" y="55"/>
                </a:lnTo>
                <a:lnTo>
                  <a:pt x="54" y="7"/>
                </a:lnTo>
                <a:lnTo>
                  <a:pt x="54" y="0"/>
                </a:ln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76" name="Rectangle 590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77" name="Rectangle 591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74" name="Rectangle 593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75" name="Rectangle 594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72" name="Oval 596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solidFill>
            <a:srgbClr val="00FF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73" name="Oval 597"/>
          <p:cNvSpPr>
            <a:spLocks noChangeArrowheads="1"/>
          </p:cNvSpPr>
          <p:nvPr/>
        </p:nvSpPr>
        <p:spPr bwMode="auto">
          <a:xfrm>
            <a:off x="2350699" y="2176352"/>
            <a:ext cx="757879" cy="781061"/>
          </a:xfrm>
          <a:prstGeom prst="ellipse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274" name="Rectangle 598"/>
          <p:cNvSpPr>
            <a:spLocks noChangeArrowheads="1"/>
          </p:cNvSpPr>
          <p:nvPr/>
        </p:nvSpPr>
        <p:spPr bwMode="auto">
          <a:xfrm>
            <a:off x="2640751" y="2421354"/>
            <a:ext cx="120076" cy="21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400" b="1">
                <a:latin typeface="Maiandra GD" pitchFamily="34" charset="0"/>
              </a:rPr>
              <a:t>A</a:t>
            </a:r>
          </a:p>
        </p:txBody>
      </p:sp>
      <p:sp>
        <p:nvSpPr>
          <p:cNvPr id="370" name="Rectangle 600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71" name="Rectangle 601"/>
          <p:cNvSpPr>
            <a:spLocks noChangeArrowheads="1"/>
          </p:cNvSpPr>
          <p:nvPr/>
        </p:nvSpPr>
        <p:spPr bwMode="auto">
          <a:xfrm>
            <a:off x="2285203" y="3723736"/>
            <a:ext cx="149705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8" name="Rectangle 603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9" name="Rectangle 604"/>
          <p:cNvSpPr>
            <a:spLocks noChangeArrowheads="1"/>
          </p:cNvSpPr>
          <p:nvPr/>
        </p:nvSpPr>
        <p:spPr bwMode="auto">
          <a:xfrm>
            <a:off x="2762386" y="3204257"/>
            <a:ext cx="130991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6" name="Rectangle 606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7" name="Rectangle 607"/>
          <p:cNvSpPr>
            <a:spLocks noChangeArrowheads="1"/>
          </p:cNvSpPr>
          <p:nvPr/>
        </p:nvSpPr>
        <p:spPr bwMode="auto">
          <a:xfrm>
            <a:off x="2416194" y="3320311"/>
            <a:ext cx="140348" cy="99475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4" name="Rectangle 609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5" name="Rectangle 610"/>
          <p:cNvSpPr>
            <a:spLocks noChangeArrowheads="1"/>
          </p:cNvSpPr>
          <p:nvPr/>
        </p:nvSpPr>
        <p:spPr bwMode="auto">
          <a:xfrm>
            <a:off x="2013863" y="3434522"/>
            <a:ext cx="149705" cy="116054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2" name="Rectangle 612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3" name="Rectangle 613"/>
          <p:cNvSpPr>
            <a:spLocks noChangeArrowheads="1"/>
          </p:cNvSpPr>
          <p:nvPr/>
        </p:nvSpPr>
        <p:spPr bwMode="auto">
          <a:xfrm>
            <a:off x="2013863" y="3016360"/>
            <a:ext cx="149705" cy="101317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0" name="Rectangle 615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61" name="Rectangle 616"/>
          <p:cNvSpPr>
            <a:spLocks noChangeArrowheads="1"/>
          </p:cNvSpPr>
          <p:nvPr/>
        </p:nvSpPr>
        <p:spPr bwMode="auto">
          <a:xfrm>
            <a:off x="2462977" y="2045560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8" name="Rectangle 618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9" name="Rectangle 619"/>
          <p:cNvSpPr>
            <a:spLocks noChangeArrowheads="1"/>
          </p:cNvSpPr>
          <p:nvPr/>
        </p:nvSpPr>
        <p:spPr bwMode="auto">
          <a:xfrm>
            <a:off x="2322629" y="2697673"/>
            <a:ext cx="149705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6" name="Oval 621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7" name="Oval 622"/>
          <p:cNvSpPr>
            <a:spLocks noChangeArrowheads="1"/>
          </p:cNvSpPr>
          <p:nvPr/>
        </p:nvSpPr>
        <p:spPr bwMode="auto">
          <a:xfrm>
            <a:off x="3604474" y="3016360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4" name="Oval 624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5" name="Oval 625"/>
          <p:cNvSpPr>
            <a:spLocks noChangeArrowheads="1"/>
          </p:cNvSpPr>
          <p:nvPr/>
        </p:nvSpPr>
        <p:spPr bwMode="auto">
          <a:xfrm>
            <a:off x="3286352" y="3147152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2" name="Oval 627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3" name="Oval 628"/>
          <p:cNvSpPr>
            <a:spLocks noChangeArrowheads="1"/>
          </p:cNvSpPr>
          <p:nvPr/>
        </p:nvSpPr>
        <p:spPr bwMode="auto">
          <a:xfrm>
            <a:off x="2285203" y="2218720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0" name="Oval 630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51" name="Oval 631"/>
          <p:cNvSpPr>
            <a:spLocks noChangeArrowheads="1"/>
          </p:cNvSpPr>
          <p:nvPr/>
        </p:nvSpPr>
        <p:spPr bwMode="auto">
          <a:xfrm>
            <a:off x="3239569" y="2568724"/>
            <a:ext cx="130991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8" name="Oval 633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9" name="Oval 634"/>
          <p:cNvSpPr>
            <a:spLocks noChangeArrowheads="1"/>
          </p:cNvSpPr>
          <p:nvPr/>
        </p:nvSpPr>
        <p:spPr bwMode="auto">
          <a:xfrm>
            <a:off x="2949517" y="2161614"/>
            <a:ext cx="130991" cy="162107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6" name="Oval 636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7" name="Oval 637"/>
          <p:cNvSpPr>
            <a:spLocks noChangeArrowheads="1"/>
          </p:cNvSpPr>
          <p:nvPr/>
        </p:nvSpPr>
        <p:spPr bwMode="auto">
          <a:xfrm>
            <a:off x="2958873" y="2843201"/>
            <a:ext cx="121635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4" name="Oval 639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5" name="Oval 640"/>
          <p:cNvSpPr>
            <a:spLocks noChangeArrowheads="1"/>
          </p:cNvSpPr>
          <p:nvPr/>
        </p:nvSpPr>
        <p:spPr bwMode="auto">
          <a:xfrm>
            <a:off x="3436057" y="3016360"/>
            <a:ext cx="130991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2" name="Oval 642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3" name="Oval 643"/>
          <p:cNvSpPr>
            <a:spLocks noChangeArrowheads="1"/>
          </p:cNvSpPr>
          <p:nvPr/>
        </p:nvSpPr>
        <p:spPr bwMode="auto">
          <a:xfrm>
            <a:off x="2593968" y="2973992"/>
            <a:ext cx="130991" cy="156581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0" name="Oval 645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41" name="Oval 646"/>
          <p:cNvSpPr>
            <a:spLocks noChangeArrowheads="1"/>
          </p:cNvSpPr>
          <p:nvPr/>
        </p:nvSpPr>
        <p:spPr bwMode="auto">
          <a:xfrm>
            <a:off x="3436057" y="2425039"/>
            <a:ext cx="130991" cy="173160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38" name="Oval 648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39" name="Oval 649"/>
          <p:cNvSpPr>
            <a:spLocks noChangeArrowheads="1"/>
          </p:cNvSpPr>
          <p:nvPr/>
        </p:nvSpPr>
        <p:spPr bwMode="auto">
          <a:xfrm>
            <a:off x="3660614" y="2944518"/>
            <a:ext cx="140348" cy="143686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36" name="Oval 651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solidFill>
            <a:srgbClr val="000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37" name="Oval 652"/>
          <p:cNvSpPr>
            <a:spLocks noChangeArrowheads="1"/>
          </p:cNvSpPr>
          <p:nvPr/>
        </p:nvSpPr>
        <p:spPr bwMode="auto">
          <a:xfrm>
            <a:off x="3585761" y="2482145"/>
            <a:ext cx="121635" cy="158422"/>
          </a:xfrm>
          <a:prstGeom prst="ellipse">
            <a:avLst/>
          </a:prstGeom>
          <a:noFill/>
          <a:ln w="19050" cap="rnd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34" name="Freeform 654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35" name="Freeform 655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94" name="Freeform 656"/>
          <p:cNvSpPr>
            <a:spLocks/>
          </p:cNvSpPr>
          <p:nvPr/>
        </p:nvSpPr>
        <p:spPr bwMode="auto">
          <a:xfrm>
            <a:off x="3398631" y="383979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2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32" name="Freeform 658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33" name="Freeform 659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96" name="Freeform 660"/>
          <p:cNvSpPr>
            <a:spLocks/>
          </p:cNvSpPr>
          <p:nvPr/>
        </p:nvSpPr>
        <p:spPr bwMode="auto">
          <a:xfrm>
            <a:off x="3061795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30" name="Freeform 662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31" name="Freeform 663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298" name="Freeform 664"/>
          <p:cNvSpPr>
            <a:spLocks/>
          </p:cNvSpPr>
          <p:nvPr/>
        </p:nvSpPr>
        <p:spPr bwMode="auto">
          <a:xfrm>
            <a:off x="3623187" y="3233731"/>
            <a:ext cx="168418" cy="215528"/>
          </a:xfrm>
          <a:custGeom>
            <a:avLst/>
            <a:gdLst>
              <a:gd name="T0" fmla="*/ 2147483647 w 108"/>
              <a:gd name="T1" fmla="*/ 0 h 117"/>
              <a:gd name="T2" fmla="*/ 2147483647 w 108"/>
              <a:gd name="T3" fmla="*/ 2147483647 h 117"/>
              <a:gd name="T4" fmla="*/ 2147483647 w 108"/>
              <a:gd name="T5" fmla="*/ 2147483647 h 117"/>
              <a:gd name="T6" fmla="*/ 2147483647 w 108"/>
              <a:gd name="T7" fmla="*/ 2147483647 h 117"/>
              <a:gd name="T8" fmla="*/ 2147483647 w 108"/>
              <a:gd name="T9" fmla="*/ 2147483647 h 117"/>
              <a:gd name="T10" fmla="*/ 2147483647 w 108"/>
              <a:gd name="T11" fmla="*/ 2147483647 h 117"/>
              <a:gd name="T12" fmla="*/ 2147483647 w 108"/>
              <a:gd name="T13" fmla="*/ 0 h 117"/>
              <a:gd name="T14" fmla="*/ 2147483647 w 108"/>
              <a:gd name="T15" fmla="*/ 2147483647 h 117"/>
              <a:gd name="T16" fmla="*/ 2147483647 w 108"/>
              <a:gd name="T17" fmla="*/ 2147483647 h 117"/>
              <a:gd name="T18" fmla="*/ 0 w 108"/>
              <a:gd name="T19" fmla="*/ 2147483647 h 117"/>
              <a:gd name="T20" fmla="*/ 2147483647 w 108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8" name="Freeform 666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9" name="Freeform 667"/>
          <p:cNvSpPr>
            <a:spLocks/>
          </p:cNvSpPr>
          <p:nvPr/>
        </p:nvSpPr>
        <p:spPr bwMode="auto">
          <a:xfrm>
            <a:off x="3183430" y="2857938"/>
            <a:ext cx="168418" cy="215528"/>
          </a:xfrm>
          <a:custGeom>
            <a:avLst/>
            <a:gdLst>
              <a:gd name="T0" fmla="*/ 54 w 108"/>
              <a:gd name="T1" fmla="*/ 0 h 117"/>
              <a:gd name="T2" fmla="*/ 108 w 108"/>
              <a:gd name="T3" fmla="*/ 62 h 117"/>
              <a:gd name="T4" fmla="*/ 54 w 108"/>
              <a:gd name="T5" fmla="*/ 117 h 117"/>
              <a:gd name="T6" fmla="*/ 0 w 108"/>
              <a:gd name="T7" fmla="*/ 62 h 117"/>
              <a:gd name="T8" fmla="*/ 54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" h="117">
                <a:moveTo>
                  <a:pt x="54" y="0"/>
                </a:moveTo>
                <a:lnTo>
                  <a:pt x="108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00" name="Freeform 668"/>
          <p:cNvSpPr>
            <a:spLocks/>
          </p:cNvSpPr>
          <p:nvPr/>
        </p:nvSpPr>
        <p:spPr bwMode="auto">
          <a:xfrm>
            <a:off x="3183430" y="2857938"/>
            <a:ext cx="177774" cy="215528"/>
          </a:xfrm>
          <a:custGeom>
            <a:avLst/>
            <a:gdLst>
              <a:gd name="T0" fmla="*/ 2147483647 w 114"/>
              <a:gd name="T1" fmla="*/ 0 h 117"/>
              <a:gd name="T2" fmla="*/ 2147483647 w 114"/>
              <a:gd name="T3" fmla="*/ 2147483647 h 117"/>
              <a:gd name="T4" fmla="*/ 2147483647 w 114"/>
              <a:gd name="T5" fmla="*/ 2147483647 h 117"/>
              <a:gd name="T6" fmla="*/ 2147483647 w 114"/>
              <a:gd name="T7" fmla="*/ 2147483647 h 117"/>
              <a:gd name="T8" fmla="*/ 2147483647 w 114"/>
              <a:gd name="T9" fmla="*/ 2147483647 h 117"/>
              <a:gd name="T10" fmla="*/ 2147483647 w 114"/>
              <a:gd name="T11" fmla="*/ 2147483647 h 117"/>
              <a:gd name="T12" fmla="*/ 2147483647 w 114"/>
              <a:gd name="T13" fmla="*/ 0 h 117"/>
              <a:gd name="T14" fmla="*/ 2147483647 w 114"/>
              <a:gd name="T15" fmla="*/ 2147483647 h 117"/>
              <a:gd name="T16" fmla="*/ 2147483647 w 114"/>
              <a:gd name="T17" fmla="*/ 2147483647 h 117"/>
              <a:gd name="T18" fmla="*/ 0 w 114"/>
              <a:gd name="T19" fmla="*/ 2147483647 h 117"/>
              <a:gd name="T20" fmla="*/ 2147483647 w 114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7">
                <a:moveTo>
                  <a:pt x="54" y="0"/>
                </a:moveTo>
                <a:lnTo>
                  <a:pt x="54" y="7"/>
                </a:lnTo>
                <a:lnTo>
                  <a:pt x="6" y="62"/>
                </a:lnTo>
                <a:lnTo>
                  <a:pt x="54" y="109"/>
                </a:lnTo>
                <a:lnTo>
                  <a:pt x="102" y="62"/>
                </a:lnTo>
                <a:lnTo>
                  <a:pt x="54" y="7"/>
                </a:lnTo>
                <a:lnTo>
                  <a:pt x="54" y="0"/>
                </a:lnTo>
                <a:lnTo>
                  <a:pt x="114" y="62"/>
                </a:lnTo>
                <a:lnTo>
                  <a:pt x="54" y="117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6" name="Freeform 670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7" name="Freeform 671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02" name="Freeform 672"/>
          <p:cNvSpPr>
            <a:spLocks/>
          </p:cNvSpPr>
          <p:nvPr/>
        </p:nvSpPr>
        <p:spPr bwMode="auto">
          <a:xfrm>
            <a:off x="3445413" y="34492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4" name="Freeform 674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5" name="Freeform 675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60 w 114"/>
              <a:gd name="T1" fmla="*/ 0 h 125"/>
              <a:gd name="T2" fmla="*/ 114 w 114"/>
              <a:gd name="T3" fmla="*/ 62 h 125"/>
              <a:gd name="T4" fmla="*/ 60 w 114"/>
              <a:gd name="T5" fmla="*/ 125 h 125"/>
              <a:gd name="T6" fmla="*/ 0 w 114"/>
              <a:gd name="T7" fmla="*/ 62 h 125"/>
              <a:gd name="T8" fmla="*/ 60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04" name="Freeform 676"/>
          <p:cNvSpPr>
            <a:spLocks/>
          </p:cNvSpPr>
          <p:nvPr/>
        </p:nvSpPr>
        <p:spPr bwMode="auto">
          <a:xfrm>
            <a:off x="3015013" y="3060572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60" y="0"/>
                </a:moveTo>
                <a:lnTo>
                  <a:pt x="60" y="15"/>
                </a:lnTo>
                <a:lnTo>
                  <a:pt x="12" y="62"/>
                </a:lnTo>
                <a:lnTo>
                  <a:pt x="60" y="117"/>
                </a:lnTo>
                <a:lnTo>
                  <a:pt x="108" y="62"/>
                </a:lnTo>
                <a:lnTo>
                  <a:pt x="60" y="15"/>
                </a:lnTo>
                <a:lnTo>
                  <a:pt x="60" y="0"/>
                </a:lnTo>
                <a:lnTo>
                  <a:pt x="114" y="62"/>
                </a:lnTo>
                <a:lnTo>
                  <a:pt x="60" y="125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2" name="Freeform 678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3" name="Freeform 679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60 w 114"/>
              <a:gd name="T1" fmla="*/ 0 h 119"/>
              <a:gd name="T2" fmla="*/ 114 w 114"/>
              <a:gd name="T3" fmla="*/ 55 h 119"/>
              <a:gd name="T4" fmla="*/ 60 w 114"/>
              <a:gd name="T5" fmla="*/ 119 h 119"/>
              <a:gd name="T6" fmla="*/ 0 w 114"/>
              <a:gd name="T7" fmla="*/ 55 h 119"/>
              <a:gd name="T8" fmla="*/ 60 w 114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114" y="55"/>
                </a:lnTo>
                <a:lnTo>
                  <a:pt x="60" y="119"/>
                </a:lnTo>
                <a:lnTo>
                  <a:pt x="0" y="55"/>
                </a:lnTo>
                <a:lnTo>
                  <a:pt x="6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06" name="Freeform 680"/>
          <p:cNvSpPr>
            <a:spLocks/>
          </p:cNvSpPr>
          <p:nvPr/>
        </p:nvSpPr>
        <p:spPr bwMode="auto">
          <a:xfrm>
            <a:off x="3529622" y="2132140"/>
            <a:ext cx="177774" cy="219213"/>
          </a:xfrm>
          <a:custGeom>
            <a:avLst/>
            <a:gdLst>
              <a:gd name="T0" fmla="*/ 2147483647 w 114"/>
              <a:gd name="T1" fmla="*/ 0 h 119"/>
              <a:gd name="T2" fmla="*/ 2147483647 w 114"/>
              <a:gd name="T3" fmla="*/ 2147483647 h 119"/>
              <a:gd name="T4" fmla="*/ 2147483647 w 114"/>
              <a:gd name="T5" fmla="*/ 2147483647 h 119"/>
              <a:gd name="T6" fmla="*/ 2147483647 w 114"/>
              <a:gd name="T7" fmla="*/ 2147483647 h 119"/>
              <a:gd name="T8" fmla="*/ 2147483647 w 114"/>
              <a:gd name="T9" fmla="*/ 2147483647 h 119"/>
              <a:gd name="T10" fmla="*/ 2147483647 w 114"/>
              <a:gd name="T11" fmla="*/ 2147483647 h 119"/>
              <a:gd name="T12" fmla="*/ 2147483647 w 114"/>
              <a:gd name="T13" fmla="*/ 0 h 119"/>
              <a:gd name="T14" fmla="*/ 2147483647 w 114"/>
              <a:gd name="T15" fmla="*/ 2147483647 h 119"/>
              <a:gd name="T16" fmla="*/ 2147483647 w 114"/>
              <a:gd name="T17" fmla="*/ 2147483647 h 119"/>
              <a:gd name="T18" fmla="*/ 0 w 114"/>
              <a:gd name="T19" fmla="*/ 2147483647 h 119"/>
              <a:gd name="T20" fmla="*/ 2147483647 w 114"/>
              <a:gd name="T21" fmla="*/ 0 h 1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9">
                <a:moveTo>
                  <a:pt x="60" y="0"/>
                </a:moveTo>
                <a:lnTo>
                  <a:pt x="60" y="7"/>
                </a:lnTo>
                <a:lnTo>
                  <a:pt x="12" y="62"/>
                </a:lnTo>
                <a:lnTo>
                  <a:pt x="60" y="111"/>
                </a:lnTo>
                <a:lnTo>
                  <a:pt x="108" y="62"/>
                </a:lnTo>
                <a:lnTo>
                  <a:pt x="60" y="7"/>
                </a:lnTo>
                <a:lnTo>
                  <a:pt x="60" y="0"/>
                </a:lnTo>
                <a:lnTo>
                  <a:pt x="114" y="62"/>
                </a:lnTo>
                <a:lnTo>
                  <a:pt x="60" y="119"/>
                </a:lnTo>
                <a:lnTo>
                  <a:pt x="0" y="62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0" name="Freeform 682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21" name="Freeform 683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54 w 114"/>
              <a:gd name="T1" fmla="*/ 0 h 125"/>
              <a:gd name="T2" fmla="*/ 114 w 114"/>
              <a:gd name="T3" fmla="*/ 62 h 125"/>
              <a:gd name="T4" fmla="*/ 54 w 114"/>
              <a:gd name="T5" fmla="*/ 125 h 125"/>
              <a:gd name="T6" fmla="*/ 0 w 114"/>
              <a:gd name="T7" fmla="*/ 62 h 125"/>
              <a:gd name="T8" fmla="*/ 54 w 114"/>
              <a:gd name="T9" fmla="*/ 0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08" name="Freeform 684"/>
          <p:cNvSpPr>
            <a:spLocks/>
          </p:cNvSpPr>
          <p:nvPr/>
        </p:nvSpPr>
        <p:spPr bwMode="auto">
          <a:xfrm>
            <a:off x="3445413" y="1975560"/>
            <a:ext cx="177774" cy="230266"/>
          </a:xfrm>
          <a:custGeom>
            <a:avLst/>
            <a:gdLst>
              <a:gd name="T0" fmla="*/ 2147483647 w 114"/>
              <a:gd name="T1" fmla="*/ 0 h 125"/>
              <a:gd name="T2" fmla="*/ 2147483647 w 114"/>
              <a:gd name="T3" fmla="*/ 2147483647 h 125"/>
              <a:gd name="T4" fmla="*/ 2147483647 w 114"/>
              <a:gd name="T5" fmla="*/ 2147483647 h 125"/>
              <a:gd name="T6" fmla="*/ 2147483647 w 114"/>
              <a:gd name="T7" fmla="*/ 2147483647 h 125"/>
              <a:gd name="T8" fmla="*/ 2147483647 w 114"/>
              <a:gd name="T9" fmla="*/ 2147483647 h 125"/>
              <a:gd name="T10" fmla="*/ 2147483647 w 114"/>
              <a:gd name="T11" fmla="*/ 2147483647 h 125"/>
              <a:gd name="T12" fmla="*/ 2147483647 w 114"/>
              <a:gd name="T13" fmla="*/ 0 h 125"/>
              <a:gd name="T14" fmla="*/ 2147483647 w 114"/>
              <a:gd name="T15" fmla="*/ 2147483647 h 125"/>
              <a:gd name="T16" fmla="*/ 2147483647 w 114"/>
              <a:gd name="T17" fmla="*/ 2147483647 h 125"/>
              <a:gd name="T18" fmla="*/ 0 w 114"/>
              <a:gd name="T19" fmla="*/ 2147483647 h 125"/>
              <a:gd name="T20" fmla="*/ 2147483647 w 114"/>
              <a:gd name="T21" fmla="*/ 0 h 1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25">
                <a:moveTo>
                  <a:pt x="54" y="0"/>
                </a:moveTo>
                <a:lnTo>
                  <a:pt x="54" y="15"/>
                </a:lnTo>
                <a:lnTo>
                  <a:pt x="12" y="62"/>
                </a:lnTo>
                <a:lnTo>
                  <a:pt x="54" y="117"/>
                </a:lnTo>
                <a:lnTo>
                  <a:pt x="102" y="62"/>
                </a:lnTo>
                <a:lnTo>
                  <a:pt x="54" y="15"/>
                </a:lnTo>
                <a:lnTo>
                  <a:pt x="54" y="0"/>
                </a:lnTo>
                <a:lnTo>
                  <a:pt x="114" y="62"/>
                </a:lnTo>
                <a:lnTo>
                  <a:pt x="54" y="125"/>
                </a:lnTo>
                <a:lnTo>
                  <a:pt x="0" y="62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18" name="Freeform 686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19" name="Freeform 687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54 w 114"/>
              <a:gd name="T1" fmla="*/ 0 h 118"/>
              <a:gd name="T2" fmla="*/ 114 w 114"/>
              <a:gd name="T3" fmla="*/ 55 h 118"/>
              <a:gd name="T4" fmla="*/ 54 w 114"/>
              <a:gd name="T5" fmla="*/ 118 h 118"/>
              <a:gd name="T6" fmla="*/ 0 w 114"/>
              <a:gd name="T7" fmla="*/ 55 h 118"/>
              <a:gd name="T8" fmla="*/ 54 w 114"/>
              <a:gd name="T9" fmla="*/ 0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10" name="Freeform 688"/>
          <p:cNvSpPr>
            <a:spLocks/>
          </p:cNvSpPr>
          <p:nvPr/>
        </p:nvSpPr>
        <p:spPr bwMode="auto">
          <a:xfrm>
            <a:off x="2799812" y="1872401"/>
            <a:ext cx="177774" cy="217371"/>
          </a:xfrm>
          <a:custGeom>
            <a:avLst/>
            <a:gdLst>
              <a:gd name="T0" fmla="*/ 2147483647 w 114"/>
              <a:gd name="T1" fmla="*/ 0 h 118"/>
              <a:gd name="T2" fmla="*/ 2147483647 w 114"/>
              <a:gd name="T3" fmla="*/ 2147483647 h 118"/>
              <a:gd name="T4" fmla="*/ 2147483647 w 114"/>
              <a:gd name="T5" fmla="*/ 2147483647 h 118"/>
              <a:gd name="T6" fmla="*/ 2147483647 w 114"/>
              <a:gd name="T7" fmla="*/ 2147483647 h 118"/>
              <a:gd name="T8" fmla="*/ 2147483647 w 114"/>
              <a:gd name="T9" fmla="*/ 2147483647 h 118"/>
              <a:gd name="T10" fmla="*/ 2147483647 w 114"/>
              <a:gd name="T11" fmla="*/ 2147483647 h 118"/>
              <a:gd name="T12" fmla="*/ 2147483647 w 114"/>
              <a:gd name="T13" fmla="*/ 0 h 118"/>
              <a:gd name="T14" fmla="*/ 2147483647 w 114"/>
              <a:gd name="T15" fmla="*/ 2147483647 h 118"/>
              <a:gd name="T16" fmla="*/ 2147483647 w 114"/>
              <a:gd name="T17" fmla="*/ 2147483647 h 118"/>
              <a:gd name="T18" fmla="*/ 0 w 114"/>
              <a:gd name="T19" fmla="*/ 2147483647 h 118"/>
              <a:gd name="T20" fmla="*/ 2147483647 w 114"/>
              <a:gd name="T21" fmla="*/ 0 h 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4" h="118">
                <a:moveTo>
                  <a:pt x="54" y="0"/>
                </a:moveTo>
                <a:lnTo>
                  <a:pt x="54" y="7"/>
                </a:lnTo>
                <a:lnTo>
                  <a:pt x="12" y="55"/>
                </a:lnTo>
                <a:lnTo>
                  <a:pt x="54" y="110"/>
                </a:lnTo>
                <a:lnTo>
                  <a:pt x="102" y="55"/>
                </a:lnTo>
                <a:lnTo>
                  <a:pt x="54" y="7"/>
                </a:lnTo>
                <a:lnTo>
                  <a:pt x="54" y="0"/>
                </a:lnTo>
                <a:lnTo>
                  <a:pt x="114" y="55"/>
                </a:lnTo>
                <a:lnTo>
                  <a:pt x="54" y="118"/>
                </a:lnTo>
                <a:lnTo>
                  <a:pt x="0" y="55"/>
                </a:lnTo>
                <a:lnTo>
                  <a:pt x="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316" name="Rectangle 690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17" name="Rectangle 691"/>
          <p:cNvSpPr>
            <a:spLocks noChangeArrowheads="1"/>
          </p:cNvSpPr>
          <p:nvPr/>
        </p:nvSpPr>
        <p:spPr bwMode="auto">
          <a:xfrm>
            <a:off x="3099221" y="2305300"/>
            <a:ext cx="149705" cy="132633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14" name="Rectangle 693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15" name="Rectangle 694"/>
          <p:cNvSpPr>
            <a:spLocks noChangeArrowheads="1"/>
          </p:cNvSpPr>
          <p:nvPr/>
        </p:nvSpPr>
        <p:spPr bwMode="auto">
          <a:xfrm>
            <a:off x="2771743" y="2104508"/>
            <a:ext cx="140348" cy="130791"/>
          </a:xfrm>
          <a:prstGeom prst="rect">
            <a:avLst/>
          </a:prstGeom>
          <a:noFill/>
          <a:ln w="1905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000"/>
          </a:p>
        </p:txBody>
      </p:sp>
      <p:sp>
        <p:nvSpPr>
          <p:cNvPr id="313" name="Line 695"/>
          <p:cNvSpPr>
            <a:spLocks noChangeShapeType="1"/>
          </p:cNvSpPr>
          <p:nvPr/>
        </p:nvSpPr>
        <p:spPr bwMode="auto">
          <a:xfrm>
            <a:off x="3688683" y="1758189"/>
            <a:ext cx="9357" cy="29068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/>
          </a:p>
        </p:txBody>
      </p:sp>
      <p:sp>
        <p:nvSpPr>
          <p:cNvPr id="7" name="Rectangle 696"/>
          <p:cNvSpPr>
            <a:spLocks noChangeArrowheads="1"/>
          </p:cNvSpPr>
          <p:nvPr/>
        </p:nvSpPr>
        <p:spPr bwMode="auto">
          <a:xfrm>
            <a:off x="845343" y="745014"/>
            <a:ext cx="7453313" cy="30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METABOLISMO DEL L-TRIPTÓFANO</a:t>
            </a:r>
            <a:endParaRPr lang="es-MX" alt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972343" y="1268760"/>
            <a:ext cx="71628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s-MX">
              <a:ln w="38100">
                <a:solidFill>
                  <a:srgbClr val="C00000"/>
                </a:solidFill>
              </a:ln>
            </a:endParaRP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1631067" y="5605101"/>
            <a:ext cx="5606022" cy="7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000">
                <a:latin typeface="Maiandra GD" pitchFamily="34" charset="0"/>
              </a:rPr>
              <a:t>BHE = Barrera hemato-encefálica. TPH = Triptófano-5-hidroxilasa. 5HTP= 5-hidroxitriptófano.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000">
                <a:latin typeface="Maiandra GD" pitchFamily="34" charset="0"/>
              </a:rPr>
              <a:t>DAA = Descarboxilasa de los aminoácidos aromáticos. 5HT = 5-hidroxitriptamina ó serotonina.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000">
                <a:latin typeface="Maiandra GD" pitchFamily="34" charset="0"/>
              </a:rPr>
              <a:t>qDB</a:t>
            </a:r>
            <a:r>
              <a:rPr lang="es-MX" altLang="es-MX" sz="1000" baseline="-25000">
                <a:latin typeface="Maiandra GD" pitchFamily="34" charset="0"/>
              </a:rPr>
              <a:t>2</a:t>
            </a:r>
            <a:r>
              <a:rPr lang="es-MX" altLang="es-MX" sz="1000">
                <a:latin typeface="Maiandra GD" pitchFamily="34" charset="0"/>
              </a:rPr>
              <a:t> = quinonoidedihidrobiotperina. qDBR</a:t>
            </a:r>
            <a:r>
              <a:rPr lang="es-MX" altLang="es-MX" sz="1000" baseline="-25000">
                <a:latin typeface="Maiandra GD" pitchFamily="34" charset="0"/>
              </a:rPr>
              <a:t>2</a:t>
            </a:r>
            <a:r>
              <a:rPr lang="es-MX" altLang="es-MX" sz="1000">
                <a:latin typeface="Maiandra GD" pitchFamily="34" charset="0"/>
              </a:rPr>
              <a:t> = quinonoidedihidrobiopterina reductasa.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000">
                <a:latin typeface="Maiandra GD" pitchFamily="34" charset="0"/>
              </a:rPr>
              <a:t>BH</a:t>
            </a:r>
            <a:r>
              <a:rPr lang="es-MX" altLang="es-MX" sz="1000" baseline="-25000">
                <a:latin typeface="Maiandra GD" pitchFamily="34" charset="0"/>
              </a:rPr>
              <a:t>2</a:t>
            </a:r>
            <a:r>
              <a:rPr lang="es-MX" altLang="es-MX" sz="1000">
                <a:latin typeface="Maiandra GD" pitchFamily="34" charset="0"/>
              </a:rPr>
              <a:t> = Dihidrobioperina, BH</a:t>
            </a:r>
            <a:r>
              <a:rPr lang="es-MX" altLang="es-MX" sz="1000" baseline="-25000">
                <a:latin typeface="Maiandra GD" pitchFamily="34" charset="0"/>
              </a:rPr>
              <a:t>4</a:t>
            </a:r>
            <a:r>
              <a:rPr lang="es-MX" altLang="es-MX" sz="1000">
                <a:latin typeface="Maiandra GD" pitchFamily="34" charset="0"/>
              </a:rPr>
              <a:t> = tetrahidrobioperina</a:t>
            </a:r>
          </a:p>
        </p:txBody>
      </p:sp>
    </p:spTree>
    <p:extLst>
      <p:ext uri="{BB962C8B-B14F-4D97-AF65-F5344CB8AC3E}">
        <p14:creationId xmlns:p14="http://schemas.microsoft.com/office/powerpoint/2010/main" val="27218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667000" y="528638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Serotonin functions in the heart</a:t>
            </a:r>
            <a:r>
              <a:rPr lang="en-US" altLang="es-MX" sz="2000" dirty="0">
                <a:latin typeface="Tahoma" pitchFamily="34" charset="0"/>
              </a:rPr>
              <a:t> </a:t>
            </a: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762000" y="1128713"/>
            <a:ext cx="7239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371600" y="1347788"/>
            <a:ext cx="6477000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Serotonin seems an ideal </a:t>
            </a:r>
            <a:r>
              <a:rPr lang="en-US" altLang="es-MX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neurohumoral</a:t>
            </a: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candidate for cardiovascular regulation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Bradycardia or tachycardia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Hypotension or hypertension 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Vasodilatation or vasoconstriction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 increased 5-HT availability has been shown to produce arrhythmia, leading to heart block or to </a:t>
            </a:r>
            <a:r>
              <a:rPr lang="en-US" altLang="es-MX" sz="1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valvular</a:t>
            </a: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fibroplasia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5-HT has also been suggested to regulate cardiovascular development. Recently, disruption of 5-HT</a:t>
            </a:r>
            <a:r>
              <a:rPr lang="en-US" altLang="es-MX" sz="14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2B</a:t>
            </a:r>
            <a:r>
              <a:rPr lang="en-US" altLang="es-MX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receptor revealed a role for 5-HT by means of this receptor in heart morphogenesis</a:t>
            </a:r>
          </a:p>
          <a:p>
            <a:pPr algn="just">
              <a:lnSpc>
                <a:spcPct val="13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Recently, it has been shown that 5-HT, through a direct stimulation of 5HT</a:t>
            </a:r>
            <a:r>
              <a:rPr lang="en-US" altLang="es-MX" sz="14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 </a:t>
            </a:r>
            <a:r>
              <a:rPr lang="en-US" altLang="es-MX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receptors on sympathetic afferents, participates in the activation of reflex responses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762000" y="5867400"/>
            <a:ext cx="7239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3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667000" y="527050"/>
            <a:ext cx="428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Serotonergic receptors in the heart 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762000" y="1128713"/>
            <a:ext cx="7239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371600" y="1524000"/>
            <a:ext cx="6477000" cy="412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Pharmacological analysis also implicates 5-HT</a:t>
            </a:r>
            <a:r>
              <a:rPr lang="en-US" altLang="es-MX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1A</a:t>
            </a: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5HT</a:t>
            </a:r>
            <a:r>
              <a:rPr lang="en-US" altLang="es-MX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</a:t>
            </a: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5HT</a:t>
            </a:r>
            <a:r>
              <a:rPr lang="en-US" altLang="es-MX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5HT</a:t>
            </a:r>
            <a:r>
              <a:rPr lang="en-US" altLang="es-MX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</a:t>
            </a: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and 5HT</a:t>
            </a:r>
            <a:r>
              <a:rPr lang="en-US" altLang="es-MX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7</a:t>
            </a: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receptors in cardiovascular function.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receptors are located either on the nerve endings in the heart or on the myocardium, and their role still remains to be clarified.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Recently, it has been shown that 5-HT, through a direct stimulation of 5HT</a:t>
            </a:r>
            <a:r>
              <a:rPr lang="en-US" altLang="es-MX" sz="1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</a:t>
            </a: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receptors on sympathetic afferents, participates in the activation of reflex responses.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These are subsequent to an ischemic stress either at the abdominal or at the cardiac level.</a:t>
            </a:r>
            <a:endParaRPr lang="es-ES" altLang="es-MX" sz="1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762000" y="5715000"/>
            <a:ext cx="7239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75656" y="548680"/>
            <a:ext cx="599844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Objetivo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ES" sz="1600" b="1" dirty="0" smtClean="0"/>
              <a:t>Caracterizar </a:t>
            </a:r>
            <a:r>
              <a:rPr lang="es-ES" sz="1600" b="1" dirty="0"/>
              <a:t>bioquímica e </a:t>
            </a:r>
            <a:r>
              <a:rPr lang="es-ES" sz="1600" b="1" dirty="0" err="1"/>
              <a:t>inmunohistoquímicamente</a:t>
            </a:r>
            <a:r>
              <a:rPr lang="es-ES" sz="1600" b="1" dirty="0"/>
              <a:t> un sistema </a:t>
            </a:r>
            <a:r>
              <a:rPr lang="es-ES" sz="1600" b="1" dirty="0" err="1"/>
              <a:t>serotonínergico</a:t>
            </a:r>
            <a:r>
              <a:rPr lang="es-ES" sz="1600" b="1" dirty="0"/>
              <a:t> intrínseco en el corazón de la rata</a:t>
            </a:r>
            <a:r>
              <a:rPr lang="es-ES" sz="1600" b="1" dirty="0" smtClean="0"/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s-MX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447800" y="908720"/>
            <a:ext cx="6026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1403648" y="1700808"/>
            <a:ext cx="62205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b="1" dirty="0" smtClean="0"/>
          </a:p>
          <a:p>
            <a:r>
              <a:rPr lang="es-MX" sz="2000" b="1" dirty="0" smtClean="0"/>
              <a:t>Material </a:t>
            </a:r>
            <a:r>
              <a:rPr lang="es-MX" sz="2000" b="1" dirty="0"/>
              <a:t>y métodos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1600" b="1" dirty="0" smtClean="0"/>
              <a:t>Se </a:t>
            </a:r>
            <a:r>
              <a:rPr lang="es-MX" sz="1600" b="1" dirty="0"/>
              <a:t>utilizaron ratas machos de la cepa </a:t>
            </a:r>
            <a:r>
              <a:rPr lang="es-MX" sz="1600" b="1" dirty="0" err="1"/>
              <a:t>Wistar</a:t>
            </a:r>
            <a:r>
              <a:rPr lang="es-MX" sz="1600" b="1" dirty="0"/>
              <a:t>, con peso corporal promedio de 250 ± 10 g, se adaptaron dos semanas a condiciones estándar de </a:t>
            </a:r>
            <a:r>
              <a:rPr lang="es-MX" sz="1600" b="1" dirty="0" err="1"/>
              <a:t>bioterio</a:t>
            </a:r>
            <a:r>
              <a:rPr lang="es-MX" sz="1600" b="1" dirty="0"/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1600" b="1" dirty="0"/>
              <a:t>Se obtuvieron los corazones para determinar los principales componentes del sistema </a:t>
            </a:r>
            <a:r>
              <a:rPr lang="es-MX" sz="1600" b="1" dirty="0" err="1"/>
              <a:t>serotoninérgico</a:t>
            </a:r>
            <a:r>
              <a:rPr lang="es-MX" sz="1600" b="1" dirty="0"/>
              <a:t> a través de </a:t>
            </a:r>
            <a:r>
              <a:rPr lang="es-MX" sz="1600" b="1" dirty="0" err="1"/>
              <a:t>inmunohistoquímica</a:t>
            </a:r>
            <a:r>
              <a:rPr lang="es-MX" sz="1600" b="1" dirty="0"/>
              <a:t> y Western </a:t>
            </a:r>
            <a:r>
              <a:rPr lang="es-MX" sz="1600" b="1" dirty="0" err="1"/>
              <a:t>blot</a:t>
            </a:r>
            <a:r>
              <a:rPr lang="es-MX" sz="1600" b="1" dirty="0"/>
              <a:t> para triptófano-5-hidroxilasa (TPH) 1 y 2, el transportador de  serotonina (SERT) y los receptores </a:t>
            </a:r>
            <a:r>
              <a:rPr lang="es-MX" sz="1600" b="1" dirty="0" err="1"/>
              <a:t>serotoninérgicos</a:t>
            </a:r>
            <a:r>
              <a:rPr lang="es-MX" sz="1600" b="1" dirty="0"/>
              <a:t> 5-HT</a:t>
            </a:r>
            <a:r>
              <a:rPr lang="es-MX" sz="1600" b="1" baseline="-25000" dirty="0"/>
              <a:t>1B</a:t>
            </a:r>
            <a:r>
              <a:rPr lang="es-MX" sz="1600" b="1" dirty="0"/>
              <a:t>, 5-HT</a:t>
            </a:r>
            <a:r>
              <a:rPr lang="es-MX" sz="1600" b="1" baseline="-25000" dirty="0"/>
              <a:t>2A</a:t>
            </a:r>
            <a:r>
              <a:rPr lang="es-MX" sz="1600" b="1" dirty="0"/>
              <a:t>, 5-HT</a:t>
            </a:r>
            <a:r>
              <a:rPr lang="es-MX" sz="1600" b="1" baseline="-25000" dirty="0"/>
              <a:t>2B</a:t>
            </a:r>
            <a:r>
              <a:rPr lang="es-MX" sz="1600" b="1" dirty="0"/>
              <a:t> y 5-HT</a:t>
            </a:r>
            <a:r>
              <a:rPr lang="es-MX" sz="1600" b="1" baseline="-25000" dirty="0"/>
              <a:t>4</a:t>
            </a:r>
            <a:r>
              <a:rPr lang="es-MX" sz="1600" b="1" dirty="0"/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s-MX" sz="1600" b="1" dirty="0"/>
              <a:t>Además se determinaron la actividad de la TPH, el L-Triptófano (L-</a:t>
            </a:r>
            <a:r>
              <a:rPr lang="es-MX" sz="1600" b="1" dirty="0" err="1"/>
              <a:t>Trp</a:t>
            </a:r>
            <a:r>
              <a:rPr lang="es-MX" sz="1600" b="1" dirty="0"/>
              <a:t>), 5-hidroxitriptamina (serotonina) y el ácido 5-hidoxiindol acético por cromatografía de líquidos de alta resolución.</a:t>
            </a:r>
            <a:endParaRPr lang="es-MX" sz="1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1475656" y="2348880"/>
            <a:ext cx="6026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56778" y="44624"/>
            <a:ext cx="9096591" cy="6738512"/>
            <a:chOff x="56778" y="44624"/>
            <a:chExt cx="9096591" cy="673851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8" y="44624"/>
              <a:ext cx="4731246" cy="230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107504" y="2306079"/>
              <a:ext cx="43204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00" b="1" dirty="0"/>
                <a:t>Figure 1A. </a:t>
              </a:r>
              <a:r>
                <a:rPr lang="en-US" sz="1000" dirty="0"/>
                <a:t>Chromatogram representative of a standard 5-HTP and L-</a:t>
              </a:r>
              <a:r>
                <a:rPr lang="en-US" sz="1000" dirty="0" err="1"/>
                <a:t>Trp</a:t>
              </a:r>
              <a:r>
                <a:rPr lang="en-US" sz="1000" dirty="0"/>
                <a:t> (black line) and of the specific activity of </a:t>
              </a:r>
              <a:r>
                <a:rPr lang="en-US" sz="1000" dirty="0" smtClean="0"/>
                <a:t>TPH obtained </a:t>
              </a:r>
              <a:r>
                <a:rPr lang="en-US" sz="1000" dirty="0"/>
                <a:t>in rat heart (blue line). (B) Expression of TPH1 and 2 in rat heart by Western blot. </a:t>
              </a:r>
              <a:r>
                <a:rPr lang="en-US" sz="1000" dirty="0" err="1"/>
                <a:t>Immunoreactivity</a:t>
              </a:r>
              <a:r>
                <a:rPr lang="en-US" sz="1000" dirty="0"/>
                <a:t> was </a:t>
              </a:r>
              <a:r>
                <a:rPr lang="en-US" sz="1000" dirty="0" smtClean="0"/>
                <a:t>detected with </a:t>
              </a:r>
              <a:r>
                <a:rPr lang="en-US" sz="1000" dirty="0"/>
                <a:t>antibodies specific for each of the proteins. One 51-kDa band for TPH1 was observed and another band of 53 </a:t>
              </a:r>
              <a:r>
                <a:rPr lang="en-US" sz="1000" dirty="0" err="1" smtClean="0"/>
                <a:t>kDa</a:t>
              </a:r>
              <a:r>
                <a:rPr lang="en-US" sz="1000" dirty="0" smtClean="0"/>
                <a:t> that </a:t>
              </a:r>
              <a:r>
                <a:rPr lang="en-US" sz="1000" dirty="0"/>
                <a:t>corresponded to TPH2 and GADPH of 37 </a:t>
              </a:r>
              <a:r>
                <a:rPr lang="en-US" sz="1000" dirty="0" err="1"/>
                <a:t>kDa</a:t>
              </a:r>
              <a:r>
                <a:rPr lang="en-US" sz="1000" dirty="0"/>
                <a:t> as internal control.</a:t>
              </a:r>
              <a:endParaRPr lang="es-MX" sz="1000" dirty="0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400" y="44624"/>
              <a:ext cx="4211960" cy="209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4734005" y="2093889"/>
              <a:ext cx="4419364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/>
                <a:t>Figure 2. Photomicrographs of longitudinal cuts of the heart that show </a:t>
              </a:r>
              <a:r>
                <a:rPr lang="en-US" sz="900" b="1" dirty="0" err="1"/>
                <a:t>immunopositive</a:t>
              </a:r>
              <a:r>
                <a:rPr lang="en-US" sz="900" b="1" dirty="0"/>
                <a:t> </a:t>
              </a:r>
              <a:r>
                <a:rPr lang="en-US" sz="900" b="1" dirty="0" err="1"/>
                <a:t>cardiomyocytes</a:t>
              </a:r>
              <a:r>
                <a:rPr lang="en-US" sz="900" b="1" dirty="0"/>
                <a:t> for </a:t>
              </a:r>
              <a:r>
                <a:rPr lang="en-US" sz="900" b="1" dirty="0" smtClean="0"/>
                <a:t>tryptophan-5-hydroxylase (</a:t>
              </a:r>
              <a:r>
                <a:rPr lang="en-US" sz="900" b="1" dirty="0"/>
                <a:t>TPs). A) TPH1 and B) TPH2. Cuts were incubated with monoclonal antibodies specific for each of the isoforms (dilution 1:500) </a:t>
              </a:r>
              <a:r>
                <a:rPr lang="en-US" sz="900" b="1" dirty="0" smtClean="0"/>
                <a:t>and </a:t>
              </a:r>
              <a:r>
                <a:rPr lang="en-US" sz="900" b="1" dirty="0" err="1" smtClean="0"/>
                <a:t>immunoreactivities</a:t>
              </a:r>
              <a:r>
                <a:rPr lang="en-US" sz="900" b="1" dirty="0" smtClean="0"/>
                <a:t> </a:t>
              </a:r>
              <a:r>
                <a:rPr lang="en-US" sz="900" b="1" dirty="0"/>
                <a:t>were detected with secondary antibodies conjugated with peroxidase and revealed with 3,3-diaminobenzidine. </a:t>
              </a:r>
              <a:r>
                <a:rPr lang="en-US" sz="900" b="1" dirty="0" smtClean="0"/>
                <a:t>Arrows show </a:t>
              </a:r>
              <a:r>
                <a:rPr lang="en-US" sz="900" b="1" dirty="0"/>
                <a:t>the </a:t>
              </a:r>
              <a:r>
                <a:rPr lang="en-US" sz="900" b="1" dirty="0" err="1"/>
                <a:t>immunoreactivity</a:t>
              </a:r>
              <a:r>
                <a:rPr lang="en-US" sz="900" b="1" dirty="0"/>
                <a:t> in cytoplasmic conglomerates and in the membranes. Arrowheads point to the sites where there was </a:t>
              </a:r>
              <a:r>
                <a:rPr lang="en-US" sz="900" b="1" dirty="0" smtClean="0"/>
                <a:t>no </a:t>
              </a:r>
              <a:r>
                <a:rPr lang="en-US" sz="900" b="1" dirty="0" err="1" smtClean="0"/>
                <a:t>immunopositivity</a:t>
              </a:r>
              <a:r>
                <a:rPr lang="en-US" sz="900" b="1" dirty="0" smtClean="0"/>
                <a:t> </a:t>
              </a:r>
              <a:r>
                <a:rPr lang="en-US" sz="900" b="1" dirty="0"/>
                <a:t>of the </a:t>
              </a:r>
              <a:r>
                <a:rPr lang="en-US" sz="900" b="1" dirty="0" err="1"/>
                <a:t>enzymes.C</a:t>
              </a:r>
              <a:r>
                <a:rPr lang="en-US" sz="900" b="1" dirty="0"/>
                <a:t>) Negative control</a:t>
              </a:r>
              <a:endParaRPr lang="es-MX" sz="900" b="1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6011944" y="6418185"/>
              <a:ext cx="2664512" cy="2413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000" b="1" i="1" dirty="0" err="1" smtClean="0"/>
                <a:t>Glo</a:t>
              </a:r>
              <a:r>
                <a:rPr lang="es-MX" sz="1000" b="1" i="1" dirty="0" smtClean="0"/>
                <a:t> </a:t>
              </a:r>
              <a:r>
                <a:rPr lang="es-MX" sz="1000" b="1" i="1" dirty="0" err="1" smtClean="0"/>
                <a:t>Adv</a:t>
              </a:r>
              <a:r>
                <a:rPr lang="es-MX" sz="1000" b="1" i="1" dirty="0" smtClean="0"/>
                <a:t> Res J </a:t>
              </a:r>
              <a:r>
                <a:rPr lang="es-MX" sz="1000" b="1" i="1" dirty="0" err="1" smtClean="0"/>
                <a:t>Med</a:t>
              </a:r>
              <a:r>
                <a:rPr lang="es-MX" sz="1000" b="1" i="1" dirty="0" smtClean="0"/>
                <a:t> </a:t>
              </a:r>
              <a:r>
                <a:rPr lang="es-MX" sz="1000" b="1" i="1" dirty="0" err="1" smtClean="0"/>
                <a:t>Med</a:t>
              </a:r>
              <a:r>
                <a:rPr lang="es-MX" sz="1000" b="1" i="1" dirty="0" smtClean="0"/>
                <a:t> </a:t>
              </a:r>
              <a:r>
                <a:rPr lang="es-MX" sz="1000" b="1" i="1" dirty="0" err="1" smtClean="0"/>
                <a:t>Sci</a:t>
              </a:r>
              <a:r>
                <a:rPr lang="es-MX" sz="1000" b="1" i="1" dirty="0" smtClean="0"/>
                <a:t>  2015; 4(2):083-091</a:t>
              </a:r>
              <a:endParaRPr lang="es-MX" sz="1000" b="1" i="1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0" y="3140968"/>
              <a:ext cx="8274252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Rectángulo"/>
            <p:cNvSpPr/>
            <p:nvPr/>
          </p:nvSpPr>
          <p:spPr>
            <a:xfrm>
              <a:off x="323528" y="5582807"/>
              <a:ext cx="445152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/>
                <a:t>Figure 3 A. Chromatogram representative of the presence of 5-HIAA, L-</a:t>
              </a:r>
              <a:r>
                <a:rPr lang="en-US" sz="900" b="1" dirty="0" err="1"/>
                <a:t>Trp</a:t>
              </a:r>
              <a:r>
                <a:rPr lang="en-US" sz="900" b="1" dirty="0"/>
                <a:t>, and 5-HT in the heart (black line) and the response of </a:t>
              </a:r>
              <a:r>
                <a:rPr lang="en-US" sz="900" b="1" dirty="0" smtClean="0"/>
                <a:t>the respective </a:t>
              </a:r>
              <a:r>
                <a:rPr lang="en-US" sz="900" b="1" dirty="0"/>
                <a:t>standards (blue line). (B) Photomicrograph of a longitudinal slice of the heart showing 5-HT </a:t>
              </a:r>
              <a:r>
                <a:rPr lang="en-US" sz="900" b="1" dirty="0" err="1"/>
                <a:t>immunopositive</a:t>
              </a:r>
              <a:r>
                <a:rPr lang="en-US" sz="900" b="1" dirty="0"/>
                <a:t> </a:t>
              </a:r>
              <a:r>
                <a:rPr lang="en-US" sz="900" b="1" dirty="0" err="1"/>
                <a:t>cardiomyocytes</a:t>
              </a:r>
              <a:r>
                <a:rPr lang="en-US" sz="900" b="1" dirty="0" smtClean="0"/>
                <a:t>. The </a:t>
              </a:r>
              <a:r>
                <a:rPr lang="en-US" sz="900" b="1" dirty="0"/>
                <a:t>heart tissue was incubated with polyclonal antibody for the amine (dilution 1:1000) and </a:t>
              </a:r>
              <a:r>
                <a:rPr lang="en-US" sz="900" b="1" dirty="0" err="1"/>
                <a:t>immunoreactivity</a:t>
              </a:r>
              <a:r>
                <a:rPr lang="en-US" sz="900" b="1" dirty="0"/>
                <a:t> was detected with </a:t>
              </a:r>
              <a:r>
                <a:rPr lang="en-US" sz="900" b="1" dirty="0" smtClean="0"/>
                <a:t>a secondary </a:t>
              </a:r>
              <a:r>
                <a:rPr lang="en-US" sz="900" b="1" dirty="0"/>
                <a:t>antibody conjugated with peroxidase and revealed with 3,3-diaminobenzidine. Arrows show </a:t>
              </a:r>
              <a:r>
                <a:rPr lang="en-US" sz="900" b="1" dirty="0" err="1"/>
                <a:t>immunoreactivity</a:t>
              </a:r>
              <a:r>
                <a:rPr lang="en-US" sz="900" b="1" dirty="0"/>
                <a:t> </a:t>
              </a:r>
              <a:r>
                <a:rPr lang="en-US" sz="900" b="1" dirty="0" smtClean="0"/>
                <a:t>in conglomerates </a:t>
              </a:r>
              <a:r>
                <a:rPr lang="en-US" sz="900" b="1" dirty="0"/>
                <a:t>and arrowheads point to the zones with no </a:t>
              </a:r>
              <a:r>
                <a:rPr lang="en-US" sz="900" b="1" dirty="0" err="1"/>
                <a:t>immunopositivity</a:t>
              </a:r>
              <a:r>
                <a:rPr lang="en-US" sz="900" b="1" dirty="0"/>
                <a:t>. C) Negative control.</a:t>
              </a:r>
              <a:endParaRPr lang="es-MX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5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95300" y="44624"/>
            <a:ext cx="8469188" cy="6768752"/>
            <a:chOff x="495300" y="44624"/>
            <a:chExt cx="8469188" cy="6768752"/>
          </a:xfrm>
        </p:grpSpPr>
        <p:grpSp>
          <p:nvGrpSpPr>
            <p:cNvPr id="3" name="2 Grupo"/>
            <p:cNvGrpSpPr/>
            <p:nvPr/>
          </p:nvGrpSpPr>
          <p:grpSpPr>
            <a:xfrm>
              <a:off x="495300" y="44624"/>
              <a:ext cx="8153400" cy="3409668"/>
              <a:chOff x="495300" y="188640"/>
              <a:chExt cx="8153400" cy="3794632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" y="188640"/>
                <a:ext cx="8153400" cy="2664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1 Rectángulo"/>
              <p:cNvSpPr/>
              <p:nvPr/>
            </p:nvSpPr>
            <p:spPr>
              <a:xfrm>
                <a:off x="526489" y="2852937"/>
                <a:ext cx="8122211" cy="113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00" b="1" dirty="0"/>
                  <a:t>Figure 4 A. Photomicrograph of a longitudinal cut of the heart that shows </a:t>
                </a:r>
                <a:r>
                  <a:rPr lang="en-US" sz="1000" b="1" dirty="0" err="1"/>
                  <a:t>immunopositive</a:t>
                </a:r>
                <a:r>
                  <a:rPr lang="en-US" sz="1000" b="1" dirty="0"/>
                  <a:t> </a:t>
                </a:r>
                <a:r>
                  <a:rPr lang="en-US" sz="1000" b="1" dirty="0" err="1"/>
                  <a:t>cardiomyocytes</a:t>
                </a:r>
                <a:r>
                  <a:rPr lang="en-US" sz="1000" b="1" dirty="0"/>
                  <a:t> for SERT. The </a:t>
                </a:r>
                <a:r>
                  <a:rPr lang="en-US" sz="1000" b="1" dirty="0" smtClean="0"/>
                  <a:t>cut was </a:t>
                </a:r>
                <a:r>
                  <a:rPr lang="en-US" sz="1000" b="1" dirty="0"/>
                  <a:t>incubated with protein-specific monoclonal antibody (dilution 1:500) and </a:t>
                </a:r>
                <a:r>
                  <a:rPr lang="en-US" sz="1000" b="1" dirty="0" err="1"/>
                  <a:t>immunoreactivity</a:t>
                </a:r>
                <a:r>
                  <a:rPr lang="en-US" sz="1000" b="1" dirty="0"/>
                  <a:t> was detected with </a:t>
                </a:r>
                <a:r>
                  <a:rPr lang="en-US" sz="1000" b="1" dirty="0" smtClean="0"/>
                  <a:t>secondary antibody </a:t>
                </a:r>
                <a:r>
                  <a:rPr lang="en-US" sz="1000" b="1" dirty="0"/>
                  <a:t>conjugated to peroxidase and revealed with 3,3-diaminobenzidine. Arrows show </a:t>
                </a:r>
                <a:r>
                  <a:rPr lang="en-US" sz="1000" b="1" dirty="0" err="1"/>
                  <a:t>immunoreactivity</a:t>
                </a:r>
                <a:r>
                  <a:rPr lang="en-US" sz="1000" b="1" dirty="0"/>
                  <a:t> with </a:t>
                </a:r>
                <a:r>
                  <a:rPr lang="en-US" sz="1000" b="1" dirty="0" smtClean="0"/>
                  <a:t>cytoplasmic conglomerates </a:t>
                </a:r>
                <a:r>
                  <a:rPr lang="en-US" sz="1000" b="1" dirty="0"/>
                  <a:t>and in the membranes. Arrowheads show the zones where there was no </a:t>
                </a:r>
                <a:r>
                  <a:rPr lang="en-US" sz="1000" b="1" dirty="0" err="1"/>
                  <a:t>immunopositivity</a:t>
                </a:r>
                <a:r>
                  <a:rPr lang="en-US" sz="1000" b="1" dirty="0"/>
                  <a:t> in </a:t>
                </a:r>
                <a:r>
                  <a:rPr lang="en-US" sz="1000" b="1" dirty="0" smtClean="0"/>
                  <a:t>the </a:t>
                </a:r>
                <a:r>
                  <a:rPr lang="en-US" sz="1000" b="1" dirty="0" err="1" smtClean="0"/>
                  <a:t>cardiomyocytes</a:t>
                </a:r>
                <a:r>
                  <a:rPr lang="en-US" sz="1000" b="1" dirty="0"/>
                  <a:t>. (B) Negative control. C) Expression of SERT by Western blot; </a:t>
                </a:r>
                <a:r>
                  <a:rPr lang="en-US" sz="1000" b="1" dirty="0" err="1"/>
                  <a:t>immunoreactivity</a:t>
                </a:r>
                <a:r>
                  <a:rPr lang="en-US" sz="1000" b="1" dirty="0"/>
                  <a:t> was detected with </a:t>
                </a:r>
                <a:r>
                  <a:rPr lang="en-US" sz="1000" b="1" dirty="0" smtClean="0"/>
                  <a:t>specific antibodies</a:t>
                </a:r>
                <a:r>
                  <a:rPr lang="en-US" sz="1000" b="1" dirty="0"/>
                  <a:t>. A 70-kDa band for SERT and another 37-kDa band was observed, which corresponded to GADPH as </a:t>
                </a:r>
                <a:r>
                  <a:rPr lang="en-US" sz="1000" b="1" dirty="0" smtClean="0"/>
                  <a:t>internal </a:t>
                </a:r>
                <a:r>
                  <a:rPr lang="es-MX" sz="1000" b="1" dirty="0" smtClean="0"/>
                  <a:t>control </a:t>
                </a:r>
                <a:r>
                  <a:rPr lang="es-MX" sz="1000" b="1" dirty="0" err="1"/>
                  <a:t>for</a:t>
                </a:r>
                <a:r>
                  <a:rPr lang="es-MX" sz="1000" b="1" dirty="0"/>
                  <a:t> </a:t>
                </a:r>
                <a:r>
                  <a:rPr lang="es-MX" sz="1000" b="1" dirty="0" err="1"/>
                  <a:t>the</a:t>
                </a:r>
                <a:r>
                  <a:rPr lang="es-MX" sz="1000" b="1" dirty="0"/>
                  <a:t> </a:t>
                </a:r>
                <a:r>
                  <a:rPr lang="es-MX" sz="1000" b="1" dirty="0" err="1"/>
                  <a:t>experiment</a:t>
                </a:r>
                <a:r>
                  <a:rPr lang="es-MX" sz="1000" b="1" dirty="0"/>
                  <a:t>.</a:t>
                </a:r>
              </a:p>
            </p:txBody>
          </p:sp>
        </p:grpSp>
        <p:sp>
          <p:nvSpPr>
            <p:cNvPr id="4" name="3 Rectángulo"/>
            <p:cNvSpPr/>
            <p:nvPr/>
          </p:nvSpPr>
          <p:spPr>
            <a:xfrm>
              <a:off x="5805290" y="6536377"/>
              <a:ext cx="31591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i="1" dirty="0" err="1" smtClean="0"/>
                <a:t>Glo</a:t>
              </a:r>
              <a:r>
                <a:rPr lang="es-MX" sz="1200" b="1" i="1" dirty="0" smtClean="0"/>
                <a:t> </a:t>
              </a:r>
              <a:r>
                <a:rPr lang="es-MX" sz="1200" b="1" i="1" dirty="0" err="1" smtClean="0"/>
                <a:t>Adv</a:t>
              </a:r>
              <a:r>
                <a:rPr lang="es-MX" sz="1200" b="1" i="1" dirty="0" smtClean="0"/>
                <a:t> Res J </a:t>
              </a:r>
              <a:r>
                <a:rPr lang="es-MX" sz="1200" b="1" i="1" dirty="0" err="1" smtClean="0"/>
                <a:t>Med</a:t>
              </a:r>
              <a:r>
                <a:rPr lang="es-MX" sz="1200" b="1" i="1" dirty="0" smtClean="0"/>
                <a:t> </a:t>
              </a:r>
              <a:r>
                <a:rPr lang="es-MX" sz="1200" b="1" i="1" dirty="0" err="1" smtClean="0"/>
                <a:t>Med</a:t>
              </a:r>
              <a:r>
                <a:rPr lang="es-MX" sz="1200" b="1" i="1" dirty="0" smtClean="0"/>
                <a:t> </a:t>
              </a:r>
              <a:r>
                <a:rPr lang="es-MX" sz="1200" b="1" i="1" dirty="0" err="1" smtClean="0"/>
                <a:t>Sci</a:t>
              </a:r>
              <a:r>
                <a:rPr lang="es-MX" sz="1200" b="1" i="1" dirty="0" smtClean="0"/>
                <a:t>  2015; 4(2):083-091</a:t>
              </a:r>
              <a:endParaRPr lang="es-MX" sz="1200" b="1" i="1" dirty="0"/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611560" y="3284984"/>
              <a:ext cx="8039100" cy="3331322"/>
              <a:chOff x="683568" y="188640"/>
              <a:chExt cx="8039100" cy="3768036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188640"/>
                <a:ext cx="8039100" cy="2808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7 Rectángulo"/>
              <p:cNvSpPr/>
              <p:nvPr/>
            </p:nvSpPr>
            <p:spPr>
              <a:xfrm>
                <a:off x="683568" y="3068960"/>
                <a:ext cx="8039100" cy="8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900" b="1" dirty="0"/>
                  <a:t>Figure 5A. Expression of 5-HT1B and 5-HT4 receptors in the heart by Western blot; </a:t>
                </a:r>
                <a:r>
                  <a:rPr lang="en-US" sz="900" b="1" dirty="0" err="1"/>
                  <a:t>immunoreactivity</a:t>
                </a:r>
                <a:r>
                  <a:rPr lang="en-US" sz="900" b="1" dirty="0"/>
                  <a:t> was detected with specific antibodies </a:t>
                </a:r>
                <a:r>
                  <a:rPr lang="en-US" sz="900" b="1" dirty="0" smtClean="0"/>
                  <a:t>for each </a:t>
                </a:r>
                <a:r>
                  <a:rPr lang="en-US" sz="900" b="1" dirty="0"/>
                  <a:t>of the receptors. A 47-kDa band was observed for 5-HT1B and another band of 44 </a:t>
                </a:r>
                <a:r>
                  <a:rPr lang="en-US" sz="900" b="1" dirty="0" err="1"/>
                  <a:t>kDa</a:t>
                </a:r>
                <a:r>
                  <a:rPr lang="en-US" sz="900" b="1" dirty="0"/>
                  <a:t>, which corresponded to 5-HT4. (B) </a:t>
                </a:r>
                <a:r>
                  <a:rPr lang="en-US" sz="900" b="1" dirty="0" smtClean="0"/>
                  <a:t>Photomicrographs of </a:t>
                </a:r>
                <a:r>
                  <a:rPr lang="en-US" sz="900" b="1" dirty="0"/>
                  <a:t>longitudinal cuts of the heart show </a:t>
                </a:r>
                <a:r>
                  <a:rPr lang="en-US" sz="900" b="1" dirty="0" err="1"/>
                  <a:t>cardiomyocytes</a:t>
                </a:r>
                <a:r>
                  <a:rPr lang="en-US" sz="900" b="1" dirty="0"/>
                  <a:t> </a:t>
                </a:r>
                <a:r>
                  <a:rPr lang="en-US" sz="900" b="1" dirty="0" err="1"/>
                  <a:t>immunopositive</a:t>
                </a:r>
                <a:r>
                  <a:rPr lang="en-US" sz="900" b="1" dirty="0"/>
                  <a:t> for receptors. Cuts were incubated with specific monoclonal </a:t>
                </a:r>
                <a:r>
                  <a:rPr lang="en-US" sz="900" b="1" dirty="0" smtClean="0"/>
                  <a:t>antibodies (</a:t>
                </a:r>
                <a:r>
                  <a:rPr lang="en-US" sz="900" b="1" dirty="0"/>
                  <a:t>dilution 1:400) and </a:t>
                </a:r>
                <a:r>
                  <a:rPr lang="en-US" sz="900" b="1" dirty="0" err="1"/>
                  <a:t>immunoreactivity</a:t>
                </a:r>
                <a:r>
                  <a:rPr lang="en-US" sz="900" b="1" dirty="0"/>
                  <a:t> was detected with secondary antibody conjugated to peroxidase and revealed with 3,3-diaminobenzidine</a:t>
                </a:r>
                <a:r>
                  <a:rPr lang="en-US" sz="900" b="1" dirty="0" smtClean="0"/>
                  <a:t>.  Arrows </a:t>
                </a:r>
                <a:r>
                  <a:rPr lang="en-US" sz="900" b="1" dirty="0"/>
                  <a:t>show conglomerates of the </a:t>
                </a:r>
                <a:r>
                  <a:rPr lang="en-US" sz="900" b="1" dirty="0" err="1"/>
                  <a:t>immunoreactivity</a:t>
                </a:r>
                <a:r>
                  <a:rPr lang="en-US" sz="900" b="1" dirty="0"/>
                  <a:t> in the </a:t>
                </a:r>
                <a:r>
                  <a:rPr lang="en-US" sz="900" b="1" dirty="0" err="1"/>
                  <a:t>cardiomyocytes</a:t>
                </a:r>
                <a:r>
                  <a:rPr lang="en-US" sz="900" b="1" dirty="0"/>
                  <a:t>. Arrowheads show </a:t>
                </a:r>
                <a:r>
                  <a:rPr lang="en-US" sz="900" b="1" dirty="0" err="1"/>
                  <a:t>immunopositivity</a:t>
                </a:r>
                <a:r>
                  <a:rPr lang="en-US" sz="900" b="1" dirty="0"/>
                  <a:t> in the membranes. C) </a:t>
                </a:r>
                <a:r>
                  <a:rPr lang="en-US" sz="900" b="1" dirty="0" smtClean="0"/>
                  <a:t>Negative </a:t>
                </a:r>
                <a:r>
                  <a:rPr lang="es-MX" sz="900" b="1" dirty="0" smtClean="0"/>
                  <a:t>control</a:t>
                </a:r>
                <a:endParaRPr lang="es-MX" sz="9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80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17614" y="188640"/>
            <a:ext cx="8297761" cy="6558538"/>
            <a:chOff x="417614" y="188640"/>
            <a:chExt cx="8297761" cy="655853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5" y="188640"/>
              <a:ext cx="8286750" cy="4680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417614" y="4941168"/>
              <a:ext cx="829776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/>
                <a:t>Figure 6A. Expression of 5-HT2A and 5-HT2B receptors in the heart of the adult rat by Western blot; </a:t>
              </a:r>
              <a:r>
                <a:rPr lang="en-US" sz="1200" b="1" dirty="0" err="1"/>
                <a:t>immunoreactivity</a:t>
              </a:r>
              <a:r>
                <a:rPr lang="en-US" sz="1200" b="1" dirty="0"/>
                <a:t> was detected with </a:t>
              </a:r>
              <a:r>
                <a:rPr lang="en-US" sz="1200" b="1" dirty="0" smtClean="0"/>
                <a:t>antibodies specific </a:t>
              </a:r>
              <a:r>
                <a:rPr lang="en-US" sz="1200" b="1" dirty="0"/>
                <a:t>for each of the receptors. A 53-kDa band was observed for 5-HT2A and another band of 55 </a:t>
              </a:r>
              <a:r>
                <a:rPr lang="en-US" sz="1200" b="1" dirty="0" err="1"/>
                <a:t>kDa</a:t>
              </a:r>
              <a:r>
                <a:rPr lang="en-US" sz="1200" b="1" dirty="0"/>
                <a:t> that corresponded to 5-HT2B. (B</a:t>
              </a:r>
              <a:r>
                <a:rPr lang="en-US" sz="1200" b="1" dirty="0" smtClean="0"/>
                <a:t>) Photomicrographs </a:t>
              </a:r>
              <a:r>
                <a:rPr lang="en-US" sz="1200" b="1" dirty="0"/>
                <a:t>of longitudinal cuts of the heart that show </a:t>
              </a:r>
              <a:r>
                <a:rPr lang="en-US" sz="1200" b="1" dirty="0" err="1"/>
                <a:t>cardiomyocytes</a:t>
              </a:r>
              <a:r>
                <a:rPr lang="en-US" sz="1200" b="1" dirty="0"/>
                <a:t> </a:t>
              </a:r>
              <a:r>
                <a:rPr lang="en-US" sz="1200" b="1" dirty="0" err="1"/>
                <a:t>immunoreactive</a:t>
              </a:r>
              <a:r>
                <a:rPr lang="en-US" sz="1200" b="1" dirty="0"/>
                <a:t> for the 5-HT2A and 5-HT2B receptor. Cuts </a:t>
              </a:r>
              <a:r>
                <a:rPr lang="en-US" sz="1200" b="1" dirty="0" smtClean="0"/>
                <a:t>were  incubated </a:t>
              </a:r>
              <a:r>
                <a:rPr lang="en-US" sz="1200" b="1" dirty="0"/>
                <a:t>with monoclonal antibodies specific for each (dilution 1:500) and </a:t>
              </a:r>
              <a:r>
                <a:rPr lang="en-US" sz="1200" b="1" dirty="0" err="1"/>
                <a:t>immunoreactivity</a:t>
              </a:r>
              <a:r>
                <a:rPr lang="en-US" sz="1200" b="1" dirty="0"/>
                <a:t> was detected with a secondary antibody </a:t>
              </a:r>
              <a:r>
                <a:rPr lang="en-US" sz="1200" b="1" dirty="0" smtClean="0"/>
                <a:t>conjugated to </a:t>
              </a:r>
              <a:r>
                <a:rPr lang="en-US" sz="1200" b="1" dirty="0"/>
                <a:t>peroxidase and revealed with 3,3-diaminobenzidine. Arrows show </a:t>
              </a:r>
              <a:r>
                <a:rPr lang="en-US" sz="1200" b="1" dirty="0" err="1"/>
                <a:t>immunoreactivity</a:t>
              </a:r>
              <a:r>
                <a:rPr lang="en-US" sz="1200" b="1" dirty="0"/>
                <a:t> in </a:t>
              </a:r>
              <a:r>
                <a:rPr lang="en-US" sz="1200" b="1" dirty="0" smtClean="0"/>
                <a:t> conglomerates </a:t>
              </a:r>
              <a:r>
                <a:rPr lang="en-US" sz="1200" b="1" dirty="0"/>
                <a:t>and around the nuclei. Arrowheads </a:t>
              </a:r>
              <a:r>
                <a:rPr lang="en-US" sz="1200" b="1" dirty="0" smtClean="0"/>
                <a:t>show </a:t>
              </a:r>
              <a:r>
                <a:rPr lang="en-US" sz="1200" b="1" dirty="0" err="1" smtClean="0"/>
                <a:t>immunopositivity</a:t>
              </a:r>
              <a:r>
                <a:rPr lang="en-US" sz="1200" b="1" dirty="0" smtClean="0"/>
                <a:t> </a:t>
              </a:r>
              <a:r>
                <a:rPr lang="en-US" sz="1200" b="1" dirty="0"/>
                <a:t>located in the membranes. C) Negative </a:t>
              </a:r>
              <a:r>
                <a:rPr lang="en-US" sz="1200" b="1" dirty="0" smtClean="0"/>
                <a:t>control</a:t>
              </a:r>
              <a:r>
                <a:rPr lang="es-MX" sz="1200" b="1" i="1" dirty="0" smtClean="0"/>
                <a:t>.</a:t>
              </a:r>
              <a:endParaRPr lang="es-MX" sz="1200" b="1" dirty="0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5364088" y="6470179"/>
              <a:ext cx="315919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1200" b="1" i="1" dirty="0" err="1" smtClean="0"/>
                <a:t>Glo</a:t>
              </a:r>
              <a:r>
                <a:rPr lang="es-MX" sz="1200" b="1" i="1" dirty="0" smtClean="0"/>
                <a:t> </a:t>
              </a:r>
              <a:r>
                <a:rPr lang="es-MX" sz="1200" b="1" i="1" dirty="0" err="1" smtClean="0"/>
                <a:t>Adv</a:t>
              </a:r>
              <a:r>
                <a:rPr lang="es-MX" sz="1200" b="1" i="1" dirty="0" smtClean="0"/>
                <a:t> Res J </a:t>
              </a:r>
              <a:r>
                <a:rPr lang="es-MX" sz="1200" b="1" i="1" dirty="0" err="1" smtClean="0"/>
                <a:t>Med</a:t>
              </a:r>
              <a:r>
                <a:rPr lang="es-MX" sz="1200" b="1" i="1" dirty="0" smtClean="0"/>
                <a:t> </a:t>
              </a:r>
              <a:r>
                <a:rPr lang="es-MX" sz="1200" b="1" i="1" dirty="0" err="1" smtClean="0"/>
                <a:t>Med</a:t>
              </a:r>
              <a:r>
                <a:rPr lang="es-MX" sz="1200" b="1" i="1" dirty="0" smtClean="0"/>
                <a:t> </a:t>
              </a:r>
              <a:r>
                <a:rPr lang="es-MX" sz="1200" b="1" i="1" dirty="0" err="1" smtClean="0"/>
                <a:t>Sci</a:t>
              </a:r>
              <a:r>
                <a:rPr lang="es-MX" sz="1200" b="1" i="1" dirty="0" smtClean="0"/>
                <a:t>  2015; 4(2):083-091</a:t>
              </a:r>
              <a:endParaRPr lang="es-MX" sz="1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263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1470</Words>
  <Application>Microsoft Office PowerPoint</Application>
  <PresentationFormat>Presentación en pantalla (4:3)</PresentationFormat>
  <Paragraphs>228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</dc:creator>
  <cp:lastModifiedBy>Gabriel</cp:lastModifiedBy>
  <cp:revision>231</cp:revision>
  <dcterms:created xsi:type="dcterms:W3CDTF">2013-03-12T18:43:03Z</dcterms:created>
  <dcterms:modified xsi:type="dcterms:W3CDTF">2016-02-29T19:31:28Z</dcterms:modified>
</cp:coreProperties>
</file>