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3" r:id="rId11"/>
    <p:sldId id="267" r:id="rId12"/>
    <p:sldId id="268" r:id="rId13"/>
    <p:sldId id="269" r:id="rId14"/>
    <p:sldId id="271" r:id="rId15"/>
    <p:sldId id="270" r:id="rId1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16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D7E3C-8AF6-6647-BB06-D54711D90285}" type="datetimeFigureOut">
              <a:rPr lang="es-ES" smtClean="0"/>
              <a:t>02/03/16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BC76C-60B4-6547-9852-09F1C30C1F6B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76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MX" dirty="0">
              <a:cs typeface="MS PGothic" pitchFamily="34" charset="-128"/>
            </a:endParaRPr>
          </a:p>
        </p:txBody>
      </p:sp>
      <p:sp>
        <p:nvSpPr>
          <p:cNvPr id="176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293B5E-C5D3-CD4C-AF3F-5A696ED88C45}" type="slidenum">
              <a:rPr lang="es-MX">
                <a:latin typeface="Calibri" pitchFamily="-84" charset="0"/>
                <a:ea typeface="Arial" pitchFamily="-84" charset="0"/>
                <a:cs typeface="Arial" pitchFamily="-84" charset="0"/>
              </a:rPr>
              <a:pPr/>
              <a:t>2</a:t>
            </a:fld>
            <a:endParaRPr lang="es-MX">
              <a:latin typeface="Calibri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06476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0569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91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22533" cy="5791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16328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ítulo, gráfic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gráfico 2"/>
          <p:cNvSpPr>
            <a:spLocks noGrp="1"/>
          </p:cNvSpPr>
          <p:nvPr>
            <p:ph type="chart" sz="half" idx="1"/>
          </p:nvPr>
        </p:nvSpPr>
        <p:spPr>
          <a:xfrm>
            <a:off x="677334" y="1676400"/>
            <a:ext cx="3818467" cy="4114800"/>
          </a:xfrm>
        </p:spPr>
        <p:txBody>
          <a:bodyPr/>
          <a:lstStyle/>
          <a:p>
            <a:pPr lvl="0"/>
            <a:r>
              <a:rPr lang="es-ES_tradnl" noProof="0" smtClean="0"/>
              <a:t>Haga clic en el icono para agregar un gráfico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31267" y="1676400"/>
            <a:ext cx="3818467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23335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677333" y="1676400"/>
            <a:ext cx="7772400" cy="4114800"/>
          </a:xfrm>
        </p:spPr>
        <p:txBody>
          <a:bodyPr/>
          <a:lstStyle/>
          <a:p>
            <a:pPr lvl="0"/>
            <a:r>
              <a:rPr lang="es-ES_tradnl" noProof="0" smtClean="0"/>
              <a:t>Haga clic en el icono para agregar una tabla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23872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0" y="0"/>
            <a:ext cx="9144000" cy="5791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94089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19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88147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15577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77334" y="16764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1267" y="16764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41672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84985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41596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71885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04266"/>
      </p:ext>
    </p:extLst>
  </p:cSld>
  <p:clrMapOvr>
    <a:masterClrMapping/>
  </p:clrMapOvr>
  <p:transition xmlns:p14="http://schemas.microsoft.com/office/powerpoint/2010/main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 smtClean="0"/>
              <a:t>Arrastre la imagen al marcador de posición o haga clic en el icono para agregar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80512"/>
      </p:ext>
    </p:extLst>
  </p:cSld>
  <p:clrMapOvr>
    <a:masterClrMapping/>
  </p:clrMapOvr>
  <p:transition xmlns:p14="http://schemas.microsoft.com/office/powerpoint/2010/main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06" tIns="45703" rIns="91406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modificar</a:t>
            </a:r>
            <a:r>
              <a:rPr lang="en-US" dirty="0"/>
              <a:t> el </a:t>
            </a:r>
            <a:r>
              <a:rPr lang="en-US" dirty="0" err="1"/>
              <a:t>título</a:t>
            </a:r>
            <a:r>
              <a:rPr lang="en-US" dirty="0"/>
              <a:t> del </a:t>
            </a:r>
            <a:r>
              <a:rPr lang="en-US" dirty="0" err="1"/>
              <a:t>patrón</a:t>
            </a:r>
            <a:endParaRPr lang="en-US" dirty="0"/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Arial" charset="0"/>
              </a:defRPr>
            </a:lvl1pPr>
          </a:lstStyle>
          <a:p>
            <a:fld id="{C6C6998F-1924-E44C-A032-1AFDFF79CF8A}" type="datetimeFigureOut">
              <a:rPr lang="es-ES_tradnl" smtClean="0">
                <a:solidFill>
                  <a:srgbClr val="FFFFFF"/>
                </a:solidFill>
              </a:rPr>
              <a:pPr/>
              <a:t>02/03/16</a:t>
            </a:fld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Arial" charset="0"/>
              </a:defRPr>
            </a:lvl1pPr>
          </a:lstStyle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Arial" charset="0"/>
              </a:defRPr>
            </a:lvl1pPr>
          </a:lstStyle>
          <a:p>
            <a:fld id="{526F7CCA-8513-E048-B790-F05FAD4F4C86}" type="slidenum">
              <a:rPr lang="es-ES_tradnl" smtClean="0">
                <a:solidFill>
                  <a:srgbClr val="FFFFFF"/>
                </a:solidFill>
              </a:rPr>
              <a:pPr/>
              <a:t>‹Nr.›</a:t>
            </a:fld>
            <a:endParaRPr lang="es-ES_tradnl">
              <a:solidFill>
                <a:srgbClr val="FFFFFF"/>
              </a:solidFill>
            </a:endParaRPr>
          </a:p>
        </p:txBody>
      </p:sp>
      <p:pic>
        <p:nvPicPr>
          <p:cNvPr id="2" name="Imagen 1" descr="logo IN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5" y="113175"/>
            <a:ext cx="1264631" cy="1563225"/>
          </a:xfrm>
          <a:prstGeom prst="rect">
            <a:avLst/>
          </a:prstGeom>
        </p:spPr>
      </p:pic>
      <p:pic>
        <p:nvPicPr>
          <p:cNvPr id="3" name="Imagen 2" descr="Escudo Academia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56" y="113175"/>
            <a:ext cx="1302603" cy="12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7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50000"/>
        <a:buFont typeface="Monotype Sorts" pitchFamily="-65" charset="2"/>
        <a:buChar char="l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11.png"/><Relationship Id="rId1" Type="http://schemas.microsoft.com/office/2007/relationships/media" Target="../media/media5.avi"/><Relationship Id="rId2" Type="http://schemas.openxmlformats.org/officeDocument/2006/relationships/video" Target="../media/media5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microsoft.com/office/2007/relationships/media" Target="../media/media6.wmv"/><Relationship Id="rId2" Type="http://schemas.openxmlformats.org/officeDocument/2006/relationships/video" Target="../media/media6.wm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avi"/><Relationship Id="rId4" Type="http://schemas.openxmlformats.org/officeDocument/2006/relationships/video" Target="../media/media8.avi"/><Relationship Id="rId5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png"/><Relationship Id="rId1" Type="http://schemas.microsoft.com/office/2007/relationships/media" Target="../media/media9.avi"/><Relationship Id="rId2" Type="http://schemas.openxmlformats.org/officeDocument/2006/relationships/video" Target="../media/media9.avi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Insuficiencia Cardiaca</a:t>
            </a:r>
            <a:br>
              <a:rPr lang="es-ES" dirty="0" smtClean="0"/>
            </a:br>
            <a:r>
              <a:rPr lang="es-ES" dirty="0" smtClean="0"/>
              <a:t>Fisiopatología y Detección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2000" dirty="0" smtClean="0"/>
              <a:t>Dr. Juan Verdejo París</a:t>
            </a:r>
          </a:p>
          <a:p>
            <a:r>
              <a:rPr lang="es-ES" sz="2000" dirty="0" smtClean="0"/>
              <a:t>Director Médico</a:t>
            </a:r>
          </a:p>
          <a:p>
            <a:r>
              <a:rPr lang="es-ES" sz="2000" dirty="0" smtClean="0"/>
              <a:t>Instituto N. De Cardiología “Ignacio Chávez”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819486954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40636" y="1856390"/>
            <a:ext cx="2963739" cy="4114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50000"/>
              <a:buFont typeface="Monotype Sorts" pitchFamily="-65" charset="2"/>
              <a:buChar char="l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90000"/>
              </a:lnSpc>
              <a:buFont typeface="Monotype Sorts" pitchFamily="-65" charset="2"/>
              <a:buNone/>
            </a:pPr>
            <a:endParaRPr lang="es-MX" sz="240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s-MX" sz="2600" smtClean="0"/>
              <a:t>Velocidad tisular</a:t>
            </a:r>
          </a:p>
          <a:p>
            <a:pPr>
              <a:lnSpc>
                <a:spcPct val="90000"/>
              </a:lnSpc>
            </a:pPr>
            <a:endParaRPr lang="es-MX" sz="2600" smtClean="0"/>
          </a:p>
          <a:p>
            <a:pPr>
              <a:lnSpc>
                <a:spcPct val="90000"/>
              </a:lnSpc>
            </a:pPr>
            <a:r>
              <a:rPr lang="es-MX" sz="2600" smtClean="0"/>
              <a:t>Strain regional</a:t>
            </a:r>
          </a:p>
          <a:p>
            <a:pPr>
              <a:lnSpc>
                <a:spcPct val="90000"/>
              </a:lnSpc>
            </a:pPr>
            <a:endParaRPr lang="es-MX" sz="2600" smtClean="0"/>
          </a:p>
          <a:p>
            <a:pPr>
              <a:lnSpc>
                <a:spcPct val="90000"/>
              </a:lnSpc>
            </a:pPr>
            <a:r>
              <a:rPr lang="es-MX" sz="2600" smtClean="0"/>
              <a:t>Strain rate</a:t>
            </a:r>
          </a:p>
          <a:p>
            <a:pPr>
              <a:lnSpc>
                <a:spcPct val="90000"/>
              </a:lnSpc>
            </a:pPr>
            <a:endParaRPr lang="es-MX" sz="2600" smtClean="0"/>
          </a:p>
          <a:p>
            <a:pPr>
              <a:lnSpc>
                <a:spcPct val="90000"/>
              </a:lnSpc>
            </a:pPr>
            <a:r>
              <a:rPr lang="es-MX" sz="2600" smtClean="0"/>
              <a:t>Rotación</a:t>
            </a:r>
          </a:p>
          <a:p>
            <a:pPr>
              <a:lnSpc>
                <a:spcPct val="90000"/>
              </a:lnSpc>
            </a:pPr>
            <a:endParaRPr lang="es-MX" sz="2600" smtClean="0"/>
          </a:p>
          <a:p>
            <a:pPr>
              <a:lnSpc>
                <a:spcPct val="90000"/>
              </a:lnSpc>
            </a:pPr>
            <a:r>
              <a:rPr lang="es-MX" sz="2600" smtClean="0"/>
              <a:t>Twist</a:t>
            </a:r>
          </a:p>
          <a:p>
            <a:pPr>
              <a:lnSpc>
                <a:spcPct val="90000"/>
              </a:lnSpc>
            </a:pPr>
            <a:endParaRPr lang="es-MX" sz="2600" smtClean="0"/>
          </a:p>
          <a:p>
            <a:pPr>
              <a:lnSpc>
                <a:spcPct val="90000"/>
              </a:lnSpc>
            </a:pPr>
            <a:r>
              <a:rPr lang="es-MX" sz="2600" smtClean="0"/>
              <a:t>Torsión</a:t>
            </a:r>
            <a:endParaRPr lang="es-MX" sz="2600" dirty="0"/>
          </a:p>
        </p:txBody>
      </p:sp>
      <p:pic>
        <p:nvPicPr>
          <p:cNvPr id="4" name="DEFORMACION 4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9128" y="2230830"/>
            <a:ext cx="5308490" cy="360576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22664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s-MX" sz="3200" smtClean="0">
                <a:latin typeface="Bookman Old Style"/>
                <a:cs typeface="Bookman Old Style"/>
              </a:rPr>
              <a:t>Función sistólica del VI</a:t>
            </a:r>
            <a:r>
              <a:rPr lang="es-MX" smtClean="0">
                <a:effectLst/>
                <a:latin typeface="Bookman Old Style"/>
                <a:cs typeface="Bookman Old Style"/>
              </a:rPr>
              <a:t/>
            </a:r>
            <a:br>
              <a:rPr lang="es-MX" smtClean="0">
                <a:effectLst/>
                <a:latin typeface="Bookman Old Style"/>
                <a:cs typeface="Bookman Old Style"/>
              </a:rPr>
            </a:br>
            <a:r>
              <a:rPr lang="es-MX" sz="2000" smtClean="0">
                <a:solidFill>
                  <a:srgbClr val="FF6600"/>
                </a:solidFill>
                <a:latin typeface="Bookman Old Style"/>
                <a:cs typeface="Bookman Old Style"/>
              </a:rPr>
              <a:t>Evaluación de la función regional</a:t>
            </a:r>
            <a:endParaRPr lang="es-MX" sz="2000" dirty="0">
              <a:solidFill>
                <a:srgbClr val="FF6600"/>
              </a:solidFill>
              <a:effectLst/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40530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apo 19 Strain longitudinal eco3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413" t="20578" r="11666" b="5338"/>
          <a:stretch/>
        </p:blipFill>
        <p:spPr>
          <a:xfrm>
            <a:off x="404280" y="1911456"/>
            <a:ext cx="3810185" cy="3898697"/>
          </a:xfrm>
          <a:prstGeom prst="rect">
            <a:avLst/>
          </a:prstGeom>
        </p:spPr>
      </p:pic>
      <p:pic>
        <p:nvPicPr>
          <p:cNvPr id="3" name="Picture 2" descr="I:\3 Speckle Tracking Studies\Normal\Curry, Sarah Q_Good Example\I20100322125228000Imag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3" t="12814" r="7333" b="22250"/>
          <a:stretch>
            <a:fillRect/>
          </a:stretch>
        </p:blipFill>
        <p:spPr bwMode="auto">
          <a:xfrm>
            <a:off x="4372241" y="1911456"/>
            <a:ext cx="4327993" cy="389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302931" y="367231"/>
            <a:ext cx="6138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FF00"/>
                </a:solidFill>
              </a:rPr>
              <a:t>Mecánica Ventricular</a:t>
            </a:r>
          </a:p>
          <a:p>
            <a:pPr algn="ctr"/>
            <a:r>
              <a:rPr lang="es-ES" sz="3200" dirty="0" smtClean="0">
                <a:solidFill>
                  <a:srgbClr val="FFFF00"/>
                </a:solidFill>
              </a:rPr>
              <a:t>Deformación Longitudinal Global</a:t>
            </a:r>
            <a:endParaRPr lang="es-E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6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51788" y="5914025"/>
            <a:ext cx="717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Bookman Old Style"/>
                <a:cs typeface="Bookman Old Style"/>
              </a:rPr>
              <a:t>Se ha demostrado en varios estudios que la DL Global tiene el potencial para detectar disfunción sistólica sub-clínica</a:t>
            </a:r>
            <a:endParaRPr lang="es-MX" dirty="0">
              <a:latin typeface="Bookman Old Style"/>
              <a:cs typeface="Bookman Old Style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1315683" y="1283265"/>
            <a:ext cx="6997695" cy="4480726"/>
            <a:chOff x="1315683" y="1161858"/>
            <a:chExt cx="6997695" cy="4480726"/>
          </a:xfrm>
        </p:grpSpPr>
        <p:pic>
          <p:nvPicPr>
            <p:cNvPr id="3" name="Imagen 2" descr="Articulo canc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683" y="1161858"/>
              <a:ext cx="2741700" cy="2934503"/>
            </a:xfrm>
            <a:prstGeom prst="rect">
              <a:avLst/>
            </a:prstGeom>
          </p:spPr>
        </p:pic>
        <p:pic>
          <p:nvPicPr>
            <p:cNvPr id="4" name="Imagen 3" descr="Strain y quimi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984" y="2435490"/>
              <a:ext cx="2569353" cy="2804945"/>
            </a:xfrm>
            <a:prstGeom prst="rect">
              <a:avLst/>
            </a:prstGeom>
          </p:spPr>
        </p:pic>
        <p:pic>
          <p:nvPicPr>
            <p:cNvPr id="5" name="Imagen 4" descr="Strain en LL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134" y="1327679"/>
              <a:ext cx="2963071" cy="2464763"/>
            </a:xfrm>
            <a:prstGeom prst="rect">
              <a:avLst/>
            </a:prstGeom>
          </p:spPr>
        </p:pic>
        <p:pic>
          <p:nvPicPr>
            <p:cNvPr id="6" name="Imagen 5" descr="Strain quimio cardioprotecci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387" y="3104609"/>
              <a:ext cx="3793991" cy="2537975"/>
            </a:xfrm>
            <a:prstGeom prst="rect">
              <a:avLst/>
            </a:prstGeom>
          </p:spPr>
        </p:pic>
      </p:grpSp>
      <p:sp>
        <p:nvSpPr>
          <p:cNvPr id="8" name="CuadroTexto 7"/>
          <p:cNvSpPr txBox="1"/>
          <p:nvPr/>
        </p:nvSpPr>
        <p:spPr>
          <a:xfrm>
            <a:off x="1992180" y="207751"/>
            <a:ext cx="5054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FF00"/>
                </a:solidFill>
              </a:rPr>
              <a:t>Disfunción Sistólica Subclínica</a:t>
            </a:r>
          </a:p>
          <a:p>
            <a:pPr algn="ctr"/>
            <a:r>
              <a:rPr lang="es-ES" sz="2800" dirty="0" smtClean="0">
                <a:solidFill>
                  <a:srgbClr val="FFFF00"/>
                </a:solidFill>
              </a:rPr>
              <a:t>Quimioterapia</a:t>
            </a:r>
            <a:endParaRPr lang="es-E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0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ntriculo derecho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2748"/>
          <a:stretch/>
        </p:blipFill>
        <p:spPr>
          <a:xfrm>
            <a:off x="316080" y="2380543"/>
            <a:ext cx="3991082" cy="3430641"/>
          </a:xfrm>
          <a:prstGeom prst="rect">
            <a:avLst/>
          </a:prstGeom>
        </p:spPr>
      </p:pic>
      <p:pic>
        <p:nvPicPr>
          <p:cNvPr id="3" name="Deformacion auricula izquierda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r="12511"/>
          <a:stretch/>
        </p:blipFill>
        <p:spPr>
          <a:xfrm>
            <a:off x="4741801" y="2380543"/>
            <a:ext cx="4001903" cy="34306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64543" y="315013"/>
            <a:ext cx="5596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FF00"/>
                </a:solidFill>
              </a:rPr>
              <a:t>Mecánica Cardiaca</a:t>
            </a:r>
          </a:p>
          <a:p>
            <a:pPr algn="ctr"/>
            <a:r>
              <a:rPr lang="es-ES" sz="2400" dirty="0" smtClean="0">
                <a:solidFill>
                  <a:srgbClr val="FFFF00"/>
                </a:solidFill>
              </a:rPr>
              <a:t>Función Ventricular Derecha y Auricular</a:t>
            </a:r>
            <a:endParaRPr lang="es-E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8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672317" y="1733120"/>
            <a:ext cx="7915127" cy="4980397"/>
            <a:chOff x="313175" y="1272100"/>
            <a:chExt cx="8367646" cy="5277169"/>
          </a:xfrm>
        </p:grpSpPr>
        <p:pic>
          <p:nvPicPr>
            <p:cNvPr id="3" name="Imagen 2" descr="Imagen de velocimetria de particulas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75" y="1272100"/>
              <a:ext cx="5023230" cy="2597851"/>
            </a:xfrm>
            <a:prstGeom prst="rect">
              <a:avLst/>
            </a:prstGeom>
          </p:spPr>
        </p:pic>
        <p:pic>
          <p:nvPicPr>
            <p:cNvPr id="4" name="Imagen 3" descr="Campos de velocidad vectorial del flujo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5763" y="4057337"/>
              <a:ext cx="2275527" cy="2491932"/>
            </a:xfrm>
            <a:prstGeom prst="rect">
              <a:avLst/>
            </a:prstGeom>
          </p:spPr>
        </p:pic>
        <p:pic>
          <p:nvPicPr>
            <p:cNvPr id="5" name="healthy_cross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25917" t="10319" r="34992" b="5404"/>
            <a:stretch/>
          </p:blipFill>
          <p:spPr>
            <a:xfrm>
              <a:off x="5523722" y="2055763"/>
              <a:ext cx="3157099" cy="4046056"/>
            </a:xfrm>
            <a:prstGeom prst="rect">
              <a:avLst/>
            </a:prstGeom>
          </p:spPr>
        </p:pic>
      </p:grpSp>
      <p:sp>
        <p:nvSpPr>
          <p:cNvPr id="6" name="CuadroTexto 5"/>
          <p:cNvSpPr txBox="1"/>
          <p:nvPr/>
        </p:nvSpPr>
        <p:spPr>
          <a:xfrm>
            <a:off x="2290992" y="60728"/>
            <a:ext cx="45753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FF00"/>
                </a:solidFill>
              </a:rPr>
              <a:t>Mecánica Cardiaca</a:t>
            </a:r>
          </a:p>
          <a:p>
            <a:pPr algn="ctr"/>
            <a:r>
              <a:rPr lang="es-ES" sz="2400" dirty="0" smtClean="0">
                <a:solidFill>
                  <a:srgbClr val="FFFF00"/>
                </a:solidFill>
              </a:rPr>
              <a:t>Evaluación de Flujos</a:t>
            </a:r>
            <a:endParaRPr lang="es-E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3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Insuficiencia Cardiaca</a:t>
            </a:r>
            <a:br>
              <a:rPr lang="es-ES" dirty="0" smtClean="0"/>
            </a:br>
            <a:r>
              <a:rPr lang="es-ES" sz="2800" dirty="0" smtClean="0"/>
              <a:t>Enfoque actual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788468"/>
            <a:ext cx="7772400" cy="4114800"/>
          </a:xfrm>
        </p:spPr>
        <p:txBody>
          <a:bodyPr/>
          <a:lstStyle/>
          <a:p>
            <a:r>
              <a:rPr lang="es-ES" dirty="0" smtClean="0"/>
              <a:t>Detección Precoz</a:t>
            </a:r>
          </a:p>
          <a:p>
            <a:r>
              <a:rPr lang="es-ES" dirty="0" smtClean="0"/>
              <a:t>Identificación Riesgo</a:t>
            </a:r>
          </a:p>
          <a:p>
            <a:r>
              <a:rPr lang="es-ES" dirty="0" smtClean="0"/>
              <a:t>Evaluación de la repercusión</a:t>
            </a:r>
          </a:p>
          <a:p>
            <a:r>
              <a:rPr lang="es-ES" dirty="0" smtClean="0"/>
              <a:t>Planeación de Tratamiento</a:t>
            </a:r>
          </a:p>
          <a:p>
            <a:pPr lvl="1"/>
            <a:r>
              <a:rPr lang="es-ES" dirty="0" smtClean="0"/>
              <a:t>Farmacológico</a:t>
            </a:r>
          </a:p>
          <a:p>
            <a:pPr lvl="1"/>
            <a:r>
              <a:rPr lang="es-ES" dirty="0" smtClean="0"/>
              <a:t>Eléctrico</a:t>
            </a:r>
          </a:p>
          <a:p>
            <a:pPr lvl="1"/>
            <a:r>
              <a:rPr lang="es-ES" dirty="0" smtClean="0"/>
              <a:t>Intervencionista</a:t>
            </a:r>
          </a:p>
          <a:p>
            <a:pPr lvl="1"/>
            <a:r>
              <a:rPr lang="es-ES" dirty="0" smtClean="0"/>
              <a:t>Quirúrgico</a:t>
            </a:r>
          </a:p>
          <a:p>
            <a:pPr lvl="1"/>
            <a:r>
              <a:rPr lang="es-ES" dirty="0" smtClean="0"/>
              <a:t>¿Genético?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1639122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27" name="Título 3"/>
          <p:cNvSpPr>
            <a:spLocks noGrp="1"/>
          </p:cNvSpPr>
          <p:nvPr>
            <p:ph type="title" idx="4294967295"/>
          </p:nvPr>
        </p:nvSpPr>
        <p:spPr>
          <a:xfrm>
            <a:off x="1288573" y="273095"/>
            <a:ext cx="6600459" cy="1143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s-ES_tradnl" dirty="0" smtClean="0">
                <a:solidFill>
                  <a:srgbClr val="FFFF00"/>
                </a:solidFill>
              </a:rPr>
              <a:t>Eficiencia Cardiaca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32252" y="2194560"/>
            <a:ext cx="4897695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Concertación armónica</a:t>
            </a:r>
          </a:p>
          <a:p>
            <a:r>
              <a:rPr lang="es-ES" sz="2800" dirty="0"/>
              <a:t>	</a:t>
            </a:r>
            <a:endParaRPr lang="es-ES" sz="2800" dirty="0" smtClean="0"/>
          </a:p>
          <a:p>
            <a:r>
              <a:rPr lang="es-ES" sz="2800" dirty="0"/>
              <a:t>	</a:t>
            </a:r>
            <a:r>
              <a:rPr lang="es-ES" sz="2800" dirty="0" smtClean="0"/>
              <a:t>Anatomía</a:t>
            </a:r>
          </a:p>
          <a:p>
            <a:endParaRPr lang="es-ES" sz="2800" dirty="0" smtClean="0"/>
          </a:p>
          <a:p>
            <a:r>
              <a:rPr lang="es-ES" sz="2800" dirty="0"/>
              <a:t>	</a:t>
            </a:r>
            <a:r>
              <a:rPr lang="es-ES" sz="2800" dirty="0" smtClean="0"/>
              <a:t>Fenómeno eléctrico</a:t>
            </a:r>
          </a:p>
          <a:p>
            <a:endParaRPr lang="es-ES" sz="2800" dirty="0" smtClean="0"/>
          </a:p>
          <a:p>
            <a:r>
              <a:rPr lang="es-ES" sz="2800" dirty="0"/>
              <a:t>	</a:t>
            </a:r>
            <a:r>
              <a:rPr lang="es-ES" sz="2800" dirty="0" smtClean="0"/>
              <a:t>Acción mecánica funcional</a:t>
            </a:r>
            <a:endParaRPr lang="es-ES" sz="28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94" y="1416095"/>
            <a:ext cx="2273194" cy="270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65717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duardo\Desktop\escaner\2016-02-23\Scan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1" y="2198145"/>
            <a:ext cx="3860916" cy="38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Eduardo\Desktop\escaner\2016-02-23\Scan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16" y="2198145"/>
            <a:ext cx="4184650" cy="382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21723" y="6224565"/>
            <a:ext cx="253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Sonnenblick</a:t>
            </a:r>
            <a:r>
              <a:rPr lang="es-ES" dirty="0" smtClean="0"/>
              <a:t> E.H  1965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465585" y="6224565"/>
            <a:ext cx="192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Mason D.T. 1972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045703" y="569652"/>
            <a:ext cx="51806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FFFF00"/>
                </a:solidFill>
              </a:rPr>
              <a:t>Longitud de Fibra y Trabajo</a:t>
            </a:r>
            <a:endParaRPr lang="es-E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5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duardo\Desktop\escaner\2016-02-23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28" y="2255162"/>
            <a:ext cx="4458047" cy="346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539010" y="6034810"/>
            <a:ext cx="221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Myerburg</a:t>
            </a:r>
            <a:r>
              <a:rPr lang="es-ES" dirty="0" smtClean="0"/>
              <a:t> R.J. 1972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494041" y="646991"/>
            <a:ext cx="6168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</a:rPr>
              <a:t>Activación Eléctrica del Ventrículo Izquierdo</a:t>
            </a:r>
            <a:endParaRPr lang="es-E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7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rmal  corto 1 MARTINEZ BELTRAN.mov">
            <a:hlinkClick r:id="" action="ppaction://ole?verb=0" highlightClick="1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234" y="2078473"/>
            <a:ext cx="7671722" cy="40316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97948" y="625683"/>
            <a:ext cx="6566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</a:rPr>
              <a:t>Función Ventricular por Resonancia Magnética</a:t>
            </a:r>
            <a:endParaRPr lang="es-E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9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rmal 3C MIER MARTINEZ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816" y="1692822"/>
            <a:ext cx="6893600" cy="47393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97948" y="625683"/>
            <a:ext cx="6566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</a:rPr>
              <a:t>Función Ventricular por Resonancia Magnética</a:t>
            </a:r>
            <a:endParaRPr lang="es-E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7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260" y="158763"/>
            <a:ext cx="6480404" cy="1219200"/>
          </a:xfrm>
        </p:spPr>
        <p:txBody>
          <a:bodyPr/>
          <a:lstStyle/>
          <a:p>
            <a:r>
              <a:rPr lang="es-ES" dirty="0" smtClean="0"/>
              <a:t>Factores Predisponentes para Insuficiencia Cardiaca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 smtClean="0"/>
              <a:t>Lesión Anatómica</a:t>
            </a:r>
          </a:p>
          <a:p>
            <a:pPr lvl="1"/>
            <a:r>
              <a:rPr lang="es-ES" sz="2400" dirty="0" smtClean="0"/>
              <a:t>Deformación congénita</a:t>
            </a:r>
          </a:p>
          <a:p>
            <a:pPr lvl="1"/>
            <a:r>
              <a:rPr lang="es-ES" sz="2400" dirty="0" smtClean="0"/>
              <a:t>Cardiopatía </a:t>
            </a:r>
            <a:r>
              <a:rPr lang="es-ES" sz="2400" dirty="0" smtClean="0"/>
              <a:t>Isquémica</a:t>
            </a:r>
          </a:p>
          <a:p>
            <a:pPr lvl="1"/>
            <a:r>
              <a:rPr lang="es-ES" sz="2400" dirty="0" smtClean="0"/>
              <a:t>Inflamaci</a:t>
            </a:r>
            <a:r>
              <a:rPr lang="es-ES" sz="2400" dirty="0" smtClean="0"/>
              <a:t>ón</a:t>
            </a:r>
            <a:endParaRPr lang="es-ES" sz="2400" dirty="0" smtClean="0"/>
          </a:p>
          <a:p>
            <a:r>
              <a:rPr lang="es-ES" sz="2400" dirty="0" smtClean="0"/>
              <a:t>Fenómeno Eléctrico</a:t>
            </a:r>
          </a:p>
          <a:p>
            <a:pPr lvl="1"/>
            <a:r>
              <a:rPr lang="es-ES" sz="2400" dirty="0" smtClean="0"/>
              <a:t>Trastornos del Ritmo</a:t>
            </a:r>
          </a:p>
          <a:p>
            <a:pPr lvl="1"/>
            <a:r>
              <a:rPr lang="es-ES" sz="2400" dirty="0" smtClean="0"/>
              <a:t>Trastornos de la Conducción</a:t>
            </a:r>
          </a:p>
          <a:p>
            <a:r>
              <a:rPr lang="es-ES" sz="2400" dirty="0" smtClean="0"/>
              <a:t>Mecanismos de Adaptación</a:t>
            </a:r>
          </a:p>
          <a:p>
            <a:pPr lvl="1"/>
            <a:r>
              <a:rPr lang="es-ES" sz="2400" dirty="0" smtClean="0"/>
              <a:t>Hipertrofia</a:t>
            </a:r>
          </a:p>
          <a:p>
            <a:pPr lvl="1"/>
            <a:r>
              <a:rPr lang="es-ES" sz="2400" dirty="0" smtClean="0"/>
              <a:t>Dilatación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05352794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Insuficiencia Cardiaca</a:t>
            </a:r>
            <a:endParaRPr lang="es-ES" dirty="0"/>
          </a:p>
        </p:txBody>
      </p:sp>
      <p:pic>
        <p:nvPicPr>
          <p:cNvPr id="4" name="MCD corto 2CASTILLO ALTAMIRANO LUI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9788" y="1676400"/>
            <a:ext cx="4908550" cy="4114800"/>
          </a:xfrm>
        </p:spPr>
      </p:pic>
    </p:spTree>
    <p:extLst>
      <p:ext uri="{BB962C8B-B14F-4D97-AF65-F5344CB8AC3E}">
        <p14:creationId xmlns:p14="http://schemas.microsoft.com/office/powerpoint/2010/main" val="814054550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Insuficiencia Cardiaca</a:t>
            </a:r>
            <a:endParaRPr lang="es-ES" dirty="0"/>
          </a:p>
        </p:txBody>
      </p:sp>
      <p:pic>
        <p:nvPicPr>
          <p:cNvPr id="4" name="MCD 4C CASTILLO ALTAMIRAN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063" y="1676400"/>
            <a:ext cx="5840412" cy="4114800"/>
          </a:xfrm>
        </p:spPr>
      </p:pic>
    </p:spTree>
    <p:extLst>
      <p:ext uri="{BB962C8B-B14F-4D97-AF65-F5344CB8AC3E}">
        <p14:creationId xmlns:p14="http://schemas.microsoft.com/office/powerpoint/2010/main" val="1373369886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lantilla SMC + INC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158</Words>
  <Application>Microsoft Macintosh PowerPoint</Application>
  <PresentationFormat>Presentación en pantalla (4:3)</PresentationFormat>
  <Paragraphs>65</Paragraphs>
  <Slides>15</Slides>
  <Notes>1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Plantilla SMC + INC</vt:lpstr>
      <vt:lpstr>Insuficiencia Cardiaca Fisiopatología y Detección</vt:lpstr>
      <vt:lpstr>Eficiencia Cardiaca</vt:lpstr>
      <vt:lpstr>Presentación de PowerPoint</vt:lpstr>
      <vt:lpstr>Presentación de PowerPoint</vt:lpstr>
      <vt:lpstr>Presentación de PowerPoint</vt:lpstr>
      <vt:lpstr>Presentación de PowerPoint</vt:lpstr>
      <vt:lpstr>Factores Predisponentes para Insuficiencia Cardiaca</vt:lpstr>
      <vt:lpstr>Insuficiencia Cardiaca</vt:lpstr>
      <vt:lpstr>Insuficiencia Cardiaca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Insuficiencia Cardiaca Enfoque actual</vt:lpstr>
    </vt:vector>
  </TitlesOfParts>
  <Company>Instituto Nacional de Cardiología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Verdejo</dc:creator>
  <cp:lastModifiedBy>Juan Verdejo</cp:lastModifiedBy>
  <cp:revision>14</cp:revision>
  <dcterms:created xsi:type="dcterms:W3CDTF">2014-06-24T16:43:44Z</dcterms:created>
  <dcterms:modified xsi:type="dcterms:W3CDTF">2016-03-02T14:30:03Z</dcterms:modified>
</cp:coreProperties>
</file>