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318" r:id="rId2"/>
    <p:sldId id="317" r:id="rId3"/>
    <p:sldId id="358" r:id="rId4"/>
    <p:sldId id="387" r:id="rId5"/>
    <p:sldId id="388" r:id="rId6"/>
    <p:sldId id="363" r:id="rId7"/>
    <p:sldId id="368" r:id="rId8"/>
    <p:sldId id="370" r:id="rId9"/>
    <p:sldId id="385" r:id="rId10"/>
    <p:sldId id="377" r:id="rId11"/>
    <p:sldId id="374" r:id="rId12"/>
    <p:sldId id="381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263"/>
    <a:srgbClr val="305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5589A-506B-FA40-9956-25E6CF576E61}" type="doc">
      <dgm:prSet loTypeId="urn:microsoft.com/office/officeart/2005/8/layout/matrix1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003E76D-8EE2-E74A-AAA6-BEAD08C35E9A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mtClean="0"/>
            <a:t>Insuficiencia cardiaca </a:t>
          </a:r>
          <a:endParaRPr lang="es-ES" dirty="0"/>
        </a:p>
      </dgm:t>
    </dgm:pt>
    <dgm:pt modelId="{50DC4A71-6974-D64C-87C7-5201B15D0EB8}" type="parTrans" cxnId="{6528FD99-0698-A944-B5F8-2961CEA03982}">
      <dgm:prSet/>
      <dgm:spPr/>
      <dgm:t>
        <a:bodyPr/>
        <a:lstStyle/>
        <a:p>
          <a:endParaRPr lang="es-ES"/>
        </a:p>
      </dgm:t>
    </dgm:pt>
    <dgm:pt modelId="{9F8E8D53-B406-5F44-A8EF-5325831871D4}" type="sibTrans" cxnId="{6528FD99-0698-A944-B5F8-2961CEA03982}">
      <dgm:prSet/>
      <dgm:spPr/>
      <dgm:t>
        <a:bodyPr/>
        <a:lstStyle/>
        <a:p>
          <a:endParaRPr lang="es-ES"/>
        </a:p>
      </dgm:t>
    </dgm:pt>
    <dgm:pt modelId="{EB5EBCA3-0878-D74B-B31E-E2D72C1B1C86}">
      <dgm:prSet phldrT="[Texto]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dirty="0" smtClean="0"/>
            <a:t>Prevalencia: 2% población adulta</a:t>
          </a:r>
          <a:endParaRPr lang="es-ES" dirty="0"/>
        </a:p>
      </dgm:t>
    </dgm:pt>
    <dgm:pt modelId="{9BDBA758-6C92-1F40-9365-6413BE1D67B2}" type="parTrans" cxnId="{FE82A1F1-9B62-074C-AE17-E3DC6FFFAC9B}">
      <dgm:prSet/>
      <dgm:spPr/>
      <dgm:t>
        <a:bodyPr/>
        <a:lstStyle/>
        <a:p>
          <a:endParaRPr lang="es-ES"/>
        </a:p>
      </dgm:t>
    </dgm:pt>
    <dgm:pt modelId="{F3E67188-CF74-CA41-B3FF-11AA8715A5B2}" type="sibTrans" cxnId="{FE82A1F1-9B62-074C-AE17-E3DC6FFFAC9B}">
      <dgm:prSet/>
      <dgm:spPr/>
      <dgm:t>
        <a:bodyPr/>
        <a:lstStyle/>
        <a:p>
          <a:endParaRPr lang="es-ES"/>
        </a:p>
      </dgm:t>
    </dgm:pt>
    <dgm:pt modelId="{7A6F5FA9-639C-EC4E-997C-8D14A3486355}">
      <dgm:prSet phldrT="[Texto]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dirty="0" smtClean="0"/>
            <a:t>Incidencia: 660,000 casos nuevos/año</a:t>
          </a:r>
          <a:endParaRPr lang="es-ES" dirty="0"/>
        </a:p>
      </dgm:t>
    </dgm:pt>
    <dgm:pt modelId="{34386F48-1D95-484B-B762-7E172FACF669}" type="parTrans" cxnId="{83ADAEE0-EBDE-A048-9B31-D7E3B7824451}">
      <dgm:prSet/>
      <dgm:spPr/>
      <dgm:t>
        <a:bodyPr/>
        <a:lstStyle/>
        <a:p>
          <a:endParaRPr lang="es-ES"/>
        </a:p>
      </dgm:t>
    </dgm:pt>
    <dgm:pt modelId="{5D726E7A-32C5-D749-A715-C80112ACB96C}" type="sibTrans" cxnId="{83ADAEE0-EBDE-A048-9B31-D7E3B7824451}">
      <dgm:prSet/>
      <dgm:spPr/>
      <dgm:t>
        <a:bodyPr/>
        <a:lstStyle/>
        <a:p>
          <a:endParaRPr lang="es-ES"/>
        </a:p>
      </dgm:t>
    </dgm:pt>
    <dgm:pt modelId="{4668C715-8CD5-5647-B9D0-45E7B14BF146}">
      <dgm:prSet phldrT="[Texto]"/>
      <dgm:spPr/>
      <dgm:t>
        <a:bodyPr/>
        <a:lstStyle/>
        <a:p>
          <a:r>
            <a:rPr lang="es-ES" dirty="0" smtClean="0"/>
            <a:t>Mortalidad: 50% a 5 años de diagnóstico</a:t>
          </a:r>
          <a:endParaRPr lang="es-ES" dirty="0"/>
        </a:p>
      </dgm:t>
    </dgm:pt>
    <dgm:pt modelId="{F93789DA-1EC6-424C-B6C9-1873C5695E80}" type="parTrans" cxnId="{62D22B2F-515E-D141-A875-D129564B3D00}">
      <dgm:prSet/>
      <dgm:spPr/>
      <dgm:t>
        <a:bodyPr/>
        <a:lstStyle/>
        <a:p>
          <a:endParaRPr lang="es-ES"/>
        </a:p>
      </dgm:t>
    </dgm:pt>
    <dgm:pt modelId="{43C2C6A4-05E5-7445-9BC6-30D8ABE056D8}" type="sibTrans" cxnId="{62D22B2F-515E-D141-A875-D129564B3D00}">
      <dgm:prSet/>
      <dgm:spPr/>
      <dgm:t>
        <a:bodyPr/>
        <a:lstStyle/>
        <a:p>
          <a:endParaRPr lang="es-ES"/>
        </a:p>
      </dgm:t>
    </dgm:pt>
    <dgm:pt modelId="{1947334B-4B48-C742-8FF6-73EE99E7407B}">
      <dgm:prSet phldrT="[Texto]"/>
      <dgm:spPr/>
      <dgm:t>
        <a:bodyPr/>
        <a:lstStyle/>
        <a:p>
          <a:r>
            <a:rPr lang="es-ES" dirty="0" smtClean="0"/>
            <a:t>1ª causa de hospitalización en mayores de 65 años</a:t>
          </a:r>
          <a:endParaRPr lang="es-ES" dirty="0"/>
        </a:p>
      </dgm:t>
    </dgm:pt>
    <dgm:pt modelId="{C195D6D4-6D07-3443-BC71-37DA092AA688}" type="parTrans" cxnId="{BEAA21CA-A258-464A-A03B-855849B74DB8}">
      <dgm:prSet/>
      <dgm:spPr/>
      <dgm:t>
        <a:bodyPr/>
        <a:lstStyle/>
        <a:p>
          <a:endParaRPr lang="es-ES"/>
        </a:p>
      </dgm:t>
    </dgm:pt>
    <dgm:pt modelId="{7D2BD89B-5D32-7D49-8020-164410630D72}" type="sibTrans" cxnId="{BEAA21CA-A258-464A-A03B-855849B74DB8}">
      <dgm:prSet/>
      <dgm:spPr/>
      <dgm:t>
        <a:bodyPr/>
        <a:lstStyle/>
        <a:p>
          <a:endParaRPr lang="es-ES"/>
        </a:p>
      </dgm:t>
    </dgm:pt>
    <dgm:pt modelId="{0434DB52-F2E2-CB44-83BC-7AA76281FDF9}" type="pres">
      <dgm:prSet presAssocID="{4B95589A-506B-FA40-9956-25E6CF576E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E19D33-F324-DC45-B69F-EDF216614F19}" type="pres">
      <dgm:prSet presAssocID="{4B95589A-506B-FA40-9956-25E6CF576E61}" presName="matrix" presStyleCnt="0"/>
      <dgm:spPr/>
      <dgm:t>
        <a:bodyPr/>
        <a:lstStyle/>
        <a:p>
          <a:endParaRPr lang="es-ES"/>
        </a:p>
      </dgm:t>
    </dgm:pt>
    <dgm:pt modelId="{B3E44EFC-457D-B943-8AE7-6D14E1595151}" type="pres">
      <dgm:prSet presAssocID="{4B95589A-506B-FA40-9956-25E6CF576E61}" presName="tile1" presStyleLbl="node1" presStyleIdx="0" presStyleCnt="4"/>
      <dgm:spPr/>
      <dgm:t>
        <a:bodyPr/>
        <a:lstStyle/>
        <a:p>
          <a:endParaRPr lang="es-ES"/>
        </a:p>
      </dgm:t>
    </dgm:pt>
    <dgm:pt modelId="{E651DF00-CA81-DF49-9E2D-E13E458FB331}" type="pres">
      <dgm:prSet presAssocID="{4B95589A-506B-FA40-9956-25E6CF576E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F598E9-0DC6-1140-8F94-C95E9A3D7D0B}" type="pres">
      <dgm:prSet presAssocID="{4B95589A-506B-FA40-9956-25E6CF576E61}" presName="tile2" presStyleLbl="node1" presStyleIdx="1" presStyleCnt="4"/>
      <dgm:spPr/>
      <dgm:t>
        <a:bodyPr/>
        <a:lstStyle/>
        <a:p>
          <a:endParaRPr lang="es-ES"/>
        </a:p>
      </dgm:t>
    </dgm:pt>
    <dgm:pt modelId="{90BCCCFA-E205-A04D-8EBC-B223F875B297}" type="pres">
      <dgm:prSet presAssocID="{4B95589A-506B-FA40-9956-25E6CF576E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63A9ED-E31C-4845-994B-27A4840551EA}" type="pres">
      <dgm:prSet presAssocID="{4B95589A-506B-FA40-9956-25E6CF576E61}" presName="tile3" presStyleLbl="node1" presStyleIdx="2" presStyleCnt="4"/>
      <dgm:spPr/>
      <dgm:t>
        <a:bodyPr/>
        <a:lstStyle/>
        <a:p>
          <a:endParaRPr lang="es-ES"/>
        </a:p>
      </dgm:t>
    </dgm:pt>
    <dgm:pt modelId="{E12D2059-6F6E-5942-BC72-CF7DDE0EAAD1}" type="pres">
      <dgm:prSet presAssocID="{4B95589A-506B-FA40-9956-25E6CF576E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423FD3-4585-574D-8102-FE4D73038175}" type="pres">
      <dgm:prSet presAssocID="{4B95589A-506B-FA40-9956-25E6CF576E61}" presName="tile4" presStyleLbl="node1" presStyleIdx="3" presStyleCnt="4"/>
      <dgm:spPr/>
      <dgm:t>
        <a:bodyPr/>
        <a:lstStyle/>
        <a:p>
          <a:endParaRPr lang="es-ES"/>
        </a:p>
      </dgm:t>
    </dgm:pt>
    <dgm:pt modelId="{58B8EA3E-F55C-E549-86AD-F58A4056DBFD}" type="pres">
      <dgm:prSet presAssocID="{4B95589A-506B-FA40-9956-25E6CF576E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3F10BE-4428-B548-BD84-8B95A740EAAE}" type="pres">
      <dgm:prSet presAssocID="{4B95589A-506B-FA40-9956-25E6CF576E6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B78614F1-48E4-40A4-91C1-EB54863CBB39}" type="presOf" srcId="{7A6F5FA9-639C-EC4E-997C-8D14A3486355}" destId="{13F598E9-0DC6-1140-8F94-C95E9A3D7D0B}" srcOrd="0" destOrd="0" presId="urn:microsoft.com/office/officeart/2005/8/layout/matrix1"/>
    <dgm:cxn modelId="{71AFCE18-AABE-4015-97B0-DCC23A2D9387}" type="presOf" srcId="{EB5EBCA3-0878-D74B-B31E-E2D72C1B1C86}" destId="{B3E44EFC-457D-B943-8AE7-6D14E1595151}" srcOrd="0" destOrd="0" presId="urn:microsoft.com/office/officeart/2005/8/layout/matrix1"/>
    <dgm:cxn modelId="{B3656F3D-2328-427F-AA26-6C4ADE39957F}" type="presOf" srcId="{1947334B-4B48-C742-8FF6-73EE99E7407B}" destId="{58B8EA3E-F55C-E549-86AD-F58A4056DBFD}" srcOrd="1" destOrd="0" presId="urn:microsoft.com/office/officeart/2005/8/layout/matrix1"/>
    <dgm:cxn modelId="{62D22B2F-515E-D141-A875-D129564B3D00}" srcId="{9003E76D-8EE2-E74A-AAA6-BEAD08C35E9A}" destId="{4668C715-8CD5-5647-B9D0-45E7B14BF146}" srcOrd="2" destOrd="0" parTransId="{F93789DA-1EC6-424C-B6C9-1873C5695E80}" sibTransId="{43C2C6A4-05E5-7445-9BC6-30D8ABE056D8}"/>
    <dgm:cxn modelId="{E297F2CB-D2A0-4E21-94F3-D500AD8E7919}" type="presOf" srcId="{9003E76D-8EE2-E74A-AAA6-BEAD08C35E9A}" destId="{073F10BE-4428-B548-BD84-8B95A740EAAE}" srcOrd="0" destOrd="0" presId="urn:microsoft.com/office/officeart/2005/8/layout/matrix1"/>
    <dgm:cxn modelId="{605B3896-66AF-4B6F-B65E-EC16F3D5AE9E}" type="presOf" srcId="{4B95589A-506B-FA40-9956-25E6CF576E61}" destId="{0434DB52-F2E2-CB44-83BC-7AA76281FDF9}" srcOrd="0" destOrd="0" presId="urn:microsoft.com/office/officeart/2005/8/layout/matrix1"/>
    <dgm:cxn modelId="{3E0F6B47-E7C6-4A74-9A47-7CE5329D69DC}" type="presOf" srcId="{EB5EBCA3-0878-D74B-B31E-E2D72C1B1C86}" destId="{E651DF00-CA81-DF49-9E2D-E13E458FB331}" srcOrd="1" destOrd="0" presId="urn:microsoft.com/office/officeart/2005/8/layout/matrix1"/>
    <dgm:cxn modelId="{556BBA03-9189-4428-AA05-63468285E1FD}" type="presOf" srcId="{1947334B-4B48-C742-8FF6-73EE99E7407B}" destId="{39423FD3-4585-574D-8102-FE4D73038175}" srcOrd="0" destOrd="0" presId="urn:microsoft.com/office/officeart/2005/8/layout/matrix1"/>
    <dgm:cxn modelId="{BEAA21CA-A258-464A-A03B-855849B74DB8}" srcId="{9003E76D-8EE2-E74A-AAA6-BEAD08C35E9A}" destId="{1947334B-4B48-C742-8FF6-73EE99E7407B}" srcOrd="3" destOrd="0" parTransId="{C195D6D4-6D07-3443-BC71-37DA092AA688}" sibTransId="{7D2BD89B-5D32-7D49-8020-164410630D72}"/>
    <dgm:cxn modelId="{65DB0AC3-CC38-4B48-A698-D42A4D9683BA}" type="presOf" srcId="{7A6F5FA9-639C-EC4E-997C-8D14A3486355}" destId="{90BCCCFA-E205-A04D-8EBC-B223F875B297}" srcOrd="1" destOrd="0" presId="urn:microsoft.com/office/officeart/2005/8/layout/matrix1"/>
    <dgm:cxn modelId="{6528FD99-0698-A944-B5F8-2961CEA03982}" srcId="{4B95589A-506B-FA40-9956-25E6CF576E61}" destId="{9003E76D-8EE2-E74A-AAA6-BEAD08C35E9A}" srcOrd="0" destOrd="0" parTransId="{50DC4A71-6974-D64C-87C7-5201B15D0EB8}" sibTransId="{9F8E8D53-B406-5F44-A8EF-5325831871D4}"/>
    <dgm:cxn modelId="{518D057F-20EB-41E7-8E22-701E4FBBB4BB}" type="presOf" srcId="{4668C715-8CD5-5647-B9D0-45E7B14BF146}" destId="{0063A9ED-E31C-4845-994B-27A4840551EA}" srcOrd="0" destOrd="0" presId="urn:microsoft.com/office/officeart/2005/8/layout/matrix1"/>
    <dgm:cxn modelId="{83ADAEE0-EBDE-A048-9B31-D7E3B7824451}" srcId="{9003E76D-8EE2-E74A-AAA6-BEAD08C35E9A}" destId="{7A6F5FA9-639C-EC4E-997C-8D14A3486355}" srcOrd="1" destOrd="0" parTransId="{34386F48-1D95-484B-B762-7E172FACF669}" sibTransId="{5D726E7A-32C5-D749-A715-C80112ACB96C}"/>
    <dgm:cxn modelId="{2BAE332D-CE91-4CB5-A24B-225716A58493}" type="presOf" srcId="{4668C715-8CD5-5647-B9D0-45E7B14BF146}" destId="{E12D2059-6F6E-5942-BC72-CF7DDE0EAAD1}" srcOrd="1" destOrd="0" presId="urn:microsoft.com/office/officeart/2005/8/layout/matrix1"/>
    <dgm:cxn modelId="{FE82A1F1-9B62-074C-AE17-E3DC6FFFAC9B}" srcId="{9003E76D-8EE2-E74A-AAA6-BEAD08C35E9A}" destId="{EB5EBCA3-0878-D74B-B31E-E2D72C1B1C86}" srcOrd="0" destOrd="0" parTransId="{9BDBA758-6C92-1F40-9365-6413BE1D67B2}" sibTransId="{F3E67188-CF74-CA41-B3FF-11AA8715A5B2}"/>
    <dgm:cxn modelId="{8F54F667-EBC4-4DB6-8390-35872837DCA7}" type="presParOf" srcId="{0434DB52-F2E2-CB44-83BC-7AA76281FDF9}" destId="{F3E19D33-F324-DC45-B69F-EDF216614F19}" srcOrd="0" destOrd="0" presId="urn:microsoft.com/office/officeart/2005/8/layout/matrix1"/>
    <dgm:cxn modelId="{34C221D2-B8D7-454C-875F-A7401111FE07}" type="presParOf" srcId="{F3E19D33-F324-DC45-B69F-EDF216614F19}" destId="{B3E44EFC-457D-B943-8AE7-6D14E1595151}" srcOrd="0" destOrd="0" presId="urn:microsoft.com/office/officeart/2005/8/layout/matrix1"/>
    <dgm:cxn modelId="{8F9426D9-F1CC-4609-9BA9-CC6F3CC7C595}" type="presParOf" srcId="{F3E19D33-F324-DC45-B69F-EDF216614F19}" destId="{E651DF00-CA81-DF49-9E2D-E13E458FB331}" srcOrd="1" destOrd="0" presId="urn:microsoft.com/office/officeart/2005/8/layout/matrix1"/>
    <dgm:cxn modelId="{C43FF0D8-68C9-4303-9891-00E5A505C836}" type="presParOf" srcId="{F3E19D33-F324-DC45-B69F-EDF216614F19}" destId="{13F598E9-0DC6-1140-8F94-C95E9A3D7D0B}" srcOrd="2" destOrd="0" presId="urn:microsoft.com/office/officeart/2005/8/layout/matrix1"/>
    <dgm:cxn modelId="{22A6E6CF-4013-4339-B16D-012956062B11}" type="presParOf" srcId="{F3E19D33-F324-DC45-B69F-EDF216614F19}" destId="{90BCCCFA-E205-A04D-8EBC-B223F875B297}" srcOrd="3" destOrd="0" presId="urn:microsoft.com/office/officeart/2005/8/layout/matrix1"/>
    <dgm:cxn modelId="{7231E798-8CBE-4A78-9728-26E2B9528659}" type="presParOf" srcId="{F3E19D33-F324-DC45-B69F-EDF216614F19}" destId="{0063A9ED-E31C-4845-994B-27A4840551EA}" srcOrd="4" destOrd="0" presId="urn:microsoft.com/office/officeart/2005/8/layout/matrix1"/>
    <dgm:cxn modelId="{9E647BFF-5FDE-4E82-91A0-B6184513C2F3}" type="presParOf" srcId="{F3E19D33-F324-DC45-B69F-EDF216614F19}" destId="{E12D2059-6F6E-5942-BC72-CF7DDE0EAAD1}" srcOrd="5" destOrd="0" presId="urn:microsoft.com/office/officeart/2005/8/layout/matrix1"/>
    <dgm:cxn modelId="{2B39F7B0-B044-4D7B-8A6A-DF99AED0B550}" type="presParOf" srcId="{F3E19D33-F324-DC45-B69F-EDF216614F19}" destId="{39423FD3-4585-574D-8102-FE4D73038175}" srcOrd="6" destOrd="0" presId="urn:microsoft.com/office/officeart/2005/8/layout/matrix1"/>
    <dgm:cxn modelId="{E22D4133-DB77-4CCA-9563-C9B00D646903}" type="presParOf" srcId="{F3E19D33-F324-DC45-B69F-EDF216614F19}" destId="{58B8EA3E-F55C-E549-86AD-F58A4056DBFD}" srcOrd="7" destOrd="0" presId="urn:microsoft.com/office/officeart/2005/8/layout/matrix1"/>
    <dgm:cxn modelId="{DE0F9996-851E-423B-BA4B-E0924C1A3EFF}" type="presParOf" srcId="{0434DB52-F2E2-CB44-83BC-7AA76281FDF9}" destId="{073F10BE-4428-B548-BD84-8B95A740EAA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867F11-BDE8-4CE9-9352-4527A0E3D0E4}" type="doc">
      <dgm:prSet loTypeId="urn:microsoft.com/office/officeart/2008/layout/RadialCluster" loCatId="cycle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AFB312CB-D7B7-4A8D-8DA3-53DE317E33CB}">
      <dgm:prSet phldrT="[Texto]"/>
      <dgm:spPr/>
      <dgm:t>
        <a:bodyPr/>
        <a:lstStyle/>
        <a:p>
          <a:r>
            <a:rPr lang="es-MX" dirty="0" smtClean="0"/>
            <a:t>Registro Nacional de Insuficiencia Cardiaca</a:t>
          </a:r>
          <a:endParaRPr lang="es-MX" dirty="0"/>
        </a:p>
      </dgm:t>
    </dgm:pt>
    <dgm:pt modelId="{4F9E37E9-2954-41B8-92E4-C08E0E41FF45}" type="parTrans" cxnId="{60D95B2B-1D7B-44CA-B549-A4A74D775E20}">
      <dgm:prSet/>
      <dgm:spPr/>
      <dgm:t>
        <a:bodyPr/>
        <a:lstStyle/>
        <a:p>
          <a:endParaRPr lang="es-MX"/>
        </a:p>
      </dgm:t>
    </dgm:pt>
    <dgm:pt modelId="{10E41C55-9CF5-4947-B304-AE55F24CBD27}" type="sibTrans" cxnId="{60D95B2B-1D7B-44CA-B549-A4A74D775E20}">
      <dgm:prSet/>
      <dgm:spPr/>
      <dgm:t>
        <a:bodyPr/>
        <a:lstStyle/>
        <a:p>
          <a:endParaRPr lang="es-MX"/>
        </a:p>
      </dgm:t>
    </dgm:pt>
    <dgm:pt modelId="{B88E28AC-2694-4555-9864-1C92BE691B49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dirty="0" smtClean="0">
              <a:latin typeface="Times New Roman"/>
              <a:cs typeface="Times New Roman"/>
            </a:rPr>
            <a:t>*Estadios C y D</a:t>
          </a:r>
          <a:endParaRPr lang="es-MX" dirty="0"/>
        </a:p>
      </dgm:t>
    </dgm:pt>
    <dgm:pt modelId="{A0620B5E-592E-4C03-887C-DDC1C72DD7DC}" type="parTrans" cxnId="{B1960335-0BEB-4B51-B6BF-34E219D6AE6B}">
      <dgm:prSet/>
      <dgm:spPr/>
      <dgm:t>
        <a:bodyPr/>
        <a:lstStyle/>
        <a:p>
          <a:endParaRPr lang="es-MX"/>
        </a:p>
      </dgm:t>
    </dgm:pt>
    <dgm:pt modelId="{0E4778AD-5229-4486-B2CF-100DBF4839AF}" type="sibTrans" cxnId="{B1960335-0BEB-4B51-B6BF-34E219D6AE6B}">
      <dgm:prSet/>
      <dgm:spPr/>
      <dgm:t>
        <a:bodyPr/>
        <a:lstStyle/>
        <a:p>
          <a:endParaRPr lang="es-MX"/>
        </a:p>
      </dgm:t>
    </dgm:pt>
    <dgm:pt modelId="{C525C7E7-87FD-4D97-9F99-FEE14AB98046}">
      <dgm:prSet phldrT="[Texto]"/>
      <dgm:spPr/>
      <dgm:t>
        <a:bodyPr/>
        <a:lstStyle/>
        <a:p>
          <a:r>
            <a:rPr lang="es-MX" dirty="0" smtClean="0">
              <a:latin typeface="Times New Roman"/>
              <a:cs typeface="Times New Roman"/>
            </a:rPr>
            <a:t>*Estadios A y B</a:t>
          </a:r>
          <a:endParaRPr lang="es-MX" dirty="0"/>
        </a:p>
      </dgm:t>
    </dgm:pt>
    <dgm:pt modelId="{F68A6A02-DE4B-4839-B0B9-4283073D59D0}" type="parTrans" cxnId="{E3E70CE2-587C-4304-B964-9034925A761B}">
      <dgm:prSet/>
      <dgm:spPr/>
      <dgm:t>
        <a:bodyPr/>
        <a:lstStyle/>
        <a:p>
          <a:endParaRPr lang="es-MX"/>
        </a:p>
      </dgm:t>
    </dgm:pt>
    <dgm:pt modelId="{15448401-3A87-4EB2-B093-CADB5C0D0BF5}" type="sibTrans" cxnId="{E3E70CE2-587C-4304-B964-9034925A761B}">
      <dgm:prSet/>
      <dgm:spPr/>
      <dgm:t>
        <a:bodyPr/>
        <a:lstStyle/>
        <a:p>
          <a:endParaRPr lang="es-MX"/>
        </a:p>
      </dgm:t>
    </dgm:pt>
    <dgm:pt modelId="{7E900D61-9ABE-407E-8EA8-3EBE73EFD769}" type="pres">
      <dgm:prSet presAssocID="{A0867F11-BDE8-4CE9-9352-4527A0E3D0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4490C24-F355-488F-AFDE-D5E333DF4EE2}" type="pres">
      <dgm:prSet presAssocID="{AFB312CB-D7B7-4A8D-8DA3-53DE317E33CB}" presName="singleCycle" presStyleCnt="0"/>
      <dgm:spPr/>
    </dgm:pt>
    <dgm:pt modelId="{ECD4037D-0806-44FE-A57A-5B03EE3348CA}" type="pres">
      <dgm:prSet presAssocID="{AFB312CB-D7B7-4A8D-8DA3-53DE317E33CB}" presName="singleCenter" presStyleLbl="node1" presStyleIdx="0" presStyleCnt="3" custScaleX="137807" custScaleY="134177" custLinFactNeighborX="-2739" custLinFactNeighborY="1748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7A9D23F7-4B2F-4B75-9A96-633ECB6D0293}" type="pres">
      <dgm:prSet presAssocID="{A0620B5E-592E-4C03-887C-DDC1C72DD7DC}" presName="Name56" presStyleLbl="parChTrans1D2" presStyleIdx="0" presStyleCnt="2"/>
      <dgm:spPr/>
      <dgm:t>
        <a:bodyPr/>
        <a:lstStyle/>
        <a:p>
          <a:endParaRPr lang="es-MX"/>
        </a:p>
      </dgm:t>
    </dgm:pt>
    <dgm:pt modelId="{87479C42-6681-48D2-BF7C-AD3B7E301CED}" type="pres">
      <dgm:prSet presAssocID="{B88E28AC-2694-4555-9864-1C92BE691B49}" presName="text0" presStyleLbl="node1" presStyleIdx="1" presStyleCnt="3" custScaleX="154608" custScaleY="147990" custRadScaleRad="145185" custRadScaleInc="1411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EC1CF2-4296-45DF-A3A3-A100A07E2ED0}" type="pres">
      <dgm:prSet presAssocID="{F68A6A02-DE4B-4839-B0B9-4283073D59D0}" presName="Name56" presStyleLbl="parChTrans1D2" presStyleIdx="1" presStyleCnt="2"/>
      <dgm:spPr/>
      <dgm:t>
        <a:bodyPr/>
        <a:lstStyle/>
        <a:p>
          <a:endParaRPr lang="es-MX"/>
        </a:p>
      </dgm:t>
    </dgm:pt>
    <dgm:pt modelId="{B483A707-B607-4014-86ED-6EBFA7FC66DB}" type="pres">
      <dgm:prSet presAssocID="{C525C7E7-87FD-4D97-9F99-FEE14AB98046}" presName="text0" presStyleLbl="node1" presStyleIdx="2" presStyleCnt="3" custScaleX="150298" custScaleY="144406" custRadScaleRad="155664" custRadScaleInc="615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D95B2B-1D7B-44CA-B549-A4A74D775E20}" srcId="{A0867F11-BDE8-4CE9-9352-4527A0E3D0E4}" destId="{AFB312CB-D7B7-4A8D-8DA3-53DE317E33CB}" srcOrd="0" destOrd="0" parTransId="{4F9E37E9-2954-41B8-92E4-C08E0E41FF45}" sibTransId="{10E41C55-9CF5-4947-B304-AE55F24CBD27}"/>
    <dgm:cxn modelId="{E039E095-A858-4AD3-99C1-1E06DC4D16F4}" type="presOf" srcId="{B88E28AC-2694-4555-9864-1C92BE691B49}" destId="{87479C42-6681-48D2-BF7C-AD3B7E301CED}" srcOrd="0" destOrd="0" presId="urn:microsoft.com/office/officeart/2008/layout/RadialCluster"/>
    <dgm:cxn modelId="{E3E70CE2-587C-4304-B964-9034925A761B}" srcId="{AFB312CB-D7B7-4A8D-8DA3-53DE317E33CB}" destId="{C525C7E7-87FD-4D97-9F99-FEE14AB98046}" srcOrd="1" destOrd="0" parTransId="{F68A6A02-DE4B-4839-B0B9-4283073D59D0}" sibTransId="{15448401-3A87-4EB2-B093-CADB5C0D0BF5}"/>
    <dgm:cxn modelId="{99CBB1BC-C442-4261-8E85-5669707A5922}" type="presOf" srcId="{A0867F11-BDE8-4CE9-9352-4527A0E3D0E4}" destId="{7E900D61-9ABE-407E-8EA8-3EBE73EFD769}" srcOrd="0" destOrd="0" presId="urn:microsoft.com/office/officeart/2008/layout/RadialCluster"/>
    <dgm:cxn modelId="{7DCF0019-B290-4FC3-BF5B-6E3E6A2F0031}" type="presOf" srcId="{A0620B5E-592E-4C03-887C-DDC1C72DD7DC}" destId="{7A9D23F7-4B2F-4B75-9A96-633ECB6D0293}" srcOrd="0" destOrd="0" presId="urn:microsoft.com/office/officeart/2008/layout/RadialCluster"/>
    <dgm:cxn modelId="{5368576D-1839-4FC2-A609-C5165A155BAC}" type="presOf" srcId="{AFB312CB-D7B7-4A8D-8DA3-53DE317E33CB}" destId="{ECD4037D-0806-44FE-A57A-5B03EE3348CA}" srcOrd="0" destOrd="0" presId="urn:microsoft.com/office/officeart/2008/layout/RadialCluster"/>
    <dgm:cxn modelId="{B1960335-0BEB-4B51-B6BF-34E219D6AE6B}" srcId="{AFB312CB-D7B7-4A8D-8DA3-53DE317E33CB}" destId="{B88E28AC-2694-4555-9864-1C92BE691B49}" srcOrd="0" destOrd="0" parTransId="{A0620B5E-592E-4C03-887C-DDC1C72DD7DC}" sibTransId="{0E4778AD-5229-4486-B2CF-100DBF4839AF}"/>
    <dgm:cxn modelId="{4AB303E6-6157-48DA-B8F7-ABB95364881E}" type="presOf" srcId="{C525C7E7-87FD-4D97-9F99-FEE14AB98046}" destId="{B483A707-B607-4014-86ED-6EBFA7FC66DB}" srcOrd="0" destOrd="0" presId="urn:microsoft.com/office/officeart/2008/layout/RadialCluster"/>
    <dgm:cxn modelId="{49BC95CC-E258-4E5B-BAB9-9A954D760FEA}" type="presOf" srcId="{F68A6A02-DE4B-4839-B0B9-4283073D59D0}" destId="{D5EC1CF2-4296-45DF-A3A3-A100A07E2ED0}" srcOrd="0" destOrd="0" presId="urn:microsoft.com/office/officeart/2008/layout/RadialCluster"/>
    <dgm:cxn modelId="{3D2619F6-29A1-43D0-94D4-6A7D9077651D}" type="presParOf" srcId="{7E900D61-9ABE-407E-8EA8-3EBE73EFD769}" destId="{24490C24-F355-488F-AFDE-D5E333DF4EE2}" srcOrd="0" destOrd="0" presId="urn:microsoft.com/office/officeart/2008/layout/RadialCluster"/>
    <dgm:cxn modelId="{4A69DB5B-5027-45E7-AF8C-92171DEF5C0D}" type="presParOf" srcId="{24490C24-F355-488F-AFDE-D5E333DF4EE2}" destId="{ECD4037D-0806-44FE-A57A-5B03EE3348CA}" srcOrd="0" destOrd="0" presId="urn:microsoft.com/office/officeart/2008/layout/RadialCluster"/>
    <dgm:cxn modelId="{72AC517A-BD3E-4F0A-96EF-43888686B120}" type="presParOf" srcId="{24490C24-F355-488F-AFDE-D5E333DF4EE2}" destId="{7A9D23F7-4B2F-4B75-9A96-633ECB6D0293}" srcOrd="1" destOrd="0" presId="urn:microsoft.com/office/officeart/2008/layout/RadialCluster"/>
    <dgm:cxn modelId="{B37968CD-6189-4DD3-A4AB-37BF73BEA10C}" type="presParOf" srcId="{24490C24-F355-488F-AFDE-D5E333DF4EE2}" destId="{87479C42-6681-48D2-BF7C-AD3B7E301CED}" srcOrd="2" destOrd="0" presId="urn:microsoft.com/office/officeart/2008/layout/RadialCluster"/>
    <dgm:cxn modelId="{92AD01F1-14F0-4E76-894F-8E913613AEB0}" type="presParOf" srcId="{24490C24-F355-488F-AFDE-D5E333DF4EE2}" destId="{D5EC1CF2-4296-45DF-A3A3-A100A07E2ED0}" srcOrd="3" destOrd="0" presId="urn:microsoft.com/office/officeart/2008/layout/RadialCluster"/>
    <dgm:cxn modelId="{2EBAA01A-F137-4364-AC51-4AE4942BB65E}" type="presParOf" srcId="{24490C24-F355-488F-AFDE-D5E333DF4EE2}" destId="{B483A707-B607-4014-86ED-6EBFA7FC66DB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1EF7A-4198-4297-8E28-D26C8D6C82EF}" type="datetimeFigureOut">
              <a:rPr lang="es-ES" smtClean="0"/>
              <a:pPr/>
              <a:t>02/03/2016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5C07B-9630-4252-99BD-08E6D70092C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10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5C07B-9630-4252-99BD-08E6D70092C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03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/>
            <a:endParaRPr lang="en-US" dirty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1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B2933-53E5-43E5-8665-E891F93C679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26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D66FE1B8-478B-4F0F-849F-F43DBE4F3FBE}" type="slidenum">
              <a:rPr lang="es-ES_tradnl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12</a:t>
            </a:fld>
            <a:endParaRPr lang="es-ES_tradnl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4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9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6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678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2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6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3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4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4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8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9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2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8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2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3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79C7A0-D175-4EB8-BAD6-9822141DE6CD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848E40-CB18-4581-94ED-2148F1C390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57161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i="1" dirty="0" err="1" smtClean="0"/>
              <a:t>INSuficiencia</a:t>
            </a:r>
            <a:r>
              <a:rPr lang="es-ES" i="1" dirty="0" smtClean="0"/>
              <a:t> Cardiaca, TABIQUE INTERVENTRICULAR</a:t>
            </a:r>
            <a:r>
              <a:rPr lang="es-ES" i="1" dirty="0" smtClean="0"/>
              <a:t>, LA GENETICA Y PARTICIPACION MOLECULAR</a:t>
            </a:r>
            <a:endParaRPr lang="es-ES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200401"/>
            <a:ext cx="8280920" cy="2460848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 smtClean="0">
                <a:solidFill>
                  <a:schemeClr val="tx1"/>
                </a:solidFill>
              </a:rPr>
              <a:t>Dr. Jorge Rayo Chávez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Jefatura Clínica de Insuficiencia Cardiaca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UMAE H. Cardiología, CMN Siglo XXI, IMSS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CIUDAD DE MEXICO, 2 de MARZO del 2016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857232"/>
            <a:ext cx="350046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 err="1"/>
              <a:t>AcRAGE</a:t>
            </a:r>
            <a:r>
              <a:rPr lang="es-MX" sz="18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s-MX" sz="1800" dirty="0"/>
              <a:t>No modificó TA, Col., Uremia</a:t>
            </a:r>
            <a:r>
              <a:rPr lang="es-MX" sz="1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MX" sz="1800" dirty="0" smtClean="0"/>
          </a:p>
          <a:p>
            <a:pPr>
              <a:buFont typeface="Arial" pitchFamily="34" charset="0"/>
              <a:buChar char="•"/>
            </a:pPr>
            <a:r>
              <a:rPr lang="es-MX" sz="1800" dirty="0" smtClean="0"/>
              <a:t>Redujo </a:t>
            </a:r>
            <a:r>
              <a:rPr lang="es-MX" sz="1800" dirty="0"/>
              <a:t>hasta 59% vs placebo </a:t>
            </a:r>
            <a:r>
              <a:rPr lang="es-MX" sz="1800" dirty="0" err="1"/>
              <a:t>Area</a:t>
            </a:r>
            <a:r>
              <a:rPr lang="es-MX" sz="1800" dirty="0"/>
              <a:t> fraccional de placa aórtica </a:t>
            </a:r>
            <a:r>
              <a:rPr lang="es-ES" sz="1800" dirty="0"/>
              <a:t>(0.016±0.002 versus 0.039±0.005, P &lt; 0.001). </a:t>
            </a:r>
          </a:p>
          <a:p>
            <a:endParaRPr lang="es-ES" sz="1800" dirty="0" smtClean="0"/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En </a:t>
            </a:r>
            <a:r>
              <a:rPr lang="es-ES" sz="1800" dirty="0"/>
              <a:t>plasma </a:t>
            </a:r>
            <a:r>
              <a:rPr lang="es-ES" sz="1800" dirty="0">
                <a:cs typeface="Arial" pitchFamily="34" charset="0"/>
              </a:rPr>
              <a:t>↓ concentraciones </a:t>
            </a:r>
            <a:r>
              <a:rPr lang="es-ES" sz="1800" dirty="0" err="1">
                <a:cs typeface="Arial" pitchFamily="34" charset="0"/>
              </a:rPr>
              <a:t>fosfolípidos</a:t>
            </a:r>
            <a:r>
              <a:rPr lang="es-ES" sz="1800" dirty="0">
                <a:cs typeface="Arial" pitchFamily="34" charset="0"/>
              </a:rPr>
              <a:t> oxidados (detectado por Ac monoclonal específico </a:t>
            </a:r>
            <a:r>
              <a:rPr lang="es-ES" sz="1800" dirty="0"/>
              <a:t>(P &lt; 0.05) y títulos Ac </a:t>
            </a:r>
            <a:r>
              <a:rPr lang="es-ES" sz="1800" dirty="0" err="1"/>
              <a:t>IgG</a:t>
            </a:r>
            <a:r>
              <a:rPr lang="es-ES" sz="1800" dirty="0"/>
              <a:t> vs LDL oxidadas (P &lt; 0.001).</a:t>
            </a:r>
          </a:p>
          <a:p>
            <a:endParaRPr lang="es-ES" sz="1800" dirty="0" smtClean="0"/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Resultados </a:t>
            </a:r>
            <a:r>
              <a:rPr lang="es-ES" sz="1800" dirty="0"/>
              <a:t>sugieren bloqueo  RAGE reduce efecto patogénico de uremia, probablemente mediante la reducción del estrés oxidativo.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5400" y="914400"/>
            <a:ext cx="3200400" cy="2185988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62600" y="3276600"/>
            <a:ext cx="2638425" cy="2187575"/>
          </a:xfrm>
          <a:prstGeom prst="rect">
            <a:avLst/>
          </a:prstGeom>
          <a:noFill/>
        </p:spPr>
      </p:pic>
      <p:cxnSp>
        <p:nvCxnSpPr>
          <p:cNvPr id="6" name="Conector recto 5"/>
          <p:cNvCxnSpPr/>
          <p:nvPr/>
        </p:nvCxnSpPr>
        <p:spPr>
          <a:xfrm>
            <a:off x="914400" y="1961322"/>
            <a:ext cx="30877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815009" y="3597966"/>
            <a:ext cx="19679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508"/>
            <a:ext cx="5976664" cy="217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40" y="2341959"/>
            <a:ext cx="1428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3" y="2852936"/>
            <a:ext cx="31527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 descr="http://www.fluvium.org/imagenes/Bioartificial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58" y="2803059"/>
            <a:ext cx="233206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5682171" y="644810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200" dirty="0" err="1" smtClean="0">
                <a:latin typeface="Calibri" pitchFamily="34" charset="0"/>
                <a:cs typeface="Calibri" pitchFamily="34" charset="0"/>
              </a:rPr>
              <a:t>Nature</a:t>
            </a:r>
            <a:r>
              <a:rPr lang="es-MX" sz="1200" dirty="0" smtClean="0">
                <a:latin typeface="Calibri" pitchFamily="34" charset="0"/>
                <a:cs typeface="Calibri" pitchFamily="34" charset="0"/>
              </a:rPr>
              <a:t> Medicine    </a:t>
            </a:r>
            <a:r>
              <a:rPr lang="es-MX" sz="1200" dirty="0" err="1" smtClean="0">
                <a:latin typeface="Calibri" pitchFamily="34" charset="0"/>
                <a:cs typeface="Calibri" pitchFamily="34" charset="0"/>
              </a:rPr>
              <a:t>Vol</a:t>
            </a:r>
            <a:r>
              <a:rPr lang="es-MX" sz="1200" dirty="0" smtClean="0">
                <a:latin typeface="Calibri" pitchFamily="34" charset="0"/>
                <a:cs typeface="Calibri" pitchFamily="34" charset="0"/>
              </a:rPr>
              <a:t>  14  No </a:t>
            </a:r>
            <a:r>
              <a:rPr lang="es-MX" sz="1200" dirty="0">
                <a:latin typeface="Calibri" pitchFamily="34" charset="0"/>
                <a:cs typeface="Calibri" pitchFamily="34" charset="0"/>
              </a:rPr>
              <a:t>2 </a:t>
            </a:r>
            <a:r>
              <a:rPr lang="es-MX" sz="1200" dirty="0" smtClean="0">
                <a:latin typeface="Calibri" pitchFamily="34" charset="0"/>
                <a:cs typeface="Calibri" pitchFamily="34" charset="0"/>
              </a:rPr>
              <a:t> Feb </a:t>
            </a:r>
            <a:r>
              <a:rPr lang="es-MX" sz="1200" dirty="0">
                <a:latin typeface="Calibri" pitchFamily="34" charset="0"/>
                <a:cs typeface="Calibri" pitchFamily="34" charset="0"/>
              </a:rPr>
              <a:t>2008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065184" y="4889650"/>
            <a:ext cx="4380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FF0000"/>
                </a:solidFill>
              </a:rPr>
              <a:t>Paredes del corazón (septum, pared libre)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FF0000"/>
                </a:solidFill>
              </a:rPr>
              <a:t>Aparatos valvulares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41411" r="44659" b="30693"/>
          <a:stretch>
            <a:fillRect/>
          </a:stretch>
        </p:blipFill>
        <p:spPr bwMode="auto">
          <a:xfrm>
            <a:off x="557695" y="1146796"/>
            <a:ext cx="4112177" cy="344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63023" y="97735"/>
            <a:ext cx="6924675" cy="856421"/>
          </a:xfrm>
        </p:spPr>
        <p:txBody>
          <a:bodyPr>
            <a:noAutofit/>
          </a:bodyPr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2800" dirty="0" err="1" smtClean="0">
                <a:solidFill>
                  <a:srgbClr val="FF0000"/>
                </a:solidFill>
              </a:rPr>
              <a:t>Cardiomioplastía</a:t>
            </a:r>
            <a:r>
              <a:rPr lang="es-MX" sz="2800" dirty="0" smtClean="0">
                <a:solidFill>
                  <a:srgbClr val="FF0000"/>
                </a:solidFill>
              </a:rPr>
              <a:t> celular</a:t>
            </a:r>
            <a:br>
              <a:rPr lang="es-MX" sz="2800" dirty="0" smtClean="0">
                <a:solidFill>
                  <a:srgbClr val="FF0000"/>
                </a:solidFill>
              </a:rPr>
            </a:br>
            <a:r>
              <a:rPr lang="es-MX" sz="2800" dirty="0" smtClean="0">
                <a:solidFill>
                  <a:srgbClr val="FF0000"/>
                </a:solidFill>
              </a:rPr>
              <a:t>sistemas de implante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4" t="18910" r="45671" b="59843"/>
          <a:stretch>
            <a:fillRect/>
          </a:stretch>
        </p:blipFill>
        <p:spPr bwMode="auto">
          <a:xfrm>
            <a:off x="5552658" y="1087989"/>
            <a:ext cx="2701239" cy="1748389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7" t="54565" r="29791" b="15733"/>
          <a:stretch>
            <a:fillRect/>
          </a:stretch>
        </p:blipFill>
        <p:spPr bwMode="auto">
          <a:xfrm>
            <a:off x="5453650" y="3052654"/>
            <a:ext cx="2800247" cy="3079391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58068" y="4931716"/>
            <a:ext cx="31114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Implante de células madre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Selección del tipo específico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No </a:t>
            </a:r>
            <a:r>
              <a:rPr lang="es-MX" dirty="0" err="1" smtClean="0"/>
              <a:t>inmunomoduladores</a:t>
            </a:r>
            <a:r>
              <a:rPr lang="es-MX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No rechazo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Disponibilidad.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8843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02" y="214290"/>
            <a:ext cx="8643998" cy="785810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latin typeface="Arial Narrow" pitchFamily="34" charset="0"/>
              </a:rPr>
              <a:t>Insuf. Cardiaca: Un problema fuera de control</a:t>
            </a:r>
            <a:endParaRPr lang="es-ES" sz="3200" b="1" dirty="0">
              <a:latin typeface="Arial Narrow" pitchFamily="34" charset="0"/>
            </a:endParaRPr>
          </a:p>
        </p:txBody>
      </p:sp>
      <p:graphicFrame>
        <p:nvGraphicFramePr>
          <p:cNvPr id="6" name="Diagrama 2"/>
          <p:cNvGraphicFramePr/>
          <p:nvPr>
            <p:extLst>
              <p:ext uri="{D42A27DB-BD31-4B8C-83A1-F6EECF244321}">
                <p14:modId xmlns:p14="http://schemas.microsoft.com/office/powerpoint/2010/main" val="988514911"/>
              </p:ext>
            </p:extLst>
          </p:nvPr>
        </p:nvGraphicFramePr>
        <p:xfrm>
          <a:off x="1524000" y="15936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4348" y="6215083"/>
            <a:ext cx="7448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latin typeface="Arial" charset="0"/>
                <a:ea typeface="ヒラギノ角ゴ Pro W3" charset="0"/>
                <a:cs typeface="ヒラギノ角ゴ Pro W3" charset="0"/>
              </a:rPr>
              <a:t>American Heart Association. </a:t>
            </a:r>
            <a:r>
              <a:rPr lang="en-US" sz="1200" i="1" dirty="0" smtClean="0">
                <a:latin typeface="Arial" charset="0"/>
                <a:ea typeface="ヒラギノ角ゴ Pro W3" charset="0"/>
                <a:cs typeface="ヒラギノ角ゴ Pro W3" charset="0"/>
              </a:rPr>
              <a:t>2014 </a:t>
            </a:r>
            <a:r>
              <a:rPr lang="en-US" sz="1200" i="1" dirty="0">
                <a:latin typeface="Arial" charset="0"/>
                <a:ea typeface="ヒラギノ角ゴ Pro W3" charset="0"/>
                <a:cs typeface="ヒラギノ角ゴ Pro W3" charset="0"/>
              </a:rPr>
              <a:t>Heart and Stroke Statistical Update.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3" name="Rectangle 11"/>
          <p:cNvSpPr>
            <a:spLocks/>
          </p:cNvSpPr>
          <p:nvPr/>
        </p:nvSpPr>
        <p:spPr bwMode="auto">
          <a:xfrm>
            <a:off x="152498" y="5951705"/>
            <a:ext cx="894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 dirty="0">
                <a:solidFill>
                  <a:srgbClr val="7F7F7F"/>
                </a:solidFill>
                <a:latin typeface="Arial" pitchFamily="34" charset="0"/>
                <a:cs typeface="Arial" charset="0"/>
              </a:rPr>
              <a:t>1</a:t>
            </a:r>
            <a:r>
              <a:rPr lang="en-US" sz="1000" dirty="0">
                <a:solidFill>
                  <a:srgbClr val="000104"/>
                </a:solidFill>
                <a:latin typeface="Arial" pitchFamily="34" charset="0"/>
                <a:cs typeface="Arial" charset="0"/>
              </a:rPr>
              <a:t>American Heart Association. </a:t>
            </a:r>
            <a:r>
              <a:rPr lang="en-US" sz="1000" i="1" dirty="0" smtClean="0">
                <a:solidFill>
                  <a:srgbClr val="000104"/>
                </a:solidFill>
                <a:latin typeface="Arial" pitchFamily="34" charset="0"/>
                <a:cs typeface="Arial" charset="0"/>
              </a:rPr>
              <a:t>2010 </a:t>
            </a:r>
            <a:r>
              <a:rPr lang="en-US" sz="1000" i="1" dirty="0">
                <a:solidFill>
                  <a:srgbClr val="000104"/>
                </a:solidFill>
                <a:latin typeface="Arial" pitchFamily="34" charset="0"/>
                <a:cs typeface="Arial" charset="0"/>
              </a:rPr>
              <a:t>Heart and Stroke Statistical Update. </a:t>
            </a:r>
          </a:p>
        </p:txBody>
      </p:sp>
      <p:graphicFrame>
        <p:nvGraphicFramePr>
          <p:cNvPr id="3380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465731"/>
              </p:ext>
            </p:extLst>
          </p:nvPr>
        </p:nvGraphicFramePr>
        <p:xfrm>
          <a:off x="1261786" y="1248401"/>
          <a:ext cx="7643675" cy="1519936"/>
        </p:xfrm>
        <a:graphic>
          <a:graphicData uri="http://schemas.openxmlformats.org/drawingml/2006/table">
            <a:tbl>
              <a:tblPr/>
              <a:tblGrid>
                <a:gridCol w="1397651"/>
                <a:gridCol w="1442503"/>
                <a:gridCol w="1294924"/>
                <a:gridCol w="1219690"/>
                <a:gridCol w="1429482"/>
                <a:gridCol w="859425"/>
              </a:tblGrid>
              <a:tr h="44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Grupo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  <a:sym typeface="Arial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Prevalencia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  <a:sym typeface="Arial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Incidencia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  <a:sym typeface="Arial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Mortalidad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  <a:sym typeface="Arial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Egresos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hospitalarios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  <a:sym typeface="Arial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Costo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 (USD)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08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Población general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4,900,000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550,000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50% dentro de los primeros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5 años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900,000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$28.1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billones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  <a:sym typeface="Arial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4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108878"/>
              </p:ext>
            </p:extLst>
          </p:nvPr>
        </p:nvGraphicFramePr>
        <p:xfrm>
          <a:off x="1261787" y="2851649"/>
          <a:ext cx="7643674" cy="1519936"/>
        </p:xfrm>
        <a:graphic>
          <a:graphicData uri="http://schemas.openxmlformats.org/drawingml/2006/table">
            <a:tbl>
              <a:tblPr/>
              <a:tblGrid>
                <a:gridCol w="1396947"/>
                <a:gridCol w="1443805"/>
                <a:gridCol w="1294446"/>
                <a:gridCol w="1219767"/>
                <a:gridCol w="1429162"/>
                <a:gridCol w="859547"/>
              </a:tblGrid>
              <a:tr h="427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Grupo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  <a:sym typeface="Arial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Prevalencia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  <a:sym typeface="Arial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Incidencia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  <a:sym typeface="Arial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Mortalidad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  <a:sym typeface="Arial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Egresos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hospitalarios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  <a:sym typeface="Arial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Costo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 (USD)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7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Población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 general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5,300,000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660,000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50% dentro de los primeros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5 años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1,084,000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8C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$39.2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  <a:sym typeface="Arial" charset="0"/>
                        </a:rPr>
                        <a:t>billones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  <a:sym typeface="Arial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 rot="16200000">
            <a:off x="542359" y="335000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2010</a:t>
            </a:r>
            <a:endParaRPr lang="es-MX" sz="2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16200000">
            <a:off x="542359" y="168097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2004</a:t>
            </a:r>
            <a:endParaRPr lang="es-MX" sz="2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503583" y="-3444"/>
            <a:ext cx="8401878" cy="1033670"/>
          </a:xfrm>
          <a:prstGeom prst="rect">
            <a:avLst/>
          </a:prstGeom>
          <a:solidFill>
            <a:srgbClr val="9B2D1F"/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 smtClean="0">
                <a:cs typeface="Arial" pitchFamily="34" charset="0"/>
              </a:rPr>
              <a:t>MAGNITUD DEL PROBLEMA</a:t>
            </a:r>
            <a:endParaRPr lang="en-US" sz="36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8" y="4454894"/>
            <a:ext cx="2973843" cy="24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12703" y="463827"/>
            <a:ext cx="792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Expresión del Receptor Adenovirus-</a:t>
            </a:r>
            <a:r>
              <a:rPr lang="es-MX" dirty="0" err="1" smtClean="0">
                <a:solidFill>
                  <a:srgbClr val="FF0000"/>
                </a:solidFill>
              </a:rPr>
              <a:t>Coxsackievirus</a:t>
            </a:r>
            <a:r>
              <a:rPr lang="es-MX" dirty="0" smtClean="0">
                <a:solidFill>
                  <a:srgbClr val="FF0000"/>
                </a:solidFill>
              </a:rPr>
              <a:t> (CAR) identificado por RT-PCR en tiempo real en tejido </a:t>
            </a:r>
            <a:r>
              <a:rPr lang="es-MX" dirty="0" err="1" smtClean="0">
                <a:solidFill>
                  <a:srgbClr val="FF0000"/>
                </a:solidFill>
              </a:rPr>
              <a:t>endomiocárdico</a:t>
            </a:r>
            <a:r>
              <a:rPr lang="es-MX" dirty="0" smtClean="0">
                <a:solidFill>
                  <a:srgbClr val="FF0000"/>
                </a:solidFill>
              </a:rPr>
              <a:t> de pacientes con miocarditis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21968" y="1351723"/>
            <a:ext cx="7103165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Niveles de expresión del CAR</a:t>
            </a:r>
          </a:p>
          <a:p>
            <a:r>
              <a:rPr lang="es-MX" dirty="0" smtClean="0"/>
              <a:t>Controles</a:t>
            </a:r>
          </a:p>
          <a:p>
            <a:r>
              <a:rPr lang="es-MX" dirty="0" smtClean="0"/>
              <a:t>Miocarditis limítrofe</a:t>
            </a:r>
          </a:p>
          <a:p>
            <a:r>
              <a:rPr lang="es-MX" dirty="0" smtClean="0"/>
              <a:t>Miocarditis aguda</a:t>
            </a:r>
          </a:p>
          <a:p>
            <a:endParaRPr lang="es-MX" dirty="0"/>
          </a:p>
          <a:p>
            <a:r>
              <a:rPr lang="es-MX" dirty="0" smtClean="0"/>
              <a:t>Relación entre la expresión del receptor  vs  severidad clínica de la miocarditis.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Resultados: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Mayor expresión de CAR en miocarditis limítrofe   NS  (respuesta inmune del paciente </a:t>
            </a:r>
            <a:r>
              <a:rPr lang="es-MX" dirty="0" err="1" smtClean="0"/>
              <a:t>ó</a:t>
            </a:r>
            <a:r>
              <a:rPr lang="es-MX" dirty="0" smtClean="0"/>
              <a:t> tamaño de la muestra?.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Pacientes que responden al </a:t>
            </a:r>
            <a:r>
              <a:rPr lang="es-MX" dirty="0" err="1" smtClean="0"/>
              <a:t>Tx</a:t>
            </a:r>
            <a:r>
              <a:rPr lang="es-MX" dirty="0" smtClean="0"/>
              <a:t> </a:t>
            </a:r>
            <a:r>
              <a:rPr lang="es-MX" dirty="0" err="1" smtClean="0"/>
              <a:t>inmunomodulador</a:t>
            </a:r>
            <a:r>
              <a:rPr lang="es-MX" dirty="0" smtClean="0"/>
              <a:t> tienen mayor expresión de CAR……       participación de CAR en la recuperación del tejido dañado?.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CAR mediador inflamatorio.  Inmunosupresores bloquean el efecto inflamatorio de la sobreexpresión de CAR sin afectar su función de molécula de adhesión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623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12703" y="463827"/>
            <a:ext cx="792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Detección Temprana de Cardiopatía </a:t>
            </a:r>
            <a:r>
              <a:rPr lang="es-MX" dirty="0" err="1" smtClean="0">
                <a:solidFill>
                  <a:srgbClr val="FF0000"/>
                </a:solidFill>
              </a:rPr>
              <a:t>Chagásica</a:t>
            </a:r>
            <a:r>
              <a:rPr lang="es-MX" dirty="0" smtClean="0">
                <a:solidFill>
                  <a:srgbClr val="FF0000"/>
                </a:solidFill>
              </a:rPr>
              <a:t> en Pacientes Donadores Asintomáticos Seropositivos para Chagas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21968" y="1351723"/>
            <a:ext cx="710316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detecta seropositividad en Banco de Sangre</a:t>
            </a:r>
          </a:p>
          <a:p>
            <a:r>
              <a:rPr lang="es-MX" dirty="0" smtClean="0"/>
              <a:t>Se realizan:</a:t>
            </a:r>
          </a:p>
          <a:p>
            <a:r>
              <a:rPr lang="es-MX" dirty="0" smtClean="0"/>
              <a:t>ECG, </a:t>
            </a:r>
          </a:p>
          <a:p>
            <a:r>
              <a:rPr lang="es-MX" dirty="0" err="1" smtClean="0"/>
              <a:t>Lab</a:t>
            </a:r>
            <a:r>
              <a:rPr lang="es-MX" dirty="0" smtClean="0"/>
              <a:t>.</a:t>
            </a:r>
          </a:p>
          <a:p>
            <a:r>
              <a:rPr lang="es-MX" dirty="0" err="1" smtClean="0"/>
              <a:t>Rx</a:t>
            </a:r>
            <a:endParaRPr lang="es-MX" dirty="0" smtClean="0"/>
          </a:p>
          <a:p>
            <a:r>
              <a:rPr lang="es-MX" dirty="0" smtClean="0"/>
              <a:t>ECO</a:t>
            </a:r>
          </a:p>
          <a:p>
            <a:r>
              <a:rPr lang="es-MX" dirty="0" smtClean="0"/>
              <a:t>RMN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Resultados: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Incidencia mayor a la documentada en estudios.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err="1" smtClean="0"/>
              <a:t>Posibildad</a:t>
            </a:r>
            <a:r>
              <a:rPr lang="es-MX" dirty="0" smtClean="0"/>
              <a:t> de tratamiento temprano.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Disminución de complicaciones.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313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99982" y="273477"/>
            <a:ext cx="8728362" cy="4550315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s-MX" sz="6200" dirty="0" smtClean="0">
                <a:solidFill>
                  <a:srgbClr val="FF0000"/>
                </a:solidFill>
              </a:rPr>
              <a:t>PRODUCTOS FINALES DE LA GLICACION AVANZADA (</a:t>
            </a:r>
            <a:r>
              <a:rPr lang="es-MX" sz="6200" dirty="0" err="1" smtClean="0">
                <a:solidFill>
                  <a:srgbClr val="FF0000"/>
                </a:solidFill>
              </a:rPr>
              <a:t>AGEs</a:t>
            </a:r>
            <a:r>
              <a:rPr lang="es-MX" sz="6200" dirty="0" smtClean="0">
                <a:solidFill>
                  <a:srgbClr val="FF0000"/>
                </a:solidFill>
              </a:rPr>
              <a:t>) </a:t>
            </a:r>
            <a:r>
              <a:rPr lang="es-MX" sz="6200" dirty="0">
                <a:solidFill>
                  <a:srgbClr val="FF0000"/>
                </a:solidFill>
              </a:rPr>
              <a:t>en la patogénesis de las complicaciones diabéticas</a:t>
            </a:r>
          </a:p>
          <a:p>
            <a:r>
              <a:rPr lang="es-MX" sz="5500" cap="none" dirty="0" smtClean="0"/>
              <a:t>Efectos de los productos finales de la </a:t>
            </a:r>
            <a:r>
              <a:rPr lang="es-MX" sz="5500" cap="none" dirty="0" err="1" smtClean="0"/>
              <a:t>glicación</a:t>
            </a:r>
            <a:r>
              <a:rPr lang="es-MX" sz="5500" cap="none" dirty="0" smtClean="0"/>
              <a:t> avanzada (</a:t>
            </a:r>
            <a:r>
              <a:rPr lang="es-MX" sz="5500" cap="none" dirty="0" err="1" smtClean="0"/>
              <a:t>AGEs</a:t>
            </a:r>
            <a:r>
              <a:rPr lang="es-MX" sz="5500" cap="none" dirty="0" smtClean="0"/>
              <a:t>):</a:t>
            </a:r>
          </a:p>
          <a:p>
            <a:pPr lvl="1"/>
            <a:r>
              <a:rPr lang="es-MX" sz="5500" cap="none" dirty="0" smtClean="0"/>
              <a:t>Dependientes o Independientes del receptor para </a:t>
            </a:r>
            <a:r>
              <a:rPr lang="es-MX" sz="5500" cap="none" dirty="0" err="1" smtClean="0"/>
              <a:t>AGEs</a:t>
            </a:r>
            <a:r>
              <a:rPr lang="es-MX" sz="5500" cap="none" dirty="0" smtClean="0"/>
              <a:t>.</a:t>
            </a:r>
          </a:p>
          <a:p>
            <a:r>
              <a:rPr lang="es-MX" sz="5500" cap="none" dirty="0" smtClean="0"/>
              <a:t>Componentes estructurales de la matriz del tejido conectivo (componentes de las membranas basales como el colágeno tipo IV) dianas preferentes para la </a:t>
            </a:r>
            <a:r>
              <a:rPr lang="es-MX" sz="5500" cap="none" dirty="0" err="1" smtClean="0"/>
              <a:t>glicación</a:t>
            </a:r>
            <a:r>
              <a:rPr lang="es-MX" sz="5500" cap="none" dirty="0" smtClean="0"/>
              <a:t>. Otras proteínas de vida media larga objeto de </a:t>
            </a:r>
            <a:r>
              <a:rPr lang="es-MX" sz="5500" cap="none" dirty="0" err="1" smtClean="0"/>
              <a:t>glicación</a:t>
            </a:r>
            <a:r>
              <a:rPr lang="es-MX" sz="5500" cap="none" dirty="0" smtClean="0"/>
              <a:t> avanzada: mielina, </a:t>
            </a:r>
            <a:r>
              <a:rPr lang="es-MX" sz="5500" cap="none" dirty="0" err="1" smtClean="0"/>
              <a:t>tubulina</a:t>
            </a:r>
            <a:r>
              <a:rPr lang="es-MX" sz="5500" cap="none" dirty="0" smtClean="0"/>
              <a:t>, el activador del </a:t>
            </a:r>
            <a:r>
              <a:rPr lang="es-MX" sz="5500" cap="none" dirty="0" err="1" smtClean="0"/>
              <a:t>plasminógeno</a:t>
            </a:r>
            <a:r>
              <a:rPr lang="es-MX" sz="5500" cap="none" dirty="0" smtClean="0"/>
              <a:t> 1 (PAI-1) y el fibrinógeno. </a:t>
            </a:r>
          </a:p>
          <a:p>
            <a:r>
              <a:rPr lang="es-MX" sz="5500" cap="none" dirty="0" smtClean="0"/>
              <a:t>Los entrecruzamientos </a:t>
            </a:r>
            <a:r>
              <a:rPr lang="es-MX" sz="5500" cap="none" dirty="0" err="1" smtClean="0"/>
              <a:t>intra</a:t>
            </a:r>
            <a:r>
              <a:rPr lang="es-MX" sz="5500" cap="none" dirty="0" smtClean="0"/>
              <a:t>- e inter-moleculares con el colágeno, resultado del proceso de </a:t>
            </a:r>
            <a:r>
              <a:rPr lang="es-MX" sz="5500" cap="none" dirty="0" err="1" smtClean="0"/>
              <a:t>glicación</a:t>
            </a:r>
            <a:r>
              <a:rPr lang="es-MX" sz="5500" cap="none" dirty="0" smtClean="0"/>
              <a:t> </a:t>
            </a:r>
            <a:r>
              <a:rPr lang="es-MX" sz="55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s-MX" sz="5500" cap="none" dirty="0" smtClean="0"/>
              <a:t>alteraciones estructurales que conllevan una pérdida de la elasticidad y aumento de la resistencia a la digestión proteolítica (mayor rigidez de los vasos sanguíneos).</a:t>
            </a:r>
          </a:p>
        </p:txBody>
      </p:sp>
      <p:pic>
        <p:nvPicPr>
          <p:cNvPr id="4" name="Picture 4" descr="http://www.iqb.es/monografia/fichas/ages/lipoperoxi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7" y="4343445"/>
            <a:ext cx="3338561" cy="18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957" y="4343445"/>
            <a:ext cx="2392371" cy="18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8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qb.es/monografia/fichas/ages/formacion%20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65" y="3061252"/>
            <a:ext cx="2872720" cy="239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50573" y="399057"/>
            <a:ext cx="8249479" cy="2405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defTabSz="914400" fontAlgn="auto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prstClr val="black"/>
              </a:solidFill>
              <a:latin typeface="Tw Cen MT" panose="020B0602020104020603"/>
              <a:ea typeface="+mn-ea"/>
            </a:endParaRPr>
          </a:p>
          <a:p>
            <a:pPr marL="685800" lvl="1" indent="-228600" defTabSz="914400" fontAlgn="auto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Tw Cen MT" panose="020B0602020104020603"/>
                <a:ea typeface="+mn-ea"/>
              </a:rPr>
              <a:t>Efectos provocados por </a:t>
            </a:r>
            <a:r>
              <a:rPr lang="es-MX" sz="1600" dirty="0" err="1">
                <a:solidFill>
                  <a:prstClr val="black"/>
                </a:solidFill>
                <a:latin typeface="Tw Cen MT" panose="020B0602020104020603"/>
                <a:ea typeface="+mn-ea"/>
              </a:rPr>
              <a:t>AGEs</a:t>
            </a:r>
            <a:r>
              <a:rPr lang="es-MX" sz="1600" dirty="0">
                <a:solidFill>
                  <a:prstClr val="black"/>
                </a:solidFill>
                <a:latin typeface="Tw Cen MT" panose="020B0602020104020603"/>
                <a:ea typeface="+mn-ea"/>
              </a:rPr>
              <a:t> vía dependiente del receptor (RAGE):</a:t>
            </a:r>
          </a:p>
          <a:p>
            <a:pPr marL="228600" lvl="0" indent="-228600" defTabSz="9144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Tw Cen MT" panose="020B0602020104020603"/>
                <a:ea typeface="+mn-ea"/>
              </a:rPr>
              <a:t>Activación de segundos mensajeros: proteína </a:t>
            </a:r>
            <a:r>
              <a:rPr lang="es-MX" sz="1600" dirty="0" err="1">
                <a:solidFill>
                  <a:prstClr val="black"/>
                </a:solidFill>
                <a:latin typeface="Tw Cen MT" panose="020B0602020104020603"/>
                <a:ea typeface="+mn-ea"/>
              </a:rPr>
              <a:t>kinasa</a:t>
            </a:r>
            <a:r>
              <a:rPr lang="es-MX" sz="1600" dirty="0">
                <a:solidFill>
                  <a:prstClr val="black"/>
                </a:solidFill>
                <a:latin typeface="Tw Cen MT" panose="020B0602020104020603"/>
                <a:ea typeface="+mn-ea"/>
              </a:rPr>
              <a:t> C y la translocación del NF-kB al núcleo, donde incrementa la trascripción de proteínas incluyendo ICAM-1, </a:t>
            </a:r>
            <a:r>
              <a:rPr lang="es-MX" sz="1600" dirty="0" err="1">
                <a:solidFill>
                  <a:prstClr val="black"/>
                </a:solidFill>
                <a:latin typeface="Tw Cen MT" panose="020B0602020104020603"/>
                <a:ea typeface="+mn-ea"/>
              </a:rPr>
              <a:t>Eselectina</a:t>
            </a:r>
            <a:r>
              <a:rPr lang="es-MX" sz="1600" dirty="0">
                <a:solidFill>
                  <a:prstClr val="black"/>
                </a:solidFill>
                <a:latin typeface="Tw Cen MT" panose="020B0602020104020603"/>
                <a:ea typeface="+mn-ea"/>
              </a:rPr>
              <a:t>, endotelina-1, </a:t>
            </a:r>
            <a:r>
              <a:rPr lang="es-MX" sz="1600" dirty="0" smtClean="0">
                <a:solidFill>
                  <a:prstClr val="black"/>
                </a:solidFill>
                <a:latin typeface="Tw Cen MT" panose="020B0602020104020603"/>
                <a:ea typeface="+mn-ea"/>
              </a:rPr>
              <a:t>factor </a:t>
            </a:r>
            <a:r>
              <a:rPr lang="es-MX" sz="1600" dirty="0">
                <a:solidFill>
                  <a:prstClr val="black"/>
                </a:solidFill>
                <a:latin typeface="Tw Cen MT" panose="020B0602020104020603"/>
                <a:ea typeface="+mn-ea"/>
              </a:rPr>
              <a:t>tisular, VEGF y citoquinas </a:t>
            </a:r>
            <a:r>
              <a:rPr lang="es-MX" sz="1600" dirty="0" err="1">
                <a:solidFill>
                  <a:prstClr val="black"/>
                </a:solidFill>
                <a:latin typeface="Tw Cen MT" panose="020B0602020104020603"/>
                <a:ea typeface="+mn-ea"/>
              </a:rPr>
              <a:t>proinflamatorias</a:t>
            </a:r>
            <a:r>
              <a:rPr lang="es-MX" sz="1600" dirty="0">
                <a:solidFill>
                  <a:prstClr val="black"/>
                </a:solidFill>
                <a:latin typeface="Tw Cen MT" panose="020B0602020104020603"/>
                <a:ea typeface="+mn-ea"/>
              </a:rPr>
              <a:t>. </a:t>
            </a:r>
            <a:r>
              <a:rPr lang="es-MX" sz="1600" dirty="0" smtClean="0">
                <a:solidFill>
                  <a:prstClr val="black"/>
                </a:solidFill>
                <a:latin typeface="Tw Cen MT" panose="020B0602020104020603"/>
                <a:ea typeface="+mn-ea"/>
              </a:rPr>
              <a:t> Consecuencia</a:t>
            </a:r>
            <a:r>
              <a:rPr lang="es-MX" sz="1600" dirty="0">
                <a:solidFill>
                  <a:prstClr val="black"/>
                </a:solidFill>
                <a:latin typeface="Tw Cen MT" panose="020B0602020104020603"/>
                <a:ea typeface="+mn-ea"/>
              </a:rPr>
              <a:t>:  Aceleración de procesos que ocurren tanto en el envejecimiento fisiológico de individuos normales como en pacientes diabéticos.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055" y="3286539"/>
            <a:ext cx="2605358" cy="18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111500" y="538783"/>
            <a:ext cx="4032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EFECTOS FISIOPATOLOGICOS:</a:t>
            </a:r>
          </a:p>
          <a:p>
            <a:pPr marL="342900" indent="-342900">
              <a:buFontTx/>
              <a:buChar char="•"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/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0" y="1989138"/>
            <a:ext cx="3181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solidFill>
                  <a:schemeClr val="tx2"/>
                </a:solidFill>
              </a:rPr>
              <a:t>Entrecruzamientos en</a:t>
            </a:r>
          </a:p>
          <a:p>
            <a:r>
              <a:rPr lang="es-MX">
                <a:solidFill>
                  <a:schemeClr val="tx2"/>
                </a:solidFill>
              </a:rPr>
              <a:t>El tejido miocárdico</a:t>
            </a:r>
            <a:endParaRPr lang="es-ES">
              <a:solidFill>
                <a:schemeClr val="tx2"/>
              </a:solidFill>
            </a:endParaRPr>
          </a:p>
        </p:txBody>
      </p:sp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66675" y="4149725"/>
            <a:ext cx="1674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Rigidez</a:t>
            </a:r>
          </a:p>
          <a:p>
            <a:r>
              <a:rPr lang="es-MX"/>
              <a:t>miocárdica</a:t>
            </a:r>
            <a:endParaRPr lang="es-ES"/>
          </a:p>
        </p:txBody>
      </p:sp>
      <p:grpSp>
        <p:nvGrpSpPr>
          <p:cNvPr id="21509" name="Group 64"/>
          <p:cNvGrpSpPr>
            <a:grpSpLocks/>
          </p:cNvGrpSpPr>
          <p:nvPr/>
        </p:nvGrpSpPr>
        <p:grpSpPr bwMode="auto">
          <a:xfrm>
            <a:off x="250825" y="955675"/>
            <a:ext cx="8578850" cy="5688013"/>
            <a:chOff x="158" y="602"/>
            <a:chExt cx="5404" cy="3583"/>
          </a:xfrm>
        </p:grpSpPr>
        <p:sp>
          <p:nvSpPr>
            <p:cNvPr id="21510" name="Text Box 3"/>
            <p:cNvSpPr txBox="1">
              <a:spLocks noChangeArrowheads="1"/>
            </p:cNvSpPr>
            <p:nvPr/>
          </p:nvSpPr>
          <p:spPr bwMode="auto">
            <a:xfrm>
              <a:off x="2583" y="602"/>
              <a:ext cx="38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 dirty="0" err="1">
                  <a:solidFill>
                    <a:schemeClr val="tx2">
                      <a:lumMod val="50000"/>
                    </a:schemeClr>
                  </a:solidFill>
                </a:rPr>
                <a:t>AGEs</a:t>
              </a:r>
              <a:endParaRPr lang="es-ES" sz="1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2109" y="1298"/>
              <a:ext cx="159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>
                  <a:solidFill>
                    <a:schemeClr val="tx2"/>
                  </a:solidFill>
                </a:rPr>
                <a:t>Interacción con el</a:t>
              </a:r>
            </a:p>
            <a:p>
              <a:r>
                <a:rPr lang="es-MX" sz="1800">
                  <a:solidFill>
                    <a:schemeClr val="tx2"/>
                  </a:solidFill>
                </a:rPr>
                <a:t>Receptor AGE (RAGE)</a:t>
              </a:r>
              <a:endParaRPr lang="es-ES" sz="1800">
                <a:solidFill>
                  <a:schemeClr val="tx2"/>
                </a:solidFill>
              </a:endParaRPr>
            </a:p>
          </p:txBody>
        </p:sp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4001" y="1298"/>
              <a:ext cx="153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>
                  <a:solidFill>
                    <a:schemeClr val="tx2"/>
                  </a:solidFill>
                </a:rPr>
                <a:t>Entrecruzamientos en</a:t>
              </a:r>
            </a:p>
            <a:p>
              <a:r>
                <a:rPr lang="es-MX" sz="1800">
                  <a:solidFill>
                    <a:schemeClr val="tx2"/>
                  </a:solidFill>
                </a:rPr>
                <a:t>Tejido vascular</a:t>
              </a:r>
              <a:endParaRPr lang="es-ES" sz="1800">
                <a:solidFill>
                  <a:schemeClr val="tx2"/>
                </a:solidFill>
              </a:endParaRP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295" y="1979"/>
              <a:ext cx="5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 dirty="0">
                  <a:solidFill>
                    <a:schemeClr val="tx2">
                      <a:lumMod val="50000"/>
                    </a:schemeClr>
                  </a:solidFill>
                </a:rPr>
                <a:t>Fibrosis</a:t>
              </a:r>
              <a:r>
                <a:rPr lang="es-MX" sz="1800" dirty="0">
                  <a:solidFill>
                    <a:srgbClr val="FFFF00"/>
                  </a:solidFill>
                </a:rPr>
                <a:t> </a:t>
              </a:r>
              <a:endParaRPr lang="es-ES" sz="1800" dirty="0">
                <a:solidFill>
                  <a:srgbClr val="FFFF00"/>
                </a:solidFill>
              </a:endParaRPr>
            </a:p>
          </p:txBody>
        </p:sp>
        <p:sp>
          <p:nvSpPr>
            <p:cNvPr id="21514" name="Text Box 8"/>
            <p:cNvSpPr txBox="1">
              <a:spLocks noChangeArrowheads="1"/>
            </p:cNvSpPr>
            <p:nvPr/>
          </p:nvSpPr>
          <p:spPr bwMode="auto">
            <a:xfrm>
              <a:off x="975" y="1979"/>
              <a:ext cx="97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 dirty="0">
                  <a:solidFill>
                    <a:schemeClr val="tx2">
                      <a:lumMod val="50000"/>
                    </a:schemeClr>
                  </a:solidFill>
                </a:rPr>
                <a:t>Daño en el</a:t>
              </a:r>
            </a:p>
            <a:p>
              <a:r>
                <a:rPr lang="es-MX" sz="1600" dirty="0">
                  <a:solidFill>
                    <a:schemeClr val="tx2">
                      <a:lumMod val="50000"/>
                    </a:schemeClr>
                  </a:solidFill>
                </a:rPr>
                <a:t>Metabolismo Ca</a:t>
              </a:r>
              <a:endParaRPr lang="es-ES" sz="1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15" name="Text Box 9"/>
            <p:cNvSpPr txBox="1">
              <a:spLocks noChangeArrowheads="1"/>
            </p:cNvSpPr>
            <p:nvPr/>
          </p:nvSpPr>
          <p:spPr bwMode="auto">
            <a:xfrm>
              <a:off x="2109" y="1979"/>
              <a:ext cx="10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 dirty="0">
                  <a:solidFill>
                    <a:schemeClr val="tx2">
                      <a:lumMod val="50000"/>
                    </a:schemeClr>
                  </a:solidFill>
                </a:rPr>
                <a:t>Ateroesclerosis </a:t>
              </a:r>
              <a:endParaRPr lang="es-ES" sz="18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16" name="Text Box 10"/>
            <p:cNvSpPr txBox="1">
              <a:spLocks noChangeArrowheads="1"/>
            </p:cNvSpPr>
            <p:nvPr/>
          </p:nvSpPr>
          <p:spPr bwMode="auto">
            <a:xfrm>
              <a:off x="3198" y="1979"/>
              <a:ext cx="12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 dirty="0" smtClean="0">
                  <a:solidFill>
                    <a:schemeClr val="tx2">
                      <a:lumMod val="50000"/>
                    </a:schemeClr>
                  </a:solidFill>
                </a:rPr>
                <a:t>   Vasoconstricción</a:t>
              </a:r>
              <a:r>
                <a:rPr lang="es-MX" sz="1800" dirty="0" smtClean="0"/>
                <a:t> </a:t>
              </a:r>
              <a:endParaRPr lang="es-ES" sz="1800" dirty="0"/>
            </a:p>
          </p:txBody>
        </p:sp>
        <p:sp>
          <p:nvSpPr>
            <p:cNvPr id="21517" name="Text Box 11"/>
            <p:cNvSpPr txBox="1">
              <a:spLocks noChangeArrowheads="1"/>
            </p:cNvSpPr>
            <p:nvPr/>
          </p:nvSpPr>
          <p:spPr bwMode="auto">
            <a:xfrm>
              <a:off x="4500" y="1979"/>
              <a:ext cx="7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 dirty="0">
                  <a:solidFill>
                    <a:schemeClr val="tx2">
                      <a:lumMod val="50000"/>
                    </a:schemeClr>
                  </a:solidFill>
                </a:rPr>
                <a:t>Trombosis </a:t>
              </a:r>
              <a:endParaRPr lang="es-ES" sz="18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1053" y="2568"/>
              <a:ext cx="79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/>
                <a:t>Relajación</a:t>
              </a:r>
            </a:p>
            <a:p>
              <a:r>
                <a:rPr lang="es-MX" sz="1800"/>
                <a:t>alterada</a:t>
              </a:r>
              <a:endParaRPr lang="es-ES" sz="1800"/>
            </a:p>
          </p:txBody>
        </p:sp>
        <p:sp>
          <p:nvSpPr>
            <p:cNvPr id="21519" name="Text Box 14"/>
            <p:cNvSpPr txBox="1">
              <a:spLocks noChangeArrowheads="1"/>
            </p:cNvSpPr>
            <p:nvPr/>
          </p:nvSpPr>
          <p:spPr bwMode="auto">
            <a:xfrm>
              <a:off x="1915" y="2568"/>
              <a:ext cx="89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/>
                <a:t>Contracción</a:t>
              </a:r>
            </a:p>
            <a:p>
              <a:r>
                <a:rPr lang="es-MX" sz="1800"/>
                <a:t>alterada</a:t>
              </a:r>
              <a:endParaRPr lang="es-ES" sz="1800"/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3003" y="2568"/>
              <a:ext cx="41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/>
                <a:t>EAC</a:t>
              </a:r>
              <a:endParaRPr lang="es-ES" sz="1800"/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3548" y="2568"/>
              <a:ext cx="79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/>
                <a:t>Disfunción</a:t>
              </a:r>
            </a:p>
            <a:p>
              <a:r>
                <a:rPr lang="es-MX" sz="1800"/>
                <a:t>endotelial</a:t>
              </a:r>
              <a:endParaRPr lang="es-ES" sz="1800"/>
            </a:p>
          </p:txBody>
        </p:sp>
        <p:sp>
          <p:nvSpPr>
            <p:cNvPr id="21522" name="Text Box 17"/>
            <p:cNvSpPr txBox="1">
              <a:spLocks noChangeArrowheads="1"/>
            </p:cNvSpPr>
            <p:nvPr/>
          </p:nvSpPr>
          <p:spPr bwMode="auto">
            <a:xfrm>
              <a:off x="4904" y="2568"/>
              <a:ext cx="65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/>
                <a:t>Rigidez</a:t>
              </a:r>
            </a:p>
            <a:p>
              <a:r>
                <a:rPr lang="es-MX" sz="1800"/>
                <a:t>vascular</a:t>
              </a:r>
              <a:endParaRPr lang="es-ES" sz="1800"/>
            </a:p>
          </p:txBody>
        </p:sp>
        <p:sp>
          <p:nvSpPr>
            <p:cNvPr id="21523" name="Text Box 18"/>
            <p:cNvSpPr txBox="1">
              <a:spLocks noChangeArrowheads="1"/>
            </p:cNvSpPr>
            <p:nvPr/>
          </p:nvSpPr>
          <p:spPr bwMode="auto">
            <a:xfrm>
              <a:off x="554" y="3261"/>
              <a:ext cx="74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 dirty="0">
                  <a:solidFill>
                    <a:schemeClr val="tx2">
                      <a:lumMod val="50000"/>
                    </a:schemeClr>
                  </a:solidFill>
                </a:rPr>
                <a:t>Disfunción</a:t>
              </a:r>
            </a:p>
            <a:p>
              <a:r>
                <a:rPr lang="es-MX" sz="1800" dirty="0" err="1">
                  <a:solidFill>
                    <a:schemeClr val="tx2">
                      <a:lumMod val="50000"/>
                    </a:schemeClr>
                  </a:solidFill>
                </a:rPr>
                <a:t>diastolica</a:t>
              </a:r>
              <a:endParaRPr lang="es-ES" sz="18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24" name="Text Box 19"/>
            <p:cNvSpPr txBox="1">
              <a:spLocks noChangeArrowheads="1"/>
            </p:cNvSpPr>
            <p:nvPr/>
          </p:nvSpPr>
          <p:spPr bwMode="auto">
            <a:xfrm>
              <a:off x="2504" y="3216"/>
              <a:ext cx="74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>
                  <a:solidFill>
                    <a:schemeClr val="tx2">
                      <a:lumMod val="50000"/>
                    </a:schemeClr>
                  </a:solidFill>
                </a:rPr>
                <a:t>Disfunción</a:t>
              </a:r>
            </a:p>
            <a:p>
              <a:r>
                <a:rPr lang="es-MX" sz="1800">
                  <a:solidFill>
                    <a:schemeClr val="tx2">
                      <a:lumMod val="50000"/>
                    </a:schemeClr>
                  </a:solidFill>
                </a:rPr>
                <a:t>sistólica</a:t>
              </a:r>
              <a:endParaRPr lang="es-ES" sz="18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25" name="Text Box 20"/>
            <p:cNvSpPr txBox="1">
              <a:spLocks noChangeArrowheads="1"/>
            </p:cNvSpPr>
            <p:nvPr/>
          </p:nvSpPr>
          <p:spPr bwMode="auto">
            <a:xfrm>
              <a:off x="4047" y="3170"/>
              <a:ext cx="74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 dirty="0">
                  <a:solidFill>
                    <a:schemeClr val="tx2">
                      <a:lumMod val="50000"/>
                    </a:schemeClr>
                  </a:solidFill>
                </a:rPr>
                <a:t>Disfunción</a:t>
              </a:r>
            </a:p>
            <a:p>
              <a:r>
                <a:rPr lang="es-MX" sz="1800" dirty="0">
                  <a:solidFill>
                    <a:schemeClr val="tx2">
                      <a:lumMod val="50000"/>
                    </a:schemeClr>
                  </a:solidFill>
                </a:rPr>
                <a:t>vascular</a:t>
              </a:r>
              <a:endParaRPr lang="es-ES" sz="18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526" name="Text Box 21"/>
            <p:cNvSpPr txBox="1">
              <a:spLocks noChangeArrowheads="1"/>
            </p:cNvSpPr>
            <p:nvPr/>
          </p:nvSpPr>
          <p:spPr bwMode="auto">
            <a:xfrm>
              <a:off x="2268" y="3972"/>
              <a:ext cx="119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/>
                <a:t>FALLA CARDIACA</a:t>
              </a:r>
              <a:endParaRPr lang="es-ES" sz="1600"/>
            </a:p>
          </p:txBody>
        </p:sp>
        <p:sp>
          <p:nvSpPr>
            <p:cNvPr id="21527" name="Line 22"/>
            <p:cNvSpPr>
              <a:spLocks noChangeShapeType="1"/>
            </p:cNvSpPr>
            <p:nvPr/>
          </p:nvSpPr>
          <p:spPr bwMode="auto">
            <a:xfrm>
              <a:off x="2835" y="799"/>
              <a:ext cx="0" cy="4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28" name="Line 23"/>
            <p:cNvSpPr>
              <a:spLocks noChangeShapeType="1"/>
            </p:cNvSpPr>
            <p:nvPr/>
          </p:nvSpPr>
          <p:spPr bwMode="auto">
            <a:xfrm>
              <a:off x="703" y="981"/>
              <a:ext cx="39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29" name="Line 24"/>
            <p:cNvSpPr>
              <a:spLocks noChangeShapeType="1"/>
            </p:cNvSpPr>
            <p:nvPr/>
          </p:nvSpPr>
          <p:spPr bwMode="auto">
            <a:xfrm>
              <a:off x="703" y="981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>
              <a:off x="4694" y="981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>
              <a:off x="158" y="1661"/>
              <a:ext cx="0" cy="9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5329" y="1661"/>
              <a:ext cx="0" cy="9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33" name="Line 29"/>
            <p:cNvSpPr>
              <a:spLocks noChangeShapeType="1"/>
            </p:cNvSpPr>
            <p:nvPr/>
          </p:nvSpPr>
          <p:spPr bwMode="auto">
            <a:xfrm>
              <a:off x="2835" y="1661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>
              <a:off x="521" y="1797"/>
              <a:ext cx="430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>
              <a:off x="3787" y="179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2562" y="179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>
              <a:off x="1383" y="179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>
              <a:off x="521" y="179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>
              <a:off x="4830" y="179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40" name="Line 37"/>
            <p:cNvSpPr>
              <a:spLocks noChangeShapeType="1"/>
            </p:cNvSpPr>
            <p:nvPr/>
          </p:nvSpPr>
          <p:spPr bwMode="auto">
            <a:xfrm>
              <a:off x="521" y="2160"/>
              <a:ext cx="0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41" name="Line 38"/>
            <p:cNvSpPr>
              <a:spLocks noChangeShapeType="1"/>
            </p:cNvSpPr>
            <p:nvPr/>
          </p:nvSpPr>
          <p:spPr bwMode="auto">
            <a:xfrm flipH="1">
              <a:off x="158" y="2432"/>
              <a:ext cx="3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42" name="Line 39"/>
            <p:cNvSpPr>
              <a:spLocks noChangeShapeType="1"/>
            </p:cNvSpPr>
            <p:nvPr/>
          </p:nvSpPr>
          <p:spPr bwMode="auto">
            <a:xfrm>
              <a:off x="1429" y="2296"/>
              <a:ext cx="0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43" name="Line 40"/>
            <p:cNvSpPr>
              <a:spLocks noChangeShapeType="1"/>
            </p:cNvSpPr>
            <p:nvPr/>
          </p:nvSpPr>
          <p:spPr bwMode="auto">
            <a:xfrm>
              <a:off x="1202" y="2478"/>
              <a:ext cx="104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44" name="Line 41"/>
            <p:cNvSpPr>
              <a:spLocks noChangeShapeType="1"/>
            </p:cNvSpPr>
            <p:nvPr/>
          </p:nvSpPr>
          <p:spPr bwMode="auto">
            <a:xfrm>
              <a:off x="2245" y="2478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45" name="Line 42"/>
            <p:cNvSpPr>
              <a:spLocks noChangeShapeType="1"/>
            </p:cNvSpPr>
            <p:nvPr/>
          </p:nvSpPr>
          <p:spPr bwMode="auto">
            <a:xfrm>
              <a:off x="1202" y="2478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46" name="Line 43"/>
            <p:cNvSpPr>
              <a:spLocks noChangeShapeType="1"/>
            </p:cNvSpPr>
            <p:nvPr/>
          </p:nvSpPr>
          <p:spPr bwMode="auto">
            <a:xfrm>
              <a:off x="884" y="3203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47" name="Line 44"/>
            <p:cNvSpPr>
              <a:spLocks noChangeShapeType="1"/>
            </p:cNvSpPr>
            <p:nvPr/>
          </p:nvSpPr>
          <p:spPr bwMode="auto">
            <a:xfrm>
              <a:off x="2835" y="3158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48" name="Line 45"/>
            <p:cNvSpPr>
              <a:spLocks noChangeShapeType="1"/>
            </p:cNvSpPr>
            <p:nvPr/>
          </p:nvSpPr>
          <p:spPr bwMode="auto">
            <a:xfrm>
              <a:off x="4422" y="3113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49" name="Line 46"/>
            <p:cNvSpPr>
              <a:spLocks noChangeShapeType="1"/>
            </p:cNvSpPr>
            <p:nvPr/>
          </p:nvSpPr>
          <p:spPr bwMode="auto">
            <a:xfrm>
              <a:off x="2880" y="3566"/>
              <a:ext cx="0" cy="4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50" name="Line 47"/>
            <p:cNvSpPr>
              <a:spLocks noChangeShapeType="1"/>
            </p:cNvSpPr>
            <p:nvPr/>
          </p:nvSpPr>
          <p:spPr bwMode="auto">
            <a:xfrm>
              <a:off x="3061" y="2205"/>
              <a:ext cx="0" cy="4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51" name="Line 48"/>
            <p:cNvSpPr>
              <a:spLocks noChangeShapeType="1"/>
            </p:cNvSpPr>
            <p:nvPr/>
          </p:nvSpPr>
          <p:spPr bwMode="auto">
            <a:xfrm>
              <a:off x="3923" y="2160"/>
              <a:ext cx="0" cy="4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52" name="Line 49"/>
            <p:cNvSpPr>
              <a:spLocks noChangeShapeType="1"/>
            </p:cNvSpPr>
            <p:nvPr/>
          </p:nvSpPr>
          <p:spPr bwMode="auto">
            <a:xfrm>
              <a:off x="4830" y="2160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53" name="Line 50"/>
            <p:cNvSpPr>
              <a:spLocks noChangeShapeType="1"/>
            </p:cNvSpPr>
            <p:nvPr/>
          </p:nvSpPr>
          <p:spPr bwMode="auto">
            <a:xfrm flipH="1">
              <a:off x="3061" y="2296"/>
              <a:ext cx="176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54" name="Line 51"/>
            <p:cNvSpPr>
              <a:spLocks noChangeShapeType="1"/>
            </p:cNvSpPr>
            <p:nvPr/>
          </p:nvSpPr>
          <p:spPr bwMode="auto">
            <a:xfrm flipH="1">
              <a:off x="3696" y="3113"/>
              <a:ext cx="149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55" name="Line 52"/>
            <p:cNvSpPr>
              <a:spLocks noChangeShapeType="1"/>
            </p:cNvSpPr>
            <p:nvPr/>
          </p:nvSpPr>
          <p:spPr bwMode="auto">
            <a:xfrm>
              <a:off x="3696" y="2977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56" name="Line 53"/>
            <p:cNvSpPr>
              <a:spLocks noChangeShapeType="1"/>
            </p:cNvSpPr>
            <p:nvPr/>
          </p:nvSpPr>
          <p:spPr bwMode="auto">
            <a:xfrm>
              <a:off x="5193" y="2977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57" name="Line 54"/>
            <p:cNvSpPr>
              <a:spLocks noChangeShapeType="1"/>
            </p:cNvSpPr>
            <p:nvPr/>
          </p:nvSpPr>
          <p:spPr bwMode="auto">
            <a:xfrm>
              <a:off x="2200" y="3158"/>
              <a:ext cx="99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58" name="Line 55"/>
            <p:cNvSpPr>
              <a:spLocks noChangeShapeType="1"/>
            </p:cNvSpPr>
            <p:nvPr/>
          </p:nvSpPr>
          <p:spPr bwMode="auto">
            <a:xfrm>
              <a:off x="3198" y="2750"/>
              <a:ext cx="0" cy="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59" name="Line 56"/>
            <p:cNvSpPr>
              <a:spLocks noChangeShapeType="1"/>
            </p:cNvSpPr>
            <p:nvPr/>
          </p:nvSpPr>
          <p:spPr bwMode="auto">
            <a:xfrm>
              <a:off x="2200" y="2931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60" name="Line 57"/>
            <p:cNvSpPr>
              <a:spLocks noChangeShapeType="1"/>
            </p:cNvSpPr>
            <p:nvPr/>
          </p:nvSpPr>
          <p:spPr bwMode="auto">
            <a:xfrm>
              <a:off x="385" y="3158"/>
              <a:ext cx="99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61" name="Line 59"/>
            <p:cNvSpPr>
              <a:spLocks noChangeShapeType="1"/>
            </p:cNvSpPr>
            <p:nvPr/>
          </p:nvSpPr>
          <p:spPr bwMode="auto">
            <a:xfrm>
              <a:off x="385" y="2976"/>
              <a:ext cx="0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62" name="Line 60"/>
            <p:cNvSpPr>
              <a:spLocks noChangeShapeType="1"/>
            </p:cNvSpPr>
            <p:nvPr/>
          </p:nvSpPr>
          <p:spPr bwMode="auto">
            <a:xfrm>
              <a:off x="1383" y="2931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63" name="Line 61"/>
            <p:cNvSpPr>
              <a:spLocks noChangeShapeType="1"/>
            </p:cNvSpPr>
            <p:nvPr/>
          </p:nvSpPr>
          <p:spPr bwMode="auto">
            <a:xfrm>
              <a:off x="930" y="3793"/>
              <a:ext cx="353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64" name="Line 62"/>
            <p:cNvSpPr>
              <a:spLocks noChangeShapeType="1"/>
            </p:cNvSpPr>
            <p:nvPr/>
          </p:nvSpPr>
          <p:spPr bwMode="auto">
            <a:xfrm>
              <a:off x="930" y="3611"/>
              <a:ext cx="0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65" name="Line 63"/>
            <p:cNvSpPr>
              <a:spLocks noChangeShapeType="1"/>
            </p:cNvSpPr>
            <p:nvPr/>
          </p:nvSpPr>
          <p:spPr bwMode="auto">
            <a:xfrm>
              <a:off x="4468" y="3566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8553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8" y="2633606"/>
            <a:ext cx="4914514" cy="415568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13858" y="4388364"/>
            <a:ext cx="1441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900" dirty="0">
                <a:solidFill>
                  <a:prstClr val="black"/>
                </a:solidFill>
              </a:rPr>
              <a:t>Apoptosis,</a:t>
            </a:r>
          </a:p>
          <a:p>
            <a:pPr algn="ctr"/>
            <a:r>
              <a:rPr lang="es-MX" sz="900" dirty="0">
                <a:solidFill>
                  <a:prstClr val="black"/>
                </a:solidFill>
              </a:rPr>
              <a:t>alteración expresión genes</a:t>
            </a:r>
          </a:p>
          <a:p>
            <a:pPr algn="ctr"/>
            <a:r>
              <a:rPr lang="es-MX" sz="900" dirty="0">
                <a:solidFill>
                  <a:prstClr val="black"/>
                </a:solidFill>
              </a:rPr>
              <a:t>inanición energía,</a:t>
            </a:r>
          </a:p>
          <a:p>
            <a:pPr algn="ctr"/>
            <a:r>
              <a:rPr lang="es-MX" sz="900" dirty="0">
                <a:solidFill>
                  <a:prstClr val="black"/>
                </a:solidFill>
              </a:rPr>
              <a:t>estrés oxidativo</a:t>
            </a:r>
          </a:p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-4609" y="4287944"/>
            <a:ext cx="159370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900" dirty="0">
                <a:solidFill>
                  <a:prstClr val="black"/>
                </a:solidFill>
              </a:rPr>
              <a:t>Desequilibrio </a:t>
            </a:r>
          </a:p>
          <a:p>
            <a:pPr algn="ctr"/>
            <a:r>
              <a:rPr lang="es-MX" sz="900" dirty="0" err="1">
                <a:solidFill>
                  <a:prstClr val="black"/>
                </a:solidFill>
              </a:rPr>
              <a:t>Neurohumoral</a:t>
            </a:r>
            <a:r>
              <a:rPr lang="es-MX" sz="900" dirty="0">
                <a:solidFill>
                  <a:prstClr val="black"/>
                </a:solidFill>
              </a:rPr>
              <a:t>, </a:t>
            </a:r>
            <a:r>
              <a:rPr lang="es-MX" sz="900" dirty="0">
                <a:solidFill>
                  <a:prstClr val="black"/>
                </a:solidFill>
                <a:sym typeface="Symbol" panose="05050102010706020507" pitchFamily="18" charset="2"/>
              </a:rPr>
              <a:t> expresión</a:t>
            </a:r>
          </a:p>
          <a:p>
            <a:pPr algn="ctr"/>
            <a:r>
              <a:rPr lang="es-MX" sz="900" dirty="0" err="1">
                <a:solidFill>
                  <a:prstClr val="black"/>
                </a:solidFill>
                <a:sym typeface="Symbol" panose="05050102010706020507" pitchFamily="18" charset="2"/>
              </a:rPr>
              <a:t>citocinas</a:t>
            </a:r>
            <a:r>
              <a:rPr lang="es-MX" sz="900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s-MX" sz="825" dirty="0">
                <a:solidFill>
                  <a:prstClr val="black"/>
                </a:solidFill>
                <a:sym typeface="Symbol" panose="05050102010706020507" pitchFamily="18" charset="2"/>
              </a:rPr>
              <a:t>alteración</a:t>
            </a:r>
            <a:r>
              <a:rPr lang="es-MX" sz="900" dirty="0">
                <a:solidFill>
                  <a:prstClr val="black"/>
                </a:solidFill>
                <a:sym typeface="Symbol" panose="05050102010706020507" pitchFamily="18" charset="2"/>
              </a:rPr>
              <a:t> respuesta </a:t>
            </a:r>
          </a:p>
          <a:p>
            <a:pPr algn="ctr"/>
            <a:r>
              <a:rPr lang="es-MX" sz="900" dirty="0">
                <a:solidFill>
                  <a:prstClr val="black"/>
                </a:solidFill>
                <a:sym typeface="Symbol" panose="05050102010706020507" pitchFamily="18" charset="2"/>
              </a:rPr>
              <a:t>inmune e inflamatoria,</a:t>
            </a:r>
          </a:p>
          <a:p>
            <a:pPr algn="ctr"/>
            <a:r>
              <a:rPr lang="es-MX" sz="900" dirty="0">
                <a:solidFill>
                  <a:prstClr val="black"/>
                </a:solidFill>
                <a:sym typeface="Symbol" panose="05050102010706020507" pitchFamily="18" charset="2"/>
              </a:rPr>
              <a:t>alteración </a:t>
            </a:r>
            <a:r>
              <a:rPr lang="es-MX" sz="900" dirty="0" err="1">
                <a:solidFill>
                  <a:prstClr val="black"/>
                </a:solidFill>
                <a:sym typeface="Symbol" panose="05050102010706020507" pitchFamily="18" charset="2"/>
              </a:rPr>
              <a:t>fibrinolisis</a:t>
            </a:r>
            <a:endParaRPr lang="es-MX" sz="900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algn="ctr"/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74997" y="2816698"/>
            <a:ext cx="1143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900" dirty="0">
                <a:solidFill>
                  <a:prstClr val="black"/>
                </a:solidFill>
              </a:rPr>
              <a:t>Daño a </a:t>
            </a:r>
            <a:r>
              <a:rPr lang="es-MX" sz="900" dirty="0" err="1">
                <a:solidFill>
                  <a:prstClr val="black"/>
                </a:solidFill>
              </a:rPr>
              <a:t>miocitos</a:t>
            </a:r>
            <a:r>
              <a:rPr lang="es-MX" sz="9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s-MX" sz="900" dirty="0">
                <a:solidFill>
                  <a:prstClr val="black"/>
                </a:solidFill>
              </a:rPr>
              <a:t>y matriz extracelular</a:t>
            </a:r>
          </a:p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61561" y="6078735"/>
            <a:ext cx="2170134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dirty="0">
                <a:solidFill>
                  <a:prstClr val="black"/>
                </a:solidFill>
              </a:rPr>
              <a:t> Efectos eléctricos, ventilatorios, vasculares, </a:t>
            </a:r>
          </a:p>
          <a:p>
            <a:pPr algn="ctr"/>
            <a:r>
              <a:rPr lang="es-MX" sz="788" dirty="0">
                <a:solidFill>
                  <a:prstClr val="black"/>
                </a:solidFill>
              </a:rPr>
              <a:t> musculares, renales, hematológicos y otros </a:t>
            </a:r>
          </a:p>
          <a:p>
            <a:endParaRPr lang="es-MX" sz="788" dirty="0">
              <a:solidFill>
                <a:prstClr val="black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69011" y="6555575"/>
            <a:ext cx="155523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25" dirty="0">
                <a:solidFill>
                  <a:prstClr val="black"/>
                </a:solidFill>
              </a:rPr>
              <a:t>Síndrome Insuficiencia Cardiaca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145716" y="4538325"/>
            <a:ext cx="80182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25" dirty="0">
                <a:solidFill>
                  <a:prstClr val="black"/>
                </a:solidFill>
              </a:rPr>
              <a:t>Remodelación</a:t>
            </a:r>
          </a:p>
          <a:p>
            <a:pPr algn="ctr"/>
            <a:r>
              <a:rPr lang="es-MX" sz="825" dirty="0">
                <a:solidFill>
                  <a:prstClr val="black"/>
                </a:solidFill>
              </a:rPr>
              <a:t>Ventricular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2053" y="82324"/>
            <a:ext cx="2429147" cy="244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1740"/>
              </p:ext>
            </p:extLst>
          </p:nvPr>
        </p:nvGraphicFramePr>
        <p:xfrm>
          <a:off x="4167759" y="-697835"/>
          <a:ext cx="5203288" cy="302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5298233" y="3897674"/>
            <a:ext cx="376141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dirty="0" smtClean="0"/>
              <a:t>TRATAMIENTO</a:t>
            </a:r>
          </a:p>
          <a:p>
            <a:r>
              <a:rPr lang="es-MX" sz="1200" dirty="0" smtClean="0"/>
              <a:t>CONTROL GLUCEMICO</a:t>
            </a:r>
          </a:p>
          <a:p>
            <a:r>
              <a:rPr lang="es-MX" sz="1200" dirty="0" smtClean="0"/>
              <a:t>ANTIOXIDANTES</a:t>
            </a:r>
          </a:p>
          <a:p>
            <a:r>
              <a:rPr lang="es-MX" sz="1200" dirty="0" smtClean="0"/>
              <a:t>INHIBIDORES FORMACION DE </a:t>
            </a:r>
            <a:r>
              <a:rPr lang="es-MX" sz="1200" dirty="0" err="1" smtClean="0"/>
              <a:t>AGEs</a:t>
            </a:r>
            <a:endParaRPr lang="es-MX" sz="1200" dirty="0" smtClean="0"/>
          </a:p>
          <a:p>
            <a:r>
              <a:rPr lang="es-MX" sz="1200" dirty="0" smtClean="0"/>
              <a:t>INHIBICION DE ENTRECRUZAMIENTO</a:t>
            </a:r>
          </a:p>
          <a:p>
            <a:r>
              <a:rPr lang="es-MX" sz="1200" dirty="0" err="1" smtClean="0"/>
              <a:t>AGEs</a:t>
            </a:r>
            <a:r>
              <a:rPr lang="es-MX" sz="1200" dirty="0" smtClean="0"/>
              <a:t> EXOGENOS: DEJAR DE FUMAR/DIETA BAJA EN </a:t>
            </a:r>
            <a:r>
              <a:rPr lang="es-MX" sz="1200" dirty="0" err="1" smtClean="0"/>
              <a:t>AGEs</a:t>
            </a:r>
            <a:endParaRPr lang="es-MX" sz="1200" dirty="0" smtClean="0"/>
          </a:p>
          <a:p>
            <a:r>
              <a:rPr lang="es-MX" sz="1200" dirty="0" smtClean="0"/>
              <a:t>ELIMINAR AGE: LISOZIMAS/RAGE SOLUBLES</a:t>
            </a:r>
          </a:p>
          <a:p>
            <a:r>
              <a:rPr lang="es-MX" sz="1200" dirty="0" smtClean="0"/>
              <a:t>INHIBICION DEL RECEPTOR AGE: ANTICUERPOS ANTI AGE</a:t>
            </a:r>
          </a:p>
          <a:p>
            <a:r>
              <a:rPr lang="es-MX" sz="1200" dirty="0" smtClean="0"/>
              <a:t>INHIBICION DE LA TRASNDUCCION DE SEÑAL</a:t>
            </a:r>
          </a:p>
          <a:p>
            <a:endParaRPr lang="es-MX" dirty="0" smtClean="0"/>
          </a:p>
          <a:p>
            <a:endParaRPr lang="es-ES" dirty="0"/>
          </a:p>
        </p:txBody>
      </p:sp>
      <p:cxnSp>
        <p:nvCxnSpPr>
          <p:cNvPr id="20" name="Conector recto 19"/>
          <p:cNvCxnSpPr/>
          <p:nvPr/>
        </p:nvCxnSpPr>
        <p:spPr>
          <a:xfrm>
            <a:off x="5421697" y="5460904"/>
            <a:ext cx="34724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9421</TotalTime>
  <Words>785</Words>
  <Application>Microsoft Office PowerPoint</Application>
  <PresentationFormat>Presentación en pantalla (4:3)</PresentationFormat>
  <Paragraphs>182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MS Gothic</vt:lpstr>
      <vt:lpstr>MS PGothic</vt:lpstr>
      <vt:lpstr>Arial</vt:lpstr>
      <vt:lpstr>Arial Narrow</vt:lpstr>
      <vt:lpstr>Calibri</vt:lpstr>
      <vt:lpstr>Lucida Grande</vt:lpstr>
      <vt:lpstr>Symbol</vt:lpstr>
      <vt:lpstr>Times New Roman</vt:lpstr>
      <vt:lpstr>Tw Cen MT</vt:lpstr>
      <vt:lpstr>Wingdings</vt:lpstr>
      <vt:lpstr>ヒラギノ角ゴ Pro W3</vt:lpstr>
      <vt:lpstr>Gota</vt:lpstr>
      <vt:lpstr>INSuficiencia Cardiaca, TABIQUE INTERVENTRICULAR, LA GENETICA Y PARTICIPACION MOLECULAR</vt:lpstr>
      <vt:lpstr>Insuf. Cardiaca: Un problema fuera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Cardiomioplastía celular sistemas de implante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Diapositivas-Estudio-PARADIGM-HF-Trial-ppt-pptx</dc:title>
  <dc:subject>Diapositivas-Estudio-PARADIGM-HF-Trial-ppt-pptx</dc:subject>
  <dc:creator>Milton Packer</dc:creator>
  <cp:keywords>PARADIGM-HF; estudio; trial</cp:keywords>
  <cp:lastModifiedBy>Gerardo Sandoval Lopez</cp:lastModifiedBy>
  <cp:revision>136</cp:revision>
  <dcterms:created xsi:type="dcterms:W3CDTF">2014-08-30T14:14:45Z</dcterms:created>
  <dcterms:modified xsi:type="dcterms:W3CDTF">2016-03-03T00:48:12Z</dcterms:modified>
</cp:coreProperties>
</file>