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xlsm" ContentType="application/vnd.ms-excel.sheet.macroEnabled.12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61" r:id="rId3"/>
    <p:sldId id="296" r:id="rId4"/>
    <p:sldId id="311" r:id="rId5"/>
    <p:sldId id="295" r:id="rId6"/>
    <p:sldId id="293" r:id="rId7"/>
    <p:sldId id="290" r:id="rId8"/>
    <p:sldId id="294" r:id="rId9"/>
    <p:sldId id="267" r:id="rId10"/>
    <p:sldId id="268" r:id="rId11"/>
    <p:sldId id="297" r:id="rId12"/>
    <p:sldId id="298" r:id="rId13"/>
    <p:sldId id="299" r:id="rId14"/>
    <p:sldId id="308" r:id="rId15"/>
    <p:sldId id="301" r:id="rId16"/>
    <p:sldId id="303" r:id="rId17"/>
    <p:sldId id="302" r:id="rId18"/>
    <p:sldId id="304" r:id="rId19"/>
    <p:sldId id="305" r:id="rId20"/>
    <p:sldId id="306" r:id="rId21"/>
    <p:sldId id="291" r:id="rId22"/>
    <p:sldId id="312" r:id="rId23"/>
    <p:sldId id="310" r:id="rId24"/>
    <p:sldId id="292" r:id="rId25"/>
    <p:sldId id="307" r:id="rId26"/>
    <p:sldId id="309" r:id="rId27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A85CB5C7-FC7D-694D-B343-F2E028536ED7}">
          <p14:sldIdLst>
            <p14:sldId id="256"/>
            <p14:sldId id="261"/>
            <p14:sldId id="296"/>
            <p14:sldId id="311"/>
            <p14:sldId id="295"/>
            <p14:sldId id="293"/>
            <p14:sldId id="290"/>
            <p14:sldId id="294"/>
            <p14:sldId id="267"/>
            <p14:sldId id="268"/>
            <p14:sldId id="297"/>
            <p14:sldId id="298"/>
            <p14:sldId id="299"/>
            <p14:sldId id="308"/>
            <p14:sldId id="301"/>
            <p14:sldId id="303"/>
            <p14:sldId id="302"/>
            <p14:sldId id="304"/>
            <p14:sldId id="305"/>
            <p14:sldId id="306"/>
            <p14:sldId id="291"/>
            <p14:sldId id="312"/>
            <p14:sldId id="310"/>
            <p14:sldId id="292"/>
            <p14:sldId id="307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2500"/>
  </p:normalViewPr>
  <p:slideViewPr>
    <p:cSldViewPr snapToGrid="0" snapToObjects="1" showGuides="1">
      <p:cViewPr varScale="1">
        <p:scale>
          <a:sx n="84" d="100"/>
          <a:sy n="84" d="100"/>
        </p:scale>
        <p:origin x="744" y="17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localhost/Volumes/HIL2013/Personal/Sociedades/ANMM/Simpsio%20Cardiologi&#769;a%20y%20el%20Deporte/Publicaciones%20Cor%20Atleta%20en%20el%20tiemp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habilitada_para_macros_de_Microsoft_Excel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9897113616254"/>
          <c:y val="0.03959708959164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5"/>
              </a:solidFill>
              <a:latin typeface="+mn-lt"/>
              <a:ea typeface="+mn-ea"/>
              <a:cs typeface="+mn-cs"/>
            </a:defRPr>
          </a:pPr>
          <a:endParaRPr lang="es-ES_tradnl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Hoja1!$D$1</c:f>
              <c:strCache>
                <c:ptCount val="1"/>
                <c:pt idx="0">
                  <c:v>Athletes Heart / Heart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Hoja1!$A:$A</c:f>
              <c:strCache>
                <c:ptCount val="69"/>
                <c:pt idx="0">
                  <c:v>Año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</c:strCache>
            </c:strRef>
          </c:cat>
          <c:val>
            <c:numRef>
              <c:f>Hoja1!$E$2:$E$69</c:f>
              <c:numCache>
                <c:formatCode>0.00</c:formatCode>
                <c:ptCount val="68"/>
                <c:pt idx="0">
                  <c:v>1.314060446780552</c:v>
                </c:pt>
                <c:pt idx="1">
                  <c:v>0.626959247648903</c:v>
                </c:pt>
                <c:pt idx="2">
                  <c:v>0.0</c:v>
                </c:pt>
                <c:pt idx="3">
                  <c:v>1.464664957890882</c:v>
                </c:pt>
                <c:pt idx="4">
                  <c:v>1.011804384485666</c:v>
                </c:pt>
                <c:pt idx="5">
                  <c:v>1.302931596091205</c:v>
                </c:pt>
                <c:pt idx="6">
                  <c:v>1.285760205721633</c:v>
                </c:pt>
                <c:pt idx="7">
                  <c:v>0.941619585687382</c:v>
                </c:pt>
                <c:pt idx="8">
                  <c:v>0.599700149925037</c:v>
                </c:pt>
                <c:pt idx="9">
                  <c:v>1.06866150146941</c:v>
                </c:pt>
                <c:pt idx="10">
                  <c:v>1.378169790518192</c:v>
                </c:pt>
                <c:pt idx="11">
                  <c:v>0.0</c:v>
                </c:pt>
                <c:pt idx="12">
                  <c:v>0.726568176313877</c:v>
                </c:pt>
                <c:pt idx="13">
                  <c:v>1.345895020188425</c:v>
                </c:pt>
                <c:pt idx="14">
                  <c:v>0.948586605957124</c:v>
                </c:pt>
                <c:pt idx="15">
                  <c:v>1.316366827555946</c:v>
                </c:pt>
                <c:pt idx="16">
                  <c:v>0.897062121551917</c:v>
                </c:pt>
                <c:pt idx="17">
                  <c:v>0.400053340445393</c:v>
                </c:pt>
                <c:pt idx="18">
                  <c:v>1.589614518479269</c:v>
                </c:pt>
                <c:pt idx="19">
                  <c:v>0.79890435973522</c:v>
                </c:pt>
                <c:pt idx="20">
                  <c:v>1.219388273549436</c:v>
                </c:pt>
                <c:pt idx="21">
                  <c:v>0.649410891548381</c:v>
                </c:pt>
                <c:pt idx="22">
                  <c:v>0.673012210364388</c:v>
                </c:pt>
                <c:pt idx="23">
                  <c:v>0.441111601235112</c:v>
                </c:pt>
                <c:pt idx="24">
                  <c:v>0.834724540901502</c:v>
                </c:pt>
                <c:pt idx="25">
                  <c:v>0.793587810491231</c:v>
                </c:pt>
                <c:pt idx="26">
                  <c:v>0.719424460431655</c:v>
                </c:pt>
                <c:pt idx="27">
                  <c:v>1.135589370883489</c:v>
                </c:pt>
                <c:pt idx="28">
                  <c:v>1.770729078450997</c:v>
                </c:pt>
                <c:pt idx="29">
                  <c:v>1.550868486352357</c:v>
                </c:pt>
                <c:pt idx="30">
                  <c:v>1.526251526251526</c:v>
                </c:pt>
                <c:pt idx="31">
                  <c:v>1.468968049944914</c:v>
                </c:pt>
                <c:pt idx="32">
                  <c:v>1.995438996579247</c:v>
                </c:pt>
                <c:pt idx="33">
                  <c:v>1.624179083398065</c:v>
                </c:pt>
                <c:pt idx="34">
                  <c:v>2.701100204229527</c:v>
                </c:pt>
                <c:pt idx="35">
                  <c:v>2.060825579216886</c:v>
                </c:pt>
                <c:pt idx="36">
                  <c:v>2.810761200022945</c:v>
                </c:pt>
                <c:pt idx="37">
                  <c:v>2.2137362333278</c:v>
                </c:pt>
                <c:pt idx="38">
                  <c:v>2.520409840556682</c:v>
                </c:pt>
                <c:pt idx="39">
                  <c:v>2.403092675791453</c:v>
                </c:pt>
                <c:pt idx="40">
                  <c:v>1.835236541598695</c:v>
                </c:pt>
                <c:pt idx="41">
                  <c:v>2.88831835686778</c:v>
                </c:pt>
                <c:pt idx="42">
                  <c:v>2.516967054699087</c:v>
                </c:pt>
                <c:pt idx="43">
                  <c:v>2.637460885113992</c:v>
                </c:pt>
                <c:pt idx="44">
                  <c:v>3.129109790939186</c:v>
                </c:pt>
                <c:pt idx="45">
                  <c:v>2.557206472377761</c:v>
                </c:pt>
                <c:pt idx="46">
                  <c:v>3.474102147626782</c:v>
                </c:pt>
                <c:pt idx="47">
                  <c:v>2.972417712112602</c:v>
                </c:pt>
                <c:pt idx="48">
                  <c:v>3.14506053164448</c:v>
                </c:pt>
                <c:pt idx="49">
                  <c:v>3.564389650689814</c:v>
                </c:pt>
                <c:pt idx="50">
                  <c:v>4.067880182438262</c:v>
                </c:pt>
                <c:pt idx="51">
                  <c:v>3.432585615071446</c:v>
                </c:pt>
                <c:pt idx="52">
                  <c:v>3.601845946047349</c:v>
                </c:pt>
                <c:pt idx="53">
                  <c:v>3.346184622099367</c:v>
                </c:pt>
                <c:pt idx="54">
                  <c:v>3.612977816316208</c:v>
                </c:pt>
                <c:pt idx="55">
                  <c:v>3.143272383141244</c:v>
                </c:pt>
                <c:pt idx="56">
                  <c:v>3.690036900369003</c:v>
                </c:pt>
                <c:pt idx="57">
                  <c:v>4.121633998900897</c:v>
                </c:pt>
                <c:pt idx="58">
                  <c:v>4.144255356670475</c:v>
                </c:pt>
                <c:pt idx="59">
                  <c:v>4.69363372589179</c:v>
                </c:pt>
                <c:pt idx="60">
                  <c:v>4.228447436503742</c:v>
                </c:pt>
                <c:pt idx="61">
                  <c:v>4.00459193208212</c:v>
                </c:pt>
                <c:pt idx="62">
                  <c:v>5.109114249037213</c:v>
                </c:pt>
                <c:pt idx="63">
                  <c:v>6.30612945968494</c:v>
                </c:pt>
                <c:pt idx="64">
                  <c:v>6.048999229278087</c:v>
                </c:pt>
                <c:pt idx="65">
                  <c:v>5.559371511977333</c:v>
                </c:pt>
                <c:pt idx="66">
                  <c:v>6.159427512109554</c:v>
                </c:pt>
                <c:pt idx="67">
                  <c:v>7.761135965765404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00"/>
        <c:axId val="2065058192"/>
        <c:axId val="2119896560"/>
      </c:barChart>
      <c:catAx>
        <c:axId val="206505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119896560"/>
        <c:crosses val="autoZero"/>
        <c:auto val="1"/>
        <c:lblAlgn val="ctr"/>
        <c:lblOffset val="100"/>
        <c:noMultiLvlLbl val="0"/>
      </c:catAx>
      <c:valAx>
        <c:axId val="211989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_tradnl"/>
          </a:p>
        </c:txPr>
        <c:crossAx val="206505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_trad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925457771387"/>
          <c:y val="0.0536688250180942"/>
          <c:w val="0.731610520334443"/>
          <c:h val="0.8388625592417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Grosor</c:v>
                </c:pt>
              </c:strCache>
            </c:strRef>
          </c:tx>
          <c:spPr>
            <a:solidFill>
              <a:srgbClr val="92D050"/>
            </a:solidFill>
            <a:ln w="12719">
              <a:solidFill>
                <a:schemeClr val="tx1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Sheet1!$B$1:$O$1</c:f>
              <c:strCache>
                <c:ptCount val="14"/>
                <c:pt idx="0">
                  <c:v>Yate</c:v>
                </c:pt>
                <c:pt idx="1">
                  <c:v>Equitación</c:v>
                </c:pt>
                <c:pt idx="2">
                  <c:v>Pesas</c:v>
                </c:pt>
                <c:pt idx="3">
                  <c:v>Balón-volea</c:v>
                </c:pt>
                <c:pt idx="4">
                  <c:v>Esgrima</c:v>
                </c:pt>
                <c:pt idx="5">
                  <c:v>Esquí Alpino</c:v>
                </c:pt>
                <c:pt idx="6">
                  <c:v>Hockey</c:v>
                </c:pt>
                <c:pt idx="7">
                  <c:v>Tenis</c:v>
                </c:pt>
                <c:pt idx="8">
                  <c:v>Futbol</c:v>
                </c:pt>
                <c:pt idx="9">
                  <c:v>Carrera F.</c:v>
                </c:pt>
                <c:pt idx="10">
                  <c:v>Esquí de Fondo</c:v>
                </c:pt>
                <c:pt idx="11">
                  <c:v>Natación</c:v>
                </c:pt>
                <c:pt idx="12">
                  <c:v>Remo</c:v>
                </c:pt>
                <c:pt idx="13">
                  <c:v>Ciclismo</c:v>
                </c:pt>
              </c:strCache>
            </c:strRef>
          </c:cat>
          <c:val>
            <c:numRef>
              <c:f>Sheet1!$B$2:$O$2</c:f>
              <c:numCache>
                <c:formatCode>General</c:formatCode>
                <c:ptCount val="14"/>
                <c:pt idx="0">
                  <c:v>1.0</c:v>
                </c:pt>
                <c:pt idx="1">
                  <c:v>6.0</c:v>
                </c:pt>
                <c:pt idx="2">
                  <c:v>50.0</c:v>
                </c:pt>
                <c:pt idx="3">
                  <c:v>18.0</c:v>
                </c:pt>
                <c:pt idx="4">
                  <c:v>30.0</c:v>
                </c:pt>
                <c:pt idx="5">
                  <c:v>17.0</c:v>
                </c:pt>
                <c:pt idx="6">
                  <c:v>38.0</c:v>
                </c:pt>
                <c:pt idx="7">
                  <c:v>45.0</c:v>
                </c:pt>
                <c:pt idx="8">
                  <c:v>35.0</c:v>
                </c:pt>
                <c:pt idx="9">
                  <c:v>70.0</c:v>
                </c:pt>
                <c:pt idx="10">
                  <c:v>45.0</c:v>
                </c:pt>
                <c:pt idx="11">
                  <c:v>78.0</c:v>
                </c:pt>
                <c:pt idx="12">
                  <c:v>95.0</c:v>
                </c:pt>
                <c:pt idx="13">
                  <c:v>95.0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Cavidad</c:v>
                </c:pt>
              </c:strCache>
            </c:strRef>
          </c:tx>
          <c:spPr>
            <a:solidFill>
              <a:schemeClr val="tx1"/>
            </a:solidFill>
            <a:ln w="12719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invertIfNegative val="0"/>
          <c:cat>
            <c:strRef>
              <c:f>Sheet1!$B$1:$O$1</c:f>
              <c:strCache>
                <c:ptCount val="14"/>
                <c:pt idx="0">
                  <c:v>Yate</c:v>
                </c:pt>
                <c:pt idx="1">
                  <c:v>Equitación</c:v>
                </c:pt>
                <c:pt idx="2">
                  <c:v>Pesas</c:v>
                </c:pt>
                <c:pt idx="3">
                  <c:v>Balón-volea</c:v>
                </c:pt>
                <c:pt idx="4">
                  <c:v>Esgrima</c:v>
                </c:pt>
                <c:pt idx="5">
                  <c:v>Esquí Alpino</c:v>
                </c:pt>
                <c:pt idx="6">
                  <c:v>Hockey</c:v>
                </c:pt>
                <c:pt idx="7">
                  <c:v>Tenis</c:v>
                </c:pt>
                <c:pt idx="8">
                  <c:v>Futbol</c:v>
                </c:pt>
                <c:pt idx="9">
                  <c:v>Carrera F.</c:v>
                </c:pt>
                <c:pt idx="10">
                  <c:v>Esquí de Fondo</c:v>
                </c:pt>
                <c:pt idx="11">
                  <c:v>Natación</c:v>
                </c:pt>
                <c:pt idx="12">
                  <c:v>Remo</c:v>
                </c:pt>
                <c:pt idx="13">
                  <c:v>Ciclismo</c:v>
                </c:pt>
              </c:strCache>
            </c:strRef>
          </c:cat>
          <c:val>
            <c:numRef>
              <c:f>Sheet1!$B$3:$O$3</c:f>
              <c:numCache>
                <c:formatCode>General</c:formatCode>
                <c:ptCount val="14"/>
                <c:pt idx="0">
                  <c:v>1.5</c:v>
                </c:pt>
                <c:pt idx="1">
                  <c:v>7.0</c:v>
                </c:pt>
                <c:pt idx="2">
                  <c:v>20.0</c:v>
                </c:pt>
                <c:pt idx="3">
                  <c:v>24.0</c:v>
                </c:pt>
                <c:pt idx="4">
                  <c:v>36.0</c:v>
                </c:pt>
                <c:pt idx="5">
                  <c:v>37.0</c:v>
                </c:pt>
                <c:pt idx="6">
                  <c:v>42.0</c:v>
                </c:pt>
                <c:pt idx="7">
                  <c:v>44.0</c:v>
                </c:pt>
                <c:pt idx="8">
                  <c:v>52.0</c:v>
                </c:pt>
                <c:pt idx="9">
                  <c:v>58.0</c:v>
                </c:pt>
                <c:pt idx="10">
                  <c:v>90.0</c:v>
                </c:pt>
                <c:pt idx="11">
                  <c:v>83.0</c:v>
                </c:pt>
                <c:pt idx="12">
                  <c:v>70.0</c:v>
                </c:pt>
                <c:pt idx="13">
                  <c:v>99.0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1314944"/>
        <c:axId val="2131587216"/>
      </c:barChart>
      <c:catAx>
        <c:axId val="2131314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318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endParaRPr lang="es-ES_tradnl"/>
          </a:p>
        </c:txPr>
        <c:crossAx val="21315872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131587216"/>
        <c:scaling>
          <c:orientation val="minMax"/>
          <c:max val="100.0"/>
        </c:scaling>
        <c:delete val="0"/>
        <c:axPos val="b"/>
        <c:majorGridlines>
          <c:spPr>
            <a:ln w="3180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8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+mn-lt"/>
                <a:ea typeface="Times New Roman"/>
                <a:cs typeface="Times New Roman"/>
              </a:defRPr>
            </a:pPr>
            <a:endParaRPr lang="es-ES_tradnl"/>
          </a:p>
        </c:txPr>
        <c:crossAx val="2131314944"/>
        <c:crosses val="autoZero"/>
        <c:crossBetween val="between"/>
      </c:valAx>
      <c:spPr>
        <a:noFill/>
        <a:ln w="12719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61023622047244"/>
          <c:y val="0.67486872592499"/>
          <c:w val="0.150997150997151"/>
          <c:h val="0.137440758293839"/>
        </c:manualLayout>
      </c:layout>
      <c:overlay val="0"/>
      <c:spPr>
        <a:solidFill>
          <a:schemeClr val="bg1"/>
        </a:solidFill>
        <a:ln w="3180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+mn-lt"/>
              <a:ea typeface="Times New Roman"/>
              <a:cs typeface="Times New Roman"/>
            </a:defRPr>
          </a:pPr>
          <a:endParaRPr lang="es-ES_tradn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27" b="1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s-ES_tradn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536ED-C79C-154E-9997-72E6071C417B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8D1D4-C0B1-0644-B60C-9FC897E1227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8927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1D4-C0B1-0644-B60C-9FC897E1227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99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1D4-C0B1-0644-B60C-9FC897E12272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462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1D4-C0B1-0644-B60C-9FC897E12272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9687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1D4-C0B1-0644-B60C-9FC897E12272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1242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78D1D4-C0B1-0644-B60C-9FC897E12272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21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986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541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4613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s-MX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5B723-F594-4F65-A531-503D49FD51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83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343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90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89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110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8598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1789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7314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101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DF0F9-E272-1D44-A47C-5406FB624C42}" type="datetimeFigureOut">
              <a:rPr lang="es-ES_tradnl" smtClean="0"/>
              <a:t>5/4/16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7380-B256-ED43-BE0C-413048DD8B3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752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f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1.tiff"/><Relationship Id="rId5" Type="http://schemas.openxmlformats.org/officeDocument/2006/relationships/image" Target="../media/image4.png"/><Relationship Id="rId6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1.tiff"/><Relationship Id="rId5" Type="http://schemas.openxmlformats.org/officeDocument/2006/relationships/image" Target="../media/image4.png"/><Relationship Id="rId6" Type="http://schemas.openxmlformats.org/officeDocument/2006/relationships/image" Target="../media/image20.tiff"/><Relationship Id="rId7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1.tiff"/><Relationship Id="rId5" Type="http://schemas.openxmlformats.org/officeDocument/2006/relationships/image" Target="../media/image4.png"/><Relationship Id="rId6" Type="http://schemas.openxmlformats.org/officeDocument/2006/relationships/image" Target="../media/image25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f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png"/><Relationship Id="rId5" Type="http://schemas.openxmlformats.org/officeDocument/2006/relationships/image" Target="../media/image14.tiff"/><Relationship Id="rId6" Type="http://schemas.openxmlformats.org/officeDocument/2006/relationships/image" Target="../media/image1.tif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.tif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f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1639958" y="57152"/>
            <a:ext cx="5810970" cy="6800848"/>
            <a:chOff x="2747250" y="57152"/>
            <a:chExt cx="5810970" cy="680084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7250" y="57152"/>
              <a:ext cx="1238961" cy="1185863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651"/>
            <a:stretch/>
          </p:blipFill>
          <p:spPr>
            <a:xfrm>
              <a:off x="2800363" y="540015"/>
              <a:ext cx="5643550" cy="631798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4788" y="64640"/>
              <a:ext cx="4543432" cy="467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Agrupar 13"/>
          <p:cNvGrpSpPr/>
          <p:nvPr/>
        </p:nvGrpSpPr>
        <p:grpSpPr>
          <a:xfrm>
            <a:off x="589282" y="5197715"/>
            <a:ext cx="1368587" cy="980398"/>
            <a:chOff x="589282" y="5197715"/>
            <a:chExt cx="1368587" cy="980398"/>
          </a:xfrm>
        </p:grpSpPr>
        <p:sp>
          <p:nvSpPr>
            <p:cNvPr id="25604" name="Text Box 4"/>
            <p:cNvSpPr txBox="1">
              <a:spLocks noChangeArrowheads="1"/>
            </p:cNvSpPr>
            <p:nvPr/>
          </p:nvSpPr>
          <p:spPr bwMode="auto">
            <a:xfrm>
              <a:off x="589282" y="5808781"/>
              <a:ext cx="1250022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800">
                  <a:latin typeface="Calibri" pitchFamily="34" charset="0"/>
                </a:rPr>
                <a:t>VE Alveolar</a:t>
              </a:r>
              <a:endParaRPr lang="es-ES" sz="1800">
                <a:latin typeface="Calibri" pitchFamily="34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V="1">
              <a:off x="1374588" y="5197715"/>
              <a:ext cx="583281" cy="5821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1957870" y="3726309"/>
            <a:ext cx="639855" cy="1474028"/>
            <a:chOff x="1957870" y="3726309"/>
            <a:chExt cx="639855" cy="1474028"/>
          </a:xfrm>
        </p:grpSpPr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57870" y="4831005"/>
              <a:ext cx="63985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800" dirty="0">
                  <a:latin typeface="Calibri" pitchFamily="34" charset="0"/>
                </a:rPr>
                <a:t>PaO</a:t>
              </a:r>
              <a:r>
                <a:rPr lang="es-MX" sz="1800" baseline="-25000" dirty="0">
                  <a:latin typeface="Calibri" pitchFamily="34" charset="0"/>
                </a:rPr>
                <a:t>2</a:t>
              </a:r>
              <a:endParaRPr lang="es-ES" sz="1800" baseline="-25000" dirty="0">
                <a:latin typeface="Calibri" pitchFamily="34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2278744" y="3726309"/>
              <a:ext cx="0" cy="110469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5996019" y="3726308"/>
            <a:ext cx="1746250" cy="1471409"/>
            <a:chOff x="5996019" y="3726308"/>
            <a:chExt cx="1746250" cy="1471409"/>
          </a:xfrm>
        </p:grpSpPr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 flipH="1" flipV="1">
              <a:off x="6792686" y="3726308"/>
              <a:ext cx="14514" cy="11046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  <p:sp>
          <p:nvSpPr>
            <p:cNvPr id="25617" name="Text Box 17"/>
            <p:cNvSpPr txBox="1">
              <a:spLocks noChangeArrowheads="1"/>
            </p:cNvSpPr>
            <p:nvPr/>
          </p:nvSpPr>
          <p:spPr bwMode="auto">
            <a:xfrm>
              <a:off x="5996019" y="4831004"/>
              <a:ext cx="1746250" cy="3667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800">
                  <a:latin typeface="Calibri" pitchFamily="34" charset="0"/>
                </a:rPr>
                <a:t>Extracción de O</a:t>
              </a:r>
              <a:r>
                <a:rPr lang="es-MX" sz="1800" baseline="-25000">
                  <a:latin typeface="Calibri" pitchFamily="34" charset="0"/>
                </a:rPr>
                <a:t>2</a:t>
              </a:r>
              <a:endParaRPr lang="es-ES" sz="1800" baseline="-25000">
                <a:latin typeface="Calibri" pitchFamily="34" charset="0"/>
              </a:endParaRPr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5179253" y="5241281"/>
            <a:ext cx="1778000" cy="919924"/>
            <a:chOff x="5179253" y="5241281"/>
            <a:chExt cx="1778000" cy="919924"/>
          </a:xfrm>
        </p:grpSpPr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5179253" y="5794493"/>
              <a:ext cx="1778000" cy="3667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800" dirty="0">
                  <a:latin typeface="Calibri" pitchFamily="34" charset="0"/>
                </a:rPr>
                <a:t>Densidad Capilar</a:t>
              </a:r>
              <a:endParaRPr lang="es-ES" sz="1800" dirty="0">
                <a:latin typeface="Calibri" pitchFamily="34" charset="0"/>
              </a:endParaRPr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5631544" y="5241281"/>
              <a:ext cx="364476" cy="553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19" name="Agrupar 18"/>
          <p:cNvGrpSpPr/>
          <p:nvPr/>
        </p:nvGrpSpPr>
        <p:grpSpPr>
          <a:xfrm>
            <a:off x="7386669" y="5241281"/>
            <a:ext cx="1549400" cy="905637"/>
            <a:chOff x="7386669" y="5241281"/>
            <a:chExt cx="1549400" cy="905637"/>
          </a:xfrm>
        </p:grpSpPr>
        <p:sp>
          <p:nvSpPr>
            <p:cNvPr id="25607" name="Text Box 7"/>
            <p:cNvSpPr txBox="1">
              <a:spLocks noChangeArrowheads="1"/>
            </p:cNvSpPr>
            <p:nvPr/>
          </p:nvSpPr>
          <p:spPr bwMode="auto">
            <a:xfrm>
              <a:off x="7386669" y="5780206"/>
              <a:ext cx="1549400" cy="3667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1800" dirty="0">
                  <a:latin typeface="Calibri" pitchFamily="34" charset="0"/>
                </a:rPr>
                <a:t>Flujo Regional</a:t>
              </a:r>
              <a:endParaRPr lang="es-ES" sz="1800" dirty="0">
                <a:latin typeface="Calibri" pitchFamily="34" charset="0"/>
              </a:endParaRPr>
            </a:p>
          </p:txBody>
        </p:sp>
        <p:sp>
          <p:nvSpPr>
            <p:cNvPr id="25619" name="Line 19"/>
            <p:cNvSpPr>
              <a:spLocks noChangeShapeType="1"/>
            </p:cNvSpPr>
            <p:nvPr/>
          </p:nvSpPr>
          <p:spPr bwMode="auto">
            <a:xfrm flipH="1" flipV="1">
              <a:off x="7742268" y="5241281"/>
              <a:ext cx="385730" cy="5386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2410159" y="5197715"/>
            <a:ext cx="1664238" cy="980398"/>
            <a:chOff x="2410159" y="5197715"/>
            <a:chExt cx="1664238" cy="980398"/>
          </a:xfrm>
        </p:grpSpPr>
        <p:sp>
          <p:nvSpPr>
            <p:cNvPr id="25605" name="Text Box 5"/>
            <p:cNvSpPr txBox="1">
              <a:spLocks noChangeArrowheads="1"/>
            </p:cNvSpPr>
            <p:nvPr/>
          </p:nvSpPr>
          <p:spPr bwMode="auto">
            <a:xfrm>
              <a:off x="2410159" y="5808781"/>
              <a:ext cx="1664238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MX" sz="1800" smtClean="0">
                  <a:latin typeface="Calibri" pitchFamily="34" charset="0"/>
                </a:rPr>
                <a:t>Difusión</a:t>
              </a:r>
              <a:r>
                <a:rPr lang="es-MX">
                  <a:latin typeface="Calibri" pitchFamily="34" charset="0"/>
                </a:rPr>
                <a:t> </a:t>
              </a:r>
              <a:r>
                <a:rPr lang="es-MX" sz="1800" smtClean="0">
                  <a:latin typeface="Calibri" pitchFamily="34" charset="0"/>
                </a:rPr>
                <a:t>Capilar</a:t>
              </a:r>
              <a:endParaRPr lang="es-ES" sz="1800" dirty="0">
                <a:latin typeface="Calibri" pitchFamily="34" charset="0"/>
              </a:endParaRPr>
            </a:p>
          </p:txBody>
        </p:sp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 flipH="1" flipV="1">
              <a:off x="2595412" y="5197715"/>
              <a:ext cx="559780" cy="5821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396342" y="2212926"/>
            <a:ext cx="2351315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Calibri" pitchFamily="34" charset="0"/>
              </a:rPr>
              <a:t>Dif</a:t>
            </a:r>
            <a:r>
              <a:rPr lang="es-MX" sz="2800" b="1" dirty="0" smtClean="0">
                <a:latin typeface="Calibri" pitchFamily="34" charset="0"/>
              </a:rPr>
              <a:t>. O</a:t>
            </a:r>
            <a:r>
              <a:rPr lang="es-MX" sz="2800" b="1" baseline="-25000" dirty="0" smtClean="0">
                <a:latin typeface="Calibri" pitchFamily="34" charset="0"/>
              </a:rPr>
              <a:t>2</a:t>
            </a:r>
            <a:r>
              <a:rPr lang="es-MX" sz="2800" b="1" dirty="0" smtClean="0">
                <a:latin typeface="Calibri" pitchFamily="34" charset="0"/>
              </a:rPr>
              <a:t>  A-V</a:t>
            </a:r>
            <a:endParaRPr lang="es-ES" sz="2800" b="1" dirty="0">
              <a:latin typeface="Calibri" pitchFamily="34" charset="0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1107880" y="2765040"/>
            <a:ext cx="2781949" cy="898484"/>
            <a:chOff x="1107880" y="2765040"/>
            <a:chExt cx="2781949" cy="898484"/>
          </a:xfrm>
        </p:grpSpPr>
        <p:sp>
          <p:nvSpPr>
            <p:cNvPr id="25608" name="Text Box 8"/>
            <p:cNvSpPr txBox="1">
              <a:spLocks noChangeArrowheads="1"/>
            </p:cNvSpPr>
            <p:nvPr/>
          </p:nvSpPr>
          <p:spPr bwMode="auto">
            <a:xfrm>
              <a:off x="1107880" y="3263414"/>
              <a:ext cx="2392130" cy="4001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>
                  <a:latin typeface="Calibri" pitchFamily="34" charset="0"/>
                </a:rPr>
                <a:t>Contenido arterial O</a:t>
              </a:r>
              <a:r>
                <a:rPr lang="es-MX" sz="2000" baseline="-25000">
                  <a:latin typeface="Calibri" pitchFamily="34" charset="0"/>
                </a:rPr>
                <a:t>2</a:t>
              </a:r>
              <a:endParaRPr lang="es-ES" sz="2000" baseline="-25000">
                <a:latin typeface="Calibri" pitchFamily="34" charset="0"/>
              </a:endParaRPr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3500010" y="2765040"/>
              <a:ext cx="389819" cy="4983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5291968" y="2765039"/>
            <a:ext cx="3340100" cy="898485"/>
            <a:chOff x="5291968" y="2765039"/>
            <a:chExt cx="3340100" cy="898485"/>
          </a:xfrm>
        </p:grpSpPr>
        <p:sp>
          <p:nvSpPr>
            <p:cNvPr id="25609" name="Text Box 9"/>
            <p:cNvSpPr txBox="1">
              <a:spLocks noChangeArrowheads="1"/>
            </p:cNvSpPr>
            <p:nvPr/>
          </p:nvSpPr>
          <p:spPr bwMode="auto">
            <a:xfrm>
              <a:off x="5291968" y="3266649"/>
              <a:ext cx="3340100" cy="396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000">
                  <a:latin typeface="Calibri" pitchFamily="34" charset="0"/>
                </a:rPr>
                <a:t>Contenido venoso Mixto de O</a:t>
              </a:r>
              <a:r>
                <a:rPr lang="es-MX" sz="2000" baseline="-25000">
                  <a:latin typeface="Calibri" pitchFamily="34" charset="0"/>
                </a:rPr>
                <a:t>2</a:t>
              </a:r>
              <a:endParaRPr lang="es-ES" sz="2000" baseline="-25000">
                <a:latin typeface="Calibri" pitchFamily="34" charset="0"/>
              </a:endParaRPr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 flipH="1" flipV="1">
              <a:off x="5399313" y="2765039"/>
              <a:ext cx="615753" cy="4983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30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CuadroTexto 30"/>
          <p:cNvSpPr txBox="1"/>
          <p:nvPr/>
        </p:nvSpPr>
        <p:spPr>
          <a:xfrm>
            <a:off x="7458362" y="6464911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Froelicher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V,  2006.</a:t>
            </a:r>
            <a:endParaRPr lang="es-ES_tradnl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6230134" y="1534093"/>
            <a:ext cx="2554290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/>
                </a:solidFill>
                <a:latin typeface="Calibri" pitchFamily="34" charset="0"/>
              </a:rPr>
              <a:t>Determinantes </a:t>
            </a:r>
          </a:p>
          <a:p>
            <a:pPr algn="ctr"/>
            <a:r>
              <a:rPr lang="es-MX" sz="2400" b="1" dirty="0" smtClean="0">
                <a:solidFill>
                  <a:schemeClr val="accent5"/>
                </a:solidFill>
                <a:latin typeface="Calibri" pitchFamily="34" charset="0"/>
              </a:rPr>
              <a:t>Perif</a:t>
            </a:r>
            <a:r>
              <a:rPr lang="es-ES" sz="2400" b="1" dirty="0" smtClean="0">
                <a:solidFill>
                  <a:schemeClr val="accent5"/>
                </a:solidFill>
                <a:latin typeface="Calibri" pitchFamily="34" charset="0"/>
              </a:rPr>
              <a:t>éricos </a:t>
            </a:r>
            <a:r>
              <a:rPr lang="es-MX" sz="2400" b="1" dirty="0" smtClean="0">
                <a:solidFill>
                  <a:schemeClr val="accent5"/>
                </a:solidFill>
                <a:latin typeface="Calibri" pitchFamily="34" charset="0"/>
              </a:rPr>
              <a:t>del VO</a:t>
            </a:r>
            <a:r>
              <a:rPr lang="es-MX" sz="2400" b="1" baseline="-25000" dirty="0" smtClean="0">
                <a:solidFill>
                  <a:schemeClr val="accent5"/>
                </a:solidFill>
                <a:latin typeface="Calibri" pitchFamily="34" charset="0"/>
              </a:rPr>
              <a:t>2</a:t>
            </a:r>
            <a:endParaRPr lang="es-ES" sz="2400" b="1" baseline="-25000" dirty="0">
              <a:solidFill>
                <a:schemeClr val="accent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49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586" t="4240" r="26568" b="3769"/>
          <a:stretch/>
        </p:blipFill>
        <p:spPr>
          <a:xfrm>
            <a:off x="6809380" y="3116125"/>
            <a:ext cx="1943100" cy="2536826"/>
          </a:xfrm>
          <a:prstGeom prst="rect">
            <a:avLst/>
          </a:prstGeom>
        </p:spPr>
      </p:pic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0250" y="2153309"/>
            <a:ext cx="8655050" cy="4462459"/>
          </a:xfr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  <a:defRPr/>
            </a:pPr>
            <a:endParaRPr lang="es-MX" sz="100" dirty="0" smtClean="0"/>
          </a:p>
          <a:p>
            <a:pPr marL="1295400" lvl="2" indent="-381000" eaLnBrk="1" hangingPunct="1">
              <a:buFontTx/>
              <a:buAutoNum type="arabicPeriod"/>
              <a:defRPr/>
            </a:pPr>
            <a:r>
              <a:rPr lang="es-MX" b="1" dirty="0" smtClean="0">
                <a:solidFill>
                  <a:schemeClr val="accent5"/>
                </a:solidFill>
              </a:rPr>
              <a:t>Centrales: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>
                <a:sym typeface="Symbol" pitchFamily="18" charset="2"/>
              </a:rPr>
              <a:t></a:t>
            </a:r>
            <a:r>
              <a:rPr lang="es-MX" b="1" dirty="0" smtClean="0"/>
              <a:t> de la Frecuencia Cardiaca (</a:t>
            </a:r>
            <a:r>
              <a:rPr lang="es-MX" b="1" dirty="0" smtClean="0">
                <a:sym typeface="Symbol" pitchFamily="18" charset="2"/>
              </a:rPr>
              <a:t></a:t>
            </a:r>
            <a:r>
              <a:rPr lang="es-MX" b="1" dirty="0" smtClean="0"/>
              <a:t> del llenado diastólico)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>
                <a:sym typeface="Symbol" pitchFamily="18" charset="2"/>
              </a:rPr>
              <a:t></a:t>
            </a:r>
            <a:r>
              <a:rPr lang="es-MX" b="1" dirty="0" smtClean="0"/>
              <a:t> de la Fuerza de Contracción (</a:t>
            </a:r>
            <a:r>
              <a:rPr lang="es-MX" b="1" dirty="0" smtClean="0">
                <a:sym typeface="Symbol" pitchFamily="18" charset="2"/>
              </a:rPr>
              <a:t> del vol. </a:t>
            </a:r>
            <a:r>
              <a:rPr lang="es-MX" b="1" dirty="0" err="1" smtClean="0">
                <a:sym typeface="Symbol" pitchFamily="18" charset="2"/>
              </a:rPr>
              <a:t>telesistólico</a:t>
            </a:r>
            <a:r>
              <a:rPr lang="es-MX" b="1" dirty="0" smtClean="0">
                <a:sym typeface="Symbol" pitchFamily="18" charset="2"/>
              </a:rPr>
              <a:t>)</a:t>
            </a:r>
            <a:r>
              <a:rPr lang="es-MX" b="1" dirty="0" smtClean="0"/>
              <a:t>.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>
                <a:sym typeface="Symbol" pitchFamily="18" charset="2"/>
              </a:rPr>
              <a:t></a:t>
            </a:r>
            <a:r>
              <a:rPr lang="es-MX" b="1" dirty="0" smtClean="0"/>
              <a:t> del Volumen Latido.</a:t>
            </a:r>
            <a:endParaRPr lang="es-MX" b="1" dirty="0" smtClean="0">
              <a:sym typeface="Symbol" pitchFamily="18" charset="2"/>
            </a:endParaRP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>
                <a:sym typeface="Symbol" pitchFamily="18" charset="2"/>
              </a:rPr>
              <a:t></a:t>
            </a:r>
            <a:r>
              <a:rPr lang="es-MX" b="1" dirty="0" smtClean="0"/>
              <a:t> del Gasto Cardiaco.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endParaRPr lang="es-MX" b="1" dirty="0" smtClean="0">
              <a:solidFill>
                <a:schemeClr val="accent5"/>
              </a:solidFill>
            </a:endParaRPr>
          </a:p>
          <a:p>
            <a:pPr marL="1714500" lvl="3" indent="-342900" eaLnBrk="1" hangingPunct="1">
              <a:buFontTx/>
              <a:buAutoNum type="arabicPeriod"/>
              <a:defRPr/>
            </a:pPr>
            <a:endParaRPr lang="es-MX" sz="1800" b="1" dirty="0" smtClean="0">
              <a:solidFill>
                <a:schemeClr val="accent5"/>
              </a:solidFill>
            </a:endParaRPr>
          </a:p>
          <a:p>
            <a:pPr marL="1314450" lvl="2" indent="-457200" eaLnBrk="1" hangingPunct="1">
              <a:buFontTx/>
              <a:buAutoNum type="arabicPeriod"/>
              <a:defRPr/>
            </a:pPr>
            <a:r>
              <a:rPr lang="es-MX" sz="1800" b="1" dirty="0" smtClean="0">
                <a:solidFill>
                  <a:schemeClr val="accent5"/>
                </a:solidFill>
              </a:rPr>
              <a:t>Periféricos: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/>
              <a:t>Presi</a:t>
            </a:r>
            <a:r>
              <a:rPr lang="es-ES" b="1" dirty="0" err="1" smtClean="0"/>
              <a:t>ón</a:t>
            </a:r>
            <a:r>
              <a:rPr lang="es-ES" b="1" dirty="0" smtClean="0"/>
              <a:t> Arterial Sistólica</a:t>
            </a:r>
            <a:r>
              <a:rPr lang="es-MX" b="1" dirty="0" smtClean="0"/>
              <a:t> (</a:t>
            </a:r>
            <a:r>
              <a:rPr lang="es-MX" b="1" dirty="0" smtClean="0">
                <a:sym typeface="Symbol" pitchFamily="18" charset="2"/>
              </a:rPr>
              <a:t>)</a:t>
            </a:r>
            <a:r>
              <a:rPr lang="es-MX" b="1" dirty="0" smtClean="0"/>
              <a:t>.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/>
              <a:t>Presi</a:t>
            </a:r>
            <a:r>
              <a:rPr lang="es-ES" b="1" dirty="0" err="1" smtClean="0"/>
              <a:t>ón</a:t>
            </a:r>
            <a:r>
              <a:rPr lang="es-ES" b="1" dirty="0" smtClean="0"/>
              <a:t> Arterial Media</a:t>
            </a:r>
            <a:r>
              <a:rPr lang="es-MX" b="1" dirty="0" smtClean="0"/>
              <a:t> (</a:t>
            </a:r>
            <a:r>
              <a:rPr lang="es-MX" b="1" dirty="0" smtClean="0">
                <a:sym typeface="Symbol" pitchFamily="18" charset="2"/>
              </a:rPr>
              <a:t>)</a:t>
            </a:r>
            <a:r>
              <a:rPr lang="es-MX" b="1" dirty="0" smtClean="0"/>
              <a:t>.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/>
              <a:t>Presi</a:t>
            </a:r>
            <a:r>
              <a:rPr lang="es-ES" b="1" dirty="0" err="1" smtClean="0"/>
              <a:t>ón</a:t>
            </a:r>
            <a:r>
              <a:rPr lang="es-ES" b="1" dirty="0" smtClean="0"/>
              <a:t> de P</a:t>
            </a:r>
            <a:r>
              <a:rPr lang="es-MX" b="1" dirty="0" smtClean="0"/>
              <a:t>ulso (</a:t>
            </a:r>
            <a:r>
              <a:rPr lang="es-MX" b="1" dirty="0" smtClean="0">
                <a:sym typeface="Symbol" pitchFamily="18" charset="2"/>
              </a:rPr>
              <a:t>)</a:t>
            </a:r>
            <a:r>
              <a:rPr lang="es-MX" b="1" dirty="0" smtClean="0"/>
              <a:t>.</a:t>
            </a:r>
          </a:p>
          <a:p>
            <a:pPr marL="1714500" lvl="3" indent="-342900" eaLnBrk="1" hangingPunct="1">
              <a:buFontTx/>
              <a:buAutoNum type="arabicPeriod"/>
              <a:defRPr/>
            </a:pPr>
            <a:r>
              <a:rPr lang="es-MX" b="1" dirty="0" smtClean="0"/>
              <a:t>Presi</a:t>
            </a:r>
            <a:r>
              <a:rPr lang="es-ES" b="1" dirty="0" err="1" smtClean="0"/>
              <a:t>ón</a:t>
            </a:r>
            <a:r>
              <a:rPr lang="es-ES" b="1" dirty="0" smtClean="0"/>
              <a:t> Arterial Diastólica</a:t>
            </a:r>
            <a:r>
              <a:rPr lang="es-MX" b="1" dirty="0" smtClean="0"/>
              <a:t> (</a:t>
            </a:r>
            <a:r>
              <a:rPr lang="es-MX" sz="1000" b="1" dirty="0" smtClean="0">
                <a:sym typeface="Symbol" pitchFamily="18" charset="2"/>
              </a:rPr>
              <a:t></a:t>
            </a:r>
            <a:r>
              <a:rPr lang="es-MX" sz="1050" b="1" dirty="0" smtClean="0"/>
              <a:t> , </a:t>
            </a:r>
            <a:r>
              <a:rPr lang="es-MX" b="1" dirty="0" smtClean="0">
                <a:sym typeface="Symbol" pitchFamily="18" charset="2"/>
              </a:rPr>
              <a:t>= ó </a:t>
            </a:r>
            <a:r>
              <a:rPr lang="es-MX" sz="1050" b="1" dirty="0" smtClean="0">
                <a:sym typeface="Symbol" pitchFamily="18" charset="2"/>
              </a:rPr>
              <a:t></a:t>
            </a:r>
            <a:r>
              <a:rPr lang="es-MX" b="1" dirty="0" smtClean="0">
                <a:sym typeface="Symbol" pitchFamily="18" charset="2"/>
              </a:rPr>
              <a:t>)       disminución de la post-carga</a:t>
            </a:r>
            <a:r>
              <a:rPr lang="es-MX" b="1" dirty="0" smtClean="0"/>
              <a:t>.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2843213" y="6488113"/>
            <a:ext cx="6296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/>
            <a:r>
              <a:rPr lang="en-US" altLang="es-ES_tradnl" sz="1000" dirty="0" err="1">
                <a:latin typeface="+mn-lt"/>
                <a:ea typeface="Arial" charset="0"/>
                <a:cs typeface="Arial" charset="0"/>
              </a:rPr>
              <a:t>McArdle</a:t>
            </a:r>
            <a:r>
              <a:rPr lang="en-US" altLang="es-ES_tradnl" sz="1000" dirty="0">
                <a:latin typeface="+mn-lt"/>
                <a:ea typeface="Arial" charset="0"/>
                <a:cs typeface="Arial" charset="0"/>
              </a:rPr>
              <a:t> W et al  Exercise Physiology,  .1996. Pp 251.</a:t>
            </a:r>
          </a:p>
          <a:p>
            <a:pPr algn="r" eaLnBrk="1" hangingPunct="1"/>
            <a:r>
              <a:rPr lang="es-MX" altLang="es-ES_tradnl" sz="1000" dirty="0">
                <a:latin typeface="+mn-lt"/>
              </a:rPr>
              <a:t>Froelicher V. Exercise and the Heart. 4th Ed. Saunders 2000.</a:t>
            </a:r>
            <a:endParaRPr lang="es-ES" altLang="es-ES_tradnl" sz="1000" dirty="0">
              <a:latin typeface="+mn-lt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22" name="CuadroTexto 21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6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ángulo 1"/>
          <p:cNvSpPr/>
          <p:nvPr/>
        </p:nvSpPr>
        <p:spPr>
          <a:xfrm>
            <a:off x="755108" y="1303891"/>
            <a:ext cx="779118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s-MX" sz="2400" b="1" dirty="0">
                <a:solidFill>
                  <a:srgbClr val="4472C4"/>
                </a:solidFill>
              </a:rPr>
              <a:t>Cambios cardiovasculares mediados por el ejercicio din</a:t>
            </a:r>
            <a:r>
              <a:rPr lang="es-ES" sz="2400" b="1" dirty="0" err="1">
                <a:solidFill>
                  <a:srgbClr val="4472C4"/>
                </a:solidFill>
              </a:rPr>
              <a:t>ámico</a:t>
            </a:r>
            <a:endParaRPr lang="es-MX" sz="2400" b="1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905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/>
          <p:cNvGrpSpPr/>
          <p:nvPr/>
        </p:nvGrpSpPr>
        <p:grpSpPr>
          <a:xfrm>
            <a:off x="6149030" y="2118506"/>
            <a:ext cx="1833002" cy="2362075"/>
            <a:chOff x="6356405" y="3711912"/>
            <a:chExt cx="1833002" cy="236207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9771" y="4273987"/>
              <a:ext cx="1746269" cy="1800000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356405" y="3711912"/>
              <a:ext cx="1833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smtClean="0"/>
                <a:t>Ejercicio estático </a:t>
              </a:r>
              <a:endParaRPr lang="es-ES_tradnl" b="1"/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706890" y="2118029"/>
            <a:ext cx="2426967" cy="2362075"/>
            <a:chOff x="779319" y="3711912"/>
            <a:chExt cx="2426967" cy="236207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r="9377"/>
            <a:stretch/>
          </p:blipFill>
          <p:spPr>
            <a:xfrm flipH="1">
              <a:off x="779319" y="4273987"/>
              <a:ext cx="2426967" cy="1800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1037699" y="3711912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Ejercicio </a:t>
              </a:r>
              <a:r>
                <a:rPr lang="es-ES_tradnl" b="1" dirty="0" err="1" smtClean="0"/>
                <a:t>din</a:t>
              </a:r>
              <a:r>
                <a:rPr lang="es-ES" b="1" dirty="0" err="1" smtClean="0"/>
                <a:t>ámico</a:t>
              </a:r>
              <a:endParaRPr lang="es-ES_tradnl" b="1" dirty="0"/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3006152" y="1027465"/>
            <a:ext cx="3204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000" b="1" dirty="0" smtClean="0">
                <a:solidFill>
                  <a:schemeClr val="accent5"/>
                </a:solidFill>
                <a:latin typeface=""/>
              </a:rPr>
              <a:t>Hip</a:t>
            </a:r>
            <a:r>
              <a:rPr lang="es-ES" sz="2000" b="1" dirty="0" err="1" smtClean="0">
                <a:solidFill>
                  <a:schemeClr val="accent5"/>
                </a:solidFill>
                <a:latin typeface=""/>
              </a:rPr>
              <a:t>ótesis</a:t>
            </a:r>
            <a:r>
              <a:rPr lang="es-ES" sz="2000" b="1" dirty="0" smtClean="0">
                <a:solidFill>
                  <a:schemeClr val="accent5"/>
                </a:solidFill>
                <a:latin typeface=""/>
              </a:rPr>
              <a:t> de </a:t>
            </a:r>
            <a:r>
              <a:rPr lang="es-ES_tradnl" sz="2000" b="1" dirty="0" err="1" smtClean="0">
                <a:solidFill>
                  <a:schemeClr val="accent5"/>
                </a:solidFill>
                <a:latin typeface=""/>
              </a:rPr>
              <a:t>Morganroth</a:t>
            </a:r>
            <a:endParaRPr lang="es-ES_tradnl" sz="2000" b="1" dirty="0">
              <a:solidFill>
                <a:schemeClr val="accent5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608513" y="6433726"/>
            <a:ext cx="4553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Morganroth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J et al. </a:t>
            </a:r>
            <a:r>
              <a:rPr lang="nb-N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 </a:t>
            </a:r>
            <a:r>
              <a:rPr lang="nb-NO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 Med 1975;82:521–4.</a:t>
            </a: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7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Agrupar 29"/>
          <p:cNvGrpSpPr/>
          <p:nvPr/>
        </p:nvGrpSpPr>
        <p:grpSpPr>
          <a:xfrm>
            <a:off x="1093651" y="4586362"/>
            <a:ext cx="1653437" cy="1660549"/>
            <a:chOff x="1093651" y="4586362"/>
            <a:chExt cx="1653437" cy="1660549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6"/>
            <a:srcRect l="60475" t="42875" r="4616" b="24765"/>
            <a:stretch/>
          </p:blipFill>
          <p:spPr>
            <a:xfrm>
              <a:off x="1093651" y="4586362"/>
              <a:ext cx="1653437" cy="1413603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1125697" y="5939134"/>
              <a:ext cx="1589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dirty="0" smtClean="0"/>
                <a:t>Hipertrofia </a:t>
              </a:r>
              <a:r>
                <a:rPr lang="es-ES" sz="1400" b="1" dirty="0" smtClean="0"/>
                <a:t>excéntrica</a:t>
              </a:r>
              <a:endParaRPr lang="es-ES_tradnl" sz="1050" b="1" dirty="0"/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6143782" y="4617678"/>
            <a:ext cx="1904112" cy="1629233"/>
            <a:chOff x="6143782" y="4617678"/>
            <a:chExt cx="1904112" cy="1629233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6"/>
            <a:srcRect l="61841" t="2014" r="6505" b="67395"/>
            <a:stretch/>
          </p:blipFill>
          <p:spPr>
            <a:xfrm>
              <a:off x="6338013" y="4617678"/>
              <a:ext cx="1515650" cy="1350973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6143782" y="5939134"/>
              <a:ext cx="1904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dirty="0" smtClean="0"/>
                <a:t>Hipertrofia concéntrica</a:t>
              </a:r>
              <a:endParaRPr lang="es-ES_tradnl" sz="1400" b="1" dirty="0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4015059" y="1427356"/>
            <a:ext cx="1164920" cy="1823754"/>
            <a:chOff x="4015059" y="1427356"/>
            <a:chExt cx="1164920" cy="1823754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/>
            <a:srcRect l="23544" t="42700" r="54105" b="27704"/>
            <a:stretch/>
          </p:blipFill>
          <p:spPr>
            <a:xfrm>
              <a:off x="4015059" y="1427356"/>
              <a:ext cx="1164920" cy="1422569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4226265" y="2943333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dirty="0" smtClean="0"/>
                <a:t>Normal</a:t>
              </a:r>
              <a:endParaRPr lang="es-ES_tradnl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7010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63880" y="2540000"/>
            <a:ext cx="7162800" cy="37253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 11"/>
          <p:cNvSpPr/>
          <p:nvPr/>
        </p:nvSpPr>
        <p:spPr>
          <a:xfrm>
            <a:off x="1203960" y="5005606"/>
            <a:ext cx="4008120" cy="37253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1353186" y="5613665"/>
            <a:ext cx="826134" cy="372533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657346"/>
              </p:ext>
            </p:extLst>
          </p:nvPr>
        </p:nvGraphicFramePr>
        <p:xfrm>
          <a:off x="161496" y="1353190"/>
          <a:ext cx="8623300" cy="514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178378" y="6537325"/>
            <a:ext cx="2889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MX" sz="1200" b="1">
                <a:cs typeface="Times New Roman" pitchFamily="18" charset="0"/>
              </a:rPr>
              <a:t>Pellicia et al. Cardiol Clin 15:3,1997</a:t>
            </a:r>
            <a:endParaRPr lang="en-US" sz="1200" b="1">
              <a:cs typeface="Times New Roman" pitchFamily="18" charset="0"/>
            </a:endParaRP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1856134" y="1187068"/>
            <a:ext cx="6097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1800" b="1"/>
              <a:t>Impacto del diferentes deportes en la Remodelación Cardiaca.</a:t>
            </a:r>
            <a:endParaRPr lang="es-ES" sz="1800" b="1" dirty="0"/>
          </a:p>
        </p:txBody>
      </p:sp>
      <p:grpSp>
        <p:nvGrpSpPr>
          <p:cNvPr id="14" name="Agrupar 13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833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Agrupar 18"/>
          <p:cNvGrpSpPr/>
          <p:nvPr/>
        </p:nvGrpSpPr>
        <p:grpSpPr>
          <a:xfrm>
            <a:off x="6149030" y="2118506"/>
            <a:ext cx="1833002" cy="2362075"/>
            <a:chOff x="6356405" y="3711912"/>
            <a:chExt cx="1833002" cy="2362075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9771" y="4273987"/>
              <a:ext cx="1746269" cy="1800000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6356405" y="3711912"/>
              <a:ext cx="18330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smtClean="0"/>
                <a:t>Ejercicio estático </a:t>
              </a:r>
              <a:endParaRPr lang="es-ES_tradnl" b="1"/>
            </a:p>
          </p:txBody>
        </p:sp>
      </p:grpSp>
      <p:grpSp>
        <p:nvGrpSpPr>
          <p:cNvPr id="18" name="Agrupar 17"/>
          <p:cNvGrpSpPr/>
          <p:nvPr/>
        </p:nvGrpSpPr>
        <p:grpSpPr>
          <a:xfrm>
            <a:off x="706890" y="2118029"/>
            <a:ext cx="2426967" cy="2362075"/>
            <a:chOff x="779319" y="3711912"/>
            <a:chExt cx="2426967" cy="236207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r="9377"/>
            <a:stretch/>
          </p:blipFill>
          <p:spPr>
            <a:xfrm flipH="1">
              <a:off x="779319" y="4273987"/>
              <a:ext cx="2426967" cy="1800000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1037699" y="3711912"/>
              <a:ext cx="1910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Ejercicio </a:t>
              </a:r>
              <a:r>
                <a:rPr lang="es-ES_tradnl" b="1" dirty="0" err="1" smtClean="0"/>
                <a:t>din</a:t>
              </a:r>
              <a:r>
                <a:rPr lang="es-ES" b="1" dirty="0" err="1" smtClean="0"/>
                <a:t>ámico</a:t>
              </a:r>
              <a:endParaRPr lang="es-ES_tradnl" b="1" dirty="0"/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3006152" y="1027465"/>
            <a:ext cx="32047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000" b="1" dirty="0" smtClean="0">
                <a:solidFill>
                  <a:schemeClr val="accent5"/>
                </a:solidFill>
                <a:latin typeface=""/>
              </a:rPr>
              <a:t>Hip</a:t>
            </a:r>
            <a:r>
              <a:rPr lang="es-ES" sz="2000" b="1" dirty="0" err="1" smtClean="0">
                <a:solidFill>
                  <a:schemeClr val="accent5"/>
                </a:solidFill>
                <a:latin typeface=""/>
              </a:rPr>
              <a:t>ótesis</a:t>
            </a:r>
            <a:r>
              <a:rPr lang="es-ES" sz="2000" b="1" dirty="0" smtClean="0">
                <a:solidFill>
                  <a:schemeClr val="accent5"/>
                </a:solidFill>
                <a:latin typeface=""/>
              </a:rPr>
              <a:t> de </a:t>
            </a:r>
            <a:r>
              <a:rPr lang="es-ES_tradnl" sz="2000" b="1" dirty="0" err="1" smtClean="0">
                <a:solidFill>
                  <a:schemeClr val="accent5"/>
                </a:solidFill>
                <a:latin typeface=""/>
              </a:rPr>
              <a:t>Morganroth</a:t>
            </a:r>
            <a:endParaRPr lang="es-ES_tradnl" sz="2000" b="1" dirty="0">
              <a:solidFill>
                <a:schemeClr val="accent5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608513" y="6433726"/>
            <a:ext cx="4553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Morganroth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J et al. </a:t>
            </a:r>
            <a:r>
              <a:rPr lang="nb-N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 </a:t>
            </a:r>
            <a:r>
              <a:rPr lang="nb-NO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 Med 1975;82:521–4.</a:t>
            </a: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Agrupar 21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7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Agrupar 29"/>
          <p:cNvGrpSpPr/>
          <p:nvPr/>
        </p:nvGrpSpPr>
        <p:grpSpPr>
          <a:xfrm>
            <a:off x="1093651" y="4586362"/>
            <a:ext cx="1653437" cy="1660549"/>
            <a:chOff x="1093651" y="4586362"/>
            <a:chExt cx="1653437" cy="1660549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6"/>
            <a:srcRect l="60475" t="42875" r="4616" b="24765"/>
            <a:stretch/>
          </p:blipFill>
          <p:spPr>
            <a:xfrm>
              <a:off x="1093651" y="4586362"/>
              <a:ext cx="1653437" cy="1413603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1125697" y="5939134"/>
              <a:ext cx="15893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050" b="1" dirty="0" smtClean="0"/>
                <a:t>Hipertrofia </a:t>
              </a:r>
              <a:r>
                <a:rPr lang="es-ES" sz="1400" b="1" dirty="0" smtClean="0"/>
                <a:t>excéntrica</a:t>
              </a:r>
              <a:endParaRPr lang="es-ES_tradnl" sz="1050" b="1" dirty="0"/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6143782" y="4617678"/>
            <a:ext cx="1904112" cy="1629233"/>
            <a:chOff x="6143782" y="4617678"/>
            <a:chExt cx="1904112" cy="1629233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6"/>
            <a:srcRect l="61841" t="2014" r="6505" b="67395"/>
            <a:stretch/>
          </p:blipFill>
          <p:spPr>
            <a:xfrm>
              <a:off x="6338013" y="4617678"/>
              <a:ext cx="1515650" cy="1350973"/>
            </a:xfrm>
            <a:prstGeom prst="rect">
              <a:avLst/>
            </a:prstGeom>
          </p:spPr>
        </p:pic>
        <p:sp>
          <p:nvSpPr>
            <p:cNvPr id="29" name="CuadroTexto 28"/>
            <p:cNvSpPr txBox="1"/>
            <p:nvPr/>
          </p:nvSpPr>
          <p:spPr>
            <a:xfrm>
              <a:off x="6143782" y="5939134"/>
              <a:ext cx="19041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dirty="0" smtClean="0"/>
                <a:t>Hipertrofia concéntrica</a:t>
              </a:r>
              <a:endParaRPr lang="es-ES_tradnl" sz="1400" b="1" dirty="0"/>
            </a:p>
          </p:txBody>
        </p:sp>
      </p:grpSp>
      <p:grpSp>
        <p:nvGrpSpPr>
          <p:cNvPr id="33" name="Agrupar 32"/>
          <p:cNvGrpSpPr/>
          <p:nvPr/>
        </p:nvGrpSpPr>
        <p:grpSpPr>
          <a:xfrm>
            <a:off x="4015059" y="1427356"/>
            <a:ext cx="1164920" cy="1823754"/>
            <a:chOff x="4015059" y="1427356"/>
            <a:chExt cx="1164920" cy="1823754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6"/>
            <a:srcRect l="23544" t="42700" r="54105" b="27704"/>
            <a:stretch/>
          </p:blipFill>
          <p:spPr>
            <a:xfrm>
              <a:off x="4015059" y="1427356"/>
              <a:ext cx="1164920" cy="1422569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4226265" y="2943333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sz="1400" b="1" dirty="0" smtClean="0"/>
                <a:t>Normal</a:t>
              </a:r>
              <a:endParaRPr lang="es-ES_tradnl" sz="1400" b="1" dirty="0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7818725" y="4576206"/>
            <a:ext cx="1230530" cy="1356787"/>
            <a:chOff x="7727131" y="3465513"/>
            <a:chExt cx="1230530" cy="1356787"/>
          </a:xfrm>
        </p:grpSpPr>
        <p:pic>
          <p:nvPicPr>
            <p:cNvPr id="35" name="Imagen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8665" y="3465513"/>
              <a:ext cx="802579" cy="802579"/>
            </a:xfrm>
            <a:prstGeom prst="rect">
              <a:avLst/>
            </a:prstGeom>
          </p:spPr>
        </p:pic>
        <p:sp>
          <p:nvSpPr>
            <p:cNvPr id="36" name="CuadroTexto 35"/>
            <p:cNvSpPr txBox="1"/>
            <p:nvPr/>
          </p:nvSpPr>
          <p:spPr>
            <a:xfrm>
              <a:off x="7727131" y="4175969"/>
              <a:ext cx="12305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_tradnl" b="1" smtClean="0">
                  <a:solidFill>
                    <a:schemeClr val="accent6">
                      <a:lumMod val="50000"/>
                    </a:schemeClr>
                  </a:solidFill>
                </a:rPr>
                <a:t>Esteroides</a:t>
              </a:r>
            </a:p>
            <a:p>
              <a:pPr algn="ctr"/>
              <a:r>
                <a:rPr lang="es-ES_tradnl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Anab</a:t>
              </a:r>
              <a:r>
                <a:rPr lang="es-ES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ólicos</a:t>
              </a:r>
              <a:endParaRPr lang="es-ES_tradnl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3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71501" y="1018598"/>
            <a:ext cx="857249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b="1" dirty="0"/>
          </a:p>
          <a:p>
            <a:pPr marL="285750" indent="-285750">
              <a:buFont typeface="Arial" charset="0"/>
              <a:buChar char="•"/>
            </a:pPr>
            <a:r>
              <a:rPr lang="es-ES_tradnl" b="1" dirty="0" smtClean="0"/>
              <a:t>ECG con hallazgos relacionados con el entrenamiento (</a:t>
            </a:r>
            <a:r>
              <a:rPr lang="es-ES_tradnl" b="1" dirty="0" smtClean="0">
                <a:solidFill>
                  <a:schemeClr val="accent6">
                    <a:lumMod val="75000"/>
                  </a:schemeClr>
                </a:solidFill>
              </a:rPr>
              <a:t>Grupo 1</a:t>
            </a:r>
            <a:r>
              <a:rPr lang="es-ES_tradnl" b="1" dirty="0" smtClean="0"/>
              <a:t>).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b="1" dirty="0" smtClean="0">
                <a:solidFill>
                  <a:schemeClr val="accent5"/>
                </a:solidFill>
              </a:rPr>
              <a:t>Bradicardia </a:t>
            </a:r>
            <a:r>
              <a:rPr lang="es-ES_tradnl" b="1" dirty="0" err="1" smtClean="0">
                <a:solidFill>
                  <a:schemeClr val="accent5"/>
                </a:solidFill>
              </a:rPr>
              <a:t>sinusal</a:t>
            </a:r>
            <a:r>
              <a:rPr lang="es-ES_tradnl" b="1" dirty="0" smtClean="0">
                <a:solidFill>
                  <a:schemeClr val="accent5"/>
                </a:solidFill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b="1" dirty="0" smtClean="0"/>
              <a:t>Arritmia </a:t>
            </a:r>
            <a:r>
              <a:rPr lang="es-ES_tradnl" b="1" dirty="0" err="1" smtClean="0"/>
              <a:t>sinusal</a:t>
            </a:r>
            <a:r>
              <a:rPr lang="es-ES_tradnl" b="1" dirty="0" smtClean="0"/>
              <a:t> respiratoria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b="1" dirty="0" smtClean="0">
                <a:solidFill>
                  <a:schemeClr val="accent5"/>
                </a:solidFill>
              </a:rPr>
              <a:t>Retraso en la </a:t>
            </a:r>
            <a:r>
              <a:rPr lang="es-ES_tradnl" b="1" dirty="0" err="1" smtClean="0">
                <a:solidFill>
                  <a:schemeClr val="accent5"/>
                </a:solidFill>
              </a:rPr>
              <a:t>conducci</a:t>
            </a:r>
            <a:r>
              <a:rPr lang="es-ES" b="1" dirty="0" err="1" smtClean="0">
                <a:solidFill>
                  <a:schemeClr val="accent5"/>
                </a:solidFill>
              </a:rPr>
              <a:t>ón</a:t>
            </a:r>
            <a:r>
              <a:rPr lang="es-ES" b="1" dirty="0" smtClean="0">
                <a:solidFill>
                  <a:schemeClr val="accent5"/>
                </a:solidFill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 smtClean="0"/>
              <a:t>Repolarización precoz 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 smtClean="0">
                <a:solidFill>
                  <a:schemeClr val="accent5"/>
                </a:solidFill>
              </a:rPr>
              <a:t>Incremento del voltaje (crecimiento ventricular izquierdo)</a:t>
            </a:r>
            <a:r>
              <a:rPr lang="es-ES_tradnl" b="1" dirty="0" smtClean="0">
                <a:solidFill>
                  <a:schemeClr val="accent5"/>
                </a:solidFill>
              </a:rPr>
              <a:t> </a:t>
            </a:r>
          </a:p>
          <a:p>
            <a:pPr marL="742950" lvl="1" indent="-285750">
              <a:buFont typeface="Arial" charset="0"/>
              <a:buChar char="•"/>
            </a:pPr>
            <a:endParaRPr lang="es-ES_tradnl" b="1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b="1" dirty="0" smtClean="0"/>
              <a:t>ECG con hallazgos sugestivos de </a:t>
            </a:r>
            <a:r>
              <a:rPr lang="es-ES_tradnl" b="1" dirty="0" err="1" smtClean="0"/>
              <a:t>patologia</a:t>
            </a:r>
            <a:r>
              <a:rPr lang="es-ES_tradnl" b="1" u="sng" dirty="0" smtClean="0"/>
              <a:t> </a:t>
            </a:r>
            <a:r>
              <a:rPr lang="es-ES_tradnl" b="1" dirty="0" smtClean="0"/>
              <a:t>(</a:t>
            </a:r>
            <a:r>
              <a:rPr lang="es-ES_tradnl" b="1" dirty="0" smtClean="0">
                <a:solidFill>
                  <a:srgbClr val="FF0000"/>
                </a:solidFill>
              </a:rPr>
              <a:t>Grupo 2</a:t>
            </a:r>
            <a:r>
              <a:rPr lang="es-ES_tradnl" b="1" dirty="0" smtClean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b="1" dirty="0" err="1" smtClean="0">
                <a:solidFill>
                  <a:schemeClr val="accent5"/>
                </a:solidFill>
              </a:rPr>
              <a:t>Inversi</a:t>
            </a:r>
            <a:r>
              <a:rPr lang="es-ES" b="1" dirty="0" err="1" smtClean="0">
                <a:solidFill>
                  <a:schemeClr val="accent5"/>
                </a:solidFill>
              </a:rPr>
              <a:t>ón</a:t>
            </a:r>
            <a:r>
              <a:rPr lang="es-ES" b="1" dirty="0" smtClean="0">
                <a:solidFill>
                  <a:schemeClr val="accent5"/>
                </a:solidFill>
              </a:rPr>
              <a:t> de la onda T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 err="1"/>
              <a:t>I</a:t>
            </a:r>
            <a:r>
              <a:rPr lang="es-ES" b="1" dirty="0" err="1" smtClean="0"/>
              <a:t>nfradesnivel</a:t>
            </a:r>
            <a:r>
              <a:rPr lang="es-ES" b="1" dirty="0" smtClean="0"/>
              <a:t> ST-T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>
                <a:solidFill>
                  <a:schemeClr val="accent5"/>
                </a:solidFill>
              </a:rPr>
              <a:t>O</a:t>
            </a:r>
            <a:r>
              <a:rPr lang="es-ES" b="1" dirty="0" smtClean="0">
                <a:solidFill>
                  <a:schemeClr val="accent5"/>
                </a:solidFill>
              </a:rPr>
              <a:t>ndas Q patológicas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/>
              <a:t>C</a:t>
            </a:r>
            <a:r>
              <a:rPr lang="es-ES" b="1" dirty="0" smtClean="0"/>
              <a:t>recimiento atrial izquierdo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>
                <a:solidFill>
                  <a:schemeClr val="accent5"/>
                </a:solidFill>
              </a:rPr>
              <a:t>B</a:t>
            </a:r>
            <a:r>
              <a:rPr lang="es-ES" b="1" dirty="0" smtClean="0">
                <a:solidFill>
                  <a:schemeClr val="accent5"/>
                </a:solidFill>
              </a:rPr>
              <a:t>loqueo </a:t>
            </a:r>
            <a:r>
              <a:rPr lang="es-ES" b="1" dirty="0" err="1" smtClean="0">
                <a:solidFill>
                  <a:schemeClr val="accent5"/>
                </a:solidFill>
              </a:rPr>
              <a:t>fascicular</a:t>
            </a:r>
            <a:r>
              <a:rPr lang="es-ES" b="1" dirty="0" smtClean="0">
                <a:solidFill>
                  <a:schemeClr val="accent5"/>
                </a:solidFill>
              </a:rPr>
              <a:t> anterior o  posterior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/>
              <a:t>H</a:t>
            </a:r>
            <a:r>
              <a:rPr lang="es-ES" b="1" dirty="0" smtClean="0"/>
              <a:t>ipertrofia ventricular derecha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>
                <a:solidFill>
                  <a:schemeClr val="accent5"/>
                </a:solidFill>
              </a:rPr>
              <a:t>P</a:t>
            </a:r>
            <a:r>
              <a:rPr lang="es-ES" b="1" dirty="0" smtClean="0">
                <a:solidFill>
                  <a:schemeClr val="accent5"/>
                </a:solidFill>
              </a:rPr>
              <a:t>re-excitación ventricular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/>
              <a:t>B</a:t>
            </a:r>
            <a:r>
              <a:rPr lang="es-ES" b="1" dirty="0" smtClean="0"/>
              <a:t>loqueo completo de rama derecha o izquierda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 err="1" smtClean="0">
                <a:solidFill>
                  <a:schemeClr val="accent5"/>
                </a:solidFill>
              </a:rPr>
              <a:t>iQT</a:t>
            </a:r>
            <a:r>
              <a:rPr lang="es-ES" b="1" dirty="0" smtClean="0">
                <a:solidFill>
                  <a:schemeClr val="accent5"/>
                </a:solidFill>
              </a:rPr>
              <a:t> largo o corto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" b="1" dirty="0"/>
              <a:t>R</a:t>
            </a:r>
            <a:r>
              <a:rPr lang="es-ES" b="1" dirty="0" smtClean="0"/>
              <a:t>epolarización tipo </a:t>
            </a:r>
            <a:r>
              <a:rPr lang="es-ES" b="1" dirty="0" err="1" smtClean="0"/>
              <a:t>Brugada</a:t>
            </a:r>
            <a:r>
              <a:rPr lang="es-ES_tradnl" b="1" dirty="0" smtClean="0"/>
              <a:t> </a:t>
            </a:r>
            <a:endParaRPr lang="es-ES_tradnl" b="1" dirty="0"/>
          </a:p>
        </p:txBody>
      </p:sp>
      <p:sp>
        <p:nvSpPr>
          <p:cNvPr id="4" name="Rectángulo 3"/>
          <p:cNvSpPr/>
          <p:nvPr/>
        </p:nvSpPr>
        <p:spPr>
          <a:xfrm>
            <a:off x="3700463" y="6405176"/>
            <a:ext cx="54435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dirty="0"/>
              <a:t>George K et al. Br J </a:t>
            </a:r>
            <a:r>
              <a:rPr lang="es-ES_tradnl" sz="1600" dirty="0" err="1"/>
              <a:t>Sports</a:t>
            </a:r>
            <a:r>
              <a:rPr lang="es-ES_tradnl" sz="1600" dirty="0"/>
              <a:t> </a:t>
            </a:r>
            <a:r>
              <a:rPr lang="es-ES_tradnl" sz="1600" dirty="0" err="1"/>
              <a:t>Med</a:t>
            </a:r>
            <a:r>
              <a:rPr lang="es-ES_tradnl" sz="1600" dirty="0"/>
              <a:t> 2012;46(</a:t>
            </a:r>
            <a:r>
              <a:rPr lang="es-ES_tradnl" sz="1600" dirty="0" err="1"/>
              <a:t>Suppl</a:t>
            </a:r>
            <a:r>
              <a:rPr lang="es-ES_tradnl" sz="1600" dirty="0"/>
              <a:t> I):i29–i36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666" t="7208" r="57497" b="59099"/>
          <a:stretch/>
        </p:blipFill>
        <p:spPr>
          <a:xfrm>
            <a:off x="6554396" y="3435283"/>
            <a:ext cx="2063578" cy="2310714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ángulo 4"/>
          <p:cNvSpPr/>
          <p:nvPr/>
        </p:nvSpPr>
        <p:spPr>
          <a:xfrm>
            <a:off x="8056602" y="3006135"/>
            <a:ext cx="561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/>
              <a:t>ECG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767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2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uadroTexto 12"/>
          <p:cNvSpPr txBox="1"/>
          <p:nvPr/>
        </p:nvSpPr>
        <p:spPr>
          <a:xfrm>
            <a:off x="4670003" y="6433726"/>
            <a:ext cx="4525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600" b="1" dirty="0" err="1" smtClean="0"/>
              <a:t>Scharhag</a:t>
            </a:r>
            <a:r>
              <a:rPr lang="sv-SE" sz="1600" b="1" dirty="0" smtClean="0"/>
              <a:t> J et al. J </a:t>
            </a:r>
            <a:r>
              <a:rPr lang="sv-SE" sz="1600" b="1" dirty="0" err="1"/>
              <a:t>Am</a:t>
            </a:r>
            <a:r>
              <a:rPr lang="sv-SE" sz="1600" b="1" dirty="0"/>
              <a:t> Coll </a:t>
            </a:r>
            <a:r>
              <a:rPr lang="sv-SE" sz="1600" b="1" dirty="0" err="1"/>
              <a:t>Cardiol</a:t>
            </a:r>
            <a:r>
              <a:rPr lang="sv-SE" sz="1600" b="1" dirty="0"/>
              <a:t> 2002;40:1856–63</a:t>
            </a:r>
            <a:endParaRPr lang="fr-FR" sz="1600" b="1" dirty="0"/>
          </a:p>
        </p:txBody>
      </p:sp>
      <p:sp>
        <p:nvSpPr>
          <p:cNvPr id="14" name="Rectángulo 13"/>
          <p:cNvSpPr/>
          <p:nvPr/>
        </p:nvSpPr>
        <p:spPr>
          <a:xfrm>
            <a:off x="1559489" y="1012067"/>
            <a:ext cx="649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"/>
              </a:rPr>
              <a:t>Cambios morfológicos en los atletas de </a:t>
            </a:r>
            <a:r>
              <a:rPr lang="es-ES" b="1" smtClean="0">
                <a:latin typeface=""/>
              </a:rPr>
              <a:t>alto rendimiento</a:t>
            </a:r>
            <a:endParaRPr lang="es-ES_tradnl" b="1" dirty="0"/>
          </a:p>
        </p:txBody>
      </p:sp>
      <p:grpSp>
        <p:nvGrpSpPr>
          <p:cNvPr id="3" name="Agrupar 2"/>
          <p:cNvGrpSpPr/>
          <p:nvPr/>
        </p:nvGrpSpPr>
        <p:grpSpPr>
          <a:xfrm>
            <a:off x="93325" y="1574701"/>
            <a:ext cx="4383314" cy="4665723"/>
            <a:chOff x="4659086" y="1502517"/>
            <a:chExt cx="4383314" cy="466572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50805" t="6311" r="1258"/>
            <a:stretch/>
          </p:blipFill>
          <p:spPr>
            <a:xfrm>
              <a:off x="4659086" y="1841071"/>
              <a:ext cx="4383314" cy="4327169"/>
            </a:xfrm>
            <a:prstGeom prst="rect">
              <a:avLst/>
            </a:prstGeom>
          </p:spPr>
        </p:pic>
        <p:sp>
          <p:nvSpPr>
            <p:cNvPr id="16" name="Rectángulo 15"/>
            <p:cNvSpPr/>
            <p:nvPr/>
          </p:nvSpPr>
          <p:spPr>
            <a:xfrm>
              <a:off x="5593393" y="1502517"/>
              <a:ext cx="271589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chemeClr val="accent5"/>
                  </a:solidFill>
                  <a:latin typeface=""/>
                </a:rPr>
                <a:t>Control </a:t>
              </a:r>
              <a:r>
                <a:rPr lang="es-ES" sz="1600" b="1" smtClean="0">
                  <a:solidFill>
                    <a:schemeClr val="accent5"/>
                  </a:solidFill>
                  <a:latin typeface=""/>
                </a:rPr>
                <a:t>sin entrenamiento</a:t>
              </a:r>
              <a:endParaRPr lang="es-ES_tradnl" sz="1600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" name="Agrupar 1"/>
          <p:cNvGrpSpPr/>
          <p:nvPr/>
        </p:nvGrpSpPr>
        <p:grpSpPr>
          <a:xfrm>
            <a:off x="4572000" y="1574701"/>
            <a:ext cx="4492171" cy="4665723"/>
            <a:chOff x="58996" y="1502517"/>
            <a:chExt cx="4492171" cy="4665723"/>
          </a:xfrm>
        </p:grpSpPr>
        <p:sp>
          <p:nvSpPr>
            <p:cNvPr id="15" name="Rectángulo 14"/>
            <p:cNvSpPr/>
            <p:nvPr/>
          </p:nvSpPr>
          <p:spPr>
            <a:xfrm>
              <a:off x="1107827" y="1502517"/>
              <a:ext cx="240111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chemeClr val="accent5"/>
                  </a:solidFill>
                  <a:latin typeface=""/>
                </a:rPr>
                <a:t>Atleta </a:t>
              </a:r>
              <a:r>
                <a:rPr lang="es-ES" sz="1600" b="1" smtClean="0">
                  <a:solidFill>
                    <a:schemeClr val="accent5"/>
                  </a:solidFill>
                  <a:latin typeface=""/>
                </a:rPr>
                <a:t>de Resistencia</a:t>
              </a:r>
              <a:endParaRPr lang="es-ES_tradnl" sz="1600" b="1" dirty="0">
                <a:solidFill>
                  <a:schemeClr val="accent5"/>
                </a:solidFill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4"/>
            <a:srcRect t="6311" r="50873"/>
            <a:stretch/>
          </p:blipFill>
          <p:spPr>
            <a:xfrm>
              <a:off x="58996" y="1841071"/>
              <a:ext cx="4492171" cy="4327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52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0799" y="2296675"/>
            <a:ext cx="423873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 smtClean="0"/>
              <a:t>ECO- VI</a:t>
            </a:r>
            <a:endParaRPr lang="es-ES_tradnl" sz="1600" b="1" dirty="0"/>
          </a:p>
          <a:p>
            <a:endParaRPr lang="es-ES_tradnl" sz="1600" b="1" dirty="0" smtClean="0"/>
          </a:p>
          <a:p>
            <a:endParaRPr lang="es-ES_tradnl" sz="1600" b="1" dirty="0"/>
          </a:p>
          <a:p>
            <a:pPr marL="285750" indent="-285750">
              <a:buFont typeface="Arial" charset="0"/>
              <a:buChar char="•"/>
            </a:pPr>
            <a:r>
              <a:rPr lang="es-ES_tradnl" sz="1600" b="1" dirty="0" smtClean="0"/>
              <a:t>Crecimiento: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1600" b="1" dirty="0" smtClean="0"/>
              <a:t>Excéntrico vs concéntrico</a:t>
            </a:r>
            <a:endParaRPr lang="es-ES_tradnl" sz="1600" b="1" dirty="0"/>
          </a:p>
          <a:p>
            <a:pPr marL="285750" indent="-285750">
              <a:buFont typeface="Arial" charset="0"/>
              <a:buChar char="•"/>
            </a:pPr>
            <a:r>
              <a:rPr lang="es-ES_tradnl" sz="1600" b="1" dirty="0" smtClean="0">
                <a:solidFill>
                  <a:schemeClr val="accent5"/>
                </a:solidFill>
              </a:rPr>
              <a:t>FEVI: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1600" b="1" dirty="0" smtClean="0">
                <a:solidFill>
                  <a:schemeClr val="accent5"/>
                </a:solidFill>
              </a:rPr>
              <a:t> normal o poco baja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600" b="1" dirty="0" smtClean="0"/>
              <a:t>Movilidad segmentaria: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1600" b="1" dirty="0" smtClean="0"/>
              <a:t>Alterada (</a:t>
            </a:r>
            <a:r>
              <a:rPr lang="es-ES_tradnl" sz="1600" b="1" dirty="0" err="1" smtClean="0"/>
              <a:t>Doppler</a:t>
            </a:r>
            <a:r>
              <a:rPr lang="es-ES_tradnl" sz="1600" b="1" dirty="0" smtClean="0"/>
              <a:t> tisular </a:t>
            </a:r>
            <a:r>
              <a:rPr lang="es-ES_tradnl" sz="1600" b="1" dirty="0"/>
              <a:t>y </a:t>
            </a:r>
            <a:r>
              <a:rPr lang="es-ES_tradnl" sz="1600" b="1" dirty="0" err="1" smtClean="0"/>
              <a:t>strain</a:t>
            </a:r>
            <a:r>
              <a:rPr lang="es-ES_tradnl" sz="1600" b="1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600" b="1" dirty="0" smtClean="0">
                <a:solidFill>
                  <a:schemeClr val="accent5"/>
                </a:solidFill>
              </a:rPr>
              <a:t>Función </a:t>
            </a:r>
            <a:r>
              <a:rPr lang="es-ES_tradnl" sz="1600" b="1" dirty="0" err="1" smtClean="0">
                <a:solidFill>
                  <a:schemeClr val="accent5"/>
                </a:solidFill>
              </a:rPr>
              <a:t>diástólica</a:t>
            </a:r>
            <a:r>
              <a:rPr lang="es-ES_tradnl" sz="1600" b="1" dirty="0" smtClean="0">
                <a:solidFill>
                  <a:schemeClr val="accent5"/>
                </a:solidFill>
              </a:rPr>
              <a:t>: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1600" b="1" dirty="0" smtClean="0">
                <a:solidFill>
                  <a:schemeClr val="accent5"/>
                </a:solidFill>
              </a:rPr>
              <a:t>Llenado </a:t>
            </a:r>
            <a:r>
              <a:rPr lang="es-ES_tradnl" sz="1600" b="1" dirty="0">
                <a:solidFill>
                  <a:schemeClr val="accent5"/>
                </a:solidFill>
              </a:rPr>
              <a:t>más rápido (eco </a:t>
            </a:r>
            <a:r>
              <a:rPr lang="es-ES_tradnl" sz="1600" b="1" dirty="0" err="1">
                <a:solidFill>
                  <a:schemeClr val="accent5"/>
                </a:solidFill>
              </a:rPr>
              <a:t>transmitral</a:t>
            </a:r>
            <a:r>
              <a:rPr lang="es-ES_tradnl" sz="1600" b="1" dirty="0">
                <a:solidFill>
                  <a:schemeClr val="accent5"/>
                </a:solidFill>
              </a:rPr>
              <a:t>) </a:t>
            </a:r>
            <a:r>
              <a:rPr lang="es-ES_tradnl" sz="1600" b="1" dirty="0" smtClean="0">
                <a:solidFill>
                  <a:schemeClr val="accent5"/>
                </a:solidFill>
              </a:rPr>
              <a:t>a </a:t>
            </a:r>
            <a:r>
              <a:rPr lang="es-ES_tradnl" sz="1600" b="1" dirty="0">
                <a:solidFill>
                  <a:schemeClr val="accent5"/>
                </a:solidFill>
              </a:rPr>
              <a:t>altas </a:t>
            </a:r>
            <a:r>
              <a:rPr lang="es-ES_tradnl" sz="1600" b="1" dirty="0" smtClean="0">
                <a:solidFill>
                  <a:schemeClr val="accent5"/>
                </a:solidFill>
              </a:rPr>
              <a:t>FC</a:t>
            </a:r>
          </a:p>
          <a:p>
            <a:pPr marL="742950" lvl="1" indent="-285750">
              <a:buFont typeface="Arial" charset="0"/>
              <a:buChar char="•"/>
            </a:pPr>
            <a:r>
              <a:rPr lang="es-ES_tradnl" sz="1600" b="1" dirty="0" smtClean="0">
                <a:solidFill>
                  <a:schemeClr val="accent5"/>
                </a:solidFill>
              </a:rPr>
              <a:t>Atletas </a:t>
            </a:r>
            <a:r>
              <a:rPr lang="es-ES_tradnl" sz="1600" b="1" dirty="0">
                <a:solidFill>
                  <a:schemeClr val="accent5"/>
                </a:solidFill>
              </a:rPr>
              <a:t>de fuerza sin disfunción </a:t>
            </a:r>
            <a:r>
              <a:rPr lang="es-ES_tradnl" sz="1600" b="1" dirty="0" err="1">
                <a:solidFill>
                  <a:schemeClr val="accent5"/>
                </a:solidFill>
              </a:rPr>
              <a:t>diástólica</a:t>
            </a:r>
            <a:r>
              <a:rPr lang="es-ES_tradnl" sz="1600" b="1" dirty="0">
                <a:solidFill>
                  <a:schemeClr val="accent5"/>
                </a:solidFill>
              </a:rPr>
              <a:t> o </a:t>
            </a:r>
            <a:r>
              <a:rPr lang="es-ES_tradnl" sz="1600" b="1" dirty="0" smtClean="0">
                <a:solidFill>
                  <a:schemeClr val="accent5"/>
                </a:solidFill>
              </a:rPr>
              <a:t>ligera.</a:t>
            </a:r>
            <a:endParaRPr lang="es-ES_tradnl" sz="1600" b="1" dirty="0">
              <a:solidFill>
                <a:schemeClr val="accent5"/>
              </a:solidFill>
            </a:endParaRPr>
          </a:p>
          <a:p>
            <a:pPr lvl="1"/>
            <a:endParaRPr lang="es-ES_tradnl" sz="1600" b="1" dirty="0"/>
          </a:p>
          <a:p>
            <a:pPr lvl="1"/>
            <a:r>
              <a:rPr lang="es-ES_tradnl" sz="1600" b="1" dirty="0" smtClean="0"/>
              <a:t>Faltan </a:t>
            </a:r>
            <a:r>
              <a:rPr lang="es-ES_tradnl" sz="1600" b="1" dirty="0"/>
              <a:t>estudios longitudinales.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4345390" y="1367715"/>
            <a:ext cx="4671295" cy="4290595"/>
            <a:chOff x="4345390" y="1367715"/>
            <a:chExt cx="4671295" cy="4290595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62"/>
            <a:stretch/>
          </p:blipFill>
          <p:spPr>
            <a:xfrm>
              <a:off x="4345390" y="1898618"/>
              <a:ext cx="4671295" cy="3759692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5169914" y="1367715"/>
              <a:ext cx="34480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Grosor Ventricular por ecocardiografía</a:t>
              </a:r>
            </a:p>
            <a:p>
              <a:pPr algn="r"/>
              <a:r>
                <a:rPr lang="es-E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atletas </a:t>
              </a:r>
              <a:r>
                <a:rPr lang="es-ES" sz="1600" b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(negro)</a:t>
              </a:r>
              <a:r>
                <a:rPr lang="es-E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vs controles </a:t>
              </a:r>
              <a:r>
                <a:rPr lang="es-ES" sz="1600" b="1" baseline="-25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(blanco)</a:t>
              </a:r>
              <a:endParaRPr lang="es-ES_tradnl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5001826" y="6433726"/>
            <a:ext cx="4193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/>
              <a:t>Sharma et al. J Am </a:t>
            </a:r>
            <a:r>
              <a:rPr lang="fr-FR" sz="1600" b="1" dirty="0" err="1"/>
              <a:t>Coll</a:t>
            </a:r>
            <a:r>
              <a:rPr lang="fr-FR" sz="1600" b="1" dirty="0"/>
              <a:t> </a:t>
            </a:r>
            <a:r>
              <a:rPr lang="fr-FR" sz="1600" b="1" dirty="0" err="1"/>
              <a:t>Cardiol</a:t>
            </a:r>
            <a:r>
              <a:rPr lang="fr-FR" sz="1600" b="1" dirty="0"/>
              <a:t> 2002;40:1431-6.</a:t>
            </a:r>
          </a:p>
        </p:txBody>
      </p:sp>
      <p:grpSp>
        <p:nvGrpSpPr>
          <p:cNvPr id="16" name="Agrupar 15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8" name="CuadroTexto 17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1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1990045" y="1046577"/>
            <a:ext cx="2198640" cy="22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341" t="5031"/>
          <a:stretch/>
        </p:blipFill>
        <p:spPr>
          <a:xfrm>
            <a:off x="767634" y="1667978"/>
            <a:ext cx="7529191" cy="48158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70003" y="6433726"/>
            <a:ext cx="4525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600" b="1" dirty="0" err="1" smtClean="0"/>
              <a:t>Scharhag</a:t>
            </a:r>
            <a:r>
              <a:rPr lang="sv-SE" sz="1600" b="1" dirty="0" smtClean="0"/>
              <a:t> J et al. J </a:t>
            </a:r>
            <a:r>
              <a:rPr lang="sv-SE" sz="1600" b="1" dirty="0" err="1"/>
              <a:t>Am</a:t>
            </a:r>
            <a:r>
              <a:rPr lang="sv-SE" sz="1600" b="1" dirty="0"/>
              <a:t> Coll </a:t>
            </a:r>
            <a:r>
              <a:rPr lang="sv-SE" sz="1600" b="1" dirty="0" err="1"/>
              <a:t>Cardiol</a:t>
            </a:r>
            <a:r>
              <a:rPr lang="sv-SE" sz="1600" b="1" dirty="0"/>
              <a:t> 2002;40:1856–63</a:t>
            </a:r>
            <a:endParaRPr lang="fr-FR" sz="1600" b="1" dirty="0"/>
          </a:p>
        </p:txBody>
      </p:sp>
      <p:grpSp>
        <p:nvGrpSpPr>
          <p:cNvPr id="8" name="Agrupar 7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3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ángulo 13"/>
          <p:cNvSpPr/>
          <p:nvPr/>
        </p:nvSpPr>
        <p:spPr>
          <a:xfrm>
            <a:off x="1691014" y="969527"/>
            <a:ext cx="6025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5"/>
                </a:solidFill>
                <a:latin typeface=""/>
              </a:rPr>
              <a:t>Masa </a:t>
            </a:r>
            <a:r>
              <a:rPr lang="es-ES" sz="1600" b="1" dirty="0">
                <a:solidFill>
                  <a:schemeClr val="accent5"/>
                </a:solidFill>
                <a:latin typeface=""/>
              </a:rPr>
              <a:t>m</a:t>
            </a:r>
            <a:r>
              <a:rPr lang="es-ES" sz="1600" b="1" dirty="0" smtClean="0">
                <a:solidFill>
                  <a:schemeClr val="accent5"/>
                </a:solidFill>
                <a:latin typeface=""/>
              </a:rPr>
              <a:t>iocárdica de ambos ventrículos en atletas de resistencia (A) y sujetos no entrenados (C)</a:t>
            </a:r>
            <a:endParaRPr lang="es-ES_tradnl" sz="1600" b="1" dirty="0">
              <a:solidFill>
                <a:schemeClr val="accent5"/>
              </a:solidFill>
            </a:endParaRPr>
          </a:p>
        </p:txBody>
      </p:sp>
      <p:grpSp>
        <p:nvGrpSpPr>
          <p:cNvPr id="63" name="Agrupar 62"/>
          <p:cNvGrpSpPr/>
          <p:nvPr/>
        </p:nvGrpSpPr>
        <p:grpSpPr>
          <a:xfrm>
            <a:off x="2040103" y="2541561"/>
            <a:ext cx="1303796" cy="1739901"/>
            <a:chOff x="2040103" y="2541561"/>
            <a:chExt cx="1303796" cy="1739901"/>
          </a:xfrm>
        </p:grpSpPr>
        <p:grpSp>
          <p:nvGrpSpPr>
            <p:cNvPr id="31" name="Agrupar 30"/>
            <p:cNvGrpSpPr/>
            <p:nvPr/>
          </p:nvGrpSpPr>
          <p:grpSpPr>
            <a:xfrm>
              <a:off x="2040103" y="2541561"/>
              <a:ext cx="283561" cy="1087967"/>
              <a:chOff x="2040103" y="2541561"/>
              <a:chExt cx="283561" cy="1087967"/>
            </a:xfrm>
          </p:grpSpPr>
          <p:cxnSp>
            <p:nvCxnSpPr>
              <p:cNvPr id="3" name="Conector recto 2"/>
              <p:cNvCxnSpPr/>
              <p:nvPr/>
            </p:nvCxnSpPr>
            <p:spPr>
              <a:xfrm>
                <a:off x="2180190" y="2541561"/>
                <a:ext cx="0" cy="1087967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/>
              <p:cNvCxnSpPr/>
              <p:nvPr/>
            </p:nvCxnSpPr>
            <p:spPr>
              <a:xfrm>
                <a:off x="2043490" y="3072845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26"/>
              <p:cNvCxnSpPr/>
              <p:nvPr/>
            </p:nvCxnSpPr>
            <p:spPr>
              <a:xfrm>
                <a:off x="2040103" y="2541561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>
                <a:off x="2040103" y="3629528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Agrupar 31"/>
            <p:cNvGrpSpPr/>
            <p:nvPr/>
          </p:nvGrpSpPr>
          <p:grpSpPr>
            <a:xfrm>
              <a:off x="3060338" y="3333193"/>
              <a:ext cx="283561" cy="948269"/>
              <a:chOff x="2040103" y="2541561"/>
              <a:chExt cx="283561" cy="948269"/>
            </a:xfrm>
          </p:grpSpPr>
          <p:cxnSp>
            <p:nvCxnSpPr>
              <p:cNvPr id="33" name="Conector recto 32"/>
              <p:cNvCxnSpPr/>
              <p:nvPr/>
            </p:nvCxnSpPr>
            <p:spPr>
              <a:xfrm>
                <a:off x="2180190" y="2541561"/>
                <a:ext cx="0" cy="948269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33"/>
              <p:cNvCxnSpPr/>
              <p:nvPr/>
            </p:nvCxnSpPr>
            <p:spPr>
              <a:xfrm>
                <a:off x="2043490" y="2996651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cto 34"/>
              <p:cNvCxnSpPr/>
              <p:nvPr/>
            </p:nvCxnSpPr>
            <p:spPr>
              <a:xfrm>
                <a:off x="2040103" y="2541561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cto 35"/>
              <p:cNvCxnSpPr/>
              <p:nvPr/>
            </p:nvCxnSpPr>
            <p:spPr>
              <a:xfrm>
                <a:off x="2040103" y="3489830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4" name="Agrupar 63"/>
          <p:cNvGrpSpPr/>
          <p:nvPr/>
        </p:nvGrpSpPr>
        <p:grpSpPr>
          <a:xfrm>
            <a:off x="2488429" y="4474565"/>
            <a:ext cx="1308026" cy="774702"/>
            <a:chOff x="2488429" y="4474565"/>
            <a:chExt cx="1308026" cy="774702"/>
          </a:xfrm>
        </p:grpSpPr>
        <p:grpSp>
          <p:nvGrpSpPr>
            <p:cNvPr id="38" name="Agrupar 37"/>
            <p:cNvGrpSpPr/>
            <p:nvPr/>
          </p:nvGrpSpPr>
          <p:grpSpPr>
            <a:xfrm>
              <a:off x="2488429" y="4474565"/>
              <a:ext cx="283561" cy="533405"/>
              <a:chOff x="2040103" y="2541561"/>
              <a:chExt cx="283561" cy="533405"/>
            </a:xfrm>
          </p:grpSpPr>
          <p:cxnSp>
            <p:nvCxnSpPr>
              <p:cNvPr id="39" name="Conector recto 38"/>
              <p:cNvCxnSpPr/>
              <p:nvPr/>
            </p:nvCxnSpPr>
            <p:spPr>
              <a:xfrm>
                <a:off x="2180190" y="2541561"/>
                <a:ext cx="0" cy="533405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39"/>
              <p:cNvCxnSpPr/>
              <p:nvPr/>
            </p:nvCxnSpPr>
            <p:spPr>
              <a:xfrm>
                <a:off x="2043490" y="2814619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cto 40"/>
              <p:cNvCxnSpPr/>
              <p:nvPr/>
            </p:nvCxnSpPr>
            <p:spPr>
              <a:xfrm>
                <a:off x="2040103" y="2541561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/>
              <p:cNvCxnSpPr/>
              <p:nvPr/>
            </p:nvCxnSpPr>
            <p:spPr>
              <a:xfrm>
                <a:off x="2040103" y="3074966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Agrupar 43"/>
            <p:cNvGrpSpPr/>
            <p:nvPr/>
          </p:nvGrpSpPr>
          <p:grpSpPr>
            <a:xfrm>
              <a:off x="3512894" y="4821694"/>
              <a:ext cx="283561" cy="427573"/>
              <a:chOff x="2040103" y="2541561"/>
              <a:chExt cx="283561" cy="427573"/>
            </a:xfrm>
          </p:grpSpPr>
          <p:cxnSp>
            <p:nvCxnSpPr>
              <p:cNvPr id="45" name="Conector recto 44"/>
              <p:cNvCxnSpPr/>
              <p:nvPr/>
            </p:nvCxnSpPr>
            <p:spPr>
              <a:xfrm>
                <a:off x="2180190" y="2541561"/>
                <a:ext cx="0" cy="427573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/>
              <p:cNvCxnSpPr/>
              <p:nvPr/>
            </p:nvCxnSpPr>
            <p:spPr>
              <a:xfrm>
                <a:off x="2043490" y="2755357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/>
              <p:cNvCxnSpPr/>
              <p:nvPr/>
            </p:nvCxnSpPr>
            <p:spPr>
              <a:xfrm>
                <a:off x="2040103" y="2541561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47"/>
              <p:cNvCxnSpPr/>
              <p:nvPr/>
            </p:nvCxnSpPr>
            <p:spPr>
              <a:xfrm>
                <a:off x="2040103" y="2969134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Agrupar 66"/>
          <p:cNvGrpSpPr/>
          <p:nvPr/>
        </p:nvGrpSpPr>
        <p:grpSpPr>
          <a:xfrm>
            <a:off x="6600153" y="2281072"/>
            <a:ext cx="718813" cy="1456858"/>
            <a:chOff x="6600153" y="2281072"/>
            <a:chExt cx="718813" cy="1456858"/>
          </a:xfrm>
        </p:grpSpPr>
        <p:grpSp>
          <p:nvGrpSpPr>
            <p:cNvPr id="65" name="Agrupar 64"/>
            <p:cNvGrpSpPr/>
            <p:nvPr/>
          </p:nvGrpSpPr>
          <p:grpSpPr>
            <a:xfrm>
              <a:off x="6600153" y="2594574"/>
              <a:ext cx="718813" cy="1143356"/>
              <a:chOff x="6600153" y="2594574"/>
              <a:chExt cx="718813" cy="1143356"/>
            </a:xfrm>
          </p:grpSpPr>
          <p:grpSp>
            <p:nvGrpSpPr>
              <p:cNvPr id="50" name="Agrupar 49"/>
              <p:cNvGrpSpPr/>
              <p:nvPr/>
            </p:nvGrpSpPr>
            <p:grpSpPr>
              <a:xfrm>
                <a:off x="7035405" y="2594574"/>
                <a:ext cx="283561" cy="1143356"/>
                <a:chOff x="2040103" y="2541561"/>
                <a:chExt cx="283561" cy="1143356"/>
              </a:xfrm>
            </p:grpSpPr>
            <p:cxnSp>
              <p:nvCxnSpPr>
                <p:cNvPr id="51" name="Conector recto 50"/>
                <p:cNvCxnSpPr/>
                <p:nvPr/>
              </p:nvCxnSpPr>
              <p:spPr>
                <a:xfrm>
                  <a:off x="2180190" y="2541561"/>
                  <a:ext cx="0" cy="1143356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cto 51"/>
                <p:cNvCxnSpPr/>
                <p:nvPr/>
              </p:nvCxnSpPr>
              <p:spPr>
                <a:xfrm>
                  <a:off x="2043490" y="3107629"/>
                  <a:ext cx="280174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/>
                <p:cNvCxnSpPr/>
                <p:nvPr/>
              </p:nvCxnSpPr>
              <p:spPr>
                <a:xfrm>
                  <a:off x="2040103" y="2541561"/>
                  <a:ext cx="280174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/>
                <p:cNvCxnSpPr/>
                <p:nvPr/>
              </p:nvCxnSpPr>
              <p:spPr>
                <a:xfrm>
                  <a:off x="2040103" y="3684917"/>
                  <a:ext cx="280174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Agrupar 55"/>
              <p:cNvGrpSpPr/>
              <p:nvPr/>
            </p:nvGrpSpPr>
            <p:grpSpPr>
              <a:xfrm>
                <a:off x="6600153" y="2761515"/>
                <a:ext cx="283561" cy="776164"/>
                <a:chOff x="2040103" y="2541561"/>
                <a:chExt cx="283561" cy="776164"/>
              </a:xfrm>
            </p:grpSpPr>
            <p:cxnSp>
              <p:nvCxnSpPr>
                <p:cNvPr id="57" name="Conector recto 56"/>
                <p:cNvCxnSpPr/>
                <p:nvPr/>
              </p:nvCxnSpPr>
              <p:spPr>
                <a:xfrm>
                  <a:off x="2180190" y="2541561"/>
                  <a:ext cx="1586" cy="776164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/>
                <p:cNvCxnSpPr/>
                <p:nvPr/>
              </p:nvCxnSpPr>
              <p:spPr>
                <a:xfrm>
                  <a:off x="2043490" y="2938983"/>
                  <a:ext cx="280174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cto 58"/>
                <p:cNvCxnSpPr/>
                <p:nvPr/>
              </p:nvCxnSpPr>
              <p:spPr>
                <a:xfrm>
                  <a:off x="2040103" y="2541561"/>
                  <a:ext cx="280174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/>
                <p:cNvCxnSpPr/>
                <p:nvPr/>
              </p:nvCxnSpPr>
              <p:spPr>
                <a:xfrm>
                  <a:off x="2040103" y="3317653"/>
                  <a:ext cx="280174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CuadroTexto 65"/>
            <p:cNvSpPr txBox="1"/>
            <p:nvPr/>
          </p:nvSpPr>
          <p:spPr>
            <a:xfrm>
              <a:off x="6656424" y="2281072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v-SE" sz="1400" b="1" dirty="0" smtClean="0">
                  <a:solidFill>
                    <a:srgbClr val="00B050"/>
                  </a:solidFill>
                </a:rPr>
                <a:t>p  = </a:t>
              </a:r>
              <a:r>
                <a:rPr lang="sv-SE" sz="1400" b="1" dirty="0" err="1" smtClean="0">
                  <a:solidFill>
                    <a:srgbClr val="00B050"/>
                  </a:solidFill>
                </a:rPr>
                <a:t>ns</a:t>
              </a:r>
              <a:endParaRPr lang="fr-FR" sz="1400" b="1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30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4670003" y="6433726"/>
            <a:ext cx="4525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v-SE" sz="1600" b="1" dirty="0" err="1" smtClean="0"/>
              <a:t>Scharhag</a:t>
            </a:r>
            <a:r>
              <a:rPr lang="sv-SE" sz="1600" b="1" dirty="0" smtClean="0"/>
              <a:t> J et al. J </a:t>
            </a:r>
            <a:r>
              <a:rPr lang="sv-SE" sz="1600" b="1" dirty="0" err="1"/>
              <a:t>Am</a:t>
            </a:r>
            <a:r>
              <a:rPr lang="sv-SE" sz="1600" b="1" dirty="0"/>
              <a:t> Coll </a:t>
            </a:r>
            <a:r>
              <a:rPr lang="sv-SE" sz="1600" b="1" dirty="0" err="1"/>
              <a:t>Cardiol</a:t>
            </a:r>
            <a:r>
              <a:rPr lang="sv-SE" sz="1600" b="1" dirty="0"/>
              <a:t> 2002;40:1856–63</a:t>
            </a:r>
            <a:endParaRPr lang="fr-FR" sz="1600" b="1" dirty="0"/>
          </a:p>
        </p:txBody>
      </p:sp>
      <p:grpSp>
        <p:nvGrpSpPr>
          <p:cNvPr id="8" name="Agrupar 7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3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ángulo 13"/>
          <p:cNvSpPr/>
          <p:nvPr/>
        </p:nvSpPr>
        <p:spPr>
          <a:xfrm>
            <a:off x="1691014" y="969527"/>
            <a:ext cx="6025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chemeClr val="accent5"/>
                </a:solidFill>
                <a:latin typeface=""/>
              </a:rPr>
              <a:t>Volumen latido, FEVI y relación entre ambos ventrículos en atletas de resistencia (A) y sujetos no entrenados (</a:t>
            </a:r>
            <a:r>
              <a:rPr lang="es-ES" sz="1600" b="1" smtClean="0">
                <a:solidFill>
                  <a:schemeClr val="accent5"/>
                </a:solidFill>
                <a:latin typeface=""/>
              </a:rPr>
              <a:t>C)</a:t>
            </a:r>
            <a:endParaRPr lang="es-ES_tradnl" sz="1600" b="1" dirty="0">
              <a:solidFill>
                <a:schemeClr val="accent5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288" t="2882"/>
          <a:stretch/>
        </p:blipFill>
        <p:spPr>
          <a:xfrm>
            <a:off x="975028" y="1776387"/>
            <a:ext cx="7193944" cy="4657339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3755361" y="3586945"/>
            <a:ext cx="813044" cy="1025071"/>
            <a:chOff x="3755361" y="3586945"/>
            <a:chExt cx="813044" cy="1025071"/>
          </a:xfrm>
        </p:grpSpPr>
        <p:grpSp>
          <p:nvGrpSpPr>
            <p:cNvPr id="16" name="Agrupar 15"/>
            <p:cNvGrpSpPr/>
            <p:nvPr/>
          </p:nvGrpSpPr>
          <p:grpSpPr>
            <a:xfrm>
              <a:off x="3870701" y="4339895"/>
              <a:ext cx="283561" cy="272121"/>
              <a:chOff x="2040103" y="2541561"/>
              <a:chExt cx="283561" cy="272121"/>
            </a:xfrm>
          </p:grpSpPr>
          <p:cxnSp>
            <p:nvCxnSpPr>
              <p:cNvPr id="22" name="Conector recto 21"/>
              <p:cNvCxnSpPr/>
              <p:nvPr/>
            </p:nvCxnSpPr>
            <p:spPr>
              <a:xfrm>
                <a:off x="2180190" y="2541561"/>
                <a:ext cx="0" cy="2721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22"/>
              <p:cNvCxnSpPr/>
              <p:nvPr/>
            </p:nvCxnSpPr>
            <p:spPr>
              <a:xfrm>
                <a:off x="2043490" y="2813682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/>
              <p:cNvCxnSpPr/>
              <p:nvPr/>
            </p:nvCxnSpPr>
            <p:spPr>
              <a:xfrm>
                <a:off x="2040103" y="2541561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24"/>
              <p:cNvCxnSpPr/>
              <p:nvPr/>
            </p:nvCxnSpPr>
            <p:spPr>
              <a:xfrm>
                <a:off x="2040103" y="2690673"/>
                <a:ext cx="28017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Agrupar 16"/>
            <p:cNvGrpSpPr/>
            <p:nvPr/>
          </p:nvGrpSpPr>
          <p:grpSpPr>
            <a:xfrm>
              <a:off x="4240318" y="4266019"/>
              <a:ext cx="283561" cy="249019"/>
              <a:chOff x="2040103" y="2541561"/>
              <a:chExt cx="283561" cy="249019"/>
            </a:xfrm>
          </p:grpSpPr>
          <p:cxnSp>
            <p:nvCxnSpPr>
              <p:cNvPr id="18" name="Conector recto 17"/>
              <p:cNvCxnSpPr/>
              <p:nvPr/>
            </p:nvCxnSpPr>
            <p:spPr>
              <a:xfrm>
                <a:off x="2180190" y="2541561"/>
                <a:ext cx="891" cy="249019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/>
              <p:nvPr/>
            </p:nvCxnSpPr>
            <p:spPr>
              <a:xfrm>
                <a:off x="2043490" y="2673919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cto 19"/>
              <p:cNvCxnSpPr/>
              <p:nvPr/>
            </p:nvCxnSpPr>
            <p:spPr>
              <a:xfrm>
                <a:off x="2040103" y="2541561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/>
              <p:cNvCxnSpPr/>
              <p:nvPr/>
            </p:nvCxnSpPr>
            <p:spPr>
              <a:xfrm>
                <a:off x="2040103" y="2790580"/>
                <a:ext cx="280174" cy="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CuadroTexto 25"/>
            <p:cNvSpPr txBox="1"/>
            <p:nvPr/>
          </p:nvSpPr>
          <p:spPr>
            <a:xfrm>
              <a:off x="3755361" y="3586945"/>
              <a:ext cx="8130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sv-SE" sz="1400" b="1" smtClean="0">
                  <a:solidFill>
                    <a:srgbClr val="0070C0"/>
                  </a:solidFill>
                </a:rPr>
                <a:t>p  &lt; 0.01</a:t>
              </a:r>
              <a:endParaRPr lang="fr-FR" sz="1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0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28" y="69293"/>
            <a:ext cx="1316418" cy="1260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11526" y="0"/>
            <a:ext cx="257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 smtClean="0"/>
              <a:t>Simposio: </a:t>
            </a:r>
            <a:r>
              <a:rPr lang="es-ES_tradnl" sz="1400" b="1" dirty="0" err="1" smtClean="0"/>
              <a:t>Cardiolog</a:t>
            </a:r>
            <a:r>
              <a:rPr lang="es-ES" sz="1400" b="1" dirty="0" err="1" smtClean="0"/>
              <a:t>ía</a:t>
            </a:r>
            <a:r>
              <a:rPr lang="es-ES" sz="1400" b="1" dirty="0" smtClean="0"/>
              <a:t> y Deporte</a:t>
            </a:r>
            <a:endParaRPr lang="es-ES_tradnl" sz="1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69557" y="1674674"/>
            <a:ext cx="8204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b="1" dirty="0" err="1" smtClean="0">
                <a:solidFill>
                  <a:schemeClr val="accent5"/>
                </a:solidFill>
              </a:rPr>
              <a:t>Coraz</a:t>
            </a:r>
            <a:r>
              <a:rPr lang="es-ES" sz="4000" b="1" dirty="0" err="1" smtClean="0">
                <a:solidFill>
                  <a:schemeClr val="accent5"/>
                </a:solidFill>
              </a:rPr>
              <a:t>ó</a:t>
            </a:r>
            <a:r>
              <a:rPr lang="es-ES_tradnl" sz="4000" b="1" dirty="0" smtClean="0">
                <a:solidFill>
                  <a:schemeClr val="accent5"/>
                </a:solidFill>
              </a:rPr>
              <a:t>n </a:t>
            </a:r>
            <a:r>
              <a:rPr lang="es-ES_tradnl" sz="4000" b="1" dirty="0">
                <a:solidFill>
                  <a:schemeClr val="accent5"/>
                </a:solidFill>
              </a:rPr>
              <a:t>del atleta: </a:t>
            </a:r>
            <a:endParaRPr lang="es-ES_tradnl" sz="4000" b="1" dirty="0" smtClean="0">
              <a:solidFill>
                <a:schemeClr val="accent5"/>
              </a:solidFill>
            </a:endParaRPr>
          </a:p>
          <a:p>
            <a:endParaRPr lang="es-ES_tradnl" sz="4000" b="1" dirty="0" smtClean="0">
              <a:solidFill>
                <a:schemeClr val="accent5"/>
              </a:solidFill>
            </a:endParaRPr>
          </a:p>
          <a:p>
            <a:pPr algn="r"/>
            <a:r>
              <a:rPr lang="es-ES_tradnl" sz="4000" b="1" dirty="0" smtClean="0">
                <a:solidFill>
                  <a:schemeClr val="accent5"/>
                </a:solidFill>
              </a:rPr>
              <a:t>la </a:t>
            </a:r>
            <a:r>
              <a:rPr lang="es-ES_tradnl" sz="4000" b="1" dirty="0">
                <a:solidFill>
                  <a:schemeClr val="accent5"/>
                </a:solidFill>
              </a:rPr>
              <a:t>frontera de la salud.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140719" y="4011802"/>
            <a:ext cx="4941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M.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 C. Hermes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larraza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Lomel</a:t>
            </a:r>
            <a:r>
              <a:rPr lang="es-E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í</a:t>
            </a:r>
            <a:endParaRPr lang="es-ES_tradnl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256429" y="4795897"/>
            <a:ext cx="46311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/>
                </a:solidFill>
              </a:rPr>
              <a:t>Servicio de Rehabilitación Cardiaca</a:t>
            </a:r>
          </a:p>
          <a:p>
            <a:pPr algn="ctr"/>
            <a:endParaRPr lang="es-ES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ES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Instituto Nacional de Cardiología</a:t>
            </a:r>
          </a:p>
          <a:p>
            <a:pPr algn="ctr"/>
            <a:r>
              <a:rPr lang="es-E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Ignacio Chávez</a:t>
            </a:r>
          </a:p>
        </p:txBody>
      </p:sp>
      <p:pic>
        <p:nvPicPr>
          <p:cNvPr id="9" name="Picture 19" descr="http://www.aulamejor.com/files/edu-1-30-06-20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366" y="188003"/>
            <a:ext cx="774651" cy="102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8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700463" y="6349102"/>
            <a:ext cx="5443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/>
              <a:t>George K et al. Br J </a:t>
            </a:r>
            <a:r>
              <a:rPr lang="es-ES_tradnl" dirty="0" err="1"/>
              <a:t>Sports</a:t>
            </a:r>
            <a:r>
              <a:rPr lang="es-ES_tradnl" dirty="0"/>
              <a:t> </a:t>
            </a:r>
            <a:r>
              <a:rPr lang="es-ES_tradnl" dirty="0" err="1"/>
              <a:t>Med</a:t>
            </a:r>
            <a:r>
              <a:rPr lang="es-ES_tradnl" dirty="0"/>
              <a:t> 2012;46(</a:t>
            </a:r>
            <a:r>
              <a:rPr lang="es-ES_tradnl" dirty="0" err="1"/>
              <a:t>Suppl</a:t>
            </a:r>
            <a:r>
              <a:rPr lang="es-ES_tradnl" dirty="0"/>
              <a:t> I):i29–i36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17" y="1338605"/>
            <a:ext cx="7551365" cy="50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6677810" y="6519269"/>
            <a:ext cx="246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/>
              <a:t>http://</a:t>
            </a:r>
            <a:r>
              <a:rPr lang="fr-FR" sz="1600" b="1" dirty="0" err="1"/>
              <a:t>www.montogo.com</a:t>
            </a: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9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12910"/>
          <a:stretch/>
        </p:blipFill>
        <p:spPr>
          <a:xfrm>
            <a:off x="1602127" y="1670026"/>
            <a:ext cx="5939746" cy="4605872"/>
          </a:xfrm>
          <a:prstGeom prst="rect">
            <a:avLst/>
          </a:prstGeom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602127" y="969400"/>
            <a:ext cx="5939746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600" b="1" smtClean="0">
                <a:solidFill>
                  <a:srgbClr val="0070C0"/>
                </a:solidFill>
                <a:latin typeface="Calibri" pitchFamily="34" charset="0"/>
              </a:rPr>
              <a:t>Es SALUDABLE </a:t>
            </a:r>
            <a:r>
              <a:rPr lang="es-MX" sz="3600" b="1" dirty="0" smtClean="0">
                <a:solidFill>
                  <a:srgbClr val="0070C0"/>
                </a:solidFill>
                <a:latin typeface="Calibri" pitchFamily="34" charset="0"/>
              </a:rPr>
              <a:t>hacer ejercicio</a:t>
            </a:r>
            <a:endParaRPr lang="es-ES" sz="3600" b="1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6677810" y="6519269"/>
            <a:ext cx="246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/>
              <a:t>http://</a:t>
            </a:r>
            <a:r>
              <a:rPr lang="fr-FR" sz="1600" b="1" dirty="0" err="1"/>
              <a:t>www.montogo.com</a:t>
            </a: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9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448075" y="970036"/>
            <a:ext cx="6248125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C00000"/>
                </a:solidFill>
                <a:latin typeface="Calibri" pitchFamily="34" charset="0"/>
              </a:rPr>
              <a:t>¿</a:t>
            </a:r>
            <a:r>
              <a:rPr lang="es-MX" sz="3600" b="1" smtClean="0">
                <a:solidFill>
                  <a:srgbClr val="C00000"/>
                </a:solidFill>
                <a:latin typeface="Calibri" pitchFamily="34" charset="0"/>
              </a:rPr>
              <a:t>Es SALUDABLE hacer </a:t>
            </a:r>
            <a:r>
              <a:rPr lang="es-MX" sz="3600" b="1" dirty="0" smtClean="0">
                <a:solidFill>
                  <a:srgbClr val="C00000"/>
                </a:solidFill>
                <a:latin typeface="Calibri" pitchFamily="34" charset="0"/>
              </a:rPr>
              <a:t>ejercicio?</a:t>
            </a:r>
            <a:endParaRPr lang="es-ES" sz="3600" b="1" baseline="-250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/>
          <a:srcRect b="9355"/>
          <a:stretch/>
        </p:blipFill>
        <p:spPr>
          <a:xfrm>
            <a:off x="2081466" y="1692523"/>
            <a:ext cx="5005134" cy="45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29"/>
          <a:stretch/>
        </p:blipFill>
        <p:spPr>
          <a:xfrm>
            <a:off x="1158300" y="956925"/>
            <a:ext cx="6827399" cy="5501853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417529" y="6519269"/>
            <a:ext cx="3726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/>
              <a:t>J Am </a:t>
            </a:r>
            <a:r>
              <a:rPr lang="fr-FR" sz="1600" b="1" dirty="0" err="1"/>
              <a:t>Coll</a:t>
            </a:r>
            <a:r>
              <a:rPr lang="fr-FR" sz="1600" b="1" dirty="0"/>
              <a:t> </a:t>
            </a:r>
            <a:r>
              <a:rPr lang="fr-FR" sz="1600" b="1" dirty="0" err="1" smtClean="0"/>
              <a:t>Cardiol</a:t>
            </a:r>
            <a:r>
              <a:rPr lang="fr-FR" sz="1600" b="1" dirty="0" smtClean="0"/>
              <a:t> 2015,65(24</a:t>
            </a:r>
            <a:r>
              <a:rPr lang="fr-FR" sz="1600" b="1" dirty="0"/>
              <a:t>):</a:t>
            </a:r>
            <a:r>
              <a:rPr lang="fr-FR" sz="1600" b="1" dirty="0" smtClean="0"/>
              <a:t>2674-2676</a:t>
            </a:r>
            <a:r>
              <a:rPr lang="nb-N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9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96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4" b="5990"/>
          <a:stretch/>
        </p:blipFill>
        <p:spPr>
          <a:xfrm>
            <a:off x="993407" y="1019163"/>
            <a:ext cx="7157185" cy="54396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17529" y="6519269"/>
            <a:ext cx="3726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 dirty="0"/>
              <a:t>J Am </a:t>
            </a:r>
            <a:r>
              <a:rPr lang="fr-FR" sz="1600" b="1" dirty="0" err="1"/>
              <a:t>Coll</a:t>
            </a:r>
            <a:r>
              <a:rPr lang="fr-FR" sz="1600" b="1" dirty="0"/>
              <a:t> </a:t>
            </a:r>
            <a:r>
              <a:rPr lang="fr-FR" sz="1600" b="1" dirty="0" err="1" smtClean="0"/>
              <a:t>Cardiol</a:t>
            </a:r>
            <a:r>
              <a:rPr lang="fr-FR" sz="1600" b="1" dirty="0" smtClean="0"/>
              <a:t> 2015,65(24</a:t>
            </a:r>
            <a:r>
              <a:rPr lang="fr-FR" sz="1600" b="1" dirty="0"/>
              <a:t>):</a:t>
            </a:r>
            <a:r>
              <a:rPr lang="fr-FR" sz="1600" b="1" dirty="0" smtClean="0"/>
              <a:t>2674-2676</a:t>
            </a:r>
            <a:r>
              <a:rPr lang="nb-NO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s-ES_tradn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0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0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3675" y="1355381"/>
            <a:ext cx="88296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b="1" dirty="0" smtClean="0"/>
              <a:t>Conclusiones</a:t>
            </a:r>
            <a:endParaRPr lang="es-ES_tradnl" sz="2000" b="1" dirty="0"/>
          </a:p>
          <a:p>
            <a:pPr algn="just"/>
            <a:endParaRPr lang="es-ES_tradnl" sz="2000" b="1" dirty="0"/>
          </a:p>
          <a:p>
            <a:pPr marL="285750" indent="-285750" algn="just">
              <a:buFont typeface="Arial" charset="0"/>
              <a:buChar char="•"/>
            </a:pPr>
            <a:r>
              <a:rPr lang="es-ES_tradnl" sz="2000" b="1" dirty="0" smtClean="0"/>
              <a:t>Hoy en d</a:t>
            </a:r>
            <a:r>
              <a:rPr lang="es-ES" sz="2000" b="1" dirty="0" smtClean="0"/>
              <a:t>í</a:t>
            </a:r>
            <a:r>
              <a:rPr lang="es-ES_tradnl" sz="2000" b="1" dirty="0" smtClean="0"/>
              <a:t>a, la </a:t>
            </a:r>
            <a:r>
              <a:rPr lang="es-ES_tradnl" sz="2000" b="1" dirty="0" err="1" smtClean="0"/>
              <a:t>pr</a:t>
            </a:r>
            <a:r>
              <a:rPr lang="es-ES" sz="2000" b="1" dirty="0" err="1" smtClean="0"/>
              <a:t>áctica</a:t>
            </a:r>
            <a:r>
              <a:rPr lang="es-ES" sz="2000" b="1" dirty="0" smtClean="0"/>
              <a:t> de deporte de alto rendimiento es amplia e involucra cada vez a más personas.</a:t>
            </a:r>
          </a:p>
          <a:p>
            <a:pPr marL="285750" indent="-285750" algn="just">
              <a:buFont typeface="Arial" charset="0"/>
              <a:buChar char="•"/>
            </a:pPr>
            <a:endParaRPr lang="es-ES" sz="800" b="1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s-ES_tradnl" sz="2000" b="1" dirty="0" smtClean="0">
                <a:solidFill>
                  <a:schemeClr val="accent5"/>
                </a:solidFill>
              </a:rPr>
              <a:t>El </a:t>
            </a:r>
            <a:r>
              <a:rPr lang="es-ES_tradnl" sz="2000" b="1" dirty="0" err="1" smtClean="0">
                <a:solidFill>
                  <a:schemeClr val="accent5"/>
                </a:solidFill>
              </a:rPr>
              <a:t>Coraz</a:t>
            </a:r>
            <a:r>
              <a:rPr lang="es-ES" sz="2000" b="1" dirty="0" err="1" smtClean="0">
                <a:solidFill>
                  <a:schemeClr val="accent5"/>
                </a:solidFill>
              </a:rPr>
              <a:t>ón</a:t>
            </a:r>
            <a:r>
              <a:rPr lang="es-ES" sz="2000" b="1" dirty="0" smtClean="0">
                <a:solidFill>
                  <a:schemeClr val="accent5"/>
                </a:solidFill>
              </a:rPr>
              <a:t> del Atleta comprende una serie de cambios observados en sujetos que practican un gran volumen de ejercicio durante un largo tiempo.</a:t>
            </a:r>
          </a:p>
          <a:p>
            <a:pPr marL="285750" indent="-285750" algn="just">
              <a:buFont typeface="Arial" charset="0"/>
              <a:buChar char="•"/>
            </a:pPr>
            <a:endParaRPr lang="es-ES" sz="800" b="1" dirty="0" smtClean="0">
              <a:solidFill>
                <a:schemeClr val="accent5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b="1" dirty="0" smtClean="0"/>
              <a:t>Los cambios adaptativos del corazón del atleta obedecen específicamente a las características del programa de entrenamiento.</a:t>
            </a:r>
          </a:p>
          <a:p>
            <a:pPr marL="285750" indent="-285750" algn="just">
              <a:buFont typeface="Arial" charset="0"/>
              <a:buChar char="•"/>
            </a:pPr>
            <a:endParaRPr lang="es-ES" sz="800" b="1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s-ES_tradnl" sz="2000" b="1" dirty="0" smtClean="0">
                <a:solidFill>
                  <a:schemeClr val="accent5"/>
                </a:solidFill>
              </a:rPr>
              <a:t>Existen cambios electro y </a:t>
            </a:r>
            <a:r>
              <a:rPr lang="es-ES_tradnl" sz="2000" b="1" dirty="0" err="1" smtClean="0">
                <a:solidFill>
                  <a:schemeClr val="accent5"/>
                </a:solidFill>
              </a:rPr>
              <a:t>ecocardiogr</a:t>
            </a:r>
            <a:r>
              <a:rPr lang="es-ES" sz="2000" b="1" dirty="0" err="1" smtClean="0">
                <a:solidFill>
                  <a:schemeClr val="accent5"/>
                </a:solidFill>
              </a:rPr>
              <a:t>áficos</a:t>
            </a:r>
            <a:r>
              <a:rPr lang="es-ES" sz="2000" b="1" dirty="0" smtClean="0">
                <a:solidFill>
                  <a:schemeClr val="accent5"/>
                </a:solidFill>
              </a:rPr>
              <a:t> propios de ciertos atletas y generalmente difieren de los hallazgos encontrados en diversas cardiopatías.</a:t>
            </a:r>
          </a:p>
          <a:p>
            <a:pPr marL="285750" indent="-285750" algn="just">
              <a:buFont typeface="Arial" charset="0"/>
              <a:buChar char="•"/>
            </a:pPr>
            <a:endParaRPr lang="es-ES" sz="800" b="1" dirty="0" smtClean="0">
              <a:solidFill>
                <a:schemeClr val="accent5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s-ES" sz="2000" b="1" dirty="0" smtClean="0"/>
              <a:t>Existe una zona gris, donde es difícil decidir si los cambios son propios del entrenamiento o de una patología.</a:t>
            </a:r>
          </a:p>
          <a:p>
            <a:pPr marL="285750" indent="-285750" algn="just">
              <a:buFont typeface="Arial" charset="0"/>
              <a:buChar char="•"/>
            </a:pPr>
            <a:endParaRPr lang="es-ES" sz="800" b="1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s-ES" sz="2000" b="1" dirty="0" smtClean="0">
                <a:solidFill>
                  <a:schemeClr val="accent5"/>
                </a:solidFill>
              </a:rPr>
              <a:t>El riesgo cardiovascular es elevado tanto en la carencia de ejercicio como en su exceso.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93325" y="37409"/>
            <a:ext cx="8924501" cy="6759923"/>
            <a:chOff x="80799" y="12357"/>
            <a:chExt cx="8924501" cy="675992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9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ángulo 9"/>
          <p:cNvSpPr/>
          <p:nvPr/>
        </p:nvSpPr>
        <p:spPr>
          <a:xfrm>
            <a:off x="7761709" y="6090972"/>
            <a:ext cx="962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smtClean="0"/>
              <a:t>Gracias</a:t>
            </a:r>
            <a:endParaRPr lang="es-ES" sz="2000" b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2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10" grpId="0" build="p" bldLvl="3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/>
          <p:cNvGrpSpPr/>
          <p:nvPr/>
        </p:nvGrpSpPr>
        <p:grpSpPr>
          <a:xfrm>
            <a:off x="1639958" y="57152"/>
            <a:ext cx="5810970" cy="6800848"/>
            <a:chOff x="2747250" y="57152"/>
            <a:chExt cx="5810970" cy="680084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7250" y="57152"/>
              <a:ext cx="1238961" cy="1185863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651"/>
            <a:stretch/>
          </p:blipFill>
          <p:spPr>
            <a:xfrm>
              <a:off x="2800363" y="540015"/>
              <a:ext cx="5643550" cy="6317985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4788" y="64640"/>
              <a:ext cx="4543432" cy="467143"/>
            </a:xfrm>
            <a:prstGeom prst="rect">
              <a:avLst/>
            </a:prstGeom>
          </p:spPr>
        </p:pic>
      </p:grpSp>
      <p:sp>
        <p:nvSpPr>
          <p:cNvPr id="3" name="Rectángulo 2"/>
          <p:cNvSpPr/>
          <p:nvPr/>
        </p:nvSpPr>
        <p:spPr>
          <a:xfrm>
            <a:off x="1814286" y="3904343"/>
            <a:ext cx="5384800" cy="76925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8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599968" y="6407328"/>
            <a:ext cx="2505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/>
              <a:t>http://</a:t>
            </a:r>
            <a:r>
              <a:rPr lang="en-US" sz="1400" b="1" dirty="0" err="1"/>
              <a:t>dle.rae.es</a:t>
            </a:r>
            <a:r>
              <a:rPr lang="en-US" sz="1400" b="1" dirty="0"/>
              <a:t>/?id=4GQYkua</a:t>
            </a:r>
            <a:endParaRPr lang="es-ES_tradnl" sz="1400" b="1" dirty="0"/>
          </a:p>
        </p:txBody>
      </p:sp>
      <p:grpSp>
        <p:nvGrpSpPr>
          <p:cNvPr id="5" name="Agrupar 4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grpSp>
          <p:nvGrpSpPr>
            <p:cNvPr id="6" name="Agrupar 5"/>
            <p:cNvGrpSpPr/>
            <p:nvPr/>
          </p:nvGrpSpPr>
          <p:grpSpPr>
            <a:xfrm>
              <a:off x="80799" y="12357"/>
              <a:ext cx="8924501" cy="6759923"/>
              <a:chOff x="80799" y="0"/>
              <a:chExt cx="8924501" cy="6759923"/>
            </a:xfrm>
          </p:grpSpPr>
          <p:grpSp>
            <p:nvGrpSpPr>
              <p:cNvPr id="8" name="Agrupar 7"/>
              <p:cNvGrpSpPr/>
              <p:nvPr/>
            </p:nvGrpSpPr>
            <p:grpSpPr>
              <a:xfrm>
                <a:off x="80799" y="0"/>
                <a:ext cx="6600239" cy="6759923"/>
                <a:chOff x="80799" y="0"/>
                <a:chExt cx="6600239" cy="6759923"/>
              </a:xfrm>
            </p:grpSpPr>
            <p:sp>
              <p:nvSpPr>
                <p:cNvPr id="10" name="CuadroTexto 9"/>
                <p:cNvSpPr txBox="1"/>
                <p:nvPr/>
              </p:nvSpPr>
              <p:spPr>
                <a:xfrm>
                  <a:off x="2908915" y="0"/>
                  <a:ext cx="33772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_tradnl" sz="1400" b="1" dirty="0"/>
                    <a:t>Prevención y Rehabilitación Cardiovascular</a:t>
                  </a:r>
                </a:p>
              </p:txBody>
            </p:sp>
            <p:sp>
              <p:nvSpPr>
                <p:cNvPr id="11" name="CuadroTexto 10"/>
                <p:cNvSpPr txBox="1"/>
                <p:nvPr/>
              </p:nvSpPr>
              <p:spPr>
                <a:xfrm>
                  <a:off x="2514000" y="366346"/>
                  <a:ext cx="41670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b="1" dirty="0" err="1" smtClean="0"/>
                    <a:t>Coraz</a:t>
                  </a:r>
                  <a:r>
                    <a:rPr lang="es-ES" b="1" dirty="0" err="1" smtClean="0"/>
                    <a:t>ó</a:t>
                  </a:r>
                  <a:r>
                    <a:rPr lang="es-ES_tradnl" b="1" dirty="0" smtClean="0"/>
                    <a:t>n </a:t>
                  </a:r>
                  <a:r>
                    <a:rPr lang="es-ES_tradnl" b="1" dirty="0"/>
                    <a:t>del atleta: la frontera de la salud.</a:t>
                  </a:r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>
                  <a:off x="80799" y="6421369"/>
                  <a:ext cx="26795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s-ES" sz="16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h</a:t>
                  </a:r>
                  <a:r>
                    <a:rPr lang="es-ES" sz="16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ermes_ilarraza@yahoo.com</a:t>
                  </a:r>
                  <a:endParaRPr lang="es-ES_tradnl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9" name="Picture 19" descr="http://www.aulamejor.com/files/edu-1-30-06-201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0649" y="153888"/>
                <a:ext cx="774651" cy="1022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488" y="188003"/>
              <a:ext cx="812800" cy="1024128"/>
            </a:xfrm>
            <a:prstGeom prst="rect">
              <a:avLst/>
            </a:prstGeom>
          </p:spPr>
        </p:pic>
      </p:grpSp>
      <p:sp>
        <p:nvSpPr>
          <p:cNvPr id="15" name="Rectángulo 14"/>
          <p:cNvSpPr/>
          <p:nvPr/>
        </p:nvSpPr>
        <p:spPr>
          <a:xfrm>
            <a:off x="88424" y="4369805"/>
            <a:ext cx="8967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000" b="1" smtClean="0">
                <a:solidFill>
                  <a:prstClr val="black"/>
                </a:solidFill>
                <a:latin typeface="HelveticaNeue" charset="0"/>
              </a:rPr>
              <a:t>Aquel </a:t>
            </a:r>
            <a:r>
              <a:rPr lang="es-ES" sz="2000" b="1" dirty="0" smtClean="0">
                <a:solidFill>
                  <a:prstClr val="black"/>
                </a:solidFill>
                <a:latin typeface="HelveticaNeue" charset="0"/>
              </a:rPr>
              <a:t>que compite por un premio.</a:t>
            </a:r>
          </a:p>
          <a:p>
            <a:pPr>
              <a:lnSpc>
                <a:spcPct val="150000"/>
              </a:lnSpc>
            </a:pPr>
            <a:endParaRPr lang="es-ES" sz="2000" b="1" dirty="0">
              <a:solidFill>
                <a:prstClr val="black"/>
              </a:solidFill>
              <a:latin typeface="HelveticaNeue" charset="0"/>
            </a:endParaRPr>
          </a:p>
          <a:p>
            <a:r>
              <a:rPr lang="es-ES_tradnl" sz="2000" dirty="0"/>
              <a:t>1. </a:t>
            </a:r>
            <a:r>
              <a:rPr lang="es-ES_tradnl" sz="2000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s-ES_tradnl" sz="2000" dirty="0"/>
              <a:t>. Hombre que tomaba parte en los antiguos juegos públicos de Grecia y Roma.</a:t>
            </a:r>
          </a:p>
          <a:p>
            <a:r>
              <a:rPr lang="es-ES_tradnl" sz="2000" dirty="0"/>
              <a:t>2. </a:t>
            </a:r>
            <a:r>
              <a:rPr lang="es-ES_tradnl" sz="2000" dirty="0">
                <a:solidFill>
                  <a:schemeClr val="bg1">
                    <a:lumMod val="65000"/>
                  </a:schemeClr>
                </a:solidFill>
              </a:rPr>
              <a:t>m. y f. </a:t>
            </a:r>
            <a:r>
              <a:rPr lang="es-ES_tradnl" sz="2000" dirty="0"/>
              <a:t>Persona que practica el atletismo.</a:t>
            </a:r>
          </a:p>
          <a:p>
            <a:r>
              <a:rPr lang="es-ES_tradnl" sz="2000" dirty="0"/>
              <a:t>3. </a:t>
            </a:r>
            <a:r>
              <a:rPr lang="es-ES_tradnl" sz="2000" dirty="0">
                <a:solidFill>
                  <a:schemeClr val="bg1">
                    <a:lumMod val="65000"/>
                  </a:schemeClr>
                </a:solidFill>
              </a:rPr>
              <a:t>m. y f. </a:t>
            </a:r>
            <a:r>
              <a:rPr lang="es-ES_tradnl" sz="2000" dirty="0"/>
              <a:t>Persona fuerte y musculosa.</a:t>
            </a:r>
            <a:endParaRPr lang="es-ES" sz="2000" b="1" dirty="0">
              <a:solidFill>
                <a:prstClr val="black"/>
              </a:solidFill>
              <a:latin typeface="HelveticaNeue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t="11334" r="82500" b="76666"/>
          <a:stretch/>
        </p:blipFill>
        <p:spPr>
          <a:xfrm>
            <a:off x="6875614" y="2035834"/>
            <a:ext cx="1954393" cy="83759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4" y="1316420"/>
            <a:ext cx="3650317" cy="2850438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344488" y="3697134"/>
            <a:ext cx="89671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 smtClean="0">
                <a:solidFill>
                  <a:prstClr val="black"/>
                </a:solidFill>
                <a:latin typeface="HelveticaNeue" charset="0"/>
              </a:rPr>
              <a:t>Atleta,  </a:t>
            </a:r>
            <a:r>
              <a:rPr lang="es-ES" sz="2000" dirty="0" smtClean="0"/>
              <a:t>griego </a:t>
            </a:r>
            <a:r>
              <a:rPr lang="el-GR" sz="2000" i="1" dirty="0" err="1" smtClean="0"/>
              <a:t>ἀθλητής</a:t>
            </a:r>
            <a:r>
              <a:rPr lang="es-ES" sz="2000" i="1" dirty="0" smtClean="0"/>
              <a:t>  </a:t>
            </a:r>
            <a:r>
              <a:rPr lang="es-ES" sz="2000" dirty="0" smtClean="0"/>
              <a:t>(</a:t>
            </a:r>
            <a:r>
              <a:rPr lang="es-ES" sz="2000" i="1" dirty="0" err="1"/>
              <a:t>a</a:t>
            </a:r>
            <a:r>
              <a:rPr lang="es-ES" sz="2000" i="1" dirty="0" err="1" smtClean="0"/>
              <a:t>thlos</a:t>
            </a:r>
            <a:r>
              <a:rPr lang="es-ES" sz="2000" i="1" dirty="0" smtClean="0"/>
              <a:t> </a:t>
            </a:r>
            <a:r>
              <a:rPr lang="es-ES" sz="2000" dirty="0" smtClean="0"/>
              <a:t>= competencia, </a:t>
            </a:r>
            <a:r>
              <a:rPr lang="es-ES" sz="2000" i="1" dirty="0" err="1" smtClean="0"/>
              <a:t>athlon</a:t>
            </a:r>
            <a:r>
              <a:rPr lang="es-ES" sz="2000" i="1" dirty="0" smtClean="0"/>
              <a:t> </a:t>
            </a:r>
            <a:r>
              <a:rPr lang="es-ES" sz="2000" dirty="0" smtClean="0"/>
              <a:t>= premio)</a:t>
            </a:r>
          </a:p>
        </p:txBody>
      </p:sp>
    </p:spTree>
    <p:extLst>
      <p:ext uri="{BB962C8B-B14F-4D97-AF65-F5344CB8AC3E}">
        <p14:creationId xmlns:p14="http://schemas.microsoft.com/office/powerpoint/2010/main" val="8404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bldLvl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93787" y="3549076"/>
            <a:ext cx="87115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Ejercicio es un estímulo que puede ser de alta intensidad.</a:t>
            </a:r>
            <a:endParaRPr lang="es-ES" b="1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Arial" charset="0"/>
              <a:buChar char="•"/>
            </a:pPr>
            <a:endParaRPr lang="es-ES" b="1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" b="1" dirty="0" smtClean="0">
                <a:solidFill>
                  <a:schemeClr val="accent5"/>
                </a:solidFill>
                <a:latin typeface="HelveticaNeue" charset="0"/>
              </a:rPr>
              <a:t>Adaptación </a:t>
            </a:r>
            <a:r>
              <a:rPr lang="es-ES" b="1" dirty="0" smtClean="0">
                <a:solidFill>
                  <a:srgbClr val="C00000"/>
                </a:solidFill>
                <a:latin typeface="HelveticaNeue" charset="0"/>
              </a:rPr>
              <a:t>específica</a:t>
            </a:r>
            <a:r>
              <a:rPr lang="es-ES" b="1" dirty="0" smtClean="0">
                <a:solidFill>
                  <a:schemeClr val="accent5"/>
                </a:solidFill>
                <a:latin typeface="HelveticaNeue" charset="0"/>
              </a:rPr>
              <a:t> a un estimulo único o repetido</a:t>
            </a:r>
            <a:r>
              <a:rPr lang="es-ES" b="1" dirty="0">
                <a:solidFill>
                  <a:schemeClr val="accent5"/>
                </a:solidFill>
                <a:latin typeface="HelveticaNeue" charset="0"/>
              </a:rPr>
              <a:t>.</a:t>
            </a:r>
            <a:r>
              <a:rPr lang="es-ES" b="1" dirty="0" smtClean="0">
                <a:solidFill>
                  <a:schemeClr val="accent5"/>
                </a:solidFill>
                <a:latin typeface="HelveticaNeue" charset="0"/>
              </a:rPr>
              <a:t> </a:t>
            </a:r>
            <a:endParaRPr lang="es-ES" b="1" dirty="0">
              <a:solidFill>
                <a:schemeClr val="accent5"/>
              </a:solidFill>
              <a:latin typeface="HelveticaNeue" charset="0"/>
            </a:endParaRPr>
          </a:p>
          <a:p>
            <a:pPr marL="285750" indent="-285750">
              <a:buFont typeface="Arial" charset="0"/>
              <a:buChar char="•"/>
            </a:pPr>
            <a:endParaRPr lang="es-ES" b="1" dirty="0" smtClean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Estrés </a:t>
            </a:r>
            <a:r>
              <a:rPr lang="es-ES" b="1" dirty="0">
                <a:solidFill>
                  <a:prstClr val="black"/>
                </a:solidFill>
                <a:latin typeface="HelveticaNeue" charset="0"/>
              </a:rPr>
              <a:t>(</a:t>
            </a:r>
            <a:r>
              <a:rPr lang="es-ES" b="1" dirty="0" err="1" smtClean="0">
                <a:solidFill>
                  <a:prstClr val="black"/>
                </a:solidFill>
                <a:latin typeface="HelveticaNeue" charset="0"/>
              </a:rPr>
              <a:t>eu</a:t>
            </a: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-estrés </a:t>
            </a:r>
            <a:r>
              <a:rPr lang="es-ES" b="1" dirty="0">
                <a:solidFill>
                  <a:prstClr val="black"/>
                </a:solidFill>
                <a:latin typeface="HelveticaNeue" charset="0"/>
              </a:rPr>
              <a:t>vs </a:t>
            </a:r>
            <a:r>
              <a:rPr lang="es-ES" b="1" dirty="0" err="1" smtClean="0">
                <a:solidFill>
                  <a:prstClr val="black"/>
                </a:solidFill>
                <a:latin typeface="HelveticaNeue" charset="0"/>
              </a:rPr>
              <a:t>dis</a:t>
            </a: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-estrés)</a:t>
            </a:r>
            <a:endParaRPr lang="es-ES" b="1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Arial" charset="0"/>
              <a:buChar char="•"/>
            </a:pPr>
            <a:endParaRPr lang="es-ES" b="1" dirty="0" smtClean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" b="1" dirty="0" smtClean="0">
                <a:solidFill>
                  <a:schemeClr val="accent5"/>
                </a:solidFill>
                <a:latin typeface="HelveticaNeue" charset="0"/>
              </a:rPr>
              <a:t>El atleta realiza grandes volúmenes de ejercicio para volverse “anormal”</a:t>
            </a:r>
          </a:p>
          <a:p>
            <a:pPr marL="285750" indent="-285750">
              <a:buFont typeface="Arial" charset="0"/>
              <a:buChar char="•"/>
            </a:pPr>
            <a:endParaRPr lang="es-ES" b="1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Largos periodos de entrenamiento.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734166" y="6289622"/>
            <a:ext cx="432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 smtClean="0"/>
              <a:t>Baggish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A,Circulation</a:t>
            </a:r>
            <a:r>
              <a:rPr lang="en-US" sz="1400" b="1" dirty="0"/>
              <a:t>. </a:t>
            </a:r>
            <a:r>
              <a:rPr lang="en-US" sz="1400" b="1" dirty="0" smtClean="0"/>
              <a:t>2011;123:2723-2735</a:t>
            </a:r>
          </a:p>
          <a:p>
            <a:pPr algn="r"/>
            <a:r>
              <a:rPr lang="en-US" sz="1400" b="1" dirty="0" smtClean="0"/>
              <a:t>George K et al. Br </a:t>
            </a:r>
            <a:r>
              <a:rPr lang="en-US" sz="1400" b="1" dirty="0"/>
              <a:t>J Sports Med 2012;46(</a:t>
            </a:r>
            <a:r>
              <a:rPr lang="en-US" sz="1400" b="1" dirty="0" err="1"/>
              <a:t>Suppl</a:t>
            </a:r>
            <a:r>
              <a:rPr lang="en-US" sz="1400" b="1" dirty="0"/>
              <a:t> I):i29–i36</a:t>
            </a:r>
            <a:endParaRPr lang="es-ES_tradnl" sz="1400" b="1" dirty="0"/>
          </a:p>
        </p:txBody>
      </p:sp>
      <p:grpSp>
        <p:nvGrpSpPr>
          <p:cNvPr id="5" name="Agrupar 4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grpSp>
          <p:nvGrpSpPr>
            <p:cNvPr id="6" name="Agrupar 5"/>
            <p:cNvGrpSpPr/>
            <p:nvPr/>
          </p:nvGrpSpPr>
          <p:grpSpPr>
            <a:xfrm>
              <a:off x="80799" y="12357"/>
              <a:ext cx="8924501" cy="6759923"/>
              <a:chOff x="80799" y="0"/>
              <a:chExt cx="8924501" cy="6759923"/>
            </a:xfrm>
          </p:grpSpPr>
          <p:grpSp>
            <p:nvGrpSpPr>
              <p:cNvPr id="8" name="Agrupar 7"/>
              <p:cNvGrpSpPr/>
              <p:nvPr/>
            </p:nvGrpSpPr>
            <p:grpSpPr>
              <a:xfrm>
                <a:off x="80799" y="0"/>
                <a:ext cx="6600239" cy="6759923"/>
                <a:chOff x="80799" y="0"/>
                <a:chExt cx="6600239" cy="6759923"/>
              </a:xfrm>
            </p:grpSpPr>
            <p:sp>
              <p:nvSpPr>
                <p:cNvPr id="10" name="CuadroTexto 9"/>
                <p:cNvSpPr txBox="1"/>
                <p:nvPr/>
              </p:nvSpPr>
              <p:spPr>
                <a:xfrm>
                  <a:off x="2908915" y="0"/>
                  <a:ext cx="33772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_tradnl" sz="1400" b="1" dirty="0"/>
                    <a:t>Prevención y Rehabilitación Cardiovascular</a:t>
                  </a:r>
                </a:p>
              </p:txBody>
            </p:sp>
            <p:sp>
              <p:nvSpPr>
                <p:cNvPr id="11" name="CuadroTexto 10"/>
                <p:cNvSpPr txBox="1"/>
                <p:nvPr/>
              </p:nvSpPr>
              <p:spPr>
                <a:xfrm>
                  <a:off x="2514000" y="366346"/>
                  <a:ext cx="41670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b="1" dirty="0" err="1" smtClean="0"/>
                    <a:t>Coraz</a:t>
                  </a:r>
                  <a:r>
                    <a:rPr lang="es-ES" b="1" dirty="0" err="1" smtClean="0"/>
                    <a:t>ó</a:t>
                  </a:r>
                  <a:r>
                    <a:rPr lang="es-ES_tradnl" b="1" dirty="0" smtClean="0"/>
                    <a:t>n </a:t>
                  </a:r>
                  <a:r>
                    <a:rPr lang="es-ES_tradnl" b="1" dirty="0"/>
                    <a:t>del atleta: la frontera de la salud.</a:t>
                  </a:r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>
                  <a:off x="80799" y="6421369"/>
                  <a:ext cx="26795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s-ES" sz="16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h</a:t>
                  </a:r>
                  <a:r>
                    <a:rPr lang="es-ES" sz="16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ermes_ilarraza@yahoo.com</a:t>
                  </a:r>
                  <a:endParaRPr lang="es-ES_tradnl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9" name="Picture 19" descr="http://www.aulamejor.com/files/edu-1-30-06-201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0649" y="153888"/>
                <a:ext cx="774651" cy="1022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488" y="188003"/>
              <a:ext cx="812800" cy="1024128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915" y="901263"/>
            <a:ext cx="3308535" cy="215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8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9" y="1134234"/>
            <a:ext cx="3758637" cy="213340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389411" y="3210484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&gt; </a:t>
            </a:r>
            <a:r>
              <a:rPr lang="es-ES_tradnl" b="1" smtClean="0"/>
              <a:t>44 millones</a:t>
            </a:r>
            <a:endParaRPr lang="es-ES_tradnl" b="1"/>
          </a:p>
        </p:txBody>
      </p:sp>
      <p:grpSp>
        <p:nvGrpSpPr>
          <p:cNvPr id="2" name="Agrupar 1"/>
          <p:cNvGrpSpPr/>
          <p:nvPr/>
        </p:nvGrpSpPr>
        <p:grpSpPr>
          <a:xfrm>
            <a:off x="460299" y="2054532"/>
            <a:ext cx="3718413" cy="2866172"/>
            <a:chOff x="460299" y="2054532"/>
            <a:chExt cx="3718413" cy="286617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787" y="2054532"/>
              <a:ext cx="3708925" cy="2465387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460299" y="4551372"/>
              <a:ext cx="1449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smtClean="0"/>
                <a:t>&gt; 10 millones</a:t>
              </a:r>
              <a:endParaRPr lang="es-ES_tradnl" b="1"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3406301" y="4131916"/>
            <a:ext cx="4548122" cy="2308703"/>
            <a:chOff x="3406301" y="4131916"/>
            <a:chExt cx="4548122" cy="2308703"/>
          </a:xfrm>
        </p:grpSpPr>
        <p:sp>
          <p:nvSpPr>
            <p:cNvPr id="11" name="CuadroTexto 10"/>
            <p:cNvSpPr txBox="1"/>
            <p:nvPr/>
          </p:nvSpPr>
          <p:spPr>
            <a:xfrm>
              <a:off x="3406301" y="6071287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smtClean="0"/>
                <a:t>&gt; 540 mil</a:t>
              </a:r>
              <a:endParaRPr lang="es-ES_tradnl" b="1" dirty="0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3001" y="4131916"/>
              <a:ext cx="3491422" cy="2308703"/>
            </a:xfrm>
            <a:prstGeom prst="rect">
              <a:avLst/>
            </a:prstGeom>
          </p:spPr>
        </p:pic>
      </p:grpSp>
      <p:grpSp>
        <p:nvGrpSpPr>
          <p:cNvPr id="13" name="Agrupar 12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grpSp>
          <p:nvGrpSpPr>
            <p:cNvPr id="14" name="Agrupar 13"/>
            <p:cNvGrpSpPr/>
            <p:nvPr/>
          </p:nvGrpSpPr>
          <p:grpSpPr>
            <a:xfrm>
              <a:off x="80799" y="12357"/>
              <a:ext cx="8924501" cy="6759923"/>
              <a:chOff x="80799" y="0"/>
              <a:chExt cx="8924501" cy="6759923"/>
            </a:xfrm>
          </p:grpSpPr>
          <p:grpSp>
            <p:nvGrpSpPr>
              <p:cNvPr id="16" name="Agrupar 15"/>
              <p:cNvGrpSpPr/>
              <p:nvPr/>
            </p:nvGrpSpPr>
            <p:grpSpPr>
              <a:xfrm>
                <a:off x="80799" y="0"/>
                <a:ext cx="6600239" cy="6759923"/>
                <a:chOff x="80799" y="0"/>
                <a:chExt cx="6600239" cy="6759923"/>
              </a:xfrm>
            </p:grpSpPr>
            <p:sp>
              <p:nvSpPr>
                <p:cNvPr id="18" name="CuadroTexto 17"/>
                <p:cNvSpPr txBox="1"/>
                <p:nvPr/>
              </p:nvSpPr>
              <p:spPr>
                <a:xfrm>
                  <a:off x="2908915" y="0"/>
                  <a:ext cx="337720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ES_tradnl" sz="1400" b="1" dirty="0"/>
                    <a:t>Prevención y Rehabilitación Cardiovascular</a:t>
                  </a:r>
                </a:p>
              </p:txBody>
            </p:sp>
            <p:sp>
              <p:nvSpPr>
                <p:cNvPr id="19" name="CuadroTexto 18"/>
                <p:cNvSpPr txBox="1"/>
                <p:nvPr/>
              </p:nvSpPr>
              <p:spPr>
                <a:xfrm>
                  <a:off x="2514000" y="366346"/>
                  <a:ext cx="41670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_tradnl" b="1" dirty="0" err="1" smtClean="0"/>
                    <a:t>Coraz</a:t>
                  </a:r>
                  <a:r>
                    <a:rPr lang="es-ES" b="1" dirty="0" err="1" smtClean="0"/>
                    <a:t>ó</a:t>
                  </a:r>
                  <a:r>
                    <a:rPr lang="es-ES_tradnl" b="1" dirty="0" smtClean="0"/>
                    <a:t>n </a:t>
                  </a:r>
                  <a:r>
                    <a:rPr lang="es-ES_tradnl" b="1" dirty="0"/>
                    <a:t>del atleta: la frontera de la salud.</a:t>
                  </a:r>
                </a:p>
              </p:txBody>
            </p:sp>
            <p:sp>
              <p:nvSpPr>
                <p:cNvPr id="20" name="CuadroTexto 19"/>
                <p:cNvSpPr txBox="1"/>
                <p:nvPr/>
              </p:nvSpPr>
              <p:spPr>
                <a:xfrm>
                  <a:off x="80799" y="6421369"/>
                  <a:ext cx="26795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s-ES" sz="1600" b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h</a:t>
                  </a:r>
                  <a:r>
                    <a:rPr lang="es-ES" sz="16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ermes_ilarraza@yahoo.com</a:t>
                  </a:r>
                  <a:endParaRPr lang="es-ES_tradnl" sz="16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pic>
            <p:nvPicPr>
              <p:cNvPr id="17" name="Picture 19" descr="http://www.aulamejor.com/files/edu-1-30-06-2012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0649" y="153888"/>
                <a:ext cx="774651" cy="1022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4488" y="188003"/>
              <a:ext cx="812800" cy="1024128"/>
            </a:xfrm>
            <a:prstGeom prst="rect">
              <a:avLst/>
            </a:prstGeom>
          </p:spPr>
        </p:pic>
      </p:grpSp>
      <p:sp>
        <p:nvSpPr>
          <p:cNvPr id="21" name="CuadroTexto 20"/>
          <p:cNvSpPr txBox="1"/>
          <p:nvPr/>
        </p:nvSpPr>
        <p:spPr>
          <a:xfrm>
            <a:off x="5265818" y="6492809"/>
            <a:ext cx="3822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Baggish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A,Circulation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2011;123:2723-2735</a:t>
            </a:r>
            <a:endParaRPr lang="es-ES_tradnl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86629" y="1371491"/>
            <a:ext cx="4076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accent5"/>
                </a:solidFill>
              </a:rPr>
              <a:t>Auge en la </a:t>
            </a:r>
            <a:r>
              <a:rPr lang="es-ES_tradnl" sz="2400" b="1" dirty="0" err="1" smtClean="0">
                <a:solidFill>
                  <a:schemeClr val="accent5"/>
                </a:solidFill>
              </a:rPr>
              <a:t>pr</a:t>
            </a:r>
            <a:r>
              <a:rPr lang="es-ES" sz="2400" b="1" dirty="0" err="1" smtClean="0">
                <a:solidFill>
                  <a:schemeClr val="accent5"/>
                </a:solidFill>
              </a:rPr>
              <a:t>áctica</a:t>
            </a:r>
            <a:r>
              <a:rPr lang="es-ES" sz="2400" b="1" dirty="0" smtClean="0">
                <a:solidFill>
                  <a:schemeClr val="accent5"/>
                </a:solidFill>
              </a:rPr>
              <a:t> de deporte</a:t>
            </a:r>
            <a:endParaRPr lang="es-ES_tradnl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15" y="1576402"/>
            <a:ext cx="2493185" cy="32868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1341" t="10596" r="22402" b="13621"/>
          <a:stretch/>
        </p:blipFill>
        <p:spPr>
          <a:xfrm>
            <a:off x="2304831" y="1440105"/>
            <a:ext cx="2934854" cy="488024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85825" y="4529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106" y="1394031"/>
            <a:ext cx="3250868" cy="4926315"/>
          </a:xfrm>
          <a:prstGeom prst="rect">
            <a:avLst/>
          </a:prstGeom>
        </p:spPr>
      </p:pic>
      <p:grpSp>
        <p:nvGrpSpPr>
          <p:cNvPr id="14" name="Agrupar 13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6" name="CuadroTexto 15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7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CuadroTexto 27"/>
          <p:cNvSpPr txBox="1"/>
          <p:nvPr/>
        </p:nvSpPr>
        <p:spPr>
          <a:xfrm>
            <a:off x="5687558" y="6464911"/>
            <a:ext cx="3372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Baggish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A,Circulation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2011;123:2723-2735</a:t>
            </a:r>
            <a:endParaRPr lang="es-ES_tradnl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250141" y="4685581"/>
            <a:ext cx="2034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/>
                </a:solidFill>
              </a:rPr>
              <a:t>S.E. </a:t>
            </a:r>
            <a:r>
              <a:rPr lang="es-ES" sz="2400" b="1" dirty="0" err="1" smtClean="0">
                <a:solidFill>
                  <a:schemeClr val="accent5"/>
                </a:solidFill>
              </a:rPr>
              <a:t>Henschen</a:t>
            </a:r>
            <a:r>
              <a:rPr lang="es-ES" sz="2400" b="1" dirty="0" smtClean="0">
                <a:solidFill>
                  <a:schemeClr val="accent5"/>
                </a:solidFill>
              </a:rPr>
              <a:t> </a:t>
            </a:r>
            <a:endParaRPr lang="es-ES" sz="2400" b="1" dirty="0" smtClean="0">
              <a:solidFill>
                <a:schemeClr val="accent5"/>
              </a:solidFill>
            </a:endParaRPr>
          </a:p>
          <a:p>
            <a:pPr algn="ctr"/>
            <a:r>
              <a:rPr lang="es-ES" sz="2400" b="1" dirty="0" smtClean="0">
                <a:solidFill>
                  <a:schemeClr val="accent5"/>
                </a:solidFill>
              </a:rPr>
              <a:t>1899</a:t>
            </a:r>
            <a:endParaRPr lang="es-ES_tradnl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07426"/>
              </p:ext>
            </p:extLst>
          </p:nvPr>
        </p:nvGraphicFramePr>
        <p:xfrm>
          <a:off x="676796" y="1626793"/>
          <a:ext cx="8467204" cy="4490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85604" b="-1598"/>
          <a:stretch/>
        </p:blipFill>
        <p:spPr>
          <a:xfrm>
            <a:off x="1154790" y="1537787"/>
            <a:ext cx="1036867" cy="425865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204962" y="2917062"/>
            <a:ext cx="5154369" cy="3551718"/>
            <a:chOff x="204962" y="2917062"/>
            <a:chExt cx="5154369" cy="3551718"/>
          </a:xfrm>
        </p:grpSpPr>
        <p:sp>
          <p:nvSpPr>
            <p:cNvPr id="3" name="CuadroTexto 2"/>
            <p:cNvSpPr txBox="1"/>
            <p:nvPr/>
          </p:nvSpPr>
          <p:spPr>
            <a:xfrm rot="16200000">
              <a:off x="-595994" y="3718018"/>
              <a:ext cx="19096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dirty="0" smtClean="0"/>
                <a:t>Art</a:t>
              </a:r>
              <a:r>
                <a:rPr lang="es-ES" sz="1400" dirty="0" err="1" smtClean="0"/>
                <a:t>ículos</a:t>
              </a:r>
              <a:r>
                <a:rPr lang="es-ES" sz="1400" dirty="0" smtClean="0"/>
                <a:t> por cada 1000</a:t>
              </a:r>
              <a:endParaRPr lang="es-ES_tradnl" sz="1400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3784669" y="6161003"/>
              <a:ext cx="15746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/>
                <a:t>Año </a:t>
              </a:r>
              <a:r>
                <a:rPr lang="es-ES" sz="1400" smtClean="0"/>
                <a:t>de Publicación</a:t>
              </a:r>
              <a:endParaRPr lang="es-ES_tradnl" sz="1400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4333066" y="6562811"/>
            <a:ext cx="4810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/>
              <a:t>http://www.ncbi.nlm.nih.gov/pubmed/?</a:t>
            </a:r>
            <a:r>
              <a:rPr lang="fr-FR" sz="1200" dirty="0" smtClean="0"/>
              <a:t>term=athletes+heart/Marzo 2016</a:t>
            </a:r>
            <a:endParaRPr lang="es-ES_tradnl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1" name="Agrupar 20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7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88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2541" r="20291"/>
          <a:stretch/>
        </p:blipFill>
        <p:spPr>
          <a:xfrm>
            <a:off x="6087928" y="1188824"/>
            <a:ext cx="2917372" cy="5461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13933" y="1882720"/>
            <a:ext cx="8567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 err="1" smtClean="0">
                <a:solidFill>
                  <a:prstClr val="black"/>
                </a:solidFill>
                <a:latin typeface="HelveticaNeue" charset="0"/>
              </a:rPr>
              <a:t>Coraz</a:t>
            </a:r>
            <a:r>
              <a:rPr lang="es-ES" b="1" dirty="0" err="1" smtClean="0">
                <a:solidFill>
                  <a:prstClr val="black"/>
                </a:solidFill>
                <a:latin typeface="HelveticaNeue" charset="0"/>
              </a:rPr>
              <a:t>ón</a:t>
            </a: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 del atleta.</a:t>
            </a:r>
          </a:p>
          <a:p>
            <a:pPr>
              <a:lnSpc>
                <a:spcPct val="150000"/>
              </a:lnSpc>
            </a:pPr>
            <a:endParaRPr lang="es-ES" b="1" dirty="0">
              <a:solidFill>
                <a:prstClr val="black"/>
              </a:solidFill>
              <a:latin typeface="HelveticaNeue" charset="0"/>
            </a:endParaRPr>
          </a:p>
          <a:p>
            <a:pPr marL="407988" lvl="2" indent="-317500">
              <a:lnSpc>
                <a:spcPct val="150000"/>
              </a:lnSpc>
              <a:buFont typeface="Arial" charset="0"/>
              <a:buChar char="•"/>
            </a:pPr>
            <a:r>
              <a:rPr lang="es-ES_tradnl" b="1" dirty="0" smtClean="0">
                <a:solidFill>
                  <a:schemeClr val="accent5"/>
                </a:solidFill>
                <a:latin typeface="HelveticaNeue" charset="0"/>
              </a:rPr>
              <a:t>Síndrome de </a:t>
            </a:r>
            <a:r>
              <a:rPr lang="es-ES_tradnl" b="1" dirty="0" err="1" smtClean="0">
                <a:solidFill>
                  <a:schemeClr val="accent5"/>
                </a:solidFill>
                <a:latin typeface="HelveticaNeue" charset="0"/>
              </a:rPr>
              <a:t>Cor</a:t>
            </a:r>
            <a:r>
              <a:rPr lang="es-ES_tradnl" b="1" dirty="0" smtClean="0">
                <a:solidFill>
                  <a:schemeClr val="accent5"/>
                </a:solidFill>
                <a:latin typeface="HelveticaNeue" charset="0"/>
              </a:rPr>
              <a:t> atleta (1948)</a:t>
            </a:r>
          </a:p>
          <a:p>
            <a:pPr marL="865188" lvl="3" indent="-317500">
              <a:lnSpc>
                <a:spcPct val="150000"/>
              </a:lnSpc>
              <a:buFont typeface="Arial" charset="0"/>
              <a:buChar char="•"/>
            </a:pPr>
            <a:r>
              <a:rPr lang="es-ES_tradnl" b="1" dirty="0" smtClean="0">
                <a:solidFill>
                  <a:prstClr val="black"/>
                </a:solidFill>
                <a:latin typeface="HelveticaNeue" charset="0"/>
              </a:rPr>
              <a:t>Atletas </a:t>
            </a:r>
            <a:r>
              <a:rPr lang="es-ES_tradnl" b="1" dirty="0">
                <a:solidFill>
                  <a:prstClr val="black"/>
                </a:solidFill>
                <a:latin typeface="HelveticaNeue" charset="0"/>
              </a:rPr>
              <a:t>con anormalidades </a:t>
            </a:r>
            <a:r>
              <a:rPr lang="es-ES_tradnl" b="1" dirty="0" smtClean="0">
                <a:solidFill>
                  <a:prstClr val="black"/>
                </a:solidFill>
                <a:latin typeface="HelveticaNeue" charset="0"/>
              </a:rPr>
              <a:t>cardíacas</a:t>
            </a:r>
          </a:p>
          <a:p>
            <a:pPr marL="865188" lvl="4" indent="-317500">
              <a:lnSpc>
                <a:spcPct val="150000"/>
              </a:lnSpc>
              <a:buFont typeface="Arial" charset="0"/>
              <a:buChar char="•"/>
            </a:pPr>
            <a:r>
              <a:rPr lang="es-ES_tradnl" b="1" dirty="0" smtClean="0">
                <a:solidFill>
                  <a:schemeClr val="accent5"/>
                </a:solidFill>
                <a:latin typeface="HelveticaNeue" charset="0"/>
              </a:rPr>
              <a:t>T</a:t>
            </a:r>
            <a:r>
              <a:rPr lang="es-ES" b="1" dirty="0" err="1" smtClean="0">
                <a:solidFill>
                  <a:schemeClr val="accent5"/>
                </a:solidFill>
                <a:latin typeface="HelveticaNeue" charset="0"/>
              </a:rPr>
              <a:t>érmino</a:t>
            </a:r>
            <a:r>
              <a:rPr lang="es-ES" b="1" dirty="0" smtClean="0">
                <a:solidFill>
                  <a:schemeClr val="accent5"/>
                </a:solidFill>
                <a:latin typeface="HelveticaNeue" charset="0"/>
              </a:rPr>
              <a:t> impreciso.</a:t>
            </a:r>
          </a:p>
          <a:p>
            <a:pPr marL="865188" lvl="4" indent="-317500">
              <a:lnSpc>
                <a:spcPct val="150000"/>
              </a:lnSpc>
              <a:buFont typeface="Arial" charset="0"/>
              <a:buChar char="•"/>
            </a:pP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No todos los atletas tienen alteraciones.</a:t>
            </a:r>
          </a:p>
          <a:p>
            <a:pPr marL="865188" lvl="4" indent="-317500">
              <a:lnSpc>
                <a:spcPct val="150000"/>
              </a:lnSpc>
              <a:buFont typeface="Arial" charset="0"/>
              <a:buChar char="•"/>
            </a:pPr>
            <a:endParaRPr lang="es-ES_tradnl" b="1" dirty="0">
              <a:solidFill>
                <a:prstClr val="black"/>
              </a:solidFill>
              <a:latin typeface="HelveticaNeue" charset="0"/>
            </a:endParaRPr>
          </a:p>
          <a:p>
            <a:pPr marL="407988" lvl="2" indent="-317500">
              <a:lnSpc>
                <a:spcPct val="150000"/>
              </a:lnSpc>
              <a:buFont typeface="Arial" charset="0"/>
              <a:buChar char="•"/>
            </a:pPr>
            <a:r>
              <a:rPr lang="es-ES_tradnl" b="1" dirty="0" err="1" smtClean="0">
                <a:solidFill>
                  <a:schemeClr val="accent5"/>
                </a:solidFill>
                <a:latin typeface="HelveticaNeue" charset="0"/>
              </a:rPr>
              <a:t>Cor</a:t>
            </a:r>
            <a:r>
              <a:rPr lang="es-ES_tradnl" b="1" dirty="0" smtClean="0">
                <a:solidFill>
                  <a:schemeClr val="accent5"/>
                </a:solidFill>
                <a:latin typeface="HelveticaNeue" charset="0"/>
              </a:rPr>
              <a:t> </a:t>
            </a:r>
            <a:r>
              <a:rPr lang="es-ES_tradnl" b="1" dirty="0">
                <a:solidFill>
                  <a:schemeClr val="accent5"/>
                </a:solidFill>
                <a:latin typeface="HelveticaNeue" charset="0"/>
              </a:rPr>
              <a:t>atleta = </a:t>
            </a:r>
            <a:r>
              <a:rPr lang="es-ES_tradnl" b="1" dirty="0" smtClean="0">
                <a:solidFill>
                  <a:schemeClr val="accent5"/>
                </a:solidFill>
                <a:latin typeface="HelveticaNeue" charset="0"/>
              </a:rPr>
              <a:t>adaptaciones sin </a:t>
            </a:r>
            <a:r>
              <a:rPr lang="es-ES_tradnl" b="1" dirty="0">
                <a:solidFill>
                  <a:schemeClr val="accent5"/>
                </a:solidFill>
                <a:latin typeface="HelveticaNeue" charset="0"/>
              </a:rPr>
              <a:t>enfermedad </a:t>
            </a:r>
            <a:r>
              <a:rPr lang="es-ES_tradnl" b="1" dirty="0" smtClean="0">
                <a:solidFill>
                  <a:schemeClr val="accent5"/>
                </a:solidFill>
                <a:latin typeface="HelveticaNeue" charset="0"/>
              </a:rPr>
              <a:t>subyacente</a:t>
            </a:r>
          </a:p>
          <a:p>
            <a:pPr marL="407988" lvl="2" indent="-317500">
              <a:lnSpc>
                <a:spcPct val="150000"/>
              </a:lnSpc>
              <a:buFont typeface="Arial" charset="0"/>
              <a:buChar char="•"/>
            </a:pPr>
            <a:endParaRPr lang="es-ES_tradnl" b="1" dirty="0" smtClean="0">
              <a:solidFill>
                <a:schemeClr val="accent5"/>
              </a:solidFill>
              <a:latin typeface="HelveticaNeue" charset="0"/>
            </a:endParaRPr>
          </a:p>
          <a:p>
            <a:pPr marL="407988" lvl="2" indent="-317500">
              <a:lnSpc>
                <a:spcPct val="150000"/>
              </a:lnSpc>
              <a:buFont typeface="Arial" charset="0"/>
              <a:buChar char="•"/>
            </a:pPr>
            <a:r>
              <a:rPr lang="es-ES_tradnl" b="1" dirty="0" err="1" smtClean="0">
                <a:solidFill>
                  <a:prstClr val="black"/>
                </a:solidFill>
                <a:latin typeface="HelveticaNeue" charset="0"/>
              </a:rPr>
              <a:t>Relaci</a:t>
            </a:r>
            <a:r>
              <a:rPr lang="es-ES" b="1" dirty="0" err="1" smtClean="0">
                <a:solidFill>
                  <a:prstClr val="black"/>
                </a:solidFill>
                <a:latin typeface="HelveticaNeue" charset="0"/>
              </a:rPr>
              <a:t>ón</a:t>
            </a:r>
            <a:r>
              <a:rPr lang="es-ES" b="1" dirty="0" smtClean="0">
                <a:solidFill>
                  <a:prstClr val="black"/>
                </a:solidFill>
                <a:latin typeface="HelveticaNeue" charset="0"/>
              </a:rPr>
              <a:t> entre dimensiones y funcionamiento cardiacos.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98956" y="6238676"/>
            <a:ext cx="484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Urhausen</a:t>
            </a:r>
            <a:r>
              <a:rPr lang="es-ES_tradnl" dirty="0" smtClean="0"/>
              <a:t> A et al. </a:t>
            </a:r>
            <a:r>
              <a:rPr lang="es-ES_tradnl" dirty="0" err="1" smtClean="0"/>
              <a:t>Sports</a:t>
            </a:r>
            <a:r>
              <a:rPr lang="es-ES_tradnl" dirty="0" smtClean="0"/>
              <a:t> </a:t>
            </a:r>
            <a:r>
              <a:rPr lang="es-ES_tradnl" dirty="0" err="1" smtClean="0"/>
              <a:t>Med</a:t>
            </a:r>
            <a:r>
              <a:rPr lang="es-ES_tradnl" dirty="0" smtClean="0"/>
              <a:t> 1999;28(4):237-244</a:t>
            </a:r>
            <a:endParaRPr lang="es-ES_tradnl" dirty="0"/>
          </a:p>
        </p:txBody>
      </p:sp>
      <p:grpSp>
        <p:nvGrpSpPr>
          <p:cNvPr id="16" name="Agrupar 15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18" name="CuadroTexto 17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1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9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1141036" y="4294095"/>
            <a:ext cx="2568908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 dirty="0">
                <a:latin typeface="Calibri" pitchFamily="34" charset="0"/>
              </a:rPr>
              <a:t>Volumen telediastólico</a:t>
            </a:r>
            <a:endParaRPr lang="es-ES" sz="2000" dirty="0">
              <a:latin typeface="Calibri" pitchFamily="34" charset="0"/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446336" y="4278220"/>
            <a:ext cx="2012026" cy="40011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MX" sz="2000">
                <a:latin typeface="Calibri" pitchFamily="34" charset="0"/>
              </a:rPr>
              <a:t>Volumen sistólico</a:t>
            </a:r>
            <a:endParaRPr lang="es-ES" sz="2000">
              <a:latin typeface="Calibri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683836" y="4739626"/>
            <a:ext cx="1967398" cy="1391555"/>
            <a:chOff x="683836" y="4739626"/>
            <a:chExt cx="1967398" cy="1391555"/>
          </a:xfrm>
        </p:grpSpPr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683836" y="5761849"/>
              <a:ext cx="1967398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>
                  <a:latin typeface="Calibri" pitchFamily="34" charset="0"/>
                </a:rPr>
                <a:t>Presión de Llenado</a:t>
              </a:r>
              <a:endParaRPr lang="es-ES">
                <a:latin typeface="Calibri" pitchFamily="34" charset="0"/>
              </a:endParaRPr>
            </a:p>
          </p:txBody>
        </p:sp>
        <p:sp>
          <p:nvSpPr>
            <p:cNvPr id="24590" name="Line 14"/>
            <p:cNvSpPr>
              <a:spLocks noChangeShapeType="1"/>
            </p:cNvSpPr>
            <p:nvPr/>
          </p:nvSpPr>
          <p:spPr bwMode="auto">
            <a:xfrm flipV="1">
              <a:off x="1568075" y="4739626"/>
              <a:ext cx="678232" cy="10385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2712659" y="4739625"/>
            <a:ext cx="1556775" cy="1391556"/>
            <a:chOff x="2712659" y="4739625"/>
            <a:chExt cx="1556775" cy="1391556"/>
          </a:xfrm>
        </p:grpSpPr>
        <p:sp>
          <p:nvSpPr>
            <p:cNvPr id="24583" name="Text Box 7"/>
            <p:cNvSpPr txBox="1">
              <a:spLocks noChangeArrowheads="1"/>
            </p:cNvSpPr>
            <p:nvPr/>
          </p:nvSpPr>
          <p:spPr bwMode="auto">
            <a:xfrm>
              <a:off x="2712661" y="5761849"/>
              <a:ext cx="155677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>
                  <a:latin typeface="Calibri" pitchFamily="34" charset="0"/>
                </a:rPr>
                <a:t>Distensibilidad</a:t>
              </a:r>
              <a:endParaRPr lang="es-ES">
                <a:latin typeface="Calibri" pitchFamily="34" charset="0"/>
              </a:endParaRPr>
            </a:p>
          </p:txBody>
        </p:sp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 flipH="1" flipV="1">
              <a:off x="2712659" y="4739625"/>
              <a:ext cx="744001" cy="103855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5074861" y="4739624"/>
            <a:ext cx="1500475" cy="1367745"/>
            <a:chOff x="5074861" y="4739624"/>
            <a:chExt cx="1500475" cy="1367745"/>
          </a:xfrm>
        </p:grpSpPr>
        <p:sp>
          <p:nvSpPr>
            <p:cNvPr id="24584" name="Text Box 8"/>
            <p:cNvSpPr txBox="1">
              <a:spLocks noChangeArrowheads="1"/>
            </p:cNvSpPr>
            <p:nvPr/>
          </p:nvSpPr>
          <p:spPr bwMode="auto">
            <a:xfrm>
              <a:off x="5074861" y="5738037"/>
              <a:ext cx="1500475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>
                  <a:latin typeface="Calibri" pitchFamily="34" charset="0"/>
                </a:rPr>
                <a:t>Contractilidad</a:t>
              </a:r>
              <a:endParaRPr lang="es-ES">
                <a:latin typeface="Calibri" pitchFamily="34" charset="0"/>
              </a:endParaRPr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 flipV="1">
              <a:off x="5883512" y="4739624"/>
              <a:ext cx="373573" cy="9841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6738560" y="4739623"/>
            <a:ext cx="1174874" cy="1353458"/>
            <a:chOff x="6738560" y="4739623"/>
            <a:chExt cx="1174874" cy="1353458"/>
          </a:xfrm>
        </p:grpSpPr>
        <p:sp>
          <p:nvSpPr>
            <p:cNvPr id="24585" name="Text Box 9"/>
            <p:cNvSpPr txBox="1">
              <a:spLocks noChangeArrowheads="1"/>
            </p:cNvSpPr>
            <p:nvPr/>
          </p:nvSpPr>
          <p:spPr bwMode="auto">
            <a:xfrm>
              <a:off x="6738561" y="5723749"/>
              <a:ext cx="1174873" cy="3693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>
                  <a:latin typeface="Calibri" pitchFamily="34" charset="0"/>
                </a:rPr>
                <a:t>Post-Carga</a:t>
              </a:r>
              <a:endParaRPr lang="es-ES">
                <a:latin typeface="Calibri" pitchFamily="34" charset="0"/>
              </a:endParaRPr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 flipH="1" flipV="1">
              <a:off x="6738560" y="4739623"/>
              <a:ext cx="606198" cy="9841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2528465" y="2558354"/>
            <a:ext cx="4046869" cy="1735739"/>
            <a:chOff x="2528465" y="2558354"/>
            <a:chExt cx="4046869" cy="1735739"/>
          </a:xfrm>
        </p:grpSpPr>
        <p:sp>
          <p:nvSpPr>
            <p:cNvPr id="24588" name="Text Box 12"/>
            <p:cNvSpPr txBox="1">
              <a:spLocks noChangeArrowheads="1"/>
            </p:cNvSpPr>
            <p:nvPr/>
          </p:nvSpPr>
          <p:spPr bwMode="auto">
            <a:xfrm>
              <a:off x="3456660" y="2558354"/>
              <a:ext cx="2083263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400">
                  <a:latin typeface="Calibri" pitchFamily="34" charset="0"/>
                </a:rPr>
                <a:t>Volumen latido</a:t>
              </a:r>
              <a:endParaRPr lang="es-ES" sz="2400" dirty="0">
                <a:latin typeface="Calibri" pitchFamily="34" charset="0"/>
              </a:endParaRPr>
            </a:p>
          </p:txBody>
        </p:sp>
        <p:sp>
          <p:nvSpPr>
            <p:cNvPr id="24594" name="Line 18"/>
            <p:cNvSpPr>
              <a:spLocks noChangeShapeType="1"/>
            </p:cNvSpPr>
            <p:nvPr/>
          </p:nvSpPr>
          <p:spPr bwMode="auto">
            <a:xfrm flipV="1">
              <a:off x="2528465" y="3063339"/>
              <a:ext cx="1600245" cy="12307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  <p:sp>
          <p:nvSpPr>
            <p:cNvPr id="24595" name="Line 19"/>
            <p:cNvSpPr>
              <a:spLocks noChangeShapeType="1"/>
            </p:cNvSpPr>
            <p:nvPr/>
          </p:nvSpPr>
          <p:spPr bwMode="auto">
            <a:xfrm flipH="1" flipV="1">
              <a:off x="4964416" y="3037028"/>
              <a:ext cx="1610918" cy="125706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7" name="Agrupar 6"/>
          <p:cNvGrpSpPr/>
          <p:nvPr/>
        </p:nvGrpSpPr>
        <p:grpSpPr>
          <a:xfrm>
            <a:off x="1281481" y="2157156"/>
            <a:ext cx="483594" cy="2091518"/>
            <a:chOff x="1281481" y="2157156"/>
            <a:chExt cx="483594" cy="2091518"/>
          </a:xfrm>
        </p:grpSpPr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>
              <a:off x="1281481" y="2157156"/>
              <a:ext cx="483594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400" b="1">
                  <a:latin typeface="Calibri" pitchFamily="34" charset="0"/>
                </a:rPr>
                <a:t>FC</a:t>
              </a:r>
              <a:endParaRPr lang="es-ES" sz="2400" b="1">
                <a:latin typeface="Calibri" pitchFamily="34" charset="0"/>
              </a:endParaRPr>
            </a:p>
          </p:txBody>
        </p:sp>
        <p:sp>
          <p:nvSpPr>
            <p:cNvPr id="24596" name="Line 20"/>
            <p:cNvSpPr>
              <a:spLocks noChangeShapeType="1"/>
            </p:cNvSpPr>
            <p:nvPr/>
          </p:nvSpPr>
          <p:spPr bwMode="auto">
            <a:xfrm>
              <a:off x="1568075" y="2664242"/>
              <a:ext cx="0" cy="1584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1765075" y="1460185"/>
            <a:ext cx="2968289" cy="990600"/>
            <a:chOff x="1765075" y="1460185"/>
            <a:chExt cx="2968289" cy="990600"/>
          </a:xfrm>
        </p:grpSpPr>
        <p:sp>
          <p:nvSpPr>
            <p:cNvPr id="24581" name="Text Box 5"/>
            <p:cNvSpPr txBox="1">
              <a:spLocks noChangeArrowheads="1"/>
            </p:cNvSpPr>
            <p:nvPr/>
          </p:nvSpPr>
          <p:spPr bwMode="auto">
            <a:xfrm>
              <a:off x="4128711" y="1460185"/>
              <a:ext cx="604653" cy="52322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MX" sz="28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GC</a:t>
              </a:r>
              <a:endParaRPr lang="es-ES" sz="2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24597" name="Line 21"/>
            <p:cNvSpPr>
              <a:spLocks noChangeShapeType="1"/>
            </p:cNvSpPr>
            <p:nvPr/>
          </p:nvSpPr>
          <p:spPr bwMode="auto">
            <a:xfrm flipV="1">
              <a:off x="1765075" y="1764985"/>
              <a:ext cx="2287436" cy="685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  <p:sp>
          <p:nvSpPr>
            <p:cNvPr id="24598" name="Line 22"/>
            <p:cNvSpPr>
              <a:spLocks noChangeShapeType="1"/>
            </p:cNvSpPr>
            <p:nvPr/>
          </p:nvSpPr>
          <p:spPr bwMode="auto">
            <a:xfrm flipV="1">
              <a:off x="4509711" y="1993585"/>
              <a:ext cx="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s-MX">
                <a:latin typeface="Calibri" pitchFamily="34" charset="0"/>
              </a:endParaRPr>
            </a:p>
          </p:txBody>
        </p:sp>
      </p:grpSp>
      <p:grpSp>
        <p:nvGrpSpPr>
          <p:cNvPr id="23" name="Agrupar 22"/>
          <p:cNvGrpSpPr/>
          <p:nvPr/>
        </p:nvGrpSpPr>
        <p:grpSpPr>
          <a:xfrm>
            <a:off x="80799" y="12357"/>
            <a:ext cx="8924501" cy="6759923"/>
            <a:chOff x="80799" y="12357"/>
            <a:chExt cx="8924501" cy="6759923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628" y="81651"/>
              <a:ext cx="1238961" cy="1185863"/>
            </a:xfrm>
            <a:prstGeom prst="rect">
              <a:avLst/>
            </a:prstGeom>
          </p:spPr>
        </p:pic>
        <p:sp>
          <p:nvSpPr>
            <p:cNvPr id="25" name="CuadroTexto 24"/>
            <p:cNvSpPr txBox="1"/>
            <p:nvPr/>
          </p:nvSpPr>
          <p:spPr>
            <a:xfrm>
              <a:off x="3311526" y="12357"/>
              <a:ext cx="257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400" b="1" dirty="0" smtClean="0"/>
                <a:t>Simposio: </a:t>
              </a:r>
              <a:r>
                <a:rPr lang="es-ES_tradnl" sz="1400" b="1" dirty="0" err="1" smtClean="0"/>
                <a:t>Cardiolog</a:t>
              </a:r>
              <a:r>
                <a:rPr lang="es-ES" sz="1400" b="1" dirty="0" err="1" smtClean="0"/>
                <a:t>ía</a:t>
              </a:r>
              <a:r>
                <a:rPr lang="es-ES" sz="1400" b="1" dirty="0" smtClean="0"/>
                <a:t> y Deporte</a:t>
              </a:r>
              <a:endParaRPr lang="es-ES_tradnl" sz="1400" b="1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2514000" y="378703"/>
              <a:ext cx="41670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b="1" dirty="0" err="1" smtClean="0"/>
                <a:t>Coraz</a:t>
              </a:r>
              <a:r>
                <a:rPr lang="es-ES" b="1" dirty="0" err="1" smtClean="0"/>
                <a:t>ó</a:t>
              </a:r>
              <a:r>
                <a:rPr lang="es-ES_tradnl" b="1" dirty="0" smtClean="0"/>
                <a:t>n </a:t>
              </a:r>
              <a:r>
                <a:rPr lang="es-ES_tradnl" b="1" dirty="0"/>
                <a:t>del atleta: la frontera de la salud.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80799" y="6433726"/>
              <a:ext cx="26795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</a:t>
              </a:r>
              <a:r>
                <a:rPr lang="es-ES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ermes_ilarraza@yahoo.com</a:t>
              </a:r>
              <a:endPara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28" name="Picture 19" descr="http://www.aulamejor.com/files/edu-1-30-06-201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0649" y="166245"/>
              <a:ext cx="774651" cy="1022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CuadroTexto 28"/>
          <p:cNvSpPr txBox="1"/>
          <p:nvPr/>
        </p:nvSpPr>
        <p:spPr>
          <a:xfrm>
            <a:off x="7458362" y="6464911"/>
            <a:ext cx="1601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Froelicher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V,  2006.</a:t>
            </a:r>
            <a:endParaRPr lang="es-ES_tradnl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6304385" y="1534093"/>
            <a:ext cx="2405787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/>
                </a:solidFill>
                <a:latin typeface="Calibri" pitchFamily="34" charset="0"/>
              </a:rPr>
              <a:t>Determinantes </a:t>
            </a:r>
          </a:p>
          <a:p>
            <a:pPr algn="ctr"/>
            <a:r>
              <a:rPr lang="es-MX" sz="2400" b="1" dirty="0" smtClean="0">
                <a:solidFill>
                  <a:schemeClr val="accent5"/>
                </a:solidFill>
                <a:latin typeface="Calibri" pitchFamily="34" charset="0"/>
              </a:rPr>
              <a:t>Centrales del VO</a:t>
            </a:r>
            <a:r>
              <a:rPr lang="es-MX" sz="2400" b="1" baseline="-25000" dirty="0" smtClean="0">
                <a:solidFill>
                  <a:schemeClr val="accent5"/>
                </a:solidFill>
                <a:latin typeface="Calibri" pitchFamily="34" charset="0"/>
              </a:rPr>
              <a:t>2</a:t>
            </a:r>
            <a:endParaRPr lang="es-ES" sz="2400" b="1" baseline="-25000" dirty="0">
              <a:solidFill>
                <a:schemeClr val="accent5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21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  <p:bldP spid="2458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1481</TotalTime>
  <Words>1365</Words>
  <Application>Microsoft Macintosh PowerPoint</Application>
  <PresentationFormat>Presentación en pantalla (4:3)</PresentationFormat>
  <Paragraphs>252</Paragraphs>
  <Slides>26</Slides>
  <Notes>5</Notes>
  <HiddenSlides>2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HelveticaNeue</vt:lpstr>
      <vt:lpstr>Symbol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Hermes Ilarraza</dc:creator>
  <cp:lastModifiedBy>Hermes Ilarraza</cp:lastModifiedBy>
  <cp:revision>89</cp:revision>
  <dcterms:created xsi:type="dcterms:W3CDTF">2016-03-03T14:35:56Z</dcterms:created>
  <dcterms:modified xsi:type="dcterms:W3CDTF">2016-04-05T17:49:47Z</dcterms:modified>
</cp:coreProperties>
</file>