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94" r:id="rId4"/>
    <p:sldId id="293" r:id="rId5"/>
    <p:sldId id="301" r:id="rId6"/>
    <p:sldId id="299" r:id="rId7"/>
    <p:sldId id="298" r:id="rId8"/>
    <p:sldId id="297" r:id="rId9"/>
    <p:sldId id="300" r:id="rId10"/>
    <p:sldId id="295" r:id="rId11"/>
    <p:sldId id="296" r:id="rId12"/>
    <p:sldId id="261" r:id="rId13"/>
    <p:sldId id="280" r:id="rId14"/>
    <p:sldId id="286" r:id="rId15"/>
    <p:sldId id="302" r:id="rId16"/>
    <p:sldId id="303"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9A"/>
    <a:srgbClr val="000000"/>
    <a:srgbClr val="CCECFF"/>
    <a:srgbClr val="66CCFF"/>
    <a:srgbClr val="0066FF"/>
    <a:srgbClr val="FFFFFF"/>
    <a:srgbClr val="006C8E"/>
    <a:srgbClr val="005D86"/>
    <a:srgbClr val="005D7A"/>
    <a:srgbClr val="005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01955-1372-4A66-8A7F-86F2CBDE0135}" type="datetimeFigureOut">
              <a:rPr lang="es-MX" smtClean="0"/>
              <a:pPr/>
              <a:t>05/04/2016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705B6-72DE-4A4B-B4BA-9E656F6C8F6E}" type="slidenum">
              <a:rPr lang="es-MX" smtClean="0"/>
              <a:pPr/>
              <a:t>‹Nº›</a:t>
            </a:fld>
            <a:endParaRPr lang="es-MX"/>
          </a:p>
        </p:txBody>
      </p:sp>
    </p:spTree>
    <p:extLst>
      <p:ext uri="{BB962C8B-B14F-4D97-AF65-F5344CB8AC3E}">
        <p14:creationId xmlns:p14="http://schemas.microsoft.com/office/powerpoint/2010/main" val="315691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E705B6-72DE-4A4B-B4BA-9E656F6C8F6E}" type="slidenum">
              <a:rPr lang="es-MX" smtClean="0"/>
              <a:pPr/>
              <a:t>1</a:t>
            </a:fld>
            <a:endParaRPr lang="es-MX"/>
          </a:p>
        </p:txBody>
      </p:sp>
    </p:spTree>
    <p:extLst>
      <p:ext uri="{BB962C8B-B14F-4D97-AF65-F5344CB8AC3E}">
        <p14:creationId xmlns:p14="http://schemas.microsoft.com/office/powerpoint/2010/main" val="245471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E705B6-72DE-4A4B-B4BA-9E656F6C8F6E}" type="slidenum">
              <a:rPr lang="es-MX" smtClean="0"/>
              <a:pPr/>
              <a:t>2</a:t>
            </a:fld>
            <a:endParaRPr lang="es-MX"/>
          </a:p>
        </p:txBody>
      </p:sp>
    </p:spTree>
    <p:extLst>
      <p:ext uri="{BB962C8B-B14F-4D97-AF65-F5344CB8AC3E}">
        <p14:creationId xmlns:p14="http://schemas.microsoft.com/office/powerpoint/2010/main" val="165378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E705B6-72DE-4A4B-B4BA-9E656F6C8F6E}" type="slidenum">
              <a:rPr lang="es-MX" smtClean="0"/>
              <a:pPr/>
              <a:t>12</a:t>
            </a:fld>
            <a:endParaRPr lang="es-MX"/>
          </a:p>
        </p:txBody>
      </p:sp>
    </p:spTree>
    <p:extLst>
      <p:ext uri="{BB962C8B-B14F-4D97-AF65-F5344CB8AC3E}">
        <p14:creationId xmlns:p14="http://schemas.microsoft.com/office/powerpoint/2010/main" val="161771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r>
              <a:rPr lang="fr-FR" smtClean="0">
                <a:latin typeface="Eurostile" pitchFamily="34" charset="0"/>
              </a:rPr>
              <a:t>11</a:t>
            </a:r>
          </a:p>
        </p:txBody>
      </p:sp>
      <p:sp>
        <p:nvSpPr>
          <p:cNvPr id="101379" name="Rectangle 2"/>
          <p:cNvSpPr>
            <a:spLocks noGrp="1" noRot="1" noChangeAspect="1" noChangeArrowheads="1" noTextEdit="1"/>
          </p:cNvSpPr>
          <p:nvPr>
            <p:ph type="sldImg"/>
          </p:nvPr>
        </p:nvSpPr>
        <p:spPr>
          <a:xfrm>
            <a:off x="1149350" y="684213"/>
            <a:ext cx="4573588" cy="3430587"/>
          </a:xfrm>
          <a:ln/>
        </p:spPr>
      </p:sp>
      <p:sp>
        <p:nvSpPr>
          <p:cNvPr id="101380" name="Rectangle 3"/>
          <p:cNvSpPr>
            <a:spLocks noGrp="1" noChangeArrowheads="1"/>
          </p:cNvSpPr>
          <p:nvPr>
            <p:ph type="body" idx="1"/>
          </p:nvPr>
        </p:nvSpPr>
        <p:spPr>
          <a:xfrm>
            <a:off x="685800" y="4341813"/>
            <a:ext cx="5487988" cy="4551362"/>
          </a:xfrm>
          <a:noFill/>
          <a:ln/>
        </p:spPr>
        <p:txBody>
          <a:bodyPr/>
          <a:lstStyle/>
          <a:p>
            <a:pPr eaLnBrk="1" hangingPunct="1">
              <a:buClr>
                <a:srgbClr val="000000"/>
              </a:buClr>
              <a:buFontTx/>
              <a:buChar char="•"/>
            </a:pPr>
            <a:r>
              <a:rPr lang="es-ES" smtClean="0">
                <a:latin typeface="Arial" pitchFamily="34" charset="0"/>
                <a:cs typeface="Arial" pitchFamily="34" charset="0"/>
              </a:rPr>
              <a:t>La fibrilación auricular provoca cambios electrofisiológicos y estructurales progresivos en la aurícula que pueden favorecer la perpetuación de la FA. </a:t>
            </a:r>
            <a:r>
              <a:rPr lang="es-ES" sz="700" smtClean="0">
                <a:latin typeface="Arial" pitchFamily="34" charset="0"/>
                <a:cs typeface="Arial" pitchFamily="34" charset="0"/>
              </a:rPr>
              <a:t> </a:t>
            </a:r>
            <a:r>
              <a:rPr lang="es-ES" smtClean="0">
                <a:latin typeface="Arial" pitchFamily="34" charset="0"/>
                <a:cs typeface="Arial" pitchFamily="34" charset="0"/>
              </a:rPr>
              <a:t>En un estudio preclínico, 12 cabras fueron instrumentadas de manera crónica con múltiples electrodos suturados en el epicardio de ambas aurículas para determinar de qué manera los cambios electrofisiológicos que se producen durante la FA pueden favorecer la progresión de la enfermedad. </a:t>
            </a:r>
            <a:endParaRPr lang="es-ES" sz="700" smtClean="0">
              <a:latin typeface="Arial" pitchFamily="34" charset="0"/>
              <a:cs typeface="Arial" pitchFamily="34" charset="0"/>
            </a:endParaRPr>
          </a:p>
          <a:p>
            <a:pPr eaLnBrk="1" hangingPunct="1">
              <a:buClr>
                <a:srgbClr val="000000"/>
              </a:buClr>
              <a:buFontTx/>
              <a:buChar char="•"/>
            </a:pPr>
            <a:endParaRPr lang="en-US" sz="700" smtClean="0">
              <a:latin typeface="Arial" pitchFamily="34" charset="0"/>
              <a:cs typeface="Arial" pitchFamily="34" charset="0"/>
            </a:endParaRPr>
          </a:p>
          <a:p>
            <a:pPr eaLnBrk="1" hangingPunct="1">
              <a:buClr>
                <a:srgbClr val="000000"/>
              </a:buClr>
              <a:buFontTx/>
              <a:buChar char="•"/>
            </a:pPr>
            <a:r>
              <a:rPr lang="es-ES" smtClean="0">
                <a:latin typeface="Arial" pitchFamily="34" charset="0"/>
                <a:cs typeface="Arial" pitchFamily="34" charset="0"/>
              </a:rPr>
              <a:t>En la diapositiva se muestran electrocardiogramas registrados durante la inducción de la FA tras una salva de estímulos de 1 segundo. En el trazado superior, la cabra había estado en RS y el episodio de FA terminó al cabo de unos pocos segundos. El trazado del medio se obtuvo tras la inducción de FA durante un período de 24 horas; se observa la prolongación del episodio de FA. El trazado inferior se registró después de 2 semanas de FA inducida; en este caso, el episodio era sostenido y no terminó.</a:t>
            </a:r>
            <a:r>
              <a:rPr lang="es-ES" sz="700" smtClean="0">
                <a:latin typeface="Arial" pitchFamily="34" charset="0"/>
                <a:cs typeface="Arial" pitchFamily="34" charset="0"/>
              </a:rPr>
              <a:t> </a:t>
            </a:r>
            <a:endParaRPr lang="es-ES" smtClean="0">
              <a:latin typeface="Arial" pitchFamily="34" charset="0"/>
              <a:cs typeface="Arial" pitchFamily="34" charset="0"/>
            </a:endParaRPr>
          </a:p>
          <a:p>
            <a:pPr eaLnBrk="1" hangingPunct="1">
              <a:buClr>
                <a:srgbClr val="000000"/>
              </a:buClr>
              <a:buFontTx/>
              <a:buChar char="•"/>
            </a:pPr>
            <a:endParaRPr lang="en-US" smtClean="0">
              <a:latin typeface="Arial" pitchFamily="34" charset="0"/>
              <a:cs typeface="Arial" pitchFamily="34" charset="0"/>
            </a:endParaRPr>
          </a:p>
          <a:p>
            <a:pPr eaLnBrk="1" hangingPunct="1">
              <a:buClr>
                <a:srgbClr val="000000"/>
              </a:buClr>
              <a:buFontTx/>
              <a:buChar char="•"/>
            </a:pPr>
            <a:r>
              <a:rPr lang="es-ES" smtClean="0">
                <a:latin typeface="Arial" pitchFamily="34" charset="0"/>
                <a:cs typeface="Arial" pitchFamily="34" charset="0"/>
              </a:rPr>
              <a:t>La inducción de la FA tuvo como consecuencia episodios de mayor duración y una tasa más alta de fibrilación.</a:t>
            </a:r>
            <a:r>
              <a:rPr lang="es-ES" sz="700" smtClean="0">
                <a:latin typeface="Arial" pitchFamily="34" charset="0"/>
                <a:cs typeface="Arial" pitchFamily="34" charset="0"/>
              </a:rPr>
              <a:t> </a:t>
            </a:r>
            <a:r>
              <a:rPr lang="es-ES" smtClean="0">
                <a:latin typeface="Arial" pitchFamily="34" charset="0"/>
                <a:cs typeface="Arial" pitchFamily="34" charset="0"/>
              </a:rPr>
              <a:t>Más aún, la FA puede llevar a un acortamiento marcado del período refractario auricular efectivo y a una pérdida de adaptación de la frecuencia fisiológica.</a:t>
            </a:r>
          </a:p>
          <a:p>
            <a:pPr eaLnBrk="1" hangingPunct="1">
              <a:buClr>
                <a:srgbClr val="000000"/>
              </a:buClr>
              <a:buFontTx/>
              <a:buChar char="•"/>
            </a:pPr>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Bibliografía</a:t>
            </a:r>
          </a:p>
          <a:p>
            <a:pPr eaLnBrk="1" hangingPunct="1">
              <a:spcBef>
                <a:spcPct val="0"/>
              </a:spcBef>
            </a:pPr>
            <a:r>
              <a:rPr lang="fr-FR" smtClean="0">
                <a:latin typeface="Arial" pitchFamily="34" charset="0"/>
                <a:cs typeface="Arial" pitchFamily="34" charset="0"/>
              </a:rPr>
              <a:t>Wijffels MCEF, et al. Circulation. 1995;92:1954-1968.</a:t>
            </a:r>
          </a:p>
          <a:p>
            <a:pPr eaLnBrk="1" hangingPunct="1">
              <a:spcBef>
                <a:spcPct val="0"/>
              </a:spcBef>
            </a:pPr>
            <a:endParaRPr lang="en-US" smtClean="0">
              <a:latin typeface="Arial" pitchFamily="34" charset="0"/>
              <a:cs typeface="Arial" pitchFamily="34" charset="0"/>
            </a:endParaRPr>
          </a:p>
        </p:txBody>
      </p:sp>
    </p:spTree>
    <p:extLst>
      <p:ext uri="{BB962C8B-B14F-4D97-AF65-F5344CB8AC3E}">
        <p14:creationId xmlns:p14="http://schemas.microsoft.com/office/powerpoint/2010/main" val="132319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E705B6-72DE-4A4B-B4BA-9E656F6C8F6E}" type="slidenum">
              <a:rPr lang="es-MX" smtClean="0"/>
              <a:pPr/>
              <a:t>14</a:t>
            </a:fld>
            <a:endParaRPr lang="es-MX"/>
          </a:p>
        </p:txBody>
      </p:sp>
    </p:spTree>
    <p:extLst>
      <p:ext uri="{BB962C8B-B14F-4D97-AF65-F5344CB8AC3E}">
        <p14:creationId xmlns:p14="http://schemas.microsoft.com/office/powerpoint/2010/main" val="357393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E45019-68B7-4859-8337-5EB6E0E9E72C}" type="datetimeFigureOut">
              <a:rPr lang="es-MX" smtClean="0"/>
              <a:pPr/>
              <a:t>05/04/2016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3F5258-E1B1-4018-8D91-558C2C84C7DD}"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8E"/>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45019-68B7-4859-8337-5EB6E0E9E72C}" type="datetimeFigureOut">
              <a:rPr lang="es-MX" smtClean="0"/>
              <a:pPr/>
              <a:t>05/04/2016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5258-E1B1-4018-8D91-558C2C84C7DD}"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es del treo 007.jpg"/>
          <p:cNvPicPr>
            <a:picLocks noChangeAspect="1"/>
          </p:cNvPicPr>
          <p:nvPr/>
        </p:nvPicPr>
        <p:blipFill>
          <a:blip r:embed="rId3" cstate="print"/>
          <a:stretch>
            <a:fillRect/>
          </a:stretch>
        </p:blipFill>
        <p:spPr>
          <a:xfrm>
            <a:off x="0" y="0"/>
            <a:ext cx="9144000" cy="6858000"/>
          </a:xfrm>
          <a:prstGeom prst="rect">
            <a:avLst/>
          </a:prstGeom>
        </p:spPr>
      </p:pic>
      <p:sp>
        <p:nvSpPr>
          <p:cNvPr id="2" name="1 Título"/>
          <p:cNvSpPr>
            <a:spLocks noGrp="1"/>
          </p:cNvSpPr>
          <p:nvPr>
            <p:ph type="ctrTitle"/>
          </p:nvPr>
        </p:nvSpPr>
        <p:spPr>
          <a:xfrm>
            <a:off x="642910" y="1571612"/>
            <a:ext cx="7786742" cy="1857388"/>
          </a:xfrm>
          <a:solidFill>
            <a:srgbClr val="00478E">
              <a:alpha val="55000"/>
            </a:srgbClr>
          </a:solidFill>
        </p:spPr>
        <p:txBody>
          <a:bodyPr>
            <a:normAutofit/>
          </a:bodyPr>
          <a:lstStyle/>
          <a:p>
            <a:r>
              <a:rPr lang="es-MX" dirty="0" smtClean="0"/>
              <a:t>FA en el Atleta. </a:t>
            </a:r>
            <a:endParaRPr lang="es-MX" dirty="0"/>
          </a:p>
        </p:txBody>
      </p:sp>
      <p:sp>
        <p:nvSpPr>
          <p:cNvPr id="3" name="2 Subtítulo"/>
          <p:cNvSpPr>
            <a:spLocks noGrp="1"/>
          </p:cNvSpPr>
          <p:nvPr>
            <p:ph type="subTitle" idx="1"/>
          </p:nvPr>
        </p:nvSpPr>
        <p:spPr>
          <a:xfrm>
            <a:off x="1357290" y="4071942"/>
            <a:ext cx="6400800" cy="1752600"/>
          </a:xfrm>
          <a:solidFill>
            <a:srgbClr val="005560">
              <a:alpha val="61961"/>
            </a:srgbClr>
          </a:solidFill>
        </p:spPr>
        <p:txBody>
          <a:bodyPr/>
          <a:lstStyle/>
          <a:p>
            <a:r>
              <a:rPr lang="es-MX" dirty="0" smtClean="0"/>
              <a:t>Dr. Santiago Nava Townsend</a:t>
            </a:r>
          </a:p>
          <a:p>
            <a:r>
              <a:rPr lang="es-MX" dirty="0" smtClean="0"/>
              <a:t>Instituto Nacional de Cardiología “Ignacio Chávez”</a:t>
            </a:r>
            <a:endParaRPr lang="es-MX" dirty="0"/>
          </a:p>
        </p:txBody>
      </p:sp>
      <p:grpSp>
        <p:nvGrpSpPr>
          <p:cNvPr id="6" name="5 Grupo"/>
          <p:cNvGrpSpPr/>
          <p:nvPr/>
        </p:nvGrpSpPr>
        <p:grpSpPr>
          <a:xfrm>
            <a:off x="8072462" y="6140731"/>
            <a:ext cx="1214446" cy="717269"/>
            <a:chOff x="8072462" y="6140731"/>
            <a:chExt cx="1214446" cy="717269"/>
          </a:xfrm>
        </p:grpSpPr>
        <p:pic>
          <p:nvPicPr>
            <p:cNvPr id="7" name="6 Imagen" descr="logo corazon.jpg"/>
            <p:cNvPicPr>
              <a:picLocks noChangeAspect="1"/>
            </p:cNvPicPr>
            <p:nvPr/>
          </p:nvPicPr>
          <p:blipFill>
            <a:blip r:embed="rId4" cstate="print">
              <a:clrChange>
                <a:clrFrom>
                  <a:srgbClr val="FCFBFB"/>
                </a:clrFrom>
                <a:clrTo>
                  <a:srgbClr val="FCFBFB">
                    <a:alpha val="0"/>
                  </a:srgbClr>
                </a:clrTo>
              </a:clrChange>
              <a:duotone>
                <a:schemeClr val="accent5">
                  <a:shade val="45000"/>
                  <a:satMod val="135000"/>
                </a:schemeClr>
                <a:prstClr val="white"/>
              </a:duotone>
              <a:lum bright="35000"/>
            </a:blip>
            <a:stretch>
              <a:fillRect/>
            </a:stretch>
          </p:blipFill>
          <p:spPr>
            <a:xfrm>
              <a:off x="8072462" y="6140731"/>
              <a:ext cx="571472" cy="717269"/>
            </a:xfrm>
            <a:prstGeom prst="rect">
              <a:avLst/>
            </a:prstGeom>
            <a:effectLst/>
            <a:scene3d>
              <a:camera prst="orthographicFront"/>
              <a:lightRig rig="chilly" dir="t"/>
            </a:scene3d>
            <a:sp3d/>
          </p:spPr>
        </p:pic>
        <p:sp>
          <p:nvSpPr>
            <p:cNvPr id="8" name="7 CuadroTexto"/>
            <p:cNvSpPr txBox="1"/>
            <p:nvPr/>
          </p:nvSpPr>
          <p:spPr>
            <a:xfrm>
              <a:off x="8501090" y="6202940"/>
              <a:ext cx="785818" cy="369332"/>
            </a:xfrm>
            <a:prstGeom prst="rect">
              <a:avLst/>
            </a:prstGeom>
            <a:noFill/>
          </p:spPr>
          <p:txBody>
            <a:bodyPr wrap="square" rtlCol="0">
              <a:spAutoFit/>
            </a:bodyPr>
            <a:lstStyle/>
            <a:p>
              <a:r>
                <a:rPr lang="es-MX" spc="300" dirty="0" smtClean="0">
                  <a:solidFill>
                    <a:schemeClr val="accent1">
                      <a:lumMod val="60000"/>
                      <a:lumOff val="40000"/>
                    </a:schemeClr>
                  </a:solidFill>
                  <a:latin typeface="Blue Highway" pitchFamily="2" charset="0"/>
                </a:rPr>
                <a:t>SNT</a:t>
              </a:r>
              <a:endParaRPr lang="es-MX" spc="300" dirty="0">
                <a:solidFill>
                  <a:schemeClr val="accent1">
                    <a:lumMod val="60000"/>
                    <a:lumOff val="40000"/>
                  </a:schemeClr>
                </a:solidFill>
                <a:latin typeface="Blue Highway" pitchFamily="2" charset="0"/>
              </a:endParaRPr>
            </a:p>
          </p:txBody>
        </p:sp>
      </p:grpSp>
      <p:pic>
        <p:nvPicPr>
          <p:cNvPr id="10" name="9 Imagen" descr="Imagen2.jpg"/>
          <p:cNvPicPr>
            <a:picLocks noChangeAspect="1"/>
          </p:cNvPicPr>
          <p:nvPr/>
        </p:nvPicPr>
        <p:blipFill>
          <a:blip r:embed="rId5" cstate="print"/>
          <a:srcRect l="9731" t="2651" r="82241" b="88731"/>
          <a:stretch>
            <a:fillRect/>
          </a:stretch>
        </p:blipFill>
        <p:spPr>
          <a:xfrm>
            <a:off x="0" y="0"/>
            <a:ext cx="642974" cy="1071546"/>
          </a:xfrm>
          <a:prstGeom prst="rect">
            <a:avLst/>
          </a:prstGeom>
          <a:ln>
            <a:noFill/>
          </a:ln>
          <a:effectLst>
            <a:softEdge rad="112500"/>
          </a:effectLst>
        </p:spPr>
      </p:pic>
      <p:pic>
        <p:nvPicPr>
          <p:cNvPr id="11" name="10 Imagen" descr="Imagen2.jpg"/>
          <p:cNvPicPr>
            <a:picLocks noChangeAspect="1"/>
          </p:cNvPicPr>
          <p:nvPr/>
        </p:nvPicPr>
        <p:blipFill>
          <a:blip r:embed="rId5" cstate="print"/>
          <a:srcRect l="9731" t="2651" r="82241" b="88731"/>
          <a:stretch>
            <a:fillRect/>
          </a:stretch>
        </p:blipFill>
        <p:spPr>
          <a:xfrm>
            <a:off x="0" y="0"/>
            <a:ext cx="642974" cy="928694"/>
          </a:xfrm>
          <a:prstGeom prst="rect">
            <a:avLst/>
          </a:prstGeom>
          <a:ln>
            <a:solidFill>
              <a:srgbClr val="0066FF"/>
            </a:solidFill>
          </a:ln>
          <a:effectLst>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12776"/>
            <a:ext cx="83439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3779912" y="2852936"/>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779912" y="2996952"/>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7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484784"/>
            <a:ext cx="839152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221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1143000"/>
          </a:xfrm>
        </p:spPr>
        <p:txBody>
          <a:bodyPr>
            <a:normAutofit fontScale="90000"/>
          </a:bodyPr>
          <a:lstStyle/>
          <a:p>
            <a:r>
              <a:rPr lang="es-MX" dirty="0" smtClean="0"/>
              <a:t>Ablación de la Fibrilación Auricular</a:t>
            </a:r>
            <a:endParaRPr lang="es-MX" dirty="0"/>
          </a:p>
        </p:txBody>
      </p:sp>
      <p:pic>
        <p:nvPicPr>
          <p:cNvPr id="4" name="Picture 3" descr="EEF3 copia"/>
          <p:cNvPicPr>
            <a:picLocks noChangeAspect="1" noChangeArrowheads="1"/>
          </p:cNvPicPr>
          <p:nvPr/>
        </p:nvPicPr>
        <p:blipFill>
          <a:blip r:embed="rId3" cstate="print"/>
          <a:srcRect l="999" r="3000" b="13510"/>
          <a:stretch>
            <a:fillRect/>
          </a:stretch>
        </p:blipFill>
        <p:spPr bwMode="auto">
          <a:xfrm>
            <a:off x="3929058" y="1428736"/>
            <a:ext cx="5057920" cy="3429024"/>
          </a:xfrm>
          <a:prstGeom prst="rect">
            <a:avLst/>
          </a:prstGeom>
          <a:noFill/>
        </p:spPr>
      </p:pic>
      <p:pic>
        <p:nvPicPr>
          <p:cNvPr id="5" name="4 Imagen" descr="DE CIERO_INTERNO VPs IZQs.jpg"/>
          <p:cNvPicPr>
            <a:picLocks noChangeAspect="1"/>
          </p:cNvPicPr>
          <p:nvPr/>
        </p:nvPicPr>
        <p:blipFill>
          <a:blip r:embed="rId4" cstate="print">
            <a:clrChange>
              <a:clrFrom>
                <a:srgbClr val="000000"/>
              </a:clrFrom>
              <a:clrTo>
                <a:srgbClr val="000000">
                  <a:alpha val="0"/>
                </a:srgbClr>
              </a:clrTo>
            </a:clrChange>
          </a:blip>
          <a:srcRect l="3791" t="8065" r="5214" b="3226"/>
          <a:stretch>
            <a:fillRect/>
          </a:stretch>
        </p:blipFill>
        <p:spPr>
          <a:xfrm>
            <a:off x="0" y="1357298"/>
            <a:ext cx="4214842" cy="4829506"/>
          </a:xfrm>
          <a:prstGeom prst="rect">
            <a:avLst/>
          </a:prstGeom>
        </p:spPr>
      </p:pic>
      <p:cxnSp>
        <p:nvCxnSpPr>
          <p:cNvPr id="7" name="6 Conector recto de flecha"/>
          <p:cNvCxnSpPr/>
          <p:nvPr/>
        </p:nvCxnSpPr>
        <p:spPr>
          <a:xfrm>
            <a:off x="1785918" y="3643314"/>
            <a:ext cx="392909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7 Grupo"/>
          <p:cNvGrpSpPr/>
          <p:nvPr/>
        </p:nvGrpSpPr>
        <p:grpSpPr>
          <a:xfrm>
            <a:off x="8072462" y="6140731"/>
            <a:ext cx="1214446" cy="717269"/>
            <a:chOff x="8072462" y="6140731"/>
            <a:chExt cx="1214446" cy="717269"/>
          </a:xfrm>
        </p:grpSpPr>
        <p:pic>
          <p:nvPicPr>
            <p:cNvPr id="9" name="8 Imagen" descr="logo corazon.jpg"/>
            <p:cNvPicPr>
              <a:picLocks noChangeAspect="1"/>
            </p:cNvPicPr>
            <p:nvPr/>
          </p:nvPicPr>
          <p:blipFill>
            <a:blip r:embed="rId5" cstate="print">
              <a:clrChange>
                <a:clrFrom>
                  <a:srgbClr val="FCFBFB"/>
                </a:clrFrom>
                <a:clrTo>
                  <a:srgbClr val="FCFBFB">
                    <a:alpha val="0"/>
                  </a:srgbClr>
                </a:clrTo>
              </a:clrChange>
              <a:duotone>
                <a:schemeClr val="accent5">
                  <a:shade val="45000"/>
                  <a:satMod val="135000"/>
                </a:schemeClr>
                <a:prstClr val="white"/>
              </a:duotone>
              <a:lum bright="35000"/>
            </a:blip>
            <a:stretch>
              <a:fillRect/>
            </a:stretch>
          </p:blipFill>
          <p:spPr>
            <a:xfrm>
              <a:off x="8072462" y="6140731"/>
              <a:ext cx="571472" cy="717269"/>
            </a:xfrm>
            <a:prstGeom prst="rect">
              <a:avLst/>
            </a:prstGeom>
            <a:effectLst/>
            <a:scene3d>
              <a:camera prst="orthographicFront"/>
              <a:lightRig rig="chilly" dir="t"/>
            </a:scene3d>
            <a:sp3d/>
          </p:spPr>
        </p:pic>
        <p:sp>
          <p:nvSpPr>
            <p:cNvPr id="10" name="9 CuadroTexto"/>
            <p:cNvSpPr txBox="1"/>
            <p:nvPr/>
          </p:nvSpPr>
          <p:spPr>
            <a:xfrm>
              <a:off x="8501090" y="6202940"/>
              <a:ext cx="785818" cy="369332"/>
            </a:xfrm>
            <a:prstGeom prst="rect">
              <a:avLst/>
            </a:prstGeom>
            <a:noFill/>
          </p:spPr>
          <p:txBody>
            <a:bodyPr wrap="square" rtlCol="0">
              <a:spAutoFit/>
            </a:bodyPr>
            <a:lstStyle/>
            <a:p>
              <a:r>
                <a:rPr lang="es-MX" spc="300" dirty="0" smtClean="0">
                  <a:solidFill>
                    <a:schemeClr val="accent1">
                      <a:lumMod val="60000"/>
                      <a:lumOff val="40000"/>
                    </a:schemeClr>
                  </a:solidFill>
                  <a:latin typeface="Blue Highway" pitchFamily="2" charset="0"/>
                </a:rPr>
                <a:t>SNT</a:t>
              </a:r>
              <a:endParaRPr lang="es-MX" spc="300" dirty="0">
                <a:solidFill>
                  <a:schemeClr val="accent1">
                    <a:lumMod val="60000"/>
                    <a:lumOff val="40000"/>
                  </a:schemeClr>
                </a:solidFill>
                <a:latin typeface="Blue Highway" pitchFamily="2" charset="0"/>
              </a:endParaRPr>
            </a:p>
          </p:txBody>
        </p:sp>
      </p:grpSp>
      <p:pic>
        <p:nvPicPr>
          <p:cNvPr id="12" name="11 Imagen" descr="Imagen2.jpg"/>
          <p:cNvPicPr>
            <a:picLocks noChangeAspect="1"/>
          </p:cNvPicPr>
          <p:nvPr/>
        </p:nvPicPr>
        <p:blipFill>
          <a:blip r:embed="rId6" cstate="print"/>
          <a:srcRect l="9731" t="2651" r="82241" b="88731"/>
          <a:stretch>
            <a:fillRect/>
          </a:stretch>
        </p:blipFill>
        <p:spPr>
          <a:xfrm>
            <a:off x="0" y="0"/>
            <a:ext cx="642974" cy="928694"/>
          </a:xfrm>
          <a:prstGeom prst="rect">
            <a:avLst/>
          </a:prstGeom>
          <a:ln>
            <a:solidFill>
              <a:srgbClr val="0066FF"/>
            </a:solidFill>
          </a:ln>
          <a:effectLst>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6"/>
          <p:cNvSpPr>
            <a:spLocks noGrp="1" noChangeArrowheads="1"/>
          </p:cNvSpPr>
          <p:nvPr>
            <p:ph type="title"/>
          </p:nvPr>
        </p:nvSpPr>
        <p:spPr/>
        <p:txBody>
          <a:bodyPr>
            <a:normAutofit/>
          </a:bodyPr>
          <a:lstStyle/>
          <a:p>
            <a:pPr eaLnBrk="1" hangingPunct="1"/>
            <a:r>
              <a:rPr lang="es-ES" dirty="0" smtClean="0"/>
              <a:t>FA favorece FA</a:t>
            </a:r>
            <a:endParaRPr lang="en-US" dirty="0" smtClean="0"/>
          </a:p>
        </p:txBody>
      </p:sp>
      <p:sp>
        <p:nvSpPr>
          <p:cNvPr id="15363" name="Rectangle 27"/>
          <p:cNvSpPr>
            <a:spLocks noGrp="1" noChangeArrowheads="1"/>
          </p:cNvSpPr>
          <p:nvPr>
            <p:ph type="body" idx="1"/>
          </p:nvPr>
        </p:nvSpPr>
        <p:spPr>
          <a:xfrm>
            <a:off x="1000125" y="1354138"/>
            <a:ext cx="7707313" cy="1568450"/>
          </a:xfrm>
        </p:spPr>
        <p:txBody>
          <a:bodyPr>
            <a:normAutofit fontScale="62500" lnSpcReduction="20000"/>
          </a:bodyPr>
          <a:lstStyle/>
          <a:p>
            <a:pPr eaLnBrk="1" hangingPunct="1">
              <a:buClr>
                <a:srgbClr val="96141C"/>
              </a:buClr>
            </a:pPr>
            <a:r>
              <a:rPr lang="es-ES" smtClean="0"/>
              <a:t>La FA produce cambios electrofisiológicos que estimulan aún más la FA</a:t>
            </a:r>
            <a:r>
              <a:rPr lang="es-ES" baseline="30000" smtClean="0"/>
              <a:t>1</a:t>
            </a:r>
            <a:endParaRPr lang="es-ES" smtClean="0"/>
          </a:p>
          <a:p>
            <a:pPr eaLnBrk="1" hangingPunct="1">
              <a:spcBef>
                <a:spcPct val="60000"/>
              </a:spcBef>
              <a:buClr>
                <a:srgbClr val="96141C"/>
              </a:buClr>
            </a:pPr>
            <a:r>
              <a:rPr lang="es-ES" smtClean="0"/>
              <a:t>Esos cambios son la causa y la consecuencia del remodelado auricular eléctrico, contráctil y estructural, y se producen en cuestión de días</a:t>
            </a:r>
            <a:r>
              <a:rPr lang="es-ES" baseline="30000" smtClean="0"/>
              <a:t>2</a:t>
            </a:r>
            <a:endParaRPr lang="en-US" baseline="30000" smtClean="0"/>
          </a:p>
        </p:txBody>
      </p:sp>
      <p:sp>
        <p:nvSpPr>
          <p:cNvPr id="15364" name="Text Box 25"/>
          <p:cNvSpPr txBox="1">
            <a:spLocks noChangeArrowheads="1"/>
          </p:cNvSpPr>
          <p:nvPr/>
        </p:nvSpPr>
        <p:spPr bwMode="auto">
          <a:xfrm>
            <a:off x="1014413" y="6459538"/>
            <a:ext cx="3032125" cy="369887"/>
          </a:xfrm>
          <a:prstGeom prst="rect">
            <a:avLst/>
          </a:prstGeom>
          <a:noFill/>
          <a:ln w="9525" algn="ctr">
            <a:noFill/>
            <a:miter lim="800000"/>
            <a:headEnd/>
            <a:tailEnd/>
          </a:ln>
        </p:spPr>
        <p:txBody>
          <a:bodyPr wrap="none" anchor="b">
            <a:spAutoFit/>
          </a:bodyPr>
          <a:lstStyle/>
          <a:p>
            <a:r>
              <a:rPr lang="en-US" sz="900" u="none">
                <a:latin typeface="Arial" pitchFamily="34" charset="0"/>
                <a:cs typeface="Arial" pitchFamily="34" charset="0"/>
              </a:rPr>
              <a:t>1. Wijffels MCEF, </a:t>
            </a:r>
            <a:r>
              <a:rPr lang="en-US" sz="900" i="1" u="none">
                <a:latin typeface="Arial" pitchFamily="34" charset="0"/>
                <a:cs typeface="Arial" pitchFamily="34" charset="0"/>
              </a:rPr>
              <a:t>et al. Circulation</a:t>
            </a:r>
            <a:r>
              <a:rPr lang="en-US" sz="900" u="none">
                <a:latin typeface="Arial" pitchFamily="34" charset="0"/>
                <a:cs typeface="Arial" pitchFamily="34" charset="0"/>
              </a:rPr>
              <a:t>. 1995;92:1954-1968.</a:t>
            </a:r>
          </a:p>
          <a:p>
            <a:r>
              <a:rPr lang="en-US" sz="900" u="none">
                <a:latin typeface="Arial" pitchFamily="34" charset="0"/>
                <a:cs typeface="Arial" pitchFamily="34" charset="0"/>
              </a:rPr>
              <a:t>2. Schotten U, </a:t>
            </a:r>
            <a:r>
              <a:rPr lang="en-US" sz="900" i="1" u="none">
                <a:latin typeface="Arial" pitchFamily="34" charset="0"/>
                <a:cs typeface="Arial" pitchFamily="34" charset="0"/>
              </a:rPr>
              <a:t>et al. Circulation</a:t>
            </a:r>
            <a:r>
              <a:rPr lang="en-US" sz="900" u="none">
                <a:latin typeface="Arial" pitchFamily="34" charset="0"/>
                <a:cs typeface="Arial" pitchFamily="34" charset="0"/>
              </a:rPr>
              <a:t>. 2003;107:1433-1439.</a:t>
            </a:r>
          </a:p>
        </p:txBody>
      </p:sp>
      <p:grpSp>
        <p:nvGrpSpPr>
          <p:cNvPr id="2" name="Group 32"/>
          <p:cNvGrpSpPr>
            <a:grpSpLocks/>
          </p:cNvGrpSpPr>
          <p:nvPr/>
        </p:nvGrpSpPr>
        <p:grpSpPr bwMode="auto">
          <a:xfrm>
            <a:off x="1433842" y="2857496"/>
            <a:ext cx="7067248" cy="3571900"/>
            <a:chOff x="1055" y="1932"/>
            <a:chExt cx="3619" cy="1876"/>
          </a:xfrm>
          <a:solidFill>
            <a:schemeClr val="accent2">
              <a:lumMod val="20000"/>
              <a:lumOff val="80000"/>
            </a:schemeClr>
          </a:solidFill>
        </p:grpSpPr>
        <p:pic>
          <p:nvPicPr>
            <p:cNvPr id="15368" name="Picture 5" descr="hc1950387003"/>
            <p:cNvPicPr>
              <a:picLocks noChangeAspect="1" noChangeArrowheads="1"/>
            </p:cNvPicPr>
            <p:nvPr/>
          </p:nvPicPr>
          <p:blipFill>
            <a:blip r:embed="rId3" cstate="print"/>
            <a:srcRect l="9610" b="8228"/>
            <a:stretch>
              <a:fillRect/>
            </a:stretch>
          </p:blipFill>
          <p:spPr bwMode="auto">
            <a:xfrm>
              <a:off x="1434" y="1975"/>
              <a:ext cx="3236" cy="1740"/>
            </a:xfrm>
            <a:prstGeom prst="rect">
              <a:avLst/>
            </a:prstGeom>
            <a:grpFill/>
            <a:ln w="28575">
              <a:noFill/>
              <a:miter lim="800000"/>
              <a:headEnd/>
              <a:tailEnd/>
            </a:ln>
          </p:spPr>
        </p:pic>
        <p:sp>
          <p:nvSpPr>
            <p:cNvPr id="15369" name="Text Box 6"/>
            <p:cNvSpPr txBox="1">
              <a:spLocks noChangeArrowheads="1"/>
            </p:cNvSpPr>
            <p:nvPr/>
          </p:nvSpPr>
          <p:spPr bwMode="gray">
            <a:xfrm>
              <a:off x="1814" y="2056"/>
              <a:ext cx="171" cy="96"/>
            </a:xfrm>
            <a:prstGeom prst="rect">
              <a:avLst/>
            </a:prstGeom>
            <a:grpFill/>
            <a:ln w="28575">
              <a:noFill/>
              <a:miter lim="800000"/>
              <a:headEnd/>
              <a:tailEnd/>
            </a:ln>
          </p:spPr>
          <p:txBody>
            <a:bodyPr lIns="0" tIns="0" rIns="0" bIns="0" anchor="ctr">
              <a:spAutoFit/>
            </a:bodyPr>
            <a:lstStyle/>
            <a:p>
              <a:pPr algn="ctr">
                <a:spcBef>
                  <a:spcPct val="50000"/>
                </a:spcBef>
              </a:pPr>
              <a:r>
                <a:rPr lang="en-US" sz="1000" u="none">
                  <a:solidFill>
                    <a:schemeClr val="tx2"/>
                  </a:solidFill>
                  <a:latin typeface="Arial" pitchFamily="34" charset="0"/>
                  <a:cs typeface="Arial" pitchFamily="34" charset="0"/>
                </a:rPr>
                <a:t>FA</a:t>
              </a:r>
            </a:p>
          </p:txBody>
        </p:sp>
        <p:sp>
          <p:nvSpPr>
            <p:cNvPr id="15370" name="Text Box 7"/>
            <p:cNvSpPr txBox="1">
              <a:spLocks noChangeArrowheads="1"/>
            </p:cNvSpPr>
            <p:nvPr/>
          </p:nvSpPr>
          <p:spPr bwMode="gray">
            <a:xfrm>
              <a:off x="2320" y="2056"/>
              <a:ext cx="545" cy="96"/>
            </a:xfrm>
            <a:prstGeom prst="rect">
              <a:avLst/>
            </a:prstGeom>
            <a:grpFill/>
            <a:ln w="28575">
              <a:noFill/>
              <a:miter lim="800000"/>
              <a:headEnd/>
              <a:tailEnd/>
            </a:ln>
          </p:spPr>
          <p:txBody>
            <a:bodyPr lIns="0" tIns="0" rIns="0" bIns="0" anchor="ctr">
              <a:spAutoFit/>
            </a:bodyPr>
            <a:lstStyle/>
            <a:p>
              <a:pPr algn="ctr">
                <a:spcBef>
                  <a:spcPct val="50000"/>
                </a:spcBef>
              </a:pPr>
              <a:r>
                <a:rPr lang="en-US" sz="1000" u="none">
                  <a:solidFill>
                    <a:schemeClr val="tx2"/>
                  </a:solidFill>
                  <a:latin typeface="Arial" pitchFamily="34" charset="0"/>
                  <a:cs typeface="Arial" pitchFamily="34" charset="0"/>
                </a:rPr>
                <a:t>RS</a:t>
              </a:r>
            </a:p>
          </p:txBody>
        </p:sp>
        <p:sp>
          <p:nvSpPr>
            <p:cNvPr id="15372" name="Text Box 10"/>
            <p:cNvSpPr txBox="1">
              <a:spLocks noChangeArrowheads="1"/>
            </p:cNvSpPr>
            <p:nvPr/>
          </p:nvSpPr>
          <p:spPr bwMode="gray">
            <a:xfrm>
              <a:off x="1106" y="2398"/>
              <a:ext cx="306" cy="96"/>
            </a:xfrm>
            <a:prstGeom prst="rect">
              <a:avLst/>
            </a:prstGeom>
            <a:grpFill/>
            <a:ln w="28575">
              <a:noFill/>
              <a:miter lim="800000"/>
              <a:headEnd/>
              <a:tailEnd/>
            </a:ln>
          </p:spPr>
          <p:txBody>
            <a:bodyPr lIns="0" tIns="0" rIns="0" bIns="0" anchor="ctr">
              <a:spAutoFit/>
            </a:bodyPr>
            <a:lstStyle/>
            <a:p>
              <a:pPr algn="r">
                <a:spcBef>
                  <a:spcPct val="50000"/>
                </a:spcBef>
              </a:pPr>
              <a:r>
                <a:rPr lang="en-US" sz="1000" u="none">
                  <a:solidFill>
                    <a:schemeClr val="tx2"/>
                  </a:solidFill>
                  <a:latin typeface="Arial" pitchFamily="34" charset="0"/>
                  <a:cs typeface="Arial" pitchFamily="34" charset="0"/>
                </a:rPr>
                <a:t>Control</a:t>
              </a:r>
            </a:p>
          </p:txBody>
        </p:sp>
        <p:sp>
          <p:nvSpPr>
            <p:cNvPr id="15373" name="Text Box 11"/>
            <p:cNvSpPr txBox="1">
              <a:spLocks noChangeArrowheads="1"/>
            </p:cNvSpPr>
            <p:nvPr/>
          </p:nvSpPr>
          <p:spPr bwMode="gray">
            <a:xfrm>
              <a:off x="1055" y="2799"/>
              <a:ext cx="343" cy="288"/>
            </a:xfrm>
            <a:prstGeom prst="rect">
              <a:avLst/>
            </a:prstGeom>
            <a:grpFill/>
            <a:ln w="28575">
              <a:noFill/>
              <a:miter lim="800000"/>
              <a:headEnd/>
              <a:tailEnd/>
            </a:ln>
          </p:spPr>
          <p:txBody>
            <a:bodyPr lIns="0" tIns="0" rIns="0" bIns="0" anchor="ctr">
              <a:spAutoFit/>
            </a:bodyPr>
            <a:lstStyle/>
            <a:p>
              <a:pPr algn="r">
                <a:spcBef>
                  <a:spcPct val="50000"/>
                </a:spcBef>
              </a:pPr>
              <a:r>
                <a:rPr lang="en-US" sz="1000" u="none">
                  <a:solidFill>
                    <a:schemeClr val="tx2"/>
                  </a:solidFill>
                  <a:latin typeface="Arial" pitchFamily="34" charset="0"/>
                  <a:cs typeface="Arial" pitchFamily="34" charset="0"/>
                </a:rPr>
                <a:t>Después de</a:t>
              </a:r>
              <a:br>
                <a:rPr lang="en-US" sz="1000" u="none">
                  <a:solidFill>
                    <a:schemeClr val="tx2"/>
                  </a:solidFill>
                  <a:latin typeface="Arial" pitchFamily="34" charset="0"/>
                  <a:cs typeface="Arial" pitchFamily="34" charset="0"/>
                </a:rPr>
              </a:br>
              <a:r>
                <a:rPr lang="en-US" sz="1000" u="none">
                  <a:solidFill>
                    <a:schemeClr val="tx2"/>
                  </a:solidFill>
                  <a:latin typeface="Arial" pitchFamily="34" charset="0"/>
                  <a:cs typeface="Arial" pitchFamily="34" charset="0"/>
                </a:rPr>
                <a:t>24 horas</a:t>
              </a:r>
            </a:p>
          </p:txBody>
        </p:sp>
        <p:sp>
          <p:nvSpPr>
            <p:cNvPr id="15374" name="Text Box 12"/>
            <p:cNvSpPr txBox="1">
              <a:spLocks noChangeArrowheads="1"/>
            </p:cNvSpPr>
            <p:nvPr/>
          </p:nvSpPr>
          <p:spPr bwMode="gray">
            <a:xfrm>
              <a:off x="1114" y="3289"/>
              <a:ext cx="287" cy="480"/>
            </a:xfrm>
            <a:prstGeom prst="rect">
              <a:avLst/>
            </a:prstGeom>
            <a:grpFill/>
            <a:ln w="28575">
              <a:noFill/>
              <a:miter lim="800000"/>
              <a:headEnd/>
              <a:tailEnd/>
            </a:ln>
          </p:spPr>
          <p:txBody>
            <a:bodyPr lIns="0" tIns="0" rIns="0" bIns="0" anchor="ctr">
              <a:spAutoFit/>
            </a:bodyPr>
            <a:lstStyle/>
            <a:p>
              <a:pPr algn="r">
                <a:spcBef>
                  <a:spcPct val="50000"/>
                </a:spcBef>
              </a:pPr>
              <a:r>
                <a:rPr lang="en-US" sz="1000" u="none">
                  <a:solidFill>
                    <a:schemeClr val="tx2"/>
                  </a:solidFill>
                  <a:latin typeface="Arial" pitchFamily="34" charset="0"/>
                  <a:cs typeface="Arial" pitchFamily="34" charset="0"/>
                </a:rPr>
                <a:t>Después de</a:t>
              </a:r>
              <a:br>
                <a:rPr lang="en-US" sz="1000" u="none">
                  <a:solidFill>
                    <a:schemeClr val="tx2"/>
                  </a:solidFill>
                  <a:latin typeface="Arial" pitchFamily="34" charset="0"/>
                  <a:cs typeface="Arial" pitchFamily="34" charset="0"/>
                </a:rPr>
              </a:br>
              <a:r>
                <a:rPr lang="en-US" sz="1000" u="none">
                  <a:solidFill>
                    <a:schemeClr val="tx2"/>
                  </a:solidFill>
                  <a:latin typeface="Arial" pitchFamily="34" charset="0"/>
                  <a:cs typeface="Arial" pitchFamily="34" charset="0"/>
                </a:rPr>
                <a:t>2 semanas</a:t>
              </a:r>
            </a:p>
          </p:txBody>
        </p:sp>
        <p:sp>
          <p:nvSpPr>
            <p:cNvPr id="15375" name="Text Box 13"/>
            <p:cNvSpPr txBox="1">
              <a:spLocks noChangeArrowheads="1"/>
            </p:cNvSpPr>
            <p:nvPr/>
          </p:nvSpPr>
          <p:spPr bwMode="gray">
            <a:xfrm>
              <a:off x="2605" y="2652"/>
              <a:ext cx="192" cy="96"/>
            </a:xfrm>
            <a:prstGeom prst="rect">
              <a:avLst/>
            </a:prstGeom>
            <a:grpFill/>
            <a:ln w="28575">
              <a:noFill/>
              <a:miter lim="800000"/>
              <a:headEnd/>
              <a:tailEnd/>
            </a:ln>
          </p:spPr>
          <p:txBody>
            <a:bodyPr lIns="0" tIns="0" rIns="0" bIns="0" anchor="ctr">
              <a:spAutoFit/>
            </a:bodyPr>
            <a:lstStyle/>
            <a:p>
              <a:pPr algn="ctr">
                <a:spcBef>
                  <a:spcPct val="50000"/>
                </a:spcBef>
              </a:pPr>
              <a:r>
                <a:rPr lang="en-US" sz="1000" u="none">
                  <a:solidFill>
                    <a:schemeClr val="tx2"/>
                  </a:solidFill>
                  <a:latin typeface="Arial" pitchFamily="34" charset="0"/>
                  <a:cs typeface="Arial" pitchFamily="34" charset="0"/>
                </a:rPr>
                <a:t>FA</a:t>
              </a:r>
            </a:p>
          </p:txBody>
        </p:sp>
        <p:sp>
          <p:nvSpPr>
            <p:cNvPr id="15376" name="Text Box 14"/>
            <p:cNvSpPr txBox="1">
              <a:spLocks noChangeArrowheads="1"/>
            </p:cNvSpPr>
            <p:nvPr/>
          </p:nvSpPr>
          <p:spPr bwMode="gray">
            <a:xfrm>
              <a:off x="2447" y="3176"/>
              <a:ext cx="508" cy="96"/>
            </a:xfrm>
            <a:prstGeom prst="rect">
              <a:avLst/>
            </a:prstGeom>
            <a:grpFill/>
            <a:ln w="28575">
              <a:noFill/>
              <a:miter lim="800000"/>
              <a:headEnd/>
              <a:tailEnd/>
            </a:ln>
          </p:spPr>
          <p:txBody>
            <a:bodyPr lIns="0" tIns="0" rIns="0" bIns="0" anchor="ctr">
              <a:spAutoFit/>
            </a:bodyPr>
            <a:lstStyle/>
            <a:p>
              <a:pPr algn="ctr">
                <a:spcBef>
                  <a:spcPct val="50000"/>
                </a:spcBef>
              </a:pPr>
              <a:r>
                <a:rPr lang="en-US" sz="1000" u="none">
                  <a:solidFill>
                    <a:schemeClr val="tx2"/>
                  </a:solidFill>
                  <a:latin typeface="Arial" pitchFamily="34" charset="0"/>
                  <a:cs typeface="Arial" pitchFamily="34" charset="0"/>
                </a:rPr>
                <a:t>FA sostenida</a:t>
              </a:r>
            </a:p>
          </p:txBody>
        </p:sp>
        <p:sp>
          <p:nvSpPr>
            <p:cNvPr id="15377" name="Text Box 15"/>
            <p:cNvSpPr txBox="1">
              <a:spLocks noChangeArrowheads="1"/>
            </p:cNvSpPr>
            <p:nvPr/>
          </p:nvSpPr>
          <p:spPr bwMode="gray">
            <a:xfrm>
              <a:off x="4287" y="2379"/>
              <a:ext cx="272" cy="96"/>
            </a:xfrm>
            <a:prstGeom prst="rect">
              <a:avLst/>
            </a:prstGeom>
            <a:grpFill/>
            <a:ln w="28575">
              <a:noFill/>
              <a:miter lim="800000"/>
              <a:headEnd/>
              <a:tailEnd/>
            </a:ln>
          </p:spPr>
          <p:txBody>
            <a:bodyPr lIns="0" tIns="0" rIns="0" bIns="0" anchor="ctr">
              <a:spAutoFit/>
            </a:bodyPr>
            <a:lstStyle/>
            <a:p>
              <a:pPr>
                <a:spcBef>
                  <a:spcPct val="50000"/>
                </a:spcBef>
              </a:pPr>
              <a:r>
                <a:rPr lang="en-US" sz="1000" u="none">
                  <a:solidFill>
                    <a:schemeClr val="tx2"/>
                  </a:solidFill>
                  <a:latin typeface="Arial" pitchFamily="34" charset="0"/>
                  <a:cs typeface="Arial" pitchFamily="34" charset="0"/>
                </a:rPr>
                <a:t>5 seg</a:t>
              </a:r>
            </a:p>
          </p:txBody>
        </p:sp>
        <p:sp>
          <p:nvSpPr>
            <p:cNvPr id="15378" name="Text Box 16"/>
            <p:cNvSpPr txBox="1">
              <a:spLocks noChangeArrowheads="1"/>
            </p:cNvSpPr>
            <p:nvPr/>
          </p:nvSpPr>
          <p:spPr bwMode="gray">
            <a:xfrm>
              <a:off x="4287" y="2903"/>
              <a:ext cx="272" cy="96"/>
            </a:xfrm>
            <a:prstGeom prst="rect">
              <a:avLst/>
            </a:prstGeom>
            <a:grpFill/>
            <a:ln w="28575">
              <a:noFill/>
              <a:miter lim="800000"/>
              <a:headEnd/>
              <a:tailEnd/>
            </a:ln>
          </p:spPr>
          <p:txBody>
            <a:bodyPr lIns="0" tIns="0" rIns="0" bIns="0" anchor="ctr">
              <a:spAutoFit/>
            </a:bodyPr>
            <a:lstStyle/>
            <a:p>
              <a:pPr>
                <a:spcBef>
                  <a:spcPct val="50000"/>
                </a:spcBef>
              </a:pPr>
              <a:r>
                <a:rPr lang="en-US" sz="1000" u="none">
                  <a:solidFill>
                    <a:schemeClr val="tx2"/>
                  </a:solidFill>
                  <a:latin typeface="Arial" pitchFamily="34" charset="0"/>
                  <a:cs typeface="Arial" pitchFamily="34" charset="0"/>
                </a:rPr>
                <a:t>20 seg</a:t>
              </a:r>
            </a:p>
          </p:txBody>
        </p:sp>
        <p:sp>
          <p:nvSpPr>
            <p:cNvPr id="15379" name="Text Box 17"/>
            <p:cNvSpPr txBox="1">
              <a:spLocks noChangeArrowheads="1"/>
            </p:cNvSpPr>
            <p:nvPr/>
          </p:nvSpPr>
          <p:spPr bwMode="gray">
            <a:xfrm>
              <a:off x="4272" y="3421"/>
              <a:ext cx="364" cy="96"/>
            </a:xfrm>
            <a:prstGeom prst="rect">
              <a:avLst/>
            </a:prstGeom>
            <a:grpFill/>
            <a:ln w="28575">
              <a:noFill/>
              <a:miter lim="800000"/>
              <a:headEnd/>
              <a:tailEnd/>
            </a:ln>
          </p:spPr>
          <p:txBody>
            <a:bodyPr lIns="0" tIns="0" rIns="0" bIns="0" anchor="ctr">
              <a:spAutoFit/>
            </a:bodyPr>
            <a:lstStyle/>
            <a:p>
              <a:pPr>
                <a:spcBef>
                  <a:spcPct val="50000"/>
                </a:spcBef>
              </a:pPr>
              <a:r>
                <a:rPr lang="en-US" sz="1000" u="none">
                  <a:solidFill>
                    <a:schemeClr val="tx2"/>
                  </a:solidFill>
                  <a:latin typeface="Arial" pitchFamily="34" charset="0"/>
                  <a:cs typeface="Arial" pitchFamily="34" charset="0"/>
                </a:rPr>
                <a:t>&gt;24 horas</a:t>
              </a:r>
            </a:p>
          </p:txBody>
        </p:sp>
        <p:sp>
          <p:nvSpPr>
            <p:cNvPr id="15381" name="Rectangle 28"/>
            <p:cNvSpPr>
              <a:spLocks noChangeArrowheads="1"/>
            </p:cNvSpPr>
            <p:nvPr/>
          </p:nvSpPr>
          <p:spPr bwMode="auto">
            <a:xfrm>
              <a:off x="1062" y="1959"/>
              <a:ext cx="3612" cy="239"/>
            </a:xfrm>
            <a:prstGeom prst="rect">
              <a:avLst/>
            </a:prstGeom>
            <a:grpFill/>
            <a:ln w="12700" algn="ctr">
              <a:solidFill>
                <a:schemeClr val="accent1"/>
              </a:solidFill>
              <a:miter lim="800000"/>
              <a:headEnd/>
              <a:tailEnd/>
            </a:ln>
          </p:spPr>
          <p:txBody>
            <a:bodyPr anchor="ctr">
              <a:spAutoFit/>
            </a:bodyPr>
            <a:lstStyle/>
            <a:p>
              <a:endParaRPr lang="en-GB" u="none">
                <a:latin typeface="Arial" pitchFamily="34" charset="0"/>
                <a:cs typeface="Arial" pitchFamily="34" charset="0"/>
              </a:endParaRPr>
            </a:p>
          </p:txBody>
        </p:sp>
        <p:sp>
          <p:nvSpPr>
            <p:cNvPr id="15380" name="Text Box 18"/>
            <p:cNvSpPr txBox="1">
              <a:spLocks noChangeArrowheads="1"/>
            </p:cNvSpPr>
            <p:nvPr/>
          </p:nvSpPr>
          <p:spPr bwMode="gray">
            <a:xfrm>
              <a:off x="3768" y="3712"/>
              <a:ext cx="272" cy="96"/>
            </a:xfrm>
            <a:prstGeom prst="rect">
              <a:avLst/>
            </a:prstGeom>
            <a:grpFill/>
            <a:ln w="28575">
              <a:noFill/>
              <a:miter lim="800000"/>
              <a:headEnd/>
              <a:tailEnd/>
            </a:ln>
          </p:spPr>
          <p:txBody>
            <a:bodyPr lIns="0" tIns="0" rIns="0" bIns="0" anchor="ctr">
              <a:spAutoFit/>
            </a:bodyPr>
            <a:lstStyle/>
            <a:p>
              <a:pPr algn="ctr">
                <a:spcBef>
                  <a:spcPct val="50000"/>
                </a:spcBef>
              </a:pPr>
              <a:r>
                <a:rPr lang="en-US" sz="1000" u="none">
                  <a:solidFill>
                    <a:schemeClr val="tx2"/>
                  </a:solidFill>
                  <a:latin typeface="Arial" pitchFamily="34" charset="0"/>
                  <a:cs typeface="Arial" pitchFamily="34" charset="0"/>
                </a:rPr>
                <a:t>2 seg</a:t>
              </a:r>
            </a:p>
          </p:txBody>
        </p:sp>
        <p:sp>
          <p:nvSpPr>
            <p:cNvPr id="15382" name="Line 29"/>
            <p:cNvSpPr>
              <a:spLocks noChangeShapeType="1"/>
            </p:cNvSpPr>
            <p:nvPr/>
          </p:nvSpPr>
          <p:spPr bwMode="auto">
            <a:xfrm>
              <a:off x="3800" y="3687"/>
              <a:ext cx="215" cy="0"/>
            </a:xfrm>
            <a:prstGeom prst="line">
              <a:avLst/>
            </a:prstGeom>
            <a:grpFill/>
            <a:ln w="19050">
              <a:solidFill>
                <a:schemeClr val="tx1"/>
              </a:solidFill>
              <a:round/>
              <a:headEnd/>
              <a:tailEnd/>
            </a:ln>
          </p:spPr>
          <p:txBody>
            <a:bodyPr anchor="ctr">
              <a:spAutoFit/>
            </a:bodyPr>
            <a:lstStyle/>
            <a:p>
              <a:endParaRPr lang="es-MX"/>
            </a:p>
          </p:txBody>
        </p:sp>
        <p:sp>
          <p:nvSpPr>
            <p:cNvPr id="15383" name="Rectangle 31"/>
            <p:cNvSpPr>
              <a:spLocks noChangeArrowheads="1"/>
            </p:cNvSpPr>
            <p:nvPr/>
          </p:nvSpPr>
          <p:spPr bwMode="auto">
            <a:xfrm>
              <a:off x="1400" y="1962"/>
              <a:ext cx="303" cy="231"/>
            </a:xfrm>
            <a:prstGeom prst="rect">
              <a:avLst/>
            </a:prstGeom>
            <a:grpFill/>
            <a:ln w="9525" algn="ctr">
              <a:noFill/>
              <a:miter lim="800000"/>
              <a:headEnd/>
              <a:tailEnd/>
            </a:ln>
          </p:spPr>
          <p:txBody>
            <a:bodyPr anchor="ctr">
              <a:spAutoFit/>
            </a:bodyPr>
            <a:lstStyle/>
            <a:p>
              <a:endParaRPr lang="en-GB" u="none">
                <a:latin typeface="Arial" pitchFamily="34" charset="0"/>
                <a:cs typeface="Arial" pitchFamily="34" charset="0"/>
              </a:endParaRPr>
            </a:p>
          </p:txBody>
        </p:sp>
        <p:sp>
          <p:nvSpPr>
            <p:cNvPr id="15371" name="Text Box 9"/>
            <p:cNvSpPr txBox="1">
              <a:spLocks noChangeArrowheads="1"/>
            </p:cNvSpPr>
            <p:nvPr/>
          </p:nvSpPr>
          <p:spPr bwMode="gray">
            <a:xfrm>
              <a:off x="4251" y="1932"/>
              <a:ext cx="392" cy="288"/>
            </a:xfrm>
            <a:prstGeom prst="rect">
              <a:avLst/>
            </a:prstGeom>
            <a:grpFill/>
            <a:ln w="28575">
              <a:noFill/>
              <a:miter lim="800000"/>
              <a:headEnd/>
              <a:tailEnd/>
            </a:ln>
          </p:spPr>
          <p:txBody>
            <a:bodyPr lIns="0" tIns="0" rIns="0" bIns="0" anchor="ctr">
              <a:spAutoFit/>
            </a:bodyPr>
            <a:lstStyle/>
            <a:p>
              <a:pPr algn="ctr">
                <a:spcBef>
                  <a:spcPct val="50000"/>
                </a:spcBef>
              </a:pPr>
              <a:r>
                <a:rPr lang="en-US" sz="1000" u="none" dirty="0" err="1">
                  <a:solidFill>
                    <a:schemeClr val="tx2"/>
                  </a:solidFill>
                  <a:latin typeface="Arial" pitchFamily="34" charset="0"/>
                  <a:cs typeface="Arial" pitchFamily="34" charset="0"/>
                </a:rPr>
                <a:t>Duración</a:t>
              </a:r>
              <a:r>
                <a:rPr lang="en-US" sz="1000" u="none" dirty="0">
                  <a:solidFill>
                    <a:schemeClr val="tx2"/>
                  </a:solidFill>
                  <a:latin typeface="Arial" pitchFamily="34" charset="0"/>
                  <a:cs typeface="Arial" pitchFamily="34" charset="0"/>
                </a:rPr>
                <a:t> de la</a:t>
              </a:r>
              <a:br>
                <a:rPr lang="en-US" sz="1000" u="none" dirty="0">
                  <a:solidFill>
                    <a:schemeClr val="tx2"/>
                  </a:solidFill>
                  <a:latin typeface="Arial" pitchFamily="34" charset="0"/>
                  <a:cs typeface="Arial" pitchFamily="34" charset="0"/>
                </a:rPr>
              </a:br>
              <a:r>
                <a:rPr lang="en-US" sz="1000" u="none" dirty="0" err="1">
                  <a:solidFill>
                    <a:schemeClr val="tx2"/>
                  </a:solidFill>
                  <a:latin typeface="Arial" pitchFamily="34" charset="0"/>
                  <a:cs typeface="Arial" pitchFamily="34" charset="0"/>
                </a:rPr>
                <a:t>fibrilación</a:t>
              </a:r>
              <a:endParaRPr lang="en-US" sz="1000" u="none" dirty="0">
                <a:solidFill>
                  <a:schemeClr val="tx2"/>
                </a:solidFill>
                <a:latin typeface="Arial" pitchFamily="34" charset="0"/>
                <a:cs typeface="Arial" pitchFamily="34" charset="0"/>
              </a:endParaRPr>
            </a:p>
          </p:txBody>
        </p:sp>
      </p:grpSp>
      <p:sp>
        <p:nvSpPr>
          <p:cNvPr id="15366" name="Text Box 8"/>
          <p:cNvSpPr txBox="1">
            <a:spLocks noChangeArrowheads="1"/>
          </p:cNvSpPr>
          <p:nvPr/>
        </p:nvSpPr>
        <p:spPr bwMode="gray">
          <a:xfrm>
            <a:off x="1747838" y="3122613"/>
            <a:ext cx="1579562" cy="349250"/>
          </a:xfrm>
          <a:prstGeom prst="rect">
            <a:avLst/>
          </a:prstGeom>
          <a:noFill/>
          <a:ln w="28575">
            <a:noFill/>
            <a:miter lim="800000"/>
            <a:headEnd/>
            <a:tailEnd/>
          </a:ln>
        </p:spPr>
        <p:txBody>
          <a:bodyPr lIns="0" tIns="0" rIns="0" bIns="0" anchor="ctr">
            <a:spAutoFit/>
          </a:bodyPr>
          <a:lstStyle/>
          <a:p>
            <a:pPr>
              <a:lnSpc>
                <a:spcPct val="90000"/>
              </a:lnSpc>
              <a:spcBef>
                <a:spcPct val="50000"/>
              </a:spcBef>
            </a:pPr>
            <a:r>
              <a:rPr lang="en-US" sz="1000" u="none">
                <a:solidFill>
                  <a:schemeClr val="tx2"/>
                </a:solidFill>
                <a:latin typeface="Arial" pitchFamily="34" charset="0"/>
                <a:cs typeface="Arial" pitchFamily="34" charset="0"/>
              </a:rPr>
              <a:t>Estimulación eléctrica</a:t>
            </a:r>
          </a:p>
          <a:p>
            <a:pPr>
              <a:lnSpc>
                <a:spcPct val="90000"/>
              </a:lnSpc>
              <a:spcBef>
                <a:spcPct val="50000"/>
              </a:spcBef>
            </a:pPr>
            <a:r>
              <a:rPr lang="en-US" sz="1000" u="none">
                <a:solidFill>
                  <a:schemeClr val="tx2"/>
                </a:solidFill>
                <a:latin typeface="Arial" pitchFamily="34" charset="0"/>
                <a:cs typeface="Arial" pitchFamily="34" charset="0"/>
              </a:rPr>
              <a:t>en salvas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1 Título"/>
          <p:cNvSpPr>
            <a:spLocks noGrp="1"/>
          </p:cNvSpPr>
          <p:nvPr>
            <p:ph type="title"/>
          </p:nvPr>
        </p:nvSpPr>
        <p:spPr>
          <a:xfrm>
            <a:off x="714348" y="285728"/>
            <a:ext cx="8229600" cy="1143000"/>
          </a:xfrm>
        </p:spPr>
        <p:txBody>
          <a:bodyPr/>
          <a:lstStyle/>
          <a:p>
            <a:pPr algn="l"/>
            <a:r>
              <a:rPr lang="es-MX" dirty="0" smtClean="0"/>
              <a:t>Caso Clínico</a:t>
            </a:r>
            <a:endParaRPr lang="es-MX" dirty="0"/>
          </a:p>
        </p:txBody>
      </p:sp>
      <p:pic>
        <p:nvPicPr>
          <p:cNvPr id="3" name="2 Imagen" descr="aislamiento de VP.jpg"/>
          <p:cNvPicPr>
            <a:picLocks noChangeAspect="1"/>
          </p:cNvPicPr>
          <p:nvPr/>
        </p:nvPicPr>
        <p:blipFill>
          <a:blip r:embed="rId4" cstate="print"/>
          <a:stretch>
            <a:fillRect/>
          </a:stretch>
        </p:blipFill>
        <p:spPr>
          <a:xfrm rot="5400000">
            <a:off x="1204844" y="739583"/>
            <a:ext cx="4807335" cy="6858000"/>
          </a:xfrm>
          <a:prstGeom prst="rect">
            <a:avLst/>
          </a:prstGeom>
        </p:spPr>
      </p:pic>
      <p:pic>
        <p:nvPicPr>
          <p:cNvPr id="5" name="4 Imagen" descr="Imagen2.jpg"/>
          <p:cNvPicPr>
            <a:picLocks noChangeAspect="1"/>
          </p:cNvPicPr>
          <p:nvPr/>
        </p:nvPicPr>
        <p:blipFill>
          <a:blip r:embed="rId5" cstate="print"/>
          <a:srcRect l="9731" t="2651" r="82241" b="88731"/>
          <a:stretch>
            <a:fillRect/>
          </a:stretch>
        </p:blipFill>
        <p:spPr>
          <a:xfrm>
            <a:off x="0" y="0"/>
            <a:ext cx="642974" cy="928694"/>
          </a:xfrm>
          <a:prstGeom prst="rect">
            <a:avLst/>
          </a:prstGeom>
          <a:ln>
            <a:solidFill>
              <a:srgbClr val="0066FF"/>
            </a:solidFill>
          </a:ln>
          <a:effectLst>
            <a:reflection blurRad="6350" stA="52000" endA="300" endPos="35000" dir="5400000" sy="-100000" algn="bl" rotWithShape="0"/>
            <a:softEdge rad="63500"/>
          </a:effectLst>
        </p:spPr>
      </p:pic>
      <p:grpSp>
        <p:nvGrpSpPr>
          <p:cNvPr id="6" name="5 Grupo"/>
          <p:cNvGrpSpPr/>
          <p:nvPr/>
        </p:nvGrpSpPr>
        <p:grpSpPr>
          <a:xfrm>
            <a:off x="7929554" y="6140731"/>
            <a:ext cx="1214446" cy="717269"/>
            <a:chOff x="8072462" y="6140731"/>
            <a:chExt cx="1214446" cy="717269"/>
          </a:xfrm>
        </p:grpSpPr>
        <p:pic>
          <p:nvPicPr>
            <p:cNvPr id="7" name="6 Imagen" descr="logo corazon.jpg"/>
            <p:cNvPicPr>
              <a:picLocks noChangeAspect="1"/>
            </p:cNvPicPr>
            <p:nvPr/>
          </p:nvPicPr>
          <p:blipFill>
            <a:blip r:embed="rId6" cstate="print">
              <a:clrChange>
                <a:clrFrom>
                  <a:srgbClr val="FCFBFB"/>
                </a:clrFrom>
                <a:clrTo>
                  <a:srgbClr val="FCFBFB">
                    <a:alpha val="0"/>
                  </a:srgbClr>
                </a:clrTo>
              </a:clrChange>
              <a:duotone>
                <a:schemeClr val="accent5">
                  <a:shade val="45000"/>
                  <a:satMod val="135000"/>
                </a:schemeClr>
                <a:prstClr val="white"/>
              </a:duotone>
              <a:lum bright="35000"/>
            </a:blip>
            <a:stretch>
              <a:fillRect/>
            </a:stretch>
          </p:blipFill>
          <p:spPr>
            <a:xfrm>
              <a:off x="8072462" y="6140731"/>
              <a:ext cx="571472" cy="717269"/>
            </a:xfrm>
            <a:prstGeom prst="rect">
              <a:avLst/>
            </a:prstGeom>
            <a:effectLst/>
            <a:scene3d>
              <a:camera prst="orthographicFront"/>
              <a:lightRig rig="chilly" dir="t"/>
            </a:scene3d>
            <a:sp3d/>
          </p:spPr>
        </p:pic>
        <p:sp>
          <p:nvSpPr>
            <p:cNvPr id="8" name="7 CuadroTexto"/>
            <p:cNvSpPr txBox="1"/>
            <p:nvPr/>
          </p:nvSpPr>
          <p:spPr>
            <a:xfrm>
              <a:off x="8501090" y="6202940"/>
              <a:ext cx="785818" cy="369332"/>
            </a:xfrm>
            <a:prstGeom prst="rect">
              <a:avLst/>
            </a:prstGeom>
            <a:noFill/>
          </p:spPr>
          <p:txBody>
            <a:bodyPr wrap="square" rtlCol="0">
              <a:spAutoFit/>
            </a:bodyPr>
            <a:lstStyle/>
            <a:p>
              <a:r>
                <a:rPr lang="es-MX" spc="300" dirty="0" smtClean="0">
                  <a:solidFill>
                    <a:schemeClr val="accent1">
                      <a:lumMod val="60000"/>
                      <a:lumOff val="40000"/>
                    </a:schemeClr>
                  </a:solidFill>
                  <a:latin typeface="Blue Highway" pitchFamily="2" charset="0"/>
                </a:rPr>
                <a:t>SNT</a:t>
              </a:r>
              <a:endParaRPr lang="es-MX" spc="300" dirty="0">
                <a:solidFill>
                  <a:schemeClr val="accent1">
                    <a:lumMod val="60000"/>
                    <a:lumOff val="40000"/>
                  </a:schemeClr>
                </a:solidFill>
                <a:latin typeface="Blue Highway" pitchFamily="2"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333" t="8458" r="32" b="8084"/>
          <a:stretch/>
        </p:blipFill>
        <p:spPr>
          <a:xfrm>
            <a:off x="-32229" y="1340768"/>
            <a:ext cx="9176229" cy="4725144"/>
          </a:xfrm>
          <a:prstGeom prst="rect">
            <a:avLst/>
          </a:prstGeom>
        </p:spPr>
      </p:pic>
    </p:spTree>
    <p:extLst>
      <p:ext uri="{BB962C8B-B14F-4D97-AF65-F5344CB8AC3E}">
        <p14:creationId xmlns:p14="http://schemas.microsoft.com/office/powerpoint/2010/main" val="1407685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sp>
        <p:nvSpPr>
          <p:cNvPr id="3" name="2 Marcador de contenido"/>
          <p:cNvSpPr>
            <a:spLocks noGrp="1"/>
          </p:cNvSpPr>
          <p:nvPr>
            <p:ph idx="1"/>
          </p:nvPr>
        </p:nvSpPr>
        <p:spPr>
          <a:gradFill flip="none" rotWithShape="1">
            <a:gsLst>
              <a:gs pos="0">
                <a:srgbClr val="00729A">
                  <a:shade val="30000"/>
                  <a:satMod val="115000"/>
                </a:srgbClr>
              </a:gs>
              <a:gs pos="50000">
                <a:srgbClr val="00729A">
                  <a:shade val="67500"/>
                  <a:satMod val="115000"/>
                </a:srgbClr>
              </a:gs>
              <a:gs pos="100000">
                <a:srgbClr val="00729A">
                  <a:shade val="100000"/>
                  <a:satMod val="115000"/>
                </a:srgbClr>
              </a:gs>
            </a:gsLst>
            <a:lin ang="5400000" scaled="1"/>
            <a:tileRect/>
          </a:gradFill>
        </p:spPr>
        <p:txBody>
          <a:bodyPr>
            <a:normAutofit lnSpcReduction="10000"/>
          </a:bodyPr>
          <a:lstStyle/>
          <a:p>
            <a:r>
              <a:rPr lang="es-MX" dirty="0" smtClean="0"/>
              <a:t>Existe una correlación significativa entre la actividad física intensa y el riesgo de FA.</a:t>
            </a:r>
          </a:p>
          <a:p>
            <a:r>
              <a:rPr lang="es-MX" dirty="0" smtClean="0"/>
              <a:t>Etiología incierta. Remodelación relacionada a estrés de la pared?</a:t>
            </a:r>
          </a:p>
          <a:p>
            <a:r>
              <a:rPr lang="es-MX" dirty="0" smtClean="0"/>
              <a:t>Prevención y modificación de factores de riesgo asociados. </a:t>
            </a:r>
          </a:p>
          <a:p>
            <a:r>
              <a:rPr lang="es-MX" dirty="0" smtClean="0"/>
              <a:t>Orientación en salud a deportistas de alto rendimiento y amateurs que gustan de la practica de deporte de alto rendimiento. </a:t>
            </a:r>
          </a:p>
          <a:p>
            <a:endParaRPr lang="en-US" dirty="0"/>
          </a:p>
        </p:txBody>
      </p:sp>
    </p:spTree>
    <p:extLst>
      <p:ext uri="{BB962C8B-B14F-4D97-AF65-F5344CB8AC3E}">
        <p14:creationId xmlns:p14="http://schemas.microsoft.com/office/powerpoint/2010/main" val="2927565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MX" dirty="0" smtClean="0"/>
              <a:t>FA en el Atleta</a:t>
            </a:r>
            <a:endParaRPr lang="es-MX" dirty="0"/>
          </a:p>
        </p:txBody>
      </p:sp>
      <p:pic>
        <p:nvPicPr>
          <p:cNvPr id="5" name="4 Imagen" descr="TA induce FA 2.jpg"/>
          <p:cNvPicPr>
            <a:picLocks noChangeAspect="1"/>
          </p:cNvPicPr>
          <p:nvPr/>
        </p:nvPicPr>
        <p:blipFill>
          <a:blip r:embed="rId3" cstate="print">
            <a:lum bright="-10000" contrast="10000"/>
          </a:blip>
          <a:srcRect t="3125" b="3125"/>
          <a:stretch>
            <a:fillRect/>
          </a:stretch>
        </p:blipFill>
        <p:spPr>
          <a:xfrm>
            <a:off x="2357422" y="1142984"/>
            <a:ext cx="4357718" cy="5428984"/>
          </a:xfrm>
          <a:prstGeom prst="rect">
            <a:avLst/>
          </a:prstGeom>
          <a:ln w="19050">
            <a:solidFill>
              <a:srgbClr val="FF0000"/>
            </a:solidFill>
          </a:ln>
        </p:spPr>
      </p:pic>
      <p:pic>
        <p:nvPicPr>
          <p:cNvPr id="4" name="3 Imagen" descr="TA induce FA.jpg"/>
          <p:cNvPicPr>
            <a:picLocks noChangeAspect="1"/>
          </p:cNvPicPr>
          <p:nvPr/>
        </p:nvPicPr>
        <p:blipFill>
          <a:blip r:embed="rId4" cstate="print">
            <a:lum bright="-10000" contrast="10000"/>
          </a:blip>
          <a:srcRect t="4166" b="39583"/>
          <a:stretch>
            <a:fillRect/>
          </a:stretch>
        </p:blipFill>
        <p:spPr>
          <a:xfrm rot="10800000">
            <a:off x="1571604" y="1142984"/>
            <a:ext cx="5929354" cy="4610588"/>
          </a:xfrm>
          <a:prstGeom prst="rect">
            <a:avLst/>
          </a:prstGeom>
          <a:ln w="19050">
            <a:solidFill>
              <a:srgbClr val="FF0000"/>
            </a:solidFill>
          </a:ln>
        </p:spPr>
      </p:pic>
      <p:sp>
        <p:nvSpPr>
          <p:cNvPr id="6" name="5 CuadroTexto"/>
          <p:cNvSpPr txBox="1"/>
          <p:nvPr/>
        </p:nvSpPr>
        <p:spPr>
          <a:xfrm>
            <a:off x="785786" y="714356"/>
            <a:ext cx="2000264" cy="1200329"/>
          </a:xfrm>
          <a:prstGeom prst="rect">
            <a:avLst/>
          </a:prstGeom>
          <a:solidFill>
            <a:srgbClr val="00729A"/>
          </a:solidFill>
        </p:spPr>
        <p:txBody>
          <a:bodyPr wrap="square" rtlCol="0">
            <a:spAutoFit/>
          </a:bodyPr>
          <a:lstStyle/>
          <a:p>
            <a:r>
              <a:rPr lang="es-MX" sz="2400" i="1" dirty="0" smtClean="0">
                <a:solidFill>
                  <a:schemeClr val="tx2">
                    <a:lumMod val="60000"/>
                    <a:lumOff val="40000"/>
                  </a:schemeClr>
                </a:solidFill>
                <a:latin typeface="Times New Roman" pitchFamily="18" charset="0"/>
                <a:cs typeface="Times New Roman" pitchFamily="18" charset="0"/>
              </a:rPr>
              <a:t>Fibrilación auricular aislada</a:t>
            </a:r>
            <a:endParaRPr lang="es-MX" i="1" dirty="0">
              <a:solidFill>
                <a:schemeClr val="tx2">
                  <a:lumMod val="60000"/>
                  <a:lumOff val="40000"/>
                </a:schemeClr>
              </a:solidFill>
              <a:latin typeface="Times New Roman" pitchFamily="18" charset="0"/>
              <a:cs typeface="Times New Roman" pitchFamily="18" charset="0"/>
            </a:endParaRPr>
          </a:p>
        </p:txBody>
      </p:sp>
      <p:grpSp>
        <p:nvGrpSpPr>
          <p:cNvPr id="14" name="13 Grupo"/>
          <p:cNvGrpSpPr/>
          <p:nvPr/>
        </p:nvGrpSpPr>
        <p:grpSpPr>
          <a:xfrm>
            <a:off x="8072462" y="6140731"/>
            <a:ext cx="1214446" cy="717269"/>
            <a:chOff x="8072462" y="6140731"/>
            <a:chExt cx="1214446" cy="717269"/>
          </a:xfrm>
        </p:grpSpPr>
        <p:pic>
          <p:nvPicPr>
            <p:cNvPr id="8" name="7 Imagen" descr="logo corazon.jpg"/>
            <p:cNvPicPr>
              <a:picLocks noChangeAspect="1"/>
            </p:cNvPicPr>
            <p:nvPr/>
          </p:nvPicPr>
          <p:blipFill>
            <a:blip r:embed="rId5" cstate="print">
              <a:clrChange>
                <a:clrFrom>
                  <a:srgbClr val="FCFBFB"/>
                </a:clrFrom>
                <a:clrTo>
                  <a:srgbClr val="FCFBFB">
                    <a:alpha val="0"/>
                  </a:srgbClr>
                </a:clrTo>
              </a:clrChange>
              <a:duotone>
                <a:schemeClr val="accent5">
                  <a:shade val="45000"/>
                  <a:satMod val="135000"/>
                </a:schemeClr>
                <a:prstClr val="white"/>
              </a:duotone>
              <a:lum bright="35000"/>
            </a:blip>
            <a:stretch>
              <a:fillRect/>
            </a:stretch>
          </p:blipFill>
          <p:spPr>
            <a:xfrm>
              <a:off x="8072462" y="6140731"/>
              <a:ext cx="571472" cy="717269"/>
            </a:xfrm>
            <a:prstGeom prst="rect">
              <a:avLst/>
            </a:prstGeom>
            <a:effectLst/>
            <a:scene3d>
              <a:camera prst="orthographicFront"/>
              <a:lightRig rig="chilly" dir="t"/>
            </a:scene3d>
            <a:sp3d/>
          </p:spPr>
        </p:pic>
        <p:sp>
          <p:nvSpPr>
            <p:cNvPr id="10" name="9 CuadroTexto"/>
            <p:cNvSpPr txBox="1"/>
            <p:nvPr/>
          </p:nvSpPr>
          <p:spPr>
            <a:xfrm>
              <a:off x="8501090" y="6202940"/>
              <a:ext cx="785818" cy="369332"/>
            </a:xfrm>
            <a:prstGeom prst="rect">
              <a:avLst/>
            </a:prstGeom>
            <a:noFill/>
          </p:spPr>
          <p:txBody>
            <a:bodyPr wrap="square" rtlCol="0">
              <a:spAutoFit/>
            </a:bodyPr>
            <a:lstStyle/>
            <a:p>
              <a:r>
                <a:rPr lang="es-MX" spc="300" dirty="0" smtClean="0">
                  <a:solidFill>
                    <a:schemeClr val="accent1">
                      <a:lumMod val="60000"/>
                      <a:lumOff val="40000"/>
                    </a:schemeClr>
                  </a:solidFill>
                  <a:latin typeface="Blue Highway" pitchFamily="2" charset="0"/>
                </a:rPr>
                <a:t>SNT</a:t>
              </a:r>
              <a:endParaRPr lang="es-MX" spc="300" dirty="0">
                <a:solidFill>
                  <a:schemeClr val="accent1">
                    <a:lumMod val="60000"/>
                    <a:lumOff val="40000"/>
                  </a:schemeClr>
                </a:solidFill>
                <a:latin typeface="Blue Highway" pitchFamily="2" charset="0"/>
              </a:endParaRPr>
            </a:p>
          </p:txBody>
        </p:sp>
      </p:grpSp>
      <p:pic>
        <p:nvPicPr>
          <p:cNvPr id="16" name="15 Imagen" descr="Imagen2.jpg"/>
          <p:cNvPicPr>
            <a:picLocks noChangeAspect="1"/>
          </p:cNvPicPr>
          <p:nvPr/>
        </p:nvPicPr>
        <p:blipFill>
          <a:blip r:embed="rId6" cstate="print"/>
          <a:srcRect l="9731" t="2651" r="82241" b="88731"/>
          <a:stretch>
            <a:fillRect/>
          </a:stretch>
        </p:blipFill>
        <p:spPr>
          <a:xfrm>
            <a:off x="0" y="0"/>
            <a:ext cx="642974" cy="928694"/>
          </a:xfrm>
          <a:prstGeom prst="rect">
            <a:avLst/>
          </a:prstGeom>
          <a:ln>
            <a:solidFill>
              <a:srgbClr val="0066FF"/>
            </a:solidFill>
          </a:ln>
          <a:effectLst>
            <a:reflection blurRad="6350" stA="52000" endA="300" endPos="35000" dir="5400000" sy="-100000" algn="bl" rotWithShape="0"/>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02" y="1772816"/>
            <a:ext cx="8613405" cy="292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52120" y="6309320"/>
            <a:ext cx="3168352" cy="369332"/>
          </a:xfrm>
          <a:prstGeom prst="rect">
            <a:avLst/>
          </a:prstGeom>
          <a:noFill/>
        </p:spPr>
        <p:txBody>
          <a:bodyPr wrap="square" rtlCol="0">
            <a:spAutoFit/>
          </a:bodyPr>
          <a:lstStyle/>
          <a:p>
            <a:r>
              <a:rPr lang="es-MX" dirty="0" err="1" smtClean="0">
                <a:solidFill>
                  <a:schemeClr val="tx2">
                    <a:lumMod val="20000"/>
                    <a:lumOff val="80000"/>
                  </a:schemeClr>
                </a:solidFill>
              </a:rPr>
              <a:t>Abdulla</a:t>
            </a:r>
            <a:r>
              <a:rPr lang="es-MX" dirty="0" smtClean="0">
                <a:solidFill>
                  <a:schemeClr val="tx2">
                    <a:lumMod val="20000"/>
                    <a:lumOff val="80000"/>
                  </a:schemeClr>
                </a:solidFill>
              </a:rPr>
              <a:t> J. </a:t>
            </a:r>
            <a:r>
              <a:rPr lang="es-MX" dirty="0" err="1" smtClean="0">
                <a:solidFill>
                  <a:schemeClr val="tx2">
                    <a:lumMod val="20000"/>
                    <a:lumOff val="80000"/>
                  </a:schemeClr>
                </a:solidFill>
              </a:rPr>
              <a:t>Europace</a:t>
            </a:r>
            <a:r>
              <a:rPr lang="es-MX" dirty="0" smtClean="0">
                <a:solidFill>
                  <a:schemeClr val="tx2">
                    <a:lumMod val="20000"/>
                    <a:lumOff val="80000"/>
                  </a:schemeClr>
                </a:solidFill>
              </a:rPr>
              <a:t> 2009; 11</a:t>
            </a:r>
            <a:endParaRPr lang="en-US" dirty="0">
              <a:solidFill>
                <a:schemeClr val="tx2">
                  <a:lumMod val="20000"/>
                  <a:lumOff val="80000"/>
                </a:schemeClr>
              </a:solidFill>
            </a:endParaRPr>
          </a:p>
        </p:txBody>
      </p:sp>
    </p:spTree>
    <p:extLst>
      <p:ext uri="{BB962C8B-B14F-4D97-AF65-F5344CB8AC3E}">
        <p14:creationId xmlns:p14="http://schemas.microsoft.com/office/powerpoint/2010/main" val="49413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116632"/>
            <a:ext cx="8229600" cy="1143000"/>
          </a:xfrm>
        </p:spPr>
        <p:txBody>
          <a:bodyPr/>
          <a:lstStyle/>
          <a:p>
            <a:r>
              <a:rPr lang="es-MX" dirty="0" smtClean="0"/>
              <a:t>FA en el Atleta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704856" cy="366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148064" y="5805264"/>
            <a:ext cx="3168352" cy="369332"/>
          </a:xfrm>
          <a:prstGeom prst="rect">
            <a:avLst/>
          </a:prstGeom>
          <a:noFill/>
        </p:spPr>
        <p:txBody>
          <a:bodyPr wrap="square" rtlCol="0">
            <a:spAutoFit/>
          </a:bodyPr>
          <a:lstStyle/>
          <a:p>
            <a:r>
              <a:rPr lang="es-MX" dirty="0" err="1" smtClean="0">
                <a:solidFill>
                  <a:schemeClr val="tx2">
                    <a:lumMod val="20000"/>
                    <a:lumOff val="80000"/>
                  </a:schemeClr>
                </a:solidFill>
              </a:rPr>
              <a:t>Abdulla</a:t>
            </a:r>
            <a:r>
              <a:rPr lang="es-MX" dirty="0" smtClean="0">
                <a:solidFill>
                  <a:schemeClr val="tx2">
                    <a:lumMod val="20000"/>
                    <a:lumOff val="80000"/>
                  </a:schemeClr>
                </a:solidFill>
              </a:rPr>
              <a:t> J. </a:t>
            </a:r>
            <a:r>
              <a:rPr lang="es-MX" dirty="0" err="1" smtClean="0">
                <a:solidFill>
                  <a:schemeClr val="tx2">
                    <a:lumMod val="20000"/>
                    <a:lumOff val="80000"/>
                  </a:schemeClr>
                </a:solidFill>
              </a:rPr>
              <a:t>Europace</a:t>
            </a:r>
            <a:r>
              <a:rPr lang="es-MX" dirty="0" smtClean="0">
                <a:solidFill>
                  <a:schemeClr val="tx2">
                    <a:lumMod val="20000"/>
                    <a:lumOff val="80000"/>
                  </a:schemeClr>
                </a:solidFill>
              </a:rPr>
              <a:t> 2009; 11</a:t>
            </a:r>
            <a:endParaRPr lang="en-US" dirty="0">
              <a:solidFill>
                <a:schemeClr val="tx2">
                  <a:lumMod val="20000"/>
                  <a:lumOff val="80000"/>
                </a:schemeClr>
              </a:solidFill>
            </a:endParaRPr>
          </a:p>
        </p:txBody>
      </p:sp>
    </p:spTree>
    <p:extLst>
      <p:ext uri="{BB962C8B-B14F-4D97-AF65-F5344CB8AC3E}">
        <p14:creationId xmlns:p14="http://schemas.microsoft.com/office/powerpoint/2010/main" val="297162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AF en el Atleta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489745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432" y="5085183"/>
            <a:ext cx="27527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69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MX" dirty="0" smtClean="0"/>
              <a:t>FA en el Atleta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5" y="3914560"/>
            <a:ext cx="82391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134573" y="6516972"/>
            <a:ext cx="2688428" cy="307777"/>
          </a:xfrm>
          <a:prstGeom prst="rect">
            <a:avLst/>
          </a:prstGeom>
          <a:noFill/>
        </p:spPr>
        <p:txBody>
          <a:bodyPr wrap="none" rtlCol="0">
            <a:spAutoFit/>
          </a:bodyPr>
          <a:lstStyle/>
          <a:p>
            <a:r>
              <a:rPr lang="es-MX" sz="1400" dirty="0" smtClean="0">
                <a:solidFill>
                  <a:schemeClr val="tx2">
                    <a:lumMod val="20000"/>
                    <a:lumOff val="80000"/>
                  </a:schemeClr>
                </a:solidFill>
              </a:rPr>
              <a:t>Calvo N et al. </a:t>
            </a:r>
            <a:r>
              <a:rPr lang="es-MX" sz="1400" dirty="0" err="1" smtClean="0">
                <a:solidFill>
                  <a:schemeClr val="tx2">
                    <a:lumMod val="20000"/>
                    <a:lumOff val="80000"/>
                  </a:schemeClr>
                </a:solidFill>
              </a:rPr>
              <a:t>Europace</a:t>
            </a:r>
            <a:r>
              <a:rPr lang="es-MX" sz="1400" dirty="0" smtClean="0">
                <a:solidFill>
                  <a:schemeClr val="tx2">
                    <a:lumMod val="20000"/>
                    <a:lumOff val="80000"/>
                  </a:schemeClr>
                </a:solidFill>
              </a:rPr>
              <a:t> 2016: 18</a:t>
            </a:r>
            <a:endParaRPr lang="en-US" sz="1400" dirty="0">
              <a:solidFill>
                <a:schemeClr val="tx2">
                  <a:lumMod val="20000"/>
                  <a:lumOff val="80000"/>
                </a:schemeClr>
              </a:solidFill>
            </a:endParaRPr>
          </a:p>
        </p:txBody>
      </p:sp>
      <p:sp>
        <p:nvSpPr>
          <p:cNvPr id="4" name="3 CuadroTexto"/>
          <p:cNvSpPr txBox="1"/>
          <p:nvPr/>
        </p:nvSpPr>
        <p:spPr>
          <a:xfrm>
            <a:off x="827584" y="908720"/>
            <a:ext cx="7623241" cy="523220"/>
          </a:xfrm>
          <a:prstGeom prst="rect">
            <a:avLst/>
          </a:prstGeom>
          <a:noFill/>
        </p:spPr>
        <p:txBody>
          <a:bodyPr wrap="none" rtlCol="0">
            <a:spAutoFit/>
          </a:bodyPr>
          <a:lstStyle/>
          <a:p>
            <a:r>
              <a:rPr lang="es-MX" sz="2800" dirty="0" smtClean="0"/>
              <a:t>Nuevos factores de riesgo asociados a FA Aislada</a:t>
            </a: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524" y="1417674"/>
            <a:ext cx="6577360" cy="238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04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132856"/>
            <a:ext cx="40767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467" y="2924944"/>
            <a:ext cx="4360245" cy="260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668467" y="2132856"/>
            <a:ext cx="4104456" cy="646331"/>
          </a:xfrm>
          <a:prstGeom prst="rect">
            <a:avLst/>
          </a:prstGeom>
          <a:noFill/>
        </p:spPr>
        <p:txBody>
          <a:bodyPr wrap="square" rtlCol="0">
            <a:spAutoFit/>
          </a:bodyPr>
          <a:lstStyle/>
          <a:p>
            <a:r>
              <a:rPr lang="es-MX" dirty="0" smtClean="0"/>
              <a:t>Dosis respuesta entre actividad física y riesgo de presentar FA </a:t>
            </a:r>
            <a:endParaRPr lang="en-US" dirty="0"/>
          </a:p>
        </p:txBody>
      </p:sp>
      <p:sp>
        <p:nvSpPr>
          <p:cNvPr id="6" name="5 CuadroTexto"/>
          <p:cNvSpPr txBox="1"/>
          <p:nvPr/>
        </p:nvSpPr>
        <p:spPr>
          <a:xfrm>
            <a:off x="6134573" y="6516972"/>
            <a:ext cx="2688428" cy="307777"/>
          </a:xfrm>
          <a:prstGeom prst="rect">
            <a:avLst/>
          </a:prstGeom>
          <a:noFill/>
        </p:spPr>
        <p:txBody>
          <a:bodyPr wrap="none" rtlCol="0">
            <a:spAutoFit/>
          </a:bodyPr>
          <a:lstStyle/>
          <a:p>
            <a:r>
              <a:rPr lang="es-MX" sz="1400" dirty="0" smtClean="0">
                <a:solidFill>
                  <a:schemeClr val="tx2">
                    <a:lumMod val="20000"/>
                    <a:lumOff val="80000"/>
                  </a:schemeClr>
                </a:solidFill>
              </a:rPr>
              <a:t>Calvo N et al. </a:t>
            </a:r>
            <a:r>
              <a:rPr lang="es-MX" sz="1400" dirty="0" err="1" smtClean="0">
                <a:solidFill>
                  <a:schemeClr val="tx2">
                    <a:lumMod val="20000"/>
                    <a:lumOff val="80000"/>
                  </a:schemeClr>
                </a:solidFill>
              </a:rPr>
              <a:t>Europace</a:t>
            </a:r>
            <a:r>
              <a:rPr lang="es-MX" sz="1400" dirty="0" smtClean="0">
                <a:solidFill>
                  <a:schemeClr val="tx2">
                    <a:lumMod val="20000"/>
                    <a:lumOff val="80000"/>
                  </a:schemeClr>
                </a:solidFill>
              </a:rPr>
              <a:t> 2016: 18</a:t>
            </a:r>
            <a:endParaRPr lang="en-US" sz="1400" dirty="0">
              <a:solidFill>
                <a:schemeClr val="tx2">
                  <a:lumMod val="20000"/>
                  <a:lumOff val="80000"/>
                </a:schemeClr>
              </a:solidFill>
            </a:endParaRPr>
          </a:p>
        </p:txBody>
      </p:sp>
    </p:spTree>
    <p:extLst>
      <p:ext uri="{BB962C8B-B14F-4D97-AF65-F5344CB8AC3E}">
        <p14:creationId xmlns:p14="http://schemas.microsoft.com/office/powerpoint/2010/main" val="54771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 en el Atleta</a:t>
            </a:r>
            <a:endParaRPr lang="en-US"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8379" t="10628" r="2010" b="16499"/>
          <a:stretch/>
        </p:blipFill>
        <p:spPr>
          <a:xfrm>
            <a:off x="467544" y="1556792"/>
            <a:ext cx="8306941" cy="4752528"/>
          </a:xfrm>
          <a:prstGeom prst="rect">
            <a:avLst/>
          </a:prstGeom>
        </p:spPr>
      </p:pic>
    </p:spTree>
    <p:extLst>
      <p:ext uri="{BB962C8B-B14F-4D97-AF65-F5344CB8AC3E}">
        <p14:creationId xmlns:p14="http://schemas.microsoft.com/office/powerpoint/2010/main" val="223044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29541"/>
            <a:ext cx="83058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9" t="25274" r="43070" b="16059"/>
          <a:stretch/>
        </p:blipFill>
        <p:spPr bwMode="auto">
          <a:xfrm>
            <a:off x="1763688" y="136899"/>
            <a:ext cx="5283561" cy="358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39752" y="151977"/>
            <a:ext cx="3960440" cy="369332"/>
          </a:xfrm>
          <a:prstGeom prst="rect">
            <a:avLst/>
          </a:prstGeom>
          <a:noFill/>
        </p:spPr>
        <p:txBody>
          <a:bodyPr wrap="square" rtlCol="0">
            <a:spAutoFit/>
          </a:bodyPr>
          <a:lstStyle/>
          <a:p>
            <a:r>
              <a:rPr lang="es-MX" dirty="0" smtClean="0">
                <a:solidFill>
                  <a:srgbClr val="000000"/>
                </a:solidFill>
              </a:rPr>
              <a:t>Claus S. </a:t>
            </a:r>
            <a:r>
              <a:rPr lang="es-MX" dirty="0">
                <a:solidFill>
                  <a:srgbClr val="000000"/>
                </a:solidFill>
              </a:rPr>
              <a:t>P </a:t>
            </a:r>
            <a:r>
              <a:rPr lang="es-MX" dirty="0" err="1" smtClean="0">
                <a:solidFill>
                  <a:srgbClr val="000000"/>
                </a:solidFill>
              </a:rPr>
              <a:t>PLoS</a:t>
            </a:r>
            <a:r>
              <a:rPr lang="es-MX" dirty="0" smtClean="0">
                <a:solidFill>
                  <a:srgbClr val="000000"/>
                </a:solidFill>
              </a:rPr>
              <a:t> </a:t>
            </a:r>
            <a:r>
              <a:rPr lang="es-MX" dirty="0" err="1">
                <a:solidFill>
                  <a:srgbClr val="000000"/>
                </a:solidFill>
              </a:rPr>
              <a:t>One</a:t>
            </a:r>
            <a:r>
              <a:rPr lang="es-MX" dirty="0">
                <a:solidFill>
                  <a:srgbClr val="000000"/>
                </a:solidFill>
              </a:rPr>
              <a:t>. 2016; </a:t>
            </a:r>
            <a:r>
              <a:rPr lang="es-MX" dirty="0" smtClean="0">
                <a:solidFill>
                  <a:srgbClr val="000000"/>
                </a:solidFill>
              </a:rPr>
              <a:t>11(2)</a:t>
            </a:r>
            <a:endParaRPr lang="en-US" dirty="0">
              <a:solidFill>
                <a:srgbClr val="000000"/>
              </a:solidFill>
            </a:endParaRPr>
          </a:p>
        </p:txBody>
      </p:sp>
      <p:sp>
        <p:nvSpPr>
          <p:cNvPr id="6" name="5 CuadroTexto"/>
          <p:cNvSpPr txBox="1"/>
          <p:nvPr/>
        </p:nvSpPr>
        <p:spPr>
          <a:xfrm>
            <a:off x="5979981" y="6502515"/>
            <a:ext cx="2688428" cy="307777"/>
          </a:xfrm>
          <a:prstGeom prst="rect">
            <a:avLst/>
          </a:prstGeom>
          <a:noFill/>
        </p:spPr>
        <p:txBody>
          <a:bodyPr wrap="none" rtlCol="0">
            <a:spAutoFit/>
          </a:bodyPr>
          <a:lstStyle/>
          <a:p>
            <a:r>
              <a:rPr lang="es-MX" sz="1400" dirty="0" smtClean="0">
                <a:solidFill>
                  <a:schemeClr val="tx2">
                    <a:lumMod val="20000"/>
                    <a:lumOff val="80000"/>
                  </a:schemeClr>
                </a:solidFill>
              </a:rPr>
              <a:t>Calvo N et al. </a:t>
            </a:r>
            <a:r>
              <a:rPr lang="es-MX" sz="1400" dirty="0" err="1" smtClean="0">
                <a:solidFill>
                  <a:schemeClr val="tx2">
                    <a:lumMod val="20000"/>
                    <a:lumOff val="80000"/>
                  </a:schemeClr>
                </a:solidFill>
              </a:rPr>
              <a:t>Europace</a:t>
            </a:r>
            <a:r>
              <a:rPr lang="es-MX" sz="1400" dirty="0" smtClean="0">
                <a:solidFill>
                  <a:schemeClr val="tx2">
                    <a:lumMod val="20000"/>
                    <a:lumOff val="80000"/>
                  </a:schemeClr>
                </a:solidFill>
              </a:rPr>
              <a:t> 2016: 18</a:t>
            </a:r>
            <a:endParaRPr lang="en-US" sz="1400" dirty="0">
              <a:solidFill>
                <a:schemeClr val="tx2">
                  <a:lumMod val="20000"/>
                  <a:lumOff val="80000"/>
                </a:schemeClr>
              </a:solidFill>
            </a:endParaRPr>
          </a:p>
        </p:txBody>
      </p:sp>
      <p:cxnSp>
        <p:nvCxnSpPr>
          <p:cNvPr id="5" name="4 Conector recto"/>
          <p:cNvCxnSpPr/>
          <p:nvPr/>
        </p:nvCxnSpPr>
        <p:spPr>
          <a:xfrm>
            <a:off x="539552" y="4653136"/>
            <a:ext cx="79928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39552" y="5013176"/>
            <a:ext cx="79928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539552" y="5589240"/>
            <a:ext cx="79928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3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rgbClr val="FFFF99"/>
      </a:dk1>
      <a:lt1>
        <a:srgbClr val="007D8E"/>
      </a:lt1>
      <a:dk2>
        <a:srgbClr val="007D8E"/>
      </a:dk2>
      <a:lt2>
        <a:srgbClr val="FFFF00"/>
      </a:lt2>
      <a:accent1>
        <a:srgbClr val="00B0F0"/>
      </a:accent1>
      <a:accent2>
        <a:srgbClr val="2FCEDF"/>
      </a:accent2>
      <a:accent3>
        <a:srgbClr val="9BBB59"/>
      </a:accent3>
      <a:accent4>
        <a:srgbClr val="8064A2"/>
      </a:accent4>
      <a:accent5>
        <a:srgbClr val="4BACC6"/>
      </a:accent5>
      <a:accent6>
        <a:srgbClr val="F79646"/>
      </a:accent6>
      <a:hlink>
        <a:srgbClr val="0000FF"/>
      </a:hlink>
      <a:folHlink>
        <a:srgbClr val="80008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516</Words>
  <Application>Microsoft Office PowerPoint</Application>
  <PresentationFormat>Presentación en pantalla (4:3)</PresentationFormat>
  <Paragraphs>65</Paragraphs>
  <Slides>16</Slides>
  <Notes>5</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FA en el Atleta. </vt:lpstr>
      <vt:lpstr>FA en el Atleta</vt:lpstr>
      <vt:lpstr>FA en el Atleta</vt:lpstr>
      <vt:lpstr>FA en el Atleta</vt:lpstr>
      <vt:lpstr>AF en el Atleta</vt:lpstr>
      <vt:lpstr>FA en el Atleta</vt:lpstr>
      <vt:lpstr>FA en el Atleta</vt:lpstr>
      <vt:lpstr>FA en el Atleta</vt:lpstr>
      <vt:lpstr>Presentación de PowerPoint</vt:lpstr>
      <vt:lpstr>FA en el Atleta</vt:lpstr>
      <vt:lpstr>FA en el Atleta</vt:lpstr>
      <vt:lpstr>Ablación de la Fibrilación Auricular</vt:lpstr>
      <vt:lpstr>FA favorece FA</vt:lpstr>
      <vt:lpstr>Caso Clínico</vt:lpstr>
      <vt:lpstr>FA en el Atleta</vt:lpstr>
      <vt:lpstr>FA en el Atleta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Ablación de la Fibrilación Auricular</dc:title>
  <dc:creator>Santiago Nava T</dc:creator>
  <cp:lastModifiedBy>Nava</cp:lastModifiedBy>
  <cp:revision>41</cp:revision>
  <dcterms:created xsi:type="dcterms:W3CDTF">2009-05-06T22:31:14Z</dcterms:created>
  <dcterms:modified xsi:type="dcterms:W3CDTF">2016-04-05T16:09:10Z</dcterms:modified>
</cp:coreProperties>
</file>