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2"/>
  </p:notesMasterIdLst>
  <p:sldIdLst>
    <p:sldId id="256" r:id="rId2"/>
    <p:sldId id="264" r:id="rId3"/>
    <p:sldId id="316" r:id="rId4"/>
    <p:sldId id="319" r:id="rId5"/>
    <p:sldId id="320" r:id="rId6"/>
    <p:sldId id="265" r:id="rId7"/>
    <p:sldId id="273" r:id="rId8"/>
    <p:sldId id="321" r:id="rId9"/>
    <p:sldId id="270" r:id="rId10"/>
    <p:sldId id="315" r:id="rId1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9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94661" autoAdjust="0"/>
  </p:normalViewPr>
  <p:slideViewPr>
    <p:cSldViewPr snapToGrid="0" snapToObjects="1">
      <p:cViewPr>
        <p:scale>
          <a:sx n="108" d="100"/>
          <a:sy n="108" d="100"/>
        </p:scale>
        <p:origin x="-144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C3859-9AED-7245-A0A1-37B5AA970EFC}" type="datetimeFigureOut">
              <a:rPr lang="es-ES" smtClean="0"/>
              <a:t>06/07/16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0D5B0-08E7-D34B-8C06-A1AC806EB46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1304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MX">
              <a:latin typeface="Calibri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9614D8-DC97-114F-B916-AA43F0B7C114}" type="slidenum">
              <a:rPr lang="es-ES" sz="1200">
                <a:solidFill>
                  <a:srgbClr val="000000"/>
                </a:solidFill>
                <a:latin typeface="Calibri" charset="0"/>
              </a:rPr>
              <a:pPr eaLnBrk="1" hangingPunct="1"/>
              <a:t>7</a:t>
            </a:fld>
            <a:endParaRPr lang="es-E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3AD354B-3A9E-234E-B5A9-46D348F8F9CD}" type="datetimeFigureOut">
              <a:rPr lang="es-ES" smtClean="0"/>
              <a:t>06/07/16</a:t>
            </a:fld>
            <a:endParaRPr lang="es-E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E2CBA6-DEF5-A249-8E92-036644220F56}" type="slidenum">
              <a:rPr lang="es-ES" smtClean="0"/>
              <a:t>‹Nr.›</a:t>
            </a:fld>
            <a:endParaRPr lang="es-E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s-E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354B-3A9E-234E-B5A9-46D348F8F9CD}" type="datetimeFigureOut">
              <a:rPr lang="es-ES" smtClean="0"/>
              <a:t>06/07/16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CBA6-DEF5-A249-8E92-036644220F56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354B-3A9E-234E-B5A9-46D348F8F9CD}" type="datetimeFigureOut">
              <a:rPr lang="es-ES" smtClean="0"/>
              <a:t>06/07/16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3E2CBA6-DEF5-A249-8E92-036644220F56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647" y="6356821"/>
            <a:ext cx="2133079" cy="365001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75" y="6356821"/>
            <a:ext cx="2895451" cy="365001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B4224-2E58-694A-B2E6-C707101E2F72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093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354B-3A9E-234E-B5A9-46D348F8F9CD}" type="datetimeFigureOut">
              <a:rPr lang="es-ES" smtClean="0"/>
              <a:t>06/07/16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CBA6-DEF5-A249-8E92-036644220F56}" type="slidenum">
              <a:rPr lang="es-ES" smtClean="0"/>
              <a:t>‹Nr.›</a:t>
            </a:fld>
            <a:endParaRPr lang="es-E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3AD354B-3A9E-234E-B5A9-46D348F8F9CD}" type="datetimeFigureOut">
              <a:rPr lang="es-ES" smtClean="0"/>
              <a:t>06/07/16</a:t>
            </a:fld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3E2CBA6-DEF5-A249-8E92-036644220F56}" type="slidenum">
              <a:rPr lang="es-ES" smtClean="0"/>
              <a:t>‹Nr.›</a:t>
            </a:fld>
            <a:endParaRPr lang="es-E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354B-3A9E-234E-B5A9-46D348F8F9CD}" type="datetimeFigureOut">
              <a:rPr lang="es-ES" smtClean="0"/>
              <a:t>06/07/16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CBA6-DEF5-A249-8E92-036644220F56}" type="slidenum">
              <a:rPr lang="es-ES" smtClean="0"/>
              <a:t>‹Nr.›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354B-3A9E-234E-B5A9-46D348F8F9CD}" type="datetimeFigureOut">
              <a:rPr lang="es-ES" smtClean="0"/>
              <a:t>06/07/16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CBA6-DEF5-A249-8E92-036644220F56}" type="slidenum">
              <a:rPr lang="es-ES" smtClean="0"/>
              <a:t>‹Nr.›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354B-3A9E-234E-B5A9-46D348F8F9CD}" type="datetimeFigureOut">
              <a:rPr lang="es-ES" smtClean="0"/>
              <a:t>06/07/16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CBA6-DEF5-A249-8E92-036644220F56}" type="slidenum">
              <a:rPr lang="es-ES" smtClean="0"/>
              <a:t>‹Nr.›</a:t>
            </a:fld>
            <a:endParaRPr lang="es-E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354B-3A9E-234E-B5A9-46D348F8F9CD}" type="datetimeFigureOut">
              <a:rPr lang="es-ES" smtClean="0"/>
              <a:t>06/07/16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CBA6-DEF5-A249-8E92-036644220F56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354B-3A9E-234E-B5A9-46D348F8F9CD}" type="datetimeFigureOut">
              <a:rPr lang="es-ES" smtClean="0"/>
              <a:t>06/07/16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E2CBA6-DEF5-A249-8E92-036644220F56}" type="slidenum">
              <a:rPr lang="es-ES" smtClean="0"/>
              <a:t>‹Nr.›</a:t>
            </a:fld>
            <a:endParaRPr lang="es-E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354B-3A9E-234E-B5A9-46D348F8F9CD}" type="datetimeFigureOut">
              <a:rPr lang="es-ES" smtClean="0"/>
              <a:t>06/07/16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CBA6-DEF5-A249-8E92-036644220F56}" type="slidenum">
              <a:rPr lang="es-ES" smtClean="0"/>
              <a:t>‹Nr.›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D3AD354B-3A9E-234E-B5A9-46D348F8F9CD}" type="datetimeFigureOut">
              <a:rPr lang="es-ES" smtClean="0"/>
              <a:t>06/07/16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C3E2CBA6-DEF5-A249-8E92-036644220F56}" type="slidenum">
              <a:rPr lang="es-ES" smtClean="0"/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2.jpeg"/><Relationship Id="rId5" Type="http://schemas.microsoft.com/office/2007/relationships/hdphoto" Target="../media/hdphoto1.wdp"/><Relationship Id="rId6" Type="http://schemas.openxmlformats.org/officeDocument/2006/relationships/image" Target="../media/image13.png"/><Relationship Id="rId7" Type="http://schemas.openxmlformats.org/officeDocument/2006/relationships/image" Target="../media/image5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5.jp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089316" y="4850507"/>
            <a:ext cx="1971823" cy="619228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Dr. Felipe Vadillo Ortega</a:t>
            </a:r>
          </a:p>
          <a:p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14074"/>
            <a:ext cx="6324600" cy="1828800"/>
          </a:xfrm>
        </p:spPr>
        <p:txBody>
          <a:bodyPr/>
          <a:lstStyle/>
          <a:p>
            <a:r>
              <a:rPr lang="es-ES" b="1" dirty="0" smtClean="0">
                <a:latin typeface="Franklin Gothic Book"/>
                <a:cs typeface="Franklin Gothic Book"/>
              </a:rPr>
              <a:t> </a:t>
            </a:r>
            <a:endParaRPr lang="es-ES" b="1" dirty="0">
              <a:latin typeface="Franklin Gothic Book"/>
              <a:cs typeface="Franklin Gothic Book"/>
            </a:endParaRPr>
          </a:p>
        </p:txBody>
      </p:sp>
      <p:pic>
        <p:nvPicPr>
          <p:cNvPr id="4" name="Imagen 3" descr="INMEGE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005" y="5699774"/>
            <a:ext cx="856261" cy="75799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92317" y="2493734"/>
            <a:ext cx="5908302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FFFF"/>
                </a:solidFill>
              </a:rPr>
              <a:t> La Medicina Genómica y la Clínica: Retos del 2016 en adelante. </a:t>
            </a:r>
            <a:endParaRPr lang="es-ES" b="1" dirty="0" smtClean="0">
              <a:solidFill>
                <a:srgbClr val="FFFFFF"/>
              </a:solidFill>
            </a:endParaRPr>
          </a:p>
        </p:txBody>
      </p:sp>
      <p:pic>
        <p:nvPicPr>
          <p:cNvPr id="7" name="2 Imagen" descr="unam2.jpg"/>
          <p:cNvPicPr/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7988178" y="5699774"/>
            <a:ext cx="848414" cy="75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uadroTexto 10"/>
          <p:cNvSpPr txBox="1"/>
          <p:nvPr/>
        </p:nvSpPr>
        <p:spPr>
          <a:xfrm>
            <a:off x="941949" y="3867340"/>
            <a:ext cx="4222135" cy="10772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FFFFF"/>
                </a:solidFill>
              </a:rPr>
              <a:t>G</a:t>
            </a:r>
            <a:r>
              <a:rPr lang="es-ES" sz="3200" b="1" dirty="0" smtClean="0">
                <a:solidFill>
                  <a:srgbClr val="FFFFFF"/>
                </a:solidFill>
              </a:rPr>
              <a:t>enómica y salud perinatal.</a:t>
            </a:r>
            <a:endParaRPr lang="es-ES" sz="2400" b="1" dirty="0" smtClean="0">
              <a:solidFill>
                <a:srgbClr val="FFFFFF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944" y="643092"/>
            <a:ext cx="1276643" cy="127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0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3753329" y="1842512"/>
            <a:ext cx="5144735" cy="2649957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UNIDADES DE ALTA TECNOLOGÍA</a:t>
            </a:r>
          </a:p>
          <a:p>
            <a:r>
              <a:rPr lang="en-US" dirty="0" smtClean="0"/>
              <a:t>UNIDAD DE VINCULACIÓN DE LA FACULTAD DE MEDICINA, U.N.A.M.</a:t>
            </a:r>
          </a:p>
          <a:p>
            <a:r>
              <a:rPr lang="en-US" dirty="0" smtClean="0"/>
              <a:t>CONSORCIO DE MICROBIOMA</a:t>
            </a:r>
          </a:p>
          <a:p>
            <a:r>
              <a:rPr lang="en-US" dirty="0" smtClean="0"/>
              <a:t>CONSORCIO DE METABOLOMA</a:t>
            </a:r>
          </a:p>
          <a:p>
            <a:r>
              <a:rPr lang="en-US" dirty="0" smtClean="0"/>
              <a:t>LINEA INSTITUCIONAL EN INTERACCIÓN GENOMA/AMBIENTE</a:t>
            </a:r>
          </a:p>
          <a:p>
            <a:pPr marL="4572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492740" y="355847"/>
            <a:ext cx="6269519" cy="1054394"/>
          </a:xfrm>
        </p:spPr>
        <p:txBody>
          <a:bodyPr/>
          <a:lstStyle/>
          <a:p>
            <a:r>
              <a:rPr lang="en-US" dirty="0" smtClean="0"/>
              <a:t>INFRAESTRUCTURA DISPONIBLE</a:t>
            </a:r>
            <a:endParaRPr lang="en-US" dirty="0"/>
          </a:p>
        </p:txBody>
      </p:sp>
      <p:pic>
        <p:nvPicPr>
          <p:cNvPr id="4" name="Imagen 3" descr="Logotipo-INMEG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0" y="226508"/>
            <a:ext cx="2039658" cy="8349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08" y="1990230"/>
            <a:ext cx="3057716" cy="1528858"/>
          </a:xfrm>
          <a:prstGeom prst="rect">
            <a:avLst/>
          </a:prstGeom>
        </p:spPr>
      </p:pic>
      <p:pic>
        <p:nvPicPr>
          <p:cNvPr id="7" name="Imagen 6" descr="IMG_036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0" y="3882780"/>
            <a:ext cx="1675826" cy="2234435"/>
          </a:xfrm>
          <a:prstGeom prst="rect">
            <a:avLst/>
          </a:prstGeom>
        </p:spPr>
      </p:pic>
      <p:pic>
        <p:nvPicPr>
          <p:cNvPr id="8" name="Imagen 7" descr="IMG_037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586" y="4378506"/>
            <a:ext cx="1591058" cy="2121410"/>
          </a:xfrm>
          <a:prstGeom prst="rect">
            <a:avLst/>
          </a:prstGeom>
        </p:spPr>
      </p:pic>
      <p:pic>
        <p:nvPicPr>
          <p:cNvPr id="9" name="Imagen 8" descr="IMG_036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39" y="4587411"/>
            <a:ext cx="1434379" cy="1912505"/>
          </a:xfrm>
          <a:prstGeom prst="rect">
            <a:avLst/>
          </a:prstGeom>
        </p:spPr>
      </p:pic>
      <p:pic>
        <p:nvPicPr>
          <p:cNvPr id="10" name="Imagen 9" descr="IMG_036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11" y="4716241"/>
            <a:ext cx="1337757" cy="1783675"/>
          </a:xfrm>
          <a:prstGeom prst="rect">
            <a:avLst/>
          </a:prstGeom>
        </p:spPr>
      </p:pic>
      <p:pic>
        <p:nvPicPr>
          <p:cNvPr id="11" name="Imagen 10" descr="cesarea8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271" y="5116192"/>
            <a:ext cx="1844965" cy="138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4295" y="5271836"/>
            <a:ext cx="1843775" cy="122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175651" y="1686957"/>
            <a:ext cx="8742029" cy="498505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redondeado 14"/>
          <p:cNvSpPr/>
          <p:nvPr/>
        </p:nvSpPr>
        <p:spPr>
          <a:xfrm>
            <a:off x="176863" y="1810336"/>
            <a:ext cx="8742029" cy="318835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Campo </a:t>
            </a:r>
            <a:r>
              <a:rPr lang="en-US" dirty="0" err="1" smtClean="0"/>
              <a:t>emergente</a:t>
            </a:r>
            <a:r>
              <a:rPr lang="en-US" dirty="0" smtClean="0"/>
              <a:t>  de la </a:t>
            </a:r>
            <a:r>
              <a:rPr lang="en-US" dirty="0" err="1" smtClean="0"/>
              <a:t>perinatología</a:t>
            </a:r>
            <a:endParaRPr lang="en-US" dirty="0"/>
          </a:p>
        </p:txBody>
      </p:sp>
      <p:sp>
        <p:nvSpPr>
          <p:cNvPr id="10" name="Trapecio 9"/>
          <p:cNvSpPr/>
          <p:nvPr/>
        </p:nvSpPr>
        <p:spPr>
          <a:xfrm>
            <a:off x="1567339" y="1810336"/>
            <a:ext cx="5485735" cy="2553385"/>
          </a:xfrm>
          <a:prstGeom prst="trapezoid">
            <a:avLst/>
          </a:prstGeom>
          <a:solidFill>
            <a:schemeClr val="tx2">
              <a:lumMod val="60000"/>
              <a:lumOff val="40000"/>
              <a:alpha val="79000"/>
            </a:schemeClr>
          </a:solidFill>
          <a:ln>
            <a:solidFill>
              <a:srgbClr val="00000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2435870" y="2053337"/>
            <a:ext cx="1294675" cy="646331"/>
          </a:xfrm>
          <a:prstGeom prst="rect">
            <a:avLst/>
          </a:prstGeom>
          <a:solidFill>
            <a:schemeClr val="tx2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Cuidado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 prenatal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760439" y="2433942"/>
            <a:ext cx="1378209" cy="646331"/>
          </a:xfrm>
          <a:prstGeom prst="rect">
            <a:avLst/>
          </a:prstGeom>
          <a:solidFill>
            <a:srgbClr val="1F497D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FF"/>
                </a:solidFill>
                <a:latin typeface="Arial"/>
                <a:cs typeface="Arial"/>
              </a:rPr>
              <a:t>Atención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lang="en-US" b="1" dirty="0" err="1" smtClean="0">
                <a:solidFill>
                  <a:srgbClr val="FFFFFF"/>
                </a:solidFill>
                <a:latin typeface="Arial"/>
                <a:cs typeface="Arial"/>
              </a:rPr>
              <a:t>parto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426392" y="2814369"/>
            <a:ext cx="1296347" cy="646331"/>
          </a:xfrm>
          <a:prstGeom prst="rect">
            <a:avLst/>
          </a:prstGeom>
          <a:solidFill>
            <a:srgbClr val="1F497D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FF"/>
                </a:solidFill>
                <a:latin typeface="Arial"/>
                <a:cs typeface="Arial"/>
              </a:rPr>
              <a:t>Medicina</a:t>
            </a:r>
            <a:endParaRPr lang="en-US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fetal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69645" y="2376502"/>
            <a:ext cx="1577636" cy="646331"/>
          </a:xfrm>
          <a:prstGeom prst="rect">
            <a:avLst/>
          </a:prstGeom>
          <a:solidFill>
            <a:srgbClr val="1F497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FF"/>
                </a:solidFill>
                <a:latin typeface="Arial"/>
                <a:cs typeface="Arial"/>
              </a:rPr>
              <a:t>Edad</a:t>
            </a:r>
            <a:endParaRPr lang="en-US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b="1" dirty="0" err="1" smtClean="0">
                <a:solidFill>
                  <a:srgbClr val="FFFFFF"/>
                </a:solidFill>
                <a:latin typeface="Arial"/>
                <a:cs typeface="Arial"/>
              </a:rPr>
              <a:t>reproductiva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490839" y="3700197"/>
            <a:ext cx="3389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FF"/>
                </a:solidFill>
                <a:latin typeface="Arial"/>
                <a:cs typeface="Arial"/>
              </a:rPr>
              <a:t>Programación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 epigenética 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lang="en-US" b="1" dirty="0" err="1" smtClean="0">
                <a:solidFill>
                  <a:srgbClr val="FFFFFF"/>
                </a:solidFill>
                <a:latin typeface="Arial"/>
                <a:cs typeface="Arial"/>
              </a:rPr>
              <a:t>crecimiento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 y </a:t>
            </a:r>
            <a:r>
              <a:rPr lang="en-US" b="1" dirty="0" err="1" smtClean="0">
                <a:solidFill>
                  <a:srgbClr val="FFFFFF"/>
                </a:solidFill>
                <a:latin typeface="Arial"/>
                <a:cs typeface="Arial"/>
              </a:rPr>
              <a:t>desarrollo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185826" y="2427052"/>
            <a:ext cx="1148499" cy="646331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Vida neonatal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185826" y="4363721"/>
            <a:ext cx="30739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/>
                <a:cs typeface="Arial"/>
              </a:rPr>
              <a:t>Exposoma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358520" y="2580405"/>
            <a:ext cx="797193" cy="369332"/>
          </a:xfrm>
          <a:prstGeom prst="rect">
            <a:avLst/>
          </a:prstGeom>
          <a:solidFill>
            <a:schemeClr val="tx2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  <a:latin typeface="Arial"/>
                <a:cs typeface="Arial"/>
              </a:rPr>
              <a:t>Niñez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7186771" y="2580405"/>
            <a:ext cx="1688963" cy="369332"/>
          </a:xfrm>
          <a:prstGeom prst="rect">
            <a:avLst/>
          </a:prstGeom>
          <a:solidFill>
            <a:srgbClr val="1F497D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FF"/>
                </a:solidFill>
                <a:latin typeface="Arial"/>
                <a:cs typeface="Arial"/>
              </a:rPr>
              <a:t>Adolescencia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3" name="Forma libre 22"/>
          <p:cNvSpPr/>
          <p:nvPr/>
        </p:nvSpPr>
        <p:spPr>
          <a:xfrm>
            <a:off x="457201" y="3066764"/>
            <a:ext cx="8177020" cy="2972194"/>
          </a:xfrm>
          <a:custGeom>
            <a:avLst/>
            <a:gdLst>
              <a:gd name="connsiteX0" fmla="*/ 7753696 w 8470097"/>
              <a:gd name="connsiteY0" fmla="*/ 0 h 2656810"/>
              <a:gd name="connsiteX1" fmla="*/ 7767208 w 8470097"/>
              <a:gd name="connsiteY1" fmla="*/ 2377755 h 2656810"/>
              <a:gd name="connsiteX2" fmla="*/ 416877 w 8470097"/>
              <a:gd name="connsiteY2" fmla="*/ 2350735 h 2656810"/>
              <a:gd name="connsiteX3" fmla="*/ 862761 w 8470097"/>
              <a:gd name="connsiteY3" fmla="*/ 54040 h 2656810"/>
              <a:gd name="connsiteX4" fmla="*/ 862761 w 8470097"/>
              <a:gd name="connsiteY4" fmla="*/ 54040 h 2656810"/>
              <a:gd name="connsiteX5" fmla="*/ 862761 w 8470097"/>
              <a:gd name="connsiteY5" fmla="*/ 54040 h 2656810"/>
              <a:gd name="connsiteX6" fmla="*/ 862761 w 8470097"/>
              <a:gd name="connsiteY6" fmla="*/ 54040 h 265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70097" h="2656810">
                <a:moveTo>
                  <a:pt x="7753696" y="0"/>
                </a:moveTo>
                <a:cubicBezTo>
                  <a:pt x="8371853" y="992983"/>
                  <a:pt x="8990011" y="1985966"/>
                  <a:pt x="7767208" y="2377755"/>
                </a:cubicBezTo>
                <a:cubicBezTo>
                  <a:pt x="6544405" y="2769544"/>
                  <a:pt x="1567618" y="2738021"/>
                  <a:pt x="416877" y="2350735"/>
                </a:cubicBezTo>
                <a:cubicBezTo>
                  <a:pt x="-733864" y="1963449"/>
                  <a:pt x="862761" y="54040"/>
                  <a:pt x="862761" y="54040"/>
                </a:cubicBezTo>
                <a:lnTo>
                  <a:pt x="862761" y="54040"/>
                </a:lnTo>
                <a:lnTo>
                  <a:pt x="862761" y="54040"/>
                </a:lnTo>
                <a:lnTo>
                  <a:pt x="862761" y="54040"/>
                </a:lnTo>
              </a:path>
            </a:pathLst>
          </a:custGeom>
          <a:ln w="57150" cmpd="sng">
            <a:solidFill>
              <a:schemeClr val="tx1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adroTexto 23"/>
          <p:cNvSpPr txBox="1"/>
          <p:nvPr/>
        </p:nvSpPr>
        <p:spPr>
          <a:xfrm>
            <a:off x="3810567" y="5854292"/>
            <a:ext cx="1931879" cy="523220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FF"/>
                </a:solidFill>
                <a:latin typeface="Arial"/>
                <a:cs typeface="Arial"/>
              </a:rPr>
              <a:t>Fenotipos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00419" y="5874434"/>
            <a:ext cx="253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atin typeface="Arial"/>
                <a:cs typeface="Arial"/>
              </a:rPr>
              <a:t>Genoma</a:t>
            </a:r>
            <a:endParaRPr lang="es-ES" sz="3600" b="1" dirty="0">
              <a:latin typeface="Arial"/>
              <a:cs typeface="Arial"/>
            </a:endParaRPr>
          </a:p>
        </p:txBody>
      </p:sp>
      <p:sp>
        <p:nvSpPr>
          <p:cNvPr id="14" name="CuadroTexto 13"/>
          <p:cNvSpPr txBox="1"/>
          <p:nvPr/>
        </p:nvSpPr>
        <p:spPr>
          <a:xfrm rot="16200000">
            <a:off x="1129146" y="2716514"/>
            <a:ext cx="2163078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  <a:latin typeface="Arial"/>
                <a:cs typeface="Arial"/>
              </a:rPr>
              <a:t>Periconcepcional</a:t>
            </a:r>
            <a:endParaRPr lang="es-E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1" name="Imagen 20" descr="Logotipo-INMEG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5" y="226509"/>
            <a:ext cx="1426669" cy="58401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00419" y="3797899"/>
            <a:ext cx="22189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Epigenoma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250015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0" grpId="0" animBg="1"/>
      <p:bldP spid="6" grpId="0" animBg="1"/>
      <p:bldP spid="7" grpId="0" animBg="1"/>
      <p:bldP spid="8" grpId="0" animBg="1"/>
      <p:bldP spid="9" grpId="0" animBg="1"/>
      <p:bldP spid="11" grpId="0"/>
      <p:bldP spid="12" grpId="0" animBg="1"/>
      <p:bldP spid="16" grpId="0"/>
      <p:bldP spid="17" grpId="0" animBg="1"/>
      <p:bldP spid="18" grpId="0" animBg="1"/>
      <p:bldP spid="23" grpId="0" animBg="1"/>
      <p:bldP spid="24" grpId="0" animBg="1"/>
      <p:bldP spid="13" grpId="0"/>
      <p:bldP spid="14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1529" y="682364"/>
            <a:ext cx="6719047" cy="61500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Los </a:t>
            </a:r>
            <a:r>
              <a:rPr lang="en-US" sz="4000" dirty="0" err="1" smtClean="0"/>
              <a:t>primeros</a:t>
            </a:r>
            <a:r>
              <a:rPr lang="en-US" sz="4000" dirty="0" smtClean="0"/>
              <a:t> 1,010 </a:t>
            </a:r>
            <a:r>
              <a:rPr lang="en-US" sz="4000" dirty="0" err="1" smtClean="0"/>
              <a:t>días</a:t>
            </a:r>
            <a:endParaRPr lang="en-US" sz="40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rcRect l="4263" r="4263"/>
          <a:stretch>
            <a:fillRect/>
          </a:stretch>
        </p:blipFill>
        <p:spPr>
          <a:xfrm>
            <a:off x="807530" y="2063709"/>
            <a:ext cx="7498270" cy="4123760"/>
          </a:xfrm>
          <a:ln>
            <a:solidFill>
              <a:srgbClr val="953735"/>
            </a:solidFill>
          </a:ln>
        </p:spPr>
      </p:pic>
      <p:pic>
        <p:nvPicPr>
          <p:cNvPr id="6" name="Imagen 5" descr="Logotipo-INMEG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5" y="226509"/>
            <a:ext cx="1426669" cy="584016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 flipH="1" flipV="1">
            <a:off x="4741972" y="4769282"/>
            <a:ext cx="13805" cy="690200"/>
          </a:xfrm>
          <a:prstGeom prst="straightConnector1">
            <a:avLst/>
          </a:prstGeom>
          <a:ln w="76200" cmpd="sng"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1023635" y="5459482"/>
            <a:ext cx="3718337" cy="0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03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60888" y="402003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Mecanismos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 smtClean="0">
                <a:solidFill>
                  <a:srgbClr val="FFFFFF"/>
                </a:solidFill>
              </a:rPr>
              <a:t>regulación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epigenética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8550"/>
            <a:ext cx="9144000" cy="47201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28312" y="6456165"/>
            <a:ext cx="13896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400" dirty="0" smtClean="0">
                <a:solidFill>
                  <a:srgbClr val="2F5897"/>
                </a:solidFill>
              </a:rPr>
              <a:t>Yan </a:t>
            </a:r>
            <a:r>
              <a:rPr lang="da-DK" sz="1400" i="1" dirty="0" smtClean="0">
                <a:solidFill>
                  <a:srgbClr val="2F5897"/>
                </a:solidFill>
              </a:rPr>
              <a:t>et al</a:t>
            </a:r>
            <a:r>
              <a:rPr lang="da-DK" sz="1400" dirty="0" smtClean="0">
                <a:solidFill>
                  <a:srgbClr val="2F5897"/>
                </a:solidFill>
              </a:rPr>
              <a:t> 2010</a:t>
            </a:r>
            <a:endParaRPr lang="en-US" sz="1400" dirty="0">
              <a:solidFill>
                <a:srgbClr val="2F5897"/>
              </a:solidFill>
            </a:endParaRPr>
          </a:p>
        </p:txBody>
      </p:sp>
      <p:pic>
        <p:nvPicPr>
          <p:cNvPr id="6" name="Imagen 5" descr="Logotipo-INMEG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1" y="236750"/>
            <a:ext cx="1227483" cy="50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25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1882" y="355847"/>
            <a:ext cx="6980377" cy="1054394"/>
          </a:xfrm>
        </p:spPr>
        <p:txBody>
          <a:bodyPr/>
          <a:lstStyle/>
          <a:p>
            <a:r>
              <a:rPr lang="es-ES" sz="2400" dirty="0" smtClean="0">
                <a:latin typeface="Arial"/>
                <a:cs typeface="Arial"/>
              </a:rPr>
              <a:t>DIAGNÓSTICO molecular aplicado a la reproducción humana</a:t>
            </a:r>
            <a:endParaRPr lang="es-ES" sz="2400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719" y="3472010"/>
            <a:ext cx="2078114" cy="24859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27" y="1705911"/>
            <a:ext cx="2885834" cy="192388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98827" y="4331119"/>
            <a:ext cx="273917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Identificación de defectos genéticos conocidos mediante pruebas moleculares.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833" y="4625314"/>
            <a:ext cx="3106743" cy="181226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505915" y="1705911"/>
            <a:ext cx="3166549" cy="230832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Diagnóstico genético de la infertilidad.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Diagnóstico </a:t>
            </a:r>
            <a:r>
              <a:rPr lang="es-ES" dirty="0" err="1" smtClean="0"/>
              <a:t>preconcepcional</a:t>
            </a:r>
            <a:r>
              <a:rPr lang="es-E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Diagnóstico </a:t>
            </a:r>
            <a:r>
              <a:rPr lang="es-ES" dirty="0" err="1" smtClean="0"/>
              <a:t>preimplantación</a:t>
            </a:r>
            <a:r>
              <a:rPr lang="es-E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Diagnóstico prenatal.</a:t>
            </a:r>
          </a:p>
          <a:p>
            <a:endParaRPr lang="es-ES" dirty="0"/>
          </a:p>
        </p:txBody>
      </p:sp>
      <p:pic>
        <p:nvPicPr>
          <p:cNvPr id="10" name="Imagen 9" descr="Logotipo-INMEGE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5" y="226509"/>
            <a:ext cx="1426669" cy="58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34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 descr="Pict0040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01" y="1945848"/>
            <a:ext cx="3568753" cy="452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CuadroTexto 2"/>
          <p:cNvSpPr txBox="1">
            <a:spLocks noChangeArrowheads="1"/>
          </p:cNvSpPr>
          <p:nvPr/>
        </p:nvSpPr>
        <p:spPr bwMode="auto">
          <a:xfrm>
            <a:off x="4369874" y="2338068"/>
            <a:ext cx="4392385" cy="1077214"/>
          </a:xfrm>
          <a:prstGeom prst="rect">
            <a:avLst/>
          </a:prstGeom>
          <a:solidFill>
            <a:srgbClr val="1F497D"/>
          </a:solidFill>
          <a:ln>
            <a:noFill/>
          </a:ln>
          <a:extLst/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000">
                <a:solidFill>
                  <a:srgbClr val="373737"/>
                </a:solidFill>
                <a:latin typeface="Futura Book" charset="0"/>
                <a:ea typeface="华文细黑" charset="0"/>
                <a:cs typeface="华文细黑" charset="0"/>
                <a:sym typeface="Futura Book" charset="0"/>
              </a:defRPr>
            </a:lvl1pPr>
            <a:lvl2pPr marL="742950" indent="-285750" eaLnBrk="0" hangingPunct="0">
              <a:defRPr sz="2000">
                <a:solidFill>
                  <a:srgbClr val="373737"/>
                </a:solidFill>
                <a:latin typeface="Futura Book" charset="0"/>
                <a:ea typeface="华文细黑" charset="0"/>
                <a:cs typeface="华文细黑" charset="0"/>
                <a:sym typeface="Futura Book" charset="0"/>
              </a:defRPr>
            </a:lvl2pPr>
            <a:lvl3pPr marL="1143000" indent="-228600" eaLnBrk="0" hangingPunct="0">
              <a:defRPr sz="2000">
                <a:solidFill>
                  <a:srgbClr val="373737"/>
                </a:solidFill>
                <a:latin typeface="Futura Book" charset="0"/>
                <a:ea typeface="华文细黑" charset="0"/>
                <a:cs typeface="华文细黑" charset="0"/>
                <a:sym typeface="Futura Book" charset="0"/>
              </a:defRPr>
            </a:lvl3pPr>
            <a:lvl4pPr marL="1600200" indent="-228600" eaLnBrk="0" hangingPunct="0">
              <a:defRPr sz="2000">
                <a:solidFill>
                  <a:srgbClr val="373737"/>
                </a:solidFill>
                <a:latin typeface="Futura Book" charset="0"/>
                <a:ea typeface="华文细黑" charset="0"/>
                <a:cs typeface="华文细黑" charset="0"/>
                <a:sym typeface="Futura Book" charset="0"/>
              </a:defRPr>
            </a:lvl4pPr>
            <a:lvl5pPr marL="2057400" indent="-228600" eaLnBrk="0" hangingPunct="0">
              <a:defRPr sz="2000">
                <a:solidFill>
                  <a:srgbClr val="373737"/>
                </a:solidFill>
                <a:latin typeface="Futura Book" charset="0"/>
                <a:ea typeface="华文细黑" charset="0"/>
                <a:cs typeface="华文细黑" charset="0"/>
                <a:sym typeface="Futura Boo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73737"/>
                </a:solidFill>
                <a:latin typeface="Futura Book" charset="0"/>
                <a:ea typeface="华文细黑" charset="0"/>
                <a:cs typeface="华文细黑" charset="0"/>
                <a:sym typeface="Futura Boo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73737"/>
                </a:solidFill>
                <a:latin typeface="Futura Book" charset="0"/>
                <a:ea typeface="华文细黑" charset="0"/>
                <a:cs typeface="华文细黑" charset="0"/>
                <a:sym typeface="Futura Boo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73737"/>
                </a:solidFill>
                <a:latin typeface="Futura Book" charset="0"/>
                <a:ea typeface="华文细黑" charset="0"/>
                <a:cs typeface="华文细黑" charset="0"/>
                <a:sym typeface="Futura Boo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73737"/>
                </a:solidFill>
                <a:latin typeface="Futura Book" charset="0"/>
                <a:ea typeface="华文细黑" charset="0"/>
                <a:cs typeface="华文细黑" charset="0"/>
                <a:sym typeface="Futura Book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Infección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ascendente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durante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el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embarazo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.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192040" y="4567262"/>
            <a:ext cx="2531531" cy="895917"/>
          </a:xfrm>
          <a:prstGeom prst="rect">
            <a:avLst/>
          </a:prstGeom>
          <a:solidFill>
            <a:srgbClr val="1F497D"/>
          </a:solidFill>
        </p:spPr>
        <p:txBody>
          <a:bodyPr wrap="square" lIns="64291" tIns="32146" rIns="64291" bIns="32146" rtlCol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7</a:t>
            </a:r>
            <a:r>
              <a:rPr lang="es-ES" b="1" dirty="0" smtClean="0">
                <a:solidFill>
                  <a:srgbClr val="FFFFFF"/>
                </a:solidFill>
              </a:rPr>
              <a:t>0% de los nacimientos pretérmino tienen infección intrauterina.</a:t>
            </a:r>
            <a:endParaRPr lang="es-ES" b="1" dirty="0">
              <a:solidFill>
                <a:srgbClr val="FFFFFF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67186" y="355847"/>
            <a:ext cx="6895074" cy="1054394"/>
          </a:xfrm>
        </p:spPr>
        <p:txBody>
          <a:bodyPr/>
          <a:lstStyle/>
          <a:p>
            <a:r>
              <a:rPr lang="es-ES" dirty="0" smtClean="0"/>
              <a:t>Infección y parto pretérmino</a:t>
            </a:r>
            <a:endParaRPr lang="es-ES" dirty="0"/>
          </a:p>
        </p:txBody>
      </p:sp>
      <p:pic>
        <p:nvPicPr>
          <p:cNvPr id="6" name="Imagen 5" descr="Logotipo-INMEG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5" y="226509"/>
            <a:ext cx="1426669" cy="58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3458" y="2162608"/>
            <a:ext cx="3479265" cy="3538601"/>
          </a:xfrm>
          <a:solidFill>
            <a:srgbClr val="1F497D"/>
          </a:solidFill>
        </p:spPr>
        <p:txBody>
          <a:bodyPr tIns="0" bIns="0" rtlCol="0" anchor="t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2000" b="1" cap="none" dirty="0">
                <a:latin typeface="Arial"/>
                <a:cs typeface="Arial"/>
              </a:rPr>
              <a:t>E</a:t>
            </a:r>
            <a:r>
              <a:rPr lang="es-ES" sz="2000" b="1" cap="none" dirty="0" smtClean="0">
                <a:latin typeface="Arial"/>
                <a:cs typeface="Arial"/>
              </a:rPr>
              <a:t>l paradigma dominante considera la presencia de bacterias específicas  patógenas</a:t>
            </a:r>
            <a:r>
              <a:rPr lang="es-ES" altLang="ja-JP" sz="2000" b="1" cap="none" dirty="0" smtClean="0">
                <a:latin typeface="Arial"/>
                <a:cs typeface="Arial"/>
              </a:rPr>
              <a:t> como la causa del desenlace perinatal adverso. Por lo tanto, el uso de antibióticos debería prevenir el parto pretérmino.  </a:t>
            </a:r>
            <a:endParaRPr lang="es-ES" sz="2000" b="1" cap="none" dirty="0"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  <a14:imgEffect>
                      <a14:colorTemperature colorTemp="9109"/>
                    </a14:imgEffect>
                    <a14:imgEffect>
                      <a14:saturation sat="400000"/>
                    </a14:imgEffect>
                    <a14:imgEffect>
                      <a14:brightnessContrast bright="17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087" y="2337225"/>
            <a:ext cx="5055058" cy="328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432" y="5959043"/>
            <a:ext cx="39227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011403" y="654739"/>
            <a:ext cx="5505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</a:rPr>
              <a:t>INFECCIÓN Y PARTO PRETÉRMINO</a:t>
            </a:r>
            <a:endParaRPr lang="es-ES" sz="2800" dirty="0">
              <a:solidFill>
                <a:srgbClr val="FFFFFF"/>
              </a:solidFill>
            </a:endParaRPr>
          </a:p>
        </p:txBody>
      </p:sp>
      <p:pic>
        <p:nvPicPr>
          <p:cNvPr id="6" name="Imagen 5" descr="Logotipo-INMEGE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5" y="810525"/>
            <a:ext cx="1426669" cy="584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8282157"/>
      </p:ext>
    </p:extLst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t="17341" b="17341"/>
          <a:stretch>
            <a:fillRect/>
          </a:stretch>
        </p:blipFill>
        <p:spPr>
          <a:xfrm>
            <a:off x="3376593" y="1703037"/>
            <a:ext cx="1760539" cy="922873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99880" y="355847"/>
            <a:ext cx="6762380" cy="1054394"/>
          </a:xfrm>
        </p:spPr>
        <p:txBody>
          <a:bodyPr/>
          <a:lstStyle/>
          <a:p>
            <a:r>
              <a:rPr lang="es-ES" dirty="0" smtClean="0"/>
              <a:t>MICROBIOMA CERVICOVAGINAL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05" y="1857548"/>
            <a:ext cx="1156329" cy="7227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929" y="1845196"/>
            <a:ext cx="978560" cy="735058"/>
          </a:xfrm>
          <a:prstGeom prst="rect">
            <a:avLst/>
          </a:prstGeom>
        </p:spPr>
      </p:pic>
      <p:pic>
        <p:nvPicPr>
          <p:cNvPr id="7" name="Imagen 6" descr="Logotipo-INMEGE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5" y="226509"/>
            <a:ext cx="1426669" cy="58401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93821" y="2625212"/>
            <a:ext cx="2468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EXUDADO CERVICOVAGINAL</a:t>
            </a:r>
            <a:endParaRPr lang="es-ES" sz="1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2548" y="2841640"/>
            <a:ext cx="902143" cy="46568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653648" y="3610658"/>
            <a:ext cx="5854591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Amplificación por PCR de secuencias específicas del gene 16s </a:t>
            </a:r>
            <a:r>
              <a:rPr lang="es-ES" b="1" dirty="0" err="1" smtClean="0">
                <a:solidFill>
                  <a:srgbClr val="FFFFFF"/>
                </a:solidFill>
                <a:latin typeface="Arial"/>
                <a:cs typeface="Arial"/>
              </a:rPr>
              <a:t>rRNA</a:t>
            </a:r>
            <a:r>
              <a:rPr lang="es-ES" b="1" dirty="0" smtClean="0">
                <a:solidFill>
                  <a:srgbClr val="FFFFFF"/>
                </a:solidFill>
                <a:latin typeface="Arial"/>
                <a:cs typeface="Arial"/>
              </a:rPr>
              <a:t> y secuenciación masiva.</a:t>
            </a:r>
            <a:endParaRPr lang="es-E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999880" y="4460108"/>
            <a:ext cx="5146610" cy="2085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2293323" y="4317949"/>
            <a:ext cx="312777" cy="350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 smtClean="0"/>
              <a:t>V1</a:t>
            </a:r>
            <a:endParaRPr lang="es-ES" sz="800" dirty="0"/>
          </a:p>
        </p:txBody>
      </p:sp>
      <p:sp>
        <p:nvSpPr>
          <p:cNvPr id="14" name="Rectángulo 13"/>
          <p:cNvSpPr/>
          <p:nvPr/>
        </p:nvSpPr>
        <p:spPr>
          <a:xfrm>
            <a:off x="2762489" y="4317949"/>
            <a:ext cx="461704" cy="350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 smtClean="0"/>
              <a:t>V2</a:t>
            </a:r>
            <a:endParaRPr lang="es-ES" sz="800" dirty="0"/>
          </a:p>
        </p:txBody>
      </p:sp>
      <p:sp>
        <p:nvSpPr>
          <p:cNvPr id="15" name="Rectángulo 14"/>
          <p:cNvSpPr/>
          <p:nvPr/>
        </p:nvSpPr>
        <p:spPr>
          <a:xfrm>
            <a:off x="3449518" y="4317949"/>
            <a:ext cx="312777" cy="350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 smtClean="0"/>
              <a:t>V3</a:t>
            </a:r>
            <a:endParaRPr lang="es-ES" sz="800" dirty="0"/>
          </a:p>
        </p:txBody>
      </p:sp>
      <p:sp>
        <p:nvSpPr>
          <p:cNvPr id="16" name="Rectángulo 15"/>
          <p:cNvSpPr/>
          <p:nvPr/>
        </p:nvSpPr>
        <p:spPr>
          <a:xfrm>
            <a:off x="4457431" y="4317949"/>
            <a:ext cx="610215" cy="350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 smtClean="0"/>
              <a:t>V4</a:t>
            </a:r>
            <a:endParaRPr lang="es-ES" sz="800" dirty="0"/>
          </a:p>
        </p:txBody>
      </p:sp>
      <p:sp>
        <p:nvSpPr>
          <p:cNvPr id="17" name="Rectángulo 16"/>
          <p:cNvSpPr/>
          <p:nvPr/>
        </p:nvSpPr>
        <p:spPr>
          <a:xfrm>
            <a:off x="5338351" y="4317949"/>
            <a:ext cx="206340" cy="350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 smtClean="0"/>
              <a:t>V5</a:t>
            </a:r>
            <a:endParaRPr lang="es-ES" sz="800" dirty="0"/>
          </a:p>
        </p:txBody>
      </p:sp>
      <p:sp>
        <p:nvSpPr>
          <p:cNvPr id="18" name="Rectángulo 17"/>
          <p:cNvSpPr/>
          <p:nvPr/>
        </p:nvSpPr>
        <p:spPr>
          <a:xfrm>
            <a:off x="5735243" y="4317949"/>
            <a:ext cx="235962" cy="350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 smtClean="0"/>
              <a:t>V6</a:t>
            </a:r>
            <a:endParaRPr lang="es-ES" sz="800" dirty="0"/>
          </a:p>
        </p:txBody>
      </p:sp>
      <p:sp>
        <p:nvSpPr>
          <p:cNvPr id="19" name="Rectángulo 18"/>
          <p:cNvSpPr/>
          <p:nvPr/>
        </p:nvSpPr>
        <p:spPr>
          <a:xfrm>
            <a:off x="6124594" y="4317949"/>
            <a:ext cx="235214" cy="350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 smtClean="0"/>
              <a:t>V7</a:t>
            </a:r>
            <a:endParaRPr lang="es-ES" sz="800" dirty="0"/>
          </a:p>
        </p:txBody>
      </p:sp>
      <p:sp>
        <p:nvSpPr>
          <p:cNvPr id="20" name="Rectángulo 19"/>
          <p:cNvSpPr/>
          <p:nvPr/>
        </p:nvSpPr>
        <p:spPr>
          <a:xfrm>
            <a:off x="6408004" y="4317949"/>
            <a:ext cx="312777" cy="350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 smtClean="0"/>
              <a:t>V8</a:t>
            </a:r>
            <a:endParaRPr lang="es-ES" sz="800" dirty="0"/>
          </a:p>
        </p:txBody>
      </p:sp>
      <p:sp>
        <p:nvSpPr>
          <p:cNvPr id="21" name="Rectángulo 20"/>
          <p:cNvSpPr/>
          <p:nvPr/>
        </p:nvSpPr>
        <p:spPr>
          <a:xfrm>
            <a:off x="6833713" y="4317949"/>
            <a:ext cx="312777" cy="350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 smtClean="0"/>
              <a:t>V9</a:t>
            </a:r>
            <a:endParaRPr lang="es-ES" sz="800" dirty="0"/>
          </a:p>
        </p:txBody>
      </p:sp>
      <p:sp>
        <p:nvSpPr>
          <p:cNvPr id="22" name="Flecha derecha 21"/>
          <p:cNvSpPr/>
          <p:nvPr/>
        </p:nvSpPr>
        <p:spPr>
          <a:xfrm>
            <a:off x="2914889" y="2094480"/>
            <a:ext cx="392969" cy="246409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/>
          <p:cNvSpPr txBox="1"/>
          <p:nvPr/>
        </p:nvSpPr>
        <p:spPr>
          <a:xfrm>
            <a:off x="3019069" y="2932989"/>
            <a:ext cx="1690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rial"/>
                <a:cs typeface="Arial"/>
              </a:rPr>
              <a:t>Extracción de ADN</a:t>
            </a:r>
            <a:endParaRPr lang="es-ES" sz="1400" dirty="0">
              <a:latin typeface="Arial"/>
              <a:cs typeface="Arial"/>
            </a:endParaRPr>
          </a:p>
        </p:txBody>
      </p:sp>
      <p:sp>
        <p:nvSpPr>
          <p:cNvPr id="24" name="Flecha abajo 23"/>
          <p:cNvSpPr/>
          <p:nvPr/>
        </p:nvSpPr>
        <p:spPr>
          <a:xfrm>
            <a:off x="4176461" y="2697601"/>
            <a:ext cx="225870" cy="235388"/>
          </a:xfrm>
          <a:prstGeom prst="downArrow">
            <a:avLst/>
          </a:prstGeom>
          <a:solidFill>
            <a:srgbClr val="4A452A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Flecha abajo 24"/>
          <p:cNvSpPr/>
          <p:nvPr/>
        </p:nvSpPr>
        <p:spPr>
          <a:xfrm>
            <a:off x="4176461" y="3313220"/>
            <a:ext cx="225870" cy="235388"/>
          </a:xfrm>
          <a:prstGeom prst="downArrow">
            <a:avLst/>
          </a:prstGeom>
          <a:solidFill>
            <a:srgbClr val="4A452A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7917" y="5809843"/>
            <a:ext cx="1036774" cy="722907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052" y="5809843"/>
            <a:ext cx="2315379" cy="744948"/>
          </a:xfrm>
          <a:prstGeom prst="rect">
            <a:avLst/>
          </a:prstGeom>
        </p:spPr>
      </p:pic>
      <p:sp>
        <p:nvSpPr>
          <p:cNvPr id="28" name="Flecha abajo 27"/>
          <p:cNvSpPr/>
          <p:nvPr/>
        </p:nvSpPr>
        <p:spPr>
          <a:xfrm>
            <a:off x="4112142" y="4907515"/>
            <a:ext cx="225870" cy="235388"/>
          </a:xfrm>
          <a:prstGeom prst="downArrow">
            <a:avLst/>
          </a:prstGeom>
          <a:solidFill>
            <a:srgbClr val="4A452A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/>
          <p:cNvSpPr txBox="1"/>
          <p:nvPr/>
        </p:nvSpPr>
        <p:spPr>
          <a:xfrm>
            <a:off x="1700417" y="5250027"/>
            <a:ext cx="5330303" cy="369332"/>
          </a:xfrm>
          <a:prstGeom prst="rect">
            <a:avLst/>
          </a:prstGeom>
          <a:solidFill>
            <a:srgbClr val="77933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FFFFFF"/>
                </a:solidFill>
              </a:rPr>
              <a:t>Análisis y reconstrucción bioinformática de </a:t>
            </a:r>
            <a:r>
              <a:rPr lang="es-ES" dirty="0" err="1" smtClean="0">
                <a:solidFill>
                  <a:srgbClr val="FFFFFF"/>
                </a:solidFill>
              </a:rPr>
              <a:t>OTUs</a:t>
            </a:r>
            <a:r>
              <a:rPr lang="es-ES" dirty="0" smtClean="0">
                <a:solidFill>
                  <a:srgbClr val="FFFFFF"/>
                </a:solidFill>
              </a:rPr>
              <a:t>.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025" y="5809843"/>
            <a:ext cx="1129371" cy="71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45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65" r="3728"/>
          <a:stretch>
            <a:fillRect/>
          </a:stretch>
        </p:blipFill>
        <p:spPr bwMode="auto">
          <a:xfrm>
            <a:off x="3476315" y="2208759"/>
            <a:ext cx="5425121" cy="36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" r="71066" b="72198"/>
          <a:stretch>
            <a:fillRect/>
          </a:stretch>
        </p:blipFill>
        <p:spPr bwMode="auto">
          <a:xfrm>
            <a:off x="273991" y="1676295"/>
            <a:ext cx="1374572" cy="202961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r="28729" b="57100"/>
          <a:stretch>
            <a:fillRect/>
          </a:stretch>
        </p:blipFill>
        <p:spPr bwMode="auto">
          <a:xfrm>
            <a:off x="199580" y="3762779"/>
            <a:ext cx="1772802" cy="224709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2" t="22664" r="1202" b="57100"/>
          <a:stretch>
            <a:fillRect/>
          </a:stretch>
        </p:blipFill>
        <p:spPr bwMode="auto">
          <a:xfrm>
            <a:off x="2027796" y="3983697"/>
            <a:ext cx="1385415" cy="158553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2" r="1202" b="77444"/>
          <a:stretch>
            <a:fillRect/>
          </a:stretch>
        </p:blipFill>
        <p:spPr bwMode="auto">
          <a:xfrm>
            <a:off x="1748818" y="1727566"/>
            <a:ext cx="1432393" cy="181646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67186" y="355847"/>
            <a:ext cx="6895074" cy="1054394"/>
          </a:xfrm>
        </p:spPr>
        <p:txBody>
          <a:bodyPr/>
          <a:lstStyle/>
          <a:p>
            <a:r>
              <a:rPr lang="es-ES" dirty="0" smtClean="0"/>
              <a:t>MICROBIOMA CERVICOVAGINAL Y PARTO PRETÉRMINO</a:t>
            </a:r>
            <a:endParaRPr lang="es-ES" dirty="0"/>
          </a:p>
        </p:txBody>
      </p:sp>
      <p:pic>
        <p:nvPicPr>
          <p:cNvPr id="8" name="Imagen 7" descr="Logotipo-INMEG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4" y="355847"/>
            <a:ext cx="1426669" cy="58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09QH3iDYSZce3zG7lU8ci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adrícula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Cuadrícul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3005</TotalTime>
  <Words>228</Words>
  <Application>Microsoft Macintosh PowerPoint</Application>
  <PresentationFormat>Presentación en pantalla (4:3)</PresentationFormat>
  <Paragraphs>59</Paragraphs>
  <Slides>10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Tema1</vt:lpstr>
      <vt:lpstr> </vt:lpstr>
      <vt:lpstr>Campo emergente  de la perinatología</vt:lpstr>
      <vt:lpstr>Los primeros 1,010 días</vt:lpstr>
      <vt:lpstr>Presentación de PowerPoint</vt:lpstr>
      <vt:lpstr>DIAGNÓSTICO molecular aplicado a la reproducción humana</vt:lpstr>
      <vt:lpstr>Infección y parto pretérmino</vt:lpstr>
      <vt:lpstr>El paradigma dominante considera la presencia de bacterias específicas  patógenas como la causa del desenlace perinatal adverso. Por lo tanto, el uso de antibióticos debería prevenir el parto pretérmino.  </vt:lpstr>
      <vt:lpstr>MICROBIOMA CERVICOVAGINAL</vt:lpstr>
      <vt:lpstr>MICROBIOMA CERVICOVAGINAL Y PARTO PRETÉRMINO</vt:lpstr>
      <vt:lpstr>INFRAESTRUCTURA DISPONIBLE</vt:lpstr>
    </vt:vector>
  </TitlesOfParts>
  <Manager/>
  <Company>Facultad de Medicina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Parto pretérmino</dc:title>
  <dc:subject/>
  <dc:creator>Felipe Vadillo Ortega</dc:creator>
  <cp:keywords/>
  <dc:description/>
  <cp:lastModifiedBy>Felipe Vadillo-Ortega</cp:lastModifiedBy>
  <cp:revision>87</cp:revision>
  <dcterms:created xsi:type="dcterms:W3CDTF">2016-06-06T15:37:51Z</dcterms:created>
  <dcterms:modified xsi:type="dcterms:W3CDTF">2016-07-06T21:52:08Z</dcterms:modified>
  <cp:category/>
</cp:coreProperties>
</file>